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564" r:id="rId2"/>
    <p:sldId id="606" r:id="rId3"/>
    <p:sldId id="565" r:id="rId4"/>
    <p:sldId id="566" r:id="rId5"/>
    <p:sldId id="567" r:id="rId6"/>
    <p:sldId id="607" r:id="rId7"/>
    <p:sldId id="569" r:id="rId8"/>
    <p:sldId id="570" r:id="rId9"/>
    <p:sldId id="571" r:id="rId10"/>
    <p:sldId id="609" r:id="rId11"/>
    <p:sldId id="610" r:id="rId12"/>
    <p:sldId id="574" r:id="rId13"/>
    <p:sldId id="575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F6F000"/>
    <a:srgbClr val="9090F4"/>
    <a:srgbClr val="FF33CC"/>
    <a:srgbClr val="A87E06"/>
    <a:srgbClr val="CC99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71" autoAdjust="0"/>
    <p:restoredTop sz="89610" autoAdjust="0"/>
  </p:normalViewPr>
  <p:slideViewPr>
    <p:cSldViewPr snapToGrid="0">
      <p:cViewPr varScale="1">
        <p:scale>
          <a:sx n="78" d="100"/>
          <a:sy n="78" d="100"/>
        </p:scale>
        <p:origin x="1622" y="67"/>
      </p:cViewPr>
      <p:guideLst>
        <p:guide orient="horz" pos="2214"/>
        <p:guide pos="2913"/>
      </p:guideLst>
    </p:cSldViewPr>
  </p:slideViewPr>
  <p:outlineViewPr>
    <p:cViewPr>
      <p:scale>
        <a:sx n="33" d="100"/>
        <a:sy n="33" d="100"/>
      </p:scale>
      <p:origin x="0" y="165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F0DD12-6D0B-434E-AEAE-27A0808CBFDE}" type="datetimeFigureOut">
              <a:rPr lang="zh-CN" altLang="en-US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33CE97-CE35-493D-9476-D12D3F712B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认为：</a:t>
            </a:r>
            <a:r>
              <a:rPr lang="en-US" altLang="zh-CN" dirty="0"/>
              <a:t>Q</a:t>
            </a:r>
            <a:r>
              <a:rPr lang="zh-CN" altLang="en-US" dirty="0"/>
              <a:t>‘</a:t>
            </a:r>
            <a:r>
              <a:rPr lang="en-US" altLang="zh-CN" dirty="0"/>
              <a:t>n=</a:t>
            </a:r>
            <a:r>
              <a:rPr lang="en-US" altLang="zh-CN" dirty="0" err="1"/>
              <a:t>Qn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以中间一次反转为例：下降沿，</a:t>
            </a:r>
            <a:r>
              <a:rPr lang="en-US" altLang="zh-CN" dirty="0" err="1"/>
              <a:t>Qn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J=1</a:t>
            </a:r>
            <a:r>
              <a:rPr lang="zh-CN" altLang="en-US" dirty="0"/>
              <a:t>，</a:t>
            </a:r>
            <a:r>
              <a:rPr lang="en-US" altLang="zh-CN" dirty="0"/>
              <a:t>K=0</a:t>
            </a:r>
            <a:r>
              <a:rPr lang="zh-CN" altLang="en-US" dirty="0"/>
              <a:t>； </a:t>
            </a:r>
            <a:r>
              <a:rPr lang="en-US" altLang="zh-CN" dirty="0"/>
              <a:t>Qn+1=1</a:t>
            </a:r>
            <a:r>
              <a:rPr lang="zh-CN" altLang="en-US" dirty="0"/>
              <a:t>，实际是</a:t>
            </a:r>
            <a:r>
              <a:rPr lang="en-US" altLang="zh-CN" dirty="0"/>
              <a:t>Qn+1=0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1F08F8"/>
                </a:solidFill>
              </a:defRPr>
            </a:lvl1pPr>
          </a:lstStyle>
          <a:p>
            <a:pPr>
              <a:defRPr/>
            </a:pPr>
            <a:fld id="{315B291C-51FB-4C18-A138-CCB3C24CD792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9788" y="1455006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40642" y="1432904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F4C1C56C-149B-47FD-93E1-25EA40A550F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104" y="265475"/>
            <a:ext cx="6961256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33523" y="127671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3523" y="2100631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532435" y="127671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532435" y="2100631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13AF2-E6BE-46BF-BE60-AE5395E88CA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25414"/>
            <a:ext cx="2949575" cy="93198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1283677"/>
            <a:ext cx="4629150" cy="457737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9687-43AD-48E3-B967-34003FFE165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标题 1"/>
          <p:cNvSpPr txBox="1"/>
          <p:nvPr/>
        </p:nvSpPr>
        <p:spPr bwMode="auto">
          <a:xfrm>
            <a:off x="1306104" y="265475"/>
            <a:ext cx="6961256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单击此处编辑母版标题样式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AD361-67D9-49AA-9A53-38CF28EEA58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00100" y="1661550"/>
            <a:ext cx="7772400" cy="466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643A4-3E26-45D1-96DF-2F67516788A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0938" y="617538"/>
            <a:ext cx="5700712" cy="5514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FF35C-FDA9-4B3C-A051-F6FCDC8E36D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/>
            </a:gs>
            <a:gs pos="100000">
              <a:srgbClr val="0000C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9748" y="6465656"/>
            <a:ext cx="2895600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218231"/>
            <a:ext cx="6954715" cy="58813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4.6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触发器（锁存器）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90625" y="1017588"/>
            <a:ext cx="5453063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如何消除</a:t>
            </a:r>
            <a:r>
              <a:rPr lang="en-US" altLang="zh-CN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R-S</a:t>
            </a: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触发器的不定状态？</a:t>
            </a:r>
          </a:p>
        </p:txBody>
      </p:sp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834390" y="5324158"/>
            <a:ext cx="7794625" cy="946150"/>
          </a:xfrm>
          <a:prstGeom prst="rect">
            <a:avLst/>
          </a:prstGeom>
          <a:noFill/>
          <a:ln w="1905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R-S</a:t>
            </a: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电位型触发器的输入由</a:t>
            </a:r>
            <a:r>
              <a:rPr lang="en-US" altLang="zh-CN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双端输入改为单端输入，就不会出现不定状态了！</a:t>
            </a:r>
          </a:p>
        </p:txBody>
      </p:sp>
      <p:sp>
        <p:nvSpPr>
          <p:cNvPr id="8" name="Text Box 129"/>
          <p:cNvSpPr txBox="1">
            <a:spLocks noChangeArrowheads="1"/>
          </p:cNvSpPr>
          <p:nvPr/>
        </p:nvSpPr>
        <p:spPr bwMode="auto">
          <a:xfrm>
            <a:off x="5330825" y="1966913"/>
            <a:ext cx="2620963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功能表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(CP=1)</a:t>
            </a:r>
          </a:p>
        </p:txBody>
      </p:sp>
      <p:grpSp>
        <p:nvGrpSpPr>
          <p:cNvPr id="9" name="Group 133"/>
          <p:cNvGrpSpPr/>
          <p:nvPr/>
        </p:nvGrpSpPr>
        <p:grpSpPr bwMode="auto">
          <a:xfrm>
            <a:off x="5803900" y="2673350"/>
            <a:ext cx="1423988" cy="1552575"/>
            <a:chOff x="3656" y="1738"/>
            <a:chExt cx="897" cy="978"/>
          </a:xfrm>
        </p:grpSpPr>
        <p:sp>
          <p:nvSpPr>
            <p:cNvPr id="10" name="Rectangle 108"/>
            <p:cNvSpPr>
              <a:spLocks noChangeArrowheads="1"/>
            </p:cNvSpPr>
            <p:nvPr/>
          </p:nvSpPr>
          <p:spPr bwMode="auto">
            <a:xfrm>
              <a:off x="3989" y="2390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7"/>
            <p:cNvSpPr>
              <a:spLocks noChangeArrowheads="1"/>
            </p:cNvSpPr>
            <p:nvPr/>
          </p:nvSpPr>
          <p:spPr bwMode="auto">
            <a:xfrm>
              <a:off x="3656" y="2390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/>
          </p:nvSpPr>
          <p:spPr bwMode="auto">
            <a:xfrm>
              <a:off x="3989" y="2064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05"/>
            <p:cNvSpPr>
              <a:spLocks noChangeArrowheads="1"/>
            </p:cNvSpPr>
            <p:nvPr/>
          </p:nvSpPr>
          <p:spPr bwMode="auto">
            <a:xfrm>
              <a:off x="3656" y="2064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04"/>
            <p:cNvSpPr>
              <a:spLocks noChangeArrowheads="1"/>
            </p:cNvSpPr>
            <p:nvPr/>
          </p:nvSpPr>
          <p:spPr bwMode="auto">
            <a:xfrm>
              <a:off x="3989" y="1738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3"/>
            <p:cNvSpPr>
              <a:spLocks noChangeArrowheads="1"/>
            </p:cNvSpPr>
            <p:nvPr/>
          </p:nvSpPr>
          <p:spPr bwMode="auto">
            <a:xfrm>
              <a:off x="3656" y="1738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10"/>
            <p:cNvSpPr>
              <a:spLocks noChangeShapeType="1"/>
            </p:cNvSpPr>
            <p:nvPr/>
          </p:nvSpPr>
          <p:spPr bwMode="auto">
            <a:xfrm>
              <a:off x="3656" y="2064"/>
              <a:ext cx="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11"/>
            <p:cNvSpPr>
              <a:spLocks noChangeShapeType="1"/>
            </p:cNvSpPr>
            <p:nvPr/>
          </p:nvSpPr>
          <p:spPr bwMode="auto">
            <a:xfrm>
              <a:off x="3656" y="2390"/>
              <a:ext cx="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14"/>
            <p:cNvSpPr>
              <a:spLocks noChangeShapeType="1"/>
            </p:cNvSpPr>
            <p:nvPr/>
          </p:nvSpPr>
          <p:spPr bwMode="auto">
            <a:xfrm>
              <a:off x="3989" y="1738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09"/>
            <p:cNvSpPr>
              <a:spLocks noChangeShapeType="1"/>
            </p:cNvSpPr>
            <p:nvPr/>
          </p:nvSpPr>
          <p:spPr bwMode="auto">
            <a:xfrm>
              <a:off x="3656" y="1738"/>
              <a:ext cx="7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13"/>
            <p:cNvSpPr>
              <a:spLocks noChangeShapeType="1"/>
            </p:cNvSpPr>
            <p:nvPr/>
          </p:nvSpPr>
          <p:spPr bwMode="auto">
            <a:xfrm>
              <a:off x="3656" y="1738"/>
              <a:ext cx="0" cy="97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15"/>
            <p:cNvSpPr>
              <a:spLocks noChangeShapeType="1"/>
            </p:cNvSpPr>
            <p:nvPr/>
          </p:nvSpPr>
          <p:spPr bwMode="auto">
            <a:xfrm>
              <a:off x="4442" y="1738"/>
              <a:ext cx="0" cy="97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12"/>
            <p:cNvSpPr>
              <a:spLocks noChangeShapeType="1"/>
            </p:cNvSpPr>
            <p:nvPr/>
          </p:nvSpPr>
          <p:spPr bwMode="auto">
            <a:xfrm>
              <a:off x="3656" y="2716"/>
              <a:ext cx="7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130"/>
            <p:cNvSpPr txBox="1">
              <a:spLocks noChangeArrowheads="1"/>
            </p:cNvSpPr>
            <p:nvPr/>
          </p:nvSpPr>
          <p:spPr bwMode="auto">
            <a:xfrm>
              <a:off x="3705" y="1750"/>
              <a:ext cx="348" cy="33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4" name="Text Box 132"/>
            <p:cNvSpPr txBox="1">
              <a:spLocks noChangeArrowheads="1"/>
            </p:cNvSpPr>
            <p:nvPr/>
          </p:nvSpPr>
          <p:spPr bwMode="auto">
            <a:xfrm>
              <a:off x="3955" y="1739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</a:p>
          </p:txBody>
        </p:sp>
      </p:grpSp>
      <p:sp>
        <p:nvSpPr>
          <p:cNvPr id="25" name="Text Box 134"/>
          <p:cNvSpPr txBox="1">
            <a:spLocks noChangeArrowheads="1"/>
          </p:cNvSpPr>
          <p:nvPr/>
        </p:nvSpPr>
        <p:spPr bwMode="auto">
          <a:xfrm>
            <a:off x="5900738" y="3208338"/>
            <a:ext cx="11557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0     0</a:t>
            </a:r>
          </a:p>
        </p:txBody>
      </p:sp>
      <p:sp>
        <p:nvSpPr>
          <p:cNvPr id="26" name="Text Box 135"/>
          <p:cNvSpPr txBox="1">
            <a:spLocks noChangeArrowheads="1"/>
          </p:cNvSpPr>
          <p:nvPr/>
        </p:nvSpPr>
        <p:spPr bwMode="auto">
          <a:xfrm>
            <a:off x="5918200" y="3725863"/>
            <a:ext cx="11557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1     1</a:t>
            </a:r>
          </a:p>
        </p:txBody>
      </p:sp>
      <p:grpSp>
        <p:nvGrpSpPr>
          <p:cNvPr id="27" name="Group 144"/>
          <p:cNvGrpSpPr/>
          <p:nvPr/>
        </p:nvGrpSpPr>
        <p:grpSpPr bwMode="auto">
          <a:xfrm>
            <a:off x="1536700" y="1858963"/>
            <a:ext cx="2798763" cy="3240087"/>
            <a:chOff x="968" y="1171"/>
            <a:chExt cx="1763" cy="2041"/>
          </a:xfrm>
        </p:grpSpPr>
        <p:grpSp>
          <p:nvGrpSpPr>
            <p:cNvPr id="28" name="Group 138"/>
            <p:cNvGrpSpPr/>
            <p:nvPr/>
          </p:nvGrpSpPr>
          <p:grpSpPr bwMode="auto">
            <a:xfrm>
              <a:off x="968" y="1171"/>
              <a:ext cx="1763" cy="2041"/>
              <a:chOff x="968" y="1171"/>
              <a:chExt cx="1763" cy="2041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1498" y="1629"/>
                <a:ext cx="403" cy="1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1642" y="1562"/>
                <a:ext cx="86" cy="6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 flipV="1">
                <a:off x="1700" y="1249"/>
                <a:ext cx="0" cy="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1584" y="1808"/>
                <a:ext cx="1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1815" y="1808"/>
                <a:ext cx="1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2218" y="1629"/>
                <a:ext cx="403" cy="1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12"/>
              <p:cNvSpPr>
                <a:spLocks noChangeArrowheads="1"/>
              </p:cNvSpPr>
              <p:nvPr/>
            </p:nvSpPr>
            <p:spPr bwMode="auto">
              <a:xfrm>
                <a:off x="2362" y="1562"/>
                <a:ext cx="87" cy="6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flipV="1">
                <a:off x="2420" y="1249"/>
                <a:ext cx="0" cy="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H="1">
                <a:off x="2285" y="1823"/>
                <a:ext cx="0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>
                <a:off x="2535" y="1808"/>
                <a:ext cx="3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16"/>
              <p:cNvSpPr>
                <a:spLocks noChangeShapeType="1"/>
              </p:cNvSpPr>
              <p:nvPr/>
            </p:nvSpPr>
            <p:spPr bwMode="auto">
              <a:xfrm>
                <a:off x="1700" y="1428"/>
                <a:ext cx="1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872" y="1428"/>
                <a:ext cx="317" cy="5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2247" y="1428"/>
                <a:ext cx="1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 flipH="1">
                <a:off x="1931" y="1428"/>
                <a:ext cx="316" cy="5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2189" y="197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 flipH="1">
                <a:off x="1815" y="1988"/>
                <a:ext cx="1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 flipV="1">
                <a:off x="1815" y="1921"/>
                <a:ext cx="1" cy="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Text Box 23"/>
              <p:cNvSpPr txBox="1">
                <a:spLocks noChangeArrowheads="1"/>
              </p:cNvSpPr>
              <p:nvPr/>
            </p:nvSpPr>
            <p:spPr bwMode="auto">
              <a:xfrm>
                <a:off x="968" y="2885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52" name="Text Box 24"/>
              <p:cNvSpPr txBox="1">
                <a:spLocks noChangeArrowheads="1"/>
              </p:cNvSpPr>
              <p:nvPr/>
            </p:nvSpPr>
            <p:spPr bwMode="auto">
              <a:xfrm>
                <a:off x="1429" y="1171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2327" y="2238"/>
                <a:ext cx="404" cy="1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Oval 26"/>
              <p:cNvSpPr>
                <a:spLocks noChangeArrowheads="1"/>
              </p:cNvSpPr>
              <p:nvPr/>
            </p:nvSpPr>
            <p:spPr bwMode="auto">
              <a:xfrm>
                <a:off x="2493" y="2170"/>
                <a:ext cx="87" cy="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27"/>
              <p:cNvSpPr>
                <a:spLocks noChangeShapeType="1"/>
              </p:cNvSpPr>
              <p:nvPr/>
            </p:nvSpPr>
            <p:spPr bwMode="auto">
              <a:xfrm flipH="1">
                <a:off x="2414" y="2417"/>
                <a:ext cx="0" cy="1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28"/>
              <p:cNvSpPr>
                <a:spLocks noChangeShapeType="1"/>
              </p:cNvSpPr>
              <p:nvPr/>
            </p:nvSpPr>
            <p:spPr bwMode="auto">
              <a:xfrm>
                <a:off x="2594" y="2430"/>
                <a:ext cx="0" cy="5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29"/>
              <p:cNvSpPr>
                <a:spLocks noChangeShapeType="1"/>
              </p:cNvSpPr>
              <p:nvPr/>
            </p:nvSpPr>
            <p:spPr bwMode="auto">
              <a:xfrm>
                <a:off x="2414" y="2529"/>
                <a:ext cx="0" cy="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Rectangle 30"/>
              <p:cNvSpPr>
                <a:spLocks noChangeArrowheads="1"/>
              </p:cNvSpPr>
              <p:nvPr/>
            </p:nvSpPr>
            <p:spPr bwMode="auto">
              <a:xfrm>
                <a:off x="1401" y="2238"/>
                <a:ext cx="404" cy="1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Oval 31"/>
              <p:cNvSpPr>
                <a:spLocks noChangeArrowheads="1"/>
              </p:cNvSpPr>
              <p:nvPr/>
            </p:nvSpPr>
            <p:spPr bwMode="auto">
              <a:xfrm>
                <a:off x="1545" y="2170"/>
                <a:ext cx="87" cy="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32"/>
              <p:cNvSpPr>
                <a:spLocks noChangeShapeType="1"/>
              </p:cNvSpPr>
              <p:nvPr/>
            </p:nvSpPr>
            <p:spPr bwMode="auto">
              <a:xfrm>
                <a:off x="1505" y="2417"/>
                <a:ext cx="0" cy="6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33"/>
              <p:cNvSpPr>
                <a:spLocks noChangeShapeType="1"/>
              </p:cNvSpPr>
              <p:nvPr/>
            </p:nvSpPr>
            <p:spPr bwMode="auto">
              <a:xfrm>
                <a:off x="1696" y="2417"/>
                <a:ext cx="0" cy="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35"/>
              <p:cNvSpPr>
                <a:spLocks noChangeShapeType="1"/>
              </p:cNvSpPr>
              <p:nvPr/>
            </p:nvSpPr>
            <p:spPr bwMode="auto">
              <a:xfrm>
                <a:off x="1695" y="2551"/>
                <a:ext cx="7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Text Box 36"/>
              <p:cNvSpPr txBox="1">
                <a:spLocks noChangeArrowheads="1"/>
              </p:cNvSpPr>
              <p:nvPr/>
            </p:nvSpPr>
            <p:spPr bwMode="auto">
              <a:xfrm>
                <a:off x="1640" y="2583"/>
                <a:ext cx="39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64" name="Line 37"/>
              <p:cNvSpPr>
                <a:spLocks noChangeShapeType="1"/>
              </p:cNvSpPr>
              <p:nvPr/>
            </p:nvSpPr>
            <p:spPr bwMode="auto">
              <a:xfrm flipH="1">
                <a:off x="2321" y="3021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 rot="5400000">
                <a:off x="1959" y="2930"/>
                <a:ext cx="318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Oval 39"/>
              <p:cNvSpPr>
                <a:spLocks noChangeArrowheads="1"/>
              </p:cNvSpPr>
              <p:nvPr/>
            </p:nvSpPr>
            <p:spPr bwMode="auto">
              <a:xfrm rot="5400000">
                <a:off x="2223" y="2980"/>
                <a:ext cx="102" cy="9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40"/>
              <p:cNvSpPr>
                <a:spLocks noChangeShapeType="1"/>
              </p:cNvSpPr>
              <p:nvPr/>
            </p:nvSpPr>
            <p:spPr bwMode="auto">
              <a:xfrm rot="5400000" flipH="1">
                <a:off x="1606" y="2648"/>
                <a:ext cx="1" cy="7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41"/>
              <p:cNvSpPr>
                <a:spLocks noChangeShapeType="1"/>
              </p:cNvSpPr>
              <p:nvPr/>
            </p:nvSpPr>
            <p:spPr bwMode="auto">
              <a:xfrm>
                <a:off x="2051" y="2553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Text Box 42"/>
              <p:cNvSpPr txBox="1">
                <a:spLocks noChangeArrowheads="1"/>
              </p:cNvSpPr>
              <p:nvPr/>
            </p:nvSpPr>
            <p:spPr bwMode="auto">
              <a:xfrm>
                <a:off x="2396" y="1215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70" name="Line 43"/>
              <p:cNvSpPr>
                <a:spLocks noChangeShapeType="1"/>
              </p:cNvSpPr>
              <p:nvPr/>
            </p:nvSpPr>
            <p:spPr bwMode="auto">
              <a:xfrm>
                <a:off x="2467" y="126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Oval 44"/>
              <p:cNvSpPr>
                <a:spLocks noChangeArrowheads="1"/>
              </p:cNvSpPr>
              <p:nvPr/>
            </p:nvSpPr>
            <p:spPr bwMode="auto">
              <a:xfrm>
                <a:off x="1468" y="297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Oval 45"/>
              <p:cNvSpPr>
                <a:spLocks noChangeArrowheads="1"/>
              </p:cNvSpPr>
              <p:nvPr/>
            </p:nvSpPr>
            <p:spPr bwMode="auto">
              <a:xfrm>
                <a:off x="2022" y="2522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2392" y="1392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Oval 47"/>
              <p:cNvSpPr>
                <a:spLocks noChangeArrowheads="1"/>
              </p:cNvSpPr>
              <p:nvPr/>
            </p:nvSpPr>
            <p:spPr bwMode="auto">
              <a:xfrm>
                <a:off x="1664" y="1392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" name="Text Box 139"/>
            <p:cNvSpPr txBox="1">
              <a:spLocks noChangeArrowheads="1"/>
            </p:cNvSpPr>
            <p:nvPr/>
          </p:nvSpPr>
          <p:spPr bwMode="auto">
            <a:xfrm>
              <a:off x="1989" y="2869"/>
              <a:ext cx="261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0" name="Text Box 140"/>
            <p:cNvSpPr txBox="1">
              <a:spLocks noChangeArrowheads="1"/>
            </p:cNvSpPr>
            <p:nvPr/>
          </p:nvSpPr>
          <p:spPr bwMode="auto">
            <a:xfrm>
              <a:off x="1499" y="1608"/>
              <a:ext cx="261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31" name="Text Box 141"/>
            <p:cNvSpPr txBox="1">
              <a:spLocks noChangeArrowheads="1"/>
            </p:cNvSpPr>
            <p:nvPr/>
          </p:nvSpPr>
          <p:spPr bwMode="auto">
            <a:xfrm>
              <a:off x="2216" y="1608"/>
              <a:ext cx="261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32" name="Text Box 142"/>
            <p:cNvSpPr txBox="1">
              <a:spLocks noChangeArrowheads="1"/>
            </p:cNvSpPr>
            <p:nvPr/>
          </p:nvSpPr>
          <p:spPr bwMode="auto">
            <a:xfrm>
              <a:off x="1401" y="2217"/>
              <a:ext cx="261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33" name="Text Box 143"/>
            <p:cNvSpPr txBox="1">
              <a:spLocks noChangeArrowheads="1"/>
            </p:cNvSpPr>
            <p:nvPr/>
          </p:nvSpPr>
          <p:spPr bwMode="auto">
            <a:xfrm>
              <a:off x="2314" y="2206"/>
              <a:ext cx="261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25" grpId="0" autoUpdateAnimBg="0"/>
      <p:bldP spid="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2"/>
          <p:cNvGrpSpPr/>
          <p:nvPr/>
        </p:nvGrpSpPr>
        <p:grpSpPr bwMode="auto">
          <a:xfrm>
            <a:off x="1285875" y="617538"/>
            <a:ext cx="2414588" cy="3600449"/>
            <a:chOff x="810" y="389"/>
            <a:chExt cx="1521" cy="2268"/>
          </a:xfrm>
        </p:grpSpPr>
        <p:grpSp>
          <p:nvGrpSpPr>
            <p:cNvPr id="3" name="Group 193"/>
            <p:cNvGrpSpPr/>
            <p:nvPr/>
          </p:nvGrpSpPr>
          <p:grpSpPr bwMode="auto">
            <a:xfrm>
              <a:off x="810" y="389"/>
              <a:ext cx="1521" cy="2268"/>
              <a:chOff x="810" y="488"/>
              <a:chExt cx="1521" cy="2268"/>
            </a:xfrm>
          </p:grpSpPr>
          <p:sp>
            <p:nvSpPr>
              <p:cNvPr id="5" name="Rectangle 194"/>
              <p:cNvSpPr>
                <a:spLocks noChangeArrowheads="1"/>
              </p:cNvSpPr>
              <p:nvPr/>
            </p:nvSpPr>
            <p:spPr bwMode="auto">
              <a:xfrm>
                <a:off x="987" y="977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Line 195"/>
              <p:cNvSpPr>
                <a:spLocks noChangeShapeType="1"/>
              </p:cNvSpPr>
              <p:nvPr/>
            </p:nvSpPr>
            <p:spPr bwMode="auto">
              <a:xfrm flipH="1">
                <a:off x="1371" y="2321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Oval 196"/>
              <p:cNvSpPr>
                <a:spLocks noChangeArrowheads="1"/>
              </p:cNvSpPr>
              <p:nvPr/>
            </p:nvSpPr>
            <p:spPr bwMode="auto">
              <a:xfrm>
                <a:off x="1563" y="919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Line 197"/>
              <p:cNvSpPr>
                <a:spLocks noChangeShapeType="1"/>
              </p:cNvSpPr>
              <p:nvPr/>
            </p:nvSpPr>
            <p:spPr bwMode="auto">
              <a:xfrm>
                <a:off x="1131" y="73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Line 198"/>
              <p:cNvSpPr>
                <a:spLocks noChangeShapeType="1"/>
              </p:cNvSpPr>
              <p:nvPr/>
            </p:nvSpPr>
            <p:spPr bwMode="auto">
              <a:xfrm>
                <a:off x="1591" y="72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99"/>
              <p:cNvSpPr>
                <a:spLocks noChangeArrowheads="1"/>
              </p:cNvSpPr>
              <p:nvPr/>
            </p:nvSpPr>
            <p:spPr bwMode="auto">
              <a:xfrm>
                <a:off x="925" y="488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1" name="Rectangle 200"/>
              <p:cNvSpPr>
                <a:spLocks noChangeArrowheads="1"/>
              </p:cNvSpPr>
              <p:nvPr/>
            </p:nvSpPr>
            <p:spPr bwMode="auto">
              <a:xfrm>
                <a:off x="1563" y="501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2" name="Line 201"/>
              <p:cNvSpPr>
                <a:spLocks noChangeShapeType="1"/>
              </p:cNvSpPr>
              <p:nvPr/>
            </p:nvSpPr>
            <p:spPr bwMode="auto">
              <a:xfrm>
                <a:off x="1622" y="549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202"/>
              <p:cNvSpPr>
                <a:spLocks noChangeArrowheads="1"/>
              </p:cNvSpPr>
              <p:nvPr/>
            </p:nvSpPr>
            <p:spPr bwMode="auto">
              <a:xfrm>
                <a:off x="987" y="1169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4" name="Rectangle 203"/>
              <p:cNvSpPr>
                <a:spLocks noChangeArrowheads="1"/>
              </p:cNvSpPr>
              <p:nvPr/>
            </p:nvSpPr>
            <p:spPr bwMode="auto">
              <a:xfrm>
                <a:off x="1515" y="1169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5" name="Line 204"/>
              <p:cNvSpPr>
                <a:spLocks noChangeShapeType="1"/>
              </p:cNvSpPr>
              <p:nvPr/>
            </p:nvSpPr>
            <p:spPr bwMode="auto">
              <a:xfrm>
                <a:off x="1371" y="1409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205"/>
              <p:cNvSpPr>
                <a:spLocks noChangeArrowheads="1"/>
              </p:cNvSpPr>
              <p:nvPr/>
            </p:nvSpPr>
            <p:spPr bwMode="auto">
              <a:xfrm>
                <a:off x="1157" y="1169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206"/>
              <p:cNvSpPr>
                <a:spLocks noChangeArrowheads="1"/>
              </p:cNvSpPr>
              <p:nvPr/>
            </p:nvSpPr>
            <p:spPr bwMode="auto">
              <a:xfrm>
                <a:off x="987" y="1770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18" name="Line 207"/>
              <p:cNvSpPr>
                <a:spLocks noChangeShapeType="1"/>
              </p:cNvSpPr>
              <p:nvPr/>
            </p:nvSpPr>
            <p:spPr bwMode="auto">
              <a:xfrm>
                <a:off x="1127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208"/>
              <p:cNvSpPr>
                <a:spLocks noChangeShapeType="1"/>
              </p:cNvSpPr>
              <p:nvPr/>
            </p:nvSpPr>
            <p:spPr bwMode="auto">
              <a:xfrm>
                <a:off x="1626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0" name="Group 209"/>
              <p:cNvGrpSpPr/>
              <p:nvPr/>
            </p:nvGrpSpPr>
            <p:grpSpPr bwMode="auto">
              <a:xfrm>
                <a:off x="1611" y="1409"/>
                <a:ext cx="48" cy="344"/>
                <a:chOff x="1248" y="2233"/>
                <a:chExt cx="48" cy="344"/>
              </a:xfrm>
            </p:grpSpPr>
            <p:sp>
              <p:nvSpPr>
                <p:cNvPr id="42" name="Line 210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Oval 211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" name="Line 212"/>
              <p:cNvSpPr>
                <a:spLocks noChangeShapeType="1"/>
              </p:cNvSpPr>
              <p:nvPr/>
            </p:nvSpPr>
            <p:spPr bwMode="auto">
              <a:xfrm>
                <a:off x="1131" y="1419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213"/>
              <p:cNvSpPr>
                <a:spLocks noChangeArrowheads="1"/>
              </p:cNvSpPr>
              <p:nvPr/>
            </p:nvSpPr>
            <p:spPr bwMode="auto">
              <a:xfrm>
                <a:off x="990" y="2462"/>
                <a:ext cx="192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23" name="Rectangle 214"/>
              <p:cNvSpPr>
                <a:spLocks noChangeArrowheads="1"/>
              </p:cNvSpPr>
              <p:nvPr/>
            </p:nvSpPr>
            <p:spPr bwMode="auto">
              <a:xfrm>
                <a:off x="1557" y="2462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24" name="Line 215"/>
              <p:cNvSpPr>
                <a:spLocks noChangeShapeType="1"/>
              </p:cNvSpPr>
              <p:nvPr/>
            </p:nvSpPr>
            <p:spPr bwMode="auto">
              <a:xfrm>
                <a:off x="2139" y="2033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216"/>
              <p:cNvSpPr>
                <a:spLocks noChangeShapeType="1"/>
              </p:cNvSpPr>
              <p:nvPr/>
            </p:nvSpPr>
            <p:spPr bwMode="auto">
              <a:xfrm>
                <a:off x="1371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217"/>
              <p:cNvSpPr>
                <a:spLocks noChangeArrowheads="1"/>
              </p:cNvSpPr>
              <p:nvPr/>
            </p:nvSpPr>
            <p:spPr bwMode="auto">
              <a:xfrm>
                <a:off x="1227" y="2465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27" name="Rectangle 218"/>
              <p:cNvSpPr>
                <a:spLocks noChangeArrowheads="1"/>
              </p:cNvSpPr>
              <p:nvPr/>
            </p:nvSpPr>
            <p:spPr bwMode="auto">
              <a:xfrm>
                <a:off x="1947" y="1793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Oval 219"/>
              <p:cNvSpPr>
                <a:spLocks noChangeArrowheads="1"/>
              </p:cNvSpPr>
              <p:nvPr/>
            </p:nvSpPr>
            <p:spPr bwMode="auto">
              <a:xfrm>
                <a:off x="2116" y="1745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220"/>
              <p:cNvSpPr>
                <a:spLocks noChangeShapeType="1"/>
              </p:cNvSpPr>
              <p:nvPr/>
            </p:nvSpPr>
            <p:spPr bwMode="auto">
              <a:xfrm>
                <a:off x="2139" y="1505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21"/>
              <p:cNvSpPr>
                <a:spLocks noChangeShapeType="1"/>
              </p:cNvSpPr>
              <p:nvPr/>
            </p:nvSpPr>
            <p:spPr bwMode="auto">
              <a:xfrm>
                <a:off x="1371" y="1505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222"/>
              <p:cNvSpPr>
                <a:spLocks noChangeArrowheads="1"/>
              </p:cNvSpPr>
              <p:nvPr/>
            </p:nvSpPr>
            <p:spPr bwMode="auto">
              <a:xfrm>
                <a:off x="1179" y="929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32" name="Oval 223"/>
              <p:cNvSpPr>
                <a:spLocks noChangeArrowheads="1"/>
              </p:cNvSpPr>
              <p:nvPr/>
            </p:nvSpPr>
            <p:spPr bwMode="auto">
              <a:xfrm>
                <a:off x="1343" y="2293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224"/>
              <p:cNvSpPr>
                <a:spLocks noChangeArrowheads="1"/>
              </p:cNvSpPr>
              <p:nvPr/>
            </p:nvSpPr>
            <p:spPr bwMode="auto">
              <a:xfrm>
                <a:off x="843" y="1457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4" name="Group 225"/>
              <p:cNvGrpSpPr/>
              <p:nvPr/>
            </p:nvGrpSpPr>
            <p:grpSpPr bwMode="auto">
              <a:xfrm>
                <a:off x="1615" y="1505"/>
                <a:ext cx="313" cy="288"/>
                <a:chOff x="4574" y="1234"/>
                <a:chExt cx="313" cy="288"/>
              </a:xfrm>
            </p:grpSpPr>
            <p:sp>
              <p:nvSpPr>
                <p:cNvPr id="40" name="Rectangle 226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41" name="Line 227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5" name="Rectangle 228"/>
              <p:cNvSpPr>
                <a:spLocks noChangeArrowheads="1"/>
              </p:cNvSpPr>
              <p:nvPr/>
            </p:nvSpPr>
            <p:spPr bwMode="auto">
              <a:xfrm>
                <a:off x="1512" y="1942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36" name="Rectangle 229"/>
              <p:cNvSpPr>
                <a:spLocks noChangeArrowheads="1"/>
              </p:cNvSpPr>
              <p:nvPr/>
            </p:nvSpPr>
            <p:spPr bwMode="auto">
              <a:xfrm>
                <a:off x="981" y="1954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37" name="Freeform 230"/>
              <p:cNvSpPr/>
              <p:nvPr/>
            </p:nvSpPr>
            <p:spPr bwMode="auto">
              <a:xfrm>
                <a:off x="810" y="858"/>
                <a:ext cx="780" cy="1457"/>
              </a:xfrm>
              <a:custGeom>
                <a:avLst/>
                <a:gdLst>
                  <a:gd name="T0" fmla="*/ 698 w 802"/>
                  <a:gd name="T1" fmla="*/ 0 h 1457"/>
                  <a:gd name="T2" fmla="*/ 0 w 802"/>
                  <a:gd name="T3" fmla="*/ 0 h 1457"/>
                  <a:gd name="T4" fmla="*/ 0 w 802"/>
                  <a:gd name="T5" fmla="*/ 1457 h 1457"/>
                  <a:gd name="T6" fmla="*/ 226 w 802"/>
                  <a:gd name="T7" fmla="*/ 1457 h 1457"/>
                  <a:gd name="T8" fmla="*/ 226 w 802"/>
                  <a:gd name="T9" fmla="*/ 1344 h 14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2" h="1457">
                    <a:moveTo>
                      <a:pt x="802" y="0"/>
                    </a:moveTo>
                    <a:lnTo>
                      <a:pt x="0" y="0"/>
                    </a:lnTo>
                    <a:lnTo>
                      <a:pt x="0" y="1457"/>
                    </a:lnTo>
                    <a:lnTo>
                      <a:pt x="260" y="1457"/>
                    </a:lnTo>
                    <a:lnTo>
                      <a:pt x="260" y="134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231"/>
              <p:cNvSpPr/>
              <p:nvPr/>
            </p:nvSpPr>
            <p:spPr bwMode="auto">
              <a:xfrm>
                <a:off x="1127" y="790"/>
                <a:ext cx="757" cy="1468"/>
              </a:xfrm>
              <a:custGeom>
                <a:avLst/>
                <a:gdLst>
                  <a:gd name="T0" fmla="*/ 0 w 723"/>
                  <a:gd name="T1" fmla="*/ 0 h 1468"/>
                  <a:gd name="T2" fmla="*/ 910 w 723"/>
                  <a:gd name="T3" fmla="*/ 0 h 1468"/>
                  <a:gd name="T4" fmla="*/ 910 w 723"/>
                  <a:gd name="T5" fmla="*/ 1468 h 1468"/>
                  <a:gd name="T6" fmla="*/ 712 w 723"/>
                  <a:gd name="T7" fmla="*/ 1468 h 1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3" h="1468">
                    <a:moveTo>
                      <a:pt x="0" y="0"/>
                    </a:moveTo>
                    <a:lnTo>
                      <a:pt x="723" y="0"/>
                    </a:lnTo>
                    <a:lnTo>
                      <a:pt x="723" y="1468"/>
                    </a:lnTo>
                    <a:lnTo>
                      <a:pt x="565" y="146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232"/>
              <p:cNvSpPr>
                <a:spLocks noChangeShapeType="1"/>
              </p:cNvSpPr>
              <p:nvPr/>
            </p:nvSpPr>
            <p:spPr bwMode="auto">
              <a:xfrm>
                <a:off x="1711" y="2202"/>
                <a:ext cx="1" cy="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 Box 233"/>
            <p:cNvSpPr txBox="1">
              <a:spLocks noChangeArrowheads="1"/>
            </p:cNvSpPr>
            <p:nvPr/>
          </p:nvSpPr>
          <p:spPr bwMode="auto">
            <a:xfrm>
              <a:off x="1935" y="1674"/>
              <a:ext cx="25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 bwMode="auto">
          <a:xfrm>
            <a:off x="4875213" y="795338"/>
            <a:ext cx="3067050" cy="3138487"/>
            <a:chOff x="2869" y="897"/>
            <a:chExt cx="1932" cy="1977"/>
          </a:xfrm>
        </p:grpSpPr>
        <p:grpSp>
          <p:nvGrpSpPr>
            <p:cNvPr id="45" name="Group 44"/>
            <p:cNvGrpSpPr/>
            <p:nvPr/>
          </p:nvGrpSpPr>
          <p:grpSpPr bwMode="auto">
            <a:xfrm>
              <a:off x="2869" y="897"/>
              <a:ext cx="1932" cy="1977"/>
              <a:chOff x="2789" y="756"/>
              <a:chExt cx="1932" cy="1977"/>
            </a:xfrm>
          </p:grpSpPr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4041" y="2386"/>
                <a:ext cx="680" cy="3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3373" y="2386"/>
                <a:ext cx="668" cy="3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2789" y="2386"/>
                <a:ext cx="584" cy="3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4041" y="2060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3373" y="2060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2789" y="2060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4041" y="1734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3373" y="1734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2789" y="1734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4041" y="1408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55"/>
              <p:cNvSpPr>
                <a:spLocks noChangeArrowheads="1"/>
              </p:cNvSpPr>
              <p:nvPr/>
            </p:nvSpPr>
            <p:spPr bwMode="auto">
              <a:xfrm>
                <a:off x="3373" y="1408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30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1" name="Rectangle 56"/>
              <p:cNvSpPr>
                <a:spLocks noChangeArrowheads="1"/>
              </p:cNvSpPr>
              <p:nvPr/>
            </p:nvSpPr>
            <p:spPr bwMode="auto">
              <a:xfrm>
                <a:off x="2789" y="1408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57"/>
              <p:cNvSpPr>
                <a:spLocks noChangeArrowheads="1"/>
              </p:cNvSpPr>
              <p:nvPr/>
            </p:nvSpPr>
            <p:spPr bwMode="auto">
              <a:xfrm>
                <a:off x="4041" y="1082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800" b="0" i="0" u="none" strike="noStrike" kern="1200" cap="none" spc="0" normalizeH="0" baseline="30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n+1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58"/>
              <p:cNvSpPr>
                <a:spLocks noChangeArrowheads="1"/>
              </p:cNvSpPr>
              <p:nvPr/>
            </p:nvSpPr>
            <p:spPr bwMode="auto">
              <a:xfrm>
                <a:off x="3373" y="1082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r>
                  <a:rPr kumimoji="1" lang="en-US" altLang="zh-CN" sz="2800" b="0" i="0" u="none" strike="noStrike" kern="1200" cap="none" spc="0" normalizeH="0" baseline="30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n+1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2789" y="1082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  K</a:t>
                </a:r>
              </a:p>
            </p:txBody>
          </p:sp>
          <p:sp>
            <p:nvSpPr>
              <p:cNvPr id="65" name="Rectangle 60"/>
              <p:cNvSpPr>
                <a:spLocks noChangeArrowheads="1"/>
              </p:cNvSpPr>
              <p:nvPr/>
            </p:nvSpPr>
            <p:spPr bwMode="auto">
              <a:xfrm>
                <a:off x="4041" y="756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66" name="Rectangle 61"/>
              <p:cNvSpPr>
                <a:spLocks noChangeArrowheads="1"/>
              </p:cNvSpPr>
              <p:nvPr/>
            </p:nvSpPr>
            <p:spPr bwMode="auto">
              <a:xfrm>
                <a:off x="3373" y="756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CP=1</a:t>
                </a:r>
              </a:p>
            </p:txBody>
          </p:sp>
          <p:sp>
            <p:nvSpPr>
              <p:cNvPr id="67" name="Rectangle 62"/>
              <p:cNvSpPr>
                <a:spLocks noChangeArrowheads="1"/>
              </p:cNvSpPr>
              <p:nvPr/>
            </p:nvSpPr>
            <p:spPr bwMode="auto">
              <a:xfrm>
                <a:off x="2789" y="756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2789" y="1082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>
                <a:off x="2789" y="1408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2789" y="1734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>
                <a:off x="2789" y="2060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2789" y="2386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3373" y="756"/>
                <a:ext cx="0" cy="19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4041" y="756"/>
                <a:ext cx="0" cy="19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>
                <a:off x="2789" y="756"/>
                <a:ext cx="19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2789" y="756"/>
                <a:ext cx="0" cy="197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>
                <a:off x="4721" y="756"/>
                <a:ext cx="0" cy="197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>
                <a:off x="2789" y="2733"/>
                <a:ext cx="19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9" name="Group 74"/>
              <p:cNvGrpSpPr/>
              <p:nvPr/>
            </p:nvGrpSpPr>
            <p:grpSpPr bwMode="auto">
              <a:xfrm>
                <a:off x="4416" y="802"/>
                <a:ext cx="248" cy="248"/>
                <a:chOff x="4416" y="802"/>
                <a:chExt cx="248" cy="248"/>
              </a:xfrm>
            </p:grpSpPr>
            <p:sp>
              <p:nvSpPr>
                <p:cNvPr id="80" name="Freeform 75"/>
                <p:cNvSpPr/>
                <p:nvPr/>
              </p:nvSpPr>
              <p:spPr bwMode="auto">
                <a:xfrm>
                  <a:off x="4416" y="802"/>
                  <a:ext cx="248" cy="248"/>
                </a:xfrm>
                <a:custGeom>
                  <a:avLst/>
                  <a:gdLst>
                    <a:gd name="T0" fmla="*/ 0 w 248"/>
                    <a:gd name="T1" fmla="*/ 0 h 248"/>
                    <a:gd name="T2" fmla="*/ 147 w 248"/>
                    <a:gd name="T3" fmla="*/ 0 h 248"/>
                    <a:gd name="T4" fmla="*/ 147 w 248"/>
                    <a:gd name="T5" fmla="*/ 248 h 248"/>
                    <a:gd name="T6" fmla="*/ 248 w 248"/>
                    <a:gd name="T7" fmla="*/ 248 h 24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48" h="248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48"/>
                      </a:lnTo>
                      <a:lnTo>
                        <a:pt x="248" y="248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Line 76"/>
                <p:cNvSpPr>
                  <a:spLocks noChangeShapeType="1"/>
                </p:cNvSpPr>
                <p:nvPr/>
              </p:nvSpPr>
              <p:spPr bwMode="auto">
                <a:xfrm>
                  <a:off x="4563" y="824"/>
                  <a:ext cx="0" cy="17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2879" y="1559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0   0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2890" y="1898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0   1</a:t>
              </a: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2890" y="2214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1   0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890" y="2530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1   1</a:t>
              </a:r>
            </a:p>
          </p:txBody>
        </p:sp>
      </p:grpSp>
      <p:sp>
        <p:nvSpPr>
          <p:cNvPr id="84" name="Text Box 83"/>
          <p:cNvSpPr txBox="1">
            <a:spLocks noChangeArrowheads="1"/>
          </p:cNvSpPr>
          <p:nvPr/>
        </p:nvSpPr>
        <p:spPr bwMode="auto">
          <a:xfrm>
            <a:off x="1238251" y="3673475"/>
            <a:ext cx="308004" cy="520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7" name="Text Box 86"/>
          <p:cNvSpPr txBox="1">
            <a:spLocks noChangeArrowheads="1"/>
          </p:cNvSpPr>
          <p:nvPr/>
        </p:nvSpPr>
        <p:spPr bwMode="auto">
          <a:xfrm>
            <a:off x="2847982" y="3697287"/>
            <a:ext cx="373055" cy="520701"/>
          </a:xfrm>
          <a:prstGeom prst="rect">
            <a:avLst/>
          </a:prstGeom>
          <a:solidFill>
            <a:srgbClr val="F6F000"/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8" name="Text Box 87"/>
          <p:cNvSpPr txBox="1">
            <a:spLocks noChangeArrowheads="1"/>
          </p:cNvSpPr>
          <p:nvPr/>
        </p:nvSpPr>
        <p:spPr bwMode="auto">
          <a:xfrm>
            <a:off x="6024563" y="1846263"/>
            <a:ext cx="681037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107" name="Text Box 106"/>
          <p:cNvSpPr txBox="1">
            <a:spLocks noChangeArrowheads="1"/>
          </p:cNvSpPr>
          <p:nvPr/>
        </p:nvSpPr>
        <p:spPr bwMode="auto">
          <a:xfrm>
            <a:off x="6094413" y="2384425"/>
            <a:ext cx="3937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800" b="0" i="0" u="none" strike="noStrike" kern="1200" cap="none" spc="0" normalizeH="0" baseline="30000" noProof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Text Box 119"/>
          <p:cNvSpPr txBox="1">
            <a:spLocks noChangeArrowheads="1"/>
          </p:cNvSpPr>
          <p:nvPr/>
        </p:nvSpPr>
        <p:spPr bwMode="auto">
          <a:xfrm>
            <a:off x="6113463" y="2868613"/>
            <a:ext cx="3937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800" b="0" i="0" u="none" strike="noStrike" kern="1200" cap="none" spc="0" normalizeH="0" baseline="3000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Text Box 122"/>
          <p:cNvSpPr txBox="1">
            <a:spLocks noChangeArrowheads="1"/>
          </p:cNvSpPr>
          <p:nvPr/>
        </p:nvSpPr>
        <p:spPr bwMode="auto">
          <a:xfrm>
            <a:off x="2855913" y="3708353"/>
            <a:ext cx="355600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1161911" y="519496"/>
            <a:ext cx="314326" cy="519112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2" name="Text Box 131"/>
          <p:cNvSpPr txBox="1">
            <a:spLocks noChangeArrowheads="1"/>
          </p:cNvSpPr>
          <p:nvPr/>
        </p:nvSpPr>
        <p:spPr bwMode="auto">
          <a:xfrm>
            <a:off x="1800234" y="2101056"/>
            <a:ext cx="338130" cy="519113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136" name="Group 135"/>
          <p:cNvGrpSpPr/>
          <p:nvPr/>
        </p:nvGrpSpPr>
        <p:grpSpPr bwMode="auto">
          <a:xfrm>
            <a:off x="6040438" y="3406775"/>
            <a:ext cx="681037" cy="519113"/>
            <a:chOff x="2179" y="3783"/>
            <a:chExt cx="429" cy="327"/>
          </a:xfrm>
        </p:grpSpPr>
        <p:sp>
          <p:nvSpPr>
            <p:cNvPr id="137" name="Text Box 136"/>
            <p:cNvSpPr txBox="1">
              <a:spLocks noChangeArrowheads="1"/>
            </p:cNvSpPr>
            <p:nvPr/>
          </p:nvSpPr>
          <p:spPr bwMode="auto">
            <a:xfrm>
              <a:off x="2179" y="3783"/>
              <a:ext cx="42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>
              <a:off x="2236" y="3829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 bwMode="auto">
          <a:xfrm>
            <a:off x="7045325" y="1846263"/>
            <a:ext cx="696913" cy="2079625"/>
            <a:chOff x="4416" y="1163"/>
            <a:chExt cx="439" cy="1310"/>
          </a:xfrm>
        </p:grpSpPr>
        <p:sp>
          <p:nvSpPr>
            <p:cNvPr id="140" name="Text Box 139"/>
            <p:cNvSpPr txBox="1">
              <a:spLocks noChangeArrowheads="1"/>
            </p:cNvSpPr>
            <p:nvPr/>
          </p:nvSpPr>
          <p:spPr bwMode="auto">
            <a:xfrm>
              <a:off x="4416" y="1163"/>
              <a:ext cx="42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41" name="Text Box 140"/>
            <p:cNvSpPr txBox="1">
              <a:spLocks noChangeArrowheads="1"/>
            </p:cNvSpPr>
            <p:nvPr/>
          </p:nvSpPr>
          <p:spPr bwMode="auto">
            <a:xfrm>
              <a:off x="4460" y="1502"/>
              <a:ext cx="24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800" b="0" i="0" u="none" strike="noStrike" kern="1200" cap="none" spc="0" normalizeH="0" baseline="30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Text Box 141"/>
            <p:cNvSpPr txBox="1">
              <a:spLocks noChangeArrowheads="1"/>
            </p:cNvSpPr>
            <p:nvPr/>
          </p:nvSpPr>
          <p:spPr bwMode="auto">
            <a:xfrm>
              <a:off x="4472" y="1807"/>
              <a:ext cx="24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30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" name="Group 142"/>
            <p:cNvGrpSpPr/>
            <p:nvPr/>
          </p:nvGrpSpPr>
          <p:grpSpPr bwMode="auto">
            <a:xfrm>
              <a:off x="4426" y="2146"/>
              <a:ext cx="429" cy="327"/>
              <a:chOff x="2179" y="3783"/>
              <a:chExt cx="429" cy="327"/>
            </a:xfrm>
          </p:grpSpPr>
          <p:sp>
            <p:nvSpPr>
              <p:cNvPr id="144" name="Text Box 143"/>
              <p:cNvSpPr txBox="1">
                <a:spLocks noChangeArrowheads="1"/>
              </p:cNvSpPr>
              <p:nvPr/>
            </p:nvSpPr>
            <p:spPr bwMode="auto">
              <a:xfrm>
                <a:off x="2179" y="3783"/>
                <a:ext cx="429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800" b="0" i="0" u="none" strike="noStrike" kern="1200" cap="none" spc="0" normalizeH="0" baseline="30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145" name="Line 144"/>
              <p:cNvSpPr>
                <a:spLocks noChangeShapeType="1"/>
              </p:cNvSpPr>
              <p:nvPr/>
            </p:nvSpPr>
            <p:spPr bwMode="auto">
              <a:xfrm>
                <a:off x="2236" y="3829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6" name="Group 145"/>
          <p:cNvGrpSpPr/>
          <p:nvPr/>
        </p:nvGrpSpPr>
        <p:grpSpPr bwMode="auto">
          <a:xfrm>
            <a:off x="127794" y="3925888"/>
            <a:ext cx="3252788" cy="1917700"/>
            <a:chOff x="237" y="2821"/>
            <a:chExt cx="2049" cy="1208"/>
          </a:xfrm>
        </p:grpSpPr>
        <p:sp>
          <p:nvSpPr>
            <p:cNvPr id="147" name="Text Box 146"/>
            <p:cNvSpPr txBox="1">
              <a:spLocks noChangeArrowheads="1"/>
            </p:cNvSpPr>
            <p:nvPr/>
          </p:nvSpPr>
          <p:spPr bwMode="auto">
            <a:xfrm>
              <a:off x="654" y="3081"/>
              <a:ext cx="1632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00   01   11  10</a:t>
              </a:r>
            </a:p>
          </p:txBody>
        </p:sp>
        <p:sp>
          <p:nvSpPr>
            <p:cNvPr id="148" name="Text Box 147"/>
            <p:cNvSpPr txBox="1">
              <a:spLocks noChangeArrowheads="1"/>
            </p:cNvSpPr>
            <p:nvPr/>
          </p:nvSpPr>
          <p:spPr bwMode="auto">
            <a:xfrm>
              <a:off x="237" y="3125"/>
              <a:ext cx="432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49" name="Text Box 148"/>
            <p:cNvSpPr txBox="1">
              <a:spLocks noChangeArrowheads="1"/>
            </p:cNvSpPr>
            <p:nvPr/>
          </p:nvSpPr>
          <p:spPr bwMode="auto">
            <a:xfrm>
              <a:off x="421" y="2821"/>
              <a:ext cx="264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 </a:t>
              </a:r>
            </a:p>
          </p:txBody>
        </p:sp>
        <p:sp>
          <p:nvSpPr>
            <p:cNvPr id="150" name="Text Box 149"/>
            <p:cNvSpPr txBox="1">
              <a:spLocks noChangeArrowheads="1"/>
            </p:cNvSpPr>
            <p:nvPr/>
          </p:nvSpPr>
          <p:spPr bwMode="auto">
            <a:xfrm>
              <a:off x="452" y="3378"/>
              <a:ext cx="228" cy="59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grpSp>
          <p:nvGrpSpPr>
            <p:cNvPr id="151" name="Group 150"/>
            <p:cNvGrpSpPr/>
            <p:nvPr/>
          </p:nvGrpSpPr>
          <p:grpSpPr bwMode="auto">
            <a:xfrm>
              <a:off x="491" y="3117"/>
              <a:ext cx="1671" cy="912"/>
              <a:chOff x="706" y="3309"/>
              <a:chExt cx="1344" cy="720"/>
            </a:xfrm>
          </p:grpSpPr>
          <p:sp>
            <p:nvSpPr>
              <p:cNvPr id="153" name="Rectangle 151"/>
              <p:cNvSpPr>
                <a:spLocks noChangeArrowheads="1"/>
              </p:cNvSpPr>
              <p:nvPr/>
            </p:nvSpPr>
            <p:spPr bwMode="auto">
              <a:xfrm>
                <a:off x="850" y="3501"/>
                <a:ext cx="1200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Line 152"/>
              <p:cNvSpPr>
                <a:spLocks noChangeShapeType="1"/>
              </p:cNvSpPr>
              <p:nvPr/>
            </p:nvSpPr>
            <p:spPr bwMode="auto">
              <a:xfrm>
                <a:off x="850" y="378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Line 153"/>
              <p:cNvSpPr>
                <a:spLocks noChangeShapeType="1"/>
              </p:cNvSpPr>
              <p:nvPr/>
            </p:nvSpPr>
            <p:spPr bwMode="auto">
              <a:xfrm>
                <a:off x="1441" y="3501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Line 154"/>
              <p:cNvSpPr>
                <a:spLocks noChangeShapeType="1"/>
              </p:cNvSpPr>
              <p:nvPr/>
            </p:nvSpPr>
            <p:spPr bwMode="auto">
              <a:xfrm>
                <a:off x="1138" y="3501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Line 155"/>
              <p:cNvSpPr>
                <a:spLocks noChangeShapeType="1"/>
              </p:cNvSpPr>
              <p:nvPr/>
            </p:nvSpPr>
            <p:spPr bwMode="auto">
              <a:xfrm>
                <a:off x="1762" y="3501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Line 156"/>
              <p:cNvSpPr>
                <a:spLocks noChangeShapeType="1"/>
              </p:cNvSpPr>
              <p:nvPr/>
            </p:nvSpPr>
            <p:spPr bwMode="auto">
              <a:xfrm flipH="1" flipV="1">
                <a:off x="706" y="3309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2" name="Text Box 158"/>
            <p:cNvSpPr txBox="1">
              <a:spLocks noChangeArrowheads="1"/>
            </p:cNvSpPr>
            <p:nvPr/>
          </p:nvSpPr>
          <p:spPr bwMode="auto">
            <a:xfrm>
              <a:off x="511" y="2956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 </a:t>
              </a:r>
            </a:p>
          </p:txBody>
        </p:sp>
      </p:grpSp>
      <p:sp>
        <p:nvSpPr>
          <p:cNvPr id="160" name="Text Box 159"/>
          <p:cNvSpPr txBox="1">
            <a:spLocks noChangeArrowheads="1"/>
          </p:cNvSpPr>
          <p:nvPr/>
        </p:nvSpPr>
        <p:spPr bwMode="auto">
          <a:xfrm>
            <a:off x="922338" y="4791075"/>
            <a:ext cx="4667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61" name="Text Box 160"/>
          <p:cNvSpPr txBox="1">
            <a:spLocks noChangeArrowheads="1"/>
          </p:cNvSpPr>
          <p:nvPr/>
        </p:nvSpPr>
        <p:spPr bwMode="auto">
          <a:xfrm>
            <a:off x="922338" y="5346700"/>
            <a:ext cx="4667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2" name="Text Box 161"/>
          <p:cNvSpPr txBox="1">
            <a:spLocks noChangeArrowheads="1"/>
          </p:cNvSpPr>
          <p:nvPr/>
        </p:nvSpPr>
        <p:spPr bwMode="auto">
          <a:xfrm>
            <a:off x="1531938" y="4791075"/>
            <a:ext cx="4667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63" name="Text Box 162"/>
          <p:cNvSpPr txBox="1">
            <a:spLocks noChangeArrowheads="1"/>
          </p:cNvSpPr>
          <p:nvPr/>
        </p:nvSpPr>
        <p:spPr bwMode="auto">
          <a:xfrm>
            <a:off x="1514475" y="5348288"/>
            <a:ext cx="4667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64" name="Text Box 163"/>
          <p:cNvSpPr txBox="1">
            <a:spLocks noChangeArrowheads="1"/>
          </p:cNvSpPr>
          <p:nvPr/>
        </p:nvSpPr>
        <p:spPr bwMode="auto">
          <a:xfrm>
            <a:off x="2182246" y="4777106"/>
            <a:ext cx="4667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5" name="Text Box 164"/>
          <p:cNvSpPr txBox="1">
            <a:spLocks noChangeArrowheads="1"/>
          </p:cNvSpPr>
          <p:nvPr/>
        </p:nvSpPr>
        <p:spPr bwMode="auto">
          <a:xfrm>
            <a:off x="2143125" y="5329238"/>
            <a:ext cx="4667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66" name="Text Box 165"/>
          <p:cNvSpPr txBox="1">
            <a:spLocks noChangeArrowheads="1"/>
          </p:cNvSpPr>
          <p:nvPr/>
        </p:nvSpPr>
        <p:spPr bwMode="auto">
          <a:xfrm>
            <a:off x="2609850" y="4786314"/>
            <a:ext cx="4667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7" name="Text Box 166"/>
          <p:cNvSpPr txBox="1">
            <a:spLocks noChangeArrowheads="1"/>
          </p:cNvSpPr>
          <p:nvPr/>
        </p:nvSpPr>
        <p:spPr bwMode="auto">
          <a:xfrm>
            <a:off x="2787151" y="5335946"/>
            <a:ext cx="4667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9" name="Arc 168"/>
          <p:cNvSpPr/>
          <p:nvPr/>
        </p:nvSpPr>
        <p:spPr bwMode="auto">
          <a:xfrm>
            <a:off x="842963" y="5421313"/>
            <a:ext cx="457200" cy="376237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21492 h 43200"/>
              <a:gd name="T4" fmla="*/ 2147483647 w 26303"/>
              <a:gd name="T5" fmla="*/ 108229004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noFill/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Arc 169"/>
          <p:cNvSpPr/>
          <p:nvPr/>
        </p:nvSpPr>
        <p:spPr bwMode="auto">
          <a:xfrm flipH="1">
            <a:off x="2755584" y="5388609"/>
            <a:ext cx="399096" cy="387351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50456 h 43200"/>
              <a:gd name="T4" fmla="*/ 2147483647 w 26303"/>
              <a:gd name="T5" fmla="*/ 108230133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1" name="Group 170"/>
          <p:cNvGrpSpPr/>
          <p:nvPr/>
        </p:nvGrpSpPr>
        <p:grpSpPr bwMode="auto">
          <a:xfrm>
            <a:off x="636588" y="5980113"/>
            <a:ext cx="2779712" cy="682625"/>
            <a:chOff x="2970" y="3241"/>
            <a:chExt cx="1751" cy="430"/>
          </a:xfrm>
        </p:grpSpPr>
        <p:sp>
          <p:nvSpPr>
            <p:cNvPr id="172" name="Rectangle 171" descr="点式菱形"/>
            <p:cNvSpPr>
              <a:spLocks noChangeArrowheads="1"/>
            </p:cNvSpPr>
            <p:nvPr/>
          </p:nvSpPr>
          <p:spPr bwMode="auto">
            <a:xfrm>
              <a:off x="2970" y="3241"/>
              <a:ext cx="1751" cy="430"/>
            </a:xfrm>
            <a:prstGeom prst="rect">
              <a:avLst/>
            </a:prstGeom>
            <a:pattFill prst="dotDmnd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Text Box 172"/>
            <p:cNvSpPr txBox="1">
              <a:spLocks noChangeArrowheads="1"/>
            </p:cNvSpPr>
            <p:nvPr/>
          </p:nvSpPr>
          <p:spPr bwMode="auto">
            <a:xfrm>
              <a:off x="2994" y="3287"/>
              <a:ext cx="164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1" lang="en-US" altLang="zh-CN" sz="2800" b="0" i="0" u="none" strike="noStrike" kern="1200" cap="none" spc="0" normalizeH="0" baseline="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JQ</a:t>
              </a:r>
              <a:r>
                <a:rPr kumimoji="1" lang="en-US" altLang="zh-CN" sz="2800" b="0" i="0" u="none" strike="noStrike" kern="1200" cap="none" spc="0" normalizeH="0" baseline="3000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0" i="0" u="none" strike="noStrike" kern="1200" cap="none" spc="0" normalizeH="0" baseline="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+KQ</a:t>
              </a:r>
              <a:r>
                <a:rPr kumimoji="1" lang="en-US" altLang="zh-CN" sz="2800" b="0" i="0" u="none" strike="noStrike" kern="1200" cap="none" spc="0" normalizeH="0" baseline="3000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Line 173"/>
            <p:cNvSpPr>
              <a:spLocks noChangeShapeType="1"/>
            </p:cNvSpPr>
            <p:nvPr/>
          </p:nvSpPr>
          <p:spPr bwMode="auto">
            <a:xfrm>
              <a:off x="3692" y="3332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174"/>
            <p:cNvSpPr>
              <a:spLocks noChangeShapeType="1"/>
            </p:cNvSpPr>
            <p:nvPr/>
          </p:nvSpPr>
          <p:spPr bwMode="auto">
            <a:xfrm>
              <a:off x="4040" y="3332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 bwMode="auto">
          <a:xfrm>
            <a:off x="3687763" y="4170363"/>
            <a:ext cx="5132387" cy="2266950"/>
            <a:chOff x="2323" y="2627"/>
            <a:chExt cx="3233" cy="1428"/>
          </a:xfrm>
        </p:grpSpPr>
        <p:grpSp>
          <p:nvGrpSpPr>
            <p:cNvPr id="177" name="Group 176"/>
            <p:cNvGrpSpPr/>
            <p:nvPr/>
          </p:nvGrpSpPr>
          <p:grpSpPr bwMode="auto">
            <a:xfrm>
              <a:off x="3067" y="3170"/>
              <a:ext cx="339" cy="337"/>
              <a:chOff x="1554" y="3402"/>
              <a:chExt cx="339" cy="337"/>
            </a:xfrm>
          </p:grpSpPr>
          <p:sp>
            <p:nvSpPr>
              <p:cNvPr id="189" name="Oval 177"/>
              <p:cNvSpPr>
                <a:spLocks noChangeArrowheads="1"/>
              </p:cNvSpPr>
              <p:nvPr/>
            </p:nvSpPr>
            <p:spPr bwMode="auto">
              <a:xfrm>
                <a:off x="1554" y="3402"/>
                <a:ext cx="337" cy="33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0" name="Text Box 178"/>
              <p:cNvSpPr txBox="1">
                <a:spLocks noChangeArrowheads="1"/>
              </p:cNvSpPr>
              <p:nvPr/>
            </p:nvSpPr>
            <p:spPr bwMode="auto">
              <a:xfrm>
                <a:off x="1631" y="3425"/>
                <a:ext cx="26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178" name="Group 179"/>
            <p:cNvGrpSpPr/>
            <p:nvPr/>
          </p:nvGrpSpPr>
          <p:grpSpPr bwMode="auto">
            <a:xfrm>
              <a:off x="4447" y="3193"/>
              <a:ext cx="339" cy="337"/>
              <a:chOff x="2934" y="3425"/>
              <a:chExt cx="339" cy="337"/>
            </a:xfrm>
          </p:grpSpPr>
          <p:sp>
            <p:nvSpPr>
              <p:cNvPr id="187" name="Oval 180"/>
              <p:cNvSpPr>
                <a:spLocks noChangeArrowheads="1"/>
              </p:cNvSpPr>
              <p:nvPr/>
            </p:nvSpPr>
            <p:spPr bwMode="auto">
              <a:xfrm>
                <a:off x="2934" y="3425"/>
                <a:ext cx="337" cy="33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8" name="Text Box 181"/>
              <p:cNvSpPr txBox="1">
                <a:spLocks noChangeArrowheads="1"/>
              </p:cNvSpPr>
              <p:nvPr/>
            </p:nvSpPr>
            <p:spPr bwMode="auto">
              <a:xfrm>
                <a:off x="3011" y="3435"/>
                <a:ext cx="26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179" name="Arc 182"/>
            <p:cNvSpPr/>
            <p:nvPr/>
          </p:nvSpPr>
          <p:spPr bwMode="auto">
            <a:xfrm rot="14154867" flipV="1">
              <a:off x="2753" y="3084"/>
              <a:ext cx="487" cy="474"/>
            </a:xfrm>
            <a:custGeom>
              <a:avLst/>
              <a:gdLst>
                <a:gd name="T0" fmla="*/ 0 w 43200"/>
                <a:gd name="T1" fmla="*/ 0 h 43040"/>
                <a:gd name="T2" fmla="*/ 0 w 43200"/>
                <a:gd name="T3" fmla="*/ 0 h 43040"/>
                <a:gd name="T4" fmla="*/ 0 w 43200"/>
                <a:gd name="T5" fmla="*/ 0 h 43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40" fill="none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</a:path>
                <a:path w="43200" h="43040" stroke="0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  <a:lnTo>
                    <a:pt x="21600" y="21440"/>
                  </a:lnTo>
                  <a:lnTo>
                    <a:pt x="24224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Arc 183"/>
            <p:cNvSpPr/>
            <p:nvPr/>
          </p:nvSpPr>
          <p:spPr bwMode="auto">
            <a:xfrm rot="8094814" flipH="1" flipV="1">
              <a:off x="4600" y="3128"/>
              <a:ext cx="487" cy="474"/>
            </a:xfrm>
            <a:custGeom>
              <a:avLst/>
              <a:gdLst>
                <a:gd name="T0" fmla="*/ 0 w 43200"/>
                <a:gd name="T1" fmla="*/ 0 h 43040"/>
                <a:gd name="T2" fmla="*/ 0 w 43200"/>
                <a:gd name="T3" fmla="*/ 0 h 43040"/>
                <a:gd name="T4" fmla="*/ 0 w 43200"/>
                <a:gd name="T5" fmla="*/ 0 h 43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40" fill="none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</a:path>
                <a:path w="43200" h="43040" stroke="0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  <a:lnTo>
                    <a:pt x="21600" y="21440"/>
                  </a:lnTo>
                  <a:lnTo>
                    <a:pt x="24224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Text Box 184"/>
            <p:cNvSpPr txBox="1">
              <a:spLocks noChangeArrowheads="1"/>
            </p:cNvSpPr>
            <p:nvPr/>
          </p:nvSpPr>
          <p:spPr bwMode="auto">
            <a:xfrm>
              <a:off x="5078" y="3083"/>
              <a:ext cx="478" cy="52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J=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K=0</a:t>
              </a:r>
            </a:p>
          </p:txBody>
        </p:sp>
        <p:sp>
          <p:nvSpPr>
            <p:cNvPr id="182" name="Text Box 185"/>
            <p:cNvSpPr txBox="1">
              <a:spLocks noChangeArrowheads="1"/>
            </p:cNvSpPr>
            <p:nvPr/>
          </p:nvSpPr>
          <p:spPr bwMode="auto">
            <a:xfrm>
              <a:off x="2323" y="3052"/>
              <a:ext cx="512" cy="52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J=0 K=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83" name="Arc 186"/>
            <p:cNvSpPr/>
            <p:nvPr/>
          </p:nvSpPr>
          <p:spPr bwMode="auto">
            <a:xfrm rot="-2056892">
              <a:off x="3346" y="2739"/>
              <a:ext cx="1152" cy="8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Text Box 187"/>
            <p:cNvSpPr txBox="1">
              <a:spLocks noChangeArrowheads="1"/>
            </p:cNvSpPr>
            <p:nvPr/>
          </p:nvSpPr>
          <p:spPr bwMode="auto">
            <a:xfrm>
              <a:off x="3546" y="2627"/>
              <a:ext cx="96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J=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K=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85" name="Arc 188"/>
            <p:cNvSpPr/>
            <p:nvPr/>
          </p:nvSpPr>
          <p:spPr bwMode="auto">
            <a:xfrm rot="-2113283" flipH="1" flipV="1">
              <a:off x="3345" y="3074"/>
              <a:ext cx="1152" cy="8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Text Box 189"/>
            <p:cNvSpPr txBox="1">
              <a:spLocks noChangeArrowheads="1"/>
            </p:cNvSpPr>
            <p:nvPr/>
          </p:nvSpPr>
          <p:spPr bwMode="auto">
            <a:xfrm>
              <a:off x="3481" y="3767"/>
              <a:ext cx="96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J=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K=1</a:t>
              </a:r>
            </a:p>
          </p:txBody>
        </p:sp>
      </p:grpSp>
      <p:sp>
        <p:nvSpPr>
          <p:cNvPr id="191" name="TextBox 190"/>
          <p:cNvSpPr txBox="1"/>
          <p:nvPr/>
        </p:nvSpPr>
        <p:spPr bwMode="auto">
          <a:xfrm>
            <a:off x="197962" y="0"/>
            <a:ext cx="4402319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J-K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逻辑功能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" name="灯片编号占位符 192"/>
          <p:cNvSpPr txBox="1"/>
          <p:nvPr/>
        </p:nvSpPr>
        <p:spPr>
          <a:xfrm>
            <a:off x="8366760" y="6355080"/>
            <a:ext cx="762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BF59E8-3B5B-4FD1-ABC6-5D0A35914F4F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Text Box 96"/>
          <p:cNvSpPr txBox="1">
            <a:spLocks noChangeArrowheads="1"/>
          </p:cNvSpPr>
          <p:nvPr/>
        </p:nvSpPr>
        <p:spPr bwMode="auto">
          <a:xfrm>
            <a:off x="1133834" y="505471"/>
            <a:ext cx="315406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93" name="Text Box 96"/>
          <p:cNvSpPr txBox="1">
            <a:spLocks noChangeArrowheads="1"/>
          </p:cNvSpPr>
          <p:nvPr/>
        </p:nvSpPr>
        <p:spPr bwMode="auto">
          <a:xfrm>
            <a:off x="1798253" y="2105998"/>
            <a:ext cx="315406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3" name="Text Box 102"/>
          <p:cNvSpPr txBox="1">
            <a:spLocks noChangeArrowheads="1"/>
          </p:cNvSpPr>
          <p:nvPr/>
        </p:nvSpPr>
        <p:spPr bwMode="auto">
          <a:xfrm>
            <a:off x="1124115" y="525315"/>
            <a:ext cx="431472" cy="534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1244072" y="3659098"/>
            <a:ext cx="299688" cy="52322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2859502" y="3702413"/>
            <a:ext cx="348422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0" name="Text Box 109"/>
          <p:cNvSpPr txBox="1">
            <a:spLocks noChangeArrowheads="1"/>
          </p:cNvSpPr>
          <p:nvPr/>
        </p:nvSpPr>
        <p:spPr bwMode="auto">
          <a:xfrm>
            <a:off x="1803812" y="2088536"/>
            <a:ext cx="357953" cy="519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26" name="Text Box 125"/>
          <p:cNvSpPr txBox="1">
            <a:spLocks noChangeArrowheads="1"/>
          </p:cNvSpPr>
          <p:nvPr/>
        </p:nvSpPr>
        <p:spPr bwMode="auto">
          <a:xfrm>
            <a:off x="1099767" y="509440"/>
            <a:ext cx="321467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0" name="Text Box 99"/>
          <p:cNvSpPr txBox="1">
            <a:spLocks noChangeArrowheads="1"/>
          </p:cNvSpPr>
          <p:nvPr/>
        </p:nvSpPr>
        <p:spPr bwMode="auto">
          <a:xfrm>
            <a:off x="2869780" y="3714294"/>
            <a:ext cx="318006" cy="519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6" name="Text Box 105"/>
          <p:cNvSpPr txBox="1">
            <a:spLocks noChangeArrowheads="1"/>
          </p:cNvSpPr>
          <p:nvPr/>
        </p:nvSpPr>
        <p:spPr bwMode="auto">
          <a:xfrm>
            <a:off x="1166744" y="502157"/>
            <a:ext cx="296861" cy="52322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1803831" y="2094192"/>
            <a:ext cx="32407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94" name="Arc 169"/>
          <p:cNvSpPr/>
          <p:nvPr/>
        </p:nvSpPr>
        <p:spPr bwMode="auto">
          <a:xfrm rot="10800000" flipH="1">
            <a:off x="899752" y="5408613"/>
            <a:ext cx="399096" cy="387351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50456 h 43200"/>
              <a:gd name="T4" fmla="*/ 2147483647 w 26303"/>
              <a:gd name="T5" fmla="*/ 108230133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" name="Arc 169"/>
          <p:cNvSpPr/>
          <p:nvPr/>
        </p:nvSpPr>
        <p:spPr bwMode="auto">
          <a:xfrm flipH="1">
            <a:off x="2126140" y="4864960"/>
            <a:ext cx="399096" cy="387351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50456 h 43200"/>
              <a:gd name="T4" fmla="*/ 2147483647 w 26303"/>
              <a:gd name="T5" fmla="*/ 108230133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6" name="Arc 169"/>
          <p:cNvSpPr/>
          <p:nvPr/>
        </p:nvSpPr>
        <p:spPr bwMode="auto">
          <a:xfrm rot="11228595" flipH="1">
            <a:off x="2644257" y="4864961"/>
            <a:ext cx="399096" cy="387351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50456 h 43200"/>
              <a:gd name="T4" fmla="*/ 2147483647 w 26303"/>
              <a:gd name="T5" fmla="*/ 108230133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utoUpdateAnimBg="0"/>
      <p:bldP spid="107" grpId="0" autoUpdateAnimBg="0"/>
      <p:bldP spid="120" grpId="0" autoUpdateAnimBg="0"/>
      <p:bldP spid="123" grpId="0" animBg="1"/>
      <p:bldP spid="129" grpId="0" animBg="1"/>
      <p:bldP spid="132" grpId="0" animBg="1"/>
      <p:bldP spid="160" grpId="0" autoUpdateAnimBg="0"/>
      <p:bldP spid="161" grpId="0" autoUpdateAnimBg="0"/>
      <p:bldP spid="162" grpId="0" autoUpdateAnimBg="0"/>
      <p:bldP spid="163" grpId="0" autoUpdateAnimBg="0"/>
      <p:bldP spid="164" grpId="0" autoUpdateAnimBg="0"/>
      <p:bldP spid="165" grpId="0" autoUpdateAnimBg="0"/>
      <p:bldP spid="166" grpId="0" autoUpdateAnimBg="0"/>
      <p:bldP spid="167" grpId="0" autoUpdateAnimBg="0"/>
      <p:bldP spid="191" grpId="0" bldLvl="0" animBg="1"/>
      <p:bldP spid="97" grpId="0" animBg="1"/>
      <p:bldP spid="193" grpId="0" animBg="1"/>
      <p:bldP spid="103" grpId="0" animBg="1"/>
      <p:bldP spid="116" grpId="0" animBg="1"/>
      <p:bldP spid="113" grpId="0" animBg="1"/>
      <p:bldP spid="110" grpId="0" animBg="1"/>
      <p:bldP spid="126" grpId="0" animBg="1"/>
      <p:bldP spid="100" grpId="0" animBg="1"/>
      <p:bldP spid="106" grpId="0" animBg="1"/>
      <p:bldP spid="1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 bwMode="auto">
          <a:xfrm>
            <a:off x="4822825" y="1746250"/>
            <a:ext cx="3387725" cy="2822575"/>
            <a:chOff x="3038" y="1276"/>
            <a:chExt cx="2134" cy="2263"/>
          </a:xfrm>
        </p:grpSpPr>
        <p:sp>
          <p:nvSpPr>
            <p:cNvPr id="3" name="Line 45"/>
            <p:cNvSpPr>
              <a:spLocks noChangeShapeType="1"/>
            </p:cNvSpPr>
            <p:nvPr/>
          </p:nvSpPr>
          <p:spPr bwMode="auto">
            <a:xfrm>
              <a:off x="3038" y="128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3444" y="1276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Line 47"/>
            <p:cNvSpPr>
              <a:spLocks noChangeShapeType="1"/>
            </p:cNvSpPr>
            <p:nvPr/>
          </p:nvSpPr>
          <p:spPr bwMode="auto">
            <a:xfrm>
              <a:off x="3885" y="128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Line 48"/>
            <p:cNvSpPr>
              <a:spLocks noChangeShapeType="1"/>
            </p:cNvSpPr>
            <p:nvPr/>
          </p:nvSpPr>
          <p:spPr bwMode="auto">
            <a:xfrm>
              <a:off x="4291" y="1276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4732" y="128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5172" y="128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>
              <a:off x="3186" y="1301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52"/>
            <p:cNvSpPr>
              <a:spLocks noChangeShapeType="1"/>
            </p:cNvSpPr>
            <p:nvPr/>
          </p:nvSpPr>
          <p:spPr bwMode="auto">
            <a:xfrm>
              <a:off x="4078" y="1314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>
              <a:off x="4948" y="133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54"/>
          <p:cNvGrpSpPr/>
          <p:nvPr/>
        </p:nvGrpSpPr>
        <p:grpSpPr bwMode="auto">
          <a:xfrm>
            <a:off x="3514725" y="1281113"/>
            <a:ext cx="5199063" cy="1952625"/>
            <a:chOff x="2214" y="983"/>
            <a:chExt cx="3275" cy="1230"/>
          </a:xfrm>
        </p:grpSpPr>
        <p:sp>
          <p:nvSpPr>
            <p:cNvPr id="13" name="Freeform 55"/>
            <p:cNvSpPr/>
            <p:nvPr/>
          </p:nvSpPr>
          <p:spPr bwMode="auto">
            <a:xfrm>
              <a:off x="2586" y="983"/>
              <a:ext cx="2903" cy="282"/>
            </a:xfrm>
            <a:custGeom>
              <a:avLst/>
              <a:gdLst>
                <a:gd name="T0" fmla="*/ 0 w 2903"/>
                <a:gd name="T1" fmla="*/ 282 h 282"/>
                <a:gd name="T2" fmla="*/ 452 w 2903"/>
                <a:gd name="T3" fmla="*/ 282 h 282"/>
                <a:gd name="T4" fmla="*/ 452 w 2903"/>
                <a:gd name="T5" fmla="*/ 0 h 282"/>
                <a:gd name="T6" fmla="*/ 870 w 2903"/>
                <a:gd name="T7" fmla="*/ 0 h 282"/>
                <a:gd name="T8" fmla="*/ 870 w 2903"/>
                <a:gd name="T9" fmla="*/ 282 h 282"/>
                <a:gd name="T10" fmla="*/ 1299 w 2903"/>
                <a:gd name="T11" fmla="*/ 282 h 282"/>
                <a:gd name="T12" fmla="*/ 1299 w 2903"/>
                <a:gd name="T13" fmla="*/ 0 h 282"/>
                <a:gd name="T14" fmla="*/ 1717 w 2903"/>
                <a:gd name="T15" fmla="*/ 0 h 282"/>
                <a:gd name="T16" fmla="*/ 1717 w 2903"/>
                <a:gd name="T17" fmla="*/ 282 h 282"/>
                <a:gd name="T18" fmla="*/ 2146 w 2903"/>
                <a:gd name="T19" fmla="*/ 282 h 282"/>
                <a:gd name="T20" fmla="*/ 2146 w 2903"/>
                <a:gd name="T21" fmla="*/ 0 h 282"/>
                <a:gd name="T22" fmla="*/ 2587 w 2903"/>
                <a:gd name="T23" fmla="*/ 0 h 282"/>
                <a:gd name="T24" fmla="*/ 2587 w 2903"/>
                <a:gd name="T25" fmla="*/ 282 h 282"/>
                <a:gd name="T26" fmla="*/ 2903 w 2903"/>
                <a:gd name="T27" fmla="*/ 282 h 2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03" h="282">
                  <a:moveTo>
                    <a:pt x="0" y="282"/>
                  </a:moveTo>
                  <a:lnTo>
                    <a:pt x="452" y="282"/>
                  </a:lnTo>
                  <a:lnTo>
                    <a:pt x="452" y="0"/>
                  </a:lnTo>
                  <a:lnTo>
                    <a:pt x="870" y="0"/>
                  </a:lnTo>
                  <a:lnTo>
                    <a:pt x="870" y="282"/>
                  </a:lnTo>
                  <a:lnTo>
                    <a:pt x="1299" y="282"/>
                  </a:lnTo>
                  <a:lnTo>
                    <a:pt x="1299" y="0"/>
                  </a:lnTo>
                  <a:lnTo>
                    <a:pt x="1717" y="0"/>
                  </a:lnTo>
                  <a:lnTo>
                    <a:pt x="1717" y="282"/>
                  </a:lnTo>
                  <a:lnTo>
                    <a:pt x="2146" y="282"/>
                  </a:lnTo>
                  <a:lnTo>
                    <a:pt x="2146" y="0"/>
                  </a:lnTo>
                  <a:lnTo>
                    <a:pt x="2587" y="0"/>
                  </a:lnTo>
                  <a:lnTo>
                    <a:pt x="2587" y="282"/>
                  </a:lnTo>
                  <a:lnTo>
                    <a:pt x="2903" y="28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56"/>
            <p:cNvSpPr/>
            <p:nvPr/>
          </p:nvSpPr>
          <p:spPr bwMode="auto">
            <a:xfrm>
              <a:off x="2586" y="1412"/>
              <a:ext cx="2903" cy="282"/>
            </a:xfrm>
            <a:custGeom>
              <a:avLst/>
              <a:gdLst>
                <a:gd name="T0" fmla="*/ 0 w 2903"/>
                <a:gd name="T1" fmla="*/ 282 h 282"/>
                <a:gd name="T2" fmla="*/ 238 w 2903"/>
                <a:gd name="T3" fmla="*/ 282 h 282"/>
                <a:gd name="T4" fmla="*/ 238 w 2903"/>
                <a:gd name="T5" fmla="*/ 0 h 282"/>
                <a:gd name="T6" fmla="*/ 610 w 2903"/>
                <a:gd name="T7" fmla="*/ 0 h 282"/>
                <a:gd name="T8" fmla="*/ 610 w 2903"/>
                <a:gd name="T9" fmla="*/ 282 h 282"/>
                <a:gd name="T10" fmla="*/ 1502 w 2903"/>
                <a:gd name="T11" fmla="*/ 282 h 282"/>
                <a:gd name="T12" fmla="*/ 1502 w 2903"/>
                <a:gd name="T13" fmla="*/ 0 h 282"/>
                <a:gd name="T14" fmla="*/ 2372 w 2903"/>
                <a:gd name="T15" fmla="*/ 0 h 282"/>
                <a:gd name="T16" fmla="*/ 2372 w 2903"/>
                <a:gd name="T17" fmla="*/ 282 h 282"/>
                <a:gd name="T18" fmla="*/ 2903 w 2903"/>
                <a:gd name="T19" fmla="*/ 282 h 2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03" h="282">
                  <a:moveTo>
                    <a:pt x="0" y="282"/>
                  </a:moveTo>
                  <a:lnTo>
                    <a:pt x="238" y="282"/>
                  </a:lnTo>
                  <a:lnTo>
                    <a:pt x="238" y="0"/>
                  </a:lnTo>
                  <a:lnTo>
                    <a:pt x="610" y="0"/>
                  </a:lnTo>
                  <a:lnTo>
                    <a:pt x="610" y="282"/>
                  </a:lnTo>
                  <a:lnTo>
                    <a:pt x="1502" y="282"/>
                  </a:lnTo>
                  <a:lnTo>
                    <a:pt x="1502" y="0"/>
                  </a:lnTo>
                  <a:lnTo>
                    <a:pt x="2372" y="0"/>
                  </a:lnTo>
                  <a:lnTo>
                    <a:pt x="2372" y="282"/>
                  </a:lnTo>
                  <a:lnTo>
                    <a:pt x="2903" y="28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57"/>
            <p:cNvSpPr/>
            <p:nvPr/>
          </p:nvSpPr>
          <p:spPr bwMode="auto">
            <a:xfrm>
              <a:off x="2586" y="1830"/>
              <a:ext cx="2903" cy="282"/>
            </a:xfrm>
            <a:custGeom>
              <a:avLst/>
              <a:gdLst>
                <a:gd name="T0" fmla="*/ 0 w 2903"/>
                <a:gd name="T1" fmla="*/ 282 h 282"/>
                <a:gd name="T2" fmla="*/ 599 w 2903"/>
                <a:gd name="T3" fmla="*/ 282 h 282"/>
                <a:gd name="T4" fmla="*/ 599 w 2903"/>
                <a:gd name="T5" fmla="*/ 0 h 282"/>
                <a:gd name="T6" fmla="*/ 1491 w 2903"/>
                <a:gd name="T7" fmla="*/ 0 h 282"/>
                <a:gd name="T8" fmla="*/ 1491 w 2903"/>
                <a:gd name="T9" fmla="*/ 282 h 282"/>
                <a:gd name="T10" fmla="*/ 2361 w 2903"/>
                <a:gd name="T11" fmla="*/ 282 h 282"/>
                <a:gd name="T12" fmla="*/ 2361 w 2903"/>
                <a:gd name="T13" fmla="*/ 0 h 282"/>
                <a:gd name="T14" fmla="*/ 2903 w 2903"/>
                <a:gd name="T15" fmla="*/ 0 h 2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03" h="282">
                  <a:moveTo>
                    <a:pt x="0" y="282"/>
                  </a:moveTo>
                  <a:lnTo>
                    <a:pt x="599" y="282"/>
                  </a:lnTo>
                  <a:lnTo>
                    <a:pt x="599" y="0"/>
                  </a:lnTo>
                  <a:lnTo>
                    <a:pt x="1491" y="0"/>
                  </a:lnTo>
                  <a:lnTo>
                    <a:pt x="1491" y="282"/>
                  </a:lnTo>
                  <a:lnTo>
                    <a:pt x="2361" y="282"/>
                  </a:lnTo>
                  <a:lnTo>
                    <a:pt x="2361" y="0"/>
                  </a:lnTo>
                  <a:lnTo>
                    <a:pt x="290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58"/>
            <p:cNvSpPr txBox="1">
              <a:spLocks noChangeArrowheads="1"/>
            </p:cNvSpPr>
            <p:nvPr/>
          </p:nvSpPr>
          <p:spPr bwMode="auto">
            <a:xfrm>
              <a:off x="2214" y="1072"/>
              <a:ext cx="46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17" name="Text Box 59"/>
            <p:cNvSpPr txBox="1">
              <a:spLocks noChangeArrowheads="1"/>
            </p:cNvSpPr>
            <p:nvPr/>
          </p:nvSpPr>
          <p:spPr bwMode="auto">
            <a:xfrm>
              <a:off x="2327" y="1513"/>
              <a:ext cx="46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2305" y="1886"/>
              <a:ext cx="33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19" name="Group 61"/>
          <p:cNvGrpSpPr/>
          <p:nvPr/>
        </p:nvGrpSpPr>
        <p:grpSpPr bwMode="auto">
          <a:xfrm>
            <a:off x="3263900" y="3436938"/>
            <a:ext cx="1571625" cy="519112"/>
            <a:chOff x="2056" y="2165"/>
            <a:chExt cx="990" cy="327"/>
          </a:xfrm>
        </p:grpSpPr>
        <p:sp>
          <p:nvSpPr>
            <p:cNvPr id="20" name="Line 62"/>
            <p:cNvSpPr>
              <a:spLocks noChangeShapeType="1"/>
            </p:cNvSpPr>
            <p:nvPr/>
          </p:nvSpPr>
          <p:spPr bwMode="auto">
            <a:xfrm flipV="1">
              <a:off x="2586" y="2377"/>
              <a:ext cx="46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63"/>
            <p:cNvSpPr txBox="1">
              <a:spLocks noChangeArrowheads="1"/>
            </p:cNvSpPr>
            <p:nvPr/>
          </p:nvSpPr>
          <p:spPr bwMode="auto">
            <a:xfrm>
              <a:off x="2056" y="2165"/>
              <a:ext cx="66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65"/>
          <p:cNvGrpSpPr/>
          <p:nvPr/>
        </p:nvGrpSpPr>
        <p:grpSpPr bwMode="auto">
          <a:xfrm>
            <a:off x="3317875" y="4065588"/>
            <a:ext cx="2151063" cy="519112"/>
            <a:chOff x="2090" y="2737"/>
            <a:chExt cx="1355" cy="327"/>
          </a:xfrm>
        </p:grpSpPr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2090" y="2737"/>
              <a:ext cx="66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2586" y="2982"/>
              <a:ext cx="8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Freeform 80"/>
          <p:cNvSpPr/>
          <p:nvPr/>
        </p:nvSpPr>
        <p:spPr bwMode="auto">
          <a:xfrm>
            <a:off x="4822825" y="3324225"/>
            <a:ext cx="233363" cy="447675"/>
          </a:xfrm>
          <a:custGeom>
            <a:avLst/>
            <a:gdLst>
              <a:gd name="T0" fmla="*/ 0 w 147"/>
              <a:gd name="T1" fmla="*/ 2147483647 h 282"/>
              <a:gd name="T2" fmla="*/ 0 w 147"/>
              <a:gd name="T3" fmla="*/ 0 h 282"/>
              <a:gd name="T4" fmla="*/ 2147483647 w 147"/>
              <a:gd name="T5" fmla="*/ 0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7" h="282">
                <a:moveTo>
                  <a:pt x="0" y="282"/>
                </a:moveTo>
                <a:lnTo>
                  <a:pt x="0" y="0"/>
                </a:lnTo>
                <a:lnTo>
                  <a:pt x="14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Line 87"/>
          <p:cNvSpPr>
            <a:spLocks noChangeShapeType="1"/>
          </p:cNvSpPr>
          <p:nvPr/>
        </p:nvSpPr>
        <p:spPr bwMode="auto">
          <a:xfrm>
            <a:off x="5056188" y="3324225"/>
            <a:ext cx="41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Line 88"/>
          <p:cNvSpPr>
            <a:spLocks noChangeShapeType="1"/>
          </p:cNvSpPr>
          <p:nvPr/>
        </p:nvSpPr>
        <p:spPr bwMode="auto">
          <a:xfrm>
            <a:off x="5468938" y="3324225"/>
            <a:ext cx="69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reeform 89"/>
          <p:cNvSpPr/>
          <p:nvPr/>
        </p:nvSpPr>
        <p:spPr bwMode="auto">
          <a:xfrm>
            <a:off x="5468938" y="4005263"/>
            <a:ext cx="1344612" cy="449262"/>
          </a:xfrm>
          <a:custGeom>
            <a:avLst/>
            <a:gdLst>
              <a:gd name="T0" fmla="*/ 0 w 847"/>
              <a:gd name="T1" fmla="*/ 2147483647 h 283"/>
              <a:gd name="T2" fmla="*/ 0 w 847"/>
              <a:gd name="T3" fmla="*/ 0 h 283"/>
              <a:gd name="T4" fmla="*/ 2147483647 w 847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7" h="283">
                <a:moveTo>
                  <a:pt x="0" y="283"/>
                </a:moveTo>
                <a:lnTo>
                  <a:pt x="0" y="0"/>
                </a:lnTo>
                <a:lnTo>
                  <a:pt x="84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Freeform 96"/>
          <p:cNvSpPr/>
          <p:nvPr/>
        </p:nvSpPr>
        <p:spPr bwMode="auto">
          <a:xfrm>
            <a:off x="6167438" y="3324225"/>
            <a:ext cx="304800" cy="447675"/>
          </a:xfrm>
          <a:custGeom>
            <a:avLst/>
            <a:gdLst>
              <a:gd name="T0" fmla="*/ 0 w 192"/>
              <a:gd name="T1" fmla="*/ 0 h 282"/>
              <a:gd name="T2" fmla="*/ 0 w 192"/>
              <a:gd name="T3" fmla="*/ 2147483647 h 282"/>
              <a:gd name="T4" fmla="*/ 2147483647 w 192"/>
              <a:gd name="T5" fmla="*/ 2147483647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282">
                <a:moveTo>
                  <a:pt x="0" y="0"/>
                </a:moveTo>
                <a:lnTo>
                  <a:pt x="0" y="282"/>
                </a:lnTo>
                <a:lnTo>
                  <a:pt x="192" y="28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Line 106"/>
          <p:cNvSpPr>
            <a:spLocks noChangeShapeType="1"/>
          </p:cNvSpPr>
          <p:nvPr/>
        </p:nvSpPr>
        <p:spPr bwMode="auto">
          <a:xfrm>
            <a:off x="6472238" y="3771900"/>
            <a:ext cx="1039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Freeform 107"/>
          <p:cNvSpPr/>
          <p:nvPr/>
        </p:nvSpPr>
        <p:spPr bwMode="auto">
          <a:xfrm>
            <a:off x="6831013" y="4005263"/>
            <a:ext cx="1381125" cy="449262"/>
          </a:xfrm>
          <a:custGeom>
            <a:avLst/>
            <a:gdLst>
              <a:gd name="T0" fmla="*/ 0 w 870"/>
              <a:gd name="T1" fmla="*/ 0 h 283"/>
              <a:gd name="T2" fmla="*/ 0 w 870"/>
              <a:gd name="T3" fmla="*/ 2147483647 h 283"/>
              <a:gd name="T4" fmla="*/ 2147483647 w 870"/>
              <a:gd name="T5" fmla="*/ 2147483647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0" h="283">
                <a:moveTo>
                  <a:pt x="0" y="0"/>
                </a:moveTo>
                <a:lnTo>
                  <a:pt x="0" y="283"/>
                </a:lnTo>
                <a:lnTo>
                  <a:pt x="870" y="28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Text Box 110"/>
          <p:cNvSpPr txBox="1">
            <a:spLocks noChangeArrowheads="1"/>
          </p:cNvSpPr>
          <p:nvPr/>
        </p:nvSpPr>
        <p:spPr bwMode="auto">
          <a:xfrm>
            <a:off x="214986" y="2533305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Freeform 111"/>
          <p:cNvSpPr/>
          <p:nvPr/>
        </p:nvSpPr>
        <p:spPr bwMode="auto">
          <a:xfrm>
            <a:off x="7512050" y="3324225"/>
            <a:ext cx="1201738" cy="447675"/>
          </a:xfrm>
          <a:custGeom>
            <a:avLst/>
            <a:gdLst>
              <a:gd name="T0" fmla="*/ 0 w 757"/>
              <a:gd name="T1" fmla="*/ 2147483647 h 282"/>
              <a:gd name="T2" fmla="*/ 0 w 757"/>
              <a:gd name="T3" fmla="*/ 0 h 282"/>
              <a:gd name="T4" fmla="*/ 2147483647 w 757"/>
              <a:gd name="T5" fmla="*/ 0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7" h="282">
                <a:moveTo>
                  <a:pt x="0" y="282"/>
                </a:moveTo>
                <a:lnTo>
                  <a:pt x="0" y="0"/>
                </a:lnTo>
                <a:lnTo>
                  <a:pt x="75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Freeform 112"/>
          <p:cNvSpPr/>
          <p:nvPr/>
        </p:nvSpPr>
        <p:spPr bwMode="auto">
          <a:xfrm>
            <a:off x="8212138" y="4005263"/>
            <a:ext cx="501650" cy="449262"/>
          </a:xfrm>
          <a:custGeom>
            <a:avLst/>
            <a:gdLst>
              <a:gd name="T0" fmla="*/ 0 w 316"/>
              <a:gd name="T1" fmla="*/ 2147483647 h 283"/>
              <a:gd name="T2" fmla="*/ 0 w 316"/>
              <a:gd name="T3" fmla="*/ 0 h 283"/>
              <a:gd name="T4" fmla="*/ 2147483647 w 316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6" h="283">
                <a:moveTo>
                  <a:pt x="0" y="283"/>
                </a:moveTo>
                <a:lnTo>
                  <a:pt x="0" y="0"/>
                </a:lnTo>
                <a:lnTo>
                  <a:pt x="316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" name="Group 113"/>
          <p:cNvGrpSpPr/>
          <p:nvPr/>
        </p:nvGrpSpPr>
        <p:grpSpPr bwMode="auto">
          <a:xfrm>
            <a:off x="405448" y="5128260"/>
            <a:ext cx="8515350" cy="1355725"/>
            <a:chOff x="169" y="3240"/>
            <a:chExt cx="5364" cy="854"/>
          </a:xfrm>
        </p:grpSpPr>
        <p:sp>
          <p:nvSpPr>
            <p:cNvPr id="71" name="Rectangle 114" descr="小纸屑"/>
            <p:cNvSpPr>
              <a:spLocks noChangeArrowheads="1"/>
            </p:cNvSpPr>
            <p:nvPr/>
          </p:nvSpPr>
          <p:spPr bwMode="auto">
            <a:xfrm>
              <a:off x="169" y="3240"/>
              <a:ext cx="5364" cy="854"/>
            </a:xfrm>
            <a:prstGeom prst="rect">
              <a:avLst/>
            </a:prstGeom>
            <a:pattFill prst="smConfetti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115" descr="小纸屑"/>
            <p:cNvSpPr txBox="1">
              <a:spLocks noChangeArrowheads="1"/>
            </p:cNvSpPr>
            <p:nvPr/>
          </p:nvSpPr>
          <p:spPr bwMode="auto">
            <a:xfrm>
              <a:off x="224" y="3284"/>
              <a:ext cx="5240" cy="795"/>
            </a:xfrm>
            <a:prstGeom prst="rect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在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CP=1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期间，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Q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的状态不发生变化，无论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J—K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的状态变化多少次，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Q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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的状态只变化一次。当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CP=0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，从触发器跟随主触发器的状态时与此时的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J—K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状态有可能不符合功能表。</a:t>
              </a:r>
              <a:endParaRPr kumimoji="1" lang="zh-CN" altLang="en-US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Group 118"/>
          <p:cNvGrpSpPr/>
          <p:nvPr/>
        </p:nvGrpSpPr>
        <p:grpSpPr bwMode="auto">
          <a:xfrm>
            <a:off x="722313" y="1014413"/>
            <a:ext cx="2414587" cy="3600449"/>
            <a:chOff x="810" y="389"/>
            <a:chExt cx="1521" cy="2268"/>
          </a:xfrm>
        </p:grpSpPr>
        <p:grpSp>
          <p:nvGrpSpPr>
            <p:cNvPr id="74" name="Group 119"/>
            <p:cNvGrpSpPr/>
            <p:nvPr/>
          </p:nvGrpSpPr>
          <p:grpSpPr bwMode="auto">
            <a:xfrm>
              <a:off x="810" y="389"/>
              <a:ext cx="1521" cy="2268"/>
              <a:chOff x="810" y="488"/>
              <a:chExt cx="1521" cy="2268"/>
            </a:xfrm>
          </p:grpSpPr>
          <p:sp>
            <p:nvSpPr>
              <p:cNvPr id="76" name="Rectangle 120"/>
              <p:cNvSpPr>
                <a:spLocks noChangeArrowheads="1"/>
              </p:cNvSpPr>
              <p:nvPr/>
            </p:nvSpPr>
            <p:spPr bwMode="auto">
              <a:xfrm>
                <a:off x="987" y="977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21"/>
              <p:cNvSpPr>
                <a:spLocks noChangeShapeType="1"/>
              </p:cNvSpPr>
              <p:nvPr/>
            </p:nvSpPr>
            <p:spPr bwMode="auto">
              <a:xfrm flipH="1">
                <a:off x="1371" y="2321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Oval 122"/>
              <p:cNvSpPr>
                <a:spLocks noChangeArrowheads="1"/>
              </p:cNvSpPr>
              <p:nvPr/>
            </p:nvSpPr>
            <p:spPr bwMode="auto">
              <a:xfrm>
                <a:off x="1563" y="919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23"/>
              <p:cNvSpPr>
                <a:spLocks noChangeShapeType="1"/>
              </p:cNvSpPr>
              <p:nvPr/>
            </p:nvSpPr>
            <p:spPr bwMode="auto">
              <a:xfrm>
                <a:off x="1131" y="73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24"/>
              <p:cNvSpPr>
                <a:spLocks noChangeShapeType="1"/>
              </p:cNvSpPr>
              <p:nvPr/>
            </p:nvSpPr>
            <p:spPr bwMode="auto">
              <a:xfrm>
                <a:off x="1591" y="72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Rectangle 125"/>
              <p:cNvSpPr>
                <a:spLocks noChangeArrowheads="1"/>
              </p:cNvSpPr>
              <p:nvPr/>
            </p:nvSpPr>
            <p:spPr bwMode="auto">
              <a:xfrm>
                <a:off x="925" y="488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82" name="Rectangle 126"/>
              <p:cNvSpPr>
                <a:spLocks noChangeArrowheads="1"/>
              </p:cNvSpPr>
              <p:nvPr/>
            </p:nvSpPr>
            <p:spPr bwMode="auto">
              <a:xfrm>
                <a:off x="1563" y="501"/>
                <a:ext cx="265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83" name="Line 127"/>
              <p:cNvSpPr>
                <a:spLocks noChangeShapeType="1"/>
              </p:cNvSpPr>
              <p:nvPr/>
            </p:nvSpPr>
            <p:spPr bwMode="auto">
              <a:xfrm>
                <a:off x="1622" y="549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Rectangle 128"/>
              <p:cNvSpPr>
                <a:spLocks noChangeArrowheads="1"/>
              </p:cNvSpPr>
              <p:nvPr/>
            </p:nvSpPr>
            <p:spPr bwMode="auto">
              <a:xfrm>
                <a:off x="987" y="1169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85" name="Rectangle 129"/>
              <p:cNvSpPr>
                <a:spLocks noChangeArrowheads="1"/>
              </p:cNvSpPr>
              <p:nvPr/>
            </p:nvSpPr>
            <p:spPr bwMode="auto">
              <a:xfrm>
                <a:off x="1515" y="1169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86" name="Line 130"/>
              <p:cNvSpPr>
                <a:spLocks noChangeShapeType="1"/>
              </p:cNvSpPr>
              <p:nvPr/>
            </p:nvSpPr>
            <p:spPr bwMode="auto">
              <a:xfrm>
                <a:off x="1371" y="1409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Rectangle 131"/>
              <p:cNvSpPr>
                <a:spLocks noChangeArrowheads="1"/>
              </p:cNvSpPr>
              <p:nvPr/>
            </p:nvSpPr>
            <p:spPr bwMode="auto">
              <a:xfrm>
                <a:off x="1157" y="1169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Rectangle 132"/>
              <p:cNvSpPr>
                <a:spLocks noChangeArrowheads="1"/>
              </p:cNvSpPr>
              <p:nvPr/>
            </p:nvSpPr>
            <p:spPr bwMode="auto">
              <a:xfrm>
                <a:off x="987" y="1770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89" name="Line 133"/>
              <p:cNvSpPr>
                <a:spLocks noChangeShapeType="1"/>
              </p:cNvSpPr>
              <p:nvPr/>
            </p:nvSpPr>
            <p:spPr bwMode="auto">
              <a:xfrm>
                <a:off x="1127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34"/>
              <p:cNvSpPr>
                <a:spLocks noChangeShapeType="1"/>
              </p:cNvSpPr>
              <p:nvPr/>
            </p:nvSpPr>
            <p:spPr bwMode="auto">
              <a:xfrm>
                <a:off x="1626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1" name="Group 135"/>
              <p:cNvGrpSpPr/>
              <p:nvPr/>
            </p:nvGrpSpPr>
            <p:grpSpPr bwMode="auto">
              <a:xfrm>
                <a:off x="1611" y="1409"/>
                <a:ext cx="48" cy="344"/>
                <a:chOff x="1248" y="2233"/>
                <a:chExt cx="48" cy="344"/>
              </a:xfrm>
            </p:grpSpPr>
            <p:sp>
              <p:nvSpPr>
                <p:cNvPr id="113" name="Line 136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" name="Oval 137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2" name="Line 138"/>
              <p:cNvSpPr>
                <a:spLocks noChangeShapeType="1"/>
              </p:cNvSpPr>
              <p:nvPr/>
            </p:nvSpPr>
            <p:spPr bwMode="auto">
              <a:xfrm>
                <a:off x="1131" y="1419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39"/>
              <p:cNvSpPr>
                <a:spLocks noChangeArrowheads="1"/>
              </p:cNvSpPr>
              <p:nvPr/>
            </p:nvSpPr>
            <p:spPr bwMode="auto">
              <a:xfrm>
                <a:off x="990" y="2462"/>
                <a:ext cx="192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94" name="Rectangle 140"/>
              <p:cNvSpPr>
                <a:spLocks noChangeArrowheads="1"/>
              </p:cNvSpPr>
              <p:nvPr/>
            </p:nvSpPr>
            <p:spPr bwMode="auto">
              <a:xfrm>
                <a:off x="1557" y="2462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95" name="Line 141"/>
              <p:cNvSpPr>
                <a:spLocks noChangeShapeType="1"/>
              </p:cNvSpPr>
              <p:nvPr/>
            </p:nvSpPr>
            <p:spPr bwMode="auto">
              <a:xfrm>
                <a:off x="2139" y="2033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142"/>
              <p:cNvSpPr>
                <a:spLocks noChangeShapeType="1"/>
              </p:cNvSpPr>
              <p:nvPr/>
            </p:nvSpPr>
            <p:spPr bwMode="auto">
              <a:xfrm>
                <a:off x="1371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Rectangle 143"/>
              <p:cNvSpPr>
                <a:spLocks noChangeArrowheads="1"/>
              </p:cNvSpPr>
              <p:nvPr/>
            </p:nvSpPr>
            <p:spPr bwMode="auto">
              <a:xfrm>
                <a:off x="1227" y="2465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98" name="Rectangle 144"/>
              <p:cNvSpPr>
                <a:spLocks noChangeArrowheads="1"/>
              </p:cNvSpPr>
              <p:nvPr/>
            </p:nvSpPr>
            <p:spPr bwMode="auto">
              <a:xfrm>
                <a:off x="1947" y="1793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Oval 145"/>
              <p:cNvSpPr>
                <a:spLocks noChangeArrowheads="1"/>
              </p:cNvSpPr>
              <p:nvPr/>
            </p:nvSpPr>
            <p:spPr bwMode="auto">
              <a:xfrm>
                <a:off x="2116" y="1745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Line 146"/>
              <p:cNvSpPr>
                <a:spLocks noChangeShapeType="1"/>
              </p:cNvSpPr>
              <p:nvPr/>
            </p:nvSpPr>
            <p:spPr bwMode="auto">
              <a:xfrm>
                <a:off x="2139" y="1505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Line 147"/>
              <p:cNvSpPr>
                <a:spLocks noChangeShapeType="1"/>
              </p:cNvSpPr>
              <p:nvPr/>
            </p:nvSpPr>
            <p:spPr bwMode="auto">
              <a:xfrm>
                <a:off x="1371" y="1505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Rectangle 148"/>
              <p:cNvSpPr>
                <a:spLocks noChangeArrowheads="1"/>
              </p:cNvSpPr>
              <p:nvPr/>
            </p:nvSpPr>
            <p:spPr bwMode="auto">
              <a:xfrm>
                <a:off x="1179" y="929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103" name="Oval 149"/>
              <p:cNvSpPr>
                <a:spLocks noChangeArrowheads="1"/>
              </p:cNvSpPr>
              <p:nvPr/>
            </p:nvSpPr>
            <p:spPr bwMode="auto">
              <a:xfrm>
                <a:off x="1343" y="2293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50"/>
              <p:cNvSpPr>
                <a:spLocks noChangeArrowheads="1"/>
              </p:cNvSpPr>
              <p:nvPr/>
            </p:nvSpPr>
            <p:spPr bwMode="auto">
              <a:xfrm>
                <a:off x="843" y="1457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5" name="Group 151"/>
              <p:cNvGrpSpPr/>
              <p:nvPr/>
            </p:nvGrpSpPr>
            <p:grpSpPr bwMode="auto">
              <a:xfrm>
                <a:off x="1615" y="1505"/>
                <a:ext cx="313" cy="288"/>
                <a:chOff x="4574" y="1234"/>
                <a:chExt cx="313" cy="288"/>
              </a:xfrm>
            </p:grpSpPr>
            <p:sp>
              <p:nvSpPr>
                <p:cNvPr id="11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112" name="Line 153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6" name="Rectangle 154"/>
              <p:cNvSpPr>
                <a:spLocks noChangeArrowheads="1"/>
              </p:cNvSpPr>
              <p:nvPr/>
            </p:nvSpPr>
            <p:spPr bwMode="auto">
              <a:xfrm>
                <a:off x="1512" y="1942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07" name="Rectangle 155"/>
              <p:cNvSpPr>
                <a:spLocks noChangeArrowheads="1"/>
              </p:cNvSpPr>
              <p:nvPr/>
            </p:nvSpPr>
            <p:spPr bwMode="auto">
              <a:xfrm>
                <a:off x="981" y="1954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08" name="Freeform 156"/>
              <p:cNvSpPr/>
              <p:nvPr/>
            </p:nvSpPr>
            <p:spPr bwMode="auto">
              <a:xfrm>
                <a:off x="810" y="858"/>
                <a:ext cx="780" cy="1457"/>
              </a:xfrm>
              <a:custGeom>
                <a:avLst/>
                <a:gdLst>
                  <a:gd name="T0" fmla="*/ 698 w 802"/>
                  <a:gd name="T1" fmla="*/ 0 h 1457"/>
                  <a:gd name="T2" fmla="*/ 0 w 802"/>
                  <a:gd name="T3" fmla="*/ 0 h 1457"/>
                  <a:gd name="T4" fmla="*/ 0 w 802"/>
                  <a:gd name="T5" fmla="*/ 1457 h 1457"/>
                  <a:gd name="T6" fmla="*/ 226 w 802"/>
                  <a:gd name="T7" fmla="*/ 1457 h 1457"/>
                  <a:gd name="T8" fmla="*/ 226 w 802"/>
                  <a:gd name="T9" fmla="*/ 1344 h 14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2" h="1457">
                    <a:moveTo>
                      <a:pt x="802" y="0"/>
                    </a:moveTo>
                    <a:lnTo>
                      <a:pt x="0" y="0"/>
                    </a:lnTo>
                    <a:lnTo>
                      <a:pt x="0" y="1457"/>
                    </a:lnTo>
                    <a:lnTo>
                      <a:pt x="260" y="1457"/>
                    </a:lnTo>
                    <a:lnTo>
                      <a:pt x="260" y="134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157"/>
              <p:cNvSpPr/>
              <p:nvPr/>
            </p:nvSpPr>
            <p:spPr bwMode="auto">
              <a:xfrm>
                <a:off x="1127" y="790"/>
                <a:ext cx="757" cy="1468"/>
              </a:xfrm>
              <a:custGeom>
                <a:avLst/>
                <a:gdLst>
                  <a:gd name="T0" fmla="*/ 0 w 723"/>
                  <a:gd name="T1" fmla="*/ 0 h 1468"/>
                  <a:gd name="T2" fmla="*/ 910 w 723"/>
                  <a:gd name="T3" fmla="*/ 0 h 1468"/>
                  <a:gd name="T4" fmla="*/ 910 w 723"/>
                  <a:gd name="T5" fmla="*/ 1468 h 1468"/>
                  <a:gd name="T6" fmla="*/ 712 w 723"/>
                  <a:gd name="T7" fmla="*/ 1468 h 1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3" h="1468">
                    <a:moveTo>
                      <a:pt x="0" y="0"/>
                    </a:moveTo>
                    <a:lnTo>
                      <a:pt x="723" y="0"/>
                    </a:lnTo>
                    <a:lnTo>
                      <a:pt x="723" y="1468"/>
                    </a:lnTo>
                    <a:lnTo>
                      <a:pt x="565" y="146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Line 158"/>
              <p:cNvSpPr>
                <a:spLocks noChangeShapeType="1"/>
              </p:cNvSpPr>
              <p:nvPr/>
            </p:nvSpPr>
            <p:spPr bwMode="auto">
              <a:xfrm>
                <a:off x="1711" y="2202"/>
                <a:ext cx="1" cy="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5" name="Text Box 159"/>
            <p:cNvSpPr txBox="1">
              <a:spLocks noChangeArrowheads="1"/>
            </p:cNvSpPr>
            <p:nvPr/>
          </p:nvSpPr>
          <p:spPr bwMode="auto">
            <a:xfrm>
              <a:off x="1935" y="1674"/>
              <a:ext cx="25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15" name="TextBox 114"/>
          <p:cNvSpPr txBox="1"/>
          <p:nvPr/>
        </p:nvSpPr>
        <p:spPr bwMode="auto">
          <a:xfrm>
            <a:off x="537327" y="169683"/>
            <a:ext cx="6853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主从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J-K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触发器的“一次翻转”问题</a:t>
            </a:r>
          </a:p>
        </p:txBody>
      </p:sp>
      <p:sp>
        <p:nvSpPr>
          <p:cNvPr id="116" name="灯片编号占位符 116"/>
          <p:cNvSpPr txBox="1"/>
          <p:nvPr/>
        </p:nvSpPr>
        <p:spPr>
          <a:xfrm>
            <a:off x="30480" y="6461760"/>
            <a:ext cx="670560" cy="35052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BF59E8-3B5B-4FD1-ABC6-5D0A35914F4F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Text Box 110"/>
          <p:cNvSpPr txBox="1">
            <a:spLocks noChangeArrowheads="1"/>
          </p:cNvSpPr>
          <p:nvPr/>
        </p:nvSpPr>
        <p:spPr bwMode="auto">
          <a:xfrm>
            <a:off x="2355849" y="4251981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 Box 110"/>
          <p:cNvSpPr txBox="1">
            <a:spLocks noChangeArrowheads="1"/>
          </p:cNvSpPr>
          <p:nvPr/>
        </p:nvSpPr>
        <p:spPr bwMode="auto">
          <a:xfrm>
            <a:off x="575865" y="903289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Text Box 110"/>
          <p:cNvSpPr txBox="1">
            <a:spLocks noChangeArrowheads="1"/>
          </p:cNvSpPr>
          <p:nvPr/>
        </p:nvSpPr>
        <p:spPr bwMode="auto">
          <a:xfrm>
            <a:off x="224113" y="2528612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Text Box 110"/>
          <p:cNvSpPr txBox="1">
            <a:spLocks noChangeArrowheads="1"/>
          </p:cNvSpPr>
          <p:nvPr/>
        </p:nvSpPr>
        <p:spPr bwMode="auto">
          <a:xfrm>
            <a:off x="566736" y="872988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Text Box 110"/>
          <p:cNvSpPr txBox="1">
            <a:spLocks noChangeArrowheads="1"/>
          </p:cNvSpPr>
          <p:nvPr/>
        </p:nvSpPr>
        <p:spPr bwMode="auto">
          <a:xfrm>
            <a:off x="219076" y="2507250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Text Box 110"/>
          <p:cNvSpPr txBox="1">
            <a:spLocks noChangeArrowheads="1"/>
          </p:cNvSpPr>
          <p:nvPr/>
        </p:nvSpPr>
        <p:spPr bwMode="auto">
          <a:xfrm>
            <a:off x="577850" y="4212600"/>
            <a:ext cx="300038" cy="523220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Text Box 110"/>
          <p:cNvSpPr txBox="1">
            <a:spLocks noChangeArrowheads="1"/>
          </p:cNvSpPr>
          <p:nvPr/>
        </p:nvSpPr>
        <p:spPr bwMode="auto">
          <a:xfrm>
            <a:off x="2368549" y="4228169"/>
            <a:ext cx="300038" cy="523220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Text Box 110"/>
          <p:cNvSpPr txBox="1">
            <a:spLocks noChangeArrowheads="1"/>
          </p:cNvSpPr>
          <p:nvPr/>
        </p:nvSpPr>
        <p:spPr bwMode="auto">
          <a:xfrm>
            <a:off x="561458" y="851694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Text Box 110"/>
          <p:cNvSpPr txBox="1">
            <a:spLocks noChangeArrowheads="1"/>
          </p:cNvSpPr>
          <p:nvPr/>
        </p:nvSpPr>
        <p:spPr bwMode="auto">
          <a:xfrm>
            <a:off x="571585" y="4201501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Text Box 110"/>
          <p:cNvSpPr txBox="1">
            <a:spLocks noChangeArrowheads="1"/>
          </p:cNvSpPr>
          <p:nvPr/>
        </p:nvSpPr>
        <p:spPr bwMode="auto">
          <a:xfrm>
            <a:off x="553243" y="4189772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Text Box 110"/>
          <p:cNvSpPr txBox="1">
            <a:spLocks noChangeArrowheads="1"/>
          </p:cNvSpPr>
          <p:nvPr/>
        </p:nvSpPr>
        <p:spPr bwMode="auto">
          <a:xfrm>
            <a:off x="2313780" y="4216708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Text Box 110"/>
          <p:cNvSpPr txBox="1">
            <a:spLocks noChangeArrowheads="1"/>
          </p:cNvSpPr>
          <p:nvPr/>
        </p:nvSpPr>
        <p:spPr bwMode="auto">
          <a:xfrm>
            <a:off x="574069" y="4200871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15" grpId="0"/>
      <p:bldP spid="118" grpId="0" animBg="1"/>
      <p:bldP spid="119" grpId="0" animBg="1"/>
      <p:bldP spid="121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20" grpId="0" animBg="1"/>
      <p:bldP spid="123" grpId="0" animBg="1"/>
      <p:bldP spid="125" grpId="0" animBg="1"/>
      <p:bldP spid="1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7338" y="1042035"/>
            <a:ext cx="8499475" cy="115993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1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主从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CP=1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期间，主触发器只变化（翻转）一次，这种现象称为一次变化现象。</a:t>
            </a: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420938" y="3067685"/>
            <a:ext cx="3998912" cy="2709863"/>
            <a:chOff x="1525" y="1750"/>
            <a:chExt cx="2519" cy="1707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525" y="1761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034" y="1761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87" y="1772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061" y="1750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592" y="1761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044" y="1772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661" y="1761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875" y="1785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838" y="1785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16"/>
          <p:cNvGrpSpPr/>
          <p:nvPr/>
        </p:nvGrpSpPr>
        <p:grpSpPr bwMode="auto">
          <a:xfrm>
            <a:off x="1182688" y="2673985"/>
            <a:ext cx="5881687" cy="2008188"/>
            <a:chOff x="745" y="1502"/>
            <a:chExt cx="3705" cy="1265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745" y="1502"/>
              <a:ext cx="3705" cy="847"/>
              <a:chOff x="745" y="1502"/>
              <a:chExt cx="3705" cy="847"/>
            </a:xfrm>
          </p:grpSpPr>
          <p:sp>
            <p:nvSpPr>
              <p:cNvPr id="21" name="Freeform 18"/>
              <p:cNvSpPr/>
              <p:nvPr/>
            </p:nvSpPr>
            <p:spPr bwMode="auto">
              <a:xfrm>
                <a:off x="1129" y="1502"/>
                <a:ext cx="3321" cy="271"/>
              </a:xfrm>
              <a:custGeom>
                <a:avLst/>
                <a:gdLst>
                  <a:gd name="T0" fmla="*/ 0 w 3321"/>
                  <a:gd name="T1" fmla="*/ 271 h 271"/>
                  <a:gd name="T2" fmla="*/ 407 w 3321"/>
                  <a:gd name="T3" fmla="*/ 271 h 271"/>
                  <a:gd name="T4" fmla="*/ 407 w 3321"/>
                  <a:gd name="T5" fmla="*/ 0 h 271"/>
                  <a:gd name="T6" fmla="*/ 915 w 3321"/>
                  <a:gd name="T7" fmla="*/ 0 h 271"/>
                  <a:gd name="T8" fmla="*/ 915 w 3321"/>
                  <a:gd name="T9" fmla="*/ 271 h 271"/>
                  <a:gd name="T10" fmla="*/ 1457 w 3321"/>
                  <a:gd name="T11" fmla="*/ 271 h 271"/>
                  <a:gd name="T12" fmla="*/ 1457 w 3321"/>
                  <a:gd name="T13" fmla="*/ 0 h 271"/>
                  <a:gd name="T14" fmla="*/ 1932 w 3321"/>
                  <a:gd name="T15" fmla="*/ 0 h 271"/>
                  <a:gd name="T16" fmla="*/ 1932 w 3321"/>
                  <a:gd name="T17" fmla="*/ 271 h 271"/>
                  <a:gd name="T18" fmla="*/ 2463 w 3321"/>
                  <a:gd name="T19" fmla="*/ 271 h 271"/>
                  <a:gd name="T20" fmla="*/ 2463 w 3321"/>
                  <a:gd name="T21" fmla="*/ 0 h 271"/>
                  <a:gd name="T22" fmla="*/ 2914 w 3321"/>
                  <a:gd name="T23" fmla="*/ 0 h 271"/>
                  <a:gd name="T24" fmla="*/ 2914 w 3321"/>
                  <a:gd name="T25" fmla="*/ 271 h 271"/>
                  <a:gd name="T26" fmla="*/ 3321 w 3321"/>
                  <a:gd name="T27" fmla="*/ 271 h 2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321" h="271">
                    <a:moveTo>
                      <a:pt x="0" y="271"/>
                    </a:moveTo>
                    <a:lnTo>
                      <a:pt x="407" y="271"/>
                    </a:lnTo>
                    <a:lnTo>
                      <a:pt x="407" y="0"/>
                    </a:lnTo>
                    <a:lnTo>
                      <a:pt x="915" y="0"/>
                    </a:lnTo>
                    <a:lnTo>
                      <a:pt x="915" y="271"/>
                    </a:lnTo>
                    <a:lnTo>
                      <a:pt x="1457" y="271"/>
                    </a:lnTo>
                    <a:lnTo>
                      <a:pt x="1457" y="0"/>
                    </a:lnTo>
                    <a:lnTo>
                      <a:pt x="1932" y="0"/>
                    </a:lnTo>
                    <a:lnTo>
                      <a:pt x="1932" y="271"/>
                    </a:lnTo>
                    <a:lnTo>
                      <a:pt x="2463" y="271"/>
                    </a:lnTo>
                    <a:lnTo>
                      <a:pt x="2463" y="0"/>
                    </a:lnTo>
                    <a:lnTo>
                      <a:pt x="2914" y="0"/>
                    </a:lnTo>
                    <a:lnTo>
                      <a:pt x="2914" y="271"/>
                    </a:lnTo>
                    <a:lnTo>
                      <a:pt x="3321" y="27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>
                <a:off x="1129" y="1909"/>
                <a:ext cx="3310" cy="271"/>
              </a:xfrm>
              <a:custGeom>
                <a:avLst/>
                <a:gdLst>
                  <a:gd name="T0" fmla="*/ 0 w 3310"/>
                  <a:gd name="T1" fmla="*/ 271 h 271"/>
                  <a:gd name="T2" fmla="*/ 531 w 3310"/>
                  <a:gd name="T3" fmla="*/ 271 h 271"/>
                  <a:gd name="T4" fmla="*/ 531 w 3310"/>
                  <a:gd name="T5" fmla="*/ 0 h 271"/>
                  <a:gd name="T6" fmla="*/ 746 w 3310"/>
                  <a:gd name="T7" fmla="*/ 0 h 271"/>
                  <a:gd name="T8" fmla="*/ 746 w 3310"/>
                  <a:gd name="T9" fmla="*/ 271 h 271"/>
                  <a:gd name="T10" fmla="*/ 1209 w 3310"/>
                  <a:gd name="T11" fmla="*/ 271 h 271"/>
                  <a:gd name="T12" fmla="*/ 1209 w 3310"/>
                  <a:gd name="T13" fmla="*/ 0 h 271"/>
                  <a:gd name="T14" fmla="*/ 3050 w 3310"/>
                  <a:gd name="T15" fmla="*/ 0 h 271"/>
                  <a:gd name="T16" fmla="*/ 3050 w 3310"/>
                  <a:gd name="T17" fmla="*/ 271 h 271"/>
                  <a:gd name="T18" fmla="*/ 3310 w 3310"/>
                  <a:gd name="T19" fmla="*/ 271 h 2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10" h="271">
                    <a:moveTo>
                      <a:pt x="0" y="271"/>
                    </a:moveTo>
                    <a:lnTo>
                      <a:pt x="531" y="271"/>
                    </a:lnTo>
                    <a:lnTo>
                      <a:pt x="531" y="0"/>
                    </a:lnTo>
                    <a:lnTo>
                      <a:pt x="746" y="0"/>
                    </a:lnTo>
                    <a:lnTo>
                      <a:pt x="746" y="271"/>
                    </a:lnTo>
                    <a:lnTo>
                      <a:pt x="1209" y="271"/>
                    </a:lnTo>
                    <a:lnTo>
                      <a:pt x="1209" y="0"/>
                    </a:lnTo>
                    <a:lnTo>
                      <a:pt x="3050" y="0"/>
                    </a:lnTo>
                    <a:lnTo>
                      <a:pt x="3050" y="271"/>
                    </a:lnTo>
                    <a:lnTo>
                      <a:pt x="3310" y="27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745" y="1605"/>
                <a:ext cx="46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881" y="2022"/>
                <a:ext cx="27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</p:grpSp>
        <p:grpSp>
          <p:nvGrpSpPr>
            <p:cNvPr id="18" name="Group 22"/>
            <p:cNvGrpSpPr/>
            <p:nvPr/>
          </p:nvGrpSpPr>
          <p:grpSpPr bwMode="auto">
            <a:xfrm>
              <a:off x="870" y="2337"/>
              <a:ext cx="3575" cy="430"/>
              <a:chOff x="870" y="2337"/>
              <a:chExt cx="3575" cy="430"/>
            </a:xfrm>
          </p:grpSpPr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870" y="2440"/>
                <a:ext cx="27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20" name="Freeform 24"/>
              <p:cNvSpPr/>
              <p:nvPr/>
            </p:nvSpPr>
            <p:spPr bwMode="auto">
              <a:xfrm>
                <a:off x="1152" y="2337"/>
                <a:ext cx="3293" cy="271"/>
              </a:xfrm>
              <a:custGeom>
                <a:avLst/>
                <a:gdLst>
                  <a:gd name="T0" fmla="*/ 0 w 3293"/>
                  <a:gd name="T1" fmla="*/ 271 h 271"/>
                  <a:gd name="T2" fmla="*/ 2391 w 3293"/>
                  <a:gd name="T3" fmla="*/ 271 h 271"/>
                  <a:gd name="T4" fmla="*/ 2391 w 3293"/>
                  <a:gd name="T5" fmla="*/ 0 h 271"/>
                  <a:gd name="T6" fmla="*/ 2684 w 3293"/>
                  <a:gd name="T7" fmla="*/ 0 h 271"/>
                  <a:gd name="T8" fmla="*/ 2684 w 3293"/>
                  <a:gd name="T9" fmla="*/ 271 h 271"/>
                  <a:gd name="T10" fmla="*/ 3293 w 3293"/>
                  <a:gd name="T11" fmla="*/ 271 h 2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93" h="271">
                    <a:moveTo>
                      <a:pt x="0" y="271"/>
                    </a:moveTo>
                    <a:lnTo>
                      <a:pt x="2391" y="271"/>
                    </a:lnTo>
                    <a:lnTo>
                      <a:pt x="2391" y="0"/>
                    </a:lnTo>
                    <a:lnTo>
                      <a:pt x="2684" y="0"/>
                    </a:lnTo>
                    <a:lnTo>
                      <a:pt x="2684" y="271"/>
                    </a:lnTo>
                    <a:lnTo>
                      <a:pt x="3293" y="27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6" name="Freeform 26"/>
          <p:cNvSpPr/>
          <p:nvPr/>
        </p:nvSpPr>
        <p:spPr bwMode="auto">
          <a:xfrm>
            <a:off x="2635250" y="4664710"/>
            <a:ext cx="3090863" cy="430213"/>
          </a:xfrm>
          <a:custGeom>
            <a:avLst/>
            <a:gdLst>
              <a:gd name="T0" fmla="*/ 0 w 2078"/>
              <a:gd name="T1" fmla="*/ 2147483647 h 271"/>
              <a:gd name="T2" fmla="*/ 0 w 2078"/>
              <a:gd name="T3" fmla="*/ 0 h 271"/>
              <a:gd name="T4" fmla="*/ 2147483647 w 2078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78" h="271">
                <a:moveTo>
                  <a:pt x="0" y="271"/>
                </a:moveTo>
                <a:lnTo>
                  <a:pt x="0" y="0"/>
                </a:lnTo>
                <a:lnTo>
                  <a:pt x="2078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Freeform 27"/>
          <p:cNvSpPr/>
          <p:nvPr/>
        </p:nvSpPr>
        <p:spPr bwMode="auto">
          <a:xfrm>
            <a:off x="5710238" y="4664710"/>
            <a:ext cx="1336675" cy="430213"/>
          </a:xfrm>
          <a:custGeom>
            <a:avLst/>
            <a:gdLst>
              <a:gd name="T0" fmla="*/ 0 w 701"/>
              <a:gd name="T1" fmla="*/ 0 h 271"/>
              <a:gd name="T2" fmla="*/ 0 w 701"/>
              <a:gd name="T3" fmla="*/ 2147483647 h 271"/>
              <a:gd name="T4" fmla="*/ 2147483647 w 701"/>
              <a:gd name="T5" fmla="*/ 2147483647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1" h="271">
                <a:moveTo>
                  <a:pt x="0" y="0"/>
                </a:moveTo>
                <a:lnTo>
                  <a:pt x="0" y="271"/>
                </a:lnTo>
                <a:lnTo>
                  <a:pt x="701" y="271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1792288" y="5091748"/>
            <a:ext cx="836612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" name="Group 29"/>
          <p:cNvGrpSpPr/>
          <p:nvPr/>
        </p:nvGrpSpPr>
        <p:grpSpPr bwMode="auto">
          <a:xfrm>
            <a:off x="950913" y="5267960"/>
            <a:ext cx="6037262" cy="611188"/>
            <a:chOff x="599" y="3136"/>
            <a:chExt cx="3803" cy="385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99" y="3194"/>
              <a:ext cx="666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2030" y="3136"/>
              <a:ext cx="2012" cy="271"/>
            </a:xfrm>
            <a:custGeom>
              <a:avLst/>
              <a:gdLst>
                <a:gd name="T0" fmla="*/ 0 w 2078"/>
                <a:gd name="T1" fmla="*/ 271 h 271"/>
                <a:gd name="T2" fmla="*/ 0 w 2078"/>
                <a:gd name="T3" fmla="*/ 0 h 271"/>
                <a:gd name="T4" fmla="*/ 1768 w 2078"/>
                <a:gd name="T5" fmla="*/ 0 h 2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78" h="271">
                  <a:moveTo>
                    <a:pt x="0" y="271"/>
                  </a:moveTo>
                  <a:lnTo>
                    <a:pt x="0" y="0"/>
                  </a:lnTo>
                  <a:lnTo>
                    <a:pt x="207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130" y="3391"/>
              <a:ext cx="8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4043" y="3141"/>
              <a:ext cx="359" cy="261"/>
            </a:xfrm>
            <a:custGeom>
              <a:avLst/>
              <a:gdLst>
                <a:gd name="T0" fmla="*/ 0 w 359"/>
                <a:gd name="T1" fmla="*/ 0 h 195"/>
                <a:gd name="T2" fmla="*/ 0 w 359"/>
                <a:gd name="T3" fmla="*/ 837 h 195"/>
                <a:gd name="T4" fmla="*/ 359 w 359"/>
                <a:gd name="T5" fmla="*/ 837 h 1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9" h="195">
                  <a:moveTo>
                    <a:pt x="0" y="0"/>
                  </a:moveTo>
                  <a:lnTo>
                    <a:pt x="0" y="195"/>
                  </a:lnTo>
                  <a:lnTo>
                    <a:pt x="359" y="19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834232" y="4774249"/>
            <a:ext cx="105727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n+1</a:t>
            </a:r>
            <a:endParaRPr kumimoji="1" lang="en-US" altLang="zh-CN" sz="2800" b="0" i="0" u="none" strike="noStrike" kern="1200" cap="none" spc="0" normalizeH="0" baseline="3000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113" y="981605"/>
            <a:ext cx="3306075" cy="55245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kumimoji="0" lang="zh-CN" alt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四、几点注意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3700" y="1601153"/>
            <a:ext cx="8461375" cy="116046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CP=1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期间，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不允许变化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期间变化的话，触发器的状态就不满足功能表。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0213" y="3008313"/>
            <a:ext cx="8605837" cy="103187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虽然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J-K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触发器的最终状态是在负脉冲时的状态，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但不是边沿触发器，而只能是 “主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从触发器”。</a:t>
            </a:r>
            <a:endParaRPr kumimoji="1" lang="zh-CN" altLang="en-US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7993" y="4363086"/>
            <a:ext cx="5165725" cy="4762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触发器抗干扰能力差。</a:t>
            </a:r>
            <a:endParaRPr kumimoji="1" lang="zh-CN" altLang="en-US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7513" y="5162234"/>
            <a:ext cx="8264525" cy="116046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使用主从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触发器时，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CP=1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的宽度不宜过大，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应以窄正脉冲、宽负脉冲的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为宜。</a:t>
            </a:r>
          </a:p>
        </p:txBody>
      </p:sp>
      <p:sp>
        <p:nvSpPr>
          <p:cNvPr id="10" name="标题 1"/>
          <p:cNvSpPr txBox="1"/>
          <p:nvPr/>
        </p:nvSpPr>
        <p:spPr bwMode="auto">
          <a:xfrm>
            <a:off x="1277161" y="309671"/>
            <a:ext cx="6954715" cy="5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 4.8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主从触发器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z="1800" smtClean="0">
                <a:solidFill>
                  <a:schemeClr val="tx2"/>
                </a:solidFill>
              </a:rPr>
              <a:t>2</a:t>
            </a:fld>
            <a:endParaRPr lang="en-US" altLang="zh-CN" sz="1800" dirty="0">
              <a:solidFill>
                <a:schemeClr val="tx2"/>
              </a:solidFill>
            </a:endParaRPr>
          </a:p>
        </p:txBody>
      </p:sp>
      <p:grpSp>
        <p:nvGrpSpPr>
          <p:cNvPr id="5" name="Group 72"/>
          <p:cNvGrpSpPr/>
          <p:nvPr/>
        </p:nvGrpSpPr>
        <p:grpSpPr bwMode="auto">
          <a:xfrm>
            <a:off x="1253490" y="4976178"/>
            <a:ext cx="1423988" cy="1552575"/>
            <a:chOff x="3656" y="1738"/>
            <a:chExt cx="897" cy="978"/>
          </a:xfrm>
        </p:grpSpPr>
        <p:sp>
          <p:nvSpPr>
            <p:cNvPr id="6" name="Rectangle 73"/>
            <p:cNvSpPr>
              <a:spLocks noChangeArrowheads="1"/>
            </p:cNvSpPr>
            <p:nvPr/>
          </p:nvSpPr>
          <p:spPr bwMode="auto">
            <a:xfrm>
              <a:off x="3989" y="2390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Rectangle 74"/>
            <p:cNvSpPr>
              <a:spLocks noChangeArrowheads="1"/>
            </p:cNvSpPr>
            <p:nvPr/>
          </p:nvSpPr>
          <p:spPr bwMode="auto">
            <a:xfrm>
              <a:off x="3656" y="2390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Rectangle 75"/>
            <p:cNvSpPr>
              <a:spLocks noChangeArrowheads="1"/>
            </p:cNvSpPr>
            <p:nvPr/>
          </p:nvSpPr>
          <p:spPr bwMode="auto">
            <a:xfrm>
              <a:off x="3989" y="2064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76"/>
            <p:cNvSpPr>
              <a:spLocks noChangeArrowheads="1"/>
            </p:cNvSpPr>
            <p:nvPr/>
          </p:nvSpPr>
          <p:spPr bwMode="auto">
            <a:xfrm>
              <a:off x="3656" y="2064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3989" y="1738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78"/>
            <p:cNvSpPr>
              <a:spLocks noChangeArrowheads="1"/>
            </p:cNvSpPr>
            <p:nvPr/>
          </p:nvSpPr>
          <p:spPr bwMode="auto">
            <a:xfrm>
              <a:off x="3656" y="1738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79"/>
            <p:cNvSpPr>
              <a:spLocks noChangeShapeType="1"/>
            </p:cNvSpPr>
            <p:nvPr/>
          </p:nvSpPr>
          <p:spPr bwMode="auto">
            <a:xfrm>
              <a:off x="3656" y="2064"/>
              <a:ext cx="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80"/>
            <p:cNvSpPr>
              <a:spLocks noChangeShapeType="1"/>
            </p:cNvSpPr>
            <p:nvPr/>
          </p:nvSpPr>
          <p:spPr bwMode="auto">
            <a:xfrm>
              <a:off x="3656" y="2390"/>
              <a:ext cx="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81"/>
            <p:cNvSpPr>
              <a:spLocks noChangeShapeType="1"/>
            </p:cNvSpPr>
            <p:nvPr/>
          </p:nvSpPr>
          <p:spPr bwMode="auto">
            <a:xfrm>
              <a:off x="3989" y="1738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82"/>
            <p:cNvSpPr>
              <a:spLocks noChangeShapeType="1"/>
            </p:cNvSpPr>
            <p:nvPr/>
          </p:nvSpPr>
          <p:spPr bwMode="auto">
            <a:xfrm>
              <a:off x="3656" y="1738"/>
              <a:ext cx="7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83"/>
            <p:cNvSpPr>
              <a:spLocks noChangeShapeType="1"/>
            </p:cNvSpPr>
            <p:nvPr/>
          </p:nvSpPr>
          <p:spPr bwMode="auto">
            <a:xfrm>
              <a:off x="3656" y="1738"/>
              <a:ext cx="0" cy="97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84"/>
            <p:cNvSpPr>
              <a:spLocks noChangeShapeType="1"/>
            </p:cNvSpPr>
            <p:nvPr/>
          </p:nvSpPr>
          <p:spPr bwMode="auto">
            <a:xfrm>
              <a:off x="4442" y="1738"/>
              <a:ext cx="0" cy="97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85"/>
            <p:cNvSpPr>
              <a:spLocks noChangeShapeType="1"/>
            </p:cNvSpPr>
            <p:nvPr/>
          </p:nvSpPr>
          <p:spPr bwMode="auto">
            <a:xfrm>
              <a:off x="3656" y="2716"/>
              <a:ext cx="7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86"/>
            <p:cNvSpPr txBox="1">
              <a:spLocks noChangeArrowheads="1"/>
            </p:cNvSpPr>
            <p:nvPr/>
          </p:nvSpPr>
          <p:spPr bwMode="auto">
            <a:xfrm>
              <a:off x="3705" y="1750"/>
              <a:ext cx="348" cy="33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0" name="Text Box 87"/>
            <p:cNvSpPr txBox="1">
              <a:spLocks noChangeArrowheads="1"/>
            </p:cNvSpPr>
            <p:nvPr/>
          </p:nvSpPr>
          <p:spPr bwMode="auto">
            <a:xfrm>
              <a:off x="3955" y="1739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</a:p>
          </p:txBody>
        </p:sp>
      </p:grpSp>
      <p:sp>
        <p:nvSpPr>
          <p:cNvPr id="21" name="Text Box 88"/>
          <p:cNvSpPr txBox="1">
            <a:spLocks noChangeArrowheads="1"/>
          </p:cNvSpPr>
          <p:nvPr/>
        </p:nvSpPr>
        <p:spPr bwMode="auto">
          <a:xfrm>
            <a:off x="1350328" y="5511165"/>
            <a:ext cx="11557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0     0</a:t>
            </a:r>
          </a:p>
        </p:txBody>
      </p:sp>
      <p:sp>
        <p:nvSpPr>
          <p:cNvPr id="22" name="Text Box 89"/>
          <p:cNvSpPr txBox="1">
            <a:spLocks noChangeArrowheads="1"/>
          </p:cNvSpPr>
          <p:nvPr/>
        </p:nvSpPr>
        <p:spPr bwMode="auto">
          <a:xfrm>
            <a:off x="1367790" y="6028690"/>
            <a:ext cx="11557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1     1</a:t>
            </a:r>
          </a:p>
        </p:txBody>
      </p:sp>
      <p:grpSp>
        <p:nvGrpSpPr>
          <p:cNvPr id="23" name="Group 142"/>
          <p:cNvGrpSpPr/>
          <p:nvPr/>
        </p:nvGrpSpPr>
        <p:grpSpPr bwMode="auto">
          <a:xfrm>
            <a:off x="6462078" y="554990"/>
            <a:ext cx="1871662" cy="2414588"/>
            <a:chOff x="4013" y="388"/>
            <a:chExt cx="1179" cy="1521"/>
          </a:xfrm>
        </p:grpSpPr>
        <p:sp>
          <p:nvSpPr>
            <p:cNvPr id="24" name="Rectangle 92"/>
            <p:cNvSpPr>
              <a:spLocks noChangeArrowheads="1"/>
            </p:cNvSpPr>
            <p:nvPr/>
          </p:nvSpPr>
          <p:spPr bwMode="auto">
            <a:xfrm>
              <a:off x="4184" y="863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4445" y="129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95"/>
            <p:cNvSpPr>
              <a:spLocks noChangeShapeType="1"/>
            </p:cNvSpPr>
            <p:nvPr/>
          </p:nvSpPr>
          <p:spPr bwMode="auto">
            <a:xfrm>
              <a:off x="4763" y="623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Rectangle 97"/>
            <p:cNvSpPr>
              <a:spLocks noChangeArrowheads="1"/>
            </p:cNvSpPr>
            <p:nvPr/>
          </p:nvSpPr>
          <p:spPr bwMode="auto">
            <a:xfrm>
              <a:off x="4719" y="388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28" name="Rectangle 99"/>
            <p:cNvSpPr>
              <a:spLocks noChangeArrowheads="1"/>
            </p:cNvSpPr>
            <p:nvPr/>
          </p:nvSpPr>
          <p:spPr bwMode="auto">
            <a:xfrm>
              <a:off x="4301" y="1525"/>
              <a:ext cx="39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grpSp>
          <p:nvGrpSpPr>
            <p:cNvPr id="29" name="Group 105"/>
            <p:cNvGrpSpPr/>
            <p:nvPr/>
          </p:nvGrpSpPr>
          <p:grpSpPr bwMode="auto">
            <a:xfrm>
              <a:off x="4087" y="399"/>
              <a:ext cx="290" cy="327"/>
              <a:chOff x="5184" y="736"/>
              <a:chExt cx="290" cy="327"/>
            </a:xfrm>
          </p:grpSpPr>
          <p:sp>
            <p:nvSpPr>
              <p:cNvPr id="43" name="Rectangle 98"/>
              <p:cNvSpPr>
                <a:spLocks noChangeArrowheads="1"/>
              </p:cNvSpPr>
              <p:nvPr/>
            </p:nvSpPr>
            <p:spPr bwMode="auto">
              <a:xfrm>
                <a:off x="5184" y="73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44" name="Line 100"/>
              <p:cNvSpPr>
                <a:spLocks noChangeShapeType="1"/>
              </p:cNvSpPr>
              <p:nvPr/>
            </p:nvSpPr>
            <p:spPr bwMode="auto">
              <a:xfrm>
                <a:off x="5254" y="783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" name="Line 101"/>
            <p:cNvSpPr>
              <a:spLocks noChangeShapeType="1"/>
            </p:cNvSpPr>
            <p:nvPr/>
          </p:nvSpPr>
          <p:spPr bwMode="auto">
            <a:xfrm>
              <a:off x="4764" y="129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102"/>
            <p:cNvSpPr>
              <a:spLocks noChangeArrowheads="1"/>
            </p:cNvSpPr>
            <p:nvPr/>
          </p:nvSpPr>
          <p:spPr bwMode="auto">
            <a:xfrm>
              <a:off x="4600" y="1524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32" name="Line 96"/>
            <p:cNvSpPr>
              <a:spLocks noChangeShapeType="1"/>
            </p:cNvSpPr>
            <p:nvPr/>
          </p:nvSpPr>
          <p:spPr bwMode="auto">
            <a:xfrm>
              <a:off x="4342" y="61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104"/>
            <p:cNvSpPr>
              <a:spLocks noChangeArrowheads="1"/>
            </p:cNvSpPr>
            <p:nvPr/>
          </p:nvSpPr>
          <p:spPr bwMode="auto">
            <a:xfrm>
              <a:off x="4304" y="782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Oval 107"/>
            <p:cNvSpPr>
              <a:spLocks noChangeArrowheads="1"/>
            </p:cNvSpPr>
            <p:nvPr/>
          </p:nvSpPr>
          <p:spPr bwMode="auto">
            <a:xfrm>
              <a:off x="4837" y="1293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Oval 108"/>
            <p:cNvSpPr>
              <a:spLocks noChangeArrowheads="1"/>
            </p:cNvSpPr>
            <p:nvPr/>
          </p:nvSpPr>
          <p:spPr bwMode="auto">
            <a:xfrm>
              <a:off x="4228" y="1293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4890" y="1358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4259" y="1380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" name="Group 111"/>
            <p:cNvGrpSpPr/>
            <p:nvPr/>
          </p:nvGrpSpPr>
          <p:grpSpPr bwMode="auto">
            <a:xfrm>
              <a:off x="4013" y="1548"/>
              <a:ext cx="388" cy="327"/>
              <a:chOff x="2964" y="1820"/>
              <a:chExt cx="388" cy="327"/>
            </a:xfrm>
          </p:grpSpPr>
          <p:sp>
            <p:nvSpPr>
              <p:cNvPr id="41" name="Rectangle 112"/>
              <p:cNvSpPr>
                <a:spLocks noChangeArrowheads="1"/>
              </p:cNvSpPr>
              <p:nvPr/>
            </p:nvSpPr>
            <p:spPr bwMode="auto">
              <a:xfrm>
                <a:off x="2964" y="1820"/>
                <a:ext cx="38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42" name="Line 113"/>
              <p:cNvSpPr>
                <a:spLocks noChangeShapeType="1"/>
              </p:cNvSpPr>
              <p:nvPr/>
            </p:nvSpPr>
            <p:spPr bwMode="auto">
              <a:xfrm>
                <a:off x="3021" y="1879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Rectangle 114"/>
            <p:cNvSpPr>
              <a:spLocks noChangeArrowheads="1"/>
            </p:cNvSpPr>
            <p:nvPr/>
          </p:nvSpPr>
          <p:spPr bwMode="auto">
            <a:xfrm>
              <a:off x="4841" y="1582"/>
              <a:ext cx="35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0" name="Line 116"/>
            <p:cNvSpPr>
              <a:spLocks noChangeShapeType="1"/>
            </p:cNvSpPr>
            <p:nvPr/>
          </p:nvSpPr>
          <p:spPr bwMode="auto">
            <a:xfrm>
              <a:off x="4922" y="1630"/>
              <a:ext cx="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Text Box 120"/>
          <p:cNvSpPr txBox="1">
            <a:spLocks noChangeArrowheads="1"/>
          </p:cNvSpPr>
          <p:nvPr/>
        </p:nvSpPr>
        <p:spPr bwMode="auto">
          <a:xfrm>
            <a:off x="5828665" y="3393123"/>
            <a:ext cx="3041015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=D       (CP=1)</a:t>
            </a:r>
          </a:p>
        </p:txBody>
      </p:sp>
      <p:grpSp>
        <p:nvGrpSpPr>
          <p:cNvPr id="46" name="Group 143"/>
          <p:cNvGrpSpPr/>
          <p:nvPr/>
        </p:nvGrpSpPr>
        <p:grpSpPr bwMode="auto">
          <a:xfrm>
            <a:off x="4593273" y="4645978"/>
            <a:ext cx="4346575" cy="1836737"/>
            <a:chOff x="2663" y="2869"/>
            <a:chExt cx="2738" cy="1157"/>
          </a:xfrm>
        </p:grpSpPr>
        <p:sp>
          <p:nvSpPr>
            <p:cNvPr id="47" name="Oval 123"/>
            <p:cNvSpPr>
              <a:spLocks noChangeArrowheads="1"/>
            </p:cNvSpPr>
            <p:nvPr/>
          </p:nvSpPr>
          <p:spPr bwMode="auto">
            <a:xfrm>
              <a:off x="3312" y="3320"/>
              <a:ext cx="263" cy="2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124"/>
            <p:cNvSpPr txBox="1">
              <a:spLocks noChangeArrowheads="1"/>
            </p:cNvSpPr>
            <p:nvPr/>
          </p:nvSpPr>
          <p:spPr bwMode="auto">
            <a:xfrm>
              <a:off x="3360" y="3293"/>
              <a:ext cx="206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9" name="Oval 126"/>
            <p:cNvSpPr>
              <a:spLocks noChangeArrowheads="1"/>
            </p:cNvSpPr>
            <p:nvPr/>
          </p:nvSpPr>
          <p:spPr bwMode="auto">
            <a:xfrm>
              <a:off x="4389" y="3337"/>
              <a:ext cx="262" cy="2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127"/>
            <p:cNvSpPr txBox="1">
              <a:spLocks noChangeArrowheads="1"/>
            </p:cNvSpPr>
            <p:nvPr/>
          </p:nvSpPr>
          <p:spPr bwMode="auto">
            <a:xfrm>
              <a:off x="4427" y="3311"/>
              <a:ext cx="20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" name="Arc 128"/>
            <p:cNvSpPr/>
            <p:nvPr/>
          </p:nvSpPr>
          <p:spPr bwMode="auto">
            <a:xfrm rot="14154867" flipV="1">
              <a:off x="3078" y="3247"/>
              <a:ext cx="360" cy="370"/>
            </a:xfrm>
            <a:custGeom>
              <a:avLst/>
              <a:gdLst>
                <a:gd name="T0" fmla="*/ 0 w 43200"/>
                <a:gd name="T1" fmla="*/ 0 h 43040"/>
                <a:gd name="T2" fmla="*/ 0 w 43200"/>
                <a:gd name="T3" fmla="*/ 0 h 43040"/>
                <a:gd name="T4" fmla="*/ 0 w 43200"/>
                <a:gd name="T5" fmla="*/ 0 h 43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40" fill="none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</a:path>
                <a:path w="43200" h="43040" stroke="0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  <a:lnTo>
                    <a:pt x="21600" y="21440"/>
                  </a:lnTo>
                  <a:lnTo>
                    <a:pt x="24224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Arc 129"/>
            <p:cNvSpPr/>
            <p:nvPr/>
          </p:nvSpPr>
          <p:spPr bwMode="auto">
            <a:xfrm rot="8094814" flipH="1" flipV="1">
              <a:off x="4518" y="3279"/>
              <a:ext cx="360" cy="370"/>
            </a:xfrm>
            <a:custGeom>
              <a:avLst/>
              <a:gdLst>
                <a:gd name="T0" fmla="*/ 0 w 43200"/>
                <a:gd name="T1" fmla="*/ 0 h 43040"/>
                <a:gd name="T2" fmla="*/ 0 w 43200"/>
                <a:gd name="T3" fmla="*/ 0 h 43040"/>
                <a:gd name="T4" fmla="*/ 0 w 43200"/>
                <a:gd name="T5" fmla="*/ 0 h 43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40" fill="none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</a:path>
                <a:path w="43200" h="43040" stroke="0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  <a:lnTo>
                    <a:pt x="21600" y="21440"/>
                  </a:lnTo>
                  <a:lnTo>
                    <a:pt x="24224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Arc 132"/>
            <p:cNvSpPr/>
            <p:nvPr/>
          </p:nvSpPr>
          <p:spPr bwMode="auto">
            <a:xfrm rot="-2056892">
              <a:off x="3530" y="3002"/>
              <a:ext cx="898" cy="6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Arc 134"/>
            <p:cNvSpPr/>
            <p:nvPr/>
          </p:nvSpPr>
          <p:spPr bwMode="auto">
            <a:xfrm rot="-2113283" flipH="1" flipV="1">
              <a:off x="3529" y="3272"/>
              <a:ext cx="899" cy="6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Text Box 137"/>
            <p:cNvSpPr txBox="1">
              <a:spLocks noChangeArrowheads="1"/>
            </p:cNvSpPr>
            <p:nvPr/>
          </p:nvSpPr>
          <p:spPr bwMode="auto">
            <a:xfrm>
              <a:off x="2663" y="3325"/>
              <a:ext cx="5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D=0</a:t>
              </a:r>
            </a:p>
          </p:txBody>
        </p:sp>
        <p:sp>
          <p:nvSpPr>
            <p:cNvPr id="56" name="Text Box 138"/>
            <p:cNvSpPr txBox="1">
              <a:spLocks noChangeArrowheads="1"/>
            </p:cNvSpPr>
            <p:nvPr/>
          </p:nvSpPr>
          <p:spPr bwMode="auto">
            <a:xfrm>
              <a:off x="3826" y="3738"/>
              <a:ext cx="5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D=0</a:t>
              </a:r>
            </a:p>
          </p:txBody>
        </p:sp>
        <p:sp>
          <p:nvSpPr>
            <p:cNvPr id="57" name="Text Box 139"/>
            <p:cNvSpPr txBox="1">
              <a:spLocks noChangeArrowheads="1"/>
            </p:cNvSpPr>
            <p:nvPr/>
          </p:nvSpPr>
          <p:spPr bwMode="auto">
            <a:xfrm>
              <a:off x="3728" y="2869"/>
              <a:ext cx="5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D=1</a:t>
              </a:r>
            </a:p>
          </p:txBody>
        </p:sp>
        <p:sp>
          <p:nvSpPr>
            <p:cNvPr id="58" name="Text Box 140"/>
            <p:cNvSpPr txBox="1">
              <a:spLocks noChangeArrowheads="1"/>
            </p:cNvSpPr>
            <p:nvPr/>
          </p:nvSpPr>
          <p:spPr bwMode="auto">
            <a:xfrm>
              <a:off x="4857" y="3325"/>
              <a:ext cx="5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D=1</a:t>
              </a:r>
            </a:p>
          </p:txBody>
        </p:sp>
      </p:grpSp>
      <p:grpSp>
        <p:nvGrpSpPr>
          <p:cNvPr id="59" name="Group 150"/>
          <p:cNvGrpSpPr/>
          <p:nvPr/>
        </p:nvGrpSpPr>
        <p:grpSpPr bwMode="auto">
          <a:xfrm>
            <a:off x="237490" y="980440"/>
            <a:ext cx="3943350" cy="3416301"/>
            <a:chOff x="92" y="656"/>
            <a:chExt cx="2484" cy="2152"/>
          </a:xfrm>
        </p:grpSpPr>
        <p:grpSp>
          <p:nvGrpSpPr>
            <p:cNvPr id="60" name="Group 117"/>
            <p:cNvGrpSpPr/>
            <p:nvPr/>
          </p:nvGrpSpPr>
          <p:grpSpPr bwMode="auto">
            <a:xfrm>
              <a:off x="92" y="656"/>
              <a:ext cx="2484" cy="2152"/>
              <a:chOff x="92" y="656"/>
              <a:chExt cx="2484" cy="2152"/>
            </a:xfrm>
          </p:grpSpPr>
          <p:sp>
            <p:nvSpPr>
              <p:cNvPr id="65" name="Line 5"/>
              <p:cNvSpPr>
                <a:spLocks noChangeShapeType="1"/>
              </p:cNvSpPr>
              <p:nvPr/>
            </p:nvSpPr>
            <p:spPr bwMode="auto">
              <a:xfrm>
                <a:off x="779" y="2059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1547" y="1099"/>
                <a:ext cx="480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1786" y="78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>
                <a:off x="1931" y="2059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11"/>
              <p:cNvSpPr>
                <a:spLocks noChangeShapeType="1"/>
              </p:cNvSpPr>
              <p:nvPr/>
            </p:nvSpPr>
            <p:spPr bwMode="auto">
              <a:xfrm>
                <a:off x="1499" y="955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12"/>
              <p:cNvSpPr>
                <a:spLocks noChangeShapeType="1"/>
              </p:cNvSpPr>
              <p:nvPr/>
            </p:nvSpPr>
            <p:spPr bwMode="auto">
              <a:xfrm>
                <a:off x="1211" y="955"/>
                <a:ext cx="192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Line 13"/>
              <p:cNvSpPr>
                <a:spLocks noChangeShapeType="1"/>
              </p:cNvSpPr>
              <p:nvPr/>
            </p:nvSpPr>
            <p:spPr bwMode="auto">
              <a:xfrm flipH="1">
                <a:off x="1307" y="955"/>
                <a:ext cx="192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14"/>
              <p:cNvSpPr>
                <a:spLocks noChangeShapeType="1"/>
              </p:cNvSpPr>
              <p:nvPr/>
            </p:nvSpPr>
            <p:spPr bwMode="auto">
              <a:xfrm>
                <a:off x="1403" y="1531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15"/>
              <p:cNvSpPr>
                <a:spLocks noChangeShapeType="1"/>
              </p:cNvSpPr>
              <p:nvPr/>
            </p:nvSpPr>
            <p:spPr bwMode="auto">
              <a:xfrm>
                <a:off x="1067" y="1531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Line 16"/>
              <p:cNvSpPr>
                <a:spLocks noChangeShapeType="1"/>
              </p:cNvSpPr>
              <p:nvPr/>
            </p:nvSpPr>
            <p:spPr bwMode="auto">
              <a:xfrm>
                <a:off x="1643" y="138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17"/>
              <p:cNvSpPr>
                <a:spLocks noChangeShapeType="1"/>
              </p:cNvSpPr>
              <p:nvPr/>
            </p:nvSpPr>
            <p:spPr bwMode="auto">
              <a:xfrm>
                <a:off x="1067" y="138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Oval 18"/>
              <p:cNvSpPr>
                <a:spLocks noChangeArrowheads="1"/>
              </p:cNvSpPr>
              <p:nvPr/>
            </p:nvSpPr>
            <p:spPr bwMode="auto">
              <a:xfrm>
                <a:off x="1759" y="93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683" y="1099"/>
                <a:ext cx="480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23"/>
              <p:cNvSpPr>
                <a:spLocks noChangeShapeType="1"/>
              </p:cNvSpPr>
              <p:nvPr/>
            </p:nvSpPr>
            <p:spPr bwMode="auto">
              <a:xfrm>
                <a:off x="913" y="77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24"/>
              <p:cNvSpPr>
                <a:spLocks noChangeShapeType="1"/>
              </p:cNvSpPr>
              <p:nvPr/>
            </p:nvSpPr>
            <p:spPr bwMode="auto">
              <a:xfrm>
                <a:off x="923" y="955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Oval 25"/>
              <p:cNvSpPr>
                <a:spLocks noChangeArrowheads="1"/>
              </p:cNvSpPr>
              <p:nvPr/>
            </p:nvSpPr>
            <p:spPr bwMode="auto">
              <a:xfrm>
                <a:off x="890" y="930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Text Box 28"/>
              <p:cNvSpPr txBox="1">
                <a:spLocks noChangeArrowheads="1"/>
              </p:cNvSpPr>
              <p:nvPr/>
            </p:nvSpPr>
            <p:spPr bwMode="auto">
              <a:xfrm>
                <a:off x="635" y="667"/>
                <a:ext cx="38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82" name="Rectangle 29"/>
              <p:cNvSpPr>
                <a:spLocks noChangeArrowheads="1"/>
              </p:cNvSpPr>
              <p:nvPr/>
            </p:nvSpPr>
            <p:spPr bwMode="auto">
              <a:xfrm>
                <a:off x="1788" y="656"/>
                <a:ext cx="290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83" name="Line 30"/>
              <p:cNvSpPr>
                <a:spLocks noChangeShapeType="1"/>
              </p:cNvSpPr>
              <p:nvPr/>
            </p:nvSpPr>
            <p:spPr bwMode="auto">
              <a:xfrm>
                <a:off x="1855" y="71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33"/>
              <p:cNvSpPr>
                <a:spLocks noChangeShapeType="1"/>
              </p:cNvSpPr>
              <p:nvPr/>
            </p:nvSpPr>
            <p:spPr bwMode="auto">
              <a:xfrm>
                <a:off x="1067" y="2347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Oval 34"/>
              <p:cNvSpPr>
                <a:spLocks noChangeArrowheads="1"/>
              </p:cNvSpPr>
              <p:nvPr/>
            </p:nvSpPr>
            <p:spPr bwMode="auto">
              <a:xfrm>
                <a:off x="1451" y="232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923" y="1387"/>
                <a:ext cx="0" cy="3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683" y="1771"/>
                <a:ext cx="480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43"/>
              <p:cNvSpPr>
                <a:spLocks noChangeShapeType="1"/>
              </p:cNvSpPr>
              <p:nvPr/>
            </p:nvSpPr>
            <p:spPr bwMode="auto">
              <a:xfrm>
                <a:off x="1787" y="1387"/>
                <a:ext cx="0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1547" y="1771"/>
                <a:ext cx="480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47"/>
              <p:cNvSpPr>
                <a:spLocks noChangeShapeType="1"/>
              </p:cNvSpPr>
              <p:nvPr/>
            </p:nvSpPr>
            <p:spPr bwMode="auto">
              <a:xfrm>
                <a:off x="1067" y="2059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48"/>
              <p:cNvSpPr>
                <a:spLocks noChangeShapeType="1"/>
              </p:cNvSpPr>
              <p:nvPr/>
            </p:nvSpPr>
            <p:spPr bwMode="auto">
              <a:xfrm>
                <a:off x="1643" y="2059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49"/>
              <p:cNvSpPr>
                <a:spLocks noChangeShapeType="1"/>
              </p:cNvSpPr>
              <p:nvPr/>
            </p:nvSpPr>
            <p:spPr bwMode="auto">
              <a:xfrm>
                <a:off x="1476" y="23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1353" y="2478"/>
                <a:ext cx="393" cy="33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94" name="Line 51"/>
              <p:cNvSpPr>
                <a:spLocks noChangeShapeType="1"/>
              </p:cNvSpPr>
              <p:nvPr/>
            </p:nvSpPr>
            <p:spPr bwMode="auto">
              <a:xfrm>
                <a:off x="923" y="1627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52"/>
              <p:cNvSpPr>
                <a:spLocks noChangeShapeType="1"/>
              </p:cNvSpPr>
              <p:nvPr/>
            </p:nvSpPr>
            <p:spPr bwMode="auto">
              <a:xfrm flipH="1">
                <a:off x="1451" y="215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53"/>
              <p:cNvSpPr>
                <a:spLocks noChangeShapeType="1"/>
              </p:cNvSpPr>
              <p:nvPr/>
            </p:nvSpPr>
            <p:spPr bwMode="auto">
              <a:xfrm>
                <a:off x="1307" y="1627"/>
                <a:ext cx="144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Rectangle 54"/>
              <p:cNvSpPr>
                <a:spLocks noChangeArrowheads="1"/>
              </p:cNvSpPr>
              <p:nvPr/>
            </p:nvSpPr>
            <p:spPr bwMode="auto">
              <a:xfrm>
                <a:off x="678" y="2343"/>
                <a:ext cx="27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8" name="Oval 55"/>
              <p:cNvSpPr>
                <a:spLocks noChangeArrowheads="1"/>
              </p:cNvSpPr>
              <p:nvPr/>
            </p:nvSpPr>
            <p:spPr bwMode="auto">
              <a:xfrm>
                <a:off x="890" y="16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Freeform 56"/>
              <p:cNvSpPr/>
              <p:nvPr/>
            </p:nvSpPr>
            <p:spPr bwMode="auto">
              <a:xfrm>
                <a:off x="1909" y="1391"/>
                <a:ext cx="326" cy="141"/>
              </a:xfrm>
              <a:custGeom>
                <a:avLst/>
                <a:gdLst>
                  <a:gd name="T0" fmla="*/ 0 w 326"/>
                  <a:gd name="T1" fmla="*/ 0 h 141"/>
                  <a:gd name="T2" fmla="*/ 0 w 326"/>
                  <a:gd name="T3" fmla="*/ 141 h 141"/>
                  <a:gd name="T4" fmla="*/ 326 w 326"/>
                  <a:gd name="T5" fmla="*/ 141 h 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6" h="141">
                    <a:moveTo>
                      <a:pt x="0" y="0"/>
                    </a:moveTo>
                    <a:lnTo>
                      <a:pt x="0" y="141"/>
                    </a:lnTo>
                    <a:lnTo>
                      <a:pt x="326" y="14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57"/>
              <p:cNvSpPr/>
              <p:nvPr/>
            </p:nvSpPr>
            <p:spPr bwMode="auto">
              <a:xfrm>
                <a:off x="399" y="1391"/>
                <a:ext cx="369" cy="119"/>
              </a:xfrm>
              <a:custGeom>
                <a:avLst/>
                <a:gdLst>
                  <a:gd name="T0" fmla="*/ 369 w 369"/>
                  <a:gd name="T1" fmla="*/ 0 h 119"/>
                  <a:gd name="T2" fmla="*/ 369 w 369"/>
                  <a:gd name="T3" fmla="*/ 119 h 119"/>
                  <a:gd name="T4" fmla="*/ 0 w 369"/>
                  <a:gd name="T5" fmla="*/ 119 h 1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9" h="119">
                    <a:moveTo>
                      <a:pt x="369" y="0"/>
                    </a:moveTo>
                    <a:lnTo>
                      <a:pt x="369" y="119"/>
                    </a:lnTo>
                    <a:lnTo>
                      <a:pt x="0" y="119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1" name="Group 65"/>
              <p:cNvGrpSpPr/>
              <p:nvPr/>
            </p:nvGrpSpPr>
            <p:grpSpPr bwMode="auto">
              <a:xfrm>
                <a:off x="2188" y="1385"/>
                <a:ext cx="388" cy="327"/>
                <a:chOff x="2964" y="1820"/>
                <a:chExt cx="388" cy="327"/>
              </a:xfrm>
            </p:grpSpPr>
            <p:sp>
              <p:nvSpPr>
                <p:cNvPr id="108" name="Rectangle 62"/>
                <p:cNvSpPr>
                  <a:spLocks noChangeArrowheads="1"/>
                </p:cNvSpPr>
                <p:nvPr/>
              </p:nvSpPr>
              <p:spPr bwMode="auto">
                <a:xfrm>
                  <a:off x="2964" y="1820"/>
                  <a:ext cx="388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09" name="Line 63"/>
                <p:cNvSpPr>
                  <a:spLocks noChangeShapeType="1"/>
                </p:cNvSpPr>
                <p:nvPr/>
              </p:nvSpPr>
              <p:spPr bwMode="auto">
                <a:xfrm>
                  <a:off x="3021" y="1879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2" name="Rectangle 64"/>
              <p:cNvSpPr>
                <a:spLocks noChangeArrowheads="1"/>
              </p:cNvSpPr>
              <p:nvPr/>
            </p:nvSpPr>
            <p:spPr bwMode="auto">
              <a:xfrm>
                <a:off x="92" y="1364"/>
                <a:ext cx="35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03" name="Oval 66"/>
              <p:cNvSpPr>
                <a:spLocks noChangeArrowheads="1"/>
              </p:cNvSpPr>
              <p:nvPr/>
            </p:nvSpPr>
            <p:spPr bwMode="auto">
              <a:xfrm>
                <a:off x="1736" y="1674"/>
                <a:ext cx="86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Oval 67"/>
              <p:cNvSpPr>
                <a:spLocks noChangeArrowheads="1"/>
              </p:cNvSpPr>
              <p:nvPr/>
            </p:nvSpPr>
            <p:spPr bwMode="auto">
              <a:xfrm>
                <a:off x="867" y="1685"/>
                <a:ext cx="86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Oval 68"/>
              <p:cNvSpPr>
                <a:spLocks noChangeArrowheads="1"/>
              </p:cNvSpPr>
              <p:nvPr/>
            </p:nvSpPr>
            <p:spPr bwMode="auto">
              <a:xfrm>
                <a:off x="1736" y="1011"/>
                <a:ext cx="86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Oval 69"/>
              <p:cNvSpPr>
                <a:spLocks noChangeArrowheads="1"/>
              </p:cNvSpPr>
              <p:nvPr/>
            </p:nvSpPr>
            <p:spPr bwMode="auto">
              <a:xfrm>
                <a:off x="856" y="1011"/>
                <a:ext cx="86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115"/>
              <p:cNvSpPr>
                <a:spLocks noChangeShapeType="1"/>
              </p:cNvSpPr>
              <p:nvPr/>
            </p:nvSpPr>
            <p:spPr bwMode="auto">
              <a:xfrm>
                <a:off x="141" y="1413"/>
                <a:ext cx="1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1" name="Text Box 146"/>
            <p:cNvSpPr txBox="1">
              <a:spLocks noChangeArrowheads="1"/>
            </p:cNvSpPr>
            <p:nvPr/>
          </p:nvSpPr>
          <p:spPr bwMode="auto">
            <a:xfrm>
              <a:off x="684" y="1054"/>
              <a:ext cx="33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2" name="Text Box 147"/>
            <p:cNvSpPr txBox="1">
              <a:spLocks noChangeArrowheads="1"/>
            </p:cNvSpPr>
            <p:nvPr/>
          </p:nvSpPr>
          <p:spPr bwMode="auto">
            <a:xfrm>
              <a:off x="1543" y="1087"/>
              <a:ext cx="33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3" name="Text Box 148"/>
            <p:cNvSpPr txBox="1">
              <a:spLocks noChangeArrowheads="1"/>
            </p:cNvSpPr>
            <p:nvPr/>
          </p:nvSpPr>
          <p:spPr bwMode="auto">
            <a:xfrm>
              <a:off x="1532" y="1728"/>
              <a:ext cx="33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4" name="Text Box 149"/>
            <p:cNvSpPr txBox="1">
              <a:spLocks noChangeArrowheads="1"/>
            </p:cNvSpPr>
            <p:nvPr/>
          </p:nvSpPr>
          <p:spPr bwMode="auto">
            <a:xfrm>
              <a:off x="652" y="1750"/>
              <a:ext cx="33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79120" y="228600"/>
            <a:ext cx="331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电位触发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触发器</a:t>
            </a:r>
            <a:endParaRPr lang="zh-CN" altLang="en-US" dirty="0">
              <a:latin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5320" y="441960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26720" y="4297680"/>
            <a:ext cx="294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功能表（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CP=1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56760" y="2697480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26280" y="4114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状态转换图</a:t>
            </a:r>
          </a:p>
        </p:txBody>
      </p:sp>
      <p:sp>
        <p:nvSpPr>
          <p:cNvPr id="115" name="灯片编号占位符 112"/>
          <p:cNvSpPr txBox="1"/>
          <p:nvPr/>
        </p:nvSpPr>
        <p:spPr>
          <a:xfrm>
            <a:off x="6644640" y="618744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BF59E8-3B5B-4FD1-ABC6-5D0A35914F4F}" type="slidenum"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3489960" y="2365375"/>
            <a:ext cx="5080" cy="111950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" name="直接连接符 2"/>
          <p:cNvCxnSpPr/>
          <p:nvPr/>
        </p:nvCxnSpPr>
        <p:spPr>
          <a:xfrm>
            <a:off x="1649730" y="3223895"/>
            <a:ext cx="0" cy="25590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6" name="直接连接符 115"/>
          <p:cNvCxnSpPr/>
          <p:nvPr/>
        </p:nvCxnSpPr>
        <p:spPr>
          <a:xfrm>
            <a:off x="1624330" y="3469640"/>
            <a:ext cx="186055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7" name="直接连接符 116"/>
          <p:cNvCxnSpPr/>
          <p:nvPr/>
        </p:nvCxnSpPr>
        <p:spPr>
          <a:xfrm flipH="1">
            <a:off x="878205" y="2339975"/>
            <a:ext cx="10160" cy="1242060"/>
          </a:xfrm>
          <a:prstGeom prst="line">
            <a:avLst/>
          </a:prstGeom>
          <a:noFill/>
          <a:ln w="38100" cap="flat" cmpd="sng" algn="ctr">
            <a:solidFill>
              <a:srgbClr val="1F08F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" name="直接连接符 117"/>
          <p:cNvCxnSpPr/>
          <p:nvPr/>
        </p:nvCxnSpPr>
        <p:spPr>
          <a:xfrm>
            <a:off x="893445" y="3556000"/>
            <a:ext cx="2009140" cy="0"/>
          </a:xfrm>
          <a:prstGeom prst="line">
            <a:avLst/>
          </a:prstGeom>
          <a:noFill/>
          <a:ln w="38100" cap="flat" cmpd="sng" algn="ctr">
            <a:solidFill>
              <a:srgbClr val="1F08F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9" name="直接连接符 118"/>
          <p:cNvCxnSpPr/>
          <p:nvPr/>
        </p:nvCxnSpPr>
        <p:spPr>
          <a:xfrm flipV="1">
            <a:off x="2907665" y="3218815"/>
            <a:ext cx="0" cy="358140"/>
          </a:xfrm>
          <a:prstGeom prst="line">
            <a:avLst/>
          </a:prstGeom>
          <a:noFill/>
          <a:ln w="38100" cap="flat" cmpd="sng" algn="ctr">
            <a:solidFill>
              <a:srgbClr val="1F08F8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 autoUpdateAnimBg="0"/>
      <p:bldP spid="111" grpId="0"/>
      <p:bldP spid="113" grpId="0"/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7287719" cy="58813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4.6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触发器（锁存器）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58813" y="4468813"/>
            <a:ext cx="8243887" cy="1801812"/>
          </a:xfrm>
          <a:prstGeom prst="rect">
            <a:avLst/>
          </a:prstGeom>
          <a:noFill/>
          <a:ln w="57150">
            <a:solidFill>
              <a:srgbClr val="00CC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D;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也就是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接收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的输入。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CP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电位”一到，触发器就接收数据，叫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“电位触发器”，也叫“锁存器”。</a:t>
            </a: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1673225" y="1708150"/>
            <a:ext cx="5829300" cy="2160588"/>
            <a:chOff x="1054" y="1028"/>
            <a:chExt cx="3672" cy="1361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1460" y="1028"/>
            <a:ext cx="3266" cy="1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位图图像" r:id="rId3" imgW="2752725" imgH="838200" progId="PBrush">
                    <p:embed/>
                  </p:oleObj>
                </mc:Choice>
                <mc:Fallback>
                  <p:oleObj name="位图图像" r:id="rId3" imgW="2752725" imgH="838200" progId="PBrush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" y="1028"/>
                          <a:ext cx="3266" cy="1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054" y="1042"/>
              <a:ext cx="402" cy="1336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87" y="1258"/>
              <a:ext cx="46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105" y="1680"/>
              <a:ext cx="33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076" y="2029"/>
              <a:ext cx="58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i="0" u="none" strike="noStrike" kern="1200" cap="none" spc="0" normalizeH="0" baseline="3000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468" y="1457"/>
              <a:ext cx="3253" cy="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68" y="1457"/>
              <a:ext cx="3253" cy="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67" y="1874"/>
              <a:ext cx="3253" cy="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66" y="2270"/>
              <a:ext cx="3253" cy="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624840" y="1280160"/>
            <a:ext cx="1478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时序图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7866839" cy="58813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不同形式的电位触发器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482919" y="5794058"/>
            <a:ext cx="3967162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与或非门构成的锁存器</a:t>
            </a:r>
          </a:p>
        </p:txBody>
      </p:sp>
      <p:sp>
        <p:nvSpPr>
          <p:cNvPr id="8" name="Text Box 105"/>
          <p:cNvSpPr txBox="1">
            <a:spLocks noChangeArrowheads="1"/>
          </p:cNvSpPr>
          <p:nvPr/>
        </p:nvSpPr>
        <p:spPr bwMode="auto">
          <a:xfrm>
            <a:off x="5389245" y="5831205"/>
            <a:ext cx="2792730" cy="52197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b="0" i="0" u="none" strike="noStrike" cap="none" spc="0" normalizeH="0" baseline="0"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与非型锁存器</a:t>
            </a:r>
          </a:p>
        </p:txBody>
      </p:sp>
      <p:grpSp>
        <p:nvGrpSpPr>
          <p:cNvPr id="9" name="Group 120"/>
          <p:cNvGrpSpPr/>
          <p:nvPr/>
        </p:nvGrpSpPr>
        <p:grpSpPr bwMode="auto">
          <a:xfrm>
            <a:off x="568325" y="1087438"/>
            <a:ext cx="3076575" cy="4594224"/>
            <a:chOff x="358" y="685"/>
            <a:chExt cx="1938" cy="2894"/>
          </a:xfrm>
        </p:grpSpPr>
        <p:grpSp>
          <p:nvGrpSpPr>
            <p:cNvPr id="10" name="Group 52"/>
            <p:cNvGrpSpPr/>
            <p:nvPr/>
          </p:nvGrpSpPr>
          <p:grpSpPr bwMode="auto">
            <a:xfrm>
              <a:off x="371" y="685"/>
              <a:ext cx="1925" cy="2894"/>
              <a:chOff x="382" y="674"/>
              <a:chExt cx="1925" cy="2894"/>
            </a:xfrm>
          </p:grpSpPr>
          <p:sp>
            <p:nvSpPr>
              <p:cNvPr id="16" name="Text Box 41"/>
              <p:cNvSpPr txBox="1">
                <a:spLocks noChangeArrowheads="1"/>
              </p:cNvSpPr>
              <p:nvPr/>
            </p:nvSpPr>
            <p:spPr bwMode="auto">
              <a:xfrm>
                <a:off x="1827" y="674"/>
                <a:ext cx="290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382" y="3226"/>
                <a:ext cx="27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8" name="Text Box 43"/>
              <p:cNvSpPr txBox="1">
                <a:spLocks noChangeArrowheads="1"/>
              </p:cNvSpPr>
              <p:nvPr/>
            </p:nvSpPr>
            <p:spPr bwMode="auto">
              <a:xfrm>
                <a:off x="1196" y="3238"/>
                <a:ext cx="393" cy="33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grpSp>
            <p:nvGrpSpPr>
              <p:cNvPr id="19" name="Group 48"/>
              <p:cNvGrpSpPr/>
              <p:nvPr/>
            </p:nvGrpSpPr>
            <p:grpSpPr bwMode="auto">
              <a:xfrm>
                <a:off x="490" y="685"/>
                <a:ext cx="290" cy="327"/>
                <a:chOff x="936" y="1218"/>
                <a:chExt cx="290" cy="327"/>
              </a:xfrm>
            </p:grpSpPr>
            <p:sp>
              <p:nvSpPr>
                <p:cNvPr id="5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936" y="1218"/>
                  <a:ext cx="29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57" name="Line 47"/>
                <p:cNvSpPr>
                  <a:spLocks noChangeShapeType="1"/>
                </p:cNvSpPr>
                <p:nvPr/>
              </p:nvSpPr>
              <p:spPr bwMode="auto">
                <a:xfrm>
                  <a:off x="989" y="1261"/>
                  <a:ext cx="1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Group 51"/>
              <p:cNvGrpSpPr/>
              <p:nvPr/>
            </p:nvGrpSpPr>
            <p:grpSpPr bwMode="auto">
              <a:xfrm>
                <a:off x="391" y="877"/>
                <a:ext cx="1916" cy="2404"/>
                <a:chOff x="793" y="1344"/>
                <a:chExt cx="2405" cy="2404"/>
              </a:xfrm>
            </p:grpSpPr>
            <p:sp>
              <p:nvSpPr>
                <p:cNvPr id="21" name="Rectangle 6"/>
                <p:cNvSpPr>
                  <a:spLocks noChangeArrowheads="1"/>
                </p:cNvSpPr>
                <p:nvPr/>
              </p:nvSpPr>
              <p:spPr bwMode="auto">
                <a:xfrm>
                  <a:off x="2245" y="1979"/>
                  <a:ext cx="862" cy="5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Line 7"/>
                <p:cNvSpPr>
                  <a:spLocks noChangeShapeType="1"/>
                </p:cNvSpPr>
                <p:nvPr/>
              </p:nvSpPr>
              <p:spPr bwMode="auto">
                <a:xfrm>
                  <a:off x="2245" y="2251"/>
                  <a:ext cx="8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Line 8"/>
                <p:cNvSpPr>
                  <a:spLocks noChangeShapeType="1"/>
                </p:cNvSpPr>
                <p:nvPr/>
              </p:nvSpPr>
              <p:spPr bwMode="auto">
                <a:xfrm>
                  <a:off x="2653" y="2251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529" y="1933"/>
                  <a:ext cx="407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&gt;</a:t>
                  </a:r>
                  <a:r>
                    <a:rPr kumimoji="0" lang="en-US" altLang="zh-CN" sz="20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5" name="Oval 10"/>
                <p:cNvSpPr>
                  <a:spLocks noChangeArrowheads="1"/>
                </p:cNvSpPr>
                <p:nvPr/>
              </p:nvSpPr>
              <p:spPr bwMode="auto">
                <a:xfrm>
                  <a:off x="2608" y="1888"/>
                  <a:ext cx="91" cy="9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Rectangle 12"/>
                <p:cNvSpPr>
                  <a:spLocks noChangeArrowheads="1"/>
                </p:cNvSpPr>
                <p:nvPr/>
              </p:nvSpPr>
              <p:spPr bwMode="auto">
                <a:xfrm>
                  <a:off x="793" y="1979"/>
                  <a:ext cx="862" cy="5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Line 13"/>
                <p:cNvSpPr>
                  <a:spLocks noChangeShapeType="1"/>
                </p:cNvSpPr>
                <p:nvPr/>
              </p:nvSpPr>
              <p:spPr bwMode="auto">
                <a:xfrm>
                  <a:off x="793" y="2251"/>
                  <a:ext cx="8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Line 14"/>
                <p:cNvSpPr>
                  <a:spLocks noChangeShapeType="1"/>
                </p:cNvSpPr>
                <p:nvPr/>
              </p:nvSpPr>
              <p:spPr bwMode="auto">
                <a:xfrm>
                  <a:off x="1201" y="2251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78" y="1933"/>
                  <a:ext cx="407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&gt;</a:t>
                  </a:r>
                  <a:r>
                    <a:rPr kumimoji="0" lang="en-US" altLang="zh-CN" sz="20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0" name="Oval 16"/>
                <p:cNvSpPr>
                  <a:spLocks noChangeArrowheads="1"/>
                </p:cNvSpPr>
                <p:nvPr/>
              </p:nvSpPr>
              <p:spPr bwMode="auto">
                <a:xfrm>
                  <a:off x="1156" y="1888"/>
                  <a:ext cx="91" cy="9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31" name="Group 17"/>
                <p:cNvGrpSpPr/>
                <p:nvPr/>
              </p:nvGrpSpPr>
              <p:grpSpPr bwMode="auto">
                <a:xfrm>
                  <a:off x="2745" y="2976"/>
                  <a:ext cx="453" cy="364"/>
                  <a:chOff x="2472" y="2840"/>
                  <a:chExt cx="453" cy="364"/>
                </a:xfrm>
              </p:grpSpPr>
              <p:sp>
                <p:nvSpPr>
                  <p:cNvPr id="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931"/>
                    <a:ext cx="453" cy="273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5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653" y="2840"/>
                    <a:ext cx="91" cy="9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201" y="1344"/>
                  <a:ext cx="0" cy="5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653" y="1344"/>
                  <a:ext cx="0" cy="5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1202" y="1616"/>
                  <a:ext cx="4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1701" y="1616"/>
                  <a:ext cx="408" cy="10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2109" y="2659"/>
                  <a:ext cx="31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426" y="2523"/>
                  <a:ext cx="0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200" y="1616"/>
                  <a:ext cx="45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701" y="1616"/>
                  <a:ext cx="499" cy="10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29" y="2659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429" y="2523"/>
                  <a:ext cx="0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2744" y="2523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1111" y="2523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1111" y="2795"/>
                  <a:ext cx="163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971" y="2523"/>
                  <a:ext cx="0" cy="45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927" y="2795"/>
                  <a:ext cx="0" cy="95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930" y="2523"/>
                  <a:ext cx="0" cy="12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2971" y="3339"/>
                  <a:ext cx="0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930" y="3521"/>
                  <a:ext cx="20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Freeform 38"/>
                <p:cNvSpPr/>
                <p:nvPr/>
              </p:nvSpPr>
              <p:spPr bwMode="auto">
                <a:xfrm>
                  <a:off x="896" y="3495"/>
                  <a:ext cx="76" cy="49"/>
                </a:xfrm>
                <a:custGeom>
                  <a:avLst/>
                  <a:gdLst>
                    <a:gd name="T0" fmla="*/ 31 w 76"/>
                    <a:gd name="T1" fmla="*/ 49 h 49"/>
                    <a:gd name="T2" fmla="*/ 61 w 76"/>
                    <a:gd name="T3" fmla="*/ 39 h 49"/>
                    <a:gd name="T4" fmla="*/ 22 w 76"/>
                    <a:gd name="T5" fmla="*/ 0 h 49"/>
                    <a:gd name="T6" fmla="*/ 2 w 76"/>
                    <a:gd name="T7" fmla="*/ 29 h 49"/>
                    <a:gd name="T8" fmla="*/ 31 w 76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6" h="49">
                      <a:moveTo>
                        <a:pt x="31" y="49"/>
                      </a:moveTo>
                      <a:cubicBezTo>
                        <a:pt x="41" y="46"/>
                        <a:pt x="56" y="48"/>
                        <a:pt x="61" y="39"/>
                      </a:cubicBezTo>
                      <a:cubicBezTo>
                        <a:pt x="76" y="10"/>
                        <a:pt x="32" y="4"/>
                        <a:pt x="22" y="0"/>
                      </a:cubicBezTo>
                      <a:cubicBezTo>
                        <a:pt x="15" y="10"/>
                        <a:pt x="0" y="17"/>
                        <a:pt x="2" y="29"/>
                      </a:cubicBezTo>
                      <a:cubicBezTo>
                        <a:pt x="4" y="41"/>
                        <a:pt x="31" y="49"/>
                        <a:pt x="31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Freeform 39"/>
                <p:cNvSpPr/>
                <p:nvPr/>
              </p:nvSpPr>
              <p:spPr bwMode="auto">
                <a:xfrm>
                  <a:off x="1903" y="2750"/>
                  <a:ext cx="70" cy="70"/>
                </a:xfrm>
                <a:custGeom>
                  <a:avLst/>
                  <a:gdLst>
                    <a:gd name="T0" fmla="*/ 21 w 76"/>
                    <a:gd name="T1" fmla="*/ 291 h 49"/>
                    <a:gd name="T2" fmla="*/ 41 w 76"/>
                    <a:gd name="T3" fmla="*/ 233 h 49"/>
                    <a:gd name="T4" fmla="*/ 15 w 76"/>
                    <a:gd name="T5" fmla="*/ 0 h 49"/>
                    <a:gd name="T6" fmla="*/ 2 w 76"/>
                    <a:gd name="T7" fmla="*/ 171 h 49"/>
                    <a:gd name="T8" fmla="*/ 21 w 76"/>
                    <a:gd name="T9" fmla="*/ 291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6" h="49">
                      <a:moveTo>
                        <a:pt x="31" y="49"/>
                      </a:moveTo>
                      <a:cubicBezTo>
                        <a:pt x="41" y="46"/>
                        <a:pt x="56" y="48"/>
                        <a:pt x="61" y="39"/>
                      </a:cubicBezTo>
                      <a:cubicBezTo>
                        <a:pt x="76" y="10"/>
                        <a:pt x="32" y="4"/>
                        <a:pt x="22" y="0"/>
                      </a:cubicBezTo>
                      <a:cubicBezTo>
                        <a:pt x="15" y="10"/>
                        <a:pt x="0" y="17"/>
                        <a:pt x="2" y="29"/>
                      </a:cubicBezTo>
                      <a:cubicBezTo>
                        <a:pt x="4" y="41"/>
                        <a:pt x="31" y="49"/>
                        <a:pt x="31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Freeform 49"/>
                <p:cNvSpPr/>
                <p:nvPr/>
              </p:nvSpPr>
              <p:spPr bwMode="auto">
                <a:xfrm>
                  <a:off x="2621" y="1587"/>
                  <a:ext cx="70" cy="70"/>
                </a:xfrm>
                <a:custGeom>
                  <a:avLst/>
                  <a:gdLst>
                    <a:gd name="T0" fmla="*/ 21 w 76"/>
                    <a:gd name="T1" fmla="*/ 291 h 49"/>
                    <a:gd name="T2" fmla="*/ 41 w 76"/>
                    <a:gd name="T3" fmla="*/ 233 h 49"/>
                    <a:gd name="T4" fmla="*/ 15 w 76"/>
                    <a:gd name="T5" fmla="*/ 0 h 49"/>
                    <a:gd name="T6" fmla="*/ 2 w 76"/>
                    <a:gd name="T7" fmla="*/ 171 h 49"/>
                    <a:gd name="T8" fmla="*/ 21 w 76"/>
                    <a:gd name="T9" fmla="*/ 291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6" h="49">
                      <a:moveTo>
                        <a:pt x="31" y="49"/>
                      </a:moveTo>
                      <a:cubicBezTo>
                        <a:pt x="41" y="46"/>
                        <a:pt x="56" y="48"/>
                        <a:pt x="61" y="39"/>
                      </a:cubicBezTo>
                      <a:cubicBezTo>
                        <a:pt x="76" y="10"/>
                        <a:pt x="32" y="4"/>
                        <a:pt x="22" y="0"/>
                      </a:cubicBezTo>
                      <a:cubicBezTo>
                        <a:pt x="15" y="10"/>
                        <a:pt x="0" y="17"/>
                        <a:pt x="2" y="29"/>
                      </a:cubicBezTo>
                      <a:cubicBezTo>
                        <a:pt x="4" y="41"/>
                        <a:pt x="31" y="49"/>
                        <a:pt x="31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50"/>
                <p:cNvSpPr/>
                <p:nvPr/>
              </p:nvSpPr>
              <p:spPr bwMode="auto">
                <a:xfrm>
                  <a:off x="1175" y="1587"/>
                  <a:ext cx="70" cy="70"/>
                </a:xfrm>
                <a:custGeom>
                  <a:avLst/>
                  <a:gdLst>
                    <a:gd name="T0" fmla="*/ 21 w 76"/>
                    <a:gd name="T1" fmla="*/ 291 h 49"/>
                    <a:gd name="T2" fmla="*/ 41 w 76"/>
                    <a:gd name="T3" fmla="*/ 233 h 49"/>
                    <a:gd name="T4" fmla="*/ 15 w 76"/>
                    <a:gd name="T5" fmla="*/ 0 h 49"/>
                    <a:gd name="T6" fmla="*/ 2 w 76"/>
                    <a:gd name="T7" fmla="*/ 171 h 49"/>
                    <a:gd name="T8" fmla="*/ 21 w 76"/>
                    <a:gd name="T9" fmla="*/ 291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6" h="49">
                      <a:moveTo>
                        <a:pt x="31" y="49"/>
                      </a:moveTo>
                      <a:cubicBezTo>
                        <a:pt x="41" y="46"/>
                        <a:pt x="56" y="48"/>
                        <a:pt x="61" y="39"/>
                      </a:cubicBezTo>
                      <a:cubicBezTo>
                        <a:pt x="76" y="10"/>
                        <a:pt x="32" y="4"/>
                        <a:pt x="22" y="0"/>
                      </a:cubicBezTo>
                      <a:cubicBezTo>
                        <a:pt x="15" y="10"/>
                        <a:pt x="0" y="17"/>
                        <a:pt x="2" y="29"/>
                      </a:cubicBezTo>
                      <a:cubicBezTo>
                        <a:pt x="4" y="41"/>
                        <a:pt x="31" y="49"/>
                        <a:pt x="31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1" name="Line 111"/>
            <p:cNvSpPr>
              <a:spLocks noChangeShapeType="1"/>
            </p:cNvSpPr>
            <p:nvPr/>
          </p:nvSpPr>
          <p:spPr bwMode="auto">
            <a:xfrm flipH="1">
              <a:off x="685" y="1674"/>
              <a:ext cx="108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12"/>
            <p:cNvSpPr>
              <a:spLocks noChangeShapeType="1"/>
            </p:cNvSpPr>
            <p:nvPr/>
          </p:nvSpPr>
          <p:spPr bwMode="auto">
            <a:xfrm flipH="1">
              <a:off x="1815" y="1685"/>
              <a:ext cx="108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113"/>
            <p:cNvSpPr txBox="1">
              <a:spLocks noChangeArrowheads="1"/>
            </p:cNvSpPr>
            <p:nvPr/>
          </p:nvSpPr>
          <p:spPr bwMode="auto">
            <a:xfrm>
              <a:off x="358" y="1761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4" name="Text Box 114"/>
            <p:cNvSpPr txBox="1">
              <a:spLocks noChangeArrowheads="1"/>
            </p:cNvSpPr>
            <p:nvPr/>
          </p:nvSpPr>
          <p:spPr bwMode="auto">
            <a:xfrm>
              <a:off x="1499" y="1761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5" name="Text Box 118"/>
            <p:cNvSpPr txBox="1">
              <a:spLocks noChangeArrowheads="1"/>
            </p:cNvSpPr>
            <p:nvPr/>
          </p:nvSpPr>
          <p:spPr bwMode="auto">
            <a:xfrm>
              <a:off x="1901" y="2587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58" name="Group 121"/>
          <p:cNvGrpSpPr/>
          <p:nvPr/>
        </p:nvGrpSpPr>
        <p:grpSpPr bwMode="auto">
          <a:xfrm>
            <a:off x="5451475" y="929323"/>
            <a:ext cx="2574925" cy="4811712"/>
            <a:chOff x="3434" y="307"/>
            <a:chExt cx="1622" cy="3031"/>
          </a:xfrm>
        </p:grpSpPr>
        <p:grpSp>
          <p:nvGrpSpPr>
            <p:cNvPr id="59" name="Group 108"/>
            <p:cNvGrpSpPr/>
            <p:nvPr/>
          </p:nvGrpSpPr>
          <p:grpSpPr bwMode="auto">
            <a:xfrm>
              <a:off x="3434" y="307"/>
              <a:ext cx="1622" cy="3031"/>
              <a:chOff x="3434" y="307"/>
              <a:chExt cx="1622" cy="3031"/>
            </a:xfrm>
          </p:grpSpPr>
          <p:grpSp>
            <p:nvGrpSpPr>
              <p:cNvPr id="64" name="Group 107"/>
              <p:cNvGrpSpPr/>
              <p:nvPr/>
            </p:nvGrpSpPr>
            <p:grpSpPr bwMode="auto">
              <a:xfrm>
                <a:off x="3434" y="307"/>
                <a:ext cx="1622" cy="3031"/>
                <a:chOff x="3434" y="307"/>
                <a:chExt cx="1622" cy="3031"/>
              </a:xfrm>
            </p:grpSpPr>
            <p:sp>
              <p:nvSpPr>
                <p:cNvPr id="6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714" y="1516"/>
                  <a:ext cx="0" cy="1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Line 56"/>
                <p:cNvSpPr>
                  <a:spLocks noChangeShapeType="1"/>
                </p:cNvSpPr>
                <p:nvPr/>
              </p:nvSpPr>
              <p:spPr bwMode="auto">
                <a:xfrm>
                  <a:off x="3702" y="1516"/>
                  <a:ext cx="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031" y="1204"/>
                  <a:ext cx="0" cy="3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576" y="1507"/>
                  <a:ext cx="0" cy="1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201" y="1516"/>
                  <a:ext cx="3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213" y="1204"/>
                  <a:ext cx="0" cy="3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485" y="2007"/>
                  <a:ext cx="0" cy="3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Line 62"/>
                <p:cNvSpPr>
                  <a:spLocks noChangeShapeType="1"/>
                </p:cNvSpPr>
                <p:nvPr/>
              </p:nvSpPr>
              <p:spPr bwMode="auto">
                <a:xfrm>
                  <a:off x="4485" y="2709"/>
                  <a:ext cx="0" cy="3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Line 63"/>
                <p:cNvSpPr>
                  <a:spLocks noChangeShapeType="1"/>
                </p:cNvSpPr>
                <p:nvPr/>
              </p:nvSpPr>
              <p:spPr bwMode="auto">
                <a:xfrm>
                  <a:off x="3578" y="2016"/>
                  <a:ext cx="0" cy="10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Line 64"/>
                <p:cNvSpPr>
                  <a:spLocks noChangeShapeType="1"/>
                </p:cNvSpPr>
                <p:nvPr/>
              </p:nvSpPr>
              <p:spPr bwMode="auto">
                <a:xfrm>
                  <a:off x="3743" y="2019"/>
                  <a:ext cx="5" cy="8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Line 65"/>
                <p:cNvSpPr>
                  <a:spLocks noChangeShapeType="1"/>
                </p:cNvSpPr>
                <p:nvPr/>
              </p:nvSpPr>
              <p:spPr bwMode="auto">
                <a:xfrm>
                  <a:off x="3751" y="2855"/>
                  <a:ext cx="72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122" y="490"/>
                  <a:ext cx="0" cy="3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Line 67"/>
                <p:cNvSpPr>
                  <a:spLocks noChangeShapeType="1"/>
                </p:cNvSpPr>
                <p:nvPr/>
              </p:nvSpPr>
              <p:spPr bwMode="auto">
                <a:xfrm>
                  <a:off x="4660" y="2007"/>
                  <a:ext cx="0" cy="17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Line 68"/>
                <p:cNvSpPr>
                  <a:spLocks noChangeShapeType="1"/>
                </p:cNvSpPr>
                <p:nvPr/>
              </p:nvSpPr>
              <p:spPr bwMode="auto">
                <a:xfrm>
                  <a:off x="4647" y="2181"/>
                  <a:ext cx="40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042" y="669"/>
                  <a:ext cx="0" cy="15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122" y="669"/>
                  <a:ext cx="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42" y="307"/>
                  <a:ext cx="29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8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613" y="2817"/>
                  <a:ext cx="393" cy="33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CP</a:t>
                  </a:r>
                </a:p>
              </p:txBody>
            </p:sp>
            <p:sp>
              <p:nvSpPr>
                <p:cNvPr id="8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34" y="3011"/>
                  <a:ext cx="278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grpSp>
              <p:nvGrpSpPr>
                <p:cNvPr id="85" name="Group 101"/>
                <p:cNvGrpSpPr/>
                <p:nvPr/>
              </p:nvGrpSpPr>
              <p:grpSpPr bwMode="auto">
                <a:xfrm>
                  <a:off x="3892" y="846"/>
                  <a:ext cx="453" cy="357"/>
                  <a:chOff x="3870" y="1009"/>
                  <a:chExt cx="453" cy="357"/>
                </a:xfrm>
              </p:grpSpPr>
              <p:sp>
                <p:nvSpPr>
                  <p:cNvPr id="102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3870" y="1098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3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051" y="1009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870" y="1098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5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051" y="1009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6" name="Group 103"/>
                <p:cNvGrpSpPr/>
                <p:nvPr/>
              </p:nvGrpSpPr>
              <p:grpSpPr bwMode="auto">
                <a:xfrm>
                  <a:off x="3476" y="1668"/>
                  <a:ext cx="453" cy="357"/>
                  <a:chOff x="3454" y="1831"/>
                  <a:chExt cx="453" cy="357"/>
                </a:xfrm>
              </p:grpSpPr>
              <p:sp>
                <p:nvSpPr>
                  <p:cNvPr id="9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454" y="1920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9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1831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454" y="1920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1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1831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7" name="Group 102"/>
                <p:cNvGrpSpPr/>
                <p:nvPr/>
              </p:nvGrpSpPr>
              <p:grpSpPr bwMode="auto">
                <a:xfrm>
                  <a:off x="4337" y="1660"/>
                  <a:ext cx="453" cy="357"/>
                  <a:chOff x="4315" y="1823"/>
                  <a:chExt cx="453" cy="357"/>
                </a:xfrm>
              </p:grpSpPr>
              <p:sp>
                <p:nvSpPr>
                  <p:cNvPr id="9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315" y="1912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5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1823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315" y="1912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7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1823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8" name="Group 100"/>
                <p:cNvGrpSpPr/>
                <p:nvPr/>
              </p:nvGrpSpPr>
              <p:grpSpPr bwMode="auto">
                <a:xfrm>
                  <a:off x="4247" y="2340"/>
                  <a:ext cx="453" cy="357"/>
                  <a:chOff x="4225" y="2503"/>
                  <a:chExt cx="453" cy="357"/>
                </a:xfrm>
              </p:grpSpPr>
              <p:sp>
                <p:nvSpPr>
                  <p:cNvPr id="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4225" y="2592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1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4406" y="2503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225" y="2592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4406" y="2503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9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4090" y="626"/>
                  <a:ext cx="86" cy="9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Oval 99"/>
              <p:cNvSpPr>
                <a:spLocks noChangeAspect="1" noChangeArrowheads="1"/>
              </p:cNvSpPr>
              <p:nvPr/>
            </p:nvSpPr>
            <p:spPr bwMode="auto">
              <a:xfrm>
                <a:off x="4438" y="2798"/>
                <a:ext cx="86" cy="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" name="Text Box 115"/>
            <p:cNvSpPr txBox="1">
              <a:spLocks noChangeArrowheads="1"/>
            </p:cNvSpPr>
            <p:nvPr/>
          </p:nvSpPr>
          <p:spPr bwMode="auto">
            <a:xfrm>
              <a:off x="3879" y="891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1" name="Text Box 116"/>
            <p:cNvSpPr txBox="1">
              <a:spLocks noChangeArrowheads="1"/>
            </p:cNvSpPr>
            <p:nvPr/>
          </p:nvSpPr>
          <p:spPr bwMode="auto">
            <a:xfrm>
              <a:off x="3445" y="1728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2" name="Text Box 117"/>
            <p:cNvSpPr txBox="1">
              <a:spLocks noChangeArrowheads="1"/>
            </p:cNvSpPr>
            <p:nvPr/>
          </p:nvSpPr>
          <p:spPr bwMode="auto">
            <a:xfrm>
              <a:off x="4303" y="1706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3" name="Text Box 119"/>
            <p:cNvSpPr txBox="1">
              <a:spLocks noChangeArrowheads="1"/>
            </p:cNvSpPr>
            <p:nvPr/>
          </p:nvSpPr>
          <p:spPr bwMode="auto">
            <a:xfrm>
              <a:off x="4237" y="2402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06610" y="1008328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电位触发方式触发器存在的问题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空翻</a:t>
            </a:r>
          </a:p>
        </p:txBody>
      </p:sp>
      <p:grpSp>
        <p:nvGrpSpPr>
          <p:cNvPr id="9" name="Group 72"/>
          <p:cNvGrpSpPr/>
          <p:nvPr/>
        </p:nvGrpSpPr>
        <p:grpSpPr bwMode="auto">
          <a:xfrm>
            <a:off x="1936750" y="1812925"/>
            <a:ext cx="4065588" cy="1498600"/>
            <a:chOff x="1220" y="1142"/>
            <a:chExt cx="2561" cy="944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1563" y="1732"/>
              <a:ext cx="467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014" y="1496"/>
              <a:ext cx="1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014" y="1496"/>
              <a:ext cx="35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367" y="1496"/>
              <a:ext cx="1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367" y="1727"/>
              <a:ext cx="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603" y="1496"/>
              <a:ext cx="1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603" y="1496"/>
              <a:ext cx="2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839" y="1496"/>
              <a:ext cx="1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839" y="1728"/>
              <a:ext cx="930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543" y="1849"/>
              <a:ext cx="47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014" y="184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014" y="2085"/>
              <a:ext cx="35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2367" y="184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367" y="1849"/>
              <a:ext cx="2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2603" y="184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603" y="2085"/>
              <a:ext cx="2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2839" y="184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839" y="1849"/>
              <a:ext cx="9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3074" y="1375"/>
              <a:ext cx="703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132" y="1142"/>
              <a:ext cx="9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074" y="1142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1563" y="1379"/>
              <a:ext cx="581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2132" y="1142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220" y="1216"/>
              <a:ext cx="277" cy="27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1378" y="1549"/>
              <a:ext cx="190" cy="26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378" y="1796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36" name="Group 66"/>
          <p:cNvGrpSpPr/>
          <p:nvPr/>
        </p:nvGrpSpPr>
        <p:grpSpPr bwMode="auto">
          <a:xfrm>
            <a:off x="2894013" y="3740150"/>
            <a:ext cx="1935162" cy="573088"/>
            <a:chOff x="1823" y="2356"/>
            <a:chExt cx="1219" cy="361"/>
          </a:xfrm>
        </p:grpSpPr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1823" y="2384"/>
              <a:ext cx="305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371" y="2356"/>
              <a:ext cx="22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2604" y="2367"/>
              <a:ext cx="183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859" y="2367"/>
              <a:ext cx="183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Group 65"/>
          <p:cNvGrpSpPr/>
          <p:nvPr/>
        </p:nvGrpSpPr>
        <p:grpSpPr bwMode="auto">
          <a:xfrm>
            <a:off x="2154238" y="3570288"/>
            <a:ext cx="3933825" cy="519112"/>
            <a:chOff x="1357" y="2249"/>
            <a:chExt cx="2478" cy="327"/>
          </a:xfrm>
        </p:grpSpPr>
        <p:grpSp>
          <p:nvGrpSpPr>
            <p:cNvPr id="42" name="Group 64"/>
            <p:cNvGrpSpPr/>
            <p:nvPr/>
          </p:nvGrpSpPr>
          <p:grpSpPr bwMode="auto">
            <a:xfrm>
              <a:off x="1518" y="2249"/>
              <a:ext cx="2317" cy="250"/>
              <a:chOff x="1398" y="3705"/>
              <a:chExt cx="2317" cy="250"/>
            </a:xfrm>
          </p:grpSpPr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2739" y="3954"/>
                <a:ext cx="97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1398" y="3954"/>
                <a:ext cx="61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2495" y="3705"/>
                <a:ext cx="24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2251" y="3705"/>
                <a:ext cx="1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>
                <a:off x="2739" y="3705"/>
                <a:ext cx="1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2251" y="3954"/>
                <a:ext cx="24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50"/>
              <p:cNvSpPr>
                <a:spLocks noChangeShapeType="1"/>
              </p:cNvSpPr>
              <p:nvPr/>
            </p:nvSpPr>
            <p:spPr bwMode="auto">
              <a:xfrm>
                <a:off x="2008" y="3705"/>
                <a:ext cx="24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2495" y="3705"/>
                <a:ext cx="1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2008" y="3705"/>
                <a:ext cx="1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" name="Rectangle 53"/>
            <p:cNvSpPr>
              <a:spLocks noChangeArrowheads="1"/>
            </p:cNvSpPr>
            <p:nvPr/>
          </p:nvSpPr>
          <p:spPr bwMode="auto">
            <a:xfrm>
              <a:off x="1357" y="2307"/>
              <a:ext cx="162" cy="269"/>
            </a:xfrm>
            <a:prstGeom prst="rect">
              <a:avLst/>
            </a:prstGeom>
            <a:noFill/>
            <a:ln w="381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2078038" y="4346575"/>
            <a:ext cx="1428750" cy="42703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有效翻转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4105275" y="4568825"/>
            <a:ext cx="714375" cy="42703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空翻</a:t>
            </a:r>
          </a:p>
        </p:txBody>
      </p:sp>
      <p:grpSp>
        <p:nvGrpSpPr>
          <p:cNvPr id="55" name="Group 63"/>
          <p:cNvGrpSpPr/>
          <p:nvPr/>
        </p:nvGrpSpPr>
        <p:grpSpPr bwMode="auto">
          <a:xfrm>
            <a:off x="3381375" y="2155825"/>
            <a:ext cx="1484313" cy="2243138"/>
            <a:chOff x="2130" y="1358"/>
            <a:chExt cx="935" cy="1413"/>
          </a:xfrm>
        </p:grpSpPr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2130" y="1380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2358" y="1369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2597" y="1369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2836" y="1358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3065" y="1358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AutoShape 67"/>
          <p:cNvSpPr/>
          <p:nvPr/>
        </p:nvSpPr>
        <p:spPr bwMode="auto">
          <a:xfrm rot="-5400000">
            <a:off x="4237038" y="3873500"/>
            <a:ext cx="344488" cy="1138237"/>
          </a:xfrm>
          <a:prstGeom prst="leftBrace">
            <a:avLst>
              <a:gd name="adj1" fmla="val 27535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Text Box 68"/>
          <p:cNvSpPr txBox="1">
            <a:spLocks noChangeArrowheads="1"/>
          </p:cNvSpPr>
          <p:nvPr/>
        </p:nvSpPr>
        <p:spPr bwMode="auto">
          <a:xfrm>
            <a:off x="793750" y="5451475"/>
            <a:ext cx="7762875" cy="9461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在一个时钟脉冲周期中，触发器发生多次无效翻转的现象叫做空翻。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 animBg="1" autoUpdateAnimBg="0"/>
      <p:bldP spid="54" grpId="0" animBg="1" autoUpdateAnimBg="0"/>
      <p:bldP spid="61" grpId="0" animBg="1"/>
      <p:bldP spid="6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>
          <a:xfrm>
            <a:off x="774241" y="15240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 4.8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主从触发器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灯片编号占位符 3"/>
          <p:cNvSpPr txBox="1"/>
          <p:nvPr/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304800" y="2473325"/>
            <a:ext cx="1225550" cy="2952750"/>
            <a:chOff x="191" y="1230"/>
            <a:chExt cx="772" cy="1860"/>
          </a:xfrm>
        </p:grpSpPr>
        <p:sp>
          <p:nvSpPr>
            <p:cNvPr id="8" name="AutoShape 4"/>
            <p:cNvSpPr/>
            <p:nvPr/>
          </p:nvSpPr>
          <p:spPr bwMode="auto">
            <a:xfrm>
              <a:off x="737" y="1230"/>
              <a:ext cx="226" cy="726"/>
            </a:xfrm>
            <a:prstGeom prst="leftBrace">
              <a:avLst>
                <a:gd name="adj1" fmla="val 2677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AutoShape 5"/>
            <p:cNvSpPr/>
            <p:nvPr/>
          </p:nvSpPr>
          <p:spPr bwMode="auto">
            <a:xfrm>
              <a:off x="737" y="2364"/>
              <a:ext cx="226" cy="726"/>
            </a:xfrm>
            <a:prstGeom prst="leftBrace">
              <a:avLst>
                <a:gd name="adj1" fmla="val 2677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91" y="1411"/>
              <a:ext cx="526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FF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91" y="2575"/>
              <a:ext cx="542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主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FF</a:t>
              </a:r>
            </a:p>
          </p:txBody>
        </p:sp>
      </p:grp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5643880" y="4236085"/>
            <a:ext cx="2659063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CP=0</a:t>
            </a:r>
            <a:r>
              <a:rPr kumimoji="1" lang="zh-CN" altLang="en-US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zh-CN" altLang="en-US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800" i="0" u="none" strike="noStrike" kern="1200" cap="none" spc="0" normalizeH="0" baseline="30000" noProof="0" dirty="0"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5641975" y="4832033"/>
            <a:ext cx="2968626" cy="954107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主触发器不工作，   从触发器工作。</a:t>
            </a:r>
          </a:p>
        </p:txBody>
      </p:sp>
      <p:grpSp>
        <p:nvGrpSpPr>
          <p:cNvPr id="14" name="Group 176"/>
          <p:cNvGrpSpPr/>
          <p:nvPr/>
        </p:nvGrpSpPr>
        <p:grpSpPr bwMode="auto">
          <a:xfrm>
            <a:off x="1360488" y="1730375"/>
            <a:ext cx="3446462" cy="4503738"/>
            <a:chOff x="857" y="1090"/>
            <a:chExt cx="2171" cy="2837"/>
          </a:xfrm>
        </p:grpSpPr>
        <p:grpSp>
          <p:nvGrpSpPr>
            <p:cNvPr id="15" name="Group 49"/>
            <p:cNvGrpSpPr/>
            <p:nvPr/>
          </p:nvGrpSpPr>
          <p:grpSpPr bwMode="auto">
            <a:xfrm>
              <a:off x="857" y="1090"/>
              <a:ext cx="2126" cy="2837"/>
              <a:chOff x="857" y="1090"/>
              <a:chExt cx="2126" cy="2837"/>
            </a:xfrm>
          </p:grpSpPr>
          <p:sp>
            <p:nvSpPr>
              <p:cNvPr id="25" name="Line 50"/>
              <p:cNvSpPr>
                <a:spLocks noChangeShapeType="1"/>
              </p:cNvSpPr>
              <p:nvPr/>
            </p:nvSpPr>
            <p:spPr bwMode="auto">
              <a:xfrm>
                <a:off x="1656" y="3445"/>
                <a:ext cx="0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Text Box 51"/>
              <p:cNvSpPr txBox="1">
                <a:spLocks noChangeArrowheads="1"/>
              </p:cNvSpPr>
              <p:nvPr/>
            </p:nvSpPr>
            <p:spPr bwMode="auto">
              <a:xfrm>
                <a:off x="1725" y="3636"/>
                <a:ext cx="359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27" name="Rectangle 52"/>
              <p:cNvSpPr>
                <a:spLocks noChangeArrowheads="1"/>
              </p:cNvSpPr>
              <p:nvPr/>
            </p:nvSpPr>
            <p:spPr bwMode="auto">
              <a:xfrm>
                <a:off x="1986" y="2663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Oval 53"/>
              <p:cNvSpPr>
                <a:spLocks noChangeArrowheads="1"/>
              </p:cNvSpPr>
              <p:nvPr/>
            </p:nvSpPr>
            <p:spPr bwMode="auto">
              <a:xfrm>
                <a:off x="2124" y="259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54"/>
              <p:cNvSpPr>
                <a:spLocks noChangeArrowheads="1"/>
              </p:cNvSpPr>
              <p:nvPr/>
            </p:nvSpPr>
            <p:spPr bwMode="auto">
              <a:xfrm>
                <a:off x="1986" y="2663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55"/>
              <p:cNvSpPr>
                <a:spLocks noChangeArrowheads="1"/>
              </p:cNvSpPr>
              <p:nvPr/>
            </p:nvSpPr>
            <p:spPr bwMode="auto">
              <a:xfrm>
                <a:off x="2124" y="259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56"/>
              <p:cNvSpPr>
                <a:spLocks noChangeArrowheads="1"/>
              </p:cNvSpPr>
              <p:nvPr/>
            </p:nvSpPr>
            <p:spPr bwMode="auto">
              <a:xfrm>
                <a:off x="1986" y="2663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Oval 57"/>
              <p:cNvSpPr>
                <a:spLocks noChangeArrowheads="1"/>
              </p:cNvSpPr>
              <p:nvPr/>
            </p:nvSpPr>
            <p:spPr bwMode="auto">
              <a:xfrm>
                <a:off x="2124" y="259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58"/>
              <p:cNvSpPr>
                <a:spLocks noChangeArrowheads="1"/>
              </p:cNvSpPr>
              <p:nvPr/>
            </p:nvSpPr>
            <p:spPr bwMode="auto">
              <a:xfrm>
                <a:off x="1986" y="2663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Oval 59"/>
              <p:cNvSpPr>
                <a:spLocks noChangeArrowheads="1"/>
              </p:cNvSpPr>
              <p:nvPr/>
            </p:nvSpPr>
            <p:spPr bwMode="auto">
              <a:xfrm>
                <a:off x="2124" y="2592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Oval 60"/>
              <p:cNvSpPr>
                <a:spLocks noChangeAspect="1" noChangeArrowheads="1"/>
              </p:cNvSpPr>
              <p:nvPr/>
            </p:nvSpPr>
            <p:spPr bwMode="auto">
              <a:xfrm>
                <a:off x="2104" y="3409"/>
                <a:ext cx="70" cy="7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Oval 61"/>
              <p:cNvSpPr>
                <a:spLocks noChangeAspect="1" noChangeArrowheads="1"/>
              </p:cNvSpPr>
              <p:nvPr/>
            </p:nvSpPr>
            <p:spPr bwMode="auto">
              <a:xfrm>
                <a:off x="1621" y="3409"/>
                <a:ext cx="69" cy="7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Rectangle 62"/>
              <p:cNvSpPr>
                <a:spLocks noChangeArrowheads="1"/>
              </p:cNvSpPr>
              <p:nvPr/>
            </p:nvSpPr>
            <p:spPr bwMode="auto">
              <a:xfrm>
                <a:off x="2638" y="2736"/>
                <a:ext cx="345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Oval 63"/>
              <p:cNvSpPr>
                <a:spLocks noChangeArrowheads="1"/>
              </p:cNvSpPr>
              <p:nvPr/>
            </p:nvSpPr>
            <p:spPr bwMode="auto">
              <a:xfrm>
                <a:off x="2776" y="2665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64"/>
              <p:cNvSpPr>
                <a:spLocks noChangeArrowheads="1"/>
              </p:cNvSpPr>
              <p:nvPr/>
            </p:nvSpPr>
            <p:spPr bwMode="auto">
              <a:xfrm>
                <a:off x="2638" y="2736"/>
                <a:ext cx="345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65"/>
              <p:cNvSpPr>
                <a:spLocks noChangeArrowheads="1"/>
              </p:cNvSpPr>
              <p:nvPr/>
            </p:nvSpPr>
            <p:spPr bwMode="auto">
              <a:xfrm>
                <a:off x="2776" y="2665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Rectangle 66"/>
              <p:cNvSpPr>
                <a:spLocks noChangeArrowheads="1"/>
              </p:cNvSpPr>
              <p:nvPr/>
            </p:nvSpPr>
            <p:spPr bwMode="auto">
              <a:xfrm>
                <a:off x="2638" y="2736"/>
                <a:ext cx="345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Oval 67"/>
              <p:cNvSpPr>
                <a:spLocks noChangeArrowheads="1"/>
              </p:cNvSpPr>
              <p:nvPr/>
            </p:nvSpPr>
            <p:spPr bwMode="auto">
              <a:xfrm>
                <a:off x="2776" y="2665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Rectangle 68"/>
              <p:cNvSpPr>
                <a:spLocks noChangeArrowheads="1"/>
              </p:cNvSpPr>
              <p:nvPr/>
            </p:nvSpPr>
            <p:spPr bwMode="auto">
              <a:xfrm>
                <a:off x="2638" y="2736"/>
                <a:ext cx="345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Oval 69"/>
              <p:cNvSpPr>
                <a:spLocks noChangeArrowheads="1"/>
              </p:cNvSpPr>
              <p:nvPr/>
            </p:nvSpPr>
            <p:spPr bwMode="auto">
              <a:xfrm>
                <a:off x="2776" y="2665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71"/>
              <p:cNvSpPr>
                <a:spLocks noChangeShapeType="1"/>
              </p:cNvSpPr>
              <p:nvPr/>
            </p:nvSpPr>
            <p:spPr bwMode="auto">
              <a:xfrm flipV="1">
                <a:off x="1173" y="2870"/>
                <a:ext cx="0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72"/>
              <p:cNvSpPr>
                <a:spLocks noChangeShapeType="1"/>
              </p:cNvSpPr>
              <p:nvPr/>
            </p:nvSpPr>
            <p:spPr bwMode="auto">
              <a:xfrm>
                <a:off x="2208" y="2870"/>
                <a:ext cx="0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73"/>
              <p:cNvSpPr>
                <a:spLocks noChangeShapeType="1"/>
              </p:cNvSpPr>
              <p:nvPr/>
            </p:nvSpPr>
            <p:spPr bwMode="auto">
              <a:xfrm>
                <a:off x="1104" y="3263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74"/>
              <p:cNvSpPr>
                <a:spLocks noChangeShapeType="1"/>
              </p:cNvSpPr>
              <p:nvPr/>
            </p:nvSpPr>
            <p:spPr bwMode="auto">
              <a:xfrm>
                <a:off x="2277" y="3263"/>
                <a:ext cx="0" cy="4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75"/>
              <p:cNvSpPr>
                <a:spLocks noChangeShapeType="1"/>
              </p:cNvSpPr>
              <p:nvPr/>
            </p:nvSpPr>
            <p:spPr bwMode="auto">
              <a:xfrm>
                <a:off x="1207" y="3263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76"/>
              <p:cNvSpPr>
                <a:spLocks noChangeShapeType="1"/>
              </p:cNvSpPr>
              <p:nvPr/>
            </p:nvSpPr>
            <p:spPr bwMode="auto">
              <a:xfrm flipV="1">
                <a:off x="1199" y="3433"/>
                <a:ext cx="1611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77"/>
              <p:cNvSpPr>
                <a:spLocks noChangeShapeType="1"/>
              </p:cNvSpPr>
              <p:nvPr/>
            </p:nvSpPr>
            <p:spPr bwMode="auto">
              <a:xfrm>
                <a:off x="2139" y="3263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78"/>
              <p:cNvSpPr>
                <a:spLocks noChangeShapeType="1"/>
              </p:cNvSpPr>
              <p:nvPr/>
            </p:nvSpPr>
            <p:spPr bwMode="auto">
              <a:xfrm>
                <a:off x="2810" y="2385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79"/>
              <p:cNvSpPr>
                <a:spLocks noChangeShapeType="1"/>
              </p:cNvSpPr>
              <p:nvPr/>
            </p:nvSpPr>
            <p:spPr bwMode="auto">
              <a:xfrm flipV="1">
                <a:off x="2810" y="2971"/>
                <a:ext cx="0" cy="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Text Box 80"/>
              <p:cNvSpPr txBox="1">
                <a:spLocks noChangeArrowheads="1"/>
              </p:cNvSpPr>
              <p:nvPr/>
            </p:nvSpPr>
            <p:spPr bwMode="auto">
              <a:xfrm>
                <a:off x="857" y="3588"/>
                <a:ext cx="253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56" name="Text Box 81"/>
              <p:cNvSpPr txBox="1">
                <a:spLocks noChangeArrowheads="1"/>
              </p:cNvSpPr>
              <p:nvPr/>
            </p:nvSpPr>
            <p:spPr bwMode="auto">
              <a:xfrm>
                <a:off x="2279" y="3553"/>
                <a:ext cx="225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57" name="Rectangle 82"/>
              <p:cNvSpPr>
                <a:spLocks noChangeArrowheads="1"/>
              </p:cNvSpPr>
              <p:nvPr/>
            </p:nvSpPr>
            <p:spPr bwMode="auto">
              <a:xfrm>
                <a:off x="1003" y="26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Oval 83"/>
              <p:cNvSpPr>
                <a:spLocks noChangeArrowheads="1"/>
              </p:cNvSpPr>
              <p:nvPr/>
            </p:nvSpPr>
            <p:spPr bwMode="auto">
              <a:xfrm>
                <a:off x="1141" y="25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84"/>
              <p:cNvSpPr>
                <a:spLocks noChangeArrowheads="1"/>
              </p:cNvSpPr>
              <p:nvPr/>
            </p:nvSpPr>
            <p:spPr bwMode="auto">
              <a:xfrm>
                <a:off x="1003" y="26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Oval 85"/>
              <p:cNvSpPr>
                <a:spLocks noChangeArrowheads="1"/>
              </p:cNvSpPr>
              <p:nvPr/>
            </p:nvSpPr>
            <p:spPr bwMode="auto">
              <a:xfrm>
                <a:off x="1141" y="25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86"/>
              <p:cNvSpPr>
                <a:spLocks noChangeArrowheads="1"/>
              </p:cNvSpPr>
              <p:nvPr/>
            </p:nvSpPr>
            <p:spPr bwMode="auto">
              <a:xfrm>
                <a:off x="1003" y="26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Oval 87"/>
              <p:cNvSpPr>
                <a:spLocks noChangeArrowheads="1"/>
              </p:cNvSpPr>
              <p:nvPr/>
            </p:nvSpPr>
            <p:spPr bwMode="auto">
              <a:xfrm>
                <a:off x="1141" y="25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88"/>
              <p:cNvSpPr>
                <a:spLocks noChangeArrowheads="1"/>
              </p:cNvSpPr>
              <p:nvPr/>
            </p:nvSpPr>
            <p:spPr bwMode="auto">
              <a:xfrm>
                <a:off x="1003" y="2640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Oval 89"/>
              <p:cNvSpPr>
                <a:spLocks noChangeArrowheads="1"/>
              </p:cNvSpPr>
              <p:nvPr/>
            </p:nvSpPr>
            <p:spPr bwMode="auto">
              <a:xfrm>
                <a:off x="1141" y="2569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90"/>
              <p:cNvSpPr>
                <a:spLocks noChangeArrowheads="1"/>
              </p:cNvSpPr>
              <p:nvPr/>
            </p:nvSpPr>
            <p:spPr bwMode="auto">
              <a:xfrm>
                <a:off x="1104" y="1633"/>
                <a:ext cx="345" cy="216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Oval 91"/>
              <p:cNvSpPr>
                <a:spLocks noChangeArrowheads="1"/>
              </p:cNvSpPr>
              <p:nvPr/>
            </p:nvSpPr>
            <p:spPr bwMode="auto">
              <a:xfrm>
                <a:off x="1242" y="156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92"/>
              <p:cNvSpPr>
                <a:spLocks noChangeArrowheads="1"/>
              </p:cNvSpPr>
              <p:nvPr/>
            </p:nvSpPr>
            <p:spPr bwMode="auto">
              <a:xfrm>
                <a:off x="1104" y="1633"/>
                <a:ext cx="345" cy="216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Oval 93"/>
              <p:cNvSpPr>
                <a:spLocks noChangeArrowheads="1"/>
              </p:cNvSpPr>
              <p:nvPr/>
            </p:nvSpPr>
            <p:spPr bwMode="auto">
              <a:xfrm>
                <a:off x="1242" y="156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94"/>
              <p:cNvSpPr>
                <a:spLocks noChangeArrowheads="1"/>
              </p:cNvSpPr>
              <p:nvPr/>
            </p:nvSpPr>
            <p:spPr bwMode="auto">
              <a:xfrm>
                <a:off x="1104" y="1633"/>
                <a:ext cx="345" cy="216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Oval 95"/>
              <p:cNvSpPr>
                <a:spLocks noChangeArrowheads="1"/>
              </p:cNvSpPr>
              <p:nvPr/>
            </p:nvSpPr>
            <p:spPr bwMode="auto">
              <a:xfrm>
                <a:off x="1242" y="156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Rectangle 96"/>
              <p:cNvSpPr>
                <a:spLocks noChangeArrowheads="1"/>
              </p:cNvSpPr>
              <p:nvPr/>
            </p:nvSpPr>
            <p:spPr bwMode="auto">
              <a:xfrm>
                <a:off x="1104" y="1633"/>
                <a:ext cx="345" cy="216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Oval 97"/>
              <p:cNvSpPr>
                <a:spLocks noChangeArrowheads="1"/>
              </p:cNvSpPr>
              <p:nvPr/>
            </p:nvSpPr>
            <p:spPr bwMode="auto">
              <a:xfrm>
                <a:off x="1242" y="1562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98"/>
              <p:cNvSpPr>
                <a:spLocks noChangeShapeType="1"/>
              </p:cNvSpPr>
              <p:nvPr/>
            </p:nvSpPr>
            <p:spPr bwMode="auto">
              <a:xfrm flipV="1">
                <a:off x="1277" y="1360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Line 99"/>
              <p:cNvSpPr>
                <a:spLocks noChangeShapeType="1"/>
              </p:cNvSpPr>
              <p:nvPr/>
            </p:nvSpPr>
            <p:spPr bwMode="auto">
              <a:xfrm flipV="1">
                <a:off x="2070" y="1360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100"/>
              <p:cNvSpPr>
                <a:spLocks noChangeShapeType="1"/>
              </p:cNvSpPr>
              <p:nvPr/>
            </p:nvSpPr>
            <p:spPr bwMode="auto">
              <a:xfrm>
                <a:off x="1277" y="1469"/>
                <a:ext cx="2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101"/>
              <p:cNvSpPr>
                <a:spLocks noChangeShapeType="1"/>
              </p:cNvSpPr>
              <p:nvPr/>
            </p:nvSpPr>
            <p:spPr bwMode="auto">
              <a:xfrm flipH="1">
                <a:off x="1828" y="1469"/>
                <a:ext cx="2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02"/>
              <p:cNvSpPr>
                <a:spLocks noChangeShapeType="1"/>
              </p:cNvSpPr>
              <p:nvPr/>
            </p:nvSpPr>
            <p:spPr bwMode="auto">
              <a:xfrm flipH="1">
                <a:off x="1553" y="1469"/>
                <a:ext cx="275" cy="4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103"/>
              <p:cNvSpPr>
                <a:spLocks noChangeShapeType="1"/>
              </p:cNvSpPr>
              <p:nvPr/>
            </p:nvSpPr>
            <p:spPr bwMode="auto">
              <a:xfrm>
                <a:off x="1518" y="1469"/>
                <a:ext cx="310" cy="4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04"/>
              <p:cNvSpPr>
                <a:spLocks noChangeShapeType="1"/>
              </p:cNvSpPr>
              <p:nvPr/>
            </p:nvSpPr>
            <p:spPr bwMode="auto">
              <a:xfrm>
                <a:off x="1828" y="1942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05"/>
              <p:cNvSpPr>
                <a:spLocks noChangeShapeType="1"/>
              </p:cNvSpPr>
              <p:nvPr/>
            </p:nvSpPr>
            <p:spPr bwMode="auto">
              <a:xfrm flipH="1">
                <a:off x="1380" y="1942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106"/>
              <p:cNvSpPr>
                <a:spLocks noChangeShapeType="1"/>
              </p:cNvSpPr>
              <p:nvPr/>
            </p:nvSpPr>
            <p:spPr bwMode="auto">
              <a:xfrm flipV="1">
                <a:off x="1380" y="1844"/>
                <a:ext cx="0" cy="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107"/>
              <p:cNvSpPr>
                <a:spLocks noChangeShapeType="1"/>
              </p:cNvSpPr>
              <p:nvPr/>
            </p:nvSpPr>
            <p:spPr bwMode="auto">
              <a:xfrm flipV="1">
                <a:off x="2001" y="1833"/>
                <a:ext cx="0" cy="1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108"/>
              <p:cNvSpPr>
                <a:spLocks noChangeShapeType="1"/>
              </p:cNvSpPr>
              <p:nvPr/>
            </p:nvSpPr>
            <p:spPr bwMode="auto">
              <a:xfrm>
                <a:off x="1311" y="2270"/>
                <a:ext cx="0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109"/>
              <p:cNvSpPr>
                <a:spLocks noChangeShapeType="1"/>
              </p:cNvSpPr>
              <p:nvPr/>
            </p:nvSpPr>
            <p:spPr bwMode="auto">
              <a:xfrm>
                <a:off x="1311" y="2380"/>
                <a:ext cx="1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110"/>
              <p:cNvSpPr>
                <a:spLocks noChangeShapeType="1"/>
              </p:cNvSpPr>
              <p:nvPr/>
            </p:nvSpPr>
            <p:spPr bwMode="auto">
              <a:xfrm>
                <a:off x="2036" y="2270"/>
                <a:ext cx="0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11"/>
              <p:cNvSpPr>
                <a:spLocks noChangeShapeType="1"/>
              </p:cNvSpPr>
              <p:nvPr/>
            </p:nvSpPr>
            <p:spPr bwMode="auto">
              <a:xfrm flipV="1">
                <a:off x="1173" y="2270"/>
                <a:ext cx="0" cy="2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12"/>
              <p:cNvSpPr>
                <a:spLocks noChangeShapeType="1"/>
              </p:cNvSpPr>
              <p:nvPr/>
            </p:nvSpPr>
            <p:spPr bwMode="auto">
              <a:xfrm flipV="1">
                <a:off x="2162" y="2270"/>
                <a:ext cx="0" cy="3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13"/>
              <p:cNvSpPr>
                <a:spLocks noChangeShapeType="1"/>
              </p:cNvSpPr>
              <p:nvPr/>
            </p:nvSpPr>
            <p:spPr bwMode="auto">
              <a:xfrm flipV="1">
                <a:off x="2104" y="1834"/>
                <a:ext cx="0" cy="1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14"/>
              <p:cNvSpPr>
                <a:spLocks noChangeShapeType="1"/>
              </p:cNvSpPr>
              <p:nvPr/>
            </p:nvSpPr>
            <p:spPr bwMode="auto">
              <a:xfrm flipV="1">
                <a:off x="1207" y="1853"/>
                <a:ext cx="1" cy="1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Oval 115"/>
              <p:cNvSpPr>
                <a:spLocks noChangeAspect="1" noChangeArrowheads="1"/>
              </p:cNvSpPr>
              <p:nvPr/>
            </p:nvSpPr>
            <p:spPr bwMode="auto">
              <a:xfrm>
                <a:off x="2001" y="2343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Text Box 116"/>
              <p:cNvSpPr txBox="1">
                <a:spLocks noChangeArrowheads="1"/>
              </p:cNvSpPr>
              <p:nvPr/>
            </p:nvSpPr>
            <p:spPr bwMode="auto">
              <a:xfrm>
                <a:off x="981" y="1090"/>
                <a:ext cx="261" cy="523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92" name="Text Box 117"/>
              <p:cNvSpPr txBox="1">
                <a:spLocks noChangeArrowheads="1"/>
              </p:cNvSpPr>
              <p:nvPr/>
            </p:nvSpPr>
            <p:spPr bwMode="auto">
              <a:xfrm>
                <a:off x="2120" y="1251"/>
                <a:ext cx="261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93" name="Rectangle 118"/>
              <p:cNvSpPr>
                <a:spLocks noChangeArrowheads="1"/>
              </p:cNvSpPr>
              <p:nvPr/>
            </p:nvSpPr>
            <p:spPr bwMode="auto">
              <a:xfrm>
                <a:off x="1896" y="160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Oval 119"/>
              <p:cNvSpPr>
                <a:spLocks noChangeArrowheads="1"/>
              </p:cNvSpPr>
              <p:nvPr/>
            </p:nvSpPr>
            <p:spPr bwMode="auto">
              <a:xfrm>
                <a:off x="2034" y="152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Rectangle 120"/>
              <p:cNvSpPr>
                <a:spLocks noChangeArrowheads="1"/>
              </p:cNvSpPr>
              <p:nvPr/>
            </p:nvSpPr>
            <p:spPr bwMode="auto">
              <a:xfrm>
                <a:off x="1896" y="160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Oval 121"/>
              <p:cNvSpPr>
                <a:spLocks noChangeArrowheads="1"/>
              </p:cNvSpPr>
              <p:nvPr/>
            </p:nvSpPr>
            <p:spPr bwMode="auto">
              <a:xfrm>
                <a:off x="2034" y="152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Rectangle 122"/>
              <p:cNvSpPr>
                <a:spLocks noChangeArrowheads="1"/>
              </p:cNvSpPr>
              <p:nvPr/>
            </p:nvSpPr>
            <p:spPr bwMode="auto">
              <a:xfrm>
                <a:off x="1896" y="160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Oval 123"/>
              <p:cNvSpPr>
                <a:spLocks noChangeArrowheads="1"/>
              </p:cNvSpPr>
              <p:nvPr/>
            </p:nvSpPr>
            <p:spPr bwMode="auto">
              <a:xfrm>
                <a:off x="2034" y="152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Rectangle 124"/>
              <p:cNvSpPr>
                <a:spLocks noChangeArrowheads="1"/>
              </p:cNvSpPr>
              <p:nvPr/>
            </p:nvSpPr>
            <p:spPr bwMode="auto">
              <a:xfrm>
                <a:off x="1896" y="1600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Oval 125"/>
              <p:cNvSpPr>
                <a:spLocks noChangeArrowheads="1"/>
              </p:cNvSpPr>
              <p:nvPr/>
            </p:nvSpPr>
            <p:spPr bwMode="auto">
              <a:xfrm>
                <a:off x="2034" y="1529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Rectangle 126"/>
              <p:cNvSpPr>
                <a:spLocks noChangeArrowheads="1"/>
              </p:cNvSpPr>
              <p:nvPr/>
            </p:nvSpPr>
            <p:spPr bwMode="auto">
              <a:xfrm>
                <a:off x="1037" y="20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Oval 127"/>
              <p:cNvSpPr>
                <a:spLocks noChangeArrowheads="1"/>
              </p:cNvSpPr>
              <p:nvPr/>
            </p:nvSpPr>
            <p:spPr bwMode="auto">
              <a:xfrm>
                <a:off x="1175" y="19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Rectangle 128"/>
              <p:cNvSpPr>
                <a:spLocks noChangeArrowheads="1"/>
              </p:cNvSpPr>
              <p:nvPr/>
            </p:nvSpPr>
            <p:spPr bwMode="auto">
              <a:xfrm>
                <a:off x="1037" y="20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Oval 129"/>
              <p:cNvSpPr>
                <a:spLocks noChangeArrowheads="1"/>
              </p:cNvSpPr>
              <p:nvPr/>
            </p:nvSpPr>
            <p:spPr bwMode="auto">
              <a:xfrm>
                <a:off x="1175" y="19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Rectangle 130"/>
              <p:cNvSpPr>
                <a:spLocks noChangeArrowheads="1"/>
              </p:cNvSpPr>
              <p:nvPr/>
            </p:nvSpPr>
            <p:spPr bwMode="auto">
              <a:xfrm>
                <a:off x="1037" y="20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Oval 131"/>
              <p:cNvSpPr>
                <a:spLocks noChangeArrowheads="1"/>
              </p:cNvSpPr>
              <p:nvPr/>
            </p:nvSpPr>
            <p:spPr bwMode="auto">
              <a:xfrm>
                <a:off x="1175" y="19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Rectangle 132"/>
              <p:cNvSpPr>
                <a:spLocks noChangeArrowheads="1"/>
              </p:cNvSpPr>
              <p:nvPr/>
            </p:nvSpPr>
            <p:spPr bwMode="auto">
              <a:xfrm>
                <a:off x="1037" y="2040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Oval 133"/>
              <p:cNvSpPr>
                <a:spLocks noChangeArrowheads="1"/>
              </p:cNvSpPr>
              <p:nvPr/>
            </p:nvSpPr>
            <p:spPr bwMode="auto">
              <a:xfrm>
                <a:off x="1175" y="1969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Rectangle 134"/>
              <p:cNvSpPr>
                <a:spLocks noChangeArrowheads="1"/>
              </p:cNvSpPr>
              <p:nvPr/>
            </p:nvSpPr>
            <p:spPr bwMode="auto">
              <a:xfrm>
                <a:off x="1929" y="2041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Oval 135"/>
              <p:cNvSpPr>
                <a:spLocks noChangeArrowheads="1"/>
              </p:cNvSpPr>
              <p:nvPr/>
            </p:nvSpPr>
            <p:spPr bwMode="auto">
              <a:xfrm>
                <a:off x="2067" y="1970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Rectangle 136"/>
              <p:cNvSpPr>
                <a:spLocks noChangeArrowheads="1"/>
              </p:cNvSpPr>
              <p:nvPr/>
            </p:nvSpPr>
            <p:spPr bwMode="auto">
              <a:xfrm>
                <a:off x="1929" y="2041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Oval 137"/>
              <p:cNvSpPr>
                <a:spLocks noChangeArrowheads="1"/>
              </p:cNvSpPr>
              <p:nvPr/>
            </p:nvSpPr>
            <p:spPr bwMode="auto">
              <a:xfrm>
                <a:off x="2067" y="1970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Rectangle 138"/>
              <p:cNvSpPr>
                <a:spLocks noChangeArrowheads="1"/>
              </p:cNvSpPr>
              <p:nvPr/>
            </p:nvSpPr>
            <p:spPr bwMode="auto">
              <a:xfrm>
                <a:off x="1929" y="2041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Oval 139"/>
              <p:cNvSpPr>
                <a:spLocks noChangeArrowheads="1"/>
              </p:cNvSpPr>
              <p:nvPr/>
            </p:nvSpPr>
            <p:spPr bwMode="auto">
              <a:xfrm>
                <a:off x="2067" y="1970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Rectangle 140"/>
              <p:cNvSpPr>
                <a:spLocks noChangeArrowheads="1"/>
              </p:cNvSpPr>
              <p:nvPr/>
            </p:nvSpPr>
            <p:spPr bwMode="auto">
              <a:xfrm>
                <a:off x="1929" y="2041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Oval 141"/>
              <p:cNvSpPr>
                <a:spLocks noChangeArrowheads="1"/>
              </p:cNvSpPr>
              <p:nvPr/>
            </p:nvSpPr>
            <p:spPr bwMode="auto">
              <a:xfrm>
                <a:off x="2067" y="1970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Rectangle 142"/>
              <p:cNvSpPr>
                <a:spLocks noChangeArrowheads="1"/>
              </p:cNvSpPr>
              <p:nvPr/>
            </p:nvSpPr>
            <p:spPr bwMode="auto">
              <a:xfrm>
                <a:off x="2031" y="3035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Oval 143"/>
              <p:cNvSpPr>
                <a:spLocks noChangeArrowheads="1"/>
              </p:cNvSpPr>
              <p:nvPr/>
            </p:nvSpPr>
            <p:spPr bwMode="auto">
              <a:xfrm>
                <a:off x="2169" y="2964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Rectangle 144"/>
              <p:cNvSpPr>
                <a:spLocks noChangeArrowheads="1"/>
              </p:cNvSpPr>
              <p:nvPr/>
            </p:nvSpPr>
            <p:spPr bwMode="auto">
              <a:xfrm>
                <a:off x="2031" y="3035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Oval 145"/>
              <p:cNvSpPr>
                <a:spLocks noChangeArrowheads="1"/>
              </p:cNvSpPr>
              <p:nvPr/>
            </p:nvSpPr>
            <p:spPr bwMode="auto">
              <a:xfrm>
                <a:off x="2169" y="2964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Rectangle 146"/>
              <p:cNvSpPr>
                <a:spLocks noChangeArrowheads="1"/>
              </p:cNvSpPr>
              <p:nvPr/>
            </p:nvSpPr>
            <p:spPr bwMode="auto">
              <a:xfrm>
                <a:off x="2031" y="3035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Oval 147"/>
              <p:cNvSpPr>
                <a:spLocks noChangeArrowheads="1"/>
              </p:cNvSpPr>
              <p:nvPr/>
            </p:nvSpPr>
            <p:spPr bwMode="auto">
              <a:xfrm>
                <a:off x="2169" y="2964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Rectangle 148"/>
              <p:cNvSpPr>
                <a:spLocks noChangeArrowheads="1"/>
              </p:cNvSpPr>
              <p:nvPr/>
            </p:nvSpPr>
            <p:spPr bwMode="auto">
              <a:xfrm>
                <a:off x="2031" y="3035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Oval 149"/>
              <p:cNvSpPr>
                <a:spLocks noChangeArrowheads="1"/>
              </p:cNvSpPr>
              <p:nvPr/>
            </p:nvSpPr>
            <p:spPr bwMode="auto">
              <a:xfrm>
                <a:off x="2169" y="2964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Rectangle 150"/>
              <p:cNvSpPr>
                <a:spLocks noChangeArrowheads="1"/>
              </p:cNvSpPr>
              <p:nvPr/>
            </p:nvSpPr>
            <p:spPr bwMode="auto">
              <a:xfrm>
                <a:off x="1003" y="3034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Oval 151"/>
              <p:cNvSpPr>
                <a:spLocks noChangeArrowheads="1"/>
              </p:cNvSpPr>
              <p:nvPr/>
            </p:nvSpPr>
            <p:spPr bwMode="auto">
              <a:xfrm>
                <a:off x="1141" y="2963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Rectangle 152"/>
              <p:cNvSpPr>
                <a:spLocks noChangeArrowheads="1"/>
              </p:cNvSpPr>
              <p:nvPr/>
            </p:nvSpPr>
            <p:spPr bwMode="auto">
              <a:xfrm>
                <a:off x="1003" y="3034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Oval 153"/>
              <p:cNvSpPr>
                <a:spLocks noChangeArrowheads="1"/>
              </p:cNvSpPr>
              <p:nvPr/>
            </p:nvSpPr>
            <p:spPr bwMode="auto">
              <a:xfrm>
                <a:off x="1141" y="2963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Rectangle 154"/>
              <p:cNvSpPr>
                <a:spLocks noChangeArrowheads="1"/>
              </p:cNvSpPr>
              <p:nvPr/>
            </p:nvSpPr>
            <p:spPr bwMode="auto">
              <a:xfrm>
                <a:off x="1003" y="3034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Oval 155"/>
              <p:cNvSpPr>
                <a:spLocks noChangeArrowheads="1"/>
              </p:cNvSpPr>
              <p:nvPr/>
            </p:nvSpPr>
            <p:spPr bwMode="auto">
              <a:xfrm>
                <a:off x="1141" y="2963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Rectangle 156"/>
              <p:cNvSpPr>
                <a:spLocks noChangeArrowheads="1"/>
              </p:cNvSpPr>
              <p:nvPr/>
            </p:nvSpPr>
            <p:spPr bwMode="auto">
              <a:xfrm>
                <a:off x="1003" y="3034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Oval 157"/>
              <p:cNvSpPr>
                <a:spLocks noChangeArrowheads="1"/>
              </p:cNvSpPr>
              <p:nvPr/>
            </p:nvSpPr>
            <p:spPr bwMode="auto">
              <a:xfrm>
                <a:off x="1141" y="2963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" name="Oval 158"/>
              <p:cNvSpPr>
                <a:spLocks noChangeAspect="1" noChangeArrowheads="1"/>
              </p:cNvSpPr>
              <p:nvPr/>
            </p:nvSpPr>
            <p:spPr bwMode="auto">
              <a:xfrm>
                <a:off x="1143" y="2433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" name="Oval 159"/>
              <p:cNvSpPr>
                <a:spLocks noChangeAspect="1" noChangeArrowheads="1"/>
              </p:cNvSpPr>
              <p:nvPr/>
            </p:nvSpPr>
            <p:spPr bwMode="auto">
              <a:xfrm>
                <a:off x="2125" y="2433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5" name="Oval 160"/>
              <p:cNvSpPr>
                <a:spLocks noChangeAspect="1" noChangeArrowheads="1"/>
              </p:cNvSpPr>
              <p:nvPr/>
            </p:nvSpPr>
            <p:spPr bwMode="auto">
              <a:xfrm>
                <a:off x="2035" y="1428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Oval 161"/>
              <p:cNvSpPr>
                <a:spLocks noChangeAspect="1" noChangeArrowheads="1"/>
              </p:cNvSpPr>
              <p:nvPr/>
            </p:nvSpPr>
            <p:spPr bwMode="auto">
              <a:xfrm>
                <a:off x="1244" y="1428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Freeform 162"/>
              <p:cNvSpPr/>
              <p:nvPr/>
            </p:nvSpPr>
            <p:spPr bwMode="auto">
              <a:xfrm>
                <a:off x="1280" y="2460"/>
                <a:ext cx="884" cy="508"/>
              </a:xfrm>
              <a:custGeom>
                <a:avLst/>
                <a:gdLst>
                  <a:gd name="T0" fmla="*/ 884 w 884"/>
                  <a:gd name="T1" fmla="*/ 0 h 508"/>
                  <a:gd name="T2" fmla="*/ 544 w 884"/>
                  <a:gd name="T3" fmla="*/ 0 h 508"/>
                  <a:gd name="T4" fmla="*/ 288 w 884"/>
                  <a:gd name="T5" fmla="*/ 508 h 508"/>
                  <a:gd name="T6" fmla="*/ 0 w 884"/>
                  <a:gd name="T7" fmla="*/ 508 h 508"/>
                  <a:gd name="T8" fmla="*/ 0 w 884"/>
                  <a:gd name="T9" fmla="*/ 392 h 5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4" h="508">
                    <a:moveTo>
                      <a:pt x="884" y="0"/>
                    </a:moveTo>
                    <a:lnTo>
                      <a:pt x="544" y="0"/>
                    </a:lnTo>
                    <a:lnTo>
                      <a:pt x="288" y="508"/>
                    </a:lnTo>
                    <a:lnTo>
                      <a:pt x="0" y="508"/>
                    </a:lnTo>
                    <a:lnTo>
                      <a:pt x="0" y="3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Freeform 163"/>
              <p:cNvSpPr/>
              <p:nvPr/>
            </p:nvSpPr>
            <p:spPr bwMode="auto">
              <a:xfrm flipH="1">
                <a:off x="1188" y="2480"/>
                <a:ext cx="884" cy="508"/>
              </a:xfrm>
              <a:custGeom>
                <a:avLst/>
                <a:gdLst>
                  <a:gd name="T0" fmla="*/ 884 w 884"/>
                  <a:gd name="T1" fmla="*/ 0 h 508"/>
                  <a:gd name="T2" fmla="*/ 544 w 884"/>
                  <a:gd name="T3" fmla="*/ 0 h 508"/>
                  <a:gd name="T4" fmla="*/ 288 w 884"/>
                  <a:gd name="T5" fmla="*/ 508 h 508"/>
                  <a:gd name="T6" fmla="*/ 0 w 884"/>
                  <a:gd name="T7" fmla="*/ 508 h 508"/>
                  <a:gd name="T8" fmla="*/ 0 w 884"/>
                  <a:gd name="T9" fmla="*/ 392 h 5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4" h="508">
                    <a:moveTo>
                      <a:pt x="884" y="0"/>
                    </a:moveTo>
                    <a:lnTo>
                      <a:pt x="544" y="0"/>
                    </a:lnTo>
                    <a:lnTo>
                      <a:pt x="288" y="508"/>
                    </a:lnTo>
                    <a:lnTo>
                      <a:pt x="0" y="508"/>
                    </a:lnTo>
                    <a:lnTo>
                      <a:pt x="0" y="3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Text Box 166"/>
            <p:cNvSpPr txBox="1">
              <a:spLocks noChangeArrowheads="1"/>
            </p:cNvSpPr>
            <p:nvPr/>
          </p:nvSpPr>
          <p:spPr bwMode="auto">
            <a:xfrm>
              <a:off x="1087" y="1587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7" name="Text Box 167"/>
            <p:cNvSpPr txBox="1">
              <a:spLocks noChangeArrowheads="1"/>
            </p:cNvSpPr>
            <p:nvPr/>
          </p:nvSpPr>
          <p:spPr bwMode="auto">
            <a:xfrm>
              <a:off x="1859" y="1555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8" name="Text Box 168"/>
            <p:cNvSpPr txBox="1">
              <a:spLocks noChangeArrowheads="1"/>
            </p:cNvSpPr>
            <p:nvPr/>
          </p:nvSpPr>
          <p:spPr bwMode="auto">
            <a:xfrm>
              <a:off x="1892" y="2000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9" name="Text Box 169"/>
            <p:cNvSpPr txBox="1">
              <a:spLocks noChangeArrowheads="1"/>
            </p:cNvSpPr>
            <p:nvPr/>
          </p:nvSpPr>
          <p:spPr bwMode="auto">
            <a:xfrm>
              <a:off x="1000" y="1989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0" name="Text Box 170"/>
            <p:cNvSpPr txBox="1">
              <a:spLocks noChangeArrowheads="1"/>
            </p:cNvSpPr>
            <p:nvPr/>
          </p:nvSpPr>
          <p:spPr bwMode="auto">
            <a:xfrm>
              <a:off x="979" y="2598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1" name="Text Box 171"/>
            <p:cNvSpPr txBox="1">
              <a:spLocks noChangeArrowheads="1"/>
            </p:cNvSpPr>
            <p:nvPr/>
          </p:nvSpPr>
          <p:spPr bwMode="auto">
            <a:xfrm>
              <a:off x="968" y="2979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2" name="Text Box 172"/>
            <p:cNvSpPr txBox="1">
              <a:spLocks noChangeArrowheads="1"/>
            </p:cNvSpPr>
            <p:nvPr/>
          </p:nvSpPr>
          <p:spPr bwMode="auto">
            <a:xfrm>
              <a:off x="1957" y="2620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3" name="Text Box 173"/>
            <p:cNvSpPr txBox="1">
              <a:spLocks noChangeArrowheads="1"/>
            </p:cNvSpPr>
            <p:nvPr/>
          </p:nvSpPr>
          <p:spPr bwMode="auto">
            <a:xfrm>
              <a:off x="1989" y="3000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4" name="Text Box 174"/>
            <p:cNvSpPr txBox="1">
              <a:spLocks noChangeArrowheads="1"/>
            </p:cNvSpPr>
            <p:nvPr/>
          </p:nvSpPr>
          <p:spPr bwMode="auto">
            <a:xfrm>
              <a:off x="2702" y="2729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39" name="Group 177"/>
          <p:cNvGrpSpPr/>
          <p:nvPr/>
        </p:nvGrpSpPr>
        <p:grpSpPr bwMode="auto">
          <a:xfrm>
            <a:off x="6045835" y="715053"/>
            <a:ext cx="2362200" cy="3509963"/>
            <a:chOff x="3578" y="184"/>
            <a:chExt cx="1488" cy="2211"/>
          </a:xfrm>
        </p:grpSpPr>
        <p:grpSp>
          <p:nvGrpSpPr>
            <p:cNvPr id="140" name="Group 9"/>
            <p:cNvGrpSpPr/>
            <p:nvPr/>
          </p:nvGrpSpPr>
          <p:grpSpPr bwMode="auto">
            <a:xfrm>
              <a:off x="3578" y="184"/>
              <a:ext cx="1488" cy="2211"/>
              <a:chOff x="3578" y="184"/>
              <a:chExt cx="1488" cy="2211"/>
            </a:xfrm>
          </p:grpSpPr>
          <p:sp>
            <p:nvSpPr>
              <p:cNvPr id="142" name="Rectangle 10"/>
              <p:cNvSpPr>
                <a:spLocks noChangeArrowheads="1"/>
              </p:cNvSpPr>
              <p:nvPr/>
            </p:nvSpPr>
            <p:spPr bwMode="auto">
              <a:xfrm>
                <a:off x="3722" y="616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Line 11"/>
              <p:cNvSpPr>
                <a:spLocks noChangeShapeType="1"/>
              </p:cNvSpPr>
              <p:nvPr/>
            </p:nvSpPr>
            <p:spPr bwMode="auto">
              <a:xfrm flipH="1">
                <a:off x="4106" y="1960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Oval 12"/>
              <p:cNvSpPr>
                <a:spLocks noChangeArrowheads="1"/>
              </p:cNvSpPr>
              <p:nvPr/>
            </p:nvSpPr>
            <p:spPr bwMode="auto">
              <a:xfrm>
                <a:off x="4298" y="558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Line 13"/>
              <p:cNvSpPr>
                <a:spLocks noChangeShapeType="1"/>
              </p:cNvSpPr>
              <p:nvPr/>
            </p:nvSpPr>
            <p:spPr bwMode="auto">
              <a:xfrm>
                <a:off x="3866" y="37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Line 14"/>
              <p:cNvSpPr>
                <a:spLocks noChangeShapeType="1"/>
              </p:cNvSpPr>
              <p:nvPr/>
            </p:nvSpPr>
            <p:spPr bwMode="auto">
              <a:xfrm>
                <a:off x="4326" y="36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Rectangle 15"/>
              <p:cNvSpPr>
                <a:spLocks noChangeArrowheads="1"/>
              </p:cNvSpPr>
              <p:nvPr/>
            </p:nvSpPr>
            <p:spPr bwMode="auto">
              <a:xfrm>
                <a:off x="3626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48" name="Rectangle 16"/>
              <p:cNvSpPr>
                <a:spLocks noChangeArrowheads="1"/>
              </p:cNvSpPr>
              <p:nvPr/>
            </p:nvSpPr>
            <p:spPr bwMode="auto">
              <a:xfrm>
                <a:off x="4298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49" name="Line 17"/>
              <p:cNvSpPr>
                <a:spLocks noChangeShapeType="1"/>
              </p:cNvSpPr>
              <p:nvPr/>
            </p:nvSpPr>
            <p:spPr bwMode="auto">
              <a:xfrm>
                <a:off x="4379" y="2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Rectangle 18"/>
              <p:cNvSpPr>
                <a:spLocks noChangeArrowheads="1"/>
              </p:cNvSpPr>
              <p:nvPr/>
            </p:nvSpPr>
            <p:spPr bwMode="auto">
              <a:xfrm>
                <a:off x="3722" y="808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51" name="Rectangle 19"/>
              <p:cNvSpPr>
                <a:spLocks noChangeArrowheads="1"/>
              </p:cNvSpPr>
              <p:nvPr/>
            </p:nvSpPr>
            <p:spPr bwMode="auto">
              <a:xfrm>
                <a:off x="4250" y="808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52" name="Line 20"/>
              <p:cNvSpPr>
                <a:spLocks noChangeShapeType="1"/>
              </p:cNvSpPr>
              <p:nvPr/>
            </p:nvSpPr>
            <p:spPr bwMode="auto">
              <a:xfrm>
                <a:off x="4106" y="104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Rectangle 21"/>
              <p:cNvSpPr>
                <a:spLocks noChangeArrowheads="1"/>
              </p:cNvSpPr>
              <p:nvPr/>
            </p:nvSpPr>
            <p:spPr bwMode="auto">
              <a:xfrm>
                <a:off x="3892" y="808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Rectangle 22"/>
              <p:cNvSpPr>
                <a:spLocks noChangeArrowheads="1"/>
              </p:cNvSpPr>
              <p:nvPr/>
            </p:nvSpPr>
            <p:spPr bwMode="auto">
              <a:xfrm>
                <a:off x="3722" y="1409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155" name="Line 23"/>
              <p:cNvSpPr>
                <a:spLocks noChangeShapeType="1"/>
              </p:cNvSpPr>
              <p:nvPr/>
            </p:nvSpPr>
            <p:spPr bwMode="auto">
              <a:xfrm>
                <a:off x="3818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Line 24"/>
              <p:cNvSpPr>
                <a:spLocks noChangeShapeType="1"/>
              </p:cNvSpPr>
              <p:nvPr/>
            </p:nvSpPr>
            <p:spPr bwMode="auto">
              <a:xfrm>
                <a:off x="4394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57" name="Group 25"/>
              <p:cNvGrpSpPr/>
              <p:nvPr/>
            </p:nvGrpSpPr>
            <p:grpSpPr bwMode="auto">
              <a:xfrm>
                <a:off x="4346" y="1048"/>
                <a:ext cx="48" cy="344"/>
                <a:chOff x="1248" y="2233"/>
                <a:chExt cx="48" cy="344"/>
              </a:xfrm>
            </p:grpSpPr>
            <p:sp>
              <p:nvSpPr>
                <p:cNvPr id="174" name="Line 26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5" name="Oval 27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8" name="Line 28"/>
              <p:cNvSpPr>
                <a:spLocks noChangeShapeType="1"/>
              </p:cNvSpPr>
              <p:nvPr/>
            </p:nvSpPr>
            <p:spPr bwMode="auto">
              <a:xfrm>
                <a:off x="3866" y="105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9" name="Rectangle 29"/>
              <p:cNvSpPr>
                <a:spLocks noChangeArrowheads="1"/>
              </p:cNvSpPr>
              <p:nvPr/>
            </p:nvSpPr>
            <p:spPr bwMode="auto">
              <a:xfrm>
                <a:off x="3578" y="2056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60" name="Rectangle 30"/>
              <p:cNvSpPr>
                <a:spLocks noChangeArrowheads="1"/>
              </p:cNvSpPr>
              <p:nvPr/>
            </p:nvSpPr>
            <p:spPr bwMode="auto">
              <a:xfrm>
                <a:off x="4394" y="2056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61" name="Line 31"/>
              <p:cNvSpPr>
                <a:spLocks noChangeShapeType="1"/>
              </p:cNvSpPr>
              <p:nvPr/>
            </p:nvSpPr>
            <p:spPr bwMode="auto">
              <a:xfrm>
                <a:off x="4874" y="167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Line 32"/>
              <p:cNvSpPr>
                <a:spLocks noChangeShapeType="1"/>
              </p:cNvSpPr>
              <p:nvPr/>
            </p:nvSpPr>
            <p:spPr bwMode="auto">
              <a:xfrm>
                <a:off x="4106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Rectangle 33"/>
              <p:cNvSpPr>
                <a:spLocks noChangeArrowheads="1"/>
              </p:cNvSpPr>
              <p:nvPr/>
            </p:nvSpPr>
            <p:spPr bwMode="auto">
              <a:xfrm>
                <a:off x="3962" y="2104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164" name="Rectangle 34"/>
              <p:cNvSpPr>
                <a:spLocks noChangeArrowheads="1"/>
              </p:cNvSpPr>
              <p:nvPr/>
            </p:nvSpPr>
            <p:spPr bwMode="auto">
              <a:xfrm>
                <a:off x="4682" y="1432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" name="Oval 35"/>
              <p:cNvSpPr>
                <a:spLocks noChangeArrowheads="1"/>
              </p:cNvSpPr>
              <p:nvPr/>
            </p:nvSpPr>
            <p:spPr bwMode="auto">
              <a:xfrm>
                <a:off x="4851" y="1384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Line 36"/>
              <p:cNvSpPr>
                <a:spLocks noChangeShapeType="1"/>
              </p:cNvSpPr>
              <p:nvPr/>
            </p:nvSpPr>
            <p:spPr bwMode="auto">
              <a:xfrm>
                <a:off x="4874" y="114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Line 37"/>
              <p:cNvSpPr>
                <a:spLocks noChangeShapeType="1"/>
              </p:cNvSpPr>
              <p:nvPr/>
            </p:nvSpPr>
            <p:spPr bwMode="auto">
              <a:xfrm>
                <a:off x="4106" y="114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Rectangle 38"/>
              <p:cNvSpPr>
                <a:spLocks noChangeArrowheads="1"/>
              </p:cNvSpPr>
              <p:nvPr/>
            </p:nvSpPr>
            <p:spPr bwMode="auto">
              <a:xfrm>
                <a:off x="3914" y="568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169" name="Oval 39"/>
              <p:cNvSpPr>
                <a:spLocks noChangeArrowheads="1"/>
              </p:cNvSpPr>
              <p:nvPr/>
            </p:nvSpPr>
            <p:spPr bwMode="auto">
              <a:xfrm>
                <a:off x="4078" y="19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Rectangle 40"/>
              <p:cNvSpPr>
                <a:spLocks noChangeArrowheads="1"/>
              </p:cNvSpPr>
              <p:nvPr/>
            </p:nvSpPr>
            <p:spPr bwMode="auto">
              <a:xfrm>
                <a:off x="3578" y="1096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71" name="Group 41"/>
              <p:cNvGrpSpPr/>
              <p:nvPr/>
            </p:nvGrpSpPr>
            <p:grpSpPr bwMode="auto">
              <a:xfrm>
                <a:off x="4394" y="1144"/>
                <a:ext cx="313" cy="288"/>
                <a:chOff x="4574" y="1234"/>
                <a:chExt cx="313" cy="288"/>
              </a:xfrm>
            </p:grpSpPr>
            <p:sp>
              <p:nvSpPr>
                <p:cNvPr id="172" name="Rectangle 42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173" name="Line 43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41" name="Text Box 175"/>
            <p:cNvSpPr txBox="1">
              <a:spLocks noChangeArrowheads="1"/>
            </p:cNvSpPr>
            <p:nvPr/>
          </p:nvSpPr>
          <p:spPr bwMode="auto">
            <a:xfrm>
              <a:off x="4685" y="1403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76" name="TextBox 175"/>
          <p:cNvSpPr txBox="1"/>
          <p:nvPr/>
        </p:nvSpPr>
        <p:spPr bwMode="auto">
          <a:xfrm>
            <a:off x="520360" y="1412607"/>
            <a:ext cx="3853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、结构及工作过程</a:t>
            </a:r>
          </a:p>
        </p:txBody>
      </p:sp>
      <p:sp>
        <p:nvSpPr>
          <p:cNvPr id="178" name="Text Box 47"/>
          <p:cNvSpPr txBox="1">
            <a:spLocks noChangeArrowheads="1"/>
          </p:cNvSpPr>
          <p:nvPr/>
        </p:nvSpPr>
        <p:spPr bwMode="auto">
          <a:xfrm>
            <a:off x="6269355" y="5892165"/>
            <a:ext cx="1720850" cy="5207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180" name="TextBox 179"/>
          <p:cNvSpPr txBox="1"/>
          <p:nvPr/>
        </p:nvSpPr>
        <p:spPr bwMode="auto">
          <a:xfrm>
            <a:off x="349420" y="754144"/>
            <a:ext cx="429862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§4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.8.1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" name="Oval 159"/>
          <p:cNvSpPr>
            <a:spLocks noChangeAspect="1" noChangeArrowheads="1"/>
          </p:cNvSpPr>
          <p:nvPr/>
        </p:nvSpPr>
        <p:spPr bwMode="auto">
          <a:xfrm>
            <a:off x="2584189" y="5422902"/>
            <a:ext cx="109538" cy="1174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76" grpId="0"/>
      <p:bldP spid="178" grpId="0" animBg="1"/>
      <p:bldP spid="180" grpId="0" bldLvl="0" animBg="1"/>
      <p:bldP spid="1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主从触发器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6408" y="1093322"/>
            <a:ext cx="2643187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CP=1</a:t>
            </a:r>
            <a:r>
              <a:rPr kumimoji="1" lang="zh-CN" altLang="en-US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zh-CN" altLang="en-US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708979" y="1672273"/>
            <a:ext cx="2857181" cy="95410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主触发器工作，</a:t>
            </a:r>
            <a:endParaRPr kumimoji="1" lang="en-US" altLang="zh-CN" sz="280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从触发器不工作。</a:t>
            </a:r>
          </a:p>
        </p:txBody>
      </p:sp>
      <p:grpSp>
        <p:nvGrpSpPr>
          <p:cNvPr id="7" name="Group 108"/>
          <p:cNvGrpSpPr/>
          <p:nvPr/>
        </p:nvGrpSpPr>
        <p:grpSpPr bwMode="auto">
          <a:xfrm>
            <a:off x="797560" y="2834640"/>
            <a:ext cx="2362200" cy="3509963"/>
            <a:chOff x="608" y="624"/>
            <a:chExt cx="1488" cy="2211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608" y="624"/>
              <a:ext cx="1488" cy="2211"/>
              <a:chOff x="3578" y="184"/>
              <a:chExt cx="1488" cy="2211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722" y="616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H="1">
                <a:off x="4106" y="1960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98" y="558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3866" y="37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4326" y="36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626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98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4379" y="2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3722" y="808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4250" y="808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4106" y="104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3892" y="808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3722" y="1409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818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4394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5" name="Group 19"/>
              <p:cNvGrpSpPr/>
              <p:nvPr/>
            </p:nvGrpSpPr>
            <p:grpSpPr bwMode="auto">
              <a:xfrm>
                <a:off x="4346" y="1048"/>
                <a:ext cx="48" cy="344"/>
                <a:chOff x="1248" y="2233"/>
                <a:chExt cx="48" cy="344"/>
              </a:xfrm>
            </p:grpSpPr>
            <p:sp>
              <p:nvSpPr>
                <p:cNvPr id="42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Oval 21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3866" y="105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3578" y="2056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394" y="2056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4874" y="167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4106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3962" y="2104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682" y="1432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4851" y="1384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4874" y="114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4106" y="114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3914" y="568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auto">
              <a:xfrm>
                <a:off x="4078" y="193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3578" y="1096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9" name="Group 35"/>
              <p:cNvGrpSpPr/>
              <p:nvPr/>
            </p:nvGrpSpPr>
            <p:grpSpPr bwMode="auto">
              <a:xfrm>
                <a:off x="4394" y="1144"/>
                <a:ext cx="313" cy="288"/>
                <a:chOff x="4574" y="1234"/>
                <a:chExt cx="313" cy="288"/>
              </a:xfrm>
            </p:grpSpPr>
            <p:sp>
              <p:nvSpPr>
                <p:cNvPr id="40" name="Rectangle 36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41" name="Line 37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9" name="Text Box 107"/>
            <p:cNvSpPr txBox="1">
              <a:spLocks noChangeArrowheads="1"/>
            </p:cNvSpPr>
            <p:nvPr/>
          </p:nvSpPr>
          <p:spPr bwMode="auto">
            <a:xfrm>
              <a:off x="1706" y="1836"/>
              <a:ext cx="348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44" name="Group 39"/>
          <p:cNvGrpSpPr/>
          <p:nvPr/>
        </p:nvGrpSpPr>
        <p:grpSpPr bwMode="auto">
          <a:xfrm>
            <a:off x="4554538" y="1081723"/>
            <a:ext cx="3067050" cy="3138487"/>
            <a:chOff x="2789" y="756"/>
            <a:chExt cx="1932" cy="1977"/>
          </a:xfrm>
        </p:grpSpPr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4041" y="2386"/>
              <a:ext cx="680" cy="34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373" y="2386"/>
              <a:ext cx="668" cy="34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2789" y="2386"/>
              <a:ext cx="584" cy="34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041" y="2060"/>
              <a:ext cx="680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373" y="2060"/>
              <a:ext cx="668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789" y="2060"/>
              <a:ext cx="584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4041" y="1734"/>
              <a:ext cx="680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373" y="1734"/>
              <a:ext cx="668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2789" y="1734"/>
              <a:ext cx="584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041" y="1408"/>
              <a:ext cx="680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373" y="1408"/>
              <a:ext cx="668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30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789" y="1408"/>
              <a:ext cx="584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4041" y="1082"/>
              <a:ext cx="680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3373" y="1082"/>
              <a:ext cx="668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0" i="0" u="none" strike="noStrike" kern="1200" cap="none" spc="0" normalizeH="0" baseline="30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789" y="1082"/>
              <a:ext cx="584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  R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4041" y="756"/>
              <a:ext cx="680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373" y="756"/>
              <a:ext cx="668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CP=1</a:t>
              </a: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2789" y="756"/>
              <a:ext cx="584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>
              <a:off x="2789" y="1082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2789" y="1408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2789" y="1734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2789" y="2060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2789" y="2386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3373" y="756"/>
              <a:ext cx="0" cy="1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4041" y="756"/>
              <a:ext cx="0" cy="1977"/>
            </a:xfrm>
            <a:prstGeom prst="line">
              <a:avLst/>
            </a:prstGeom>
            <a:noFill/>
            <a:ln w="19050">
              <a:noFill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789" y="756"/>
              <a:ext cx="19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789" y="756"/>
              <a:ext cx="0" cy="197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4721" y="756"/>
              <a:ext cx="0" cy="197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>
              <a:off x="2789" y="2733"/>
              <a:ext cx="19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4" name="Group 69"/>
            <p:cNvGrpSpPr/>
            <p:nvPr/>
          </p:nvGrpSpPr>
          <p:grpSpPr bwMode="auto">
            <a:xfrm>
              <a:off x="4416" y="802"/>
              <a:ext cx="248" cy="248"/>
              <a:chOff x="4416" y="802"/>
              <a:chExt cx="248" cy="248"/>
            </a:xfrm>
          </p:grpSpPr>
          <p:sp>
            <p:nvSpPr>
              <p:cNvPr id="75" name="Freeform 70"/>
              <p:cNvSpPr/>
              <p:nvPr/>
            </p:nvSpPr>
            <p:spPr bwMode="auto">
              <a:xfrm>
                <a:off x="4416" y="802"/>
                <a:ext cx="248" cy="248"/>
              </a:xfrm>
              <a:custGeom>
                <a:avLst/>
                <a:gdLst>
                  <a:gd name="T0" fmla="*/ 0 w 248"/>
                  <a:gd name="T1" fmla="*/ 0 h 248"/>
                  <a:gd name="T2" fmla="*/ 147 w 248"/>
                  <a:gd name="T3" fmla="*/ 0 h 248"/>
                  <a:gd name="T4" fmla="*/ 147 w 248"/>
                  <a:gd name="T5" fmla="*/ 248 h 248"/>
                  <a:gd name="T6" fmla="*/ 248 w 248"/>
                  <a:gd name="T7" fmla="*/ 248 h 2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8" h="248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48"/>
                    </a:lnTo>
                    <a:lnTo>
                      <a:pt x="248" y="24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4563" y="824"/>
                <a:ext cx="0" cy="1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4608513" y="2119948"/>
            <a:ext cx="895350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0   0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5737225" y="2100898"/>
            <a:ext cx="696913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79" name="Text Box 74"/>
          <p:cNvSpPr txBox="1">
            <a:spLocks noChangeArrowheads="1"/>
          </p:cNvSpPr>
          <p:nvPr/>
        </p:nvSpPr>
        <p:spPr bwMode="auto">
          <a:xfrm>
            <a:off x="4608513" y="2639060"/>
            <a:ext cx="8953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0   1</a:t>
            </a:r>
          </a:p>
        </p:txBody>
      </p: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5791200" y="2639060"/>
            <a:ext cx="627063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</a:t>
            </a: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4625975" y="3124835"/>
            <a:ext cx="8953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1   0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5789613" y="3123248"/>
            <a:ext cx="627062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</a:t>
            </a:r>
          </a:p>
        </p:txBody>
      </p:sp>
      <p:sp>
        <p:nvSpPr>
          <p:cNvPr id="83" name="Text Box 78"/>
          <p:cNvSpPr txBox="1">
            <a:spLocks noChangeArrowheads="1"/>
          </p:cNvSpPr>
          <p:nvPr/>
        </p:nvSpPr>
        <p:spPr bwMode="auto">
          <a:xfrm>
            <a:off x="4625975" y="3680460"/>
            <a:ext cx="8953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1   1</a:t>
            </a: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5613400" y="3702685"/>
            <a:ext cx="1111250" cy="52197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不用</a:t>
            </a:r>
          </a:p>
        </p:txBody>
      </p:sp>
      <p:grpSp>
        <p:nvGrpSpPr>
          <p:cNvPr id="85" name="Group 80"/>
          <p:cNvGrpSpPr/>
          <p:nvPr/>
        </p:nvGrpSpPr>
        <p:grpSpPr bwMode="auto">
          <a:xfrm>
            <a:off x="6599238" y="2118360"/>
            <a:ext cx="1111250" cy="2082800"/>
            <a:chOff x="4077" y="1409"/>
            <a:chExt cx="700" cy="1312"/>
          </a:xfrm>
        </p:grpSpPr>
        <p:sp>
          <p:nvSpPr>
            <p:cNvPr id="86" name="Text Box 81"/>
            <p:cNvSpPr txBox="1">
              <a:spLocks noChangeArrowheads="1"/>
            </p:cNvSpPr>
            <p:nvPr/>
          </p:nvSpPr>
          <p:spPr bwMode="auto">
            <a:xfrm>
              <a:off x="4166" y="1409"/>
              <a:ext cx="43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87" name="Text Box 82"/>
            <p:cNvSpPr txBox="1">
              <a:spLocks noChangeArrowheads="1"/>
            </p:cNvSpPr>
            <p:nvPr/>
          </p:nvSpPr>
          <p:spPr bwMode="auto">
            <a:xfrm>
              <a:off x="4200" y="1737"/>
              <a:ext cx="39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</a:t>
              </a:r>
            </a:p>
          </p:txBody>
        </p:sp>
        <p:sp>
          <p:nvSpPr>
            <p:cNvPr id="88" name="Text Box 83"/>
            <p:cNvSpPr txBox="1">
              <a:spLocks noChangeArrowheads="1"/>
            </p:cNvSpPr>
            <p:nvPr/>
          </p:nvSpPr>
          <p:spPr bwMode="auto">
            <a:xfrm>
              <a:off x="4223" y="2066"/>
              <a:ext cx="39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</a:t>
              </a:r>
            </a:p>
          </p:txBody>
        </p:sp>
        <p:sp>
          <p:nvSpPr>
            <p:cNvPr id="89" name="Text Box 84"/>
            <p:cNvSpPr txBox="1">
              <a:spLocks noChangeArrowheads="1"/>
            </p:cNvSpPr>
            <p:nvPr/>
          </p:nvSpPr>
          <p:spPr bwMode="auto">
            <a:xfrm>
              <a:off x="4077" y="2392"/>
              <a:ext cx="700" cy="32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不用</a:t>
              </a:r>
            </a:p>
          </p:txBody>
        </p:sp>
      </p:grpSp>
      <p:grpSp>
        <p:nvGrpSpPr>
          <p:cNvPr id="90" name="Group 106"/>
          <p:cNvGrpSpPr/>
          <p:nvPr/>
        </p:nvGrpSpPr>
        <p:grpSpPr bwMode="auto">
          <a:xfrm>
            <a:off x="5506403" y="4350067"/>
            <a:ext cx="1524000" cy="2462213"/>
            <a:chOff x="2691" y="2615"/>
            <a:chExt cx="960" cy="1551"/>
          </a:xfrm>
        </p:grpSpPr>
        <p:sp>
          <p:nvSpPr>
            <p:cNvPr id="91" name="Rectangle 86"/>
            <p:cNvSpPr>
              <a:spLocks noChangeArrowheads="1"/>
            </p:cNvSpPr>
            <p:nvPr/>
          </p:nvSpPr>
          <p:spPr bwMode="auto">
            <a:xfrm>
              <a:off x="2691" y="3027"/>
              <a:ext cx="960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3410" y="3667"/>
              <a:ext cx="1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 flipH="1">
              <a:off x="2841" y="3671"/>
              <a:ext cx="3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 flipV="1">
              <a:off x="2808" y="2648"/>
              <a:ext cx="1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90"/>
            <p:cNvSpPr>
              <a:spLocks noChangeShapeType="1"/>
            </p:cNvSpPr>
            <p:nvPr/>
          </p:nvSpPr>
          <p:spPr bwMode="auto">
            <a:xfrm>
              <a:off x="3115" y="3765"/>
              <a:ext cx="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91"/>
            <p:cNvSpPr>
              <a:spLocks noChangeShapeType="1"/>
            </p:cNvSpPr>
            <p:nvPr/>
          </p:nvSpPr>
          <p:spPr bwMode="auto">
            <a:xfrm>
              <a:off x="2868" y="2839"/>
              <a:ext cx="1" cy="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Line 92"/>
            <p:cNvSpPr>
              <a:spLocks noChangeShapeType="1"/>
            </p:cNvSpPr>
            <p:nvPr/>
          </p:nvSpPr>
          <p:spPr bwMode="auto">
            <a:xfrm>
              <a:off x="3362" y="2839"/>
              <a:ext cx="1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2809" y="2922"/>
              <a:ext cx="107" cy="1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3068" y="3671"/>
              <a:ext cx="106" cy="1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Rectangle 95"/>
            <p:cNvSpPr>
              <a:spLocks noChangeArrowheads="1"/>
            </p:cNvSpPr>
            <p:nvPr/>
          </p:nvSpPr>
          <p:spPr bwMode="auto">
            <a:xfrm>
              <a:off x="3303" y="2615"/>
              <a:ext cx="140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795" y="2619"/>
              <a:ext cx="140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3339" y="3427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3" name="Rectangle 98"/>
            <p:cNvSpPr>
              <a:spLocks noChangeArrowheads="1"/>
            </p:cNvSpPr>
            <p:nvPr/>
          </p:nvSpPr>
          <p:spPr bwMode="auto">
            <a:xfrm>
              <a:off x="2797" y="341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3056" y="3427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05" name="Rectangle 100"/>
            <p:cNvSpPr>
              <a:spLocks noChangeArrowheads="1"/>
            </p:cNvSpPr>
            <p:nvPr/>
          </p:nvSpPr>
          <p:spPr bwMode="auto">
            <a:xfrm>
              <a:off x="2999" y="3933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106" name="Rectangle 101"/>
            <p:cNvSpPr>
              <a:spLocks noChangeArrowheads="1"/>
            </p:cNvSpPr>
            <p:nvPr/>
          </p:nvSpPr>
          <p:spPr bwMode="auto">
            <a:xfrm rot="5400000">
              <a:off x="2792" y="3015"/>
              <a:ext cx="260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┌</a:t>
              </a:r>
              <a:endPara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Rectangle 102"/>
            <p:cNvSpPr>
              <a:spLocks noChangeArrowheads="1"/>
            </p:cNvSpPr>
            <p:nvPr/>
          </p:nvSpPr>
          <p:spPr bwMode="auto">
            <a:xfrm rot="5400000">
              <a:off x="3287" y="2970"/>
              <a:ext cx="195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┌</a:t>
              </a:r>
              <a:endPara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" name="Text Box 103"/>
          <p:cNvSpPr txBox="1">
            <a:spLocks noChangeArrowheads="1"/>
          </p:cNvSpPr>
          <p:nvPr/>
        </p:nvSpPr>
        <p:spPr bwMode="auto">
          <a:xfrm>
            <a:off x="3467735" y="5277485"/>
            <a:ext cx="1795463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83" grpId="0" autoUpdateAnimBg="0"/>
      <p:bldP spid="84" grpId="0" bldLvl="0" animBg="1" autoUpdateAnimBg="0"/>
      <p:bldP spid="10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主从触发器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12520" y="990600"/>
            <a:ext cx="2331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工作特点：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7628" y="1635443"/>
            <a:ext cx="6742112" cy="5922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主从触发器的触发翻转分为两个节拍：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27685" y="2293303"/>
            <a:ext cx="7907338" cy="17589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）当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CP’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，从触发器被封锁，保持原状态不变：主触发器工作，接收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端的输入信号。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0852" y="3982085"/>
            <a:ext cx="8109267" cy="231457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）当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跃变到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时，即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CP=0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CP’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。主触发器被封锁，输入信号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不再影响主触发器的状态；从触发器工作，接收主触发器输出端的状态。</a:t>
            </a: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519593"/>
            <a:ext cx="902677" cy="338407"/>
          </a:xfr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主从触发器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50229" y="934043"/>
            <a:ext cx="2331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三、波形分析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Group 39"/>
          <p:cNvGrpSpPr/>
          <p:nvPr/>
        </p:nvGrpSpPr>
        <p:grpSpPr bwMode="auto">
          <a:xfrm>
            <a:off x="4895850" y="1944511"/>
            <a:ext cx="2725738" cy="3121025"/>
            <a:chOff x="2903" y="1502"/>
            <a:chExt cx="1717" cy="2181"/>
          </a:xfrm>
        </p:grpSpPr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2903" y="1502"/>
              <a:ext cx="0" cy="2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3479" y="1514"/>
              <a:ext cx="0" cy="2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4067" y="1514"/>
              <a:ext cx="0" cy="2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4620" y="1502"/>
              <a:ext cx="0" cy="2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3004" y="1965"/>
              <a:ext cx="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>
              <a:off x="3208" y="1976"/>
              <a:ext cx="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4235" y="1976"/>
              <a:ext cx="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4427" y="1965"/>
              <a:ext cx="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Group 48"/>
          <p:cNvGrpSpPr/>
          <p:nvPr/>
        </p:nvGrpSpPr>
        <p:grpSpPr bwMode="auto">
          <a:xfrm>
            <a:off x="3586163" y="1460324"/>
            <a:ext cx="4859337" cy="2168525"/>
            <a:chOff x="2078" y="1197"/>
            <a:chExt cx="3061" cy="1366"/>
          </a:xfrm>
        </p:grpSpPr>
        <p:sp>
          <p:nvSpPr>
            <p:cNvPr id="19" name="Freeform 49"/>
            <p:cNvSpPr/>
            <p:nvPr/>
          </p:nvSpPr>
          <p:spPr bwMode="auto">
            <a:xfrm>
              <a:off x="2462" y="1197"/>
              <a:ext cx="2677" cy="305"/>
            </a:xfrm>
            <a:custGeom>
              <a:avLst/>
              <a:gdLst>
                <a:gd name="T0" fmla="*/ 0 w 2677"/>
                <a:gd name="T1" fmla="*/ 305 h 305"/>
                <a:gd name="T2" fmla="*/ 452 w 2677"/>
                <a:gd name="T3" fmla="*/ 305 h 305"/>
                <a:gd name="T4" fmla="*/ 452 w 2677"/>
                <a:gd name="T5" fmla="*/ 0 h 305"/>
                <a:gd name="T6" fmla="*/ 1017 w 2677"/>
                <a:gd name="T7" fmla="*/ 0 h 305"/>
                <a:gd name="T8" fmla="*/ 1017 w 2677"/>
                <a:gd name="T9" fmla="*/ 305 h 305"/>
                <a:gd name="T10" fmla="*/ 1615 w 2677"/>
                <a:gd name="T11" fmla="*/ 305 h 305"/>
                <a:gd name="T12" fmla="*/ 1615 w 2677"/>
                <a:gd name="T13" fmla="*/ 0 h 305"/>
                <a:gd name="T14" fmla="*/ 2157 w 2677"/>
                <a:gd name="T15" fmla="*/ 0 h 305"/>
                <a:gd name="T16" fmla="*/ 2157 w 2677"/>
                <a:gd name="T17" fmla="*/ 305 h 305"/>
                <a:gd name="T18" fmla="*/ 2677 w 2677"/>
                <a:gd name="T19" fmla="*/ 305 h 3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7" h="305">
                  <a:moveTo>
                    <a:pt x="0" y="305"/>
                  </a:moveTo>
                  <a:lnTo>
                    <a:pt x="452" y="305"/>
                  </a:lnTo>
                  <a:lnTo>
                    <a:pt x="452" y="0"/>
                  </a:lnTo>
                  <a:lnTo>
                    <a:pt x="1017" y="0"/>
                  </a:lnTo>
                  <a:lnTo>
                    <a:pt x="1017" y="305"/>
                  </a:lnTo>
                  <a:lnTo>
                    <a:pt x="1615" y="305"/>
                  </a:lnTo>
                  <a:lnTo>
                    <a:pt x="1615" y="0"/>
                  </a:lnTo>
                  <a:lnTo>
                    <a:pt x="2157" y="0"/>
                  </a:lnTo>
                  <a:lnTo>
                    <a:pt x="2157" y="305"/>
                  </a:lnTo>
                  <a:lnTo>
                    <a:pt x="2677" y="30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2462" y="1672"/>
              <a:ext cx="2677" cy="304"/>
            </a:xfrm>
            <a:custGeom>
              <a:avLst/>
              <a:gdLst>
                <a:gd name="T0" fmla="*/ 0 w 2677"/>
                <a:gd name="T1" fmla="*/ 304 h 304"/>
                <a:gd name="T2" fmla="*/ 215 w 2677"/>
                <a:gd name="T3" fmla="*/ 304 h 304"/>
                <a:gd name="T4" fmla="*/ 215 w 2677"/>
                <a:gd name="T5" fmla="*/ 0 h 304"/>
                <a:gd name="T6" fmla="*/ 554 w 2677"/>
                <a:gd name="T7" fmla="*/ 0 h 304"/>
                <a:gd name="T8" fmla="*/ 554 w 2677"/>
                <a:gd name="T9" fmla="*/ 304 h 304"/>
                <a:gd name="T10" fmla="*/ 757 w 2677"/>
                <a:gd name="T11" fmla="*/ 304 h 304"/>
                <a:gd name="T12" fmla="*/ 757 w 2677"/>
                <a:gd name="T13" fmla="*/ 0 h 304"/>
                <a:gd name="T14" fmla="*/ 1254 w 2677"/>
                <a:gd name="T15" fmla="*/ 0 h 304"/>
                <a:gd name="T16" fmla="*/ 1254 w 2677"/>
                <a:gd name="T17" fmla="*/ 304 h 304"/>
                <a:gd name="T18" fmla="*/ 1773 w 2677"/>
                <a:gd name="T19" fmla="*/ 304 h 304"/>
                <a:gd name="T20" fmla="*/ 1773 w 2677"/>
                <a:gd name="T21" fmla="*/ 0 h 304"/>
                <a:gd name="T22" fmla="*/ 1977 w 2677"/>
                <a:gd name="T23" fmla="*/ 0 h 304"/>
                <a:gd name="T24" fmla="*/ 1977 w 2677"/>
                <a:gd name="T25" fmla="*/ 304 h 304"/>
                <a:gd name="T26" fmla="*/ 2677 w 2677"/>
                <a:gd name="T27" fmla="*/ 304 h 3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7" h="304">
                  <a:moveTo>
                    <a:pt x="0" y="304"/>
                  </a:moveTo>
                  <a:lnTo>
                    <a:pt x="215" y="304"/>
                  </a:lnTo>
                  <a:lnTo>
                    <a:pt x="215" y="0"/>
                  </a:lnTo>
                  <a:lnTo>
                    <a:pt x="554" y="0"/>
                  </a:lnTo>
                  <a:lnTo>
                    <a:pt x="554" y="304"/>
                  </a:lnTo>
                  <a:lnTo>
                    <a:pt x="757" y="304"/>
                  </a:lnTo>
                  <a:lnTo>
                    <a:pt x="757" y="0"/>
                  </a:lnTo>
                  <a:lnTo>
                    <a:pt x="1254" y="0"/>
                  </a:lnTo>
                  <a:lnTo>
                    <a:pt x="1254" y="304"/>
                  </a:lnTo>
                  <a:lnTo>
                    <a:pt x="1773" y="304"/>
                  </a:lnTo>
                  <a:lnTo>
                    <a:pt x="1773" y="0"/>
                  </a:lnTo>
                  <a:lnTo>
                    <a:pt x="1977" y="0"/>
                  </a:lnTo>
                  <a:lnTo>
                    <a:pt x="1977" y="304"/>
                  </a:lnTo>
                  <a:lnTo>
                    <a:pt x="2677" y="30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2462" y="2123"/>
              <a:ext cx="2677" cy="305"/>
            </a:xfrm>
            <a:custGeom>
              <a:avLst/>
              <a:gdLst>
                <a:gd name="T0" fmla="*/ 0 w 2677"/>
                <a:gd name="T1" fmla="*/ 305 h 305"/>
                <a:gd name="T2" fmla="*/ 542 w 2677"/>
                <a:gd name="T3" fmla="*/ 305 h 305"/>
                <a:gd name="T4" fmla="*/ 542 w 2677"/>
                <a:gd name="T5" fmla="*/ 0 h 305"/>
                <a:gd name="T6" fmla="*/ 746 w 2677"/>
                <a:gd name="T7" fmla="*/ 0 h 305"/>
                <a:gd name="T8" fmla="*/ 746 w 2677"/>
                <a:gd name="T9" fmla="*/ 305 h 305"/>
                <a:gd name="T10" fmla="*/ 1434 w 2677"/>
                <a:gd name="T11" fmla="*/ 305 h 305"/>
                <a:gd name="T12" fmla="*/ 1434 w 2677"/>
                <a:gd name="T13" fmla="*/ 0 h 305"/>
                <a:gd name="T14" fmla="*/ 1773 w 2677"/>
                <a:gd name="T15" fmla="*/ 0 h 305"/>
                <a:gd name="T16" fmla="*/ 1773 w 2677"/>
                <a:gd name="T17" fmla="*/ 305 h 305"/>
                <a:gd name="T18" fmla="*/ 1965 w 2677"/>
                <a:gd name="T19" fmla="*/ 305 h 305"/>
                <a:gd name="T20" fmla="*/ 1965 w 2677"/>
                <a:gd name="T21" fmla="*/ 0 h 305"/>
                <a:gd name="T22" fmla="*/ 2417 w 2677"/>
                <a:gd name="T23" fmla="*/ 0 h 305"/>
                <a:gd name="T24" fmla="*/ 2417 w 2677"/>
                <a:gd name="T25" fmla="*/ 305 h 305"/>
                <a:gd name="T26" fmla="*/ 2677 w 2677"/>
                <a:gd name="T27" fmla="*/ 305 h 3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7" h="305">
                  <a:moveTo>
                    <a:pt x="0" y="305"/>
                  </a:moveTo>
                  <a:lnTo>
                    <a:pt x="542" y="305"/>
                  </a:lnTo>
                  <a:lnTo>
                    <a:pt x="542" y="0"/>
                  </a:lnTo>
                  <a:lnTo>
                    <a:pt x="746" y="0"/>
                  </a:lnTo>
                  <a:lnTo>
                    <a:pt x="746" y="305"/>
                  </a:lnTo>
                  <a:lnTo>
                    <a:pt x="1434" y="305"/>
                  </a:lnTo>
                  <a:lnTo>
                    <a:pt x="1434" y="0"/>
                  </a:lnTo>
                  <a:lnTo>
                    <a:pt x="1773" y="0"/>
                  </a:lnTo>
                  <a:lnTo>
                    <a:pt x="1773" y="305"/>
                  </a:lnTo>
                  <a:lnTo>
                    <a:pt x="1965" y="305"/>
                  </a:lnTo>
                  <a:lnTo>
                    <a:pt x="1965" y="0"/>
                  </a:lnTo>
                  <a:lnTo>
                    <a:pt x="2417" y="0"/>
                  </a:lnTo>
                  <a:lnTo>
                    <a:pt x="2417" y="305"/>
                  </a:lnTo>
                  <a:lnTo>
                    <a:pt x="2677" y="30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2078" y="1287"/>
              <a:ext cx="46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23" name="Text Box 53"/>
            <p:cNvSpPr txBox="1">
              <a:spLocks noChangeArrowheads="1"/>
            </p:cNvSpPr>
            <p:nvPr/>
          </p:nvSpPr>
          <p:spPr bwMode="auto">
            <a:xfrm>
              <a:off x="2202" y="1795"/>
              <a:ext cx="29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2191" y="2236"/>
              <a:ext cx="29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25" name="Group 55"/>
          <p:cNvGrpSpPr/>
          <p:nvPr/>
        </p:nvGrpSpPr>
        <p:grpSpPr bwMode="auto">
          <a:xfrm>
            <a:off x="3354388" y="3665361"/>
            <a:ext cx="5091112" cy="555625"/>
            <a:chOff x="1932" y="2586"/>
            <a:chExt cx="3207" cy="350"/>
          </a:xfrm>
        </p:grpSpPr>
        <p:sp>
          <p:nvSpPr>
            <p:cNvPr id="26" name="Freeform 56"/>
            <p:cNvSpPr/>
            <p:nvPr/>
          </p:nvSpPr>
          <p:spPr bwMode="auto">
            <a:xfrm>
              <a:off x="2462" y="2586"/>
              <a:ext cx="2677" cy="305"/>
            </a:xfrm>
            <a:custGeom>
              <a:avLst/>
              <a:gdLst>
                <a:gd name="T0" fmla="*/ 0 w 2677"/>
                <a:gd name="T1" fmla="*/ 305 h 305"/>
                <a:gd name="T2" fmla="*/ 441 w 2677"/>
                <a:gd name="T3" fmla="*/ 305 h 305"/>
                <a:gd name="T4" fmla="*/ 441 w 2677"/>
                <a:gd name="T5" fmla="*/ 0 h 305"/>
                <a:gd name="T6" fmla="*/ 542 w 2677"/>
                <a:gd name="T7" fmla="*/ 0 h 305"/>
                <a:gd name="T8" fmla="*/ 542 w 2677"/>
                <a:gd name="T9" fmla="*/ 305 h 305"/>
                <a:gd name="T10" fmla="*/ 746 w 2677"/>
                <a:gd name="T11" fmla="*/ 305 h 305"/>
                <a:gd name="T12" fmla="*/ 746 w 2677"/>
                <a:gd name="T13" fmla="*/ 0 h 305"/>
                <a:gd name="T14" fmla="*/ 1604 w 2677"/>
                <a:gd name="T15" fmla="*/ 0 h 305"/>
                <a:gd name="T16" fmla="*/ 1604 w 2677"/>
                <a:gd name="T17" fmla="*/ 305 h 305"/>
                <a:gd name="T18" fmla="*/ 1773 w 2677"/>
                <a:gd name="T19" fmla="*/ 305 h 305"/>
                <a:gd name="T20" fmla="*/ 1773 w 2677"/>
                <a:gd name="T21" fmla="*/ 0 h 305"/>
                <a:gd name="T22" fmla="*/ 1965 w 2677"/>
                <a:gd name="T23" fmla="*/ 0 h 305"/>
                <a:gd name="T24" fmla="*/ 1965 w 2677"/>
                <a:gd name="T25" fmla="*/ 305 h 305"/>
                <a:gd name="T26" fmla="*/ 2677 w 2677"/>
                <a:gd name="T27" fmla="*/ 305 h 3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7" h="305">
                  <a:moveTo>
                    <a:pt x="0" y="305"/>
                  </a:moveTo>
                  <a:lnTo>
                    <a:pt x="441" y="305"/>
                  </a:lnTo>
                  <a:lnTo>
                    <a:pt x="441" y="0"/>
                  </a:lnTo>
                  <a:lnTo>
                    <a:pt x="542" y="0"/>
                  </a:lnTo>
                  <a:lnTo>
                    <a:pt x="542" y="305"/>
                  </a:lnTo>
                  <a:lnTo>
                    <a:pt x="746" y="305"/>
                  </a:lnTo>
                  <a:lnTo>
                    <a:pt x="746" y="0"/>
                  </a:lnTo>
                  <a:lnTo>
                    <a:pt x="1604" y="0"/>
                  </a:lnTo>
                  <a:lnTo>
                    <a:pt x="1604" y="305"/>
                  </a:lnTo>
                  <a:lnTo>
                    <a:pt x="1773" y="305"/>
                  </a:lnTo>
                  <a:lnTo>
                    <a:pt x="1773" y="0"/>
                  </a:lnTo>
                  <a:lnTo>
                    <a:pt x="1965" y="0"/>
                  </a:lnTo>
                  <a:lnTo>
                    <a:pt x="1965" y="305"/>
                  </a:lnTo>
                  <a:lnTo>
                    <a:pt x="2677" y="30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1932" y="2609"/>
              <a:ext cx="81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Group 58"/>
          <p:cNvGrpSpPr/>
          <p:nvPr/>
        </p:nvGrpSpPr>
        <p:grpSpPr bwMode="auto">
          <a:xfrm>
            <a:off x="3478213" y="4400374"/>
            <a:ext cx="4967287" cy="592137"/>
            <a:chOff x="2010" y="3049"/>
            <a:chExt cx="3129" cy="373"/>
          </a:xfrm>
        </p:grpSpPr>
        <p:sp>
          <p:nvSpPr>
            <p:cNvPr id="29" name="Freeform 59"/>
            <p:cNvSpPr/>
            <p:nvPr/>
          </p:nvSpPr>
          <p:spPr bwMode="auto">
            <a:xfrm>
              <a:off x="2462" y="3049"/>
              <a:ext cx="2677" cy="305"/>
            </a:xfrm>
            <a:custGeom>
              <a:avLst/>
              <a:gdLst>
                <a:gd name="T0" fmla="*/ 0 w 2677"/>
                <a:gd name="T1" fmla="*/ 305 h 305"/>
                <a:gd name="T2" fmla="*/ 1017 w 2677"/>
                <a:gd name="T3" fmla="*/ 305 h 305"/>
                <a:gd name="T4" fmla="*/ 1017 w 2677"/>
                <a:gd name="T5" fmla="*/ 0 h 305"/>
                <a:gd name="T6" fmla="*/ 2157 w 2677"/>
                <a:gd name="T7" fmla="*/ 0 h 305"/>
                <a:gd name="T8" fmla="*/ 2157 w 2677"/>
                <a:gd name="T9" fmla="*/ 305 h 305"/>
                <a:gd name="T10" fmla="*/ 2677 w 2677"/>
                <a:gd name="T11" fmla="*/ 305 h 3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77" h="305">
                  <a:moveTo>
                    <a:pt x="0" y="305"/>
                  </a:moveTo>
                  <a:lnTo>
                    <a:pt x="1017" y="305"/>
                  </a:lnTo>
                  <a:lnTo>
                    <a:pt x="1017" y="0"/>
                  </a:lnTo>
                  <a:lnTo>
                    <a:pt x="2157" y="0"/>
                  </a:lnTo>
                  <a:lnTo>
                    <a:pt x="2157" y="305"/>
                  </a:lnTo>
                  <a:lnTo>
                    <a:pt x="2677" y="30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60"/>
            <p:cNvSpPr txBox="1">
              <a:spLocks noChangeArrowheads="1"/>
            </p:cNvSpPr>
            <p:nvPr/>
          </p:nvSpPr>
          <p:spPr bwMode="auto">
            <a:xfrm>
              <a:off x="2010" y="3095"/>
              <a:ext cx="59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55588" y="5183823"/>
            <a:ext cx="8713787" cy="1417637"/>
            <a:chOff x="255588" y="5199063"/>
            <a:chExt cx="8713787" cy="1417637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55588" y="5199063"/>
              <a:ext cx="8713787" cy="1417637"/>
            </a:xfrm>
            <a:prstGeom prst="rect">
              <a:avLst/>
            </a:prstGeom>
            <a:gradFill rotWithShape="0">
              <a:gsLst>
                <a:gs pos="0">
                  <a:srgbClr val="FFD5FF"/>
                </a:gs>
                <a:gs pos="50000">
                  <a:schemeClr val="bg1"/>
                </a:gs>
                <a:gs pos="100000">
                  <a:srgbClr val="FFD5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98463" y="5430838"/>
              <a:ext cx="8486775" cy="9461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主触发器在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CP=1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期间可以随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SR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的状态多次翻转，但从触发器只跟随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0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时的主触发器状态。</a:t>
              </a:r>
            </a:p>
          </p:txBody>
        </p:sp>
      </p:grpSp>
      <p:grpSp>
        <p:nvGrpSpPr>
          <p:cNvPr id="32" name="Group 65"/>
          <p:cNvGrpSpPr/>
          <p:nvPr/>
        </p:nvGrpSpPr>
        <p:grpSpPr bwMode="auto">
          <a:xfrm>
            <a:off x="571500" y="1480961"/>
            <a:ext cx="2362200" cy="3509963"/>
            <a:chOff x="360" y="826"/>
            <a:chExt cx="1488" cy="2211"/>
          </a:xfrm>
        </p:grpSpPr>
        <p:grpSp>
          <p:nvGrpSpPr>
            <p:cNvPr id="33" name="Group 4"/>
            <p:cNvGrpSpPr/>
            <p:nvPr/>
          </p:nvGrpSpPr>
          <p:grpSpPr bwMode="auto">
            <a:xfrm>
              <a:off x="360" y="826"/>
              <a:ext cx="1488" cy="2211"/>
              <a:chOff x="3578" y="184"/>
              <a:chExt cx="1488" cy="2211"/>
            </a:xfrm>
          </p:grpSpPr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3722" y="616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6"/>
              <p:cNvSpPr>
                <a:spLocks noChangeShapeType="1"/>
              </p:cNvSpPr>
              <p:nvPr/>
            </p:nvSpPr>
            <p:spPr bwMode="auto">
              <a:xfrm flipH="1">
                <a:off x="4106" y="1960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4298" y="558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3866" y="37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4326" y="36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3626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4298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4379" y="2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3722" y="808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4250" y="808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4106" y="104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3892" y="808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Rectangle 17"/>
              <p:cNvSpPr>
                <a:spLocks noChangeArrowheads="1"/>
              </p:cNvSpPr>
              <p:nvPr/>
            </p:nvSpPr>
            <p:spPr bwMode="auto">
              <a:xfrm>
                <a:off x="3722" y="1409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>
                <a:off x="3818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>
                <a:off x="4394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0" name="Group 20"/>
              <p:cNvGrpSpPr/>
              <p:nvPr/>
            </p:nvGrpSpPr>
            <p:grpSpPr bwMode="auto">
              <a:xfrm>
                <a:off x="4346" y="1048"/>
                <a:ext cx="48" cy="344"/>
                <a:chOff x="1248" y="2233"/>
                <a:chExt cx="48" cy="344"/>
              </a:xfrm>
            </p:grpSpPr>
            <p:sp>
              <p:nvSpPr>
                <p:cNvPr id="67" name="Line 21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Oval 22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" name="Line 23"/>
              <p:cNvSpPr>
                <a:spLocks noChangeShapeType="1"/>
              </p:cNvSpPr>
              <p:nvPr/>
            </p:nvSpPr>
            <p:spPr bwMode="auto">
              <a:xfrm>
                <a:off x="3866" y="105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3578" y="2056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4394" y="2056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54" name="Line 26"/>
              <p:cNvSpPr>
                <a:spLocks noChangeShapeType="1"/>
              </p:cNvSpPr>
              <p:nvPr/>
            </p:nvSpPr>
            <p:spPr bwMode="auto">
              <a:xfrm>
                <a:off x="4874" y="167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27"/>
              <p:cNvSpPr>
                <a:spLocks noChangeShapeType="1"/>
              </p:cNvSpPr>
              <p:nvPr/>
            </p:nvSpPr>
            <p:spPr bwMode="auto">
              <a:xfrm>
                <a:off x="4106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Rectangle 28"/>
              <p:cNvSpPr>
                <a:spLocks noChangeArrowheads="1"/>
              </p:cNvSpPr>
              <p:nvPr/>
            </p:nvSpPr>
            <p:spPr bwMode="auto">
              <a:xfrm>
                <a:off x="3962" y="2104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57" name="Rectangle 29"/>
              <p:cNvSpPr>
                <a:spLocks noChangeArrowheads="1"/>
              </p:cNvSpPr>
              <p:nvPr/>
            </p:nvSpPr>
            <p:spPr bwMode="auto">
              <a:xfrm>
                <a:off x="4682" y="1432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Oval 30"/>
              <p:cNvSpPr>
                <a:spLocks noChangeArrowheads="1"/>
              </p:cNvSpPr>
              <p:nvPr/>
            </p:nvSpPr>
            <p:spPr bwMode="auto">
              <a:xfrm>
                <a:off x="4851" y="1384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31"/>
              <p:cNvSpPr>
                <a:spLocks noChangeShapeType="1"/>
              </p:cNvSpPr>
              <p:nvPr/>
            </p:nvSpPr>
            <p:spPr bwMode="auto">
              <a:xfrm>
                <a:off x="4874" y="114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32"/>
              <p:cNvSpPr>
                <a:spLocks noChangeShapeType="1"/>
              </p:cNvSpPr>
              <p:nvPr/>
            </p:nvSpPr>
            <p:spPr bwMode="auto">
              <a:xfrm>
                <a:off x="4106" y="114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33"/>
              <p:cNvSpPr>
                <a:spLocks noChangeArrowheads="1"/>
              </p:cNvSpPr>
              <p:nvPr/>
            </p:nvSpPr>
            <p:spPr bwMode="auto">
              <a:xfrm>
                <a:off x="3914" y="568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62" name="Oval 34"/>
              <p:cNvSpPr>
                <a:spLocks noChangeArrowheads="1"/>
              </p:cNvSpPr>
              <p:nvPr/>
            </p:nvSpPr>
            <p:spPr bwMode="auto">
              <a:xfrm>
                <a:off x="4078" y="193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35"/>
              <p:cNvSpPr>
                <a:spLocks noChangeArrowheads="1"/>
              </p:cNvSpPr>
              <p:nvPr/>
            </p:nvSpPr>
            <p:spPr bwMode="auto">
              <a:xfrm>
                <a:off x="3578" y="1096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64" name="Group 36"/>
              <p:cNvGrpSpPr/>
              <p:nvPr/>
            </p:nvGrpSpPr>
            <p:grpSpPr bwMode="auto">
              <a:xfrm>
                <a:off x="4394" y="1144"/>
                <a:ext cx="313" cy="288"/>
                <a:chOff x="4574" y="1234"/>
                <a:chExt cx="313" cy="288"/>
              </a:xfrm>
            </p:grpSpPr>
            <p:sp>
              <p:nvSpPr>
                <p:cNvPr id="65" name="Rectangle 37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66" name="Line 38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1468" y="2054"/>
              <a:ext cx="22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课件北航模板</Template>
  <TotalTime>1</TotalTime>
  <Words>1007</Words>
  <Application>Microsoft Office PowerPoint</Application>
  <PresentationFormat>全屏显示(4:3)</PresentationFormat>
  <Paragraphs>327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宋体</vt:lpstr>
      <vt:lpstr>Arial</vt:lpstr>
      <vt:lpstr>Calibri</vt:lpstr>
      <vt:lpstr>Georgia</vt:lpstr>
      <vt:lpstr>Symbol</vt:lpstr>
      <vt:lpstr>Tahoma</vt:lpstr>
      <vt:lpstr>Times New Roman</vt:lpstr>
      <vt:lpstr>Wingdings</vt:lpstr>
      <vt:lpstr>Blends</vt:lpstr>
      <vt:lpstr>位图图像</vt:lpstr>
      <vt:lpstr>§ 4.6 同步D触发器（锁存器）</vt:lpstr>
      <vt:lpstr>PowerPoint 演示文稿</vt:lpstr>
      <vt:lpstr>§ 4.6 同步D触发器（锁存器）</vt:lpstr>
      <vt:lpstr>§ 4.7 不同形式的电位触发器</vt:lpstr>
      <vt:lpstr>PowerPoint 演示文稿</vt:lpstr>
      <vt:lpstr>PowerPoint 演示文稿</vt:lpstr>
      <vt:lpstr>§ 4.8 主从触发器</vt:lpstr>
      <vt:lpstr>§ 4.8 主从触发器</vt:lpstr>
      <vt:lpstr>§ 4.8 主从触发器</vt:lpstr>
      <vt:lpstr>PowerPoint 演示文稿</vt:lpstr>
      <vt:lpstr>PowerPoint 演示文稿</vt:lpstr>
      <vt:lpstr>PowerPoint 演示文稿</vt:lpstr>
      <vt:lpstr>四、几点注意</vt:lpstr>
    </vt:vector>
  </TitlesOfParts>
  <Company>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jiang baoshan</cp:lastModifiedBy>
  <cp:revision>638</cp:revision>
  <dcterms:created xsi:type="dcterms:W3CDTF">2004-02-20T06:45:00Z</dcterms:created>
  <dcterms:modified xsi:type="dcterms:W3CDTF">2022-04-07T04:27:57Z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C0B52393DD88466389AB71FDAFE99ACA</vt:lpwstr>
  </property>
  <property fmtid="{D5CDD505-2E9C-101B-9397-08002B2CF9AE}" pid="3" name="KSOProductBuildVer">
    <vt:lpwstr>2052-11.1.0.11365</vt:lpwstr>
  </property>
</Properties>
</file>