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81" r:id="rId3"/>
    <p:sldId id="596" r:id="rId4"/>
    <p:sldId id="597" r:id="rId6"/>
    <p:sldId id="603" r:id="rId7"/>
    <p:sldId id="538" r:id="rId8"/>
    <p:sldId id="554" r:id="rId9"/>
    <p:sldId id="555" r:id="rId10"/>
    <p:sldId id="604" r:id="rId11"/>
    <p:sldId id="605" r:id="rId12"/>
    <p:sldId id="560" r:id="rId13"/>
    <p:sldId id="561" r:id="rId14"/>
    <p:sldId id="562" r:id="rId15"/>
    <p:sldId id="558" r:id="rId16"/>
    <p:sldId id="564" r:id="rId17"/>
    <p:sldId id="606" r:id="rId18"/>
    <p:sldId id="565" r:id="rId19"/>
    <p:sldId id="566" r:id="rId20"/>
    <p:sldId id="567" r:id="rId21"/>
    <p:sldId id="607" r:id="rId22"/>
    <p:sldId id="569" r:id="rId23"/>
    <p:sldId id="570" r:id="rId24"/>
    <p:sldId id="571" r:id="rId25"/>
    <p:sldId id="609" r:id="rId26"/>
    <p:sldId id="610" r:id="rId27"/>
    <p:sldId id="574" r:id="rId28"/>
    <p:sldId id="575" r:id="rId29"/>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8F8"/>
    <a:srgbClr val="F6F000"/>
    <a:srgbClr val="9090F4"/>
    <a:srgbClr val="FF33CC"/>
    <a:srgbClr val="A87E06"/>
    <a:srgbClr val="CC9900"/>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9610" autoAdjust="0"/>
  </p:normalViewPr>
  <p:slideViewPr>
    <p:cSldViewPr snapToGrid="0">
      <p:cViewPr varScale="1">
        <p:scale>
          <a:sx n="85" d="100"/>
          <a:sy n="85" d="100"/>
        </p:scale>
        <p:origin x="987" y="30"/>
      </p:cViewPr>
      <p:guideLst>
        <p:guide orient="horz" pos="2214"/>
        <p:guide pos="2913"/>
      </p:guideLst>
    </p:cSldViewPr>
  </p:slideViewPr>
  <p:outlineViewPr>
    <p:cViewPr>
      <p:scale>
        <a:sx n="33" d="100"/>
        <a:sy n="33" d="100"/>
      </p:scale>
      <p:origin x="0" y="1650"/>
    </p:cViewPr>
  </p:outlineViewPr>
  <p:notesTextViewPr>
    <p:cViewPr>
      <p:scale>
        <a:sx n="3" d="2"/>
        <a:sy n="3" d="2"/>
      </p:scale>
      <p:origin x="0" y="0"/>
    </p:cViewPr>
  </p:notesTextViewPr>
  <p:sorterViewPr>
    <p:cViewPr>
      <p:scale>
        <a:sx n="66" d="100"/>
        <a:sy n="66" d="100"/>
      </p:scale>
      <p:origin x="0" y="-102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如何存储，实现的思路？两个非门形成一个存储！</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用板书更清楚：！</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可以去掉</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zh-CN" altLang="en-US" noProof="0" dirty="0">
                <a:ln>
                  <a:solidFill>
                    <a:schemeClr val="tx1"/>
                  </a:solidFill>
                </a:ln>
                <a:effectLst/>
                <a:uLnTx/>
                <a:uFillTx/>
                <a:latin typeface="黑体" panose="02010609060101010101" pitchFamily="49" charset="-122"/>
                <a:ea typeface="黑体" panose="02010609060101010101" pitchFamily="49" charset="-122"/>
                <a:sym typeface="+mn-ea"/>
              </a:rPr>
              <a:t>状态转换图表示触发器从一个状态变化到另一个状态或保持原状态不变时，对输入信号的要求。</a:t>
            </a:r>
            <a:endParaRPr kumimoji="1" lang="zh-CN" altLang="en-US"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认为：</a:t>
            </a:r>
            <a:r>
              <a:rPr lang="en-US" altLang="zh-CN" dirty="0"/>
              <a:t>Q</a:t>
            </a:r>
            <a:r>
              <a:rPr lang="zh-CN" altLang="en-US" dirty="0"/>
              <a:t>‘</a:t>
            </a:r>
            <a:r>
              <a:rPr lang="en-US" altLang="zh-CN" dirty="0"/>
              <a:t>n=</a:t>
            </a:r>
            <a:r>
              <a:rPr lang="en-US" altLang="zh-CN" dirty="0" err="1"/>
              <a:t>Qn</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以中间一次反转为例：下降沿，</a:t>
            </a:r>
            <a:r>
              <a:rPr lang="en-US" altLang="zh-CN" dirty="0" err="1"/>
              <a:t>Qn</a:t>
            </a:r>
            <a:r>
              <a:rPr lang="en-US" altLang="zh-CN" dirty="0"/>
              <a:t>=1</a:t>
            </a:r>
            <a:r>
              <a:rPr lang="zh-CN" altLang="en-US" dirty="0"/>
              <a:t>，</a:t>
            </a:r>
            <a:r>
              <a:rPr lang="en-US" altLang="zh-CN" dirty="0"/>
              <a:t>J=1</a:t>
            </a:r>
            <a:r>
              <a:rPr lang="zh-CN" altLang="en-US" dirty="0"/>
              <a:t>，</a:t>
            </a:r>
            <a:r>
              <a:rPr lang="en-US" altLang="zh-CN" dirty="0"/>
              <a:t>K=0</a:t>
            </a:r>
            <a:r>
              <a:rPr lang="zh-CN" altLang="en-US" dirty="0"/>
              <a:t>； </a:t>
            </a:r>
            <a:r>
              <a:rPr lang="en-US" altLang="zh-CN" dirty="0"/>
              <a:t>Qn+1=1</a:t>
            </a:r>
            <a:r>
              <a:rPr lang="zh-CN" altLang="en-US" dirty="0"/>
              <a:t>，实际是</a:t>
            </a:r>
            <a:r>
              <a:rPr lang="en-US" altLang="zh-CN" dirty="0"/>
              <a:t>Qn+1=0</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b="1"/>
            </a:lvl1pPr>
          </a:lstStyle>
          <a:p>
            <a:pPr>
              <a:defRPr/>
            </a:pP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533523" y="2100631"/>
            <a:ext cx="386873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532435" y="2100631"/>
            <a:ext cx="38877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endParaRPr lang="zh-CN" altLang="en-US" b="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00100" y="1661550"/>
            <a:ext cx="7772400" cy="4663050"/>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150938" y="617538"/>
            <a:ext cx="5700712" cy="5514975"/>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0000C8"/>
            </a:gs>
          </a:gsLst>
          <a:lin ang="5400000" scaled="1"/>
          <a:tileRect/>
        </a:gra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650210" y="2342216"/>
            <a:ext cx="5916157" cy="695360"/>
          </a:xfrm>
        </p:spPr>
        <p:txBody>
          <a:bodyPr/>
          <a:lstStyle/>
          <a:p>
            <a:r>
              <a:rPr lang="zh-CN" altLang="en-US" dirty="0">
                <a:ea typeface="黑体" panose="02010609060101010101" pitchFamily="49" charset="-122"/>
              </a:rPr>
              <a:t>第四章 触发器</a:t>
            </a:r>
            <a:endParaRPr lang="zh-CN" altLang="en-US" dirty="0">
              <a:ea typeface="黑体" panose="02010609060101010101" pitchFamily="49"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grpSp>
        <p:nvGrpSpPr>
          <p:cNvPr id="6" name="Group 70"/>
          <p:cNvGrpSpPr/>
          <p:nvPr/>
        </p:nvGrpSpPr>
        <p:grpSpPr bwMode="auto">
          <a:xfrm>
            <a:off x="3041015" y="2545609"/>
            <a:ext cx="3760788" cy="2847975"/>
            <a:chOff x="1858" y="1543"/>
            <a:chExt cx="2369" cy="2043"/>
          </a:xfrm>
        </p:grpSpPr>
        <p:sp>
          <p:nvSpPr>
            <p:cNvPr id="7" name="Line 31"/>
            <p:cNvSpPr>
              <a:spLocks noChangeShapeType="1"/>
            </p:cNvSpPr>
            <p:nvPr/>
          </p:nvSpPr>
          <p:spPr bwMode="auto">
            <a:xfrm>
              <a:off x="1858"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 name="Line 32"/>
            <p:cNvSpPr>
              <a:spLocks noChangeShapeType="1"/>
            </p:cNvSpPr>
            <p:nvPr/>
          </p:nvSpPr>
          <p:spPr bwMode="auto">
            <a:xfrm>
              <a:off x="2129"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 name="Line 33"/>
            <p:cNvSpPr>
              <a:spLocks noChangeShapeType="1"/>
            </p:cNvSpPr>
            <p:nvPr/>
          </p:nvSpPr>
          <p:spPr bwMode="auto">
            <a:xfrm>
              <a:off x="2390"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0" name="Line 34"/>
            <p:cNvSpPr>
              <a:spLocks noChangeShapeType="1"/>
            </p:cNvSpPr>
            <p:nvPr/>
          </p:nvSpPr>
          <p:spPr bwMode="auto">
            <a:xfrm>
              <a:off x="2651"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 name="Line 35"/>
            <p:cNvSpPr>
              <a:spLocks noChangeShapeType="1"/>
            </p:cNvSpPr>
            <p:nvPr/>
          </p:nvSpPr>
          <p:spPr bwMode="auto">
            <a:xfrm>
              <a:off x="2912"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2" name="Line 36"/>
            <p:cNvSpPr>
              <a:spLocks noChangeShapeType="1"/>
            </p:cNvSpPr>
            <p:nvPr/>
          </p:nvSpPr>
          <p:spPr bwMode="auto">
            <a:xfrm>
              <a:off x="3184"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3" name="Line 37"/>
            <p:cNvSpPr>
              <a:spLocks noChangeShapeType="1"/>
            </p:cNvSpPr>
            <p:nvPr/>
          </p:nvSpPr>
          <p:spPr bwMode="auto">
            <a:xfrm>
              <a:off x="3434"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4" name="Line 38"/>
            <p:cNvSpPr>
              <a:spLocks noChangeShapeType="1"/>
            </p:cNvSpPr>
            <p:nvPr/>
          </p:nvSpPr>
          <p:spPr bwMode="auto">
            <a:xfrm>
              <a:off x="3705" y="1543"/>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5" name="Line 39"/>
            <p:cNvSpPr>
              <a:spLocks noChangeShapeType="1"/>
            </p:cNvSpPr>
            <p:nvPr/>
          </p:nvSpPr>
          <p:spPr bwMode="auto">
            <a:xfrm>
              <a:off x="3955"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6" name="Line 40"/>
            <p:cNvSpPr>
              <a:spLocks noChangeShapeType="1"/>
            </p:cNvSpPr>
            <p:nvPr/>
          </p:nvSpPr>
          <p:spPr bwMode="auto">
            <a:xfrm>
              <a:off x="4227"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7" name="Line 42"/>
            <p:cNvSpPr>
              <a:spLocks noChangeShapeType="1"/>
            </p:cNvSpPr>
            <p:nvPr/>
          </p:nvSpPr>
          <p:spPr bwMode="auto">
            <a:xfrm>
              <a:off x="2238"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8" name="Line 43"/>
            <p:cNvSpPr>
              <a:spLocks noChangeShapeType="1"/>
            </p:cNvSpPr>
            <p:nvPr/>
          </p:nvSpPr>
          <p:spPr bwMode="auto">
            <a:xfrm>
              <a:off x="2771" y="1565"/>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9" name="Line 44"/>
            <p:cNvSpPr>
              <a:spLocks noChangeShapeType="1"/>
            </p:cNvSpPr>
            <p:nvPr/>
          </p:nvSpPr>
          <p:spPr bwMode="auto">
            <a:xfrm>
              <a:off x="3314"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0" name="Line 45"/>
            <p:cNvSpPr>
              <a:spLocks noChangeShapeType="1"/>
            </p:cNvSpPr>
            <p:nvPr/>
          </p:nvSpPr>
          <p:spPr bwMode="auto">
            <a:xfrm>
              <a:off x="3857" y="1565"/>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75"/>
          <p:cNvGrpSpPr/>
          <p:nvPr/>
        </p:nvGrpSpPr>
        <p:grpSpPr bwMode="auto">
          <a:xfrm>
            <a:off x="2005965" y="2151909"/>
            <a:ext cx="5278438" cy="1933575"/>
            <a:chOff x="1206" y="1295"/>
            <a:chExt cx="3325" cy="1218"/>
          </a:xfrm>
        </p:grpSpPr>
        <p:grpSp>
          <p:nvGrpSpPr>
            <p:cNvPr id="22" name="Group 74"/>
            <p:cNvGrpSpPr/>
            <p:nvPr/>
          </p:nvGrpSpPr>
          <p:grpSpPr bwMode="auto">
            <a:xfrm>
              <a:off x="1206" y="1295"/>
              <a:ext cx="3303" cy="402"/>
              <a:chOff x="1206" y="1295"/>
              <a:chExt cx="3303" cy="402"/>
            </a:xfrm>
          </p:grpSpPr>
          <p:grpSp>
            <p:nvGrpSpPr>
              <p:cNvPr id="28" name="Group 17"/>
              <p:cNvGrpSpPr/>
              <p:nvPr/>
            </p:nvGrpSpPr>
            <p:grpSpPr bwMode="auto">
              <a:xfrm>
                <a:off x="1597" y="1295"/>
                <a:ext cx="2912" cy="272"/>
                <a:chOff x="794" y="1859"/>
                <a:chExt cx="2912" cy="272"/>
              </a:xfrm>
            </p:grpSpPr>
            <p:grpSp>
              <p:nvGrpSpPr>
                <p:cNvPr id="30" name="Group 9"/>
                <p:cNvGrpSpPr/>
                <p:nvPr/>
              </p:nvGrpSpPr>
              <p:grpSpPr bwMode="auto">
                <a:xfrm>
                  <a:off x="794" y="1859"/>
                  <a:ext cx="1065" cy="272"/>
                  <a:chOff x="1043" y="1858"/>
                  <a:chExt cx="1065" cy="272"/>
                </a:xfrm>
              </p:grpSpPr>
              <p:sp>
                <p:nvSpPr>
                  <p:cNvPr id="35" name="Freeform 7"/>
                  <p:cNvSpPr/>
                  <p:nvPr/>
                </p:nvSpPr>
                <p:spPr bwMode="auto">
                  <a:xfrm>
                    <a:off x="1043"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6" name="Freeform 8"/>
                  <p:cNvSpPr/>
                  <p:nvPr/>
                </p:nvSpPr>
                <p:spPr bwMode="auto">
                  <a:xfrm>
                    <a:off x="1575"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31" name="Freeform 12"/>
                <p:cNvSpPr/>
                <p:nvPr/>
              </p:nvSpPr>
              <p:spPr bwMode="auto">
                <a:xfrm>
                  <a:off x="1849"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2" name="Freeform 13"/>
                <p:cNvSpPr/>
                <p:nvPr/>
              </p:nvSpPr>
              <p:spPr bwMode="auto">
                <a:xfrm>
                  <a:off x="2370"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3" name="Freeform 14"/>
                <p:cNvSpPr/>
                <p:nvPr/>
              </p:nvSpPr>
              <p:spPr bwMode="auto">
                <a:xfrm>
                  <a:off x="2891"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4" name="Line 16"/>
                <p:cNvSpPr>
                  <a:spLocks noChangeShapeType="1"/>
                </p:cNvSpPr>
                <p:nvPr/>
              </p:nvSpPr>
              <p:spPr bwMode="auto">
                <a:xfrm>
                  <a:off x="3423" y="2131"/>
                  <a:ext cx="2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9" name="Text Box 18"/>
              <p:cNvSpPr txBox="1">
                <a:spLocks noChangeArrowheads="1"/>
              </p:cNvSpPr>
              <p:nvPr/>
            </p:nvSpPr>
            <p:spPr bwMode="auto">
              <a:xfrm>
                <a:off x="1206" y="1370"/>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grpSp>
        <p:grpSp>
          <p:nvGrpSpPr>
            <p:cNvPr id="23" name="Group 29"/>
            <p:cNvGrpSpPr/>
            <p:nvPr/>
          </p:nvGrpSpPr>
          <p:grpSpPr bwMode="auto">
            <a:xfrm>
              <a:off x="1347" y="1706"/>
              <a:ext cx="3184" cy="393"/>
              <a:chOff x="2239" y="739"/>
              <a:chExt cx="3184" cy="393"/>
            </a:xfrm>
          </p:grpSpPr>
          <p:sp>
            <p:nvSpPr>
              <p:cNvPr id="26" name="Freeform 24"/>
              <p:cNvSpPr/>
              <p:nvPr/>
            </p:nvSpPr>
            <p:spPr bwMode="auto">
              <a:xfrm>
                <a:off x="2478" y="739"/>
                <a:ext cx="2945" cy="272"/>
              </a:xfrm>
              <a:custGeom>
                <a:avLst/>
                <a:gdLst>
                  <a:gd name="T0" fmla="*/ 0 w 2945"/>
                  <a:gd name="T1" fmla="*/ 272 h 272"/>
                  <a:gd name="T2" fmla="*/ 652 w 2945"/>
                  <a:gd name="T3" fmla="*/ 272 h 272"/>
                  <a:gd name="T4" fmla="*/ 652 w 2945"/>
                  <a:gd name="T5" fmla="*/ 0 h 272"/>
                  <a:gd name="T6" fmla="*/ 1184 w 2945"/>
                  <a:gd name="T7" fmla="*/ 0 h 272"/>
                  <a:gd name="T8" fmla="*/ 1184 w 2945"/>
                  <a:gd name="T9" fmla="*/ 272 h 272"/>
                  <a:gd name="T10" fmla="*/ 1728 w 2945"/>
                  <a:gd name="T11" fmla="*/ 272 h 272"/>
                  <a:gd name="T12" fmla="*/ 1728 w 2945"/>
                  <a:gd name="T13" fmla="*/ 0 h 272"/>
                  <a:gd name="T14" fmla="*/ 2271 w 2945"/>
                  <a:gd name="T15" fmla="*/ 0 h 272"/>
                  <a:gd name="T16" fmla="*/ 2271 w 2945"/>
                  <a:gd name="T17" fmla="*/ 272 h 272"/>
                  <a:gd name="T18" fmla="*/ 2945 w 2945"/>
                  <a:gd name="T19" fmla="*/ 272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45" h="272">
                    <a:moveTo>
                      <a:pt x="0" y="272"/>
                    </a:moveTo>
                    <a:lnTo>
                      <a:pt x="652" y="272"/>
                    </a:lnTo>
                    <a:lnTo>
                      <a:pt x="652" y="0"/>
                    </a:lnTo>
                    <a:lnTo>
                      <a:pt x="1184" y="0"/>
                    </a:lnTo>
                    <a:lnTo>
                      <a:pt x="1184" y="272"/>
                    </a:lnTo>
                    <a:lnTo>
                      <a:pt x="1728" y="272"/>
                    </a:lnTo>
                    <a:lnTo>
                      <a:pt x="1728" y="0"/>
                    </a:lnTo>
                    <a:lnTo>
                      <a:pt x="2271" y="0"/>
                    </a:lnTo>
                    <a:lnTo>
                      <a:pt x="2271" y="272"/>
                    </a:lnTo>
                    <a:lnTo>
                      <a:pt x="2945"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7" name="Text Box 26"/>
              <p:cNvSpPr txBox="1">
                <a:spLocks noChangeArrowheads="1"/>
              </p:cNvSpPr>
              <p:nvPr/>
            </p:nvSpPr>
            <p:spPr bwMode="auto">
              <a:xfrm>
                <a:off x="2239" y="805"/>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S</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grpSp>
        <p:sp>
          <p:nvSpPr>
            <p:cNvPr id="24" name="Text Box 28"/>
            <p:cNvSpPr txBox="1">
              <a:spLocks noChangeArrowheads="1"/>
            </p:cNvSpPr>
            <p:nvPr/>
          </p:nvSpPr>
          <p:spPr bwMode="auto">
            <a:xfrm>
              <a:off x="1347" y="2186"/>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R</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25" name="Freeform 46"/>
            <p:cNvSpPr/>
            <p:nvPr/>
          </p:nvSpPr>
          <p:spPr bwMode="auto">
            <a:xfrm>
              <a:off x="1597" y="2130"/>
              <a:ext cx="2934" cy="272"/>
            </a:xfrm>
            <a:custGeom>
              <a:avLst/>
              <a:gdLst>
                <a:gd name="T0" fmla="*/ 0 w 2934"/>
                <a:gd name="T1" fmla="*/ 272 h 272"/>
                <a:gd name="T2" fmla="*/ 1174 w 2934"/>
                <a:gd name="T3" fmla="*/ 272 h 272"/>
                <a:gd name="T4" fmla="*/ 1174 w 2934"/>
                <a:gd name="T5" fmla="*/ 0 h 272"/>
                <a:gd name="T6" fmla="*/ 1728 w 2934"/>
                <a:gd name="T7" fmla="*/ 0 h 272"/>
                <a:gd name="T8" fmla="*/ 1728 w 2934"/>
                <a:gd name="T9" fmla="*/ 272 h 272"/>
                <a:gd name="T10" fmla="*/ 2260 w 2934"/>
                <a:gd name="T11" fmla="*/ 272 h 272"/>
                <a:gd name="T12" fmla="*/ 2260 w 2934"/>
                <a:gd name="T13" fmla="*/ 0 h 272"/>
                <a:gd name="T14" fmla="*/ 2934 w 2934"/>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34" h="272">
                  <a:moveTo>
                    <a:pt x="0" y="272"/>
                  </a:moveTo>
                  <a:lnTo>
                    <a:pt x="1174" y="272"/>
                  </a:lnTo>
                  <a:lnTo>
                    <a:pt x="1174" y="0"/>
                  </a:lnTo>
                  <a:lnTo>
                    <a:pt x="1728" y="0"/>
                  </a:lnTo>
                  <a:lnTo>
                    <a:pt x="1728" y="272"/>
                  </a:lnTo>
                  <a:lnTo>
                    <a:pt x="2260" y="272"/>
                  </a:lnTo>
                  <a:lnTo>
                    <a:pt x="2260" y="0"/>
                  </a:lnTo>
                  <a:lnTo>
                    <a:pt x="293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37" name="Group 55"/>
          <p:cNvGrpSpPr/>
          <p:nvPr/>
        </p:nvGrpSpPr>
        <p:grpSpPr bwMode="auto">
          <a:xfrm>
            <a:off x="1782128" y="4220421"/>
            <a:ext cx="1258887" cy="519113"/>
            <a:chOff x="1957" y="1631"/>
            <a:chExt cx="793" cy="327"/>
          </a:xfrm>
        </p:grpSpPr>
        <p:sp>
          <p:nvSpPr>
            <p:cNvPr id="38" name="Text Box 49"/>
            <p:cNvSpPr txBox="1">
              <a:spLocks noChangeArrowheads="1"/>
            </p:cNvSpPr>
            <p:nvPr/>
          </p:nvSpPr>
          <p:spPr bwMode="auto">
            <a:xfrm>
              <a:off x="1957" y="1631"/>
              <a:ext cx="598"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endPar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endParaRPr>
            </a:p>
          </p:txBody>
        </p:sp>
        <p:sp>
          <p:nvSpPr>
            <p:cNvPr id="39" name="Line 54"/>
            <p:cNvSpPr>
              <a:spLocks noChangeShapeType="1"/>
            </p:cNvSpPr>
            <p:nvPr/>
          </p:nvSpPr>
          <p:spPr bwMode="auto">
            <a:xfrm>
              <a:off x="2478" y="1848"/>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40" name="Group 60"/>
          <p:cNvGrpSpPr/>
          <p:nvPr/>
        </p:nvGrpSpPr>
        <p:grpSpPr bwMode="auto">
          <a:xfrm>
            <a:off x="1817053" y="4771284"/>
            <a:ext cx="1223962" cy="569912"/>
            <a:chOff x="1979" y="1978"/>
            <a:chExt cx="771" cy="359"/>
          </a:xfrm>
        </p:grpSpPr>
        <p:grpSp>
          <p:nvGrpSpPr>
            <p:cNvPr id="41" name="Group 58"/>
            <p:cNvGrpSpPr/>
            <p:nvPr/>
          </p:nvGrpSpPr>
          <p:grpSpPr bwMode="auto">
            <a:xfrm>
              <a:off x="1979" y="2010"/>
              <a:ext cx="598" cy="327"/>
              <a:chOff x="1447" y="2260"/>
              <a:chExt cx="598" cy="327"/>
            </a:xfrm>
          </p:grpSpPr>
          <p:sp>
            <p:nvSpPr>
              <p:cNvPr id="43" name="Text Box 56"/>
              <p:cNvSpPr txBox="1">
                <a:spLocks noChangeArrowheads="1"/>
              </p:cNvSpPr>
              <p:nvPr/>
            </p:nvSpPr>
            <p:spPr bwMode="auto">
              <a:xfrm>
                <a:off x="1447" y="2260"/>
                <a:ext cx="598"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endPar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endParaRPr>
              </a:p>
            </p:txBody>
          </p:sp>
          <p:sp>
            <p:nvSpPr>
              <p:cNvPr id="44" name="Line 57"/>
              <p:cNvSpPr>
                <a:spLocks noChangeShapeType="1"/>
              </p:cNvSpPr>
              <p:nvPr/>
            </p:nvSpPr>
            <p:spPr bwMode="auto">
              <a:xfrm>
                <a:off x="1511" y="2304"/>
                <a:ext cx="17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42" name="Line 59"/>
            <p:cNvSpPr>
              <a:spLocks noChangeShapeType="1"/>
            </p:cNvSpPr>
            <p:nvPr/>
          </p:nvSpPr>
          <p:spPr bwMode="auto">
            <a:xfrm>
              <a:off x="2478" y="1978"/>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45" name="Line 61"/>
          <p:cNvSpPr>
            <a:spLocks noChangeShapeType="1"/>
          </p:cNvSpPr>
          <p:nvPr/>
        </p:nvSpPr>
        <p:spPr bwMode="auto">
          <a:xfrm>
            <a:off x="3041015" y="4564909"/>
            <a:ext cx="8445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6" name="Line 62"/>
          <p:cNvSpPr>
            <a:spLocks noChangeShapeType="1"/>
          </p:cNvSpPr>
          <p:nvPr/>
        </p:nvSpPr>
        <p:spPr bwMode="auto">
          <a:xfrm>
            <a:off x="3041015" y="4771284"/>
            <a:ext cx="8445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7" name="Freeform 63"/>
          <p:cNvSpPr/>
          <p:nvPr/>
        </p:nvSpPr>
        <p:spPr bwMode="auto">
          <a:xfrm>
            <a:off x="3885565" y="4133109"/>
            <a:ext cx="828675" cy="431800"/>
          </a:xfrm>
          <a:custGeom>
            <a:avLst/>
            <a:gdLst>
              <a:gd name="T0" fmla="*/ 0 w 522"/>
              <a:gd name="T1" fmla="*/ 2147483647 h 272"/>
              <a:gd name="T2" fmla="*/ 0 w 522"/>
              <a:gd name="T3" fmla="*/ 0 h 272"/>
              <a:gd name="T4" fmla="*/ 2147483647 w 522"/>
              <a:gd name="T5" fmla="*/ 0 h 272"/>
              <a:gd name="T6" fmla="*/ 0 60000 65536"/>
              <a:gd name="T7" fmla="*/ 0 60000 65536"/>
              <a:gd name="T8" fmla="*/ 0 60000 65536"/>
            </a:gdLst>
            <a:ahLst/>
            <a:cxnLst>
              <a:cxn ang="T6">
                <a:pos x="T0" y="T1"/>
              </a:cxn>
              <a:cxn ang="T7">
                <a:pos x="T2" y="T3"/>
              </a:cxn>
              <a:cxn ang="T8">
                <a:pos x="T4" y="T5"/>
              </a:cxn>
            </a:cxnLst>
            <a:rect l="0" t="0" r="r" b="b"/>
            <a:pathLst>
              <a:path w="522" h="272">
                <a:moveTo>
                  <a:pt x="0" y="272"/>
                </a:moveTo>
                <a:lnTo>
                  <a:pt x="0" y="0"/>
                </a:lnTo>
                <a:lnTo>
                  <a:pt x="52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8" name="Freeform 64"/>
          <p:cNvSpPr/>
          <p:nvPr/>
        </p:nvSpPr>
        <p:spPr bwMode="auto">
          <a:xfrm>
            <a:off x="3885565" y="4771284"/>
            <a:ext cx="828675" cy="431800"/>
          </a:xfrm>
          <a:custGeom>
            <a:avLst/>
            <a:gdLst>
              <a:gd name="T0" fmla="*/ 0 w 522"/>
              <a:gd name="T1" fmla="*/ 0 h 272"/>
              <a:gd name="T2" fmla="*/ 0 w 522"/>
              <a:gd name="T3" fmla="*/ 2147483647 h 272"/>
              <a:gd name="T4" fmla="*/ 2147483647 w 522"/>
              <a:gd name="T5" fmla="*/ 2147483647 h 272"/>
              <a:gd name="T6" fmla="*/ 0 60000 65536"/>
              <a:gd name="T7" fmla="*/ 0 60000 65536"/>
              <a:gd name="T8" fmla="*/ 0 60000 65536"/>
            </a:gdLst>
            <a:ahLst/>
            <a:cxnLst>
              <a:cxn ang="T6">
                <a:pos x="T0" y="T1"/>
              </a:cxn>
              <a:cxn ang="T7">
                <a:pos x="T2" y="T3"/>
              </a:cxn>
              <a:cxn ang="T8">
                <a:pos x="T4" y="T5"/>
              </a:cxn>
            </a:cxnLst>
            <a:rect l="0" t="0" r="r" b="b"/>
            <a:pathLst>
              <a:path w="522" h="272">
                <a:moveTo>
                  <a:pt x="0" y="0"/>
                </a:moveTo>
                <a:lnTo>
                  <a:pt x="0" y="272"/>
                </a:lnTo>
                <a:lnTo>
                  <a:pt x="522"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9" name="Freeform 65"/>
          <p:cNvSpPr/>
          <p:nvPr/>
        </p:nvSpPr>
        <p:spPr bwMode="auto">
          <a:xfrm>
            <a:off x="4714240" y="4133109"/>
            <a:ext cx="827088" cy="431800"/>
          </a:xfrm>
          <a:custGeom>
            <a:avLst/>
            <a:gdLst>
              <a:gd name="T0" fmla="*/ 0 w 521"/>
              <a:gd name="T1" fmla="*/ 0 h 272"/>
              <a:gd name="T2" fmla="*/ 0 w 521"/>
              <a:gd name="T3" fmla="*/ 2147483647 h 272"/>
              <a:gd name="T4" fmla="*/ 2147483647 w 521"/>
              <a:gd name="T5" fmla="*/ 2147483647 h 272"/>
              <a:gd name="T6" fmla="*/ 0 60000 65536"/>
              <a:gd name="T7" fmla="*/ 0 60000 65536"/>
              <a:gd name="T8" fmla="*/ 0 60000 65536"/>
            </a:gdLst>
            <a:ahLst/>
            <a:cxnLst>
              <a:cxn ang="T6">
                <a:pos x="T0" y="T1"/>
              </a:cxn>
              <a:cxn ang="T7">
                <a:pos x="T2" y="T3"/>
              </a:cxn>
              <a:cxn ang="T8">
                <a:pos x="T4" y="T5"/>
              </a:cxn>
            </a:cxnLst>
            <a:rect l="0" t="0" r="r" b="b"/>
            <a:pathLst>
              <a:path w="521" h="272">
                <a:moveTo>
                  <a:pt x="0" y="0"/>
                </a:moveTo>
                <a:lnTo>
                  <a:pt x="0" y="272"/>
                </a:lnTo>
                <a:lnTo>
                  <a:pt x="521"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0" name="Freeform 66"/>
          <p:cNvSpPr/>
          <p:nvPr/>
        </p:nvSpPr>
        <p:spPr bwMode="auto">
          <a:xfrm>
            <a:off x="4714240" y="4771284"/>
            <a:ext cx="827088" cy="431800"/>
          </a:xfrm>
          <a:custGeom>
            <a:avLst/>
            <a:gdLst>
              <a:gd name="T0" fmla="*/ 0 w 521"/>
              <a:gd name="T1" fmla="*/ 2147483647 h 272"/>
              <a:gd name="T2" fmla="*/ 0 w 521"/>
              <a:gd name="T3" fmla="*/ 0 h 272"/>
              <a:gd name="T4" fmla="*/ 2147483647 w 521"/>
              <a:gd name="T5" fmla="*/ 0 h 272"/>
              <a:gd name="T6" fmla="*/ 0 60000 65536"/>
              <a:gd name="T7" fmla="*/ 0 60000 65536"/>
              <a:gd name="T8" fmla="*/ 0 60000 65536"/>
            </a:gdLst>
            <a:ahLst/>
            <a:cxnLst>
              <a:cxn ang="T6">
                <a:pos x="T0" y="T1"/>
              </a:cxn>
              <a:cxn ang="T7">
                <a:pos x="T2" y="T3"/>
              </a:cxn>
              <a:cxn ang="T8">
                <a:pos x="T4" y="T5"/>
              </a:cxn>
            </a:cxnLst>
            <a:rect l="0" t="0" r="r" b="b"/>
            <a:pathLst>
              <a:path w="521" h="272">
                <a:moveTo>
                  <a:pt x="0" y="272"/>
                </a:moveTo>
                <a:lnTo>
                  <a:pt x="0" y="0"/>
                </a:lnTo>
                <a:lnTo>
                  <a:pt x="52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1" name="Freeform 67"/>
          <p:cNvSpPr/>
          <p:nvPr/>
        </p:nvSpPr>
        <p:spPr bwMode="auto">
          <a:xfrm>
            <a:off x="5541328" y="4133109"/>
            <a:ext cx="1725612" cy="431800"/>
          </a:xfrm>
          <a:custGeom>
            <a:avLst/>
            <a:gdLst>
              <a:gd name="T0" fmla="*/ 0 w 1087"/>
              <a:gd name="T1" fmla="*/ 2147483647 h 272"/>
              <a:gd name="T2" fmla="*/ 0 w 1087"/>
              <a:gd name="T3" fmla="*/ 0 h 272"/>
              <a:gd name="T4" fmla="*/ 2147483647 w 1087"/>
              <a:gd name="T5" fmla="*/ 0 h 272"/>
              <a:gd name="T6" fmla="*/ 2147483647 w 1087"/>
              <a:gd name="T7" fmla="*/ 2147483647 h 272"/>
              <a:gd name="T8" fmla="*/ 2147483647 w 1087"/>
              <a:gd name="T9" fmla="*/ 2147483647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72">
                <a:moveTo>
                  <a:pt x="0" y="272"/>
                </a:moveTo>
                <a:lnTo>
                  <a:pt x="0" y="0"/>
                </a:lnTo>
                <a:lnTo>
                  <a:pt x="522" y="0"/>
                </a:lnTo>
                <a:lnTo>
                  <a:pt x="522" y="272"/>
                </a:lnTo>
                <a:lnTo>
                  <a:pt x="1087"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2" name="Freeform 68"/>
          <p:cNvSpPr/>
          <p:nvPr/>
        </p:nvSpPr>
        <p:spPr bwMode="auto">
          <a:xfrm>
            <a:off x="5541328" y="4771284"/>
            <a:ext cx="1725612" cy="431800"/>
          </a:xfrm>
          <a:custGeom>
            <a:avLst/>
            <a:gdLst>
              <a:gd name="T0" fmla="*/ 0 w 1087"/>
              <a:gd name="T1" fmla="*/ 0 h 272"/>
              <a:gd name="T2" fmla="*/ 0 w 1087"/>
              <a:gd name="T3" fmla="*/ 2147483647 h 272"/>
              <a:gd name="T4" fmla="*/ 2147483647 w 1087"/>
              <a:gd name="T5" fmla="*/ 2147483647 h 272"/>
              <a:gd name="T6" fmla="*/ 2147483647 w 1087"/>
              <a:gd name="T7" fmla="*/ 0 h 272"/>
              <a:gd name="T8" fmla="*/ 2147483647 w 1087"/>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72">
                <a:moveTo>
                  <a:pt x="0" y="0"/>
                </a:moveTo>
                <a:lnTo>
                  <a:pt x="0" y="272"/>
                </a:lnTo>
                <a:lnTo>
                  <a:pt x="522" y="272"/>
                </a:lnTo>
                <a:lnTo>
                  <a:pt x="522" y="0"/>
                </a:lnTo>
                <a:lnTo>
                  <a:pt x="108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3" name="Text Box 69"/>
          <p:cNvSpPr txBox="1">
            <a:spLocks noChangeArrowheads="1"/>
          </p:cNvSpPr>
          <p:nvPr/>
        </p:nvSpPr>
        <p:spPr bwMode="auto">
          <a:xfrm>
            <a:off x="758306" y="1210126"/>
            <a:ext cx="2710815"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scene3d>
              <a:camera prst="orthographicFront"/>
              <a:lightRig rig="soft" dir="t">
                <a:rot lat="0" lon="0" rev="15600000"/>
              </a:lightRig>
            </a:scene3d>
            <a:sp3d extrusionH="57150" prstMaterial="softEdge">
              <a:bevelT w="25400" h="38100"/>
            </a:sp3d>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黑体" panose="02010609060101010101" pitchFamily="49" charset="-122"/>
                <a:ea typeface="黑体" panose="02010609060101010101" pitchFamily="49" charset="-122"/>
                <a:cs typeface="+mj-cs"/>
              </a:rPr>
              <a:t>时序图</a:t>
            </a:r>
            <a:endParaRPr lang="zh-CN" altLang="en-US" sz="2800" dirty="0">
              <a:latin typeface="黑体" panose="02010609060101010101" pitchFamily="49" charset="-122"/>
              <a:ea typeface="黑体" panose="02010609060101010101" pitchFamily="49"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3"/>
                                        </p:tgtEl>
                                        <p:attrNameLst>
                                          <p:attrName>style.visibility</p:attrName>
                                        </p:attrNameLst>
                                      </p:cBhvr>
                                      <p:to>
                                        <p:strVal val="visible"/>
                                      </p:to>
                                    </p:set>
                                    <p:animEffect transition="in" filter="wipe(left)">
                                      <p:cBhvr>
                                        <p:cTn id="7" dur="3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left)">
                                      <p:cBhvr>
                                        <p:cTn id="6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Rectangle 2"/>
          <p:cNvSpPr txBox="1">
            <a:spLocks noChangeArrowheads="1"/>
          </p:cNvSpPr>
          <p:nvPr/>
        </p:nvSpPr>
        <p:spPr bwMode="auto">
          <a:xfrm>
            <a:off x="780733" y="1277938"/>
            <a:ext cx="2830214"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1</a:t>
            </a:r>
            <a:r>
              <a:rPr lang="zh-CN" altLang="en-US" dirty="0">
                <a:solidFill>
                  <a:schemeClr val="tx1"/>
                </a:solidFill>
                <a:latin typeface="黑体" panose="02010609060101010101" pitchFamily="49" charset="-122"/>
                <a:ea typeface="黑体" panose="02010609060101010101" pitchFamily="49" charset="-122"/>
                <a:cs typeface="+mj-cs"/>
              </a:rPr>
              <a:t>、波形分析</a:t>
            </a:r>
            <a:r>
              <a:rPr lang="en-US" altLang="zh-CN" dirty="0">
                <a:solidFill>
                  <a:schemeClr val="tx1"/>
                </a:solidFill>
                <a:latin typeface="黑体" panose="02010609060101010101" pitchFamily="49" charset="-122"/>
                <a:ea typeface="黑体" panose="02010609060101010101" pitchFamily="49" charset="-122"/>
                <a:cs typeface="+mj-cs"/>
              </a:rPr>
              <a:t>1</a:t>
            </a:r>
            <a:endParaRPr lang="en-US" altLang="zh-CN" dirty="0">
              <a:solidFill>
                <a:schemeClr val="tx1"/>
              </a:solidFill>
              <a:latin typeface="黑体" panose="02010609060101010101" pitchFamily="49" charset="-122"/>
              <a:ea typeface="黑体" panose="02010609060101010101" pitchFamily="49" charset="-122"/>
              <a:cs typeface="+mj-cs"/>
            </a:endParaRPr>
          </a:p>
        </p:txBody>
      </p:sp>
      <p:grpSp>
        <p:nvGrpSpPr>
          <p:cNvPr id="7" name="Group 87"/>
          <p:cNvGrpSpPr/>
          <p:nvPr/>
        </p:nvGrpSpPr>
        <p:grpSpPr bwMode="auto">
          <a:xfrm>
            <a:off x="3506788" y="2501583"/>
            <a:ext cx="4883150" cy="1657350"/>
            <a:chOff x="2209" y="1259"/>
            <a:chExt cx="3076" cy="1044"/>
          </a:xfrm>
        </p:grpSpPr>
        <p:sp>
          <p:nvSpPr>
            <p:cNvPr id="8" name="Freeform 8"/>
            <p:cNvSpPr/>
            <p:nvPr/>
          </p:nvSpPr>
          <p:spPr bwMode="auto">
            <a:xfrm>
              <a:off x="2600" y="1259"/>
              <a:ext cx="2685" cy="271"/>
            </a:xfrm>
            <a:custGeom>
              <a:avLst/>
              <a:gdLst>
                <a:gd name="T0" fmla="*/ 0 w 2685"/>
                <a:gd name="T1" fmla="*/ 271 h 271"/>
                <a:gd name="T2" fmla="*/ 424 w 2685"/>
                <a:gd name="T3" fmla="*/ 271 h 271"/>
                <a:gd name="T4" fmla="*/ 424 w 2685"/>
                <a:gd name="T5" fmla="*/ 0 h 271"/>
                <a:gd name="T6" fmla="*/ 1022 w 2685"/>
                <a:gd name="T7" fmla="*/ 0 h 271"/>
                <a:gd name="T8" fmla="*/ 1022 w 2685"/>
                <a:gd name="T9" fmla="*/ 271 h 271"/>
                <a:gd name="T10" fmla="*/ 1663 w 2685"/>
                <a:gd name="T11" fmla="*/ 271 h 271"/>
                <a:gd name="T12" fmla="*/ 1663 w 2685"/>
                <a:gd name="T13" fmla="*/ 0 h 271"/>
                <a:gd name="T14" fmla="*/ 2228 w 2685"/>
                <a:gd name="T15" fmla="*/ 0 h 271"/>
                <a:gd name="T16" fmla="*/ 2228 w 2685"/>
                <a:gd name="T17" fmla="*/ 271 h 271"/>
                <a:gd name="T18" fmla="*/ 2685 w 2685"/>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5" h="271">
                  <a:moveTo>
                    <a:pt x="0" y="271"/>
                  </a:moveTo>
                  <a:lnTo>
                    <a:pt x="424" y="271"/>
                  </a:lnTo>
                  <a:lnTo>
                    <a:pt x="424" y="0"/>
                  </a:lnTo>
                  <a:lnTo>
                    <a:pt x="1022" y="0"/>
                  </a:lnTo>
                  <a:lnTo>
                    <a:pt x="1022" y="271"/>
                  </a:lnTo>
                  <a:lnTo>
                    <a:pt x="1663" y="271"/>
                  </a:lnTo>
                  <a:lnTo>
                    <a:pt x="1663" y="0"/>
                  </a:lnTo>
                  <a:lnTo>
                    <a:pt x="2228" y="0"/>
                  </a:lnTo>
                  <a:lnTo>
                    <a:pt x="2228" y="271"/>
                  </a:lnTo>
                  <a:lnTo>
                    <a:pt x="2685"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 name="Text Box 13"/>
            <p:cNvSpPr txBox="1">
              <a:spLocks noChangeArrowheads="1"/>
            </p:cNvSpPr>
            <p:nvPr/>
          </p:nvSpPr>
          <p:spPr bwMode="auto">
            <a:xfrm>
              <a:off x="2209" y="1335"/>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0" name="Freeform 14"/>
            <p:cNvSpPr/>
            <p:nvPr/>
          </p:nvSpPr>
          <p:spPr bwMode="auto">
            <a:xfrm>
              <a:off x="2600" y="1639"/>
              <a:ext cx="2685" cy="272"/>
            </a:xfrm>
            <a:custGeom>
              <a:avLst/>
              <a:gdLst>
                <a:gd name="T0" fmla="*/ 0 w 2685"/>
                <a:gd name="T1" fmla="*/ 272 h 272"/>
                <a:gd name="T2" fmla="*/ 174 w 2685"/>
                <a:gd name="T3" fmla="*/ 272 h 272"/>
                <a:gd name="T4" fmla="*/ 174 w 2685"/>
                <a:gd name="T5" fmla="*/ 0 h 272"/>
                <a:gd name="T6" fmla="*/ 1283 w 2685"/>
                <a:gd name="T7" fmla="*/ 0 h 272"/>
                <a:gd name="T8" fmla="*/ 1283 w 2685"/>
                <a:gd name="T9" fmla="*/ 272 h 272"/>
                <a:gd name="T10" fmla="*/ 2446 w 2685"/>
                <a:gd name="T11" fmla="*/ 272 h 272"/>
                <a:gd name="T12" fmla="*/ 2446 w 2685"/>
                <a:gd name="T13" fmla="*/ 0 h 272"/>
                <a:gd name="T14" fmla="*/ 2685 w 2685"/>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85" h="272">
                  <a:moveTo>
                    <a:pt x="0" y="272"/>
                  </a:moveTo>
                  <a:lnTo>
                    <a:pt x="174" y="272"/>
                  </a:lnTo>
                  <a:lnTo>
                    <a:pt x="174" y="0"/>
                  </a:lnTo>
                  <a:lnTo>
                    <a:pt x="1283" y="0"/>
                  </a:lnTo>
                  <a:lnTo>
                    <a:pt x="1283" y="272"/>
                  </a:lnTo>
                  <a:lnTo>
                    <a:pt x="2446" y="272"/>
                  </a:lnTo>
                  <a:lnTo>
                    <a:pt x="2446" y="0"/>
                  </a:lnTo>
                  <a:lnTo>
                    <a:pt x="2685"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 name="Text Box 15"/>
            <p:cNvSpPr txBox="1">
              <a:spLocks noChangeArrowheads="1"/>
            </p:cNvSpPr>
            <p:nvPr/>
          </p:nvSpPr>
          <p:spPr bwMode="auto">
            <a:xfrm>
              <a:off x="2371" y="1715"/>
              <a:ext cx="37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R</a:t>
              </a:r>
              <a:endParaRPr lang="en-US" altLang="zh-CN" sz="2800" dirty="0"/>
            </a:p>
          </p:txBody>
        </p:sp>
        <p:sp>
          <p:nvSpPr>
            <p:cNvPr id="12" name="Freeform 16"/>
            <p:cNvSpPr/>
            <p:nvPr/>
          </p:nvSpPr>
          <p:spPr bwMode="auto">
            <a:xfrm>
              <a:off x="2600" y="2030"/>
              <a:ext cx="2685" cy="272"/>
            </a:xfrm>
            <a:custGeom>
              <a:avLst/>
              <a:gdLst>
                <a:gd name="T0" fmla="*/ 0 w 2685"/>
                <a:gd name="T1" fmla="*/ 0 h 272"/>
                <a:gd name="T2" fmla="*/ 696 w 2685"/>
                <a:gd name="T3" fmla="*/ 0 h 272"/>
                <a:gd name="T4" fmla="*/ 696 w 2685"/>
                <a:gd name="T5" fmla="*/ 272 h 272"/>
                <a:gd name="T6" fmla="*/ 1924 w 2685"/>
                <a:gd name="T7" fmla="*/ 272 h 272"/>
                <a:gd name="T8" fmla="*/ 1924 w 2685"/>
                <a:gd name="T9" fmla="*/ 0 h 272"/>
                <a:gd name="T10" fmla="*/ 2685 w 2685"/>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85" h="272">
                  <a:moveTo>
                    <a:pt x="0" y="0"/>
                  </a:moveTo>
                  <a:lnTo>
                    <a:pt x="696" y="0"/>
                  </a:lnTo>
                  <a:lnTo>
                    <a:pt x="696" y="272"/>
                  </a:lnTo>
                  <a:lnTo>
                    <a:pt x="1924" y="272"/>
                  </a:lnTo>
                  <a:lnTo>
                    <a:pt x="1924" y="0"/>
                  </a:lnTo>
                  <a:lnTo>
                    <a:pt x="2685"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3" name="Text Box 20"/>
            <p:cNvSpPr txBox="1">
              <a:spLocks noChangeArrowheads="1"/>
            </p:cNvSpPr>
            <p:nvPr/>
          </p:nvSpPr>
          <p:spPr bwMode="auto">
            <a:xfrm>
              <a:off x="2371" y="1976"/>
              <a:ext cx="37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S</a:t>
              </a:r>
              <a:endParaRPr lang="en-US" altLang="zh-CN" sz="2800" dirty="0"/>
            </a:p>
          </p:txBody>
        </p:sp>
      </p:grpSp>
      <p:grpSp>
        <p:nvGrpSpPr>
          <p:cNvPr id="14" name="Group 43"/>
          <p:cNvGrpSpPr/>
          <p:nvPr/>
        </p:nvGrpSpPr>
        <p:grpSpPr bwMode="auto">
          <a:xfrm>
            <a:off x="4800600" y="2931795"/>
            <a:ext cx="2863850" cy="2640013"/>
            <a:chOff x="3010" y="434"/>
            <a:chExt cx="1804" cy="1663"/>
          </a:xfrm>
        </p:grpSpPr>
        <p:sp>
          <p:nvSpPr>
            <p:cNvPr id="15" name="Line 22"/>
            <p:cNvSpPr>
              <a:spLocks noChangeShapeType="1"/>
            </p:cNvSpPr>
            <p:nvPr/>
          </p:nvSpPr>
          <p:spPr bwMode="auto">
            <a:xfrm>
              <a:off x="3010" y="43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6" name="Line 23"/>
            <p:cNvSpPr>
              <a:spLocks noChangeShapeType="1"/>
            </p:cNvSpPr>
            <p:nvPr/>
          </p:nvSpPr>
          <p:spPr bwMode="auto">
            <a:xfrm>
              <a:off x="3597" y="44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7" name="Line 24"/>
            <p:cNvSpPr>
              <a:spLocks noChangeShapeType="1"/>
            </p:cNvSpPr>
            <p:nvPr/>
          </p:nvSpPr>
          <p:spPr bwMode="auto">
            <a:xfrm>
              <a:off x="4249" y="44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8" name="Line 25"/>
            <p:cNvSpPr>
              <a:spLocks noChangeShapeType="1"/>
            </p:cNvSpPr>
            <p:nvPr/>
          </p:nvSpPr>
          <p:spPr bwMode="auto">
            <a:xfrm>
              <a:off x="4814" y="43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9" name="Line 26"/>
            <p:cNvSpPr>
              <a:spLocks noChangeShapeType="1"/>
            </p:cNvSpPr>
            <p:nvPr/>
          </p:nvSpPr>
          <p:spPr bwMode="auto">
            <a:xfrm>
              <a:off x="3282" y="54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0" name="Line 27"/>
            <p:cNvSpPr>
              <a:spLocks noChangeShapeType="1"/>
            </p:cNvSpPr>
            <p:nvPr/>
          </p:nvSpPr>
          <p:spPr bwMode="auto">
            <a:xfrm>
              <a:off x="4511" y="53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32"/>
          <p:cNvGrpSpPr/>
          <p:nvPr/>
        </p:nvGrpSpPr>
        <p:grpSpPr bwMode="auto">
          <a:xfrm>
            <a:off x="3368675" y="4327211"/>
            <a:ext cx="1431925" cy="523875"/>
            <a:chOff x="228" y="1998"/>
            <a:chExt cx="902" cy="330"/>
          </a:xfrm>
        </p:grpSpPr>
        <p:sp>
          <p:nvSpPr>
            <p:cNvPr id="22" name="Text Box 29"/>
            <p:cNvSpPr txBox="1">
              <a:spLocks noChangeArrowheads="1"/>
            </p:cNvSpPr>
            <p:nvPr/>
          </p:nvSpPr>
          <p:spPr bwMode="auto">
            <a:xfrm>
              <a:off x="228" y="1998"/>
              <a:ext cx="758" cy="33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Q</a:t>
              </a:r>
              <a:r>
                <a:rPr lang="en-US" altLang="zh-CN" sz="2800" baseline="30000" dirty="0"/>
                <a:t>n+1</a:t>
              </a:r>
              <a:endParaRPr lang="en-US" altLang="zh-CN" sz="2800" baseline="30000" dirty="0"/>
            </a:p>
          </p:txBody>
        </p:sp>
        <p:sp>
          <p:nvSpPr>
            <p:cNvPr id="23" name="Line 30"/>
            <p:cNvSpPr>
              <a:spLocks noChangeShapeType="1"/>
            </p:cNvSpPr>
            <p:nvPr/>
          </p:nvSpPr>
          <p:spPr bwMode="auto">
            <a:xfrm>
              <a:off x="706" y="2282"/>
              <a:ext cx="4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4" name="Group 36"/>
          <p:cNvGrpSpPr/>
          <p:nvPr/>
        </p:nvGrpSpPr>
        <p:grpSpPr bwMode="auto">
          <a:xfrm>
            <a:off x="3367088" y="4986024"/>
            <a:ext cx="1433512" cy="538163"/>
            <a:chOff x="227" y="2413"/>
            <a:chExt cx="903" cy="339"/>
          </a:xfrm>
        </p:grpSpPr>
        <p:grpSp>
          <p:nvGrpSpPr>
            <p:cNvPr id="25" name="Group 34"/>
            <p:cNvGrpSpPr/>
            <p:nvPr/>
          </p:nvGrpSpPr>
          <p:grpSpPr bwMode="auto">
            <a:xfrm>
              <a:off x="227" y="2422"/>
              <a:ext cx="783" cy="330"/>
              <a:chOff x="1010" y="3248"/>
              <a:chExt cx="783" cy="330"/>
            </a:xfrm>
          </p:grpSpPr>
          <p:sp>
            <p:nvSpPr>
              <p:cNvPr id="27" name="Text Box 31"/>
              <p:cNvSpPr txBox="1">
                <a:spLocks noChangeArrowheads="1"/>
              </p:cNvSpPr>
              <p:nvPr/>
            </p:nvSpPr>
            <p:spPr bwMode="auto">
              <a:xfrm>
                <a:off x="1010" y="3248"/>
                <a:ext cx="783" cy="33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Q</a:t>
                </a:r>
                <a:r>
                  <a:rPr lang="en-US" altLang="zh-CN" sz="2800" baseline="30000" dirty="0"/>
                  <a:t>n+1</a:t>
                </a:r>
                <a:endParaRPr lang="en-US" altLang="zh-CN" sz="2800" baseline="30000" dirty="0"/>
              </a:p>
            </p:txBody>
          </p:sp>
          <p:sp>
            <p:nvSpPr>
              <p:cNvPr id="28" name="Line 33"/>
              <p:cNvSpPr>
                <a:spLocks noChangeShapeType="1"/>
              </p:cNvSpPr>
              <p:nvPr/>
            </p:nvSpPr>
            <p:spPr bwMode="auto">
              <a:xfrm>
                <a:off x="1076" y="3293"/>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6" name="Line 35"/>
            <p:cNvSpPr>
              <a:spLocks noChangeShapeType="1"/>
            </p:cNvSpPr>
            <p:nvPr/>
          </p:nvSpPr>
          <p:spPr bwMode="auto">
            <a:xfrm>
              <a:off x="706" y="2413"/>
              <a:ext cx="4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9" name="Freeform 39"/>
          <p:cNvSpPr/>
          <p:nvPr/>
        </p:nvSpPr>
        <p:spPr bwMode="auto">
          <a:xfrm>
            <a:off x="5232400" y="4347845"/>
            <a:ext cx="1984375" cy="430213"/>
          </a:xfrm>
          <a:custGeom>
            <a:avLst/>
            <a:gdLst>
              <a:gd name="T0" fmla="*/ 0 w 1239"/>
              <a:gd name="T1" fmla="*/ 0 h 271"/>
              <a:gd name="T2" fmla="*/ 0 w 1239"/>
              <a:gd name="T3" fmla="*/ 2147483647 h 271"/>
              <a:gd name="T4" fmla="*/ 2147483647 w 1239"/>
              <a:gd name="T5" fmla="*/ 2147483647 h 271"/>
              <a:gd name="T6" fmla="*/ 0 60000 65536"/>
              <a:gd name="T7" fmla="*/ 0 60000 65536"/>
              <a:gd name="T8" fmla="*/ 0 60000 65536"/>
            </a:gdLst>
            <a:ahLst/>
            <a:cxnLst>
              <a:cxn ang="T6">
                <a:pos x="T0" y="T1"/>
              </a:cxn>
              <a:cxn ang="T7">
                <a:pos x="T2" y="T3"/>
              </a:cxn>
              <a:cxn ang="T8">
                <a:pos x="T4" y="T5"/>
              </a:cxn>
            </a:cxnLst>
            <a:rect l="0" t="0" r="r" b="b"/>
            <a:pathLst>
              <a:path w="1239" h="271">
                <a:moveTo>
                  <a:pt x="0" y="0"/>
                </a:moveTo>
                <a:lnTo>
                  <a:pt x="0" y="271"/>
                </a:lnTo>
                <a:lnTo>
                  <a:pt x="1239"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0" name="Line 40"/>
          <p:cNvSpPr>
            <a:spLocks noChangeShapeType="1"/>
          </p:cNvSpPr>
          <p:nvPr/>
        </p:nvSpPr>
        <p:spPr bwMode="auto">
          <a:xfrm>
            <a:off x="5224463" y="4982845"/>
            <a:ext cx="1957387"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1" name="Freeform 41"/>
          <p:cNvSpPr/>
          <p:nvPr/>
        </p:nvSpPr>
        <p:spPr bwMode="auto">
          <a:xfrm>
            <a:off x="7169150" y="4347845"/>
            <a:ext cx="1054100" cy="430213"/>
          </a:xfrm>
          <a:custGeom>
            <a:avLst/>
            <a:gdLst>
              <a:gd name="T0" fmla="*/ 0 w 761"/>
              <a:gd name="T1" fmla="*/ 2147483647 h 271"/>
              <a:gd name="T2" fmla="*/ 0 w 761"/>
              <a:gd name="T3" fmla="*/ 0 h 271"/>
              <a:gd name="T4" fmla="*/ 2147483647 w 761"/>
              <a:gd name="T5" fmla="*/ 0 h 271"/>
              <a:gd name="T6" fmla="*/ 0 60000 65536"/>
              <a:gd name="T7" fmla="*/ 0 60000 65536"/>
              <a:gd name="T8" fmla="*/ 0 60000 65536"/>
            </a:gdLst>
            <a:ahLst/>
            <a:cxnLst>
              <a:cxn ang="T6">
                <a:pos x="T0" y="T1"/>
              </a:cxn>
              <a:cxn ang="T7">
                <a:pos x="T2" y="T3"/>
              </a:cxn>
              <a:cxn ang="T8">
                <a:pos x="T4" y="T5"/>
              </a:cxn>
            </a:cxnLst>
            <a:rect l="0" t="0" r="r" b="b"/>
            <a:pathLst>
              <a:path w="761" h="271">
                <a:moveTo>
                  <a:pt x="0" y="271"/>
                </a:moveTo>
                <a:lnTo>
                  <a:pt x="0" y="0"/>
                </a:lnTo>
                <a:lnTo>
                  <a:pt x="76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2" name="Freeform 42"/>
          <p:cNvSpPr/>
          <p:nvPr/>
        </p:nvSpPr>
        <p:spPr bwMode="auto">
          <a:xfrm>
            <a:off x="7181850" y="4976495"/>
            <a:ext cx="1208088" cy="430213"/>
          </a:xfrm>
          <a:custGeom>
            <a:avLst/>
            <a:gdLst>
              <a:gd name="T0" fmla="*/ 0 w 1022"/>
              <a:gd name="T1" fmla="*/ 0 h 271"/>
              <a:gd name="T2" fmla="*/ 0 w 1022"/>
              <a:gd name="T3" fmla="*/ 2147483647 h 271"/>
              <a:gd name="T4" fmla="*/ 2147483647 w 1022"/>
              <a:gd name="T5" fmla="*/ 2147483647 h 271"/>
              <a:gd name="T6" fmla="*/ 0 60000 65536"/>
              <a:gd name="T7" fmla="*/ 0 60000 65536"/>
              <a:gd name="T8" fmla="*/ 0 60000 65536"/>
            </a:gdLst>
            <a:ahLst/>
            <a:cxnLst>
              <a:cxn ang="T6">
                <a:pos x="T0" y="T1"/>
              </a:cxn>
              <a:cxn ang="T7">
                <a:pos x="T2" y="T3"/>
              </a:cxn>
              <a:cxn ang="T8">
                <a:pos x="T4" y="T5"/>
              </a:cxn>
            </a:cxnLst>
            <a:rect l="0" t="0" r="r" b="b"/>
            <a:pathLst>
              <a:path w="1022" h="271">
                <a:moveTo>
                  <a:pt x="0" y="0"/>
                </a:moveTo>
                <a:lnTo>
                  <a:pt x="0" y="271"/>
                </a:lnTo>
                <a:lnTo>
                  <a:pt x="1022"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3" name="Freeform 37"/>
          <p:cNvSpPr/>
          <p:nvPr/>
        </p:nvSpPr>
        <p:spPr bwMode="auto">
          <a:xfrm>
            <a:off x="4800600" y="4347845"/>
            <a:ext cx="414338" cy="430213"/>
          </a:xfrm>
          <a:custGeom>
            <a:avLst/>
            <a:gdLst>
              <a:gd name="T0" fmla="*/ 0 w 261"/>
              <a:gd name="T1" fmla="*/ 2147483647 h 271"/>
              <a:gd name="T2" fmla="*/ 0 w 261"/>
              <a:gd name="T3" fmla="*/ 0 h 271"/>
              <a:gd name="T4" fmla="*/ 2147483647 w 261"/>
              <a:gd name="T5" fmla="*/ 0 h 271"/>
              <a:gd name="T6" fmla="*/ 0 60000 65536"/>
              <a:gd name="T7" fmla="*/ 0 60000 65536"/>
              <a:gd name="T8" fmla="*/ 0 60000 65536"/>
            </a:gdLst>
            <a:ahLst/>
            <a:cxnLst>
              <a:cxn ang="T6">
                <a:pos x="T0" y="T1"/>
              </a:cxn>
              <a:cxn ang="T7">
                <a:pos x="T2" y="T3"/>
              </a:cxn>
              <a:cxn ang="T8">
                <a:pos x="T4" y="T5"/>
              </a:cxn>
            </a:cxnLst>
            <a:rect l="0" t="0" r="r" b="b"/>
            <a:pathLst>
              <a:path w="261" h="271">
                <a:moveTo>
                  <a:pt x="0" y="271"/>
                </a:moveTo>
                <a:lnTo>
                  <a:pt x="0" y="0"/>
                </a:lnTo>
                <a:lnTo>
                  <a:pt x="26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4" name="Line 38"/>
          <p:cNvSpPr>
            <a:spLocks noChangeShapeType="1"/>
          </p:cNvSpPr>
          <p:nvPr/>
        </p:nvSpPr>
        <p:spPr bwMode="auto">
          <a:xfrm>
            <a:off x="4800600" y="4982845"/>
            <a:ext cx="428625"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5" name="Rectangle 84" descr="20%"/>
          <p:cNvSpPr>
            <a:spLocks noChangeArrowheads="1"/>
          </p:cNvSpPr>
          <p:nvPr/>
        </p:nvSpPr>
        <p:spPr bwMode="auto">
          <a:xfrm>
            <a:off x="4840288" y="5038408"/>
            <a:ext cx="341312" cy="358775"/>
          </a:xfrm>
          <a:prstGeom prst="rect">
            <a:avLst/>
          </a:prstGeom>
          <a:pattFill prst="pct20">
            <a:fgClr>
              <a:srgbClr val="FF66FF"/>
            </a:fgClr>
            <a:bgClr>
              <a:schemeClr val="bg1"/>
            </a:bgClr>
          </a:pattFill>
          <a:ln w="38100">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6" name="Rectangle 85" descr="20%"/>
          <p:cNvSpPr>
            <a:spLocks noChangeArrowheads="1"/>
          </p:cNvSpPr>
          <p:nvPr/>
        </p:nvSpPr>
        <p:spPr bwMode="auto">
          <a:xfrm>
            <a:off x="4840288" y="4408170"/>
            <a:ext cx="341312" cy="358775"/>
          </a:xfrm>
          <a:prstGeom prst="rect">
            <a:avLst/>
          </a:prstGeom>
          <a:pattFill prst="pct20">
            <a:fgClr>
              <a:srgbClr val="FF66FF"/>
            </a:fgClr>
            <a:bgClr>
              <a:schemeClr val="bg1"/>
            </a:bgClr>
          </a:pattFill>
          <a:ln w="38100">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37" name="Group 88"/>
          <p:cNvGrpSpPr/>
          <p:nvPr/>
        </p:nvGrpSpPr>
        <p:grpSpPr bwMode="auto">
          <a:xfrm>
            <a:off x="476250" y="2388870"/>
            <a:ext cx="2614613" cy="3203576"/>
            <a:chOff x="277" y="1187"/>
            <a:chExt cx="1647" cy="2018"/>
          </a:xfrm>
        </p:grpSpPr>
        <p:grpSp>
          <p:nvGrpSpPr>
            <p:cNvPr id="38" name="Group 89"/>
            <p:cNvGrpSpPr/>
            <p:nvPr/>
          </p:nvGrpSpPr>
          <p:grpSpPr bwMode="auto">
            <a:xfrm>
              <a:off x="277" y="1187"/>
              <a:ext cx="1647" cy="2018"/>
              <a:chOff x="277" y="1187"/>
              <a:chExt cx="1647" cy="2018"/>
            </a:xfrm>
          </p:grpSpPr>
          <p:sp>
            <p:nvSpPr>
              <p:cNvPr id="43" name="Line 90"/>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Rectangle 91"/>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5" name="Group 92"/>
              <p:cNvGrpSpPr/>
              <p:nvPr/>
            </p:nvGrpSpPr>
            <p:grpSpPr bwMode="auto">
              <a:xfrm>
                <a:off x="1497" y="1419"/>
                <a:ext cx="47" cy="288"/>
                <a:chOff x="586" y="1296"/>
                <a:chExt cx="48" cy="288"/>
              </a:xfrm>
            </p:grpSpPr>
            <p:sp>
              <p:nvSpPr>
                <p:cNvPr id="78" name="Oval 93"/>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94"/>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6" name="Line 95"/>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96"/>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97"/>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98"/>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99"/>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100"/>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101"/>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102"/>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Oval 103"/>
              <p:cNvSpPr>
                <a:spLocks noChangeArrowheads="1"/>
              </p:cNvSpPr>
              <p:nvPr/>
            </p:nvSpPr>
            <p:spPr bwMode="auto">
              <a:xfrm>
                <a:off x="1497"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Rectangle 104"/>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56" name="Group 105"/>
              <p:cNvGrpSpPr/>
              <p:nvPr/>
            </p:nvGrpSpPr>
            <p:grpSpPr bwMode="auto">
              <a:xfrm>
                <a:off x="623" y="1419"/>
                <a:ext cx="48" cy="288"/>
                <a:chOff x="586" y="1296"/>
                <a:chExt cx="48" cy="288"/>
              </a:xfrm>
            </p:grpSpPr>
            <p:sp>
              <p:nvSpPr>
                <p:cNvPr id="76" name="Oval 106"/>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Line 107"/>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7" name="Line 108"/>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109"/>
              <p:cNvSpPr>
                <a:spLocks noChangeArrowheads="1"/>
              </p:cNvSpPr>
              <p:nvPr/>
            </p:nvSpPr>
            <p:spPr bwMode="auto">
              <a:xfrm>
                <a:off x="628"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Text Box 110"/>
              <p:cNvSpPr txBox="1">
                <a:spLocks noChangeArrowheads="1"/>
              </p:cNvSpPr>
              <p:nvPr/>
            </p:nvSpPr>
            <p:spPr bwMode="auto">
              <a:xfrm>
                <a:off x="398" y="1187"/>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0" name="Rectangle 111"/>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1" name="Line 112"/>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Rectangle 113"/>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3" name="Rectangle 114"/>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4" name="Line 115"/>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16"/>
              <p:cNvSpPr>
                <a:spLocks noChangeArrowheads="1"/>
              </p:cNvSpPr>
              <p:nvPr/>
            </p:nvSpPr>
            <p:spPr bwMode="auto">
              <a:xfrm>
                <a:off x="1065" y="2735"/>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117"/>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118"/>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119"/>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20"/>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Line 121"/>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Rectangle 122"/>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Line 123"/>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124"/>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Line 125"/>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Rectangle 126"/>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39" name="Text Box 127"/>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0" name="Text Box 128"/>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1" name="Text Box 129"/>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2" name="Text Box 130"/>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par>
                          <p:cTn id="68" fill="hold">
                            <p:stCondLst>
                              <p:cond delay="500"/>
                            </p:stCondLst>
                            <p:childTnLst>
                              <p:par>
                                <p:cTn id="69" presetID="22" presetClass="entr" presetSubtype="1" fill="hold" grpId="0" nodeType="afterEffect">
                                  <p:stCondLst>
                                    <p:cond delay="100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Rectangle 2"/>
          <p:cNvSpPr txBox="1">
            <a:spLocks noChangeArrowheads="1"/>
          </p:cNvSpPr>
          <p:nvPr/>
        </p:nvSpPr>
        <p:spPr bwMode="auto">
          <a:xfrm>
            <a:off x="628650" y="1269682"/>
            <a:ext cx="2665056"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2</a:t>
            </a:r>
            <a:r>
              <a:rPr lang="zh-CN" altLang="en-US" dirty="0">
                <a:solidFill>
                  <a:schemeClr val="tx1"/>
                </a:solidFill>
                <a:latin typeface="黑体" panose="02010609060101010101" pitchFamily="49" charset="-122"/>
                <a:ea typeface="黑体" panose="02010609060101010101" pitchFamily="49" charset="-122"/>
                <a:cs typeface="+mj-cs"/>
              </a:rPr>
              <a:t>、波形分析</a:t>
            </a:r>
            <a:r>
              <a:rPr lang="en-US" altLang="zh-CN" dirty="0">
                <a:solidFill>
                  <a:schemeClr val="tx1"/>
                </a:solidFill>
                <a:latin typeface="黑体" panose="02010609060101010101" pitchFamily="49" charset="-122"/>
                <a:ea typeface="黑体" panose="02010609060101010101" pitchFamily="49" charset="-122"/>
                <a:cs typeface="+mj-cs"/>
              </a:rPr>
              <a:t>2</a:t>
            </a:r>
            <a:endParaRPr lang="en-US" altLang="zh-CN" dirty="0">
              <a:solidFill>
                <a:schemeClr val="tx1"/>
              </a:solidFill>
              <a:latin typeface="黑体" panose="02010609060101010101" pitchFamily="49" charset="-122"/>
              <a:ea typeface="黑体" panose="02010609060101010101" pitchFamily="49" charset="-122"/>
              <a:cs typeface="+mj-cs"/>
            </a:endParaRPr>
          </a:p>
        </p:txBody>
      </p:sp>
      <p:grpSp>
        <p:nvGrpSpPr>
          <p:cNvPr id="6" name="Group 46"/>
          <p:cNvGrpSpPr/>
          <p:nvPr/>
        </p:nvGrpSpPr>
        <p:grpSpPr bwMode="auto">
          <a:xfrm>
            <a:off x="4926013" y="3115945"/>
            <a:ext cx="2863850" cy="2640013"/>
            <a:chOff x="2075" y="1564"/>
            <a:chExt cx="1804" cy="1663"/>
          </a:xfrm>
        </p:grpSpPr>
        <p:sp>
          <p:nvSpPr>
            <p:cNvPr id="7" name="Line 15"/>
            <p:cNvSpPr>
              <a:spLocks noChangeShapeType="1"/>
            </p:cNvSpPr>
            <p:nvPr/>
          </p:nvSpPr>
          <p:spPr bwMode="auto">
            <a:xfrm>
              <a:off x="2075" y="156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 name="Line 16"/>
            <p:cNvSpPr>
              <a:spLocks noChangeShapeType="1"/>
            </p:cNvSpPr>
            <p:nvPr/>
          </p:nvSpPr>
          <p:spPr bwMode="auto">
            <a:xfrm>
              <a:off x="2662" y="157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 name="Line 17"/>
            <p:cNvSpPr>
              <a:spLocks noChangeShapeType="1"/>
            </p:cNvSpPr>
            <p:nvPr/>
          </p:nvSpPr>
          <p:spPr bwMode="auto">
            <a:xfrm>
              <a:off x="3314" y="157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 name="Line 18"/>
            <p:cNvSpPr>
              <a:spLocks noChangeShapeType="1"/>
            </p:cNvSpPr>
            <p:nvPr/>
          </p:nvSpPr>
          <p:spPr bwMode="auto">
            <a:xfrm>
              <a:off x="3879" y="156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 name="Line 19"/>
            <p:cNvSpPr>
              <a:spLocks noChangeShapeType="1"/>
            </p:cNvSpPr>
            <p:nvPr/>
          </p:nvSpPr>
          <p:spPr bwMode="auto">
            <a:xfrm>
              <a:off x="2347" y="167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Line 20"/>
            <p:cNvSpPr>
              <a:spLocks noChangeShapeType="1"/>
            </p:cNvSpPr>
            <p:nvPr/>
          </p:nvSpPr>
          <p:spPr bwMode="auto">
            <a:xfrm>
              <a:off x="3576" y="166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87"/>
          <p:cNvGrpSpPr/>
          <p:nvPr/>
        </p:nvGrpSpPr>
        <p:grpSpPr bwMode="auto">
          <a:xfrm>
            <a:off x="3667125" y="2685733"/>
            <a:ext cx="4848225" cy="1779587"/>
            <a:chOff x="2310" y="1327"/>
            <a:chExt cx="3054" cy="1121"/>
          </a:xfrm>
        </p:grpSpPr>
        <p:sp>
          <p:nvSpPr>
            <p:cNvPr id="14" name="Freeform 8"/>
            <p:cNvSpPr/>
            <p:nvPr/>
          </p:nvSpPr>
          <p:spPr bwMode="auto">
            <a:xfrm>
              <a:off x="2679" y="1327"/>
              <a:ext cx="2685" cy="271"/>
            </a:xfrm>
            <a:custGeom>
              <a:avLst/>
              <a:gdLst>
                <a:gd name="T0" fmla="*/ 0 w 2685"/>
                <a:gd name="T1" fmla="*/ 271 h 271"/>
                <a:gd name="T2" fmla="*/ 424 w 2685"/>
                <a:gd name="T3" fmla="*/ 271 h 271"/>
                <a:gd name="T4" fmla="*/ 424 w 2685"/>
                <a:gd name="T5" fmla="*/ 0 h 271"/>
                <a:gd name="T6" fmla="*/ 1022 w 2685"/>
                <a:gd name="T7" fmla="*/ 0 h 271"/>
                <a:gd name="T8" fmla="*/ 1022 w 2685"/>
                <a:gd name="T9" fmla="*/ 271 h 271"/>
                <a:gd name="T10" fmla="*/ 1663 w 2685"/>
                <a:gd name="T11" fmla="*/ 271 h 271"/>
                <a:gd name="T12" fmla="*/ 1663 w 2685"/>
                <a:gd name="T13" fmla="*/ 0 h 271"/>
                <a:gd name="T14" fmla="*/ 2228 w 2685"/>
                <a:gd name="T15" fmla="*/ 0 h 271"/>
                <a:gd name="T16" fmla="*/ 2228 w 2685"/>
                <a:gd name="T17" fmla="*/ 271 h 271"/>
                <a:gd name="T18" fmla="*/ 2685 w 2685"/>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5" h="271">
                  <a:moveTo>
                    <a:pt x="0" y="271"/>
                  </a:moveTo>
                  <a:lnTo>
                    <a:pt x="424" y="271"/>
                  </a:lnTo>
                  <a:lnTo>
                    <a:pt x="424" y="0"/>
                  </a:lnTo>
                  <a:lnTo>
                    <a:pt x="1022" y="0"/>
                  </a:lnTo>
                  <a:lnTo>
                    <a:pt x="1022" y="271"/>
                  </a:lnTo>
                  <a:lnTo>
                    <a:pt x="1663" y="271"/>
                  </a:lnTo>
                  <a:lnTo>
                    <a:pt x="1663" y="0"/>
                  </a:lnTo>
                  <a:lnTo>
                    <a:pt x="2228" y="0"/>
                  </a:lnTo>
                  <a:lnTo>
                    <a:pt x="2228" y="271"/>
                  </a:lnTo>
                  <a:lnTo>
                    <a:pt x="2685"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5" name="Text Box 9"/>
            <p:cNvSpPr txBox="1">
              <a:spLocks noChangeArrowheads="1"/>
            </p:cNvSpPr>
            <p:nvPr/>
          </p:nvSpPr>
          <p:spPr bwMode="auto">
            <a:xfrm>
              <a:off x="2310" y="1392"/>
              <a:ext cx="51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6" name="Text Box 11"/>
            <p:cNvSpPr txBox="1">
              <a:spLocks noChangeArrowheads="1"/>
            </p:cNvSpPr>
            <p:nvPr/>
          </p:nvSpPr>
          <p:spPr bwMode="auto">
            <a:xfrm>
              <a:off x="2450" y="1783"/>
              <a:ext cx="37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endPar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7" name="Text Box 13"/>
            <p:cNvSpPr txBox="1">
              <a:spLocks noChangeArrowheads="1"/>
            </p:cNvSpPr>
            <p:nvPr/>
          </p:nvSpPr>
          <p:spPr bwMode="auto">
            <a:xfrm>
              <a:off x="2461" y="2121"/>
              <a:ext cx="37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endPar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8" name="Freeform 21"/>
            <p:cNvSpPr/>
            <p:nvPr/>
          </p:nvSpPr>
          <p:spPr bwMode="auto">
            <a:xfrm>
              <a:off x="2691" y="1708"/>
              <a:ext cx="2652" cy="271"/>
            </a:xfrm>
            <a:custGeom>
              <a:avLst/>
              <a:gdLst>
                <a:gd name="T0" fmla="*/ 0 w 2652"/>
                <a:gd name="T1" fmla="*/ 271 h 271"/>
                <a:gd name="T2" fmla="*/ 206 w 2652"/>
                <a:gd name="T3" fmla="*/ 271 h 271"/>
                <a:gd name="T4" fmla="*/ 206 w 2652"/>
                <a:gd name="T5" fmla="*/ 0 h 271"/>
                <a:gd name="T6" fmla="*/ 1304 w 2652"/>
                <a:gd name="T7" fmla="*/ 0 h 271"/>
                <a:gd name="T8" fmla="*/ 1304 w 2652"/>
                <a:gd name="T9" fmla="*/ 271 h 271"/>
                <a:gd name="T10" fmla="*/ 2652 w 2652"/>
                <a:gd name="T11" fmla="*/ 271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2" h="271">
                  <a:moveTo>
                    <a:pt x="0" y="271"/>
                  </a:moveTo>
                  <a:lnTo>
                    <a:pt x="206" y="271"/>
                  </a:lnTo>
                  <a:lnTo>
                    <a:pt x="206" y="0"/>
                  </a:lnTo>
                  <a:lnTo>
                    <a:pt x="1304" y="0"/>
                  </a:lnTo>
                  <a:lnTo>
                    <a:pt x="1304" y="271"/>
                  </a:lnTo>
                  <a:lnTo>
                    <a:pt x="2652"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9" name="Freeform 22"/>
            <p:cNvSpPr/>
            <p:nvPr/>
          </p:nvSpPr>
          <p:spPr bwMode="auto">
            <a:xfrm>
              <a:off x="2680" y="2099"/>
              <a:ext cx="2641" cy="272"/>
            </a:xfrm>
            <a:custGeom>
              <a:avLst/>
              <a:gdLst>
                <a:gd name="T0" fmla="*/ 0 w 2641"/>
                <a:gd name="T1" fmla="*/ 272 h 272"/>
                <a:gd name="T2" fmla="*/ 695 w 2641"/>
                <a:gd name="T3" fmla="*/ 272 h 272"/>
                <a:gd name="T4" fmla="*/ 695 w 2641"/>
                <a:gd name="T5" fmla="*/ 0 h 272"/>
                <a:gd name="T6" fmla="*/ 1924 w 2641"/>
                <a:gd name="T7" fmla="*/ 0 h 272"/>
                <a:gd name="T8" fmla="*/ 1924 w 2641"/>
                <a:gd name="T9" fmla="*/ 272 h 272"/>
                <a:gd name="T10" fmla="*/ 2641 w 2641"/>
                <a:gd name="T11" fmla="*/ 272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 h="272">
                  <a:moveTo>
                    <a:pt x="0" y="272"/>
                  </a:moveTo>
                  <a:lnTo>
                    <a:pt x="695" y="272"/>
                  </a:lnTo>
                  <a:lnTo>
                    <a:pt x="695" y="0"/>
                  </a:lnTo>
                  <a:lnTo>
                    <a:pt x="1924" y="0"/>
                  </a:lnTo>
                  <a:lnTo>
                    <a:pt x="1924" y="272"/>
                  </a:lnTo>
                  <a:lnTo>
                    <a:pt x="2641"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grpSp>
        <p:nvGrpSpPr>
          <p:cNvPr id="20" name="Group 33"/>
          <p:cNvGrpSpPr/>
          <p:nvPr/>
        </p:nvGrpSpPr>
        <p:grpSpPr bwMode="auto">
          <a:xfrm>
            <a:off x="3476625" y="4566920"/>
            <a:ext cx="1468438" cy="519113"/>
            <a:chOff x="1162" y="2478"/>
            <a:chExt cx="925" cy="327"/>
          </a:xfrm>
        </p:grpSpPr>
        <p:sp>
          <p:nvSpPr>
            <p:cNvPr id="21" name="Text Box 27"/>
            <p:cNvSpPr txBox="1">
              <a:spLocks noChangeArrowheads="1"/>
            </p:cNvSpPr>
            <p:nvPr/>
          </p:nvSpPr>
          <p:spPr bwMode="auto">
            <a:xfrm>
              <a:off x="1162" y="2478"/>
              <a:ext cx="65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endPar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2" name="Line 32"/>
            <p:cNvSpPr>
              <a:spLocks noChangeShapeType="1"/>
            </p:cNvSpPr>
            <p:nvPr/>
          </p:nvSpPr>
          <p:spPr bwMode="auto">
            <a:xfrm>
              <a:off x="1674" y="2728"/>
              <a:ext cx="4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grpSp>
        <p:nvGrpSpPr>
          <p:cNvPr id="23" name="Group 35"/>
          <p:cNvGrpSpPr/>
          <p:nvPr/>
        </p:nvGrpSpPr>
        <p:grpSpPr bwMode="auto">
          <a:xfrm>
            <a:off x="3530600" y="5136833"/>
            <a:ext cx="1414463" cy="622300"/>
            <a:chOff x="1196" y="2837"/>
            <a:chExt cx="891" cy="392"/>
          </a:xfrm>
        </p:grpSpPr>
        <p:grpSp>
          <p:nvGrpSpPr>
            <p:cNvPr id="24" name="Group 30"/>
            <p:cNvGrpSpPr/>
            <p:nvPr/>
          </p:nvGrpSpPr>
          <p:grpSpPr bwMode="auto">
            <a:xfrm>
              <a:off x="1196" y="2902"/>
              <a:ext cx="653" cy="327"/>
              <a:chOff x="1107" y="3456"/>
              <a:chExt cx="653" cy="327"/>
            </a:xfrm>
          </p:grpSpPr>
          <p:sp>
            <p:nvSpPr>
              <p:cNvPr id="26" name="Text Box 28"/>
              <p:cNvSpPr txBox="1">
                <a:spLocks noChangeArrowheads="1"/>
              </p:cNvSpPr>
              <p:nvPr/>
            </p:nvSpPr>
            <p:spPr bwMode="auto">
              <a:xfrm>
                <a:off x="1107" y="3456"/>
                <a:ext cx="65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endPar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7" name="Line 29"/>
              <p:cNvSpPr>
                <a:spLocks noChangeShapeType="1"/>
              </p:cNvSpPr>
              <p:nvPr/>
            </p:nvSpPr>
            <p:spPr bwMode="auto">
              <a:xfrm>
                <a:off x="1163" y="3499"/>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5" name="Line 34"/>
            <p:cNvSpPr>
              <a:spLocks noChangeShapeType="1"/>
            </p:cNvSpPr>
            <p:nvPr/>
          </p:nvSpPr>
          <p:spPr bwMode="auto">
            <a:xfrm>
              <a:off x="1685" y="2837"/>
              <a:ext cx="4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8" name="Line 36"/>
          <p:cNvSpPr>
            <a:spLocks noChangeShapeType="1"/>
          </p:cNvSpPr>
          <p:nvPr/>
        </p:nvSpPr>
        <p:spPr bwMode="auto">
          <a:xfrm>
            <a:off x="4927600" y="4963795"/>
            <a:ext cx="4302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37"/>
          <p:cNvSpPr>
            <a:spLocks noChangeShapeType="1"/>
          </p:cNvSpPr>
          <p:nvPr/>
        </p:nvSpPr>
        <p:spPr bwMode="auto">
          <a:xfrm>
            <a:off x="4927600" y="5136833"/>
            <a:ext cx="4302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Freeform 38"/>
          <p:cNvSpPr/>
          <p:nvPr/>
        </p:nvSpPr>
        <p:spPr bwMode="auto">
          <a:xfrm>
            <a:off x="5357813" y="4531995"/>
            <a:ext cx="501650" cy="431800"/>
          </a:xfrm>
          <a:custGeom>
            <a:avLst/>
            <a:gdLst>
              <a:gd name="T0" fmla="*/ 0 w 316"/>
              <a:gd name="T1" fmla="*/ 2147483647 h 272"/>
              <a:gd name="T2" fmla="*/ 0 w 316"/>
              <a:gd name="T3" fmla="*/ 0 h 272"/>
              <a:gd name="T4" fmla="*/ 2147483647 w 316"/>
              <a:gd name="T5" fmla="*/ 0 h 272"/>
              <a:gd name="T6" fmla="*/ 0 60000 65536"/>
              <a:gd name="T7" fmla="*/ 0 60000 65536"/>
              <a:gd name="T8" fmla="*/ 0 60000 65536"/>
            </a:gdLst>
            <a:ahLst/>
            <a:cxnLst>
              <a:cxn ang="T6">
                <a:pos x="T0" y="T1"/>
              </a:cxn>
              <a:cxn ang="T7">
                <a:pos x="T2" y="T3"/>
              </a:cxn>
              <a:cxn ang="T8">
                <a:pos x="T4" y="T5"/>
              </a:cxn>
            </a:cxnLst>
            <a:rect l="0" t="0" r="r" b="b"/>
            <a:pathLst>
              <a:path w="316" h="272">
                <a:moveTo>
                  <a:pt x="0" y="272"/>
                </a:moveTo>
                <a:lnTo>
                  <a:pt x="0" y="0"/>
                </a:lnTo>
                <a:lnTo>
                  <a:pt x="31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40"/>
          <p:cNvSpPr>
            <a:spLocks noChangeShapeType="1"/>
          </p:cNvSpPr>
          <p:nvPr/>
        </p:nvSpPr>
        <p:spPr bwMode="auto">
          <a:xfrm>
            <a:off x="5357813" y="5136833"/>
            <a:ext cx="5016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Rectangle 41"/>
          <p:cNvSpPr>
            <a:spLocks noChangeArrowheads="1"/>
          </p:cNvSpPr>
          <p:nvPr/>
        </p:nvSpPr>
        <p:spPr bwMode="auto">
          <a:xfrm>
            <a:off x="5859463" y="4531995"/>
            <a:ext cx="1035050" cy="431800"/>
          </a:xfrm>
          <a:prstGeom prst="rect">
            <a:avLst/>
          </a:prstGeom>
          <a:solidFill>
            <a:srgbClr val="FF9900">
              <a:alpha val="50195"/>
            </a:srgbClr>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Rectangle 42"/>
          <p:cNvSpPr>
            <a:spLocks noChangeArrowheads="1"/>
          </p:cNvSpPr>
          <p:nvPr/>
        </p:nvSpPr>
        <p:spPr bwMode="auto">
          <a:xfrm>
            <a:off x="5859463" y="5152708"/>
            <a:ext cx="1035050" cy="431800"/>
          </a:xfrm>
          <a:prstGeom prst="rect">
            <a:avLst/>
          </a:prstGeom>
          <a:solidFill>
            <a:srgbClr val="FF9900">
              <a:alpha val="50195"/>
            </a:srgbClr>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Text Box 43"/>
          <p:cNvSpPr txBox="1">
            <a:spLocks noChangeArrowheads="1"/>
          </p:cNvSpPr>
          <p:nvPr/>
        </p:nvSpPr>
        <p:spPr bwMode="auto">
          <a:xfrm>
            <a:off x="6048375" y="4565333"/>
            <a:ext cx="587375" cy="9461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不定</a:t>
            </a:r>
            <a:endParaRPr kumimoji="1" lang="zh-CN" altLang="en-US" sz="2800"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endParaRPr>
          </a:p>
        </p:txBody>
      </p:sp>
      <p:sp>
        <p:nvSpPr>
          <p:cNvPr id="35" name="Line 44"/>
          <p:cNvSpPr>
            <a:spLocks noChangeShapeType="1"/>
          </p:cNvSpPr>
          <p:nvPr/>
        </p:nvSpPr>
        <p:spPr bwMode="auto">
          <a:xfrm>
            <a:off x="6894513" y="4531995"/>
            <a:ext cx="15700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Freeform 45"/>
          <p:cNvSpPr/>
          <p:nvPr/>
        </p:nvSpPr>
        <p:spPr bwMode="auto">
          <a:xfrm>
            <a:off x="6894513" y="5136833"/>
            <a:ext cx="1570037" cy="430212"/>
          </a:xfrm>
          <a:custGeom>
            <a:avLst/>
            <a:gdLst>
              <a:gd name="T0" fmla="*/ 0 w 989"/>
              <a:gd name="T1" fmla="*/ 0 h 271"/>
              <a:gd name="T2" fmla="*/ 0 w 989"/>
              <a:gd name="T3" fmla="*/ 2147483647 h 271"/>
              <a:gd name="T4" fmla="*/ 2147483647 w 989"/>
              <a:gd name="T5" fmla="*/ 2147483647 h 271"/>
              <a:gd name="T6" fmla="*/ 0 60000 65536"/>
              <a:gd name="T7" fmla="*/ 0 60000 65536"/>
              <a:gd name="T8" fmla="*/ 0 60000 65536"/>
            </a:gdLst>
            <a:ahLst/>
            <a:cxnLst>
              <a:cxn ang="T6">
                <a:pos x="T0" y="T1"/>
              </a:cxn>
              <a:cxn ang="T7">
                <a:pos x="T2" y="T3"/>
              </a:cxn>
              <a:cxn ang="T8">
                <a:pos x="T4" y="T5"/>
              </a:cxn>
            </a:cxnLst>
            <a:rect l="0" t="0" r="r" b="b"/>
            <a:pathLst>
              <a:path w="989" h="271">
                <a:moveTo>
                  <a:pt x="0" y="0"/>
                </a:moveTo>
                <a:lnTo>
                  <a:pt x="0" y="271"/>
                </a:lnTo>
                <a:lnTo>
                  <a:pt x="989"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7" name="Group 88"/>
          <p:cNvGrpSpPr/>
          <p:nvPr/>
        </p:nvGrpSpPr>
        <p:grpSpPr bwMode="auto">
          <a:xfrm>
            <a:off x="476250" y="2414270"/>
            <a:ext cx="2614613" cy="3254376"/>
            <a:chOff x="277" y="1155"/>
            <a:chExt cx="1647" cy="2050"/>
          </a:xfrm>
        </p:grpSpPr>
        <p:grpSp>
          <p:nvGrpSpPr>
            <p:cNvPr id="38" name="Group 89"/>
            <p:cNvGrpSpPr/>
            <p:nvPr/>
          </p:nvGrpSpPr>
          <p:grpSpPr bwMode="auto">
            <a:xfrm>
              <a:off x="277" y="1155"/>
              <a:ext cx="1647" cy="2050"/>
              <a:chOff x="277" y="1155"/>
              <a:chExt cx="1647" cy="2050"/>
            </a:xfrm>
          </p:grpSpPr>
          <p:sp>
            <p:nvSpPr>
              <p:cNvPr id="43" name="Line 90"/>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Rectangle 91"/>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5" name="Group 92"/>
              <p:cNvGrpSpPr/>
              <p:nvPr/>
            </p:nvGrpSpPr>
            <p:grpSpPr bwMode="auto">
              <a:xfrm>
                <a:off x="1497" y="1419"/>
                <a:ext cx="47" cy="288"/>
                <a:chOff x="586" y="1296"/>
                <a:chExt cx="48" cy="288"/>
              </a:xfrm>
            </p:grpSpPr>
            <p:sp>
              <p:nvSpPr>
                <p:cNvPr id="78" name="Oval 93"/>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94"/>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6" name="Line 95"/>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96"/>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97"/>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98"/>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99"/>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100"/>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101"/>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102"/>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Oval 103"/>
              <p:cNvSpPr>
                <a:spLocks noChangeArrowheads="1"/>
              </p:cNvSpPr>
              <p:nvPr/>
            </p:nvSpPr>
            <p:spPr bwMode="auto">
              <a:xfrm>
                <a:off x="1497"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Rectangle 104"/>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56" name="Group 105"/>
              <p:cNvGrpSpPr/>
              <p:nvPr/>
            </p:nvGrpSpPr>
            <p:grpSpPr bwMode="auto">
              <a:xfrm>
                <a:off x="623" y="1419"/>
                <a:ext cx="48" cy="288"/>
                <a:chOff x="586" y="1296"/>
                <a:chExt cx="48" cy="288"/>
              </a:xfrm>
            </p:grpSpPr>
            <p:sp>
              <p:nvSpPr>
                <p:cNvPr id="76" name="Oval 106"/>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Line 107"/>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7" name="Line 108"/>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109"/>
              <p:cNvSpPr>
                <a:spLocks noChangeArrowheads="1"/>
              </p:cNvSpPr>
              <p:nvPr/>
            </p:nvSpPr>
            <p:spPr bwMode="auto">
              <a:xfrm>
                <a:off x="628"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Text Box 110"/>
              <p:cNvSpPr txBox="1">
                <a:spLocks noChangeArrowheads="1"/>
              </p:cNvSpPr>
              <p:nvPr/>
            </p:nvSpPr>
            <p:spPr bwMode="auto">
              <a:xfrm>
                <a:off x="389" y="1155"/>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0" name="Rectangle 111"/>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1" name="Line 112"/>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Rectangle 113"/>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3" name="Rectangle 114"/>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4" name="Line 115"/>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16"/>
              <p:cNvSpPr>
                <a:spLocks noChangeArrowheads="1"/>
              </p:cNvSpPr>
              <p:nvPr/>
            </p:nvSpPr>
            <p:spPr bwMode="auto">
              <a:xfrm>
                <a:off x="1065" y="2735"/>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117"/>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118"/>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119"/>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20"/>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Line 121"/>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Rectangle 122"/>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Line 123"/>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124"/>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Line 125"/>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Rectangle 126"/>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39" name="Text Box 127"/>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0" name="Text Box 128"/>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1" name="Text Box 129"/>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2" name="Text Box 130"/>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ox(in)">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box(in)">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9" presetClass="entr" presetSubtype="1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0" fill="hold"/>
                                        <p:tgtEl>
                                          <p:spTgt spid="34"/>
                                        </p:tgtEl>
                                        <p:attrNameLst>
                                          <p:attrName>ppt_w</p:attrName>
                                        </p:attrNameLst>
                                      </p:cBhvr>
                                      <p:tavLst>
                                        <p:tav tm="0" fmla="#ppt_w*sin(2.5*pi*$)">
                                          <p:val>
                                            <p:fltVal val="0"/>
                                          </p:val>
                                        </p:tav>
                                        <p:tav tm="100000">
                                          <p:val>
                                            <p:fltVal val="1"/>
                                          </p:val>
                                        </p:tav>
                                      </p:tavLst>
                                    </p:anim>
                                    <p:anim calcmode="lin" valueType="num">
                                      <p:cBhvr>
                                        <p:cTn id="68" dur="5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32" grpId="0" animBg="1"/>
      <p:bldP spid="3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4.5 </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触发器比较</a:t>
            </a:r>
            <a:endParaRPr lang="zh-CN" altLang="en-US" dirty="0">
              <a:latin typeface="黑体" panose="02010609060101010101" pitchFamily="49" charset="-122"/>
              <a:ea typeface="黑体" panose="02010609060101010101" pitchFamily="49" charset="-122"/>
            </a:endParaRPr>
          </a:p>
        </p:txBody>
      </p:sp>
      <p:sp>
        <p:nvSpPr>
          <p:cNvPr id="6" name="Rectangle 2"/>
          <p:cNvSpPr txBox="1">
            <a:spLocks noChangeArrowheads="1"/>
          </p:cNvSpPr>
          <p:nvPr/>
        </p:nvSpPr>
        <p:spPr bwMode="auto">
          <a:xfrm>
            <a:off x="1227693" y="1142282"/>
            <a:ext cx="816165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R-S</a:t>
            </a:r>
            <a:r>
              <a:rPr lang="zh-CN" altLang="en-US" dirty="0">
                <a:solidFill>
                  <a:schemeClr val="tx1"/>
                </a:solidFill>
                <a:latin typeface="黑体" panose="02010609060101010101" pitchFamily="49" charset="-122"/>
                <a:ea typeface="黑体" panose="02010609060101010101" pitchFamily="49" charset="-122"/>
                <a:cs typeface="+mj-cs"/>
              </a:rPr>
              <a:t>电位型与直接置位</a:t>
            </a:r>
            <a:r>
              <a:rPr lang="en-US" altLang="zh-CN" dirty="0">
                <a:solidFill>
                  <a:schemeClr val="tx1"/>
                </a:solidFill>
                <a:latin typeface="黑体" panose="02010609060101010101" pitchFamily="49" charset="-122"/>
                <a:ea typeface="黑体" panose="02010609060101010101" pitchFamily="49" charset="-122"/>
                <a:cs typeface="+mj-cs"/>
              </a:rPr>
              <a:t>-</a:t>
            </a:r>
            <a:r>
              <a:rPr lang="zh-CN" altLang="en-US" dirty="0">
                <a:solidFill>
                  <a:schemeClr val="tx1"/>
                </a:solidFill>
                <a:latin typeface="黑体" panose="02010609060101010101" pitchFamily="49" charset="-122"/>
                <a:ea typeface="黑体" panose="02010609060101010101" pitchFamily="49" charset="-122"/>
                <a:cs typeface="+mj-cs"/>
              </a:rPr>
              <a:t>复位型触发器比较</a:t>
            </a:r>
            <a:endParaRPr lang="zh-CN" altLang="en-US" dirty="0">
              <a:solidFill>
                <a:schemeClr val="tx1"/>
              </a:solidFill>
              <a:latin typeface="黑体" panose="02010609060101010101" pitchFamily="49" charset="-122"/>
              <a:ea typeface="黑体" panose="02010609060101010101" pitchFamily="49" charset="-122"/>
              <a:cs typeface="+mj-cs"/>
            </a:endParaRPr>
          </a:p>
        </p:txBody>
      </p:sp>
      <p:sp>
        <p:nvSpPr>
          <p:cNvPr id="7" name="Text Box 4"/>
          <p:cNvSpPr txBox="1">
            <a:spLocks noChangeArrowheads="1"/>
          </p:cNvSpPr>
          <p:nvPr/>
        </p:nvSpPr>
        <p:spPr bwMode="auto">
          <a:xfrm>
            <a:off x="1294765" y="2022793"/>
            <a:ext cx="6402388"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电位型触发器增加了控制端</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endPar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8" name="Text Box 7"/>
          <p:cNvSpPr txBox="1">
            <a:spLocks noChangeArrowheads="1"/>
          </p:cNvSpPr>
          <p:nvPr/>
        </p:nvSpPr>
        <p:spPr bwMode="auto">
          <a:xfrm>
            <a:off x="1277303" y="4143693"/>
            <a:ext cx="71056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CP=0</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时，保持触发器稳定状态不被破坏。</a:t>
            </a:r>
            <a:endPar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9" name="Text Box 8"/>
          <p:cNvSpPr txBox="1">
            <a:spLocks noChangeArrowheads="1"/>
          </p:cNvSpPr>
          <p:nvPr/>
        </p:nvSpPr>
        <p:spPr bwMode="auto">
          <a:xfrm>
            <a:off x="1275715" y="5213668"/>
            <a:ext cx="72453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b="0" i="0" u="none" strike="noStrike" kern="1200" cap="none" spc="0" normalizeH="0" noProof="0" dirty="0">
                <a:ln>
                  <a:solidFill>
                    <a:schemeClr val="tx1"/>
                  </a:solidFill>
                </a:ln>
                <a:effectLst/>
                <a:uLnTx/>
                <a:uFillTx/>
                <a:ea typeface="宋体" panose="02010600030101010101" pitchFamily="2" charset="-122"/>
                <a:cs typeface="+mn-cs"/>
              </a:rPr>
              <a:t> </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在</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且</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R-S=“11”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 </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同样存在不定状态。</a:t>
            </a:r>
            <a:endParaRPr kumimoji="1"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10" name="Text Box 6"/>
          <p:cNvSpPr txBox="1">
            <a:spLocks noChangeArrowheads="1"/>
          </p:cNvSpPr>
          <p:nvPr/>
        </p:nvSpPr>
        <p:spPr bwMode="auto">
          <a:xfrm>
            <a:off x="1275715" y="2867343"/>
            <a:ext cx="7370763" cy="103187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S=1,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触发器置位</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触发器复位。</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的</a:t>
            </a:r>
            <a:endPar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defRPr/>
            </a:pP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   意义更直观。</a:t>
            </a:r>
            <a:endParaRPr kumimoji="1"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8" grpId="0" animBg="1" autoUpdateAnimBg="0"/>
      <p:bldP spid="9" grpId="0" animBg="1" autoUpdateAnimBg="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218231"/>
            <a:ext cx="6954715" cy="588136"/>
          </a:xfrm>
        </p:spPr>
        <p:txBody>
          <a:bodyPr/>
          <a:lstStyle/>
          <a:p>
            <a:r>
              <a:rPr lang="en-US" altLang="zh-CN" dirty="0">
                <a:latin typeface="黑体" panose="02010609060101010101" pitchFamily="49" charset="-122"/>
                <a:ea typeface="黑体" panose="02010609060101010101" pitchFamily="49" charset="-122"/>
              </a:rPr>
              <a:t>§ 4.6 </a:t>
            </a:r>
            <a:r>
              <a:rPr lang="zh-CN" altLang="en-US" dirty="0">
                <a:latin typeface="黑体" panose="02010609060101010101" pitchFamily="49" charset="-122"/>
                <a:ea typeface="黑体" panose="02010609060101010101" pitchFamily="49" charset="-122"/>
              </a:rPr>
              <a:t>同步</a:t>
            </a:r>
            <a:r>
              <a:rPr lang="en-US" altLang="zh-CN"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触发器（锁存器）</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Text Box 4"/>
          <p:cNvSpPr txBox="1">
            <a:spLocks noChangeArrowheads="1"/>
          </p:cNvSpPr>
          <p:nvPr/>
        </p:nvSpPr>
        <p:spPr bwMode="auto">
          <a:xfrm>
            <a:off x="1190625" y="1017588"/>
            <a:ext cx="5453063"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b="0" dirty="0">
                <a:ln>
                  <a:solidFill>
                    <a:schemeClr val="tx1"/>
                  </a:solidFill>
                </a:ln>
                <a:ea typeface="黑体" panose="02010609060101010101" pitchFamily="49" charset="-122"/>
                <a:cs typeface="Times New Roman" panose="02020603050405020304" pitchFamily="18" charset="0"/>
              </a:rPr>
              <a:t>如何消除</a:t>
            </a:r>
            <a:r>
              <a:rPr lang="en-US" altLang="zh-CN" sz="2800" b="0" dirty="0">
                <a:ln>
                  <a:solidFill>
                    <a:schemeClr val="tx1"/>
                  </a:solidFill>
                </a:ln>
                <a:ea typeface="黑体" panose="02010609060101010101" pitchFamily="49" charset="-122"/>
                <a:cs typeface="Times New Roman" panose="02020603050405020304" pitchFamily="18" charset="0"/>
              </a:rPr>
              <a:t>R-S</a:t>
            </a:r>
            <a:r>
              <a:rPr lang="zh-CN" altLang="en-US" sz="2800" b="0" dirty="0">
                <a:ln>
                  <a:solidFill>
                    <a:schemeClr val="tx1"/>
                  </a:solidFill>
                </a:ln>
                <a:ea typeface="黑体" panose="02010609060101010101" pitchFamily="49" charset="-122"/>
                <a:cs typeface="Times New Roman" panose="02020603050405020304" pitchFamily="18" charset="0"/>
              </a:rPr>
              <a:t>触发器的不定状态？</a:t>
            </a:r>
            <a:endParaRPr lang="zh-CN" altLang="en-US" sz="2800" b="0" dirty="0">
              <a:ln>
                <a:solidFill>
                  <a:schemeClr val="tx1"/>
                </a:solidFill>
              </a:ln>
              <a:ea typeface="黑体" panose="02010609060101010101" pitchFamily="49" charset="-122"/>
              <a:cs typeface="Times New Roman" panose="02020603050405020304" pitchFamily="18" charset="0"/>
            </a:endParaRPr>
          </a:p>
        </p:txBody>
      </p:sp>
      <p:sp>
        <p:nvSpPr>
          <p:cNvPr id="7" name="Text Box 49"/>
          <p:cNvSpPr txBox="1">
            <a:spLocks noChangeArrowheads="1"/>
          </p:cNvSpPr>
          <p:nvPr/>
        </p:nvSpPr>
        <p:spPr bwMode="auto">
          <a:xfrm>
            <a:off x="834390" y="5324158"/>
            <a:ext cx="7794625" cy="946150"/>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         </a:t>
            </a:r>
            <a:r>
              <a:rPr lang="en-US" altLang="zh-CN" sz="2800" b="0" dirty="0">
                <a:ln>
                  <a:solidFill>
                    <a:schemeClr val="tx1"/>
                  </a:solidFill>
                </a:ln>
                <a:ea typeface="黑体" panose="02010609060101010101" pitchFamily="49" charset="-122"/>
                <a:cs typeface="Times New Roman" panose="02020603050405020304" pitchFamily="18" charset="0"/>
              </a:rPr>
              <a:t>R-S</a:t>
            </a:r>
            <a:r>
              <a:rPr lang="zh-CN" altLang="en-US" sz="2800" b="0" dirty="0">
                <a:ln>
                  <a:solidFill>
                    <a:schemeClr val="tx1"/>
                  </a:solidFill>
                </a:ln>
                <a:ea typeface="黑体" panose="02010609060101010101" pitchFamily="49" charset="-122"/>
                <a:cs typeface="Times New Roman" panose="02020603050405020304" pitchFamily="18" charset="0"/>
              </a:rPr>
              <a:t>电位型触发器的输入由</a:t>
            </a:r>
            <a:r>
              <a:rPr lang="en-US" altLang="zh-CN" sz="2800" b="0" dirty="0">
                <a:ln>
                  <a:solidFill>
                    <a:schemeClr val="tx1"/>
                  </a:solidFill>
                </a:ln>
                <a:ea typeface="黑体" panose="02010609060101010101" pitchFamily="49" charset="-122"/>
                <a:cs typeface="Times New Roman" panose="02020603050405020304" pitchFamily="18" charset="0"/>
              </a:rPr>
              <a:t>R</a:t>
            </a:r>
            <a:r>
              <a:rPr lang="zh-CN" altLang="en-US" sz="2800" b="0" dirty="0">
                <a:ln>
                  <a:solidFill>
                    <a:schemeClr val="tx1"/>
                  </a:solidFill>
                </a:ln>
                <a:ea typeface="黑体" panose="02010609060101010101" pitchFamily="49" charset="-122"/>
                <a:cs typeface="Times New Roman" panose="02020603050405020304" pitchFamily="18" charset="0"/>
              </a:rPr>
              <a:t>，</a:t>
            </a:r>
            <a:r>
              <a:rPr lang="en-US" altLang="zh-CN" sz="2800" b="0" dirty="0">
                <a:ln>
                  <a:solidFill>
                    <a:schemeClr val="tx1"/>
                  </a:solidFill>
                </a:ln>
                <a:ea typeface="黑体" panose="02010609060101010101" pitchFamily="49" charset="-122"/>
                <a:cs typeface="Times New Roman" panose="02020603050405020304" pitchFamily="18" charset="0"/>
              </a:rPr>
              <a:t>S</a:t>
            </a:r>
            <a:r>
              <a:rPr lang="zh-CN" altLang="en-US" sz="2800" b="0" dirty="0">
                <a:ln>
                  <a:solidFill>
                    <a:schemeClr val="tx1"/>
                  </a:solidFill>
                </a:ln>
                <a:ea typeface="黑体" panose="02010609060101010101" pitchFamily="49" charset="-122"/>
                <a:cs typeface="Times New Roman" panose="02020603050405020304" pitchFamily="18" charset="0"/>
              </a:rPr>
              <a:t>双端输入改为单端输入，就不会出现不定状态了！</a:t>
            </a:r>
            <a:endParaRPr lang="zh-CN" altLang="en-US" sz="2800" b="0" dirty="0">
              <a:ln>
                <a:solidFill>
                  <a:schemeClr val="tx1"/>
                </a:solidFill>
              </a:ln>
              <a:ea typeface="黑体" panose="02010609060101010101" pitchFamily="49" charset="-122"/>
              <a:cs typeface="Times New Roman" panose="02020603050405020304" pitchFamily="18" charset="0"/>
            </a:endParaRPr>
          </a:p>
        </p:txBody>
      </p:sp>
      <p:sp>
        <p:nvSpPr>
          <p:cNvPr id="8" name="Text Box 129"/>
          <p:cNvSpPr txBox="1">
            <a:spLocks noChangeArrowheads="1"/>
          </p:cNvSpPr>
          <p:nvPr/>
        </p:nvSpPr>
        <p:spPr bwMode="auto">
          <a:xfrm>
            <a:off x="5330825" y="1966913"/>
            <a:ext cx="2620963"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功能表</a:t>
            </a:r>
            <a:r>
              <a:rPr kumimoji="1"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(CP=1)</a:t>
            </a:r>
            <a:endParaRPr kumimoji="1"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endParaRPr>
          </a:p>
        </p:txBody>
      </p:sp>
      <p:grpSp>
        <p:nvGrpSpPr>
          <p:cNvPr id="9" name="Group 133"/>
          <p:cNvGrpSpPr/>
          <p:nvPr/>
        </p:nvGrpSpPr>
        <p:grpSpPr bwMode="auto">
          <a:xfrm>
            <a:off x="5803900" y="2673350"/>
            <a:ext cx="1423988" cy="1552575"/>
            <a:chOff x="3656" y="1738"/>
            <a:chExt cx="897" cy="978"/>
          </a:xfrm>
        </p:grpSpPr>
        <p:sp>
          <p:nvSpPr>
            <p:cNvPr id="10" name="Rectangle 108"/>
            <p:cNvSpPr>
              <a:spLocks noChangeArrowheads="1"/>
            </p:cNvSpPr>
            <p:nvPr/>
          </p:nvSpPr>
          <p:spPr bwMode="auto">
            <a:xfrm>
              <a:off x="3989" y="2390"/>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1" name="Rectangle 107"/>
            <p:cNvSpPr>
              <a:spLocks noChangeArrowheads="1"/>
            </p:cNvSpPr>
            <p:nvPr/>
          </p:nvSpPr>
          <p:spPr bwMode="auto">
            <a:xfrm>
              <a:off x="3656" y="2390"/>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6"/>
            <p:cNvSpPr>
              <a:spLocks noChangeArrowheads="1"/>
            </p:cNvSpPr>
            <p:nvPr/>
          </p:nvSpPr>
          <p:spPr bwMode="auto">
            <a:xfrm>
              <a:off x="3989" y="2064"/>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3" name="Rectangle 105"/>
            <p:cNvSpPr>
              <a:spLocks noChangeArrowheads="1"/>
            </p:cNvSpPr>
            <p:nvPr/>
          </p:nvSpPr>
          <p:spPr bwMode="auto">
            <a:xfrm>
              <a:off x="3656" y="2064"/>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4" name="Rectangle 104"/>
            <p:cNvSpPr>
              <a:spLocks noChangeArrowheads="1"/>
            </p:cNvSpPr>
            <p:nvPr/>
          </p:nvSpPr>
          <p:spPr bwMode="auto">
            <a:xfrm>
              <a:off x="3989" y="1738"/>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5" name="Rectangle 103"/>
            <p:cNvSpPr>
              <a:spLocks noChangeArrowheads="1"/>
            </p:cNvSpPr>
            <p:nvPr/>
          </p:nvSpPr>
          <p:spPr bwMode="auto">
            <a:xfrm>
              <a:off x="3656" y="1738"/>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6" name="Line 110"/>
            <p:cNvSpPr>
              <a:spLocks noChangeShapeType="1"/>
            </p:cNvSpPr>
            <p:nvPr/>
          </p:nvSpPr>
          <p:spPr bwMode="auto">
            <a:xfrm>
              <a:off x="3656" y="2064"/>
              <a:ext cx="7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7" name="Line 111"/>
            <p:cNvSpPr>
              <a:spLocks noChangeShapeType="1"/>
            </p:cNvSpPr>
            <p:nvPr/>
          </p:nvSpPr>
          <p:spPr bwMode="auto">
            <a:xfrm>
              <a:off x="3656" y="2390"/>
              <a:ext cx="7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8" name="Line 114"/>
            <p:cNvSpPr>
              <a:spLocks noChangeShapeType="1"/>
            </p:cNvSpPr>
            <p:nvPr/>
          </p:nvSpPr>
          <p:spPr bwMode="auto">
            <a:xfrm>
              <a:off x="3989" y="1738"/>
              <a:ext cx="0" cy="9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9" name="Line 109"/>
            <p:cNvSpPr>
              <a:spLocks noChangeShapeType="1"/>
            </p:cNvSpPr>
            <p:nvPr/>
          </p:nvSpPr>
          <p:spPr bwMode="auto">
            <a:xfrm>
              <a:off x="3656" y="1738"/>
              <a:ext cx="78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Line 113"/>
            <p:cNvSpPr>
              <a:spLocks noChangeShapeType="1"/>
            </p:cNvSpPr>
            <p:nvPr/>
          </p:nvSpPr>
          <p:spPr bwMode="auto">
            <a:xfrm>
              <a:off x="3656" y="1738"/>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1" name="Line 115"/>
            <p:cNvSpPr>
              <a:spLocks noChangeShapeType="1"/>
            </p:cNvSpPr>
            <p:nvPr/>
          </p:nvSpPr>
          <p:spPr bwMode="auto">
            <a:xfrm>
              <a:off x="4442" y="1738"/>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2" name="Line 112"/>
            <p:cNvSpPr>
              <a:spLocks noChangeShapeType="1"/>
            </p:cNvSpPr>
            <p:nvPr/>
          </p:nvSpPr>
          <p:spPr bwMode="auto">
            <a:xfrm>
              <a:off x="3656" y="2716"/>
              <a:ext cx="78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3" name="Text Box 130"/>
            <p:cNvSpPr txBox="1">
              <a:spLocks noChangeArrowheads="1"/>
            </p:cNvSpPr>
            <p:nvPr/>
          </p:nvSpPr>
          <p:spPr bwMode="auto">
            <a:xfrm>
              <a:off x="3705" y="1750"/>
              <a:ext cx="348"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4" name="Text Box 132"/>
            <p:cNvSpPr txBox="1">
              <a:spLocks noChangeArrowheads="1"/>
            </p:cNvSpPr>
            <p:nvPr/>
          </p:nvSpPr>
          <p:spPr bwMode="auto">
            <a:xfrm>
              <a:off x="3955" y="1739"/>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5" name="Text Box 134"/>
          <p:cNvSpPr txBox="1">
            <a:spLocks noChangeArrowheads="1"/>
          </p:cNvSpPr>
          <p:nvPr/>
        </p:nvSpPr>
        <p:spPr bwMode="auto">
          <a:xfrm>
            <a:off x="5900738" y="3208338"/>
            <a:ext cx="1155700"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6" name="Text Box 135"/>
          <p:cNvSpPr txBox="1">
            <a:spLocks noChangeArrowheads="1"/>
          </p:cNvSpPr>
          <p:nvPr/>
        </p:nvSpPr>
        <p:spPr bwMode="auto">
          <a:xfrm>
            <a:off x="5918200" y="3725863"/>
            <a:ext cx="1155700"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1     1</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nvGrpSpPr>
          <p:cNvPr id="27" name="Group 144"/>
          <p:cNvGrpSpPr/>
          <p:nvPr/>
        </p:nvGrpSpPr>
        <p:grpSpPr bwMode="auto">
          <a:xfrm>
            <a:off x="1536700" y="1858963"/>
            <a:ext cx="2798763" cy="3240087"/>
            <a:chOff x="968" y="1171"/>
            <a:chExt cx="1763" cy="2041"/>
          </a:xfrm>
        </p:grpSpPr>
        <p:grpSp>
          <p:nvGrpSpPr>
            <p:cNvPr id="28" name="Group 138"/>
            <p:cNvGrpSpPr/>
            <p:nvPr/>
          </p:nvGrpSpPr>
          <p:grpSpPr bwMode="auto">
            <a:xfrm>
              <a:off x="968" y="1171"/>
              <a:ext cx="1763" cy="2041"/>
              <a:chOff x="968" y="1171"/>
              <a:chExt cx="1763" cy="2041"/>
            </a:xfrm>
          </p:grpSpPr>
          <p:sp>
            <p:nvSpPr>
              <p:cNvPr id="34" name="Rectangle 6"/>
              <p:cNvSpPr>
                <a:spLocks noChangeArrowheads="1"/>
              </p:cNvSpPr>
              <p:nvPr/>
            </p:nvSpPr>
            <p:spPr bwMode="auto">
              <a:xfrm>
                <a:off x="1498" y="1629"/>
                <a:ext cx="403" cy="179"/>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Oval 7"/>
              <p:cNvSpPr>
                <a:spLocks noChangeArrowheads="1"/>
              </p:cNvSpPr>
              <p:nvPr/>
            </p:nvSpPr>
            <p:spPr bwMode="auto">
              <a:xfrm>
                <a:off x="1642" y="1562"/>
                <a:ext cx="86" cy="6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Line 8"/>
              <p:cNvSpPr>
                <a:spLocks noChangeShapeType="1"/>
              </p:cNvSpPr>
              <p:nvPr/>
            </p:nvSpPr>
            <p:spPr bwMode="auto">
              <a:xfrm flipV="1">
                <a:off x="1700" y="1249"/>
                <a:ext cx="0" cy="3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9"/>
              <p:cNvSpPr>
                <a:spLocks noChangeShapeType="1"/>
              </p:cNvSpPr>
              <p:nvPr/>
            </p:nvSpPr>
            <p:spPr bwMode="auto">
              <a:xfrm>
                <a:off x="1584" y="1808"/>
                <a:ext cx="1" cy="35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Line 10"/>
              <p:cNvSpPr>
                <a:spLocks noChangeShapeType="1"/>
              </p:cNvSpPr>
              <p:nvPr/>
            </p:nvSpPr>
            <p:spPr bwMode="auto">
              <a:xfrm>
                <a:off x="1815" y="1808"/>
                <a:ext cx="1" cy="1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Rectangle 11"/>
              <p:cNvSpPr>
                <a:spLocks noChangeArrowheads="1"/>
              </p:cNvSpPr>
              <p:nvPr/>
            </p:nvSpPr>
            <p:spPr bwMode="auto">
              <a:xfrm>
                <a:off x="2218" y="1629"/>
                <a:ext cx="403" cy="179"/>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Oval 12"/>
              <p:cNvSpPr>
                <a:spLocks noChangeArrowheads="1"/>
              </p:cNvSpPr>
              <p:nvPr/>
            </p:nvSpPr>
            <p:spPr bwMode="auto">
              <a:xfrm>
                <a:off x="2362" y="1562"/>
                <a:ext cx="87" cy="6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 name="Line 13"/>
              <p:cNvSpPr>
                <a:spLocks noChangeShapeType="1"/>
              </p:cNvSpPr>
              <p:nvPr/>
            </p:nvSpPr>
            <p:spPr bwMode="auto">
              <a:xfrm flipV="1">
                <a:off x="2420" y="1249"/>
                <a:ext cx="0" cy="3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 name="Line 14"/>
              <p:cNvSpPr>
                <a:spLocks noChangeShapeType="1"/>
              </p:cNvSpPr>
              <p:nvPr/>
            </p:nvSpPr>
            <p:spPr bwMode="auto">
              <a:xfrm flipH="1">
                <a:off x="2285" y="1823"/>
                <a:ext cx="0" cy="15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Line 15"/>
              <p:cNvSpPr>
                <a:spLocks noChangeShapeType="1"/>
              </p:cNvSpPr>
              <p:nvPr/>
            </p:nvSpPr>
            <p:spPr bwMode="auto">
              <a:xfrm>
                <a:off x="2535" y="1808"/>
                <a:ext cx="3" cy="35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Line 16"/>
              <p:cNvSpPr>
                <a:spLocks noChangeShapeType="1"/>
              </p:cNvSpPr>
              <p:nvPr/>
            </p:nvSpPr>
            <p:spPr bwMode="auto">
              <a:xfrm>
                <a:off x="1700" y="1428"/>
                <a:ext cx="1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17"/>
              <p:cNvSpPr>
                <a:spLocks noChangeShapeType="1"/>
              </p:cNvSpPr>
              <p:nvPr/>
            </p:nvSpPr>
            <p:spPr bwMode="auto">
              <a:xfrm>
                <a:off x="1872" y="1428"/>
                <a:ext cx="317" cy="56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18"/>
              <p:cNvSpPr>
                <a:spLocks noChangeShapeType="1"/>
              </p:cNvSpPr>
              <p:nvPr/>
            </p:nvSpPr>
            <p:spPr bwMode="auto">
              <a:xfrm flipH="1">
                <a:off x="2247" y="1428"/>
                <a:ext cx="17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19"/>
              <p:cNvSpPr>
                <a:spLocks noChangeShapeType="1"/>
              </p:cNvSpPr>
              <p:nvPr/>
            </p:nvSpPr>
            <p:spPr bwMode="auto">
              <a:xfrm flipH="1">
                <a:off x="1931" y="1428"/>
                <a:ext cx="316" cy="56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20"/>
              <p:cNvSpPr>
                <a:spLocks noChangeShapeType="1"/>
              </p:cNvSpPr>
              <p:nvPr/>
            </p:nvSpPr>
            <p:spPr bwMode="auto">
              <a:xfrm>
                <a:off x="2189" y="1976"/>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21"/>
              <p:cNvSpPr>
                <a:spLocks noChangeShapeType="1"/>
              </p:cNvSpPr>
              <p:nvPr/>
            </p:nvSpPr>
            <p:spPr bwMode="auto">
              <a:xfrm flipH="1">
                <a:off x="1815" y="1988"/>
                <a:ext cx="11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22"/>
              <p:cNvSpPr>
                <a:spLocks noChangeShapeType="1"/>
              </p:cNvSpPr>
              <p:nvPr/>
            </p:nvSpPr>
            <p:spPr bwMode="auto">
              <a:xfrm flipV="1">
                <a:off x="1815" y="1921"/>
                <a:ext cx="1" cy="6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Text Box 23"/>
              <p:cNvSpPr txBox="1">
                <a:spLocks noChangeArrowheads="1"/>
              </p:cNvSpPr>
              <p:nvPr/>
            </p:nvSpPr>
            <p:spPr bwMode="auto">
              <a:xfrm>
                <a:off x="968" y="2885"/>
                <a:ext cx="26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2" name="Text Box 24"/>
              <p:cNvSpPr txBox="1">
                <a:spLocks noChangeArrowheads="1"/>
              </p:cNvSpPr>
              <p:nvPr/>
            </p:nvSpPr>
            <p:spPr bwMode="auto">
              <a:xfrm>
                <a:off x="1429" y="1171"/>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3" name="Rectangle 25"/>
              <p:cNvSpPr>
                <a:spLocks noChangeArrowheads="1"/>
              </p:cNvSpPr>
              <p:nvPr/>
            </p:nvSpPr>
            <p:spPr bwMode="auto">
              <a:xfrm>
                <a:off x="2327" y="2238"/>
                <a:ext cx="404" cy="179"/>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Oval 26"/>
              <p:cNvSpPr>
                <a:spLocks noChangeArrowheads="1"/>
              </p:cNvSpPr>
              <p:nvPr/>
            </p:nvSpPr>
            <p:spPr bwMode="auto">
              <a:xfrm>
                <a:off x="2493" y="2170"/>
                <a:ext cx="87" cy="6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Line 27"/>
              <p:cNvSpPr>
                <a:spLocks noChangeShapeType="1"/>
              </p:cNvSpPr>
              <p:nvPr/>
            </p:nvSpPr>
            <p:spPr bwMode="auto">
              <a:xfrm flipH="1">
                <a:off x="2414" y="2417"/>
                <a:ext cx="0" cy="1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6" name="Line 28"/>
              <p:cNvSpPr>
                <a:spLocks noChangeShapeType="1"/>
              </p:cNvSpPr>
              <p:nvPr/>
            </p:nvSpPr>
            <p:spPr bwMode="auto">
              <a:xfrm>
                <a:off x="2594" y="2430"/>
                <a:ext cx="0" cy="5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7" name="Line 29"/>
              <p:cNvSpPr>
                <a:spLocks noChangeShapeType="1"/>
              </p:cNvSpPr>
              <p:nvPr/>
            </p:nvSpPr>
            <p:spPr bwMode="auto">
              <a:xfrm>
                <a:off x="2414" y="2529"/>
                <a:ext cx="0" cy="2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Rectangle 30"/>
              <p:cNvSpPr>
                <a:spLocks noChangeArrowheads="1"/>
              </p:cNvSpPr>
              <p:nvPr/>
            </p:nvSpPr>
            <p:spPr bwMode="auto">
              <a:xfrm>
                <a:off x="1401" y="2238"/>
                <a:ext cx="404" cy="179"/>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Oval 31"/>
              <p:cNvSpPr>
                <a:spLocks noChangeArrowheads="1"/>
              </p:cNvSpPr>
              <p:nvPr/>
            </p:nvSpPr>
            <p:spPr bwMode="auto">
              <a:xfrm>
                <a:off x="1545" y="2170"/>
                <a:ext cx="87" cy="6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 name="Line 32"/>
              <p:cNvSpPr>
                <a:spLocks noChangeShapeType="1"/>
              </p:cNvSpPr>
              <p:nvPr/>
            </p:nvSpPr>
            <p:spPr bwMode="auto">
              <a:xfrm>
                <a:off x="1505" y="2417"/>
                <a:ext cx="0" cy="60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 name="Line 33"/>
              <p:cNvSpPr>
                <a:spLocks noChangeShapeType="1"/>
              </p:cNvSpPr>
              <p:nvPr/>
            </p:nvSpPr>
            <p:spPr bwMode="auto">
              <a:xfrm>
                <a:off x="1696" y="2417"/>
                <a:ext cx="0" cy="13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Line 35"/>
              <p:cNvSpPr>
                <a:spLocks noChangeShapeType="1"/>
              </p:cNvSpPr>
              <p:nvPr/>
            </p:nvSpPr>
            <p:spPr bwMode="auto">
              <a:xfrm>
                <a:off x="1695" y="2551"/>
                <a:ext cx="71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3" name="Text Box 36"/>
              <p:cNvSpPr txBox="1">
                <a:spLocks noChangeArrowheads="1"/>
              </p:cNvSpPr>
              <p:nvPr/>
            </p:nvSpPr>
            <p:spPr bwMode="auto">
              <a:xfrm>
                <a:off x="1640" y="2583"/>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0"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4" name="Line 37"/>
              <p:cNvSpPr>
                <a:spLocks noChangeShapeType="1"/>
              </p:cNvSpPr>
              <p:nvPr/>
            </p:nvSpPr>
            <p:spPr bwMode="auto">
              <a:xfrm flipH="1">
                <a:off x="2321" y="3021"/>
                <a:ext cx="27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Rectangle 38"/>
              <p:cNvSpPr>
                <a:spLocks noChangeArrowheads="1"/>
              </p:cNvSpPr>
              <p:nvPr/>
            </p:nvSpPr>
            <p:spPr bwMode="auto">
              <a:xfrm rot="5400000">
                <a:off x="1959" y="2930"/>
                <a:ext cx="318" cy="227"/>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39"/>
              <p:cNvSpPr>
                <a:spLocks noChangeArrowheads="1"/>
              </p:cNvSpPr>
              <p:nvPr/>
            </p:nvSpPr>
            <p:spPr bwMode="auto">
              <a:xfrm rot="5400000">
                <a:off x="2223" y="2980"/>
                <a:ext cx="102" cy="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40"/>
              <p:cNvSpPr>
                <a:spLocks noChangeShapeType="1"/>
              </p:cNvSpPr>
              <p:nvPr/>
            </p:nvSpPr>
            <p:spPr bwMode="auto">
              <a:xfrm rot="5400000" flipH="1">
                <a:off x="1606" y="2648"/>
                <a:ext cx="1" cy="74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Line 41"/>
              <p:cNvSpPr>
                <a:spLocks noChangeShapeType="1"/>
              </p:cNvSpPr>
              <p:nvPr/>
            </p:nvSpPr>
            <p:spPr bwMode="auto">
              <a:xfrm>
                <a:off x="2051" y="2553"/>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Text Box 42"/>
              <p:cNvSpPr txBox="1">
                <a:spLocks noChangeArrowheads="1"/>
              </p:cNvSpPr>
              <p:nvPr/>
            </p:nvSpPr>
            <p:spPr bwMode="auto">
              <a:xfrm>
                <a:off x="2396" y="1215"/>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70" name="Line 43"/>
              <p:cNvSpPr>
                <a:spLocks noChangeShapeType="1"/>
              </p:cNvSpPr>
              <p:nvPr/>
            </p:nvSpPr>
            <p:spPr bwMode="auto">
              <a:xfrm>
                <a:off x="2467" y="1262"/>
                <a:ext cx="1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Oval 44"/>
              <p:cNvSpPr>
                <a:spLocks noChangeArrowheads="1"/>
              </p:cNvSpPr>
              <p:nvPr/>
            </p:nvSpPr>
            <p:spPr bwMode="auto">
              <a:xfrm>
                <a:off x="1468" y="2978"/>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Oval 45"/>
              <p:cNvSpPr>
                <a:spLocks noChangeArrowheads="1"/>
              </p:cNvSpPr>
              <p:nvPr/>
            </p:nvSpPr>
            <p:spPr bwMode="auto">
              <a:xfrm>
                <a:off x="2022" y="2522"/>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Oval 46"/>
              <p:cNvSpPr>
                <a:spLocks noChangeArrowheads="1"/>
              </p:cNvSpPr>
              <p:nvPr/>
            </p:nvSpPr>
            <p:spPr bwMode="auto">
              <a:xfrm>
                <a:off x="2392" y="1392"/>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Oval 47"/>
              <p:cNvSpPr>
                <a:spLocks noChangeArrowheads="1"/>
              </p:cNvSpPr>
              <p:nvPr/>
            </p:nvSpPr>
            <p:spPr bwMode="auto">
              <a:xfrm>
                <a:off x="1664" y="1392"/>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dirty="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9" name="Text Box 139"/>
            <p:cNvSpPr txBox="1">
              <a:spLocks noChangeArrowheads="1"/>
            </p:cNvSpPr>
            <p:nvPr/>
          </p:nvSpPr>
          <p:spPr bwMode="auto">
            <a:xfrm>
              <a:off x="1989" y="2869"/>
              <a:ext cx="261"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0" name="Text Box 140"/>
            <p:cNvSpPr txBox="1">
              <a:spLocks noChangeArrowheads="1"/>
            </p:cNvSpPr>
            <p:nvPr/>
          </p:nvSpPr>
          <p:spPr bwMode="auto">
            <a:xfrm>
              <a:off x="1499" y="1608"/>
              <a:ext cx="261" cy="2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1" name="Text Box 141"/>
            <p:cNvSpPr txBox="1">
              <a:spLocks noChangeArrowheads="1"/>
            </p:cNvSpPr>
            <p:nvPr/>
          </p:nvSpPr>
          <p:spPr bwMode="auto">
            <a:xfrm>
              <a:off x="2216" y="1608"/>
              <a:ext cx="261" cy="2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2" name="Text Box 142"/>
            <p:cNvSpPr txBox="1">
              <a:spLocks noChangeArrowheads="1"/>
            </p:cNvSpPr>
            <p:nvPr/>
          </p:nvSpPr>
          <p:spPr bwMode="auto">
            <a:xfrm>
              <a:off x="1401" y="2217"/>
              <a:ext cx="261" cy="2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3" name="Text Box 143"/>
            <p:cNvSpPr txBox="1">
              <a:spLocks noChangeArrowheads="1"/>
            </p:cNvSpPr>
            <p:nvPr/>
          </p:nvSpPr>
          <p:spPr bwMode="auto">
            <a:xfrm>
              <a:off x="2314" y="2206"/>
              <a:ext cx="261" cy="2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16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i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25" grpId="0" autoUpdateAnimBg="0"/>
      <p:bldP spid="2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z="1800" smtClean="0">
                <a:solidFill>
                  <a:schemeClr val="tx2"/>
                </a:solidFill>
              </a:rPr>
            </a:fld>
            <a:endParaRPr lang="en-US" altLang="zh-CN" sz="1800" dirty="0">
              <a:solidFill>
                <a:schemeClr val="tx2"/>
              </a:solidFill>
            </a:endParaRPr>
          </a:p>
        </p:txBody>
      </p:sp>
      <p:grpSp>
        <p:nvGrpSpPr>
          <p:cNvPr id="5" name="Group 72"/>
          <p:cNvGrpSpPr/>
          <p:nvPr/>
        </p:nvGrpSpPr>
        <p:grpSpPr bwMode="auto">
          <a:xfrm>
            <a:off x="1253490" y="4976178"/>
            <a:ext cx="1423988" cy="1552575"/>
            <a:chOff x="3656" y="1738"/>
            <a:chExt cx="897" cy="978"/>
          </a:xfrm>
        </p:grpSpPr>
        <p:sp>
          <p:nvSpPr>
            <p:cNvPr id="6" name="Rectangle 73"/>
            <p:cNvSpPr>
              <a:spLocks noChangeArrowheads="1"/>
            </p:cNvSpPr>
            <p:nvPr/>
          </p:nvSpPr>
          <p:spPr bwMode="auto">
            <a:xfrm>
              <a:off x="3989" y="2390"/>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74"/>
            <p:cNvSpPr>
              <a:spLocks noChangeArrowheads="1"/>
            </p:cNvSpPr>
            <p:nvPr/>
          </p:nvSpPr>
          <p:spPr bwMode="auto">
            <a:xfrm>
              <a:off x="3656" y="2390"/>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75"/>
            <p:cNvSpPr>
              <a:spLocks noChangeArrowheads="1"/>
            </p:cNvSpPr>
            <p:nvPr/>
          </p:nvSpPr>
          <p:spPr bwMode="auto">
            <a:xfrm>
              <a:off x="3989" y="2064"/>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6"/>
            <p:cNvSpPr>
              <a:spLocks noChangeArrowheads="1"/>
            </p:cNvSpPr>
            <p:nvPr/>
          </p:nvSpPr>
          <p:spPr bwMode="auto">
            <a:xfrm>
              <a:off x="3656" y="2064"/>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77"/>
            <p:cNvSpPr>
              <a:spLocks noChangeArrowheads="1"/>
            </p:cNvSpPr>
            <p:nvPr/>
          </p:nvSpPr>
          <p:spPr bwMode="auto">
            <a:xfrm>
              <a:off x="3989" y="1738"/>
              <a:ext cx="45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78"/>
            <p:cNvSpPr>
              <a:spLocks noChangeArrowheads="1"/>
            </p:cNvSpPr>
            <p:nvPr/>
          </p:nvSpPr>
          <p:spPr bwMode="auto">
            <a:xfrm>
              <a:off x="3656" y="1738"/>
              <a:ext cx="333"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Line 79"/>
            <p:cNvSpPr>
              <a:spLocks noChangeShapeType="1"/>
            </p:cNvSpPr>
            <p:nvPr/>
          </p:nvSpPr>
          <p:spPr bwMode="auto">
            <a:xfrm>
              <a:off x="3656" y="2064"/>
              <a:ext cx="7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 name="Line 80"/>
            <p:cNvSpPr>
              <a:spLocks noChangeShapeType="1"/>
            </p:cNvSpPr>
            <p:nvPr/>
          </p:nvSpPr>
          <p:spPr bwMode="auto">
            <a:xfrm>
              <a:off x="3656" y="2390"/>
              <a:ext cx="78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Line 81"/>
            <p:cNvSpPr>
              <a:spLocks noChangeShapeType="1"/>
            </p:cNvSpPr>
            <p:nvPr/>
          </p:nvSpPr>
          <p:spPr bwMode="auto">
            <a:xfrm>
              <a:off x="3989" y="1738"/>
              <a:ext cx="0" cy="9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Line 82"/>
            <p:cNvSpPr>
              <a:spLocks noChangeShapeType="1"/>
            </p:cNvSpPr>
            <p:nvPr/>
          </p:nvSpPr>
          <p:spPr bwMode="auto">
            <a:xfrm>
              <a:off x="3656" y="1738"/>
              <a:ext cx="78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Line 83"/>
            <p:cNvSpPr>
              <a:spLocks noChangeShapeType="1"/>
            </p:cNvSpPr>
            <p:nvPr/>
          </p:nvSpPr>
          <p:spPr bwMode="auto">
            <a:xfrm>
              <a:off x="3656" y="1738"/>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Line 84"/>
            <p:cNvSpPr>
              <a:spLocks noChangeShapeType="1"/>
            </p:cNvSpPr>
            <p:nvPr/>
          </p:nvSpPr>
          <p:spPr bwMode="auto">
            <a:xfrm>
              <a:off x="4442" y="1738"/>
              <a:ext cx="0" cy="978"/>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Line 85"/>
            <p:cNvSpPr>
              <a:spLocks noChangeShapeType="1"/>
            </p:cNvSpPr>
            <p:nvPr/>
          </p:nvSpPr>
          <p:spPr bwMode="auto">
            <a:xfrm>
              <a:off x="3656" y="2716"/>
              <a:ext cx="786"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Text Box 86"/>
            <p:cNvSpPr txBox="1">
              <a:spLocks noChangeArrowheads="1"/>
            </p:cNvSpPr>
            <p:nvPr/>
          </p:nvSpPr>
          <p:spPr bwMode="auto">
            <a:xfrm>
              <a:off x="3705" y="1750"/>
              <a:ext cx="348"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Text Box 87"/>
            <p:cNvSpPr txBox="1">
              <a:spLocks noChangeArrowheads="1"/>
            </p:cNvSpPr>
            <p:nvPr/>
          </p:nvSpPr>
          <p:spPr bwMode="auto">
            <a:xfrm>
              <a:off x="3955" y="1739"/>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1" name="Text Box 88"/>
          <p:cNvSpPr txBox="1">
            <a:spLocks noChangeArrowheads="1"/>
          </p:cNvSpPr>
          <p:nvPr/>
        </p:nvSpPr>
        <p:spPr bwMode="auto">
          <a:xfrm>
            <a:off x="1350328" y="5511165"/>
            <a:ext cx="115570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2" name="Text Box 89"/>
          <p:cNvSpPr txBox="1">
            <a:spLocks noChangeArrowheads="1"/>
          </p:cNvSpPr>
          <p:nvPr/>
        </p:nvSpPr>
        <p:spPr bwMode="auto">
          <a:xfrm>
            <a:off x="1367790" y="6028690"/>
            <a:ext cx="115570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1     1</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nvGrpSpPr>
          <p:cNvPr id="23" name="Group 142"/>
          <p:cNvGrpSpPr/>
          <p:nvPr/>
        </p:nvGrpSpPr>
        <p:grpSpPr bwMode="auto">
          <a:xfrm>
            <a:off x="6462078" y="554990"/>
            <a:ext cx="1871662" cy="2414588"/>
            <a:chOff x="4013" y="388"/>
            <a:chExt cx="1179" cy="1521"/>
          </a:xfrm>
        </p:grpSpPr>
        <p:sp>
          <p:nvSpPr>
            <p:cNvPr id="24" name="Rectangle 92"/>
            <p:cNvSpPr>
              <a:spLocks noChangeArrowheads="1"/>
            </p:cNvSpPr>
            <p:nvPr/>
          </p:nvSpPr>
          <p:spPr bwMode="auto">
            <a:xfrm>
              <a:off x="4184" y="863"/>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Line 93"/>
            <p:cNvSpPr>
              <a:spLocks noChangeShapeType="1"/>
            </p:cNvSpPr>
            <p:nvPr/>
          </p:nvSpPr>
          <p:spPr bwMode="auto">
            <a:xfrm>
              <a:off x="4445" y="129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95"/>
            <p:cNvSpPr>
              <a:spLocks noChangeShapeType="1"/>
            </p:cNvSpPr>
            <p:nvPr/>
          </p:nvSpPr>
          <p:spPr bwMode="auto">
            <a:xfrm>
              <a:off x="4763" y="623"/>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Rectangle 97"/>
            <p:cNvSpPr>
              <a:spLocks noChangeArrowheads="1"/>
            </p:cNvSpPr>
            <p:nvPr/>
          </p:nvSpPr>
          <p:spPr bwMode="auto">
            <a:xfrm>
              <a:off x="4719" y="388"/>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8" name="Rectangle 99"/>
            <p:cNvSpPr>
              <a:spLocks noChangeArrowheads="1"/>
            </p:cNvSpPr>
            <p:nvPr/>
          </p:nvSpPr>
          <p:spPr bwMode="auto">
            <a:xfrm>
              <a:off x="4301" y="152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nvGrpSpPr>
            <p:cNvPr id="29" name="Group 105"/>
            <p:cNvGrpSpPr/>
            <p:nvPr/>
          </p:nvGrpSpPr>
          <p:grpSpPr bwMode="auto">
            <a:xfrm>
              <a:off x="4087" y="399"/>
              <a:ext cx="290" cy="327"/>
              <a:chOff x="5184" y="736"/>
              <a:chExt cx="290" cy="327"/>
            </a:xfrm>
          </p:grpSpPr>
          <p:sp>
            <p:nvSpPr>
              <p:cNvPr id="43" name="Rectangle 98"/>
              <p:cNvSpPr>
                <a:spLocks noChangeArrowheads="1"/>
              </p:cNvSpPr>
              <p:nvPr/>
            </p:nvSpPr>
            <p:spPr bwMode="auto">
              <a:xfrm>
                <a:off x="5184" y="736"/>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4" name="Line 100"/>
              <p:cNvSpPr>
                <a:spLocks noChangeShapeType="1"/>
              </p:cNvSpPr>
              <p:nvPr/>
            </p:nvSpPr>
            <p:spPr bwMode="auto">
              <a:xfrm>
                <a:off x="5254" y="783"/>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0" name="Line 101"/>
            <p:cNvSpPr>
              <a:spLocks noChangeShapeType="1"/>
            </p:cNvSpPr>
            <p:nvPr/>
          </p:nvSpPr>
          <p:spPr bwMode="auto">
            <a:xfrm>
              <a:off x="4764" y="129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Rectangle 102"/>
            <p:cNvSpPr>
              <a:spLocks noChangeArrowheads="1"/>
            </p:cNvSpPr>
            <p:nvPr/>
          </p:nvSpPr>
          <p:spPr bwMode="auto">
            <a:xfrm>
              <a:off x="4600" y="1524"/>
              <a:ext cx="278"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32" name="Line 96"/>
            <p:cNvSpPr>
              <a:spLocks noChangeShapeType="1"/>
            </p:cNvSpPr>
            <p:nvPr/>
          </p:nvSpPr>
          <p:spPr bwMode="auto">
            <a:xfrm>
              <a:off x="4342" y="612"/>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Oval 104"/>
            <p:cNvSpPr>
              <a:spLocks noChangeArrowheads="1"/>
            </p:cNvSpPr>
            <p:nvPr/>
          </p:nvSpPr>
          <p:spPr bwMode="auto">
            <a:xfrm>
              <a:off x="4304" y="782"/>
              <a:ext cx="77" cy="7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Oval 107"/>
            <p:cNvSpPr>
              <a:spLocks noChangeArrowheads="1"/>
            </p:cNvSpPr>
            <p:nvPr/>
          </p:nvSpPr>
          <p:spPr bwMode="auto">
            <a:xfrm>
              <a:off x="4837" y="1293"/>
              <a:ext cx="77" cy="7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Oval 108"/>
            <p:cNvSpPr>
              <a:spLocks noChangeArrowheads="1"/>
            </p:cNvSpPr>
            <p:nvPr/>
          </p:nvSpPr>
          <p:spPr bwMode="auto">
            <a:xfrm>
              <a:off x="4228" y="1293"/>
              <a:ext cx="77" cy="7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Line 109"/>
            <p:cNvSpPr>
              <a:spLocks noChangeShapeType="1"/>
            </p:cNvSpPr>
            <p:nvPr/>
          </p:nvSpPr>
          <p:spPr bwMode="auto">
            <a:xfrm>
              <a:off x="4890" y="1358"/>
              <a:ext cx="0" cy="26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110"/>
            <p:cNvSpPr>
              <a:spLocks noChangeShapeType="1"/>
            </p:cNvSpPr>
            <p:nvPr/>
          </p:nvSpPr>
          <p:spPr bwMode="auto">
            <a:xfrm>
              <a:off x="4259" y="1380"/>
              <a:ext cx="0" cy="26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8" name="Group 111"/>
            <p:cNvGrpSpPr/>
            <p:nvPr/>
          </p:nvGrpSpPr>
          <p:grpSpPr bwMode="auto">
            <a:xfrm>
              <a:off x="4013" y="1548"/>
              <a:ext cx="388" cy="327"/>
              <a:chOff x="2964" y="1820"/>
              <a:chExt cx="388" cy="327"/>
            </a:xfrm>
          </p:grpSpPr>
          <p:sp>
            <p:nvSpPr>
              <p:cNvPr id="41" name="Rectangle 112"/>
              <p:cNvSpPr>
                <a:spLocks noChangeArrowheads="1"/>
              </p:cNvSpPr>
              <p:nvPr/>
            </p:nvSpPr>
            <p:spPr bwMode="auto">
              <a:xfrm>
                <a:off x="2964" y="1820"/>
                <a:ext cx="38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2" name="Line 113"/>
              <p:cNvSpPr>
                <a:spLocks noChangeShapeType="1"/>
              </p:cNvSpPr>
              <p:nvPr/>
            </p:nvSpPr>
            <p:spPr bwMode="auto">
              <a:xfrm>
                <a:off x="3021" y="18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39" name="Rectangle 114"/>
            <p:cNvSpPr>
              <a:spLocks noChangeArrowheads="1"/>
            </p:cNvSpPr>
            <p:nvPr/>
          </p:nvSpPr>
          <p:spPr bwMode="auto">
            <a:xfrm>
              <a:off x="4841" y="1582"/>
              <a:ext cx="3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0" name="Line 116"/>
            <p:cNvSpPr>
              <a:spLocks noChangeShapeType="1"/>
            </p:cNvSpPr>
            <p:nvPr/>
          </p:nvSpPr>
          <p:spPr bwMode="auto">
            <a:xfrm>
              <a:off x="4922" y="1630"/>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5" name="Text Box 120"/>
          <p:cNvSpPr txBox="1">
            <a:spLocks noChangeArrowheads="1"/>
          </p:cNvSpPr>
          <p:nvPr/>
        </p:nvSpPr>
        <p:spPr bwMode="auto">
          <a:xfrm>
            <a:off x="5828665" y="3393123"/>
            <a:ext cx="3041015"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       (CP=1)</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nvGrpSpPr>
          <p:cNvPr id="46" name="Group 143"/>
          <p:cNvGrpSpPr/>
          <p:nvPr/>
        </p:nvGrpSpPr>
        <p:grpSpPr bwMode="auto">
          <a:xfrm>
            <a:off x="4593273" y="4645978"/>
            <a:ext cx="4346575" cy="1836737"/>
            <a:chOff x="2663" y="2869"/>
            <a:chExt cx="2738" cy="1157"/>
          </a:xfrm>
        </p:grpSpPr>
        <p:sp>
          <p:nvSpPr>
            <p:cNvPr id="47" name="Oval 123"/>
            <p:cNvSpPr>
              <a:spLocks noChangeArrowheads="1"/>
            </p:cNvSpPr>
            <p:nvPr/>
          </p:nvSpPr>
          <p:spPr bwMode="auto">
            <a:xfrm>
              <a:off x="3312" y="3320"/>
              <a:ext cx="263" cy="24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Text Box 124"/>
            <p:cNvSpPr txBox="1">
              <a:spLocks noChangeArrowheads="1"/>
            </p:cNvSpPr>
            <p:nvPr/>
          </p:nvSpPr>
          <p:spPr bwMode="auto">
            <a:xfrm>
              <a:off x="3360" y="3293"/>
              <a:ext cx="206" cy="28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49" name="Oval 126"/>
            <p:cNvSpPr>
              <a:spLocks noChangeArrowheads="1"/>
            </p:cNvSpPr>
            <p:nvPr/>
          </p:nvSpPr>
          <p:spPr bwMode="auto">
            <a:xfrm>
              <a:off x="4389" y="3337"/>
              <a:ext cx="262" cy="24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Text Box 127"/>
            <p:cNvSpPr txBox="1">
              <a:spLocks noChangeArrowheads="1"/>
            </p:cNvSpPr>
            <p:nvPr/>
          </p:nvSpPr>
          <p:spPr bwMode="auto">
            <a:xfrm>
              <a:off x="4427" y="3311"/>
              <a:ext cx="20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1" name="Arc 128"/>
            <p:cNvSpPr/>
            <p:nvPr/>
          </p:nvSpPr>
          <p:spPr bwMode="auto">
            <a:xfrm rot="14154867" flipV="1">
              <a:off x="3078" y="3247"/>
              <a:ext cx="360" cy="370"/>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Arc 129"/>
            <p:cNvSpPr/>
            <p:nvPr/>
          </p:nvSpPr>
          <p:spPr bwMode="auto">
            <a:xfrm rot="8094814" flipH="1" flipV="1">
              <a:off x="4518" y="3279"/>
              <a:ext cx="360" cy="370"/>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Arc 132"/>
            <p:cNvSpPr/>
            <p:nvPr/>
          </p:nvSpPr>
          <p:spPr bwMode="auto">
            <a:xfrm rot="-2056892">
              <a:off x="3530" y="3002"/>
              <a:ext cx="898" cy="6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Arc 134"/>
            <p:cNvSpPr/>
            <p:nvPr/>
          </p:nvSpPr>
          <p:spPr bwMode="auto">
            <a:xfrm rot="-2113283" flipH="1" flipV="1">
              <a:off x="3529" y="3272"/>
              <a:ext cx="899" cy="64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Text Box 137"/>
            <p:cNvSpPr txBox="1">
              <a:spLocks noChangeArrowheads="1"/>
            </p:cNvSpPr>
            <p:nvPr/>
          </p:nvSpPr>
          <p:spPr bwMode="auto">
            <a:xfrm>
              <a:off x="2663" y="3325"/>
              <a:ext cx="5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D=0</a:t>
              </a:r>
              <a:endPar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6" name="Text Box 138"/>
            <p:cNvSpPr txBox="1">
              <a:spLocks noChangeArrowheads="1"/>
            </p:cNvSpPr>
            <p:nvPr/>
          </p:nvSpPr>
          <p:spPr bwMode="auto">
            <a:xfrm>
              <a:off x="3826" y="3738"/>
              <a:ext cx="5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D=0</a:t>
              </a:r>
              <a:endPar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7" name="Text Box 139"/>
            <p:cNvSpPr txBox="1">
              <a:spLocks noChangeArrowheads="1"/>
            </p:cNvSpPr>
            <p:nvPr/>
          </p:nvSpPr>
          <p:spPr bwMode="auto">
            <a:xfrm>
              <a:off x="3728" y="2869"/>
              <a:ext cx="5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D=1</a:t>
              </a:r>
              <a:endParaRPr kumimoji="1" lang="en-US" altLang="zh-CN" sz="24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58" name="Text Box 140"/>
            <p:cNvSpPr txBox="1">
              <a:spLocks noChangeArrowheads="1"/>
            </p:cNvSpPr>
            <p:nvPr/>
          </p:nvSpPr>
          <p:spPr bwMode="auto">
            <a:xfrm>
              <a:off x="4857" y="3325"/>
              <a:ext cx="544"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D=1</a:t>
              </a:r>
              <a:endParaRPr kumimoji="1" lang="en-US" altLang="zh-CN" sz="24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grpSp>
        <p:nvGrpSpPr>
          <p:cNvPr id="59" name="Group 150"/>
          <p:cNvGrpSpPr/>
          <p:nvPr/>
        </p:nvGrpSpPr>
        <p:grpSpPr bwMode="auto">
          <a:xfrm>
            <a:off x="237490" y="980440"/>
            <a:ext cx="3943350" cy="3416301"/>
            <a:chOff x="92" y="656"/>
            <a:chExt cx="2484" cy="2152"/>
          </a:xfrm>
        </p:grpSpPr>
        <p:grpSp>
          <p:nvGrpSpPr>
            <p:cNvPr id="60" name="Group 117"/>
            <p:cNvGrpSpPr/>
            <p:nvPr/>
          </p:nvGrpSpPr>
          <p:grpSpPr bwMode="auto">
            <a:xfrm>
              <a:off x="92" y="656"/>
              <a:ext cx="2484" cy="2152"/>
              <a:chOff x="92" y="656"/>
              <a:chExt cx="2484" cy="2152"/>
            </a:xfrm>
          </p:grpSpPr>
          <p:sp>
            <p:nvSpPr>
              <p:cNvPr id="65" name="Line 5"/>
              <p:cNvSpPr>
                <a:spLocks noChangeShapeType="1"/>
              </p:cNvSpPr>
              <p:nvPr/>
            </p:nvSpPr>
            <p:spPr bwMode="auto">
              <a:xfrm>
                <a:off x="779" y="2059"/>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Rectangle 6"/>
              <p:cNvSpPr>
                <a:spLocks noChangeArrowheads="1"/>
              </p:cNvSpPr>
              <p:nvPr/>
            </p:nvSpPr>
            <p:spPr bwMode="auto">
              <a:xfrm>
                <a:off x="1547" y="109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9"/>
              <p:cNvSpPr>
                <a:spLocks noChangeShapeType="1"/>
              </p:cNvSpPr>
              <p:nvPr/>
            </p:nvSpPr>
            <p:spPr bwMode="auto">
              <a:xfrm>
                <a:off x="1786" y="789"/>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Line 10"/>
              <p:cNvSpPr>
                <a:spLocks noChangeShapeType="1"/>
              </p:cNvSpPr>
              <p:nvPr/>
            </p:nvSpPr>
            <p:spPr bwMode="auto">
              <a:xfrm>
                <a:off x="1931" y="2059"/>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Line 11"/>
              <p:cNvSpPr>
                <a:spLocks noChangeShapeType="1"/>
              </p:cNvSpPr>
              <p:nvPr/>
            </p:nvSpPr>
            <p:spPr bwMode="auto">
              <a:xfrm>
                <a:off x="1499" y="955"/>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Line 12"/>
              <p:cNvSpPr>
                <a:spLocks noChangeShapeType="1"/>
              </p:cNvSpPr>
              <p:nvPr/>
            </p:nvSpPr>
            <p:spPr bwMode="auto">
              <a:xfrm>
                <a:off x="1211" y="955"/>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Line 13"/>
              <p:cNvSpPr>
                <a:spLocks noChangeShapeType="1"/>
              </p:cNvSpPr>
              <p:nvPr/>
            </p:nvSpPr>
            <p:spPr bwMode="auto">
              <a:xfrm flipH="1">
                <a:off x="1307" y="955"/>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Line 14"/>
              <p:cNvSpPr>
                <a:spLocks noChangeShapeType="1"/>
              </p:cNvSpPr>
              <p:nvPr/>
            </p:nvSpPr>
            <p:spPr bwMode="auto">
              <a:xfrm>
                <a:off x="1403" y="1531"/>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15"/>
              <p:cNvSpPr>
                <a:spLocks noChangeShapeType="1"/>
              </p:cNvSpPr>
              <p:nvPr/>
            </p:nvSpPr>
            <p:spPr bwMode="auto">
              <a:xfrm>
                <a:off x="1067" y="1531"/>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Line 16"/>
              <p:cNvSpPr>
                <a:spLocks noChangeShapeType="1"/>
              </p:cNvSpPr>
              <p:nvPr/>
            </p:nvSpPr>
            <p:spPr bwMode="auto">
              <a:xfrm>
                <a:off x="1643" y="1387"/>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Line 17"/>
              <p:cNvSpPr>
                <a:spLocks noChangeShapeType="1"/>
              </p:cNvSpPr>
              <p:nvPr/>
            </p:nvSpPr>
            <p:spPr bwMode="auto">
              <a:xfrm>
                <a:off x="1067" y="1387"/>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6" name="Oval 18"/>
              <p:cNvSpPr>
                <a:spLocks noChangeArrowheads="1"/>
              </p:cNvSpPr>
              <p:nvPr/>
            </p:nvSpPr>
            <p:spPr bwMode="auto">
              <a:xfrm>
                <a:off x="1759" y="930"/>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Rectangle 20"/>
              <p:cNvSpPr>
                <a:spLocks noChangeArrowheads="1"/>
              </p:cNvSpPr>
              <p:nvPr/>
            </p:nvSpPr>
            <p:spPr bwMode="auto">
              <a:xfrm>
                <a:off x="683" y="109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8" name="Line 23"/>
              <p:cNvSpPr>
                <a:spLocks noChangeShapeType="1"/>
              </p:cNvSpPr>
              <p:nvPr/>
            </p:nvSpPr>
            <p:spPr bwMode="auto">
              <a:xfrm>
                <a:off x="913" y="778"/>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24"/>
              <p:cNvSpPr>
                <a:spLocks noChangeShapeType="1"/>
              </p:cNvSpPr>
              <p:nvPr/>
            </p:nvSpPr>
            <p:spPr bwMode="auto">
              <a:xfrm>
                <a:off x="923" y="955"/>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0" name="Oval 25"/>
              <p:cNvSpPr>
                <a:spLocks noChangeArrowheads="1"/>
              </p:cNvSpPr>
              <p:nvPr/>
            </p:nvSpPr>
            <p:spPr bwMode="auto">
              <a:xfrm>
                <a:off x="890" y="930"/>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1" name="Text Box 28"/>
              <p:cNvSpPr txBox="1">
                <a:spLocks noChangeArrowheads="1"/>
              </p:cNvSpPr>
              <p:nvPr/>
            </p:nvSpPr>
            <p:spPr bwMode="auto">
              <a:xfrm>
                <a:off x="635" y="667"/>
                <a:ext cx="38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2" name="Rectangle 29"/>
              <p:cNvSpPr>
                <a:spLocks noChangeArrowheads="1"/>
              </p:cNvSpPr>
              <p:nvPr/>
            </p:nvSpPr>
            <p:spPr bwMode="auto">
              <a:xfrm>
                <a:off x="1788" y="656"/>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83" name="Line 30"/>
              <p:cNvSpPr>
                <a:spLocks noChangeShapeType="1"/>
              </p:cNvSpPr>
              <p:nvPr/>
            </p:nvSpPr>
            <p:spPr bwMode="auto">
              <a:xfrm>
                <a:off x="1855" y="715"/>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4" name="Line 33"/>
              <p:cNvSpPr>
                <a:spLocks noChangeShapeType="1"/>
              </p:cNvSpPr>
              <p:nvPr/>
            </p:nvSpPr>
            <p:spPr bwMode="auto">
              <a:xfrm>
                <a:off x="1067" y="2347"/>
                <a:ext cx="86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5" name="Oval 34"/>
              <p:cNvSpPr>
                <a:spLocks noChangeArrowheads="1"/>
              </p:cNvSpPr>
              <p:nvPr/>
            </p:nvSpPr>
            <p:spPr bwMode="auto">
              <a:xfrm>
                <a:off x="1451" y="2322"/>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6" name="Line 37"/>
              <p:cNvSpPr>
                <a:spLocks noChangeShapeType="1"/>
              </p:cNvSpPr>
              <p:nvPr/>
            </p:nvSpPr>
            <p:spPr bwMode="auto">
              <a:xfrm>
                <a:off x="923" y="1387"/>
                <a:ext cx="0" cy="31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7" name="Rectangle 39"/>
              <p:cNvSpPr>
                <a:spLocks noChangeArrowheads="1"/>
              </p:cNvSpPr>
              <p:nvPr/>
            </p:nvSpPr>
            <p:spPr bwMode="auto">
              <a:xfrm>
                <a:off x="683" y="1771"/>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8" name="Line 43"/>
              <p:cNvSpPr>
                <a:spLocks noChangeShapeType="1"/>
              </p:cNvSpPr>
              <p:nvPr/>
            </p:nvSpPr>
            <p:spPr bwMode="auto">
              <a:xfrm>
                <a:off x="1787" y="1387"/>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9" name="Rectangle 45"/>
              <p:cNvSpPr>
                <a:spLocks noChangeArrowheads="1"/>
              </p:cNvSpPr>
              <p:nvPr/>
            </p:nvSpPr>
            <p:spPr bwMode="auto">
              <a:xfrm>
                <a:off x="1547" y="1771"/>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0" name="Line 47"/>
              <p:cNvSpPr>
                <a:spLocks noChangeShapeType="1"/>
              </p:cNvSpPr>
              <p:nvPr/>
            </p:nvSpPr>
            <p:spPr bwMode="auto">
              <a:xfrm>
                <a:off x="1067" y="2059"/>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1" name="Line 48"/>
              <p:cNvSpPr>
                <a:spLocks noChangeShapeType="1"/>
              </p:cNvSpPr>
              <p:nvPr/>
            </p:nvSpPr>
            <p:spPr bwMode="auto">
              <a:xfrm>
                <a:off x="1643" y="2059"/>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2" name="Line 49"/>
              <p:cNvSpPr>
                <a:spLocks noChangeShapeType="1"/>
              </p:cNvSpPr>
              <p:nvPr/>
            </p:nvSpPr>
            <p:spPr bwMode="auto">
              <a:xfrm>
                <a:off x="1476" y="2372"/>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3" name="Rectangle 50"/>
              <p:cNvSpPr>
                <a:spLocks noChangeArrowheads="1"/>
              </p:cNvSpPr>
              <p:nvPr/>
            </p:nvSpPr>
            <p:spPr bwMode="auto">
              <a:xfrm>
                <a:off x="1353" y="2478"/>
                <a:ext cx="393"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94" name="Line 51"/>
              <p:cNvSpPr>
                <a:spLocks noChangeShapeType="1"/>
              </p:cNvSpPr>
              <p:nvPr/>
            </p:nvSpPr>
            <p:spPr bwMode="auto">
              <a:xfrm>
                <a:off x="923" y="1627"/>
                <a:ext cx="38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5" name="Line 52"/>
              <p:cNvSpPr>
                <a:spLocks noChangeShapeType="1"/>
              </p:cNvSpPr>
              <p:nvPr/>
            </p:nvSpPr>
            <p:spPr bwMode="auto">
              <a:xfrm flipH="1">
                <a:off x="1451" y="2155"/>
                <a:ext cx="19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6" name="Line 53"/>
              <p:cNvSpPr>
                <a:spLocks noChangeShapeType="1"/>
              </p:cNvSpPr>
              <p:nvPr/>
            </p:nvSpPr>
            <p:spPr bwMode="auto">
              <a:xfrm>
                <a:off x="1307" y="1627"/>
                <a:ext cx="144"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Rectangle 54"/>
              <p:cNvSpPr>
                <a:spLocks noChangeArrowheads="1"/>
              </p:cNvSpPr>
              <p:nvPr/>
            </p:nvSpPr>
            <p:spPr bwMode="auto">
              <a:xfrm>
                <a:off x="678" y="2343"/>
                <a:ext cx="27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98" name="Oval 55"/>
              <p:cNvSpPr>
                <a:spLocks noChangeArrowheads="1"/>
              </p:cNvSpPr>
              <p:nvPr/>
            </p:nvSpPr>
            <p:spPr bwMode="auto">
              <a:xfrm>
                <a:off x="890" y="1604"/>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Freeform 56"/>
              <p:cNvSpPr/>
              <p:nvPr/>
            </p:nvSpPr>
            <p:spPr bwMode="auto">
              <a:xfrm>
                <a:off x="1909" y="1391"/>
                <a:ext cx="326" cy="141"/>
              </a:xfrm>
              <a:custGeom>
                <a:avLst/>
                <a:gdLst>
                  <a:gd name="T0" fmla="*/ 0 w 326"/>
                  <a:gd name="T1" fmla="*/ 0 h 141"/>
                  <a:gd name="T2" fmla="*/ 0 w 326"/>
                  <a:gd name="T3" fmla="*/ 141 h 141"/>
                  <a:gd name="T4" fmla="*/ 326 w 326"/>
                  <a:gd name="T5" fmla="*/ 141 h 141"/>
                  <a:gd name="T6" fmla="*/ 0 60000 65536"/>
                  <a:gd name="T7" fmla="*/ 0 60000 65536"/>
                  <a:gd name="T8" fmla="*/ 0 60000 65536"/>
                </a:gdLst>
                <a:ahLst/>
                <a:cxnLst>
                  <a:cxn ang="T6">
                    <a:pos x="T0" y="T1"/>
                  </a:cxn>
                  <a:cxn ang="T7">
                    <a:pos x="T2" y="T3"/>
                  </a:cxn>
                  <a:cxn ang="T8">
                    <a:pos x="T4" y="T5"/>
                  </a:cxn>
                </a:cxnLst>
                <a:rect l="0" t="0" r="r" b="b"/>
                <a:pathLst>
                  <a:path w="326" h="141">
                    <a:moveTo>
                      <a:pt x="0" y="0"/>
                    </a:moveTo>
                    <a:lnTo>
                      <a:pt x="0" y="141"/>
                    </a:lnTo>
                    <a:lnTo>
                      <a:pt x="326" y="14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0" name="Freeform 57"/>
              <p:cNvSpPr/>
              <p:nvPr/>
            </p:nvSpPr>
            <p:spPr bwMode="auto">
              <a:xfrm>
                <a:off x="399" y="1391"/>
                <a:ext cx="369" cy="119"/>
              </a:xfrm>
              <a:custGeom>
                <a:avLst/>
                <a:gdLst>
                  <a:gd name="T0" fmla="*/ 369 w 369"/>
                  <a:gd name="T1" fmla="*/ 0 h 119"/>
                  <a:gd name="T2" fmla="*/ 369 w 369"/>
                  <a:gd name="T3" fmla="*/ 119 h 119"/>
                  <a:gd name="T4" fmla="*/ 0 w 369"/>
                  <a:gd name="T5" fmla="*/ 119 h 119"/>
                  <a:gd name="T6" fmla="*/ 0 60000 65536"/>
                  <a:gd name="T7" fmla="*/ 0 60000 65536"/>
                  <a:gd name="T8" fmla="*/ 0 60000 65536"/>
                </a:gdLst>
                <a:ahLst/>
                <a:cxnLst>
                  <a:cxn ang="T6">
                    <a:pos x="T0" y="T1"/>
                  </a:cxn>
                  <a:cxn ang="T7">
                    <a:pos x="T2" y="T3"/>
                  </a:cxn>
                  <a:cxn ang="T8">
                    <a:pos x="T4" y="T5"/>
                  </a:cxn>
                </a:cxnLst>
                <a:rect l="0" t="0" r="r" b="b"/>
                <a:pathLst>
                  <a:path w="369" h="119">
                    <a:moveTo>
                      <a:pt x="369" y="0"/>
                    </a:moveTo>
                    <a:lnTo>
                      <a:pt x="369" y="119"/>
                    </a:lnTo>
                    <a:lnTo>
                      <a:pt x="0" y="11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01" name="Group 65"/>
              <p:cNvGrpSpPr/>
              <p:nvPr/>
            </p:nvGrpSpPr>
            <p:grpSpPr bwMode="auto">
              <a:xfrm>
                <a:off x="2188" y="1385"/>
                <a:ext cx="388" cy="327"/>
                <a:chOff x="2964" y="1820"/>
                <a:chExt cx="388" cy="327"/>
              </a:xfrm>
            </p:grpSpPr>
            <p:sp>
              <p:nvSpPr>
                <p:cNvPr id="108" name="Rectangle 62"/>
                <p:cNvSpPr>
                  <a:spLocks noChangeArrowheads="1"/>
                </p:cNvSpPr>
                <p:nvPr/>
              </p:nvSpPr>
              <p:spPr bwMode="auto">
                <a:xfrm>
                  <a:off x="2964" y="1820"/>
                  <a:ext cx="38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2500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09" name="Line 63"/>
                <p:cNvSpPr>
                  <a:spLocks noChangeShapeType="1"/>
                </p:cNvSpPr>
                <p:nvPr/>
              </p:nvSpPr>
              <p:spPr bwMode="auto">
                <a:xfrm>
                  <a:off x="3021" y="18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02" name="Rectangle 64"/>
              <p:cNvSpPr>
                <a:spLocks noChangeArrowheads="1"/>
              </p:cNvSpPr>
              <p:nvPr/>
            </p:nvSpPr>
            <p:spPr bwMode="auto">
              <a:xfrm>
                <a:off x="92" y="1364"/>
                <a:ext cx="35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r>
                  <a:rPr kumimoji="1" lang="en-US" altLang="zh-CN" sz="2800" b="0" i="0" u="none" strike="noStrike" kern="1200" cap="none" spc="0" normalizeH="0" baseline="-2500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D</a:t>
                </a:r>
                <a:endParaRPr kumimoji="1" lang="en-US" altLang="zh-CN" sz="2800" b="0" i="0" u="none" strike="noStrike" kern="1200" cap="none" spc="0" normalizeH="0" baseline="-2500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03" name="Oval 66"/>
              <p:cNvSpPr>
                <a:spLocks noChangeArrowheads="1"/>
              </p:cNvSpPr>
              <p:nvPr/>
            </p:nvSpPr>
            <p:spPr bwMode="auto">
              <a:xfrm>
                <a:off x="1736" y="1674"/>
                <a:ext cx="86" cy="8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 name="Oval 67"/>
              <p:cNvSpPr>
                <a:spLocks noChangeArrowheads="1"/>
              </p:cNvSpPr>
              <p:nvPr/>
            </p:nvSpPr>
            <p:spPr bwMode="auto">
              <a:xfrm>
                <a:off x="867" y="1685"/>
                <a:ext cx="86" cy="8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 name="Oval 68"/>
              <p:cNvSpPr>
                <a:spLocks noChangeArrowheads="1"/>
              </p:cNvSpPr>
              <p:nvPr/>
            </p:nvSpPr>
            <p:spPr bwMode="auto">
              <a:xfrm>
                <a:off x="1736" y="1011"/>
                <a:ext cx="86" cy="8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Oval 69"/>
              <p:cNvSpPr>
                <a:spLocks noChangeArrowheads="1"/>
              </p:cNvSpPr>
              <p:nvPr/>
            </p:nvSpPr>
            <p:spPr bwMode="auto">
              <a:xfrm>
                <a:off x="856" y="1011"/>
                <a:ext cx="86" cy="8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Line 115"/>
              <p:cNvSpPr>
                <a:spLocks noChangeShapeType="1"/>
              </p:cNvSpPr>
              <p:nvPr/>
            </p:nvSpPr>
            <p:spPr bwMode="auto">
              <a:xfrm>
                <a:off x="141" y="1413"/>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61" name="Text Box 146"/>
            <p:cNvSpPr txBox="1">
              <a:spLocks noChangeArrowheads="1"/>
            </p:cNvSpPr>
            <p:nvPr/>
          </p:nvSpPr>
          <p:spPr bwMode="auto">
            <a:xfrm>
              <a:off x="684" y="1054"/>
              <a:ext cx="337"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2" name="Text Box 147"/>
            <p:cNvSpPr txBox="1">
              <a:spLocks noChangeArrowheads="1"/>
            </p:cNvSpPr>
            <p:nvPr/>
          </p:nvSpPr>
          <p:spPr bwMode="auto">
            <a:xfrm>
              <a:off x="1543" y="1087"/>
              <a:ext cx="337"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3" name="Text Box 148"/>
            <p:cNvSpPr txBox="1">
              <a:spLocks noChangeArrowheads="1"/>
            </p:cNvSpPr>
            <p:nvPr/>
          </p:nvSpPr>
          <p:spPr bwMode="auto">
            <a:xfrm>
              <a:off x="1532" y="1728"/>
              <a:ext cx="337"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64" name="Text Box 149"/>
            <p:cNvSpPr txBox="1">
              <a:spLocks noChangeArrowheads="1"/>
            </p:cNvSpPr>
            <p:nvPr/>
          </p:nvSpPr>
          <p:spPr bwMode="auto">
            <a:xfrm>
              <a:off x="652" y="1750"/>
              <a:ext cx="337"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110" name="TextBox 109"/>
          <p:cNvSpPr txBox="1"/>
          <p:nvPr/>
        </p:nvSpPr>
        <p:spPr>
          <a:xfrm>
            <a:off x="579120" y="228600"/>
            <a:ext cx="3319210" cy="523220"/>
          </a:xfrm>
          <a:prstGeom prst="rect">
            <a:avLst/>
          </a:prstGeom>
          <a:noFill/>
        </p:spPr>
        <p:txBody>
          <a:bodyPr wrap="square" rtlCol="0">
            <a:spAutoFit/>
          </a:bodyPr>
          <a:lstStyle/>
          <a:p>
            <a:r>
              <a:rPr lang="zh-CN" altLang="en-US" dirty="0">
                <a:solidFill>
                  <a:schemeClr val="tx1"/>
                </a:solidFill>
                <a:latin typeface="+mn-lt"/>
                <a:ea typeface="黑体" panose="02010609060101010101" pitchFamily="49" charset="-122"/>
              </a:rPr>
              <a:t>电位触发</a:t>
            </a:r>
            <a:r>
              <a:rPr lang="en-US" altLang="zh-CN" dirty="0">
                <a:solidFill>
                  <a:schemeClr val="tx1"/>
                </a:solidFill>
                <a:latin typeface="+mn-lt"/>
                <a:ea typeface="黑体" panose="02010609060101010101" pitchFamily="49" charset="-122"/>
              </a:rPr>
              <a:t>D</a:t>
            </a:r>
            <a:r>
              <a:rPr lang="zh-CN" altLang="en-US" dirty="0">
                <a:solidFill>
                  <a:schemeClr val="tx1"/>
                </a:solidFill>
                <a:latin typeface="+mn-lt"/>
                <a:ea typeface="黑体" panose="02010609060101010101" pitchFamily="49" charset="-122"/>
              </a:rPr>
              <a:t>触发器</a:t>
            </a:r>
            <a:endParaRPr lang="zh-CN" altLang="en-US" dirty="0">
              <a:latin typeface="+mn-lt"/>
            </a:endParaRPr>
          </a:p>
        </p:txBody>
      </p:sp>
      <p:sp>
        <p:nvSpPr>
          <p:cNvPr id="111" name="TextBox 110"/>
          <p:cNvSpPr txBox="1"/>
          <p:nvPr/>
        </p:nvSpPr>
        <p:spPr>
          <a:xfrm>
            <a:off x="4465320" y="441960"/>
            <a:ext cx="1889760"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逻辑符号</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12" name="TextBox 111"/>
          <p:cNvSpPr txBox="1"/>
          <p:nvPr/>
        </p:nvSpPr>
        <p:spPr>
          <a:xfrm>
            <a:off x="426720" y="4297680"/>
            <a:ext cx="2941320" cy="523220"/>
          </a:xfrm>
          <a:prstGeom prst="rect">
            <a:avLst/>
          </a:prstGeom>
          <a:noFill/>
        </p:spPr>
        <p:txBody>
          <a:bodyPr wrap="square" rtlCol="0">
            <a:spAutoFit/>
          </a:bodyPr>
          <a:lstStyle/>
          <a:p>
            <a:r>
              <a:rPr lang="zh-CN" altLang="en-US" dirty="0">
                <a:solidFill>
                  <a:schemeClr val="tx1"/>
                </a:solidFill>
                <a:latin typeface="+mn-lt"/>
                <a:ea typeface="黑体" panose="02010609060101010101" pitchFamily="49" charset="-122"/>
              </a:rPr>
              <a:t>功能表（</a:t>
            </a:r>
            <a:r>
              <a:rPr lang="en-US" altLang="zh-CN" dirty="0">
                <a:solidFill>
                  <a:schemeClr val="tx1"/>
                </a:solidFill>
                <a:latin typeface="+mn-lt"/>
                <a:ea typeface="黑体" panose="02010609060101010101" pitchFamily="49" charset="-122"/>
              </a:rPr>
              <a:t>CP=1</a:t>
            </a:r>
            <a:r>
              <a:rPr lang="zh-CN" altLang="en-US" dirty="0">
                <a:solidFill>
                  <a:schemeClr val="tx1"/>
                </a:solidFill>
                <a:latin typeface="+mn-lt"/>
                <a:ea typeface="黑体" panose="02010609060101010101" pitchFamily="49" charset="-122"/>
              </a:rPr>
              <a:t>）</a:t>
            </a:r>
            <a:endParaRPr lang="zh-CN" altLang="en-US" dirty="0">
              <a:solidFill>
                <a:schemeClr val="tx1"/>
              </a:solidFill>
              <a:latin typeface="+mn-lt"/>
              <a:ea typeface="黑体" panose="02010609060101010101" pitchFamily="49" charset="-122"/>
            </a:endParaRPr>
          </a:p>
        </p:txBody>
      </p:sp>
      <p:sp>
        <p:nvSpPr>
          <p:cNvPr id="113" name="TextBox 112"/>
          <p:cNvSpPr txBox="1"/>
          <p:nvPr/>
        </p:nvSpPr>
        <p:spPr>
          <a:xfrm>
            <a:off x="4556760" y="2697480"/>
            <a:ext cx="1889760"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特征方程</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14" name="TextBox 113"/>
          <p:cNvSpPr txBox="1"/>
          <p:nvPr/>
        </p:nvSpPr>
        <p:spPr>
          <a:xfrm>
            <a:off x="4526280" y="4114800"/>
            <a:ext cx="2362200"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状态转换图</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15" name="灯片编号占位符 112"/>
          <p:cNvSpPr txBox="1"/>
          <p:nvPr/>
        </p:nvSpPr>
        <p:spPr>
          <a:xfrm>
            <a:off x="6644640" y="6187440"/>
            <a:ext cx="190500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2800" b="1" i="0" u="none" strike="noStrike" kern="1200" cap="none" spc="0" normalizeH="0" baseline="0" noProof="0" smtClean="0">
                <a:ln>
                  <a:noFill/>
                </a:ln>
                <a:solidFill>
                  <a:schemeClr val="bg1"/>
                </a:solidFill>
                <a:effectLst/>
                <a:uLnTx/>
                <a:uFillTx/>
                <a:latin typeface="Tahoma" panose="020B0604030504040204" pitchFamily="34" charset="0"/>
                <a:ea typeface="宋体" panose="02010600030101010101" pitchFamily="2" charset="-122"/>
                <a:cs typeface="+mn-cs"/>
              </a:rPr>
            </a:fld>
            <a:endParaRPr kumimoji="1" lang="en-US" altLang="zh-CN" sz="2800" b="1" i="0" u="none" strike="noStrike" kern="1200" cap="none" spc="0" normalizeH="0" baseline="0" noProof="0">
              <a:ln>
                <a:noFill/>
              </a:ln>
              <a:solidFill>
                <a:schemeClr val="bg1"/>
              </a:solidFill>
              <a:effectLst/>
              <a:uLnTx/>
              <a:uFillTx/>
              <a:latin typeface="Tahoma" panose="020B0604030504040204" pitchFamily="34" charset="0"/>
              <a:ea typeface="宋体" panose="02010600030101010101" pitchFamily="2" charset="-122"/>
              <a:cs typeface="+mn-cs"/>
            </a:endParaRPr>
          </a:p>
        </p:txBody>
      </p:sp>
      <p:cxnSp>
        <p:nvCxnSpPr>
          <p:cNvPr id="2" name="直接连接符 1"/>
          <p:cNvCxnSpPr/>
          <p:nvPr/>
        </p:nvCxnSpPr>
        <p:spPr>
          <a:xfrm flipH="1">
            <a:off x="3489960" y="2365375"/>
            <a:ext cx="5080" cy="1119505"/>
          </a:xfrm>
          <a:prstGeom prst="line">
            <a:avLst/>
          </a:prstGeom>
          <a:noFill/>
          <a:ln w="38100" cap="flat" cmpd="sng" algn="ctr">
            <a:solidFill>
              <a:srgbClr val="FF0000"/>
            </a:solidFill>
            <a:prstDash val="solid"/>
            <a:miter lim="800000"/>
            <a:headEnd type="none" w="med" len="med"/>
            <a:tailEnd type="none" w="med" len="med"/>
          </a:ln>
        </p:spPr>
      </p:cxnSp>
      <p:cxnSp>
        <p:nvCxnSpPr>
          <p:cNvPr id="3" name="直接连接符 2"/>
          <p:cNvCxnSpPr/>
          <p:nvPr/>
        </p:nvCxnSpPr>
        <p:spPr>
          <a:xfrm>
            <a:off x="1649730" y="3223895"/>
            <a:ext cx="0" cy="255905"/>
          </a:xfrm>
          <a:prstGeom prst="line">
            <a:avLst/>
          </a:prstGeom>
          <a:noFill/>
          <a:ln w="38100" cap="flat" cmpd="sng" algn="ctr">
            <a:solidFill>
              <a:srgbClr val="FF0000"/>
            </a:solidFill>
            <a:prstDash val="solid"/>
            <a:miter lim="800000"/>
            <a:headEnd type="none" w="med" len="med"/>
            <a:tailEnd type="none" w="med" len="med"/>
          </a:ln>
        </p:spPr>
      </p:cxnSp>
      <p:cxnSp>
        <p:nvCxnSpPr>
          <p:cNvPr id="116" name="直接连接符 115"/>
          <p:cNvCxnSpPr/>
          <p:nvPr/>
        </p:nvCxnSpPr>
        <p:spPr>
          <a:xfrm>
            <a:off x="1624330" y="3469640"/>
            <a:ext cx="1860550" cy="0"/>
          </a:xfrm>
          <a:prstGeom prst="line">
            <a:avLst/>
          </a:prstGeom>
          <a:noFill/>
          <a:ln w="38100" cap="flat" cmpd="sng" algn="ctr">
            <a:solidFill>
              <a:srgbClr val="FF0000"/>
            </a:solidFill>
            <a:prstDash val="solid"/>
            <a:miter lim="800000"/>
            <a:headEnd type="none" w="med" len="med"/>
            <a:tailEnd type="none" w="med" len="med"/>
          </a:ln>
        </p:spPr>
      </p:cxnSp>
      <p:cxnSp>
        <p:nvCxnSpPr>
          <p:cNvPr id="117" name="直接连接符 116"/>
          <p:cNvCxnSpPr/>
          <p:nvPr/>
        </p:nvCxnSpPr>
        <p:spPr>
          <a:xfrm flipH="1">
            <a:off x="878205" y="2339975"/>
            <a:ext cx="10160" cy="1242060"/>
          </a:xfrm>
          <a:prstGeom prst="line">
            <a:avLst/>
          </a:prstGeom>
          <a:noFill/>
          <a:ln w="38100" cap="flat" cmpd="sng" algn="ctr">
            <a:solidFill>
              <a:srgbClr val="1F08F8"/>
            </a:solidFill>
            <a:prstDash val="solid"/>
            <a:miter lim="800000"/>
            <a:headEnd type="none" w="med" len="med"/>
            <a:tailEnd type="none" w="med" len="med"/>
          </a:ln>
        </p:spPr>
      </p:cxnSp>
      <p:cxnSp>
        <p:nvCxnSpPr>
          <p:cNvPr id="118" name="直接连接符 117"/>
          <p:cNvCxnSpPr/>
          <p:nvPr/>
        </p:nvCxnSpPr>
        <p:spPr>
          <a:xfrm>
            <a:off x="893445" y="3556000"/>
            <a:ext cx="2009140" cy="0"/>
          </a:xfrm>
          <a:prstGeom prst="line">
            <a:avLst/>
          </a:prstGeom>
          <a:noFill/>
          <a:ln w="38100" cap="flat" cmpd="sng" algn="ctr">
            <a:solidFill>
              <a:srgbClr val="1F08F8"/>
            </a:solidFill>
            <a:prstDash val="solid"/>
            <a:miter lim="800000"/>
            <a:headEnd type="none" w="med" len="med"/>
            <a:tailEnd type="none" w="med" len="med"/>
          </a:ln>
        </p:spPr>
      </p:cxnSp>
      <p:cxnSp>
        <p:nvCxnSpPr>
          <p:cNvPr id="119" name="直接连接符 118"/>
          <p:cNvCxnSpPr/>
          <p:nvPr/>
        </p:nvCxnSpPr>
        <p:spPr>
          <a:xfrm flipV="1">
            <a:off x="2907665" y="3218815"/>
            <a:ext cx="0" cy="358140"/>
          </a:xfrm>
          <a:prstGeom prst="line">
            <a:avLst/>
          </a:prstGeom>
          <a:noFill/>
          <a:ln w="38100" cap="flat" cmpd="sng" algn="ctr">
            <a:solidFill>
              <a:srgbClr val="1F08F8"/>
            </a:solidFill>
            <a:prstDash val="solid"/>
            <a:miter lim="800000"/>
            <a:headEnd type="none" w="med" len="med"/>
            <a:tailEnd type="none" w="med" len="med"/>
          </a:ln>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ox(in)">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1+#ppt_w/2"/>
                                          </p:val>
                                        </p:tav>
                                        <p:tav tm="100000">
                                          <p:val>
                                            <p:strVal val="#ppt_x"/>
                                          </p:val>
                                        </p:tav>
                                      </p:tavLst>
                                    </p:anim>
                                    <p:anim calcmode="lin" valueType="num">
                                      <p:cBhvr additive="base">
                                        <p:cTn id="21"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autoUpdateAnimBg="0"/>
      <p:bldP spid="111" grpId="0"/>
      <p:bldP spid="113" grpId="0"/>
      <p:bldP spid="1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7287719" cy="588136"/>
          </a:xfrm>
        </p:spPr>
        <p:txBody>
          <a:bodyPr/>
          <a:lstStyle/>
          <a:p>
            <a:r>
              <a:rPr lang="en-US" altLang="zh-CN" dirty="0">
                <a:latin typeface="黑体" panose="02010609060101010101" pitchFamily="49" charset="-122"/>
                <a:ea typeface="黑体" panose="02010609060101010101" pitchFamily="49" charset="-122"/>
              </a:rPr>
              <a:t>§ 4.6 </a:t>
            </a:r>
            <a:r>
              <a:rPr lang="zh-CN" altLang="en-US" dirty="0">
                <a:latin typeface="黑体" panose="02010609060101010101" pitchFamily="49" charset="-122"/>
                <a:ea typeface="黑体" panose="02010609060101010101" pitchFamily="49" charset="-122"/>
              </a:rPr>
              <a:t>同步</a:t>
            </a:r>
            <a:r>
              <a:rPr lang="en-US" altLang="zh-CN"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触发器（锁存器）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Text Box 11"/>
          <p:cNvSpPr txBox="1">
            <a:spLocks noChangeArrowheads="1"/>
          </p:cNvSpPr>
          <p:nvPr/>
        </p:nvSpPr>
        <p:spPr bwMode="auto">
          <a:xfrm>
            <a:off x="658813" y="4468813"/>
            <a:ext cx="8243887" cy="1801812"/>
          </a:xfrm>
          <a:prstGeom prst="rect">
            <a:avLst/>
          </a:prstGeom>
          <a:noFill/>
          <a:ln w="57150">
            <a:solidFill>
              <a:srgbClr val="00CC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当</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CP</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1</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时，</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Q</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D; </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也就是</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Q</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接收</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D</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的输入。</a:t>
            </a:r>
            <a:endPar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因此</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 CP</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a:t>
            </a:r>
            <a:r>
              <a:rPr kumimoji="0" lang="en-US" altLang="zh-CN"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1“</a:t>
            </a: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电位”一到，触发器就接收数据，叫</a:t>
            </a:r>
            <a:endPar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rPr>
              <a:t>“电位触发器”，也叫“锁存器”。</a:t>
            </a:r>
            <a:endParaRPr kumimoji="0" lang="zh-CN" altLang="en-US" sz="2800" b="0" i="0" u="none" strike="noStrike" kern="1200" cap="none" spc="0" normalizeH="0" baseline="0" noProof="0" dirty="0">
              <a:ln>
                <a:solidFill>
                  <a:schemeClr val="tx1"/>
                </a:solidFill>
              </a:ln>
              <a:solidFill>
                <a:sysClr val="windowText" lastClr="000000"/>
              </a:solidFill>
              <a:effectLst/>
              <a:uLnTx/>
              <a:uFillTx/>
              <a:ea typeface="黑体" panose="02010609060101010101" pitchFamily="49" charset="-122"/>
              <a:cs typeface="Times New Roman" panose="02020603050405020304" pitchFamily="18" charset="0"/>
            </a:endParaRPr>
          </a:p>
        </p:txBody>
      </p:sp>
      <p:grpSp>
        <p:nvGrpSpPr>
          <p:cNvPr id="7" name="Group 21"/>
          <p:cNvGrpSpPr/>
          <p:nvPr/>
        </p:nvGrpSpPr>
        <p:grpSpPr bwMode="auto">
          <a:xfrm>
            <a:off x="1673225" y="1708150"/>
            <a:ext cx="5829300" cy="2160588"/>
            <a:chOff x="1054" y="1028"/>
            <a:chExt cx="3672" cy="1361"/>
          </a:xfrm>
        </p:grpSpPr>
        <p:graphicFrame>
          <p:nvGraphicFramePr>
            <p:cNvPr id="8" name="Object 4"/>
            <p:cNvGraphicFramePr>
              <a:graphicFrameLocks noChangeAspect="1"/>
            </p:cNvGraphicFramePr>
            <p:nvPr/>
          </p:nvGraphicFramePr>
          <p:xfrm>
            <a:off x="1460" y="1028"/>
            <a:ext cx="3266" cy="1361"/>
          </p:xfrm>
          <a:graphic>
            <a:graphicData uri="http://schemas.openxmlformats.org/presentationml/2006/ole">
              <mc:AlternateContent xmlns:mc="http://schemas.openxmlformats.org/markup-compatibility/2006">
                <mc:Choice xmlns:v="urn:schemas-microsoft-com:vml" Requires="v">
                  <p:oleObj spid="_x0000_s3" name="位图图像" r:id="rId1" imgW="2752725" imgH="838200" progId="PBrush">
                    <p:embed/>
                  </p:oleObj>
                </mc:Choice>
                <mc:Fallback>
                  <p:oleObj name="位图图像" r:id="rId1" imgW="2752725" imgH="838200"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 y="1028"/>
                          <a:ext cx="3266"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p:cNvSpPr>
              <a:spLocks noChangeArrowheads="1"/>
            </p:cNvSpPr>
            <p:nvPr/>
          </p:nvSpPr>
          <p:spPr bwMode="auto">
            <a:xfrm>
              <a:off x="1054" y="1042"/>
              <a:ext cx="402" cy="1336"/>
            </a:xfrm>
            <a:prstGeom prst="rect">
              <a:avLst/>
            </a:prstGeom>
            <a:solidFill>
              <a:schemeClr val="bg1"/>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 name="Text Box 6"/>
            <p:cNvSpPr txBox="1">
              <a:spLocks noChangeArrowheads="1"/>
            </p:cNvSpPr>
            <p:nvPr/>
          </p:nvSpPr>
          <p:spPr bwMode="auto">
            <a:xfrm>
              <a:off x="1087" y="1258"/>
              <a:ext cx="46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1" name="Text Box 7"/>
            <p:cNvSpPr txBox="1">
              <a:spLocks noChangeArrowheads="1"/>
            </p:cNvSpPr>
            <p:nvPr/>
          </p:nvSpPr>
          <p:spPr bwMode="auto">
            <a:xfrm>
              <a:off x="1105" y="1680"/>
              <a:ext cx="33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D</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2" name="Text Box 8"/>
            <p:cNvSpPr txBox="1">
              <a:spLocks noChangeArrowheads="1"/>
            </p:cNvSpPr>
            <p:nvPr/>
          </p:nvSpPr>
          <p:spPr bwMode="auto">
            <a:xfrm>
              <a:off x="1076" y="2029"/>
              <a:ext cx="58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endPar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endParaRPr>
            </a:p>
          </p:txBody>
        </p:sp>
        <p:sp>
          <p:nvSpPr>
            <p:cNvPr id="13" name="Rectangle 12"/>
            <p:cNvSpPr>
              <a:spLocks noChangeArrowheads="1"/>
            </p:cNvSpPr>
            <p:nvPr/>
          </p:nvSpPr>
          <p:spPr bwMode="auto">
            <a:xfrm>
              <a:off x="1468" y="1457"/>
              <a:ext cx="3253"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Rectangle 13"/>
            <p:cNvSpPr>
              <a:spLocks noChangeArrowheads="1"/>
            </p:cNvSpPr>
            <p:nvPr/>
          </p:nvSpPr>
          <p:spPr bwMode="auto">
            <a:xfrm>
              <a:off x="1468" y="1457"/>
              <a:ext cx="3253"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Rectangle 14"/>
            <p:cNvSpPr>
              <a:spLocks noChangeArrowheads="1"/>
            </p:cNvSpPr>
            <p:nvPr/>
          </p:nvSpPr>
          <p:spPr bwMode="auto">
            <a:xfrm>
              <a:off x="1467" y="1874"/>
              <a:ext cx="3253"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Rectangle 15"/>
            <p:cNvSpPr>
              <a:spLocks noChangeArrowheads="1"/>
            </p:cNvSpPr>
            <p:nvPr/>
          </p:nvSpPr>
          <p:spPr bwMode="auto">
            <a:xfrm>
              <a:off x="1466" y="2270"/>
              <a:ext cx="3253"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 name="TextBox 16"/>
          <p:cNvSpPr txBox="1"/>
          <p:nvPr/>
        </p:nvSpPr>
        <p:spPr bwMode="auto">
          <a:xfrm>
            <a:off x="624840" y="1280160"/>
            <a:ext cx="1478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时序图</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7866839" cy="588136"/>
          </a:xfrm>
        </p:spPr>
        <p:txBody>
          <a:bodyPr/>
          <a:lstStyle/>
          <a:p>
            <a:r>
              <a:rPr lang="en-US" altLang="zh-CN" dirty="0">
                <a:latin typeface="黑体" panose="02010609060101010101" pitchFamily="49" charset="-122"/>
                <a:ea typeface="黑体" panose="02010609060101010101" pitchFamily="49" charset="-122"/>
              </a:rPr>
              <a:t>§ 4.7 </a:t>
            </a:r>
            <a:r>
              <a:rPr lang="zh-CN" altLang="en-US" dirty="0">
                <a:latin typeface="黑体" panose="02010609060101010101" pitchFamily="49" charset="-122"/>
                <a:ea typeface="黑体" panose="02010609060101010101" pitchFamily="49" charset="-122"/>
              </a:rPr>
              <a:t>不同形式的电位触发器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7" name="Text Box 53"/>
          <p:cNvSpPr txBox="1">
            <a:spLocks noChangeArrowheads="1"/>
          </p:cNvSpPr>
          <p:nvPr/>
        </p:nvSpPr>
        <p:spPr bwMode="auto">
          <a:xfrm>
            <a:off x="482919" y="5794058"/>
            <a:ext cx="3967162"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i="0" u="none" strike="noStrike" kern="1200" cap="none" spc="0" normalizeH="0" baseline="0" noProof="0" dirty="0">
                <a:effectLst/>
                <a:uLnTx/>
                <a:uFillTx/>
                <a:latin typeface="黑体" panose="02010609060101010101" pitchFamily="49" charset="-122"/>
                <a:ea typeface="黑体" panose="02010609060101010101" pitchFamily="49" charset="-122"/>
              </a:rPr>
              <a:t>与或非门构成的锁存器</a:t>
            </a:r>
            <a:endParaRPr kumimoji="0" lang="zh-CN" altLang="en-US" sz="2800" i="0" u="none" strike="noStrike" kern="1200" cap="none" spc="0" normalizeH="0" baseline="0" noProof="0" dirty="0">
              <a:effectLst/>
              <a:uLnTx/>
              <a:uFillTx/>
              <a:latin typeface="黑体" panose="02010609060101010101" pitchFamily="49" charset="-122"/>
              <a:ea typeface="黑体" panose="02010609060101010101" pitchFamily="49" charset="-122"/>
            </a:endParaRPr>
          </a:p>
        </p:txBody>
      </p:sp>
      <p:sp>
        <p:nvSpPr>
          <p:cNvPr id="8" name="Text Box 105"/>
          <p:cNvSpPr txBox="1">
            <a:spLocks noChangeArrowheads="1"/>
          </p:cNvSpPr>
          <p:nvPr/>
        </p:nvSpPr>
        <p:spPr bwMode="auto">
          <a:xfrm>
            <a:off x="5389245" y="5831205"/>
            <a:ext cx="2792730" cy="52197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marR="0" lvl="0" indent="0" defTabSz="914400" eaLnBrk="1" latinLnBrk="0" hangingPunct="1">
              <a:lnSpc>
                <a:spcPct val="100000"/>
              </a:lnSpc>
              <a:buClrTx/>
              <a:buSzTx/>
              <a:buFontTx/>
              <a:buNone/>
              <a:defRPr kumimoji="0" b="0" i="0" u="none" strike="noStrike" cap="none" spc="0" normalizeH="0" baseline="0">
                <a:solidFill>
                  <a:schemeClr val="tx1"/>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zh-CN" altLang="en-US" b="1" dirty="0">
                <a:latin typeface="黑体" panose="02010609060101010101" pitchFamily="49" charset="-122"/>
                <a:ea typeface="黑体" panose="02010609060101010101" pitchFamily="49" charset="-122"/>
              </a:rPr>
              <a:t>与非型锁存器</a:t>
            </a:r>
            <a:endParaRPr lang="zh-CN" altLang="en-US" b="1" dirty="0">
              <a:latin typeface="黑体" panose="02010609060101010101" pitchFamily="49" charset="-122"/>
              <a:ea typeface="黑体" panose="02010609060101010101" pitchFamily="49" charset="-122"/>
            </a:endParaRPr>
          </a:p>
        </p:txBody>
      </p:sp>
      <p:grpSp>
        <p:nvGrpSpPr>
          <p:cNvPr id="9" name="Group 120"/>
          <p:cNvGrpSpPr/>
          <p:nvPr/>
        </p:nvGrpSpPr>
        <p:grpSpPr bwMode="auto">
          <a:xfrm>
            <a:off x="568325" y="1087438"/>
            <a:ext cx="3076575" cy="4594224"/>
            <a:chOff x="358" y="685"/>
            <a:chExt cx="1938" cy="2894"/>
          </a:xfrm>
        </p:grpSpPr>
        <p:grpSp>
          <p:nvGrpSpPr>
            <p:cNvPr id="10" name="Group 52"/>
            <p:cNvGrpSpPr/>
            <p:nvPr/>
          </p:nvGrpSpPr>
          <p:grpSpPr bwMode="auto">
            <a:xfrm>
              <a:off x="371" y="685"/>
              <a:ext cx="1925" cy="2894"/>
              <a:chOff x="382" y="674"/>
              <a:chExt cx="1925" cy="2894"/>
            </a:xfrm>
          </p:grpSpPr>
          <p:sp>
            <p:nvSpPr>
              <p:cNvPr id="16" name="Text Box 41"/>
              <p:cNvSpPr txBox="1">
                <a:spLocks noChangeArrowheads="1"/>
              </p:cNvSpPr>
              <p:nvPr/>
            </p:nvSpPr>
            <p:spPr bwMode="auto">
              <a:xfrm>
                <a:off x="1827" y="674"/>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42"/>
              <p:cNvSpPr txBox="1">
                <a:spLocks noChangeArrowheads="1"/>
              </p:cNvSpPr>
              <p:nvPr/>
            </p:nvSpPr>
            <p:spPr bwMode="auto">
              <a:xfrm>
                <a:off x="382" y="3226"/>
                <a:ext cx="27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43"/>
              <p:cNvSpPr txBox="1">
                <a:spLocks noChangeArrowheads="1"/>
              </p:cNvSpPr>
              <p:nvPr/>
            </p:nvSpPr>
            <p:spPr bwMode="auto">
              <a:xfrm>
                <a:off x="1196" y="3238"/>
                <a:ext cx="393"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9" name="Group 48"/>
              <p:cNvGrpSpPr/>
              <p:nvPr/>
            </p:nvGrpSpPr>
            <p:grpSpPr bwMode="auto">
              <a:xfrm>
                <a:off x="490" y="685"/>
                <a:ext cx="290" cy="327"/>
                <a:chOff x="936" y="1218"/>
                <a:chExt cx="290" cy="327"/>
              </a:xfrm>
            </p:grpSpPr>
            <p:sp>
              <p:nvSpPr>
                <p:cNvPr id="56" name="Text Box 46"/>
                <p:cNvSpPr txBox="1">
                  <a:spLocks noChangeArrowheads="1"/>
                </p:cNvSpPr>
                <p:nvPr/>
              </p:nvSpPr>
              <p:spPr bwMode="auto">
                <a:xfrm>
                  <a:off x="936" y="1218"/>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Line 47"/>
                <p:cNvSpPr>
                  <a:spLocks noChangeShapeType="1"/>
                </p:cNvSpPr>
                <p:nvPr/>
              </p:nvSpPr>
              <p:spPr bwMode="auto">
                <a:xfrm>
                  <a:off x="989" y="1261"/>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 name="Group 51"/>
              <p:cNvGrpSpPr/>
              <p:nvPr/>
            </p:nvGrpSpPr>
            <p:grpSpPr bwMode="auto">
              <a:xfrm>
                <a:off x="391" y="877"/>
                <a:ext cx="1916" cy="2404"/>
                <a:chOff x="793" y="1344"/>
                <a:chExt cx="2405" cy="2404"/>
              </a:xfrm>
            </p:grpSpPr>
            <p:sp>
              <p:nvSpPr>
                <p:cNvPr id="21" name="Rectangle 6"/>
                <p:cNvSpPr>
                  <a:spLocks noChangeArrowheads="1"/>
                </p:cNvSpPr>
                <p:nvPr/>
              </p:nvSpPr>
              <p:spPr bwMode="auto">
                <a:xfrm>
                  <a:off x="2245" y="1979"/>
                  <a:ext cx="862" cy="544"/>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Line 7"/>
                <p:cNvSpPr>
                  <a:spLocks noChangeShapeType="1"/>
                </p:cNvSpPr>
                <p:nvPr/>
              </p:nvSpPr>
              <p:spPr bwMode="auto">
                <a:xfrm>
                  <a:off x="2245" y="2251"/>
                  <a:ext cx="8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8"/>
                <p:cNvSpPr>
                  <a:spLocks noChangeShapeType="1"/>
                </p:cNvSpPr>
                <p:nvPr/>
              </p:nvSpPr>
              <p:spPr bwMode="auto">
                <a:xfrm>
                  <a:off x="2653" y="2251"/>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Text Box 9"/>
                <p:cNvSpPr txBox="1">
                  <a:spLocks noChangeArrowheads="1"/>
                </p:cNvSpPr>
                <p:nvPr/>
              </p:nvSpPr>
              <p:spPr bwMode="auto">
                <a:xfrm>
                  <a:off x="2529" y="1933"/>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&gt;</a:t>
                  </a:r>
                  <a:r>
                    <a:rPr kumimoji="0"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0"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Oval 10"/>
                <p:cNvSpPr>
                  <a:spLocks noChangeArrowheads="1"/>
                </p:cNvSpPr>
                <p:nvPr/>
              </p:nvSpPr>
              <p:spPr bwMode="auto">
                <a:xfrm>
                  <a:off x="2608" y="1888"/>
                  <a:ext cx="91" cy="91"/>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Rectangle 12"/>
                <p:cNvSpPr>
                  <a:spLocks noChangeArrowheads="1"/>
                </p:cNvSpPr>
                <p:nvPr/>
              </p:nvSpPr>
              <p:spPr bwMode="auto">
                <a:xfrm>
                  <a:off x="793" y="1979"/>
                  <a:ext cx="862" cy="544"/>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Line 13"/>
                <p:cNvSpPr>
                  <a:spLocks noChangeShapeType="1"/>
                </p:cNvSpPr>
                <p:nvPr/>
              </p:nvSpPr>
              <p:spPr bwMode="auto">
                <a:xfrm>
                  <a:off x="793" y="2251"/>
                  <a:ext cx="8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14"/>
                <p:cNvSpPr>
                  <a:spLocks noChangeShapeType="1"/>
                </p:cNvSpPr>
                <p:nvPr/>
              </p:nvSpPr>
              <p:spPr bwMode="auto">
                <a:xfrm>
                  <a:off x="1201" y="2251"/>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Text Box 15"/>
                <p:cNvSpPr txBox="1">
                  <a:spLocks noChangeArrowheads="1"/>
                </p:cNvSpPr>
                <p:nvPr/>
              </p:nvSpPr>
              <p:spPr bwMode="auto">
                <a:xfrm>
                  <a:off x="1078" y="1933"/>
                  <a:ext cx="407"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&gt;</a:t>
                  </a:r>
                  <a:r>
                    <a:rPr kumimoji="0"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0"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Oval 16"/>
                <p:cNvSpPr>
                  <a:spLocks noChangeArrowheads="1"/>
                </p:cNvSpPr>
                <p:nvPr/>
              </p:nvSpPr>
              <p:spPr bwMode="auto">
                <a:xfrm>
                  <a:off x="1156" y="1888"/>
                  <a:ext cx="91" cy="91"/>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1" name="Group 17"/>
                <p:cNvGrpSpPr/>
                <p:nvPr/>
              </p:nvGrpSpPr>
              <p:grpSpPr bwMode="auto">
                <a:xfrm>
                  <a:off x="2745" y="2976"/>
                  <a:ext cx="453" cy="364"/>
                  <a:chOff x="2472" y="2840"/>
                  <a:chExt cx="453" cy="364"/>
                </a:xfrm>
              </p:grpSpPr>
              <p:sp>
                <p:nvSpPr>
                  <p:cNvPr id="54" name="Rectangle 18"/>
                  <p:cNvSpPr>
                    <a:spLocks noChangeArrowheads="1"/>
                  </p:cNvSpPr>
                  <p:nvPr/>
                </p:nvSpPr>
                <p:spPr bwMode="auto">
                  <a:xfrm>
                    <a:off x="2472" y="2931"/>
                    <a:ext cx="453" cy="27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Oval 19"/>
                  <p:cNvSpPr>
                    <a:spLocks noChangeArrowheads="1"/>
                  </p:cNvSpPr>
                  <p:nvPr/>
                </p:nvSpPr>
                <p:spPr bwMode="auto">
                  <a:xfrm>
                    <a:off x="2653" y="2840"/>
                    <a:ext cx="91" cy="91"/>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32" name="Line 20"/>
                <p:cNvSpPr>
                  <a:spLocks noChangeShapeType="1"/>
                </p:cNvSpPr>
                <p:nvPr/>
              </p:nvSpPr>
              <p:spPr bwMode="auto">
                <a:xfrm flipV="1">
                  <a:off x="1201" y="1344"/>
                  <a:ext cx="0" cy="5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21"/>
                <p:cNvSpPr>
                  <a:spLocks noChangeShapeType="1"/>
                </p:cNvSpPr>
                <p:nvPr/>
              </p:nvSpPr>
              <p:spPr bwMode="auto">
                <a:xfrm flipV="1">
                  <a:off x="2653" y="1344"/>
                  <a:ext cx="0" cy="5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2"/>
                <p:cNvSpPr>
                  <a:spLocks noChangeShapeType="1"/>
                </p:cNvSpPr>
                <p:nvPr/>
              </p:nvSpPr>
              <p:spPr bwMode="auto">
                <a:xfrm>
                  <a:off x="1202" y="1616"/>
                  <a:ext cx="49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23"/>
                <p:cNvSpPr>
                  <a:spLocks noChangeShapeType="1"/>
                </p:cNvSpPr>
                <p:nvPr/>
              </p:nvSpPr>
              <p:spPr bwMode="auto">
                <a:xfrm>
                  <a:off x="1701" y="1616"/>
                  <a:ext cx="408" cy="10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24"/>
                <p:cNvSpPr>
                  <a:spLocks noChangeShapeType="1"/>
                </p:cNvSpPr>
                <p:nvPr/>
              </p:nvSpPr>
              <p:spPr bwMode="auto">
                <a:xfrm>
                  <a:off x="2109" y="2659"/>
                  <a:ext cx="3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25"/>
                <p:cNvSpPr>
                  <a:spLocks noChangeShapeType="1"/>
                </p:cNvSpPr>
                <p:nvPr/>
              </p:nvSpPr>
              <p:spPr bwMode="auto">
                <a:xfrm flipV="1">
                  <a:off x="2426" y="2523"/>
                  <a:ext cx="0"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26"/>
                <p:cNvSpPr>
                  <a:spLocks noChangeShapeType="1"/>
                </p:cNvSpPr>
                <p:nvPr/>
              </p:nvSpPr>
              <p:spPr bwMode="auto">
                <a:xfrm flipH="1">
                  <a:off x="2200" y="1616"/>
                  <a:ext cx="4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27"/>
                <p:cNvSpPr>
                  <a:spLocks noChangeShapeType="1"/>
                </p:cNvSpPr>
                <p:nvPr/>
              </p:nvSpPr>
              <p:spPr bwMode="auto">
                <a:xfrm flipH="1">
                  <a:off x="1701" y="1616"/>
                  <a:ext cx="499" cy="10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Line 28"/>
                <p:cNvSpPr>
                  <a:spLocks noChangeShapeType="1"/>
                </p:cNvSpPr>
                <p:nvPr/>
              </p:nvSpPr>
              <p:spPr bwMode="auto">
                <a:xfrm flipH="1">
                  <a:off x="1429" y="2659"/>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Line 29"/>
                <p:cNvSpPr>
                  <a:spLocks noChangeShapeType="1"/>
                </p:cNvSpPr>
                <p:nvPr/>
              </p:nvSpPr>
              <p:spPr bwMode="auto">
                <a:xfrm flipV="1">
                  <a:off x="1429" y="2523"/>
                  <a:ext cx="0"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Line 30"/>
                <p:cNvSpPr>
                  <a:spLocks noChangeShapeType="1"/>
                </p:cNvSpPr>
                <p:nvPr/>
              </p:nvSpPr>
              <p:spPr bwMode="auto">
                <a:xfrm>
                  <a:off x="2744" y="2523"/>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Line 31"/>
                <p:cNvSpPr>
                  <a:spLocks noChangeShapeType="1"/>
                </p:cNvSpPr>
                <p:nvPr/>
              </p:nvSpPr>
              <p:spPr bwMode="auto">
                <a:xfrm>
                  <a:off x="1111" y="2523"/>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32"/>
                <p:cNvSpPr>
                  <a:spLocks noChangeShapeType="1"/>
                </p:cNvSpPr>
                <p:nvPr/>
              </p:nvSpPr>
              <p:spPr bwMode="auto">
                <a:xfrm>
                  <a:off x="1111" y="2795"/>
                  <a:ext cx="16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33"/>
                <p:cNvSpPr>
                  <a:spLocks noChangeShapeType="1"/>
                </p:cNvSpPr>
                <p:nvPr/>
              </p:nvSpPr>
              <p:spPr bwMode="auto">
                <a:xfrm flipV="1">
                  <a:off x="2971" y="2523"/>
                  <a:ext cx="0" cy="45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34"/>
                <p:cNvSpPr>
                  <a:spLocks noChangeShapeType="1"/>
                </p:cNvSpPr>
                <p:nvPr/>
              </p:nvSpPr>
              <p:spPr bwMode="auto">
                <a:xfrm>
                  <a:off x="1927" y="2795"/>
                  <a:ext cx="0" cy="95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35"/>
                <p:cNvSpPr>
                  <a:spLocks noChangeShapeType="1"/>
                </p:cNvSpPr>
                <p:nvPr/>
              </p:nvSpPr>
              <p:spPr bwMode="auto">
                <a:xfrm>
                  <a:off x="930" y="2523"/>
                  <a:ext cx="0" cy="12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36"/>
                <p:cNvSpPr>
                  <a:spLocks noChangeShapeType="1"/>
                </p:cNvSpPr>
                <p:nvPr/>
              </p:nvSpPr>
              <p:spPr bwMode="auto">
                <a:xfrm>
                  <a:off x="2971" y="3339"/>
                  <a:ext cx="0" cy="1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37"/>
                <p:cNvSpPr>
                  <a:spLocks noChangeShapeType="1"/>
                </p:cNvSpPr>
                <p:nvPr/>
              </p:nvSpPr>
              <p:spPr bwMode="auto">
                <a:xfrm flipH="1">
                  <a:off x="930" y="3521"/>
                  <a:ext cx="20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Freeform 38"/>
                <p:cNvSpPr/>
                <p:nvPr/>
              </p:nvSpPr>
              <p:spPr bwMode="auto">
                <a:xfrm>
                  <a:off x="896" y="3495"/>
                  <a:ext cx="76" cy="49"/>
                </a:xfrm>
                <a:custGeom>
                  <a:avLst/>
                  <a:gdLst>
                    <a:gd name="T0" fmla="*/ 31 w 76"/>
                    <a:gd name="T1" fmla="*/ 49 h 49"/>
                    <a:gd name="T2" fmla="*/ 61 w 76"/>
                    <a:gd name="T3" fmla="*/ 39 h 49"/>
                    <a:gd name="T4" fmla="*/ 22 w 76"/>
                    <a:gd name="T5" fmla="*/ 0 h 49"/>
                    <a:gd name="T6" fmla="*/ 2 w 76"/>
                    <a:gd name="T7" fmla="*/ 29 h 49"/>
                    <a:gd name="T8" fmla="*/ 31 w 76"/>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9">
                      <a:moveTo>
                        <a:pt x="31" y="49"/>
                      </a:moveTo>
                      <a:cubicBezTo>
                        <a:pt x="41" y="46"/>
                        <a:pt x="56" y="48"/>
                        <a:pt x="61" y="39"/>
                      </a:cubicBezTo>
                      <a:cubicBezTo>
                        <a:pt x="76" y="10"/>
                        <a:pt x="32" y="4"/>
                        <a:pt x="22" y="0"/>
                      </a:cubicBezTo>
                      <a:cubicBezTo>
                        <a:pt x="15" y="10"/>
                        <a:pt x="0" y="17"/>
                        <a:pt x="2" y="29"/>
                      </a:cubicBezTo>
                      <a:cubicBezTo>
                        <a:pt x="4" y="41"/>
                        <a:pt x="31" y="49"/>
                        <a:pt x="31" y="49"/>
                      </a:cubicBezTo>
                      <a:close/>
                    </a:path>
                  </a:pathLst>
                </a:custGeom>
                <a:solidFill>
                  <a:schemeClr val="bg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Freeform 39"/>
                <p:cNvSpPr/>
                <p:nvPr/>
              </p:nvSpPr>
              <p:spPr bwMode="auto">
                <a:xfrm>
                  <a:off x="1903" y="2750"/>
                  <a:ext cx="70" cy="70"/>
                </a:xfrm>
                <a:custGeom>
                  <a:avLst/>
                  <a:gdLst>
                    <a:gd name="T0" fmla="*/ 21 w 76"/>
                    <a:gd name="T1" fmla="*/ 291 h 49"/>
                    <a:gd name="T2" fmla="*/ 41 w 76"/>
                    <a:gd name="T3" fmla="*/ 233 h 49"/>
                    <a:gd name="T4" fmla="*/ 15 w 76"/>
                    <a:gd name="T5" fmla="*/ 0 h 49"/>
                    <a:gd name="T6" fmla="*/ 2 w 76"/>
                    <a:gd name="T7" fmla="*/ 171 h 49"/>
                    <a:gd name="T8" fmla="*/ 21 w 76"/>
                    <a:gd name="T9" fmla="*/ 291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9">
                      <a:moveTo>
                        <a:pt x="31" y="49"/>
                      </a:moveTo>
                      <a:cubicBezTo>
                        <a:pt x="41" y="46"/>
                        <a:pt x="56" y="48"/>
                        <a:pt x="61" y="39"/>
                      </a:cubicBezTo>
                      <a:cubicBezTo>
                        <a:pt x="76" y="10"/>
                        <a:pt x="32" y="4"/>
                        <a:pt x="22" y="0"/>
                      </a:cubicBezTo>
                      <a:cubicBezTo>
                        <a:pt x="15" y="10"/>
                        <a:pt x="0" y="17"/>
                        <a:pt x="2" y="29"/>
                      </a:cubicBezTo>
                      <a:cubicBezTo>
                        <a:pt x="4" y="41"/>
                        <a:pt x="31" y="49"/>
                        <a:pt x="31" y="49"/>
                      </a:cubicBezTo>
                      <a:close/>
                    </a:path>
                  </a:pathLst>
                </a:custGeom>
                <a:solidFill>
                  <a:schemeClr val="bg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Freeform 49"/>
                <p:cNvSpPr/>
                <p:nvPr/>
              </p:nvSpPr>
              <p:spPr bwMode="auto">
                <a:xfrm>
                  <a:off x="2621" y="1587"/>
                  <a:ext cx="70" cy="70"/>
                </a:xfrm>
                <a:custGeom>
                  <a:avLst/>
                  <a:gdLst>
                    <a:gd name="T0" fmla="*/ 21 w 76"/>
                    <a:gd name="T1" fmla="*/ 291 h 49"/>
                    <a:gd name="T2" fmla="*/ 41 w 76"/>
                    <a:gd name="T3" fmla="*/ 233 h 49"/>
                    <a:gd name="T4" fmla="*/ 15 w 76"/>
                    <a:gd name="T5" fmla="*/ 0 h 49"/>
                    <a:gd name="T6" fmla="*/ 2 w 76"/>
                    <a:gd name="T7" fmla="*/ 171 h 49"/>
                    <a:gd name="T8" fmla="*/ 21 w 76"/>
                    <a:gd name="T9" fmla="*/ 291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9">
                      <a:moveTo>
                        <a:pt x="31" y="49"/>
                      </a:moveTo>
                      <a:cubicBezTo>
                        <a:pt x="41" y="46"/>
                        <a:pt x="56" y="48"/>
                        <a:pt x="61" y="39"/>
                      </a:cubicBezTo>
                      <a:cubicBezTo>
                        <a:pt x="76" y="10"/>
                        <a:pt x="32" y="4"/>
                        <a:pt x="22" y="0"/>
                      </a:cubicBezTo>
                      <a:cubicBezTo>
                        <a:pt x="15" y="10"/>
                        <a:pt x="0" y="17"/>
                        <a:pt x="2" y="29"/>
                      </a:cubicBezTo>
                      <a:cubicBezTo>
                        <a:pt x="4" y="41"/>
                        <a:pt x="31" y="49"/>
                        <a:pt x="31" y="49"/>
                      </a:cubicBezTo>
                      <a:close/>
                    </a:path>
                  </a:pathLst>
                </a:custGeom>
                <a:solidFill>
                  <a:schemeClr val="bg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Freeform 50"/>
                <p:cNvSpPr/>
                <p:nvPr/>
              </p:nvSpPr>
              <p:spPr bwMode="auto">
                <a:xfrm>
                  <a:off x="1175" y="1587"/>
                  <a:ext cx="70" cy="70"/>
                </a:xfrm>
                <a:custGeom>
                  <a:avLst/>
                  <a:gdLst>
                    <a:gd name="T0" fmla="*/ 21 w 76"/>
                    <a:gd name="T1" fmla="*/ 291 h 49"/>
                    <a:gd name="T2" fmla="*/ 41 w 76"/>
                    <a:gd name="T3" fmla="*/ 233 h 49"/>
                    <a:gd name="T4" fmla="*/ 15 w 76"/>
                    <a:gd name="T5" fmla="*/ 0 h 49"/>
                    <a:gd name="T6" fmla="*/ 2 w 76"/>
                    <a:gd name="T7" fmla="*/ 171 h 49"/>
                    <a:gd name="T8" fmla="*/ 21 w 76"/>
                    <a:gd name="T9" fmla="*/ 291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9">
                      <a:moveTo>
                        <a:pt x="31" y="49"/>
                      </a:moveTo>
                      <a:cubicBezTo>
                        <a:pt x="41" y="46"/>
                        <a:pt x="56" y="48"/>
                        <a:pt x="61" y="39"/>
                      </a:cubicBezTo>
                      <a:cubicBezTo>
                        <a:pt x="76" y="10"/>
                        <a:pt x="32" y="4"/>
                        <a:pt x="22" y="0"/>
                      </a:cubicBezTo>
                      <a:cubicBezTo>
                        <a:pt x="15" y="10"/>
                        <a:pt x="0" y="17"/>
                        <a:pt x="2" y="29"/>
                      </a:cubicBezTo>
                      <a:cubicBezTo>
                        <a:pt x="4" y="41"/>
                        <a:pt x="31" y="49"/>
                        <a:pt x="31" y="49"/>
                      </a:cubicBezTo>
                      <a:close/>
                    </a:path>
                  </a:pathLst>
                </a:custGeom>
                <a:solidFill>
                  <a:schemeClr val="bg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1" name="Line 111"/>
            <p:cNvSpPr>
              <a:spLocks noChangeShapeType="1"/>
            </p:cNvSpPr>
            <p:nvPr/>
          </p:nvSpPr>
          <p:spPr bwMode="auto">
            <a:xfrm flipH="1">
              <a:off x="685" y="1674"/>
              <a:ext cx="108" cy="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12"/>
            <p:cNvSpPr>
              <a:spLocks noChangeShapeType="1"/>
            </p:cNvSpPr>
            <p:nvPr/>
          </p:nvSpPr>
          <p:spPr bwMode="auto">
            <a:xfrm flipH="1">
              <a:off x="1815" y="1685"/>
              <a:ext cx="108" cy="5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Text Box 113"/>
            <p:cNvSpPr txBox="1">
              <a:spLocks noChangeArrowheads="1"/>
            </p:cNvSpPr>
            <p:nvPr/>
          </p:nvSpPr>
          <p:spPr bwMode="auto">
            <a:xfrm>
              <a:off x="358" y="1761"/>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114"/>
            <p:cNvSpPr txBox="1">
              <a:spLocks noChangeArrowheads="1"/>
            </p:cNvSpPr>
            <p:nvPr/>
          </p:nvSpPr>
          <p:spPr bwMode="auto">
            <a:xfrm>
              <a:off x="1499" y="1761"/>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118"/>
            <p:cNvSpPr txBox="1">
              <a:spLocks noChangeArrowheads="1"/>
            </p:cNvSpPr>
            <p:nvPr/>
          </p:nvSpPr>
          <p:spPr bwMode="auto">
            <a:xfrm>
              <a:off x="1901" y="2587"/>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8" name="Group 121"/>
          <p:cNvGrpSpPr/>
          <p:nvPr/>
        </p:nvGrpSpPr>
        <p:grpSpPr bwMode="auto">
          <a:xfrm>
            <a:off x="5451475" y="929323"/>
            <a:ext cx="2574925" cy="4811712"/>
            <a:chOff x="3434" y="307"/>
            <a:chExt cx="1622" cy="3031"/>
          </a:xfrm>
        </p:grpSpPr>
        <p:grpSp>
          <p:nvGrpSpPr>
            <p:cNvPr id="59" name="Group 108"/>
            <p:cNvGrpSpPr/>
            <p:nvPr/>
          </p:nvGrpSpPr>
          <p:grpSpPr bwMode="auto">
            <a:xfrm>
              <a:off x="3434" y="307"/>
              <a:ext cx="1622" cy="3031"/>
              <a:chOff x="3434" y="307"/>
              <a:chExt cx="1622" cy="3031"/>
            </a:xfrm>
          </p:grpSpPr>
          <p:grpSp>
            <p:nvGrpSpPr>
              <p:cNvPr id="64" name="Group 107"/>
              <p:cNvGrpSpPr/>
              <p:nvPr/>
            </p:nvGrpSpPr>
            <p:grpSpPr bwMode="auto">
              <a:xfrm>
                <a:off x="3434" y="307"/>
                <a:ext cx="1622" cy="3031"/>
                <a:chOff x="3434" y="307"/>
                <a:chExt cx="1622" cy="3031"/>
              </a:xfrm>
            </p:grpSpPr>
            <p:sp>
              <p:nvSpPr>
                <p:cNvPr id="66" name="Line 55"/>
                <p:cNvSpPr>
                  <a:spLocks noChangeShapeType="1"/>
                </p:cNvSpPr>
                <p:nvPr/>
              </p:nvSpPr>
              <p:spPr bwMode="auto">
                <a:xfrm flipV="1">
                  <a:off x="3714" y="1516"/>
                  <a:ext cx="0" cy="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Line 56"/>
                <p:cNvSpPr>
                  <a:spLocks noChangeShapeType="1"/>
                </p:cNvSpPr>
                <p:nvPr/>
              </p:nvSpPr>
              <p:spPr bwMode="auto">
                <a:xfrm>
                  <a:off x="3702" y="1516"/>
                  <a:ext cx="3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Line 57"/>
                <p:cNvSpPr>
                  <a:spLocks noChangeShapeType="1"/>
                </p:cNvSpPr>
                <p:nvPr/>
              </p:nvSpPr>
              <p:spPr bwMode="auto">
                <a:xfrm flipV="1">
                  <a:off x="4031" y="1204"/>
                  <a:ext cx="0" cy="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58"/>
                <p:cNvSpPr>
                  <a:spLocks noChangeShapeType="1"/>
                </p:cNvSpPr>
                <p:nvPr/>
              </p:nvSpPr>
              <p:spPr bwMode="auto">
                <a:xfrm flipV="1">
                  <a:off x="4576" y="1507"/>
                  <a:ext cx="0" cy="1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59"/>
                <p:cNvSpPr>
                  <a:spLocks noChangeShapeType="1"/>
                </p:cNvSpPr>
                <p:nvPr/>
              </p:nvSpPr>
              <p:spPr bwMode="auto">
                <a:xfrm flipH="1">
                  <a:off x="4201" y="1516"/>
                  <a:ext cx="3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60"/>
                <p:cNvSpPr>
                  <a:spLocks noChangeShapeType="1"/>
                </p:cNvSpPr>
                <p:nvPr/>
              </p:nvSpPr>
              <p:spPr bwMode="auto">
                <a:xfrm flipV="1">
                  <a:off x="4213" y="1204"/>
                  <a:ext cx="0" cy="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61"/>
                <p:cNvSpPr>
                  <a:spLocks noChangeShapeType="1"/>
                </p:cNvSpPr>
                <p:nvPr/>
              </p:nvSpPr>
              <p:spPr bwMode="auto">
                <a:xfrm flipV="1">
                  <a:off x="4485" y="2007"/>
                  <a:ext cx="0" cy="3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62"/>
                <p:cNvSpPr>
                  <a:spLocks noChangeShapeType="1"/>
                </p:cNvSpPr>
                <p:nvPr/>
              </p:nvSpPr>
              <p:spPr bwMode="auto">
                <a:xfrm>
                  <a:off x="4485" y="2709"/>
                  <a:ext cx="0" cy="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63"/>
                <p:cNvSpPr>
                  <a:spLocks noChangeShapeType="1"/>
                </p:cNvSpPr>
                <p:nvPr/>
              </p:nvSpPr>
              <p:spPr bwMode="auto">
                <a:xfrm>
                  <a:off x="3578" y="2016"/>
                  <a:ext cx="0" cy="106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64"/>
                <p:cNvSpPr>
                  <a:spLocks noChangeShapeType="1"/>
                </p:cNvSpPr>
                <p:nvPr/>
              </p:nvSpPr>
              <p:spPr bwMode="auto">
                <a:xfrm>
                  <a:off x="3743" y="2019"/>
                  <a:ext cx="5" cy="8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65"/>
                <p:cNvSpPr>
                  <a:spLocks noChangeShapeType="1"/>
                </p:cNvSpPr>
                <p:nvPr/>
              </p:nvSpPr>
              <p:spPr bwMode="auto">
                <a:xfrm>
                  <a:off x="3751" y="2855"/>
                  <a:ext cx="7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Line 66"/>
                <p:cNvSpPr>
                  <a:spLocks noChangeShapeType="1"/>
                </p:cNvSpPr>
                <p:nvPr/>
              </p:nvSpPr>
              <p:spPr bwMode="auto">
                <a:xfrm flipV="1">
                  <a:off x="4122" y="490"/>
                  <a:ext cx="0" cy="35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Line 67"/>
                <p:cNvSpPr>
                  <a:spLocks noChangeShapeType="1"/>
                </p:cNvSpPr>
                <p:nvPr/>
              </p:nvSpPr>
              <p:spPr bwMode="auto">
                <a:xfrm>
                  <a:off x="4660" y="2007"/>
                  <a:ext cx="0" cy="1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Line 68"/>
                <p:cNvSpPr>
                  <a:spLocks noChangeShapeType="1"/>
                </p:cNvSpPr>
                <p:nvPr/>
              </p:nvSpPr>
              <p:spPr bwMode="auto">
                <a:xfrm>
                  <a:off x="4647" y="2181"/>
                  <a:ext cx="4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Line 69"/>
                <p:cNvSpPr>
                  <a:spLocks noChangeShapeType="1"/>
                </p:cNvSpPr>
                <p:nvPr/>
              </p:nvSpPr>
              <p:spPr bwMode="auto">
                <a:xfrm flipV="1">
                  <a:off x="5042" y="669"/>
                  <a:ext cx="0" cy="151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70"/>
                <p:cNvSpPr>
                  <a:spLocks noChangeShapeType="1"/>
                </p:cNvSpPr>
                <p:nvPr/>
              </p:nvSpPr>
              <p:spPr bwMode="auto">
                <a:xfrm flipH="1">
                  <a:off x="4122" y="669"/>
                  <a:ext cx="9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Text Box 71"/>
                <p:cNvSpPr txBox="1">
                  <a:spLocks noChangeArrowheads="1"/>
                </p:cNvSpPr>
                <p:nvPr/>
              </p:nvSpPr>
              <p:spPr bwMode="auto">
                <a:xfrm>
                  <a:off x="3842" y="307"/>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3" name="Text Box 72"/>
                <p:cNvSpPr txBox="1">
                  <a:spLocks noChangeArrowheads="1"/>
                </p:cNvSpPr>
                <p:nvPr/>
              </p:nvSpPr>
              <p:spPr bwMode="auto">
                <a:xfrm>
                  <a:off x="4613" y="2817"/>
                  <a:ext cx="393"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Text Box 73"/>
                <p:cNvSpPr txBox="1">
                  <a:spLocks noChangeArrowheads="1"/>
                </p:cNvSpPr>
                <p:nvPr/>
              </p:nvSpPr>
              <p:spPr bwMode="auto">
                <a:xfrm>
                  <a:off x="3434" y="3011"/>
                  <a:ext cx="27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85" name="Group 101"/>
                <p:cNvGrpSpPr/>
                <p:nvPr/>
              </p:nvGrpSpPr>
              <p:grpSpPr bwMode="auto">
                <a:xfrm>
                  <a:off x="3892" y="846"/>
                  <a:ext cx="453" cy="357"/>
                  <a:chOff x="3870" y="1009"/>
                  <a:chExt cx="453" cy="357"/>
                </a:xfrm>
              </p:grpSpPr>
              <p:sp>
                <p:nvSpPr>
                  <p:cNvPr id="102" name="Rectangle 76"/>
                  <p:cNvSpPr>
                    <a:spLocks noChangeArrowheads="1"/>
                  </p:cNvSpPr>
                  <p:nvPr/>
                </p:nvSpPr>
                <p:spPr bwMode="auto">
                  <a:xfrm>
                    <a:off x="3870" y="1098"/>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Oval 77"/>
                  <p:cNvSpPr>
                    <a:spLocks noChangeArrowheads="1"/>
                  </p:cNvSpPr>
                  <p:nvPr/>
                </p:nvSpPr>
                <p:spPr bwMode="auto">
                  <a:xfrm>
                    <a:off x="4051" y="1009"/>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4" name="Rectangle 78"/>
                  <p:cNvSpPr>
                    <a:spLocks noChangeArrowheads="1"/>
                  </p:cNvSpPr>
                  <p:nvPr/>
                </p:nvSpPr>
                <p:spPr bwMode="auto">
                  <a:xfrm>
                    <a:off x="3870" y="1098"/>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5" name="Oval 79"/>
                  <p:cNvSpPr>
                    <a:spLocks noChangeArrowheads="1"/>
                  </p:cNvSpPr>
                  <p:nvPr/>
                </p:nvSpPr>
                <p:spPr bwMode="auto">
                  <a:xfrm>
                    <a:off x="4051" y="1009"/>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86" name="Group 103"/>
                <p:cNvGrpSpPr/>
                <p:nvPr/>
              </p:nvGrpSpPr>
              <p:grpSpPr bwMode="auto">
                <a:xfrm>
                  <a:off x="3476" y="1668"/>
                  <a:ext cx="453" cy="357"/>
                  <a:chOff x="3454" y="1831"/>
                  <a:chExt cx="453" cy="357"/>
                </a:xfrm>
              </p:grpSpPr>
              <p:sp>
                <p:nvSpPr>
                  <p:cNvPr id="98" name="Rectangle 82"/>
                  <p:cNvSpPr>
                    <a:spLocks noChangeArrowheads="1"/>
                  </p:cNvSpPr>
                  <p:nvPr/>
                </p:nvSpPr>
                <p:spPr bwMode="auto">
                  <a:xfrm>
                    <a:off x="3454" y="1920"/>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Oval 83"/>
                  <p:cNvSpPr>
                    <a:spLocks noChangeArrowheads="1"/>
                  </p:cNvSpPr>
                  <p:nvPr/>
                </p:nvSpPr>
                <p:spPr bwMode="auto">
                  <a:xfrm>
                    <a:off x="3635" y="1831"/>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Rectangle 84"/>
                  <p:cNvSpPr>
                    <a:spLocks noChangeArrowheads="1"/>
                  </p:cNvSpPr>
                  <p:nvPr/>
                </p:nvSpPr>
                <p:spPr bwMode="auto">
                  <a:xfrm>
                    <a:off x="3454" y="1920"/>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1" name="Oval 85"/>
                  <p:cNvSpPr>
                    <a:spLocks noChangeArrowheads="1"/>
                  </p:cNvSpPr>
                  <p:nvPr/>
                </p:nvSpPr>
                <p:spPr bwMode="auto">
                  <a:xfrm>
                    <a:off x="3635" y="1831"/>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87" name="Group 102"/>
                <p:cNvGrpSpPr/>
                <p:nvPr/>
              </p:nvGrpSpPr>
              <p:grpSpPr bwMode="auto">
                <a:xfrm>
                  <a:off x="4337" y="1660"/>
                  <a:ext cx="453" cy="357"/>
                  <a:chOff x="4315" y="1823"/>
                  <a:chExt cx="453" cy="357"/>
                </a:xfrm>
              </p:grpSpPr>
              <p:sp>
                <p:nvSpPr>
                  <p:cNvPr id="94" name="Rectangle 88"/>
                  <p:cNvSpPr>
                    <a:spLocks noChangeArrowheads="1"/>
                  </p:cNvSpPr>
                  <p:nvPr/>
                </p:nvSpPr>
                <p:spPr bwMode="auto">
                  <a:xfrm>
                    <a:off x="4315" y="1912"/>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Oval 89"/>
                  <p:cNvSpPr>
                    <a:spLocks noChangeArrowheads="1"/>
                  </p:cNvSpPr>
                  <p:nvPr/>
                </p:nvSpPr>
                <p:spPr bwMode="auto">
                  <a:xfrm>
                    <a:off x="4496" y="1823"/>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6" name="Rectangle 90"/>
                  <p:cNvSpPr>
                    <a:spLocks noChangeArrowheads="1"/>
                  </p:cNvSpPr>
                  <p:nvPr/>
                </p:nvSpPr>
                <p:spPr bwMode="auto">
                  <a:xfrm>
                    <a:off x="4315" y="1912"/>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7" name="Oval 91"/>
                  <p:cNvSpPr>
                    <a:spLocks noChangeArrowheads="1"/>
                  </p:cNvSpPr>
                  <p:nvPr/>
                </p:nvSpPr>
                <p:spPr bwMode="auto">
                  <a:xfrm>
                    <a:off x="4496" y="1823"/>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88" name="Group 100"/>
                <p:cNvGrpSpPr/>
                <p:nvPr/>
              </p:nvGrpSpPr>
              <p:grpSpPr bwMode="auto">
                <a:xfrm>
                  <a:off x="4247" y="2340"/>
                  <a:ext cx="453" cy="357"/>
                  <a:chOff x="4225" y="2503"/>
                  <a:chExt cx="453" cy="357"/>
                </a:xfrm>
              </p:grpSpPr>
              <p:sp>
                <p:nvSpPr>
                  <p:cNvPr id="90" name="Rectangle 94"/>
                  <p:cNvSpPr>
                    <a:spLocks noChangeArrowheads="1"/>
                  </p:cNvSpPr>
                  <p:nvPr/>
                </p:nvSpPr>
                <p:spPr bwMode="auto">
                  <a:xfrm>
                    <a:off x="4225" y="2592"/>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1" name="Oval 95"/>
                  <p:cNvSpPr>
                    <a:spLocks noChangeArrowheads="1"/>
                  </p:cNvSpPr>
                  <p:nvPr/>
                </p:nvSpPr>
                <p:spPr bwMode="auto">
                  <a:xfrm>
                    <a:off x="4406" y="2503"/>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Rectangle 96"/>
                  <p:cNvSpPr>
                    <a:spLocks noChangeArrowheads="1"/>
                  </p:cNvSpPr>
                  <p:nvPr/>
                </p:nvSpPr>
                <p:spPr bwMode="auto">
                  <a:xfrm>
                    <a:off x="4225" y="2592"/>
                    <a:ext cx="453" cy="268"/>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3" name="Oval 97"/>
                  <p:cNvSpPr>
                    <a:spLocks noChangeArrowheads="1"/>
                  </p:cNvSpPr>
                  <p:nvPr/>
                </p:nvSpPr>
                <p:spPr bwMode="auto">
                  <a:xfrm>
                    <a:off x="4406" y="2503"/>
                    <a:ext cx="91" cy="89"/>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89" name="Oval 98"/>
                <p:cNvSpPr>
                  <a:spLocks noChangeAspect="1" noChangeArrowheads="1"/>
                </p:cNvSpPr>
                <p:nvPr/>
              </p:nvSpPr>
              <p:spPr bwMode="auto">
                <a:xfrm>
                  <a:off x="4090" y="626"/>
                  <a:ext cx="86" cy="90"/>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65" name="Oval 99"/>
              <p:cNvSpPr>
                <a:spLocks noChangeAspect="1" noChangeArrowheads="1"/>
              </p:cNvSpPr>
              <p:nvPr/>
            </p:nvSpPr>
            <p:spPr bwMode="auto">
              <a:xfrm>
                <a:off x="4438" y="2798"/>
                <a:ext cx="86" cy="90"/>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60" name="Text Box 115"/>
            <p:cNvSpPr txBox="1">
              <a:spLocks noChangeArrowheads="1"/>
            </p:cNvSpPr>
            <p:nvPr/>
          </p:nvSpPr>
          <p:spPr bwMode="auto">
            <a:xfrm>
              <a:off x="3879" y="891"/>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Text Box 116"/>
            <p:cNvSpPr txBox="1">
              <a:spLocks noChangeArrowheads="1"/>
            </p:cNvSpPr>
            <p:nvPr/>
          </p:nvSpPr>
          <p:spPr bwMode="auto">
            <a:xfrm>
              <a:off x="3445" y="1728"/>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Text Box 117"/>
            <p:cNvSpPr txBox="1">
              <a:spLocks noChangeArrowheads="1"/>
            </p:cNvSpPr>
            <p:nvPr/>
          </p:nvSpPr>
          <p:spPr bwMode="auto">
            <a:xfrm>
              <a:off x="4303" y="1706"/>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Text Box 119"/>
            <p:cNvSpPr txBox="1">
              <a:spLocks noChangeArrowheads="1"/>
            </p:cNvSpPr>
            <p:nvPr/>
          </p:nvSpPr>
          <p:spPr bwMode="auto">
            <a:xfrm>
              <a:off x="4237" y="2402"/>
              <a:ext cx="29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ox(i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TextBox 5"/>
          <p:cNvSpPr txBox="1"/>
          <p:nvPr/>
        </p:nvSpPr>
        <p:spPr bwMode="auto">
          <a:xfrm>
            <a:off x="1106610" y="1008328"/>
            <a:ext cx="670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电位触发方式触发器存在的问题</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空翻</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9" name="Group 72"/>
          <p:cNvGrpSpPr/>
          <p:nvPr/>
        </p:nvGrpSpPr>
        <p:grpSpPr bwMode="auto">
          <a:xfrm>
            <a:off x="1936750" y="1812925"/>
            <a:ext cx="4065588" cy="1498600"/>
            <a:chOff x="1220" y="1142"/>
            <a:chExt cx="2561" cy="944"/>
          </a:xfrm>
        </p:grpSpPr>
        <p:sp>
          <p:nvSpPr>
            <p:cNvPr id="10" name="Line 6"/>
            <p:cNvSpPr>
              <a:spLocks noChangeShapeType="1"/>
            </p:cNvSpPr>
            <p:nvPr/>
          </p:nvSpPr>
          <p:spPr bwMode="auto">
            <a:xfrm flipV="1">
              <a:off x="1563" y="1732"/>
              <a:ext cx="467" cy="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7"/>
            <p:cNvSpPr>
              <a:spLocks noChangeShapeType="1"/>
            </p:cNvSpPr>
            <p:nvPr/>
          </p:nvSpPr>
          <p:spPr bwMode="auto">
            <a:xfrm flipV="1">
              <a:off x="2014" y="1496"/>
              <a:ext cx="1" cy="23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8"/>
            <p:cNvSpPr>
              <a:spLocks noChangeShapeType="1"/>
            </p:cNvSpPr>
            <p:nvPr/>
          </p:nvSpPr>
          <p:spPr bwMode="auto">
            <a:xfrm>
              <a:off x="2014" y="1496"/>
              <a:ext cx="353"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9"/>
            <p:cNvSpPr>
              <a:spLocks noChangeShapeType="1"/>
            </p:cNvSpPr>
            <p:nvPr/>
          </p:nvSpPr>
          <p:spPr bwMode="auto">
            <a:xfrm>
              <a:off x="2367" y="1496"/>
              <a:ext cx="1" cy="23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10"/>
            <p:cNvSpPr>
              <a:spLocks noChangeShapeType="1"/>
            </p:cNvSpPr>
            <p:nvPr/>
          </p:nvSpPr>
          <p:spPr bwMode="auto">
            <a:xfrm>
              <a:off x="2367" y="1727"/>
              <a:ext cx="244"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11"/>
            <p:cNvSpPr>
              <a:spLocks noChangeShapeType="1"/>
            </p:cNvSpPr>
            <p:nvPr/>
          </p:nvSpPr>
          <p:spPr bwMode="auto">
            <a:xfrm flipV="1">
              <a:off x="2603" y="1496"/>
              <a:ext cx="1" cy="23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Line 12"/>
            <p:cNvSpPr>
              <a:spLocks noChangeShapeType="1"/>
            </p:cNvSpPr>
            <p:nvPr/>
          </p:nvSpPr>
          <p:spPr bwMode="auto">
            <a:xfrm>
              <a:off x="2603" y="1496"/>
              <a:ext cx="236"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Line 13"/>
            <p:cNvSpPr>
              <a:spLocks noChangeShapeType="1"/>
            </p:cNvSpPr>
            <p:nvPr/>
          </p:nvSpPr>
          <p:spPr bwMode="auto">
            <a:xfrm>
              <a:off x="2839" y="1496"/>
              <a:ext cx="1" cy="23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14"/>
            <p:cNvSpPr>
              <a:spLocks noChangeShapeType="1"/>
            </p:cNvSpPr>
            <p:nvPr/>
          </p:nvSpPr>
          <p:spPr bwMode="auto">
            <a:xfrm flipV="1">
              <a:off x="2839" y="1728"/>
              <a:ext cx="930" cy="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15"/>
            <p:cNvSpPr>
              <a:spLocks noChangeShapeType="1"/>
            </p:cNvSpPr>
            <p:nvPr/>
          </p:nvSpPr>
          <p:spPr bwMode="auto">
            <a:xfrm>
              <a:off x="1543" y="1849"/>
              <a:ext cx="471"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16"/>
            <p:cNvSpPr>
              <a:spLocks noChangeShapeType="1"/>
            </p:cNvSpPr>
            <p:nvPr/>
          </p:nvSpPr>
          <p:spPr bwMode="auto">
            <a:xfrm>
              <a:off x="2014" y="1849"/>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17"/>
            <p:cNvSpPr>
              <a:spLocks noChangeShapeType="1"/>
            </p:cNvSpPr>
            <p:nvPr/>
          </p:nvSpPr>
          <p:spPr bwMode="auto">
            <a:xfrm>
              <a:off x="2014" y="2085"/>
              <a:ext cx="353"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18"/>
            <p:cNvSpPr>
              <a:spLocks noChangeShapeType="1"/>
            </p:cNvSpPr>
            <p:nvPr/>
          </p:nvSpPr>
          <p:spPr bwMode="auto">
            <a:xfrm flipV="1">
              <a:off x="2367" y="1849"/>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19"/>
            <p:cNvSpPr>
              <a:spLocks noChangeShapeType="1"/>
            </p:cNvSpPr>
            <p:nvPr/>
          </p:nvSpPr>
          <p:spPr bwMode="auto">
            <a:xfrm>
              <a:off x="2367" y="1849"/>
              <a:ext cx="236"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20"/>
            <p:cNvSpPr>
              <a:spLocks noChangeShapeType="1"/>
            </p:cNvSpPr>
            <p:nvPr/>
          </p:nvSpPr>
          <p:spPr bwMode="auto">
            <a:xfrm>
              <a:off x="2603" y="1849"/>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21"/>
            <p:cNvSpPr>
              <a:spLocks noChangeShapeType="1"/>
            </p:cNvSpPr>
            <p:nvPr/>
          </p:nvSpPr>
          <p:spPr bwMode="auto">
            <a:xfrm>
              <a:off x="2603" y="2085"/>
              <a:ext cx="236"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22"/>
            <p:cNvSpPr>
              <a:spLocks noChangeShapeType="1"/>
            </p:cNvSpPr>
            <p:nvPr/>
          </p:nvSpPr>
          <p:spPr bwMode="auto">
            <a:xfrm flipV="1">
              <a:off x="2839" y="1849"/>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23"/>
            <p:cNvSpPr>
              <a:spLocks noChangeShapeType="1"/>
            </p:cNvSpPr>
            <p:nvPr/>
          </p:nvSpPr>
          <p:spPr bwMode="auto">
            <a:xfrm>
              <a:off x="2839" y="1849"/>
              <a:ext cx="942"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24"/>
            <p:cNvSpPr>
              <a:spLocks noChangeShapeType="1"/>
            </p:cNvSpPr>
            <p:nvPr/>
          </p:nvSpPr>
          <p:spPr bwMode="auto">
            <a:xfrm flipV="1">
              <a:off x="3074" y="1375"/>
              <a:ext cx="703" cy="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25"/>
            <p:cNvSpPr>
              <a:spLocks noChangeShapeType="1"/>
            </p:cNvSpPr>
            <p:nvPr/>
          </p:nvSpPr>
          <p:spPr bwMode="auto">
            <a:xfrm>
              <a:off x="2132" y="1142"/>
              <a:ext cx="942"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26"/>
            <p:cNvSpPr>
              <a:spLocks noChangeShapeType="1"/>
            </p:cNvSpPr>
            <p:nvPr/>
          </p:nvSpPr>
          <p:spPr bwMode="auto">
            <a:xfrm>
              <a:off x="3074" y="1142"/>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27"/>
            <p:cNvSpPr>
              <a:spLocks noChangeShapeType="1"/>
            </p:cNvSpPr>
            <p:nvPr/>
          </p:nvSpPr>
          <p:spPr bwMode="auto">
            <a:xfrm flipV="1">
              <a:off x="1563" y="1379"/>
              <a:ext cx="581" cy="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28"/>
            <p:cNvSpPr>
              <a:spLocks noChangeShapeType="1"/>
            </p:cNvSpPr>
            <p:nvPr/>
          </p:nvSpPr>
          <p:spPr bwMode="auto">
            <a:xfrm flipV="1">
              <a:off x="2132" y="1142"/>
              <a:ext cx="1" cy="2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Rectangle 29"/>
            <p:cNvSpPr>
              <a:spLocks noChangeArrowheads="1"/>
            </p:cNvSpPr>
            <p:nvPr/>
          </p:nvSpPr>
          <p:spPr bwMode="auto">
            <a:xfrm>
              <a:off x="1220" y="1216"/>
              <a:ext cx="277" cy="27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Rectangle 30"/>
            <p:cNvSpPr>
              <a:spLocks noChangeArrowheads="1"/>
            </p:cNvSpPr>
            <p:nvPr/>
          </p:nvSpPr>
          <p:spPr bwMode="auto">
            <a:xfrm>
              <a:off x="1378" y="1549"/>
              <a:ext cx="190" cy="2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Rectangle 31"/>
            <p:cNvSpPr>
              <a:spLocks noChangeArrowheads="1"/>
            </p:cNvSpPr>
            <p:nvPr/>
          </p:nvSpPr>
          <p:spPr bwMode="auto">
            <a:xfrm>
              <a:off x="1378" y="1796"/>
              <a:ext cx="150" cy="27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36" name="Group 66"/>
          <p:cNvGrpSpPr/>
          <p:nvPr/>
        </p:nvGrpSpPr>
        <p:grpSpPr bwMode="auto">
          <a:xfrm>
            <a:off x="2894013" y="3740150"/>
            <a:ext cx="1935162" cy="573088"/>
            <a:chOff x="1823" y="2356"/>
            <a:chExt cx="1219" cy="361"/>
          </a:xfrm>
        </p:grpSpPr>
        <p:sp>
          <p:nvSpPr>
            <p:cNvPr id="37" name="Line 32"/>
            <p:cNvSpPr>
              <a:spLocks noChangeShapeType="1"/>
            </p:cNvSpPr>
            <p:nvPr/>
          </p:nvSpPr>
          <p:spPr bwMode="auto">
            <a:xfrm flipV="1">
              <a:off x="1823" y="2384"/>
              <a:ext cx="305" cy="300"/>
            </a:xfrm>
            <a:prstGeom prst="line">
              <a:avLst/>
            </a:prstGeom>
            <a:noFill/>
            <a:ln w="38100">
              <a:solidFill>
                <a:schemeClr val="tx1"/>
              </a:solidFill>
              <a:rou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33"/>
            <p:cNvSpPr>
              <a:spLocks noChangeShapeType="1"/>
            </p:cNvSpPr>
            <p:nvPr/>
          </p:nvSpPr>
          <p:spPr bwMode="auto">
            <a:xfrm>
              <a:off x="2371" y="2356"/>
              <a:ext cx="220" cy="361"/>
            </a:xfrm>
            <a:prstGeom prst="line">
              <a:avLst/>
            </a:prstGeom>
            <a:noFill/>
            <a:ln w="3810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34"/>
            <p:cNvSpPr>
              <a:spLocks noChangeShapeType="1"/>
            </p:cNvSpPr>
            <p:nvPr/>
          </p:nvSpPr>
          <p:spPr bwMode="auto">
            <a:xfrm>
              <a:off x="2604" y="2367"/>
              <a:ext cx="183" cy="311"/>
            </a:xfrm>
            <a:prstGeom prst="line">
              <a:avLst/>
            </a:prstGeom>
            <a:noFill/>
            <a:ln w="38100">
              <a:solidFill>
                <a:schemeClr val="tx1"/>
              </a:solidFill>
              <a:round/>
              <a:head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Line 41"/>
            <p:cNvSpPr>
              <a:spLocks noChangeShapeType="1"/>
            </p:cNvSpPr>
            <p:nvPr/>
          </p:nvSpPr>
          <p:spPr bwMode="auto">
            <a:xfrm>
              <a:off x="2859" y="2367"/>
              <a:ext cx="183" cy="311"/>
            </a:xfrm>
            <a:prstGeom prst="line">
              <a:avLst/>
            </a:prstGeom>
            <a:noFill/>
            <a:ln w="38100">
              <a:solidFill>
                <a:schemeClr val="tx1"/>
              </a:solidFill>
              <a:round/>
              <a:head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1" name="Group 65"/>
          <p:cNvGrpSpPr/>
          <p:nvPr/>
        </p:nvGrpSpPr>
        <p:grpSpPr bwMode="auto">
          <a:xfrm>
            <a:off x="2154238" y="3570288"/>
            <a:ext cx="3933825" cy="519112"/>
            <a:chOff x="1357" y="2249"/>
            <a:chExt cx="2478" cy="327"/>
          </a:xfrm>
        </p:grpSpPr>
        <p:grpSp>
          <p:nvGrpSpPr>
            <p:cNvPr id="42" name="Group 64"/>
            <p:cNvGrpSpPr/>
            <p:nvPr/>
          </p:nvGrpSpPr>
          <p:grpSpPr bwMode="auto">
            <a:xfrm>
              <a:off x="1518" y="2249"/>
              <a:ext cx="2317" cy="250"/>
              <a:chOff x="1398" y="3705"/>
              <a:chExt cx="2317" cy="250"/>
            </a:xfrm>
          </p:grpSpPr>
          <p:sp>
            <p:nvSpPr>
              <p:cNvPr id="44" name="Line 44"/>
              <p:cNvSpPr>
                <a:spLocks noChangeShapeType="1"/>
              </p:cNvSpPr>
              <p:nvPr/>
            </p:nvSpPr>
            <p:spPr bwMode="auto">
              <a:xfrm>
                <a:off x="2739" y="3954"/>
                <a:ext cx="976"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45"/>
              <p:cNvSpPr>
                <a:spLocks noChangeShapeType="1"/>
              </p:cNvSpPr>
              <p:nvPr/>
            </p:nvSpPr>
            <p:spPr bwMode="auto">
              <a:xfrm>
                <a:off x="1398" y="3954"/>
                <a:ext cx="610"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46"/>
              <p:cNvSpPr>
                <a:spLocks noChangeShapeType="1"/>
              </p:cNvSpPr>
              <p:nvPr/>
            </p:nvSpPr>
            <p:spPr bwMode="auto">
              <a:xfrm>
                <a:off x="2495" y="3705"/>
                <a:ext cx="244"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47"/>
              <p:cNvSpPr>
                <a:spLocks noChangeShapeType="1"/>
              </p:cNvSpPr>
              <p:nvPr/>
            </p:nvSpPr>
            <p:spPr bwMode="auto">
              <a:xfrm>
                <a:off x="2251" y="3705"/>
                <a:ext cx="1" cy="24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48"/>
              <p:cNvSpPr>
                <a:spLocks noChangeShapeType="1"/>
              </p:cNvSpPr>
              <p:nvPr/>
            </p:nvSpPr>
            <p:spPr bwMode="auto">
              <a:xfrm>
                <a:off x="2739" y="3705"/>
                <a:ext cx="1" cy="24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49"/>
              <p:cNvSpPr>
                <a:spLocks noChangeShapeType="1"/>
              </p:cNvSpPr>
              <p:nvPr/>
            </p:nvSpPr>
            <p:spPr bwMode="auto">
              <a:xfrm>
                <a:off x="2251" y="3954"/>
                <a:ext cx="244"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50"/>
              <p:cNvSpPr>
                <a:spLocks noChangeShapeType="1"/>
              </p:cNvSpPr>
              <p:nvPr/>
            </p:nvSpPr>
            <p:spPr bwMode="auto">
              <a:xfrm>
                <a:off x="2008" y="3705"/>
                <a:ext cx="243"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51"/>
              <p:cNvSpPr>
                <a:spLocks noChangeShapeType="1"/>
              </p:cNvSpPr>
              <p:nvPr/>
            </p:nvSpPr>
            <p:spPr bwMode="auto">
              <a:xfrm flipV="1">
                <a:off x="2495" y="3705"/>
                <a:ext cx="1" cy="24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52"/>
              <p:cNvSpPr>
                <a:spLocks noChangeShapeType="1"/>
              </p:cNvSpPr>
              <p:nvPr/>
            </p:nvSpPr>
            <p:spPr bwMode="auto">
              <a:xfrm flipV="1">
                <a:off x="2008" y="3705"/>
                <a:ext cx="1" cy="24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3" name="Rectangle 53"/>
            <p:cNvSpPr>
              <a:spLocks noChangeArrowheads="1"/>
            </p:cNvSpPr>
            <p:nvPr/>
          </p:nvSpPr>
          <p:spPr bwMode="auto">
            <a:xfrm>
              <a:off x="1357" y="2307"/>
              <a:ext cx="162" cy="269"/>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1"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3" name="Rectangle 54"/>
          <p:cNvSpPr>
            <a:spLocks noChangeArrowheads="1"/>
          </p:cNvSpPr>
          <p:nvPr/>
        </p:nvSpPr>
        <p:spPr bwMode="auto">
          <a:xfrm>
            <a:off x="2078038" y="4346575"/>
            <a:ext cx="1428750" cy="427038"/>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有效翻转</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54" name="Rectangle 55"/>
          <p:cNvSpPr>
            <a:spLocks noChangeArrowheads="1"/>
          </p:cNvSpPr>
          <p:nvPr/>
        </p:nvSpPr>
        <p:spPr bwMode="auto">
          <a:xfrm>
            <a:off x="4105275" y="4568825"/>
            <a:ext cx="714375" cy="427038"/>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空翻</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55" name="Group 63"/>
          <p:cNvGrpSpPr/>
          <p:nvPr/>
        </p:nvGrpSpPr>
        <p:grpSpPr bwMode="auto">
          <a:xfrm>
            <a:off x="3381375" y="2155825"/>
            <a:ext cx="1484313" cy="2243138"/>
            <a:chOff x="2130" y="1358"/>
            <a:chExt cx="935" cy="1413"/>
          </a:xfrm>
        </p:grpSpPr>
        <p:sp>
          <p:nvSpPr>
            <p:cNvPr id="56" name="Line 58"/>
            <p:cNvSpPr>
              <a:spLocks noChangeShapeType="1"/>
            </p:cNvSpPr>
            <p:nvPr/>
          </p:nvSpPr>
          <p:spPr bwMode="auto">
            <a:xfrm>
              <a:off x="2130" y="1380"/>
              <a:ext cx="0" cy="1391"/>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59"/>
            <p:cNvSpPr>
              <a:spLocks noChangeShapeType="1"/>
            </p:cNvSpPr>
            <p:nvPr/>
          </p:nvSpPr>
          <p:spPr bwMode="auto">
            <a:xfrm>
              <a:off x="2358" y="1369"/>
              <a:ext cx="0" cy="1391"/>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60"/>
            <p:cNvSpPr>
              <a:spLocks noChangeShapeType="1"/>
            </p:cNvSpPr>
            <p:nvPr/>
          </p:nvSpPr>
          <p:spPr bwMode="auto">
            <a:xfrm>
              <a:off x="2597" y="1369"/>
              <a:ext cx="0" cy="1391"/>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61"/>
            <p:cNvSpPr>
              <a:spLocks noChangeShapeType="1"/>
            </p:cNvSpPr>
            <p:nvPr/>
          </p:nvSpPr>
          <p:spPr bwMode="auto">
            <a:xfrm>
              <a:off x="2836" y="1358"/>
              <a:ext cx="0" cy="1391"/>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62"/>
            <p:cNvSpPr>
              <a:spLocks noChangeShapeType="1"/>
            </p:cNvSpPr>
            <p:nvPr/>
          </p:nvSpPr>
          <p:spPr bwMode="auto">
            <a:xfrm>
              <a:off x="3065" y="1358"/>
              <a:ext cx="0" cy="1391"/>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1" name="AutoShape 67"/>
          <p:cNvSpPr/>
          <p:nvPr/>
        </p:nvSpPr>
        <p:spPr bwMode="auto">
          <a:xfrm rot="-5400000">
            <a:off x="4237038" y="3873500"/>
            <a:ext cx="344488" cy="1138237"/>
          </a:xfrm>
          <a:prstGeom prst="leftBrace">
            <a:avLst>
              <a:gd name="adj1" fmla="val 27535"/>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Text Box 68"/>
          <p:cNvSpPr txBox="1">
            <a:spLocks noChangeArrowheads="1"/>
          </p:cNvSpPr>
          <p:nvPr/>
        </p:nvSpPr>
        <p:spPr bwMode="auto">
          <a:xfrm>
            <a:off x="793750" y="5451475"/>
            <a:ext cx="7762875"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在一个时钟脉冲周期中，触发器发生多次无效翻转的现象叫做空翻。</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up)">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slide(fromBottom)">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slide(fromBottom)">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childTnLst>
                          </p:cTn>
                        </p:par>
                        <p:par>
                          <p:cTn id="37" fill="hold">
                            <p:stCondLst>
                              <p:cond delay="500"/>
                            </p:stCondLst>
                            <p:childTnLst>
                              <p:par>
                                <p:cTn id="38" presetID="12" presetClass="entr" presetSubtype="4" fill="hold" grpId="0" nodeType="afterEffect">
                                  <p:stCondLst>
                                    <p:cond delay="1000"/>
                                  </p:stCondLst>
                                  <p:childTnLst>
                                    <p:set>
                                      <p:cBhvr>
                                        <p:cTn id="39" dur="1" fill="hold">
                                          <p:stCondLst>
                                            <p:cond delay="0"/>
                                          </p:stCondLst>
                                        </p:cTn>
                                        <p:tgtEl>
                                          <p:spTgt spid="54"/>
                                        </p:tgtEl>
                                        <p:attrNameLst>
                                          <p:attrName>style.visibility</p:attrName>
                                        </p:attrNameLst>
                                      </p:cBhvr>
                                      <p:to>
                                        <p:strVal val="visible"/>
                                      </p:to>
                                    </p:set>
                                    <p:animEffect transition="in" filter="slide(fromBottom)">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3" grpId="0" animBg="1" autoUpdateAnimBg="0"/>
      <p:bldP spid="54" grpId="0" animBg="1" autoUpdateAnimBg="0"/>
      <p:bldP spid="61" grpId="0" animBg="1"/>
      <p:bldP spid="6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5" name="标题 1"/>
          <p:cNvSpPr txBox="1"/>
          <p:nvPr/>
        </p:nvSpPr>
        <p:spPr>
          <a:xfrm>
            <a:off x="774241" y="15240"/>
            <a:ext cx="6954715" cy="58813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4.8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主从触发器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grpSp>
        <p:nvGrpSpPr>
          <p:cNvPr id="7" name="Group 3"/>
          <p:cNvGrpSpPr/>
          <p:nvPr/>
        </p:nvGrpSpPr>
        <p:grpSpPr bwMode="auto">
          <a:xfrm>
            <a:off x="304800" y="2473325"/>
            <a:ext cx="1225550" cy="2952750"/>
            <a:chOff x="191" y="1230"/>
            <a:chExt cx="772" cy="1860"/>
          </a:xfrm>
        </p:grpSpPr>
        <p:sp>
          <p:nvSpPr>
            <p:cNvPr id="8" name="AutoShape 4"/>
            <p:cNvSpPr/>
            <p:nvPr/>
          </p:nvSpPr>
          <p:spPr bwMode="auto">
            <a:xfrm>
              <a:off x="737" y="1230"/>
              <a:ext cx="226" cy="726"/>
            </a:xfrm>
            <a:prstGeom prst="leftBrace">
              <a:avLst>
                <a:gd name="adj1" fmla="val 26770"/>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 name="AutoShape 5"/>
            <p:cNvSpPr/>
            <p:nvPr/>
          </p:nvSpPr>
          <p:spPr bwMode="auto">
            <a:xfrm>
              <a:off x="737" y="2364"/>
              <a:ext cx="226" cy="726"/>
            </a:xfrm>
            <a:prstGeom prst="leftBrace">
              <a:avLst>
                <a:gd name="adj1" fmla="val 26770"/>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Text Box 6"/>
            <p:cNvSpPr txBox="1">
              <a:spLocks noChangeArrowheads="1"/>
            </p:cNvSpPr>
            <p:nvPr/>
          </p:nvSpPr>
          <p:spPr bwMode="auto">
            <a:xfrm>
              <a:off x="191" y="1411"/>
              <a:ext cx="526"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从</a:t>
              </a:r>
              <a:r>
                <a:rPr kumimoji="0" lang="en-US" altLang="zh-CN" sz="24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FF</a:t>
              </a:r>
              <a:endParaRPr kumimoji="0" lang="en-US" altLang="zh-CN" sz="24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11" name="Text Box 7"/>
            <p:cNvSpPr txBox="1">
              <a:spLocks noChangeArrowheads="1"/>
            </p:cNvSpPr>
            <p:nvPr/>
          </p:nvSpPr>
          <p:spPr bwMode="auto">
            <a:xfrm>
              <a:off x="191" y="2575"/>
              <a:ext cx="542"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主</a:t>
              </a: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FF</a:t>
              </a: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p:txBody>
        </p:sp>
      </p:grpSp>
      <p:sp>
        <p:nvSpPr>
          <p:cNvPr id="12" name="Rectangle 44"/>
          <p:cNvSpPr>
            <a:spLocks noChangeArrowheads="1"/>
          </p:cNvSpPr>
          <p:nvPr/>
        </p:nvSpPr>
        <p:spPr bwMode="auto">
          <a:xfrm>
            <a:off x="5643880" y="4236085"/>
            <a:ext cx="2659063" cy="51911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28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1</a:t>
            </a:r>
            <a:r>
              <a:rPr kumimoji="1" lang="zh-CN" altLang="en-US" sz="28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28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CP=0</a:t>
            </a:r>
            <a:r>
              <a:rPr kumimoji="1" lang="zh-CN" altLang="en-US" sz="2800"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时</a:t>
            </a:r>
            <a:r>
              <a:rPr kumimoji="1" lang="zh-CN" altLang="en-US" sz="2800"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endParaRPr kumimoji="1" lang="zh-CN" altLang="en-US" sz="2800" i="0" u="none" strike="noStrike" kern="1200" cap="none" spc="0" normalizeH="0" baseline="30000" noProof="0" dirty="0">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 name="Text Box 46"/>
          <p:cNvSpPr txBox="1">
            <a:spLocks noChangeArrowheads="1"/>
          </p:cNvSpPr>
          <p:nvPr/>
        </p:nvSpPr>
        <p:spPr bwMode="auto">
          <a:xfrm>
            <a:off x="5641975" y="4832033"/>
            <a:ext cx="2968626" cy="95410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主触发器不工作，   从触发器工作。</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14" name="Group 176"/>
          <p:cNvGrpSpPr/>
          <p:nvPr/>
        </p:nvGrpSpPr>
        <p:grpSpPr bwMode="auto">
          <a:xfrm>
            <a:off x="1360488" y="1730375"/>
            <a:ext cx="3446462" cy="4503738"/>
            <a:chOff x="857" y="1090"/>
            <a:chExt cx="2171" cy="2837"/>
          </a:xfrm>
        </p:grpSpPr>
        <p:grpSp>
          <p:nvGrpSpPr>
            <p:cNvPr id="15" name="Group 49"/>
            <p:cNvGrpSpPr/>
            <p:nvPr/>
          </p:nvGrpSpPr>
          <p:grpSpPr bwMode="auto">
            <a:xfrm>
              <a:off x="857" y="1090"/>
              <a:ext cx="2126" cy="2837"/>
              <a:chOff x="857" y="1090"/>
              <a:chExt cx="2126" cy="2837"/>
            </a:xfrm>
          </p:grpSpPr>
          <p:sp>
            <p:nvSpPr>
              <p:cNvPr id="25" name="Line 50"/>
              <p:cNvSpPr>
                <a:spLocks noChangeShapeType="1"/>
              </p:cNvSpPr>
              <p:nvPr/>
            </p:nvSpPr>
            <p:spPr bwMode="auto">
              <a:xfrm>
                <a:off x="1656" y="3445"/>
                <a:ext cx="0" cy="4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Text Box 51"/>
              <p:cNvSpPr txBox="1">
                <a:spLocks noChangeArrowheads="1"/>
              </p:cNvSpPr>
              <p:nvPr/>
            </p:nvSpPr>
            <p:spPr bwMode="auto">
              <a:xfrm>
                <a:off x="1725" y="3636"/>
                <a:ext cx="359"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CP</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27" name="Rectangle 52"/>
              <p:cNvSpPr>
                <a:spLocks noChangeArrowheads="1"/>
              </p:cNvSpPr>
              <p:nvPr/>
            </p:nvSpPr>
            <p:spPr bwMode="auto">
              <a:xfrm>
                <a:off x="1986" y="2663"/>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Oval 53"/>
              <p:cNvSpPr>
                <a:spLocks noChangeArrowheads="1"/>
              </p:cNvSpPr>
              <p:nvPr/>
            </p:nvSpPr>
            <p:spPr bwMode="auto">
              <a:xfrm>
                <a:off x="2124" y="259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Rectangle 54"/>
              <p:cNvSpPr>
                <a:spLocks noChangeArrowheads="1"/>
              </p:cNvSpPr>
              <p:nvPr/>
            </p:nvSpPr>
            <p:spPr bwMode="auto">
              <a:xfrm>
                <a:off x="1986" y="2663"/>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Oval 55"/>
              <p:cNvSpPr>
                <a:spLocks noChangeArrowheads="1"/>
              </p:cNvSpPr>
              <p:nvPr/>
            </p:nvSpPr>
            <p:spPr bwMode="auto">
              <a:xfrm>
                <a:off x="2124" y="259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Rectangle 56"/>
              <p:cNvSpPr>
                <a:spLocks noChangeArrowheads="1"/>
              </p:cNvSpPr>
              <p:nvPr/>
            </p:nvSpPr>
            <p:spPr bwMode="auto">
              <a:xfrm>
                <a:off x="1986" y="2663"/>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Oval 57"/>
              <p:cNvSpPr>
                <a:spLocks noChangeArrowheads="1"/>
              </p:cNvSpPr>
              <p:nvPr/>
            </p:nvSpPr>
            <p:spPr bwMode="auto">
              <a:xfrm>
                <a:off x="2124" y="259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Rectangle 58"/>
              <p:cNvSpPr>
                <a:spLocks noChangeArrowheads="1"/>
              </p:cNvSpPr>
              <p:nvPr/>
            </p:nvSpPr>
            <p:spPr bwMode="auto">
              <a:xfrm>
                <a:off x="1986" y="2663"/>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Oval 59"/>
              <p:cNvSpPr>
                <a:spLocks noChangeArrowheads="1"/>
              </p:cNvSpPr>
              <p:nvPr/>
            </p:nvSpPr>
            <p:spPr bwMode="auto">
              <a:xfrm>
                <a:off x="2124" y="2592"/>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Oval 60"/>
              <p:cNvSpPr>
                <a:spLocks noChangeAspect="1" noChangeArrowheads="1"/>
              </p:cNvSpPr>
              <p:nvPr/>
            </p:nvSpPr>
            <p:spPr bwMode="auto">
              <a:xfrm>
                <a:off x="2104" y="3409"/>
                <a:ext cx="70" cy="73"/>
              </a:xfrm>
              <a:prstGeom prst="ellipse">
                <a:avLst/>
              </a:prstGeom>
              <a:solidFill>
                <a:schemeClr val="bg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Oval 61"/>
              <p:cNvSpPr>
                <a:spLocks noChangeAspect="1" noChangeArrowheads="1"/>
              </p:cNvSpPr>
              <p:nvPr/>
            </p:nvSpPr>
            <p:spPr bwMode="auto">
              <a:xfrm>
                <a:off x="1621" y="3409"/>
                <a:ext cx="69" cy="73"/>
              </a:xfrm>
              <a:prstGeom prst="ellipse">
                <a:avLst/>
              </a:prstGeom>
              <a:solidFill>
                <a:schemeClr val="bg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Rectangle 62"/>
              <p:cNvSpPr>
                <a:spLocks noChangeArrowheads="1"/>
              </p:cNvSpPr>
              <p:nvPr/>
            </p:nvSpPr>
            <p:spPr bwMode="auto">
              <a:xfrm>
                <a:off x="2638" y="2736"/>
                <a:ext cx="345"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Oval 63"/>
              <p:cNvSpPr>
                <a:spLocks noChangeArrowheads="1"/>
              </p:cNvSpPr>
              <p:nvPr/>
            </p:nvSpPr>
            <p:spPr bwMode="auto">
              <a:xfrm>
                <a:off x="2776" y="2665"/>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9" name="Rectangle 64"/>
              <p:cNvSpPr>
                <a:spLocks noChangeArrowheads="1"/>
              </p:cNvSpPr>
              <p:nvPr/>
            </p:nvSpPr>
            <p:spPr bwMode="auto">
              <a:xfrm>
                <a:off x="2638" y="2736"/>
                <a:ext cx="345"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Oval 65"/>
              <p:cNvSpPr>
                <a:spLocks noChangeArrowheads="1"/>
              </p:cNvSpPr>
              <p:nvPr/>
            </p:nvSpPr>
            <p:spPr bwMode="auto">
              <a:xfrm>
                <a:off x="2776" y="2665"/>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Rectangle 66"/>
              <p:cNvSpPr>
                <a:spLocks noChangeArrowheads="1"/>
              </p:cNvSpPr>
              <p:nvPr/>
            </p:nvSpPr>
            <p:spPr bwMode="auto">
              <a:xfrm>
                <a:off x="2638" y="2736"/>
                <a:ext cx="345"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Oval 67"/>
              <p:cNvSpPr>
                <a:spLocks noChangeArrowheads="1"/>
              </p:cNvSpPr>
              <p:nvPr/>
            </p:nvSpPr>
            <p:spPr bwMode="auto">
              <a:xfrm>
                <a:off x="2776" y="2665"/>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Rectangle 68"/>
              <p:cNvSpPr>
                <a:spLocks noChangeArrowheads="1"/>
              </p:cNvSpPr>
              <p:nvPr/>
            </p:nvSpPr>
            <p:spPr bwMode="auto">
              <a:xfrm>
                <a:off x="2638" y="2736"/>
                <a:ext cx="345"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Oval 69"/>
              <p:cNvSpPr>
                <a:spLocks noChangeArrowheads="1"/>
              </p:cNvSpPr>
              <p:nvPr/>
            </p:nvSpPr>
            <p:spPr bwMode="auto">
              <a:xfrm>
                <a:off x="2776" y="2665"/>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Line 71"/>
              <p:cNvSpPr>
                <a:spLocks noChangeShapeType="1"/>
              </p:cNvSpPr>
              <p:nvPr/>
            </p:nvSpPr>
            <p:spPr bwMode="auto">
              <a:xfrm flipV="1">
                <a:off x="1173" y="2870"/>
                <a:ext cx="0" cy="1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72"/>
              <p:cNvSpPr>
                <a:spLocks noChangeShapeType="1"/>
              </p:cNvSpPr>
              <p:nvPr/>
            </p:nvSpPr>
            <p:spPr bwMode="auto">
              <a:xfrm>
                <a:off x="2208" y="2870"/>
                <a:ext cx="0" cy="1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73"/>
              <p:cNvSpPr>
                <a:spLocks noChangeShapeType="1"/>
              </p:cNvSpPr>
              <p:nvPr/>
            </p:nvSpPr>
            <p:spPr bwMode="auto">
              <a:xfrm>
                <a:off x="1104" y="3263"/>
                <a:ext cx="0" cy="4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74"/>
              <p:cNvSpPr>
                <a:spLocks noChangeShapeType="1"/>
              </p:cNvSpPr>
              <p:nvPr/>
            </p:nvSpPr>
            <p:spPr bwMode="auto">
              <a:xfrm>
                <a:off x="2277" y="3263"/>
                <a:ext cx="0" cy="4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75"/>
              <p:cNvSpPr>
                <a:spLocks noChangeShapeType="1"/>
              </p:cNvSpPr>
              <p:nvPr/>
            </p:nvSpPr>
            <p:spPr bwMode="auto">
              <a:xfrm>
                <a:off x="1207" y="3263"/>
                <a:ext cx="0" cy="1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76"/>
              <p:cNvSpPr>
                <a:spLocks noChangeShapeType="1"/>
              </p:cNvSpPr>
              <p:nvPr/>
            </p:nvSpPr>
            <p:spPr bwMode="auto">
              <a:xfrm flipV="1">
                <a:off x="1199" y="3433"/>
                <a:ext cx="1611"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77"/>
              <p:cNvSpPr>
                <a:spLocks noChangeShapeType="1"/>
              </p:cNvSpPr>
              <p:nvPr/>
            </p:nvSpPr>
            <p:spPr bwMode="auto">
              <a:xfrm>
                <a:off x="2139" y="3263"/>
                <a:ext cx="0" cy="1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78"/>
              <p:cNvSpPr>
                <a:spLocks noChangeShapeType="1"/>
              </p:cNvSpPr>
              <p:nvPr/>
            </p:nvSpPr>
            <p:spPr bwMode="auto">
              <a:xfrm>
                <a:off x="2810" y="2385"/>
                <a:ext cx="0" cy="29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79"/>
              <p:cNvSpPr>
                <a:spLocks noChangeShapeType="1"/>
              </p:cNvSpPr>
              <p:nvPr/>
            </p:nvSpPr>
            <p:spPr bwMode="auto">
              <a:xfrm flipV="1">
                <a:off x="2810" y="2971"/>
                <a:ext cx="0" cy="47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Text Box 80"/>
              <p:cNvSpPr txBox="1">
                <a:spLocks noChangeArrowheads="1"/>
              </p:cNvSpPr>
              <p:nvPr/>
            </p:nvSpPr>
            <p:spPr bwMode="auto">
              <a:xfrm>
                <a:off x="857" y="3588"/>
                <a:ext cx="253"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R</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56" name="Text Box 81"/>
              <p:cNvSpPr txBox="1">
                <a:spLocks noChangeArrowheads="1"/>
              </p:cNvSpPr>
              <p:nvPr/>
            </p:nvSpPr>
            <p:spPr bwMode="auto">
              <a:xfrm>
                <a:off x="2279" y="3553"/>
                <a:ext cx="225"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S</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57" name="Rectangle 82"/>
              <p:cNvSpPr>
                <a:spLocks noChangeArrowheads="1"/>
              </p:cNvSpPr>
              <p:nvPr/>
            </p:nvSpPr>
            <p:spPr bwMode="auto">
              <a:xfrm>
                <a:off x="1003" y="26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Oval 83"/>
              <p:cNvSpPr>
                <a:spLocks noChangeArrowheads="1"/>
              </p:cNvSpPr>
              <p:nvPr/>
            </p:nvSpPr>
            <p:spPr bwMode="auto">
              <a:xfrm>
                <a:off x="1141" y="25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Rectangle 84"/>
              <p:cNvSpPr>
                <a:spLocks noChangeArrowheads="1"/>
              </p:cNvSpPr>
              <p:nvPr/>
            </p:nvSpPr>
            <p:spPr bwMode="auto">
              <a:xfrm>
                <a:off x="1003" y="26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Oval 85"/>
              <p:cNvSpPr>
                <a:spLocks noChangeArrowheads="1"/>
              </p:cNvSpPr>
              <p:nvPr/>
            </p:nvSpPr>
            <p:spPr bwMode="auto">
              <a:xfrm>
                <a:off x="1141" y="25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Rectangle 86"/>
              <p:cNvSpPr>
                <a:spLocks noChangeArrowheads="1"/>
              </p:cNvSpPr>
              <p:nvPr/>
            </p:nvSpPr>
            <p:spPr bwMode="auto">
              <a:xfrm>
                <a:off x="1003" y="26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Oval 87"/>
              <p:cNvSpPr>
                <a:spLocks noChangeArrowheads="1"/>
              </p:cNvSpPr>
              <p:nvPr/>
            </p:nvSpPr>
            <p:spPr bwMode="auto">
              <a:xfrm>
                <a:off x="1141" y="25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Rectangle 88"/>
              <p:cNvSpPr>
                <a:spLocks noChangeArrowheads="1"/>
              </p:cNvSpPr>
              <p:nvPr/>
            </p:nvSpPr>
            <p:spPr bwMode="auto">
              <a:xfrm>
                <a:off x="1003" y="2640"/>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Oval 89"/>
              <p:cNvSpPr>
                <a:spLocks noChangeArrowheads="1"/>
              </p:cNvSpPr>
              <p:nvPr/>
            </p:nvSpPr>
            <p:spPr bwMode="auto">
              <a:xfrm>
                <a:off x="1141" y="2569"/>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Rectangle 90"/>
              <p:cNvSpPr>
                <a:spLocks noChangeArrowheads="1"/>
              </p:cNvSpPr>
              <p:nvPr/>
            </p:nvSpPr>
            <p:spPr bwMode="auto">
              <a:xfrm>
                <a:off x="1104" y="1633"/>
                <a:ext cx="345" cy="216"/>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Oval 91"/>
              <p:cNvSpPr>
                <a:spLocks noChangeArrowheads="1"/>
              </p:cNvSpPr>
              <p:nvPr/>
            </p:nvSpPr>
            <p:spPr bwMode="auto">
              <a:xfrm>
                <a:off x="1242" y="156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Rectangle 92"/>
              <p:cNvSpPr>
                <a:spLocks noChangeArrowheads="1"/>
              </p:cNvSpPr>
              <p:nvPr/>
            </p:nvSpPr>
            <p:spPr bwMode="auto">
              <a:xfrm>
                <a:off x="1104" y="1633"/>
                <a:ext cx="345" cy="216"/>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8" name="Oval 93"/>
              <p:cNvSpPr>
                <a:spLocks noChangeArrowheads="1"/>
              </p:cNvSpPr>
              <p:nvPr/>
            </p:nvSpPr>
            <p:spPr bwMode="auto">
              <a:xfrm>
                <a:off x="1242" y="156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Rectangle 94"/>
              <p:cNvSpPr>
                <a:spLocks noChangeArrowheads="1"/>
              </p:cNvSpPr>
              <p:nvPr/>
            </p:nvSpPr>
            <p:spPr bwMode="auto">
              <a:xfrm>
                <a:off x="1104" y="1633"/>
                <a:ext cx="345" cy="216"/>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0" name="Oval 95"/>
              <p:cNvSpPr>
                <a:spLocks noChangeArrowheads="1"/>
              </p:cNvSpPr>
              <p:nvPr/>
            </p:nvSpPr>
            <p:spPr bwMode="auto">
              <a:xfrm>
                <a:off x="1242" y="1562"/>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1" name="Rectangle 96"/>
              <p:cNvSpPr>
                <a:spLocks noChangeArrowheads="1"/>
              </p:cNvSpPr>
              <p:nvPr/>
            </p:nvSpPr>
            <p:spPr bwMode="auto">
              <a:xfrm>
                <a:off x="1104" y="1633"/>
                <a:ext cx="345" cy="216"/>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Oval 97"/>
              <p:cNvSpPr>
                <a:spLocks noChangeArrowheads="1"/>
              </p:cNvSpPr>
              <p:nvPr/>
            </p:nvSpPr>
            <p:spPr bwMode="auto">
              <a:xfrm>
                <a:off x="1242" y="1562"/>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Line 98"/>
              <p:cNvSpPr>
                <a:spLocks noChangeShapeType="1"/>
              </p:cNvSpPr>
              <p:nvPr/>
            </p:nvSpPr>
            <p:spPr bwMode="auto">
              <a:xfrm flipV="1">
                <a:off x="1277" y="1360"/>
                <a:ext cx="0" cy="2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99"/>
              <p:cNvSpPr>
                <a:spLocks noChangeShapeType="1"/>
              </p:cNvSpPr>
              <p:nvPr/>
            </p:nvSpPr>
            <p:spPr bwMode="auto">
              <a:xfrm flipV="1">
                <a:off x="2070" y="1360"/>
                <a:ext cx="0" cy="1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00"/>
              <p:cNvSpPr>
                <a:spLocks noChangeShapeType="1"/>
              </p:cNvSpPr>
              <p:nvPr/>
            </p:nvSpPr>
            <p:spPr bwMode="auto">
              <a:xfrm>
                <a:off x="1277" y="1469"/>
                <a:ext cx="2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101"/>
              <p:cNvSpPr>
                <a:spLocks noChangeShapeType="1"/>
              </p:cNvSpPr>
              <p:nvPr/>
            </p:nvSpPr>
            <p:spPr bwMode="auto">
              <a:xfrm flipH="1">
                <a:off x="1828" y="1469"/>
                <a:ext cx="2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Line 102"/>
              <p:cNvSpPr>
                <a:spLocks noChangeShapeType="1"/>
              </p:cNvSpPr>
              <p:nvPr/>
            </p:nvSpPr>
            <p:spPr bwMode="auto">
              <a:xfrm flipH="1">
                <a:off x="1553" y="1469"/>
                <a:ext cx="275" cy="4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Line 103"/>
              <p:cNvSpPr>
                <a:spLocks noChangeShapeType="1"/>
              </p:cNvSpPr>
              <p:nvPr/>
            </p:nvSpPr>
            <p:spPr bwMode="auto">
              <a:xfrm>
                <a:off x="1518" y="1469"/>
                <a:ext cx="310" cy="4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Line 104"/>
              <p:cNvSpPr>
                <a:spLocks noChangeShapeType="1"/>
              </p:cNvSpPr>
              <p:nvPr/>
            </p:nvSpPr>
            <p:spPr bwMode="auto">
              <a:xfrm>
                <a:off x="1828" y="1942"/>
                <a:ext cx="17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Line 105"/>
              <p:cNvSpPr>
                <a:spLocks noChangeShapeType="1"/>
              </p:cNvSpPr>
              <p:nvPr/>
            </p:nvSpPr>
            <p:spPr bwMode="auto">
              <a:xfrm flipH="1">
                <a:off x="1380" y="1942"/>
                <a:ext cx="17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106"/>
              <p:cNvSpPr>
                <a:spLocks noChangeShapeType="1"/>
              </p:cNvSpPr>
              <p:nvPr/>
            </p:nvSpPr>
            <p:spPr bwMode="auto">
              <a:xfrm flipV="1">
                <a:off x="1380" y="1844"/>
                <a:ext cx="0" cy="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107"/>
              <p:cNvSpPr>
                <a:spLocks noChangeShapeType="1"/>
              </p:cNvSpPr>
              <p:nvPr/>
            </p:nvSpPr>
            <p:spPr bwMode="auto">
              <a:xfrm flipV="1">
                <a:off x="2001" y="1833"/>
                <a:ext cx="0" cy="1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Line 108"/>
              <p:cNvSpPr>
                <a:spLocks noChangeShapeType="1"/>
              </p:cNvSpPr>
              <p:nvPr/>
            </p:nvSpPr>
            <p:spPr bwMode="auto">
              <a:xfrm>
                <a:off x="1311" y="2270"/>
                <a:ext cx="0" cy="1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Line 109"/>
              <p:cNvSpPr>
                <a:spLocks noChangeShapeType="1"/>
              </p:cNvSpPr>
              <p:nvPr/>
            </p:nvSpPr>
            <p:spPr bwMode="auto">
              <a:xfrm>
                <a:off x="1311" y="2380"/>
                <a:ext cx="149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Line 110"/>
              <p:cNvSpPr>
                <a:spLocks noChangeShapeType="1"/>
              </p:cNvSpPr>
              <p:nvPr/>
            </p:nvSpPr>
            <p:spPr bwMode="auto">
              <a:xfrm>
                <a:off x="2036" y="2270"/>
                <a:ext cx="0" cy="1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Line 111"/>
              <p:cNvSpPr>
                <a:spLocks noChangeShapeType="1"/>
              </p:cNvSpPr>
              <p:nvPr/>
            </p:nvSpPr>
            <p:spPr bwMode="auto">
              <a:xfrm flipV="1">
                <a:off x="1173" y="2270"/>
                <a:ext cx="0" cy="2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 name="Line 112"/>
              <p:cNvSpPr>
                <a:spLocks noChangeShapeType="1"/>
              </p:cNvSpPr>
              <p:nvPr/>
            </p:nvSpPr>
            <p:spPr bwMode="auto">
              <a:xfrm flipV="1">
                <a:off x="2162" y="2270"/>
                <a:ext cx="0" cy="3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8" name="Line 113"/>
              <p:cNvSpPr>
                <a:spLocks noChangeShapeType="1"/>
              </p:cNvSpPr>
              <p:nvPr/>
            </p:nvSpPr>
            <p:spPr bwMode="auto">
              <a:xfrm flipV="1">
                <a:off x="2104" y="1834"/>
                <a:ext cx="0" cy="1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 name="Line 114"/>
              <p:cNvSpPr>
                <a:spLocks noChangeShapeType="1"/>
              </p:cNvSpPr>
              <p:nvPr/>
            </p:nvSpPr>
            <p:spPr bwMode="auto">
              <a:xfrm flipV="1">
                <a:off x="1207" y="1853"/>
                <a:ext cx="1" cy="1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 name="Oval 115"/>
              <p:cNvSpPr>
                <a:spLocks noChangeAspect="1" noChangeArrowheads="1"/>
              </p:cNvSpPr>
              <p:nvPr/>
            </p:nvSpPr>
            <p:spPr bwMode="auto">
              <a:xfrm>
                <a:off x="2001" y="2343"/>
                <a:ext cx="69" cy="7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1" name="Text Box 116"/>
              <p:cNvSpPr txBox="1">
                <a:spLocks noChangeArrowheads="1"/>
              </p:cNvSpPr>
              <p:nvPr/>
            </p:nvSpPr>
            <p:spPr bwMode="auto">
              <a:xfrm>
                <a:off x="981" y="1090"/>
                <a:ext cx="261" cy="52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_</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rPr>
                  <a:t>Q</a:t>
                </a:r>
                <a:endParaRPr kumimoji="0" lang="en-US" altLang="zh-CN" sz="2400" b="0" i="0" u="none" strike="noStrike" kern="1200" cap="none" spc="0" normalizeH="0" baseline="0" noProof="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92" name="Text Box 117"/>
              <p:cNvSpPr txBox="1">
                <a:spLocks noChangeArrowheads="1"/>
              </p:cNvSpPr>
              <p:nvPr/>
            </p:nvSpPr>
            <p:spPr bwMode="auto">
              <a:xfrm>
                <a:off x="2120" y="1251"/>
                <a:ext cx="261"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rPr>
                  <a:t>Q</a:t>
                </a:r>
                <a:endParaRPr kumimoji="0" lang="en-US" altLang="zh-CN" sz="2400" b="0" i="0" u="none" strike="noStrike" kern="1200" cap="none" spc="0" normalizeH="0" baseline="0" noProof="0" dirty="0">
                  <a:ln>
                    <a:solidFill>
                      <a:schemeClr val="tx1"/>
                    </a:solidFill>
                  </a:ln>
                  <a:effectLst/>
                  <a:uLnTx/>
                  <a:uFillTx/>
                  <a:latin typeface="Georgia" panose="02040502050405020303" pitchFamily="18" charset="0"/>
                  <a:ea typeface="宋体" panose="02010600030101010101" pitchFamily="2" charset="-122"/>
                  <a:cs typeface="+mn-cs"/>
                </a:endParaRPr>
              </a:p>
            </p:txBody>
          </p:sp>
          <p:sp>
            <p:nvSpPr>
              <p:cNvPr id="93" name="Rectangle 118"/>
              <p:cNvSpPr>
                <a:spLocks noChangeArrowheads="1"/>
              </p:cNvSpPr>
              <p:nvPr/>
            </p:nvSpPr>
            <p:spPr bwMode="auto">
              <a:xfrm>
                <a:off x="1896" y="160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4" name="Oval 119"/>
              <p:cNvSpPr>
                <a:spLocks noChangeArrowheads="1"/>
              </p:cNvSpPr>
              <p:nvPr/>
            </p:nvSpPr>
            <p:spPr bwMode="auto">
              <a:xfrm>
                <a:off x="2034" y="152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Rectangle 120"/>
              <p:cNvSpPr>
                <a:spLocks noChangeArrowheads="1"/>
              </p:cNvSpPr>
              <p:nvPr/>
            </p:nvSpPr>
            <p:spPr bwMode="auto">
              <a:xfrm>
                <a:off x="1896" y="160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6" name="Oval 121"/>
              <p:cNvSpPr>
                <a:spLocks noChangeArrowheads="1"/>
              </p:cNvSpPr>
              <p:nvPr/>
            </p:nvSpPr>
            <p:spPr bwMode="auto">
              <a:xfrm>
                <a:off x="2034" y="152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7" name="Rectangle 122"/>
              <p:cNvSpPr>
                <a:spLocks noChangeArrowheads="1"/>
              </p:cNvSpPr>
              <p:nvPr/>
            </p:nvSpPr>
            <p:spPr bwMode="auto">
              <a:xfrm>
                <a:off x="1896" y="160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8" name="Oval 123"/>
              <p:cNvSpPr>
                <a:spLocks noChangeArrowheads="1"/>
              </p:cNvSpPr>
              <p:nvPr/>
            </p:nvSpPr>
            <p:spPr bwMode="auto">
              <a:xfrm>
                <a:off x="2034" y="152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Rectangle 124"/>
              <p:cNvSpPr>
                <a:spLocks noChangeArrowheads="1"/>
              </p:cNvSpPr>
              <p:nvPr/>
            </p:nvSpPr>
            <p:spPr bwMode="auto">
              <a:xfrm>
                <a:off x="1896" y="1600"/>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Oval 125"/>
              <p:cNvSpPr>
                <a:spLocks noChangeArrowheads="1"/>
              </p:cNvSpPr>
              <p:nvPr/>
            </p:nvSpPr>
            <p:spPr bwMode="auto">
              <a:xfrm>
                <a:off x="2034" y="1529"/>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1" name="Rectangle 126"/>
              <p:cNvSpPr>
                <a:spLocks noChangeArrowheads="1"/>
              </p:cNvSpPr>
              <p:nvPr/>
            </p:nvSpPr>
            <p:spPr bwMode="auto">
              <a:xfrm>
                <a:off x="1037" y="20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Oval 127"/>
              <p:cNvSpPr>
                <a:spLocks noChangeArrowheads="1"/>
              </p:cNvSpPr>
              <p:nvPr/>
            </p:nvSpPr>
            <p:spPr bwMode="auto">
              <a:xfrm>
                <a:off x="1175" y="19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Rectangle 128"/>
              <p:cNvSpPr>
                <a:spLocks noChangeArrowheads="1"/>
              </p:cNvSpPr>
              <p:nvPr/>
            </p:nvSpPr>
            <p:spPr bwMode="auto">
              <a:xfrm>
                <a:off x="1037" y="20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4" name="Oval 129"/>
              <p:cNvSpPr>
                <a:spLocks noChangeArrowheads="1"/>
              </p:cNvSpPr>
              <p:nvPr/>
            </p:nvSpPr>
            <p:spPr bwMode="auto">
              <a:xfrm>
                <a:off x="1175" y="19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5" name="Rectangle 130"/>
              <p:cNvSpPr>
                <a:spLocks noChangeArrowheads="1"/>
              </p:cNvSpPr>
              <p:nvPr/>
            </p:nvSpPr>
            <p:spPr bwMode="auto">
              <a:xfrm>
                <a:off x="1037" y="2040"/>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6" name="Oval 131"/>
              <p:cNvSpPr>
                <a:spLocks noChangeArrowheads="1"/>
              </p:cNvSpPr>
              <p:nvPr/>
            </p:nvSpPr>
            <p:spPr bwMode="auto">
              <a:xfrm>
                <a:off x="1175" y="1969"/>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7" name="Rectangle 132"/>
              <p:cNvSpPr>
                <a:spLocks noChangeArrowheads="1"/>
              </p:cNvSpPr>
              <p:nvPr/>
            </p:nvSpPr>
            <p:spPr bwMode="auto">
              <a:xfrm>
                <a:off x="1037" y="2040"/>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8" name="Oval 133"/>
              <p:cNvSpPr>
                <a:spLocks noChangeArrowheads="1"/>
              </p:cNvSpPr>
              <p:nvPr/>
            </p:nvSpPr>
            <p:spPr bwMode="auto">
              <a:xfrm>
                <a:off x="1175" y="1969"/>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9" name="Rectangle 134"/>
              <p:cNvSpPr>
                <a:spLocks noChangeArrowheads="1"/>
              </p:cNvSpPr>
              <p:nvPr/>
            </p:nvSpPr>
            <p:spPr bwMode="auto">
              <a:xfrm>
                <a:off x="1929" y="2041"/>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Oval 135"/>
              <p:cNvSpPr>
                <a:spLocks noChangeArrowheads="1"/>
              </p:cNvSpPr>
              <p:nvPr/>
            </p:nvSpPr>
            <p:spPr bwMode="auto">
              <a:xfrm>
                <a:off x="2067" y="1970"/>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1" name="Rectangle 136"/>
              <p:cNvSpPr>
                <a:spLocks noChangeArrowheads="1"/>
              </p:cNvSpPr>
              <p:nvPr/>
            </p:nvSpPr>
            <p:spPr bwMode="auto">
              <a:xfrm>
                <a:off x="1929" y="2041"/>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2" name="Oval 137"/>
              <p:cNvSpPr>
                <a:spLocks noChangeArrowheads="1"/>
              </p:cNvSpPr>
              <p:nvPr/>
            </p:nvSpPr>
            <p:spPr bwMode="auto">
              <a:xfrm>
                <a:off x="2067" y="1970"/>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3" name="Rectangle 138"/>
              <p:cNvSpPr>
                <a:spLocks noChangeArrowheads="1"/>
              </p:cNvSpPr>
              <p:nvPr/>
            </p:nvSpPr>
            <p:spPr bwMode="auto">
              <a:xfrm>
                <a:off x="1929" y="2041"/>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4" name="Oval 139"/>
              <p:cNvSpPr>
                <a:spLocks noChangeArrowheads="1"/>
              </p:cNvSpPr>
              <p:nvPr/>
            </p:nvSpPr>
            <p:spPr bwMode="auto">
              <a:xfrm>
                <a:off x="2067" y="1970"/>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5" name="Rectangle 140"/>
              <p:cNvSpPr>
                <a:spLocks noChangeArrowheads="1"/>
              </p:cNvSpPr>
              <p:nvPr/>
            </p:nvSpPr>
            <p:spPr bwMode="auto">
              <a:xfrm>
                <a:off x="1929" y="2041"/>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6" name="Oval 141"/>
              <p:cNvSpPr>
                <a:spLocks noChangeArrowheads="1"/>
              </p:cNvSpPr>
              <p:nvPr/>
            </p:nvSpPr>
            <p:spPr bwMode="auto">
              <a:xfrm>
                <a:off x="2067" y="1970"/>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7" name="Rectangle 142"/>
              <p:cNvSpPr>
                <a:spLocks noChangeArrowheads="1"/>
              </p:cNvSpPr>
              <p:nvPr/>
            </p:nvSpPr>
            <p:spPr bwMode="auto">
              <a:xfrm>
                <a:off x="2031" y="3035"/>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8" name="Oval 143"/>
              <p:cNvSpPr>
                <a:spLocks noChangeArrowheads="1"/>
              </p:cNvSpPr>
              <p:nvPr/>
            </p:nvSpPr>
            <p:spPr bwMode="auto">
              <a:xfrm>
                <a:off x="2169" y="2964"/>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9" name="Rectangle 144"/>
              <p:cNvSpPr>
                <a:spLocks noChangeArrowheads="1"/>
              </p:cNvSpPr>
              <p:nvPr/>
            </p:nvSpPr>
            <p:spPr bwMode="auto">
              <a:xfrm>
                <a:off x="2031" y="3035"/>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0" name="Oval 145"/>
              <p:cNvSpPr>
                <a:spLocks noChangeArrowheads="1"/>
              </p:cNvSpPr>
              <p:nvPr/>
            </p:nvSpPr>
            <p:spPr bwMode="auto">
              <a:xfrm>
                <a:off x="2169" y="2964"/>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1" name="Rectangle 146"/>
              <p:cNvSpPr>
                <a:spLocks noChangeArrowheads="1"/>
              </p:cNvSpPr>
              <p:nvPr/>
            </p:nvSpPr>
            <p:spPr bwMode="auto">
              <a:xfrm>
                <a:off x="2031" y="3035"/>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2" name="Oval 147"/>
              <p:cNvSpPr>
                <a:spLocks noChangeArrowheads="1"/>
              </p:cNvSpPr>
              <p:nvPr/>
            </p:nvSpPr>
            <p:spPr bwMode="auto">
              <a:xfrm>
                <a:off x="2169" y="2964"/>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3" name="Rectangle 148"/>
              <p:cNvSpPr>
                <a:spLocks noChangeArrowheads="1"/>
              </p:cNvSpPr>
              <p:nvPr/>
            </p:nvSpPr>
            <p:spPr bwMode="auto">
              <a:xfrm>
                <a:off x="2031" y="3035"/>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4" name="Oval 149"/>
              <p:cNvSpPr>
                <a:spLocks noChangeArrowheads="1"/>
              </p:cNvSpPr>
              <p:nvPr/>
            </p:nvSpPr>
            <p:spPr bwMode="auto">
              <a:xfrm>
                <a:off x="2169" y="2964"/>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5" name="Rectangle 150"/>
              <p:cNvSpPr>
                <a:spLocks noChangeArrowheads="1"/>
              </p:cNvSpPr>
              <p:nvPr/>
            </p:nvSpPr>
            <p:spPr bwMode="auto">
              <a:xfrm>
                <a:off x="1003" y="3034"/>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6" name="Oval 151"/>
              <p:cNvSpPr>
                <a:spLocks noChangeArrowheads="1"/>
              </p:cNvSpPr>
              <p:nvPr/>
            </p:nvSpPr>
            <p:spPr bwMode="auto">
              <a:xfrm>
                <a:off x="1141" y="2963"/>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7" name="Rectangle 152"/>
              <p:cNvSpPr>
                <a:spLocks noChangeArrowheads="1"/>
              </p:cNvSpPr>
              <p:nvPr/>
            </p:nvSpPr>
            <p:spPr bwMode="auto">
              <a:xfrm>
                <a:off x="1003" y="3034"/>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8" name="Oval 153"/>
              <p:cNvSpPr>
                <a:spLocks noChangeArrowheads="1"/>
              </p:cNvSpPr>
              <p:nvPr/>
            </p:nvSpPr>
            <p:spPr bwMode="auto">
              <a:xfrm>
                <a:off x="1141" y="2963"/>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9" name="Rectangle 154"/>
              <p:cNvSpPr>
                <a:spLocks noChangeArrowheads="1"/>
              </p:cNvSpPr>
              <p:nvPr/>
            </p:nvSpPr>
            <p:spPr bwMode="auto">
              <a:xfrm>
                <a:off x="1003" y="3034"/>
                <a:ext cx="344" cy="215"/>
              </a:xfrm>
              <a:prstGeom prst="rect">
                <a:avLst/>
              </a:prstGeom>
              <a:noFill/>
              <a:ln w="7938"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0" name="Oval 155"/>
              <p:cNvSpPr>
                <a:spLocks noChangeArrowheads="1"/>
              </p:cNvSpPr>
              <p:nvPr/>
            </p:nvSpPr>
            <p:spPr bwMode="auto">
              <a:xfrm>
                <a:off x="1141" y="2963"/>
                <a:ext cx="69" cy="71"/>
              </a:xfrm>
              <a:prstGeom prst="ellipse">
                <a:avLst/>
              </a:prstGeom>
              <a:noFill/>
              <a:ln w="7938"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1" name="Rectangle 156"/>
              <p:cNvSpPr>
                <a:spLocks noChangeArrowheads="1"/>
              </p:cNvSpPr>
              <p:nvPr/>
            </p:nvSpPr>
            <p:spPr bwMode="auto">
              <a:xfrm>
                <a:off x="1003" y="3034"/>
                <a:ext cx="344" cy="215"/>
              </a:xfrm>
              <a:prstGeom prst="rect">
                <a:avLst/>
              </a:prstGeom>
              <a:noFill/>
              <a:ln w="38100" cap="rnd">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2" name="Oval 157"/>
              <p:cNvSpPr>
                <a:spLocks noChangeArrowheads="1"/>
              </p:cNvSpPr>
              <p:nvPr/>
            </p:nvSpPr>
            <p:spPr bwMode="auto">
              <a:xfrm>
                <a:off x="1141" y="2963"/>
                <a:ext cx="69" cy="71"/>
              </a:xfrm>
              <a:prstGeom prst="ellipse">
                <a:avLst/>
              </a:prstGeom>
              <a:noFill/>
              <a:ln w="38100"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3" name="Oval 158"/>
              <p:cNvSpPr>
                <a:spLocks noChangeAspect="1" noChangeArrowheads="1"/>
              </p:cNvSpPr>
              <p:nvPr/>
            </p:nvSpPr>
            <p:spPr bwMode="auto">
              <a:xfrm>
                <a:off x="1143" y="2433"/>
                <a:ext cx="69" cy="7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4" name="Oval 159"/>
              <p:cNvSpPr>
                <a:spLocks noChangeAspect="1" noChangeArrowheads="1"/>
              </p:cNvSpPr>
              <p:nvPr/>
            </p:nvSpPr>
            <p:spPr bwMode="auto">
              <a:xfrm>
                <a:off x="2125" y="2433"/>
                <a:ext cx="69" cy="7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Oval 160"/>
              <p:cNvSpPr>
                <a:spLocks noChangeAspect="1" noChangeArrowheads="1"/>
              </p:cNvSpPr>
              <p:nvPr/>
            </p:nvSpPr>
            <p:spPr bwMode="auto">
              <a:xfrm>
                <a:off x="2035" y="1428"/>
                <a:ext cx="69" cy="7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6" name="Oval 161"/>
              <p:cNvSpPr>
                <a:spLocks noChangeAspect="1" noChangeArrowheads="1"/>
              </p:cNvSpPr>
              <p:nvPr/>
            </p:nvSpPr>
            <p:spPr bwMode="auto">
              <a:xfrm>
                <a:off x="1244" y="1428"/>
                <a:ext cx="69" cy="74"/>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7" name="Freeform 162"/>
              <p:cNvSpPr/>
              <p:nvPr/>
            </p:nvSpPr>
            <p:spPr bwMode="auto">
              <a:xfrm>
                <a:off x="1280" y="2460"/>
                <a:ext cx="884" cy="508"/>
              </a:xfrm>
              <a:custGeom>
                <a:avLst/>
                <a:gdLst>
                  <a:gd name="T0" fmla="*/ 884 w 884"/>
                  <a:gd name="T1" fmla="*/ 0 h 508"/>
                  <a:gd name="T2" fmla="*/ 544 w 884"/>
                  <a:gd name="T3" fmla="*/ 0 h 508"/>
                  <a:gd name="T4" fmla="*/ 288 w 884"/>
                  <a:gd name="T5" fmla="*/ 508 h 508"/>
                  <a:gd name="T6" fmla="*/ 0 w 884"/>
                  <a:gd name="T7" fmla="*/ 508 h 508"/>
                  <a:gd name="T8" fmla="*/ 0 w 884"/>
                  <a:gd name="T9" fmla="*/ 392 h 5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4" h="508">
                    <a:moveTo>
                      <a:pt x="884" y="0"/>
                    </a:moveTo>
                    <a:lnTo>
                      <a:pt x="544" y="0"/>
                    </a:lnTo>
                    <a:lnTo>
                      <a:pt x="288" y="508"/>
                    </a:lnTo>
                    <a:lnTo>
                      <a:pt x="0" y="508"/>
                    </a:lnTo>
                    <a:lnTo>
                      <a:pt x="0" y="39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 name="Freeform 163"/>
              <p:cNvSpPr/>
              <p:nvPr/>
            </p:nvSpPr>
            <p:spPr bwMode="auto">
              <a:xfrm flipH="1">
                <a:off x="1188" y="2480"/>
                <a:ext cx="884" cy="508"/>
              </a:xfrm>
              <a:custGeom>
                <a:avLst/>
                <a:gdLst>
                  <a:gd name="T0" fmla="*/ 884 w 884"/>
                  <a:gd name="T1" fmla="*/ 0 h 508"/>
                  <a:gd name="T2" fmla="*/ 544 w 884"/>
                  <a:gd name="T3" fmla="*/ 0 h 508"/>
                  <a:gd name="T4" fmla="*/ 288 w 884"/>
                  <a:gd name="T5" fmla="*/ 508 h 508"/>
                  <a:gd name="T6" fmla="*/ 0 w 884"/>
                  <a:gd name="T7" fmla="*/ 508 h 508"/>
                  <a:gd name="T8" fmla="*/ 0 w 884"/>
                  <a:gd name="T9" fmla="*/ 392 h 5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4" h="508">
                    <a:moveTo>
                      <a:pt x="884" y="0"/>
                    </a:moveTo>
                    <a:lnTo>
                      <a:pt x="544" y="0"/>
                    </a:lnTo>
                    <a:lnTo>
                      <a:pt x="288" y="508"/>
                    </a:lnTo>
                    <a:lnTo>
                      <a:pt x="0" y="508"/>
                    </a:lnTo>
                    <a:lnTo>
                      <a:pt x="0" y="39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6" name="Text Box 166"/>
            <p:cNvSpPr txBox="1">
              <a:spLocks noChangeArrowheads="1"/>
            </p:cNvSpPr>
            <p:nvPr/>
          </p:nvSpPr>
          <p:spPr bwMode="auto">
            <a:xfrm>
              <a:off x="1087" y="1587"/>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167"/>
            <p:cNvSpPr txBox="1">
              <a:spLocks noChangeArrowheads="1"/>
            </p:cNvSpPr>
            <p:nvPr/>
          </p:nvSpPr>
          <p:spPr bwMode="auto">
            <a:xfrm>
              <a:off x="1859" y="1555"/>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168"/>
            <p:cNvSpPr txBox="1">
              <a:spLocks noChangeArrowheads="1"/>
            </p:cNvSpPr>
            <p:nvPr/>
          </p:nvSpPr>
          <p:spPr bwMode="auto">
            <a:xfrm>
              <a:off x="1892" y="2000"/>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Text Box 169"/>
            <p:cNvSpPr txBox="1">
              <a:spLocks noChangeArrowheads="1"/>
            </p:cNvSpPr>
            <p:nvPr/>
          </p:nvSpPr>
          <p:spPr bwMode="auto">
            <a:xfrm>
              <a:off x="1000" y="1989"/>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Text Box 170"/>
            <p:cNvSpPr txBox="1">
              <a:spLocks noChangeArrowheads="1"/>
            </p:cNvSpPr>
            <p:nvPr/>
          </p:nvSpPr>
          <p:spPr bwMode="auto">
            <a:xfrm>
              <a:off x="979" y="2598"/>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Text Box 171"/>
            <p:cNvSpPr txBox="1">
              <a:spLocks noChangeArrowheads="1"/>
            </p:cNvSpPr>
            <p:nvPr/>
          </p:nvSpPr>
          <p:spPr bwMode="auto">
            <a:xfrm>
              <a:off x="968" y="2979"/>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Text Box 172"/>
            <p:cNvSpPr txBox="1">
              <a:spLocks noChangeArrowheads="1"/>
            </p:cNvSpPr>
            <p:nvPr/>
          </p:nvSpPr>
          <p:spPr bwMode="auto">
            <a:xfrm>
              <a:off x="1957" y="2620"/>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Text Box 173"/>
            <p:cNvSpPr txBox="1">
              <a:spLocks noChangeArrowheads="1"/>
            </p:cNvSpPr>
            <p:nvPr/>
          </p:nvSpPr>
          <p:spPr bwMode="auto">
            <a:xfrm>
              <a:off x="1989" y="3000"/>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174"/>
            <p:cNvSpPr txBox="1">
              <a:spLocks noChangeArrowheads="1"/>
            </p:cNvSpPr>
            <p:nvPr/>
          </p:nvSpPr>
          <p:spPr bwMode="auto">
            <a:xfrm>
              <a:off x="2702" y="2729"/>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39" name="Group 177"/>
          <p:cNvGrpSpPr/>
          <p:nvPr/>
        </p:nvGrpSpPr>
        <p:grpSpPr bwMode="auto">
          <a:xfrm>
            <a:off x="6045835" y="715053"/>
            <a:ext cx="2362200" cy="3509963"/>
            <a:chOff x="3578" y="184"/>
            <a:chExt cx="1488" cy="2211"/>
          </a:xfrm>
        </p:grpSpPr>
        <p:grpSp>
          <p:nvGrpSpPr>
            <p:cNvPr id="140" name="Group 9"/>
            <p:cNvGrpSpPr/>
            <p:nvPr/>
          </p:nvGrpSpPr>
          <p:grpSpPr bwMode="auto">
            <a:xfrm>
              <a:off x="3578" y="184"/>
              <a:ext cx="1488" cy="2211"/>
              <a:chOff x="3578" y="184"/>
              <a:chExt cx="1488" cy="2211"/>
            </a:xfrm>
          </p:grpSpPr>
          <p:sp>
            <p:nvSpPr>
              <p:cNvPr id="142" name="Rectangle 10"/>
              <p:cNvSpPr>
                <a:spLocks noChangeArrowheads="1"/>
              </p:cNvSpPr>
              <p:nvPr/>
            </p:nvSpPr>
            <p:spPr bwMode="auto">
              <a:xfrm>
                <a:off x="3722" y="616"/>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3" name="Line 11"/>
              <p:cNvSpPr>
                <a:spLocks noChangeShapeType="1"/>
              </p:cNvSpPr>
              <p:nvPr/>
            </p:nvSpPr>
            <p:spPr bwMode="auto">
              <a:xfrm flipH="1">
                <a:off x="4106" y="1960"/>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 name="Oval 12"/>
              <p:cNvSpPr>
                <a:spLocks noChangeArrowheads="1"/>
              </p:cNvSpPr>
              <p:nvPr/>
            </p:nvSpPr>
            <p:spPr bwMode="auto">
              <a:xfrm>
                <a:off x="4298" y="558"/>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5" name="Line 13"/>
              <p:cNvSpPr>
                <a:spLocks noChangeShapeType="1"/>
              </p:cNvSpPr>
              <p:nvPr/>
            </p:nvSpPr>
            <p:spPr bwMode="auto">
              <a:xfrm>
                <a:off x="3866" y="37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6" name="Line 14"/>
              <p:cNvSpPr>
                <a:spLocks noChangeShapeType="1"/>
              </p:cNvSpPr>
              <p:nvPr/>
            </p:nvSpPr>
            <p:spPr bwMode="auto">
              <a:xfrm>
                <a:off x="4326" y="366"/>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7" name="Rectangle 15"/>
              <p:cNvSpPr>
                <a:spLocks noChangeArrowheads="1"/>
              </p:cNvSpPr>
              <p:nvPr/>
            </p:nvSpPr>
            <p:spPr bwMode="auto">
              <a:xfrm>
                <a:off x="3626"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8" name="Rectangle 16"/>
              <p:cNvSpPr>
                <a:spLocks noChangeArrowheads="1"/>
              </p:cNvSpPr>
              <p:nvPr/>
            </p:nvSpPr>
            <p:spPr bwMode="auto">
              <a:xfrm>
                <a:off x="4298"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Line 17"/>
              <p:cNvSpPr>
                <a:spLocks noChangeShapeType="1"/>
              </p:cNvSpPr>
              <p:nvPr/>
            </p:nvSpPr>
            <p:spPr bwMode="auto">
              <a:xfrm>
                <a:off x="4379" y="23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0" name="Rectangle 18"/>
              <p:cNvSpPr>
                <a:spLocks noChangeArrowheads="1"/>
              </p:cNvSpPr>
              <p:nvPr/>
            </p:nvSpPr>
            <p:spPr bwMode="auto">
              <a:xfrm>
                <a:off x="3722" y="808"/>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1" name="Rectangle 19"/>
              <p:cNvSpPr>
                <a:spLocks noChangeArrowheads="1"/>
              </p:cNvSpPr>
              <p:nvPr/>
            </p:nvSpPr>
            <p:spPr bwMode="auto">
              <a:xfrm>
                <a:off x="4250" y="808"/>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2" name="Line 20"/>
              <p:cNvSpPr>
                <a:spLocks noChangeShapeType="1"/>
              </p:cNvSpPr>
              <p:nvPr/>
            </p:nvSpPr>
            <p:spPr bwMode="auto">
              <a:xfrm>
                <a:off x="4106" y="1048"/>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 name="Rectangle 21"/>
              <p:cNvSpPr>
                <a:spLocks noChangeArrowheads="1"/>
              </p:cNvSpPr>
              <p:nvPr/>
            </p:nvSpPr>
            <p:spPr bwMode="auto">
              <a:xfrm>
                <a:off x="3892" y="808"/>
                <a:ext cx="46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4" name="Rectangle 22"/>
              <p:cNvSpPr>
                <a:spLocks noChangeArrowheads="1"/>
              </p:cNvSpPr>
              <p:nvPr/>
            </p:nvSpPr>
            <p:spPr bwMode="auto">
              <a:xfrm>
                <a:off x="3722" y="1409"/>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主</a:t>
                </a:r>
                <a:endPar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5" name="Line 23"/>
              <p:cNvSpPr>
                <a:spLocks noChangeShapeType="1"/>
              </p:cNvSpPr>
              <p:nvPr/>
            </p:nvSpPr>
            <p:spPr bwMode="auto">
              <a:xfrm>
                <a:off x="3818"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6" name="Line 24"/>
              <p:cNvSpPr>
                <a:spLocks noChangeShapeType="1"/>
              </p:cNvSpPr>
              <p:nvPr/>
            </p:nvSpPr>
            <p:spPr bwMode="auto">
              <a:xfrm>
                <a:off x="4394"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57" name="Group 25"/>
              <p:cNvGrpSpPr/>
              <p:nvPr/>
            </p:nvGrpSpPr>
            <p:grpSpPr bwMode="auto">
              <a:xfrm>
                <a:off x="4346" y="1048"/>
                <a:ext cx="48" cy="344"/>
                <a:chOff x="1248" y="2233"/>
                <a:chExt cx="48" cy="344"/>
              </a:xfrm>
            </p:grpSpPr>
            <p:sp>
              <p:nvSpPr>
                <p:cNvPr id="174" name="Line 26"/>
                <p:cNvSpPr>
                  <a:spLocks noChangeShapeType="1"/>
                </p:cNvSpPr>
                <p:nvPr/>
              </p:nvSpPr>
              <p:spPr bwMode="auto">
                <a:xfrm>
                  <a:off x="1276" y="22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 name="Oval 27"/>
                <p:cNvSpPr>
                  <a:spLocks noChangeArrowheads="1"/>
                </p:cNvSpPr>
                <p:nvPr/>
              </p:nvSpPr>
              <p:spPr bwMode="auto">
                <a:xfrm>
                  <a:off x="1248" y="252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58" name="Line 28"/>
              <p:cNvSpPr>
                <a:spLocks noChangeShapeType="1"/>
              </p:cNvSpPr>
              <p:nvPr/>
            </p:nvSpPr>
            <p:spPr bwMode="auto">
              <a:xfrm>
                <a:off x="3866" y="105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9" name="Rectangle 29"/>
              <p:cNvSpPr>
                <a:spLocks noChangeArrowheads="1"/>
              </p:cNvSpPr>
              <p:nvPr/>
            </p:nvSpPr>
            <p:spPr bwMode="auto">
              <a:xfrm>
                <a:off x="3578" y="2056"/>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0" name="Rectangle 30"/>
              <p:cNvSpPr>
                <a:spLocks noChangeArrowheads="1"/>
              </p:cNvSpPr>
              <p:nvPr/>
            </p:nvSpPr>
            <p:spPr bwMode="auto">
              <a:xfrm>
                <a:off x="4394" y="2056"/>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1" name="Line 31"/>
              <p:cNvSpPr>
                <a:spLocks noChangeShapeType="1"/>
              </p:cNvSpPr>
              <p:nvPr/>
            </p:nvSpPr>
            <p:spPr bwMode="auto">
              <a:xfrm>
                <a:off x="4874" y="1672"/>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2" name="Line 32"/>
              <p:cNvSpPr>
                <a:spLocks noChangeShapeType="1"/>
              </p:cNvSpPr>
              <p:nvPr/>
            </p:nvSpPr>
            <p:spPr bwMode="auto">
              <a:xfrm>
                <a:off x="4106"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3" name="Rectangle 33"/>
              <p:cNvSpPr>
                <a:spLocks noChangeArrowheads="1"/>
              </p:cNvSpPr>
              <p:nvPr/>
            </p:nvSpPr>
            <p:spPr bwMode="auto">
              <a:xfrm>
                <a:off x="3962" y="2104"/>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4" name="Rectangle 34"/>
              <p:cNvSpPr>
                <a:spLocks noChangeArrowheads="1"/>
              </p:cNvSpPr>
              <p:nvPr/>
            </p:nvSpPr>
            <p:spPr bwMode="auto">
              <a:xfrm>
                <a:off x="4682" y="1432"/>
                <a:ext cx="384" cy="24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5" name="Oval 35"/>
              <p:cNvSpPr>
                <a:spLocks noChangeArrowheads="1"/>
              </p:cNvSpPr>
              <p:nvPr/>
            </p:nvSpPr>
            <p:spPr bwMode="auto">
              <a:xfrm>
                <a:off x="4851" y="1384"/>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6" name="Line 36"/>
              <p:cNvSpPr>
                <a:spLocks noChangeShapeType="1"/>
              </p:cNvSpPr>
              <p:nvPr/>
            </p:nvSpPr>
            <p:spPr bwMode="auto">
              <a:xfrm>
                <a:off x="4874" y="1144"/>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7" name="Line 37"/>
              <p:cNvSpPr>
                <a:spLocks noChangeShapeType="1"/>
              </p:cNvSpPr>
              <p:nvPr/>
            </p:nvSpPr>
            <p:spPr bwMode="auto">
              <a:xfrm>
                <a:off x="4106" y="1144"/>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8" name="Rectangle 38"/>
              <p:cNvSpPr>
                <a:spLocks noChangeArrowheads="1"/>
              </p:cNvSpPr>
              <p:nvPr/>
            </p:nvSpPr>
            <p:spPr bwMode="auto">
              <a:xfrm>
                <a:off x="3914" y="568"/>
                <a:ext cx="30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从</a:t>
                </a:r>
                <a:endPar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9" name="Oval 39"/>
              <p:cNvSpPr>
                <a:spLocks noChangeArrowheads="1"/>
              </p:cNvSpPr>
              <p:nvPr/>
            </p:nvSpPr>
            <p:spPr bwMode="auto">
              <a:xfrm>
                <a:off x="4078" y="1932"/>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0" name="Rectangle 40"/>
              <p:cNvSpPr>
                <a:spLocks noChangeArrowheads="1"/>
              </p:cNvSpPr>
              <p:nvPr/>
            </p:nvSpPr>
            <p:spPr bwMode="auto">
              <a:xfrm>
                <a:off x="3578" y="1096"/>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71" name="Group 41"/>
              <p:cNvGrpSpPr/>
              <p:nvPr/>
            </p:nvGrpSpPr>
            <p:grpSpPr bwMode="auto">
              <a:xfrm>
                <a:off x="4394" y="1144"/>
                <a:ext cx="313" cy="288"/>
                <a:chOff x="4574" y="1234"/>
                <a:chExt cx="313" cy="288"/>
              </a:xfrm>
            </p:grpSpPr>
            <p:sp>
              <p:nvSpPr>
                <p:cNvPr id="172" name="Rectangle 42"/>
                <p:cNvSpPr>
                  <a:spLocks noChangeArrowheads="1"/>
                </p:cNvSpPr>
                <p:nvPr/>
              </p:nvSpPr>
              <p:spPr bwMode="auto">
                <a:xfrm>
                  <a:off x="4574" y="1234"/>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73" name="Line 43"/>
                <p:cNvSpPr>
                  <a:spLocks noChangeShapeType="1"/>
                </p:cNvSpPr>
                <p:nvPr/>
              </p:nvSpPr>
              <p:spPr bwMode="auto">
                <a:xfrm>
                  <a:off x="4634" y="128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41" name="Text Box 175"/>
            <p:cNvSpPr txBox="1">
              <a:spLocks noChangeArrowheads="1"/>
            </p:cNvSpPr>
            <p:nvPr/>
          </p:nvSpPr>
          <p:spPr bwMode="auto">
            <a:xfrm>
              <a:off x="4685" y="1403"/>
              <a:ext cx="326"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76" name="TextBox 175"/>
          <p:cNvSpPr txBox="1"/>
          <p:nvPr/>
        </p:nvSpPr>
        <p:spPr bwMode="auto">
          <a:xfrm>
            <a:off x="520360" y="1412607"/>
            <a:ext cx="38536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dirty="0">
                <a:solidFill>
                  <a:schemeClr val="tx1"/>
                </a:solidFill>
                <a:latin typeface="黑体" panose="02010609060101010101" pitchFamily="49" charset="-122"/>
                <a:ea typeface="黑体" panose="02010609060101010101" pitchFamily="49" charset="-122"/>
              </a:rPr>
              <a:t>一</a:t>
            </a:r>
            <a:r>
              <a:rPr lang="zh-CN" altLang="en-US" sz="2800" dirty="0">
                <a:solidFill>
                  <a:schemeClr val="tx1"/>
                </a:solidFill>
                <a:latin typeface="黑体" panose="02010609060101010101" pitchFamily="49" charset="-122"/>
                <a:ea typeface="黑体" panose="02010609060101010101" pitchFamily="49" charset="-122"/>
              </a:rPr>
              <a:t>、结构及工作过程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78" name="Text Box 47"/>
          <p:cNvSpPr txBox="1">
            <a:spLocks noChangeArrowheads="1"/>
          </p:cNvSpPr>
          <p:nvPr/>
        </p:nvSpPr>
        <p:spPr bwMode="auto">
          <a:xfrm>
            <a:off x="6269355" y="5892165"/>
            <a:ext cx="1720850" cy="52070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0" name="TextBox 179"/>
          <p:cNvSpPr txBox="1"/>
          <p:nvPr/>
        </p:nvSpPr>
        <p:spPr bwMode="auto">
          <a:xfrm>
            <a:off x="349420" y="754144"/>
            <a:ext cx="429862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dirty="0">
                <a:solidFill>
                  <a:schemeClr val="tx1"/>
                </a:solidFill>
                <a:latin typeface="黑体" panose="02010609060101010101" pitchFamily="49" charset="-122"/>
                <a:ea typeface="黑体" panose="02010609060101010101" pitchFamily="49" charset="-122"/>
              </a:rPr>
              <a:t>§4</a:t>
            </a:r>
            <a:r>
              <a:rPr lang="en-US" altLang="zh-CN" sz="2800" dirty="0">
                <a:solidFill>
                  <a:schemeClr val="tx1"/>
                </a:solidFill>
                <a:latin typeface="Times New Roman" panose="02020603050405020304" pitchFamily="18" charset="0"/>
              </a:rPr>
              <a:t>.8.1</a:t>
            </a:r>
            <a:r>
              <a:rPr lang="zh-CN" altLang="en-US" dirty="0">
                <a:solidFill>
                  <a:schemeClr val="tx1"/>
                </a:solidFill>
                <a:latin typeface="黑体" panose="02010609060101010101" pitchFamily="49" charset="-122"/>
                <a:ea typeface="黑体" panose="02010609060101010101" pitchFamily="49" charset="-122"/>
              </a:rPr>
              <a:t>主从</a:t>
            </a:r>
            <a:r>
              <a:rPr lang="en-US" altLang="zh-CN" dirty="0">
                <a:solidFill>
                  <a:schemeClr val="tx1"/>
                </a:solidFill>
                <a:latin typeface="黑体" panose="02010609060101010101" pitchFamily="49" charset="-122"/>
                <a:ea typeface="黑体" panose="02010609060101010101" pitchFamily="49" charset="-122"/>
              </a:rPr>
              <a:t>R-S</a:t>
            </a:r>
            <a:r>
              <a:rPr lang="zh-CN" altLang="en-US" dirty="0">
                <a:solidFill>
                  <a:schemeClr val="tx1"/>
                </a:solidFill>
                <a:latin typeface="黑体" panose="02010609060101010101" pitchFamily="49" charset="-122"/>
                <a:ea typeface="黑体" panose="02010609060101010101" pitchFamily="49" charset="-122"/>
              </a:rPr>
              <a:t>触发器</a:t>
            </a:r>
            <a:endParaRPr lang="zh-CN" altLang="en-US" sz="2800" dirty="0">
              <a:solidFill>
                <a:schemeClr val="tx1"/>
              </a:solidFill>
              <a:latin typeface="Times New Roman" panose="02020603050405020304" pitchFamily="18" charset="0"/>
            </a:endParaRPr>
          </a:p>
        </p:txBody>
      </p:sp>
      <p:sp>
        <p:nvSpPr>
          <p:cNvPr id="181" name="Oval 159"/>
          <p:cNvSpPr>
            <a:spLocks noChangeAspect="1" noChangeArrowheads="1"/>
          </p:cNvSpPr>
          <p:nvPr/>
        </p:nvSpPr>
        <p:spPr bwMode="auto">
          <a:xfrm>
            <a:off x="2584189" y="5422902"/>
            <a:ext cx="109538" cy="11747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blinds(horizontal)">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p:cTn id="19" dur="500"/>
                                        <p:tgtEl>
                                          <p:spTgt spid="1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box(in)">
                                      <p:cBhvr>
                                        <p:cTn id="29" dur="500"/>
                                        <p:tgtEl>
                                          <p:spTgt spid="1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autoUpdateAnimBg="0"/>
      <p:bldP spid="176" grpId="0"/>
      <p:bldP spid="178" grpId="0" animBg="1"/>
      <p:bldP spid="180" grpId="0" bldLvl="0" animBg="1"/>
      <p:bldP spid="1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30480" y="6352223"/>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1800" smtClean="0">
                <a:solidFill>
                  <a:schemeClr val="tx2"/>
                </a:solidFill>
              </a:rPr>
            </a:fld>
            <a:endParaRPr lang="en-US" altLang="zh-CN" sz="1800" dirty="0">
              <a:solidFill>
                <a:schemeClr val="tx2"/>
              </a:solidFill>
            </a:endParaRPr>
          </a:p>
        </p:txBody>
      </p:sp>
      <p:sp>
        <p:nvSpPr>
          <p:cNvPr id="3" name="标题 1"/>
          <p:cNvSpPr txBox="1"/>
          <p:nvPr/>
        </p:nvSpPr>
        <p:spPr bwMode="auto">
          <a:xfrm>
            <a:off x="2190750" y="309563"/>
            <a:ext cx="695325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§4.1 </a:t>
            </a:r>
            <a:r>
              <a:rPr lang="zh-CN" altLang="en-US" sz="3200" dirty="0">
                <a:latin typeface="黑体" panose="02010609060101010101" pitchFamily="49" charset="-122"/>
                <a:ea typeface="黑体" panose="02010609060101010101" pitchFamily="49" charset="-122"/>
              </a:rPr>
              <a:t>概述</a:t>
            </a:r>
            <a:endParaRPr lang="zh-CN" altLang="en-US" sz="3200" dirty="0">
              <a:latin typeface="黑体" panose="02010609060101010101" pitchFamily="49" charset="-122"/>
              <a:ea typeface="黑体" panose="02010609060101010101" pitchFamily="49" charset="-122"/>
            </a:endParaRPr>
          </a:p>
        </p:txBody>
      </p:sp>
      <p:sp>
        <p:nvSpPr>
          <p:cNvPr id="4" name="Text Box 5"/>
          <p:cNvSpPr txBox="1">
            <a:spLocks noChangeArrowheads="1"/>
          </p:cNvSpPr>
          <p:nvPr/>
        </p:nvSpPr>
        <p:spPr bwMode="auto">
          <a:xfrm>
            <a:off x="534218" y="1357935"/>
            <a:ext cx="75539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    触发器的功能</a:t>
            </a:r>
            <a:r>
              <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触发器是数字时序逻辑电路的基本单元电路。它是由门电路构成的，且具有记忆功能，能够存储</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位二值信号。</a:t>
            </a:r>
            <a:endPar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Text Box 7"/>
          <p:cNvSpPr txBox="1">
            <a:spLocks noChangeArrowheads="1"/>
          </p:cNvSpPr>
          <p:nvPr/>
        </p:nvSpPr>
        <p:spPr bwMode="auto">
          <a:xfrm>
            <a:off x="562891" y="3059409"/>
            <a:ext cx="82700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spcBef>
                <a:spcPct val="50000"/>
              </a:spcBef>
              <a:buNone/>
              <a:defRPr/>
            </a:pPr>
            <a:r>
              <a:rPr lang="zh-CN" altLang="en-US" sz="2800" dirty="0">
                <a:latin typeface="黑体" panose="02010609060101010101" pitchFamily="49" charset="-122"/>
                <a:ea typeface="黑体" panose="02010609060101010101" pitchFamily="49" charset="-122"/>
              </a:rPr>
              <a:t>    触发器的特点</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具有两个能自行保持的稳定状态</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状态和</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状态。用来表示二进制的</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6" name="Text Box 9"/>
          <p:cNvSpPr txBox="1">
            <a:spLocks noChangeArrowheads="1"/>
          </p:cNvSpPr>
          <p:nvPr/>
        </p:nvSpPr>
        <p:spPr bwMode="auto">
          <a:xfrm>
            <a:off x="328810" y="4349423"/>
            <a:ext cx="819302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spcBef>
                <a:spcPct val="50000"/>
              </a:spcBef>
              <a:buNone/>
              <a:defRPr/>
            </a:pPr>
            <a:r>
              <a:rPr lang="zh-CN" altLang="en-US" sz="2800" dirty="0">
                <a:latin typeface="黑体" panose="02010609060101010101" pitchFamily="49" charset="-122"/>
                <a:ea typeface="黑体" panose="02010609060101010101" pitchFamily="49" charset="-122"/>
              </a:rPr>
              <a:t>    触发器的现态和次态</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触发器接收输入信号之前的状态叫做现态，用</a:t>
            </a:r>
            <a:r>
              <a:rPr lang="en-US" altLang="zh-CN" sz="2800" dirty="0">
                <a:latin typeface="黑体" panose="02010609060101010101" pitchFamily="49" charset="-122"/>
                <a:ea typeface="黑体" panose="02010609060101010101" pitchFamily="49" charset="-122"/>
              </a:rPr>
              <a:t>Q</a:t>
            </a:r>
            <a:r>
              <a:rPr lang="en-US" altLang="zh-CN" sz="2800" baseline="300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表示。触发器接收输入信号之后的状态叫做次态，用</a:t>
            </a:r>
            <a:r>
              <a:rPr lang="en-US" altLang="zh-CN" sz="2800" dirty="0">
                <a:latin typeface="黑体" panose="02010609060101010101" pitchFamily="49" charset="-122"/>
                <a:ea typeface="黑体" panose="02010609060101010101" pitchFamily="49" charset="-122"/>
              </a:rPr>
              <a:t>Q</a:t>
            </a:r>
            <a:r>
              <a:rPr lang="en-US" altLang="zh-CN" sz="2800" baseline="30000" dirty="0">
                <a:latin typeface="黑体" panose="02010609060101010101" pitchFamily="49" charset="-122"/>
                <a:ea typeface="黑体" panose="02010609060101010101" pitchFamily="49" charset="-122"/>
              </a:rPr>
              <a:t>n+1</a:t>
            </a:r>
            <a:r>
              <a:rPr lang="zh-CN" altLang="en-US" sz="2800" dirty="0">
                <a:latin typeface="黑体" panose="02010609060101010101" pitchFamily="49" charset="-122"/>
                <a:ea typeface="黑体" panose="02010609060101010101" pitchFamily="49" charset="-122"/>
              </a:rPr>
              <a:t>表示。</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4.8 </a:t>
            </a:r>
            <a:r>
              <a:rPr lang="zh-CN" altLang="en-US" dirty="0">
                <a:latin typeface="黑体" panose="02010609060101010101" pitchFamily="49" charset="-122"/>
                <a:ea typeface="黑体" panose="02010609060101010101" pitchFamily="49" charset="-122"/>
              </a:rPr>
              <a:t>主从触发器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Rectangle 2"/>
          <p:cNvSpPr txBox="1">
            <a:spLocks noChangeArrowheads="1"/>
          </p:cNvSpPr>
          <p:nvPr/>
        </p:nvSpPr>
        <p:spPr bwMode="auto">
          <a:xfrm>
            <a:off x="466408" y="1093322"/>
            <a:ext cx="2643187" cy="5232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CP=1</a:t>
            </a:r>
            <a:r>
              <a:rPr kumimoji="1" lang="zh-CN" altLang="en-US" sz="2800" b="1"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时</a:t>
            </a:r>
            <a:r>
              <a:rPr kumimoji="1" lang="zh-CN" altLang="en-US"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dirty="0">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6" name="Rectangle 38"/>
          <p:cNvSpPr>
            <a:spLocks noChangeArrowheads="1"/>
          </p:cNvSpPr>
          <p:nvPr/>
        </p:nvSpPr>
        <p:spPr bwMode="auto">
          <a:xfrm>
            <a:off x="708979" y="1672273"/>
            <a:ext cx="2857181" cy="95410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主触发器工作，</a:t>
            </a:r>
            <a:endParaRPr kumimoji="1" lang="en-US" altLang="zh-CN"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从触发器不工作。</a:t>
            </a:r>
            <a:endParaRPr kumimoji="1" lang="zh-CN" altLang="en-US" sz="280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7" name="Group 108"/>
          <p:cNvGrpSpPr/>
          <p:nvPr/>
        </p:nvGrpSpPr>
        <p:grpSpPr bwMode="auto">
          <a:xfrm>
            <a:off x="797560" y="2834640"/>
            <a:ext cx="2362200" cy="3509963"/>
            <a:chOff x="608" y="624"/>
            <a:chExt cx="1488" cy="2211"/>
          </a:xfrm>
        </p:grpSpPr>
        <p:grpSp>
          <p:nvGrpSpPr>
            <p:cNvPr id="8" name="Group 3"/>
            <p:cNvGrpSpPr/>
            <p:nvPr/>
          </p:nvGrpSpPr>
          <p:grpSpPr bwMode="auto">
            <a:xfrm>
              <a:off x="608" y="624"/>
              <a:ext cx="1488" cy="2211"/>
              <a:chOff x="3578" y="184"/>
              <a:chExt cx="1488" cy="2211"/>
            </a:xfrm>
          </p:grpSpPr>
          <p:sp>
            <p:nvSpPr>
              <p:cNvPr id="10" name="Rectangle 4"/>
              <p:cNvSpPr>
                <a:spLocks noChangeArrowheads="1"/>
              </p:cNvSpPr>
              <p:nvPr/>
            </p:nvSpPr>
            <p:spPr bwMode="auto">
              <a:xfrm>
                <a:off x="3722" y="616"/>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Line 5"/>
              <p:cNvSpPr>
                <a:spLocks noChangeShapeType="1"/>
              </p:cNvSpPr>
              <p:nvPr/>
            </p:nvSpPr>
            <p:spPr bwMode="auto">
              <a:xfrm flipH="1">
                <a:off x="4106" y="1960"/>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Oval 6"/>
              <p:cNvSpPr>
                <a:spLocks noChangeArrowheads="1"/>
              </p:cNvSpPr>
              <p:nvPr/>
            </p:nvSpPr>
            <p:spPr bwMode="auto">
              <a:xfrm>
                <a:off x="4298" y="558"/>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Line 7"/>
              <p:cNvSpPr>
                <a:spLocks noChangeShapeType="1"/>
              </p:cNvSpPr>
              <p:nvPr/>
            </p:nvSpPr>
            <p:spPr bwMode="auto">
              <a:xfrm>
                <a:off x="3866" y="37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8"/>
              <p:cNvSpPr>
                <a:spLocks noChangeShapeType="1"/>
              </p:cNvSpPr>
              <p:nvPr/>
            </p:nvSpPr>
            <p:spPr bwMode="auto">
              <a:xfrm>
                <a:off x="4326" y="366"/>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9"/>
              <p:cNvSpPr>
                <a:spLocks noChangeArrowheads="1"/>
              </p:cNvSpPr>
              <p:nvPr/>
            </p:nvSpPr>
            <p:spPr bwMode="auto">
              <a:xfrm>
                <a:off x="3626"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Rectangle 10"/>
              <p:cNvSpPr>
                <a:spLocks noChangeArrowheads="1"/>
              </p:cNvSpPr>
              <p:nvPr/>
            </p:nvSpPr>
            <p:spPr bwMode="auto">
              <a:xfrm>
                <a:off x="4298"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Line 11"/>
              <p:cNvSpPr>
                <a:spLocks noChangeShapeType="1"/>
              </p:cNvSpPr>
              <p:nvPr/>
            </p:nvSpPr>
            <p:spPr bwMode="auto">
              <a:xfrm>
                <a:off x="4379" y="23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Rectangle 12"/>
              <p:cNvSpPr>
                <a:spLocks noChangeArrowheads="1"/>
              </p:cNvSpPr>
              <p:nvPr/>
            </p:nvSpPr>
            <p:spPr bwMode="auto">
              <a:xfrm>
                <a:off x="3722" y="808"/>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Rectangle 13"/>
              <p:cNvSpPr>
                <a:spLocks noChangeArrowheads="1"/>
              </p:cNvSpPr>
              <p:nvPr/>
            </p:nvSpPr>
            <p:spPr bwMode="auto">
              <a:xfrm>
                <a:off x="4250" y="808"/>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Line 14"/>
              <p:cNvSpPr>
                <a:spLocks noChangeShapeType="1"/>
              </p:cNvSpPr>
              <p:nvPr/>
            </p:nvSpPr>
            <p:spPr bwMode="auto">
              <a:xfrm>
                <a:off x="4106" y="1048"/>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5"/>
              <p:cNvSpPr>
                <a:spLocks noChangeArrowheads="1"/>
              </p:cNvSpPr>
              <p:nvPr/>
            </p:nvSpPr>
            <p:spPr bwMode="auto">
              <a:xfrm>
                <a:off x="3892" y="808"/>
                <a:ext cx="46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Rectangle 16"/>
              <p:cNvSpPr>
                <a:spLocks noChangeArrowheads="1"/>
              </p:cNvSpPr>
              <p:nvPr/>
            </p:nvSpPr>
            <p:spPr bwMode="auto">
              <a:xfrm>
                <a:off x="3722" y="1409"/>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主</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Line 17"/>
              <p:cNvSpPr>
                <a:spLocks noChangeShapeType="1"/>
              </p:cNvSpPr>
              <p:nvPr/>
            </p:nvSpPr>
            <p:spPr bwMode="auto">
              <a:xfrm>
                <a:off x="3818"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18"/>
              <p:cNvSpPr>
                <a:spLocks noChangeShapeType="1"/>
              </p:cNvSpPr>
              <p:nvPr/>
            </p:nvSpPr>
            <p:spPr bwMode="auto">
              <a:xfrm>
                <a:off x="4394"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5" name="Group 19"/>
              <p:cNvGrpSpPr/>
              <p:nvPr/>
            </p:nvGrpSpPr>
            <p:grpSpPr bwMode="auto">
              <a:xfrm>
                <a:off x="4346" y="1048"/>
                <a:ext cx="48" cy="344"/>
                <a:chOff x="1248" y="2233"/>
                <a:chExt cx="48" cy="344"/>
              </a:xfrm>
            </p:grpSpPr>
            <p:sp>
              <p:nvSpPr>
                <p:cNvPr id="42" name="Line 20"/>
                <p:cNvSpPr>
                  <a:spLocks noChangeShapeType="1"/>
                </p:cNvSpPr>
                <p:nvPr/>
              </p:nvSpPr>
              <p:spPr bwMode="auto">
                <a:xfrm>
                  <a:off x="1276" y="22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Oval 21"/>
                <p:cNvSpPr>
                  <a:spLocks noChangeArrowheads="1"/>
                </p:cNvSpPr>
                <p:nvPr/>
              </p:nvSpPr>
              <p:spPr bwMode="auto">
                <a:xfrm>
                  <a:off x="1248" y="252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26" name="Line 22"/>
              <p:cNvSpPr>
                <a:spLocks noChangeShapeType="1"/>
              </p:cNvSpPr>
              <p:nvPr/>
            </p:nvSpPr>
            <p:spPr bwMode="auto">
              <a:xfrm>
                <a:off x="3866" y="105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23"/>
              <p:cNvSpPr>
                <a:spLocks noChangeArrowheads="1"/>
              </p:cNvSpPr>
              <p:nvPr/>
            </p:nvSpPr>
            <p:spPr bwMode="auto">
              <a:xfrm>
                <a:off x="3578" y="2056"/>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Rectangle 24"/>
              <p:cNvSpPr>
                <a:spLocks noChangeArrowheads="1"/>
              </p:cNvSpPr>
              <p:nvPr/>
            </p:nvSpPr>
            <p:spPr bwMode="auto">
              <a:xfrm>
                <a:off x="4394" y="2056"/>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Line 25"/>
              <p:cNvSpPr>
                <a:spLocks noChangeShapeType="1"/>
              </p:cNvSpPr>
              <p:nvPr/>
            </p:nvSpPr>
            <p:spPr bwMode="auto">
              <a:xfrm>
                <a:off x="4874" y="1672"/>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26"/>
              <p:cNvSpPr>
                <a:spLocks noChangeShapeType="1"/>
              </p:cNvSpPr>
              <p:nvPr/>
            </p:nvSpPr>
            <p:spPr bwMode="auto">
              <a:xfrm>
                <a:off x="4106"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Rectangle 27"/>
              <p:cNvSpPr>
                <a:spLocks noChangeArrowheads="1"/>
              </p:cNvSpPr>
              <p:nvPr/>
            </p:nvSpPr>
            <p:spPr bwMode="auto">
              <a:xfrm>
                <a:off x="3962" y="2104"/>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Rectangle 28"/>
              <p:cNvSpPr>
                <a:spLocks noChangeArrowheads="1"/>
              </p:cNvSpPr>
              <p:nvPr/>
            </p:nvSpPr>
            <p:spPr bwMode="auto">
              <a:xfrm>
                <a:off x="4682" y="1432"/>
                <a:ext cx="384" cy="24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Oval 29"/>
              <p:cNvSpPr>
                <a:spLocks noChangeArrowheads="1"/>
              </p:cNvSpPr>
              <p:nvPr/>
            </p:nvSpPr>
            <p:spPr bwMode="auto">
              <a:xfrm>
                <a:off x="4851" y="1384"/>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Line 30"/>
              <p:cNvSpPr>
                <a:spLocks noChangeShapeType="1"/>
              </p:cNvSpPr>
              <p:nvPr/>
            </p:nvSpPr>
            <p:spPr bwMode="auto">
              <a:xfrm>
                <a:off x="4874" y="1144"/>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31"/>
              <p:cNvSpPr>
                <a:spLocks noChangeShapeType="1"/>
              </p:cNvSpPr>
              <p:nvPr/>
            </p:nvSpPr>
            <p:spPr bwMode="auto">
              <a:xfrm>
                <a:off x="4106" y="1144"/>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32"/>
              <p:cNvSpPr>
                <a:spLocks noChangeArrowheads="1"/>
              </p:cNvSpPr>
              <p:nvPr/>
            </p:nvSpPr>
            <p:spPr bwMode="auto">
              <a:xfrm>
                <a:off x="3914" y="568"/>
                <a:ext cx="30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从</a:t>
                </a:r>
                <a:endPar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Oval 33"/>
              <p:cNvSpPr>
                <a:spLocks noChangeArrowheads="1"/>
              </p:cNvSpPr>
              <p:nvPr/>
            </p:nvSpPr>
            <p:spPr bwMode="auto">
              <a:xfrm>
                <a:off x="4078" y="1932"/>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Rectangle 34"/>
              <p:cNvSpPr>
                <a:spLocks noChangeArrowheads="1"/>
              </p:cNvSpPr>
              <p:nvPr/>
            </p:nvSpPr>
            <p:spPr bwMode="auto">
              <a:xfrm>
                <a:off x="3578" y="1096"/>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9" name="Group 35"/>
              <p:cNvGrpSpPr/>
              <p:nvPr/>
            </p:nvGrpSpPr>
            <p:grpSpPr bwMode="auto">
              <a:xfrm>
                <a:off x="4394" y="1144"/>
                <a:ext cx="313" cy="288"/>
                <a:chOff x="4574" y="1234"/>
                <a:chExt cx="313" cy="288"/>
              </a:xfrm>
            </p:grpSpPr>
            <p:sp>
              <p:nvSpPr>
                <p:cNvPr id="40" name="Rectangle 36"/>
                <p:cNvSpPr>
                  <a:spLocks noChangeArrowheads="1"/>
                </p:cNvSpPr>
                <p:nvPr/>
              </p:nvSpPr>
              <p:spPr bwMode="auto">
                <a:xfrm>
                  <a:off x="4574" y="1234"/>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41" name="Line 37"/>
                <p:cNvSpPr>
                  <a:spLocks noChangeShapeType="1"/>
                </p:cNvSpPr>
                <p:nvPr/>
              </p:nvSpPr>
              <p:spPr bwMode="auto">
                <a:xfrm>
                  <a:off x="4634" y="128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9" name="Text Box 107"/>
            <p:cNvSpPr txBox="1">
              <a:spLocks noChangeArrowheads="1"/>
            </p:cNvSpPr>
            <p:nvPr/>
          </p:nvSpPr>
          <p:spPr bwMode="auto">
            <a:xfrm>
              <a:off x="1706" y="1836"/>
              <a:ext cx="348"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44" name="Group 39"/>
          <p:cNvGrpSpPr/>
          <p:nvPr/>
        </p:nvGrpSpPr>
        <p:grpSpPr bwMode="auto">
          <a:xfrm>
            <a:off x="4554538" y="1081723"/>
            <a:ext cx="3067050" cy="3138487"/>
            <a:chOff x="2789" y="756"/>
            <a:chExt cx="1932" cy="1977"/>
          </a:xfrm>
        </p:grpSpPr>
        <p:sp>
          <p:nvSpPr>
            <p:cNvPr id="45" name="Rectangle 40"/>
            <p:cNvSpPr>
              <a:spLocks noChangeArrowheads="1"/>
            </p:cNvSpPr>
            <p:nvPr/>
          </p:nvSpPr>
          <p:spPr bwMode="auto">
            <a:xfrm>
              <a:off x="4041" y="2386"/>
              <a:ext cx="680" cy="34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Rectangle 41"/>
            <p:cNvSpPr>
              <a:spLocks noChangeArrowheads="1"/>
            </p:cNvSpPr>
            <p:nvPr/>
          </p:nvSpPr>
          <p:spPr bwMode="auto">
            <a:xfrm>
              <a:off x="3373" y="2386"/>
              <a:ext cx="668" cy="34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Rectangle 42"/>
            <p:cNvSpPr>
              <a:spLocks noChangeArrowheads="1"/>
            </p:cNvSpPr>
            <p:nvPr/>
          </p:nvSpPr>
          <p:spPr bwMode="auto">
            <a:xfrm>
              <a:off x="2789" y="2386"/>
              <a:ext cx="584" cy="34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Rectangle 43"/>
            <p:cNvSpPr>
              <a:spLocks noChangeArrowheads="1"/>
            </p:cNvSpPr>
            <p:nvPr/>
          </p:nvSpPr>
          <p:spPr bwMode="auto">
            <a:xfrm>
              <a:off x="4041" y="2060"/>
              <a:ext cx="680"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Rectangle 44"/>
            <p:cNvSpPr>
              <a:spLocks noChangeArrowheads="1"/>
            </p:cNvSpPr>
            <p:nvPr/>
          </p:nvSpPr>
          <p:spPr bwMode="auto">
            <a:xfrm>
              <a:off x="3373" y="2060"/>
              <a:ext cx="668"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0" name="Rectangle 45"/>
            <p:cNvSpPr>
              <a:spLocks noChangeArrowheads="1"/>
            </p:cNvSpPr>
            <p:nvPr/>
          </p:nvSpPr>
          <p:spPr bwMode="auto">
            <a:xfrm>
              <a:off x="2789" y="2060"/>
              <a:ext cx="584"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Rectangle 46"/>
            <p:cNvSpPr>
              <a:spLocks noChangeArrowheads="1"/>
            </p:cNvSpPr>
            <p:nvPr/>
          </p:nvSpPr>
          <p:spPr bwMode="auto">
            <a:xfrm>
              <a:off x="4041" y="1734"/>
              <a:ext cx="680"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Rectangle 47"/>
            <p:cNvSpPr>
              <a:spLocks noChangeArrowheads="1"/>
            </p:cNvSpPr>
            <p:nvPr/>
          </p:nvSpPr>
          <p:spPr bwMode="auto">
            <a:xfrm>
              <a:off x="3373" y="1734"/>
              <a:ext cx="668"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Rectangle 48"/>
            <p:cNvSpPr>
              <a:spLocks noChangeArrowheads="1"/>
            </p:cNvSpPr>
            <p:nvPr/>
          </p:nvSpPr>
          <p:spPr bwMode="auto">
            <a:xfrm>
              <a:off x="2789" y="1734"/>
              <a:ext cx="584"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Rectangle 49"/>
            <p:cNvSpPr>
              <a:spLocks noChangeArrowheads="1"/>
            </p:cNvSpPr>
            <p:nvPr/>
          </p:nvSpPr>
          <p:spPr bwMode="auto">
            <a:xfrm>
              <a:off x="4041" y="1408"/>
              <a:ext cx="680"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Rectangle 50"/>
            <p:cNvSpPr>
              <a:spLocks noChangeArrowheads="1"/>
            </p:cNvSpPr>
            <p:nvPr/>
          </p:nvSpPr>
          <p:spPr bwMode="auto">
            <a:xfrm>
              <a:off x="3373" y="1408"/>
              <a:ext cx="668"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56" name="Rectangle 51"/>
            <p:cNvSpPr>
              <a:spLocks noChangeArrowheads="1"/>
            </p:cNvSpPr>
            <p:nvPr/>
          </p:nvSpPr>
          <p:spPr bwMode="auto">
            <a:xfrm>
              <a:off x="2789" y="1408"/>
              <a:ext cx="584"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Rectangle 52"/>
            <p:cNvSpPr>
              <a:spLocks noChangeArrowheads="1"/>
            </p:cNvSpPr>
            <p:nvPr/>
          </p:nvSpPr>
          <p:spPr bwMode="auto">
            <a:xfrm>
              <a:off x="4041" y="1082"/>
              <a:ext cx="680" cy="32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Rectangle 53"/>
            <p:cNvSpPr>
              <a:spLocks noChangeArrowheads="1"/>
            </p:cNvSpPr>
            <p:nvPr/>
          </p:nvSpPr>
          <p:spPr bwMode="auto">
            <a:xfrm>
              <a:off x="3373" y="1082"/>
              <a:ext cx="668" cy="32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Rectangle 54"/>
            <p:cNvSpPr>
              <a:spLocks noChangeArrowheads="1"/>
            </p:cNvSpPr>
            <p:nvPr/>
          </p:nvSpPr>
          <p:spPr bwMode="auto">
            <a:xfrm>
              <a:off x="2789" y="1082"/>
              <a:ext cx="584" cy="32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  R</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Rectangle 55"/>
            <p:cNvSpPr>
              <a:spLocks noChangeArrowheads="1"/>
            </p:cNvSpPr>
            <p:nvPr/>
          </p:nvSpPr>
          <p:spPr bwMode="auto">
            <a:xfrm>
              <a:off x="4041" y="756"/>
              <a:ext cx="680" cy="32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Rectangle 56"/>
            <p:cNvSpPr>
              <a:spLocks noChangeArrowheads="1"/>
            </p:cNvSpPr>
            <p:nvPr/>
          </p:nvSpPr>
          <p:spPr bwMode="auto">
            <a:xfrm>
              <a:off x="3373" y="756"/>
              <a:ext cx="668" cy="32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Rectangle 57"/>
            <p:cNvSpPr>
              <a:spLocks noChangeArrowheads="1"/>
            </p:cNvSpPr>
            <p:nvPr/>
          </p:nvSpPr>
          <p:spPr bwMode="auto">
            <a:xfrm>
              <a:off x="2789" y="756"/>
              <a:ext cx="584"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Line 58"/>
            <p:cNvSpPr>
              <a:spLocks noChangeShapeType="1"/>
            </p:cNvSpPr>
            <p:nvPr/>
          </p:nvSpPr>
          <p:spPr bwMode="auto">
            <a:xfrm>
              <a:off x="2789" y="1082"/>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Line 59"/>
            <p:cNvSpPr>
              <a:spLocks noChangeShapeType="1"/>
            </p:cNvSpPr>
            <p:nvPr/>
          </p:nvSpPr>
          <p:spPr bwMode="auto">
            <a:xfrm>
              <a:off x="2789" y="1408"/>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60"/>
            <p:cNvSpPr>
              <a:spLocks noChangeShapeType="1"/>
            </p:cNvSpPr>
            <p:nvPr/>
          </p:nvSpPr>
          <p:spPr bwMode="auto">
            <a:xfrm>
              <a:off x="2789" y="1734"/>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 name="Line 61"/>
            <p:cNvSpPr>
              <a:spLocks noChangeShapeType="1"/>
            </p:cNvSpPr>
            <p:nvPr/>
          </p:nvSpPr>
          <p:spPr bwMode="auto">
            <a:xfrm>
              <a:off x="2789" y="2060"/>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Line 62"/>
            <p:cNvSpPr>
              <a:spLocks noChangeShapeType="1"/>
            </p:cNvSpPr>
            <p:nvPr/>
          </p:nvSpPr>
          <p:spPr bwMode="auto">
            <a:xfrm>
              <a:off x="2789" y="2386"/>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Line 63"/>
            <p:cNvSpPr>
              <a:spLocks noChangeShapeType="1"/>
            </p:cNvSpPr>
            <p:nvPr/>
          </p:nvSpPr>
          <p:spPr bwMode="auto">
            <a:xfrm>
              <a:off x="3373" y="756"/>
              <a:ext cx="0" cy="197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64"/>
            <p:cNvSpPr>
              <a:spLocks noChangeShapeType="1"/>
            </p:cNvSpPr>
            <p:nvPr/>
          </p:nvSpPr>
          <p:spPr bwMode="auto">
            <a:xfrm>
              <a:off x="4041" y="756"/>
              <a:ext cx="0" cy="1977"/>
            </a:xfrm>
            <a:prstGeom prst="line">
              <a:avLst/>
            </a:prstGeom>
            <a:noFill/>
            <a:ln w="1905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65"/>
            <p:cNvSpPr>
              <a:spLocks noChangeShapeType="1"/>
            </p:cNvSpPr>
            <p:nvPr/>
          </p:nvSpPr>
          <p:spPr bwMode="auto">
            <a:xfrm>
              <a:off x="2789" y="756"/>
              <a:ext cx="1932"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66"/>
            <p:cNvSpPr>
              <a:spLocks noChangeShapeType="1"/>
            </p:cNvSpPr>
            <p:nvPr/>
          </p:nvSpPr>
          <p:spPr bwMode="auto">
            <a:xfrm>
              <a:off x="2789" y="756"/>
              <a:ext cx="0" cy="1977"/>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67"/>
            <p:cNvSpPr>
              <a:spLocks noChangeShapeType="1"/>
            </p:cNvSpPr>
            <p:nvPr/>
          </p:nvSpPr>
          <p:spPr bwMode="auto">
            <a:xfrm>
              <a:off x="4721" y="756"/>
              <a:ext cx="0" cy="1977"/>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68"/>
            <p:cNvSpPr>
              <a:spLocks noChangeShapeType="1"/>
            </p:cNvSpPr>
            <p:nvPr/>
          </p:nvSpPr>
          <p:spPr bwMode="auto">
            <a:xfrm>
              <a:off x="2789" y="2733"/>
              <a:ext cx="1932"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4" name="Group 69"/>
            <p:cNvGrpSpPr/>
            <p:nvPr/>
          </p:nvGrpSpPr>
          <p:grpSpPr bwMode="auto">
            <a:xfrm>
              <a:off x="4416" y="802"/>
              <a:ext cx="248" cy="248"/>
              <a:chOff x="4416" y="802"/>
              <a:chExt cx="248" cy="248"/>
            </a:xfrm>
          </p:grpSpPr>
          <p:sp>
            <p:nvSpPr>
              <p:cNvPr id="75" name="Freeform 70"/>
              <p:cNvSpPr/>
              <p:nvPr/>
            </p:nvSpPr>
            <p:spPr bwMode="auto">
              <a:xfrm>
                <a:off x="4416" y="802"/>
                <a:ext cx="248" cy="248"/>
              </a:xfrm>
              <a:custGeom>
                <a:avLst/>
                <a:gdLst>
                  <a:gd name="T0" fmla="*/ 0 w 248"/>
                  <a:gd name="T1" fmla="*/ 0 h 248"/>
                  <a:gd name="T2" fmla="*/ 147 w 248"/>
                  <a:gd name="T3" fmla="*/ 0 h 248"/>
                  <a:gd name="T4" fmla="*/ 147 w 248"/>
                  <a:gd name="T5" fmla="*/ 248 h 248"/>
                  <a:gd name="T6" fmla="*/ 248 w 248"/>
                  <a:gd name="T7" fmla="*/ 248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248">
                    <a:moveTo>
                      <a:pt x="0" y="0"/>
                    </a:moveTo>
                    <a:lnTo>
                      <a:pt x="147" y="0"/>
                    </a:lnTo>
                    <a:lnTo>
                      <a:pt x="147" y="248"/>
                    </a:lnTo>
                    <a:lnTo>
                      <a:pt x="248" y="24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71"/>
              <p:cNvSpPr>
                <a:spLocks noChangeShapeType="1"/>
              </p:cNvSpPr>
              <p:nvPr/>
            </p:nvSpPr>
            <p:spPr bwMode="auto">
              <a:xfrm>
                <a:off x="4563" y="824"/>
                <a:ext cx="0" cy="17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77" name="Text Box 72"/>
          <p:cNvSpPr txBox="1">
            <a:spLocks noChangeArrowheads="1"/>
          </p:cNvSpPr>
          <p:nvPr/>
        </p:nvSpPr>
        <p:spPr bwMode="auto">
          <a:xfrm>
            <a:off x="4608513" y="2119948"/>
            <a:ext cx="895350"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Text Box 73"/>
          <p:cNvSpPr txBox="1">
            <a:spLocks noChangeArrowheads="1"/>
          </p:cNvSpPr>
          <p:nvPr/>
        </p:nvSpPr>
        <p:spPr bwMode="auto">
          <a:xfrm>
            <a:off x="5737225" y="2100898"/>
            <a:ext cx="696913"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Text Box 74"/>
          <p:cNvSpPr txBox="1">
            <a:spLocks noChangeArrowheads="1"/>
          </p:cNvSpPr>
          <p:nvPr/>
        </p:nvSpPr>
        <p:spPr bwMode="auto">
          <a:xfrm>
            <a:off x="4608513" y="2639060"/>
            <a:ext cx="89535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Text Box 75"/>
          <p:cNvSpPr txBox="1">
            <a:spLocks noChangeArrowheads="1"/>
          </p:cNvSpPr>
          <p:nvPr/>
        </p:nvSpPr>
        <p:spPr bwMode="auto">
          <a:xfrm>
            <a:off x="5791200" y="2639060"/>
            <a:ext cx="627063"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Text Box 76"/>
          <p:cNvSpPr txBox="1">
            <a:spLocks noChangeArrowheads="1"/>
          </p:cNvSpPr>
          <p:nvPr/>
        </p:nvSpPr>
        <p:spPr bwMode="auto">
          <a:xfrm>
            <a:off x="4625975" y="3124835"/>
            <a:ext cx="89535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2" name="Text Box 77"/>
          <p:cNvSpPr txBox="1">
            <a:spLocks noChangeArrowheads="1"/>
          </p:cNvSpPr>
          <p:nvPr/>
        </p:nvSpPr>
        <p:spPr bwMode="auto">
          <a:xfrm>
            <a:off x="5789613" y="3123248"/>
            <a:ext cx="627062"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3" name="Text Box 78"/>
          <p:cNvSpPr txBox="1">
            <a:spLocks noChangeArrowheads="1"/>
          </p:cNvSpPr>
          <p:nvPr/>
        </p:nvSpPr>
        <p:spPr bwMode="auto">
          <a:xfrm>
            <a:off x="4625975" y="3680460"/>
            <a:ext cx="89535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4" name="Text Box 79"/>
          <p:cNvSpPr txBox="1">
            <a:spLocks noChangeArrowheads="1"/>
          </p:cNvSpPr>
          <p:nvPr/>
        </p:nvSpPr>
        <p:spPr bwMode="auto">
          <a:xfrm>
            <a:off x="5613400" y="3702685"/>
            <a:ext cx="1111250" cy="52197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1</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不用</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85" name="Group 80"/>
          <p:cNvGrpSpPr/>
          <p:nvPr/>
        </p:nvGrpSpPr>
        <p:grpSpPr bwMode="auto">
          <a:xfrm>
            <a:off x="6599238" y="2118360"/>
            <a:ext cx="1111250" cy="2082800"/>
            <a:chOff x="4077" y="1409"/>
            <a:chExt cx="700" cy="1312"/>
          </a:xfrm>
        </p:grpSpPr>
        <p:sp>
          <p:nvSpPr>
            <p:cNvPr id="86" name="Text Box 81"/>
            <p:cNvSpPr txBox="1">
              <a:spLocks noChangeArrowheads="1"/>
            </p:cNvSpPr>
            <p:nvPr/>
          </p:nvSpPr>
          <p:spPr bwMode="auto">
            <a:xfrm>
              <a:off x="4166" y="1409"/>
              <a:ext cx="43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Text Box 82"/>
            <p:cNvSpPr txBox="1">
              <a:spLocks noChangeArrowheads="1"/>
            </p:cNvSpPr>
            <p:nvPr/>
          </p:nvSpPr>
          <p:spPr bwMode="auto">
            <a:xfrm>
              <a:off x="4200" y="1737"/>
              <a:ext cx="39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Text Box 83"/>
            <p:cNvSpPr txBox="1">
              <a:spLocks noChangeArrowheads="1"/>
            </p:cNvSpPr>
            <p:nvPr/>
          </p:nvSpPr>
          <p:spPr bwMode="auto">
            <a:xfrm>
              <a:off x="4223" y="2066"/>
              <a:ext cx="39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9" name="Text Box 84"/>
            <p:cNvSpPr txBox="1">
              <a:spLocks noChangeArrowheads="1"/>
            </p:cNvSpPr>
            <p:nvPr/>
          </p:nvSpPr>
          <p:spPr bwMode="auto">
            <a:xfrm>
              <a:off x="4077" y="2392"/>
              <a:ext cx="700"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1</a:t>
              </a: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不用</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grpSp>
      <p:grpSp>
        <p:nvGrpSpPr>
          <p:cNvPr id="90" name="Group 106"/>
          <p:cNvGrpSpPr/>
          <p:nvPr/>
        </p:nvGrpSpPr>
        <p:grpSpPr bwMode="auto">
          <a:xfrm>
            <a:off x="5506403" y="4350067"/>
            <a:ext cx="1524000" cy="2462213"/>
            <a:chOff x="2691" y="2615"/>
            <a:chExt cx="960" cy="1551"/>
          </a:xfrm>
        </p:grpSpPr>
        <p:sp>
          <p:nvSpPr>
            <p:cNvPr id="91" name="Rectangle 86"/>
            <p:cNvSpPr>
              <a:spLocks noChangeArrowheads="1"/>
            </p:cNvSpPr>
            <p:nvPr/>
          </p:nvSpPr>
          <p:spPr bwMode="auto">
            <a:xfrm>
              <a:off x="2691" y="3027"/>
              <a:ext cx="960" cy="64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Line 87"/>
            <p:cNvSpPr>
              <a:spLocks noChangeShapeType="1"/>
            </p:cNvSpPr>
            <p:nvPr/>
          </p:nvSpPr>
          <p:spPr bwMode="auto">
            <a:xfrm>
              <a:off x="3410" y="3667"/>
              <a:ext cx="1" cy="2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88"/>
            <p:cNvSpPr>
              <a:spLocks noChangeShapeType="1"/>
            </p:cNvSpPr>
            <p:nvPr/>
          </p:nvSpPr>
          <p:spPr bwMode="auto">
            <a:xfrm flipH="1">
              <a:off x="2841" y="3671"/>
              <a:ext cx="3" cy="2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89"/>
            <p:cNvSpPr>
              <a:spLocks noChangeShapeType="1"/>
            </p:cNvSpPr>
            <p:nvPr/>
          </p:nvSpPr>
          <p:spPr bwMode="auto">
            <a:xfrm flipV="1">
              <a:off x="2808" y="2648"/>
              <a:ext cx="11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Line 90"/>
            <p:cNvSpPr>
              <a:spLocks noChangeShapeType="1"/>
            </p:cNvSpPr>
            <p:nvPr/>
          </p:nvSpPr>
          <p:spPr bwMode="auto">
            <a:xfrm>
              <a:off x="3115" y="3765"/>
              <a:ext cx="1" cy="17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 name="Line 91"/>
            <p:cNvSpPr>
              <a:spLocks noChangeShapeType="1"/>
            </p:cNvSpPr>
            <p:nvPr/>
          </p:nvSpPr>
          <p:spPr bwMode="auto">
            <a:xfrm>
              <a:off x="2868" y="2839"/>
              <a:ext cx="1" cy="8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 name="Line 92"/>
            <p:cNvSpPr>
              <a:spLocks noChangeShapeType="1"/>
            </p:cNvSpPr>
            <p:nvPr/>
          </p:nvSpPr>
          <p:spPr bwMode="auto">
            <a:xfrm>
              <a:off x="3362" y="2839"/>
              <a:ext cx="1" cy="1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Oval 93"/>
            <p:cNvSpPr>
              <a:spLocks noChangeArrowheads="1"/>
            </p:cNvSpPr>
            <p:nvPr/>
          </p:nvSpPr>
          <p:spPr bwMode="auto">
            <a:xfrm>
              <a:off x="2809" y="2922"/>
              <a:ext cx="107" cy="10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Oval 94"/>
            <p:cNvSpPr>
              <a:spLocks noChangeArrowheads="1"/>
            </p:cNvSpPr>
            <p:nvPr/>
          </p:nvSpPr>
          <p:spPr bwMode="auto">
            <a:xfrm>
              <a:off x="3068" y="3671"/>
              <a:ext cx="106" cy="10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Rectangle 95"/>
            <p:cNvSpPr>
              <a:spLocks noChangeArrowheads="1"/>
            </p:cNvSpPr>
            <p:nvPr/>
          </p:nvSpPr>
          <p:spPr bwMode="auto">
            <a:xfrm>
              <a:off x="3303" y="2615"/>
              <a:ext cx="140"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1" name="Rectangle 96"/>
            <p:cNvSpPr>
              <a:spLocks noChangeArrowheads="1"/>
            </p:cNvSpPr>
            <p:nvPr/>
          </p:nvSpPr>
          <p:spPr bwMode="auto">
            <a:xfrm>
              <a:off x="2795" y="2619"/>
              <a:ext cx="140"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Rectangle 97"/>
            <p:cNvSpPr>
              <a:spLocks noChangeArrowheads="1"/>
            </p:cNvSpPr>
            <p:nvPr/>
          </p:nvSpPr>
          <p:spPr bwMode="auto">
            <a:xfrm>
              <a:off x="3339" y="3427"/>
              <a:ext cx="108"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Rectangle 98"/>
            <p:cNvSpPr>
              <a:spLocks noChangeArrowheads="1"/>
            </p:cNvSpPr>
            <p:nvPr/>
          </p:nvSpPr>
          <p:spPr bwMode="auto">
            <a:xfrm>
              <a:off x="2797" y="3416"/>
              <a:ext cx="129"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4" name="Rectangle 99"/>
            <p:cNvSpPr>
              <a:spLocks noChangeArrowheads="1"/>
            </p:cNvSpPr>
            <p:nvPr/>
          </p:nvSpPr>
          <p:spPr bwMode="auto">
            <a:xfrm>
              <a:off x="3056" y="3427"/>
              <a:ext cx="129"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5" name="Rectangle 100"/>
            <p:cNvSpPr>
              <a:spLocks noChangeArrowheads="1"/>
            </p:cNvSpPr>
            <p:nvPr/>
          </p:nvSpPr>
          <p:spPr bwMode="auto">
            <a:xfrm>
              <a:off x="2999" y="3933"/>
              <a:ext cx="237"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6" name="Rectangle 101"/>
            <p:cNvSpPr>
              <a:spLocks noChangeArrowheads="1"/>
            </p:cNvSpPr>
            <p:nvPr/>
          </p:nvSpPr>
          <p:spPr bwMode="auto">
            <a:xfrm rot="5400000">
              <a:off x="2792" y="3015"/>
              <a:ext cx="260"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宋体" panose="02010600030101010101" pitchFamily="2" charset="-122"/>
                  <a:ea typeface="宋体" panose="02010600030101010101" pitchFamily="2" charset="-122"/>
                  <a:cs typeface="+mn-cs"/>
                </a:rPr>
                <a:t>┌</a:t>
              </a:r>
              <a:endParaRPr kumimoji="1" lang="en-US" altLang="zh-CN" sz="2400" b="0" i="0" u="none" strike="noStrike" kern="1200" cap="none" spc="0" normalizeH="0" baseline="0" noProof="0">
                <a:ln>
                  <a:solidFill>
                    <a:schemeClr val="tx1"/>
                  </a:solidFill>
                </a:ln>
                <a:effectLst/>
                <a:uLnTx/>
                <a:uFillTx/>
                <a:ea typeface="宋体" panose="02010600030101010101" pitchFamily="2" charset="-122"/>
                <a:cs typeface="+mn-cs"/>
              </a:endParaRPr>
            </a:p>
          </p:txBody>
        </p:sp>
        <p:sp>
          <p:nvSpPr>
            <p:cNvPr id="107" name="Rectangle 102"/>
            <p:cNvSpPr>
              <a:spLocks noChangeArrowheads="1"/>
            </p:cNvSpPr>
            <p:nvPr/>
          </p:nvSpPr>
          <p:spPr bwMode="auto">
            <a:xfrm rot="5400000">
              <a:off x="3287" y="2970"/>
              <a:ext cx="195" cy="23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宋体" panose="02010600030101010101" pitchFamily="2" charset="-122"/>
                  <a:ea typeface="宋体" panose="02010600030101010101" pitchFamily="2" charset="-122"/>
                  <a:cs typeface="+mn-cs"/>
                </a:rPr>
                <a:t>┌</a:t>
              </a:r>
              <a:endParaRPr kumimoji="1" lang="en-US" altLang="zh-CN" sz="2400" b="0" i="0" u="none" strike="noStrike" kern="1200" cap="none" spc="0" normalizeH="0" baseline="0" noProof="0">
                <a:ln>
                  <a:solidFill>
                    <a:schemeClr val="tx1"/>
                  </a:solidFill>
                </a:ln>
                <a:effectLst/>
                <a:uLnTx/>
                <a:uFillTx/>
                <a:ea typeface="宋体" panose="02010600030101010101" pitchFamily="2" charset="-122"/>
                <a:cs typeface="+mn-cs"/>
              </a:endParaRPr>
            </a:p>
          </p:txBody>
        </p:sp>
      </p:grpSp>
      <p:sp>
        <p:nvSpPr>
          <p:cNvPr id="108" name="Text Box 103"/>
          <p:cNvSpPr txBox="1">
            <a:spLocks noChangeArrowheads="1"/>
          </p:cNvSpPr>
          <p:nvPr/>
        </p:nvSpPr>
        <p:spPr bwMode="auto">
          <a:xfrm>
            <a:off x="3467735" y="5277485"/>
            <a:ext cx="1795463"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逻辑符号</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dissolv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left)">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5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left)">
                                      <p:cBhvr>
                                        <p:cTn id="38" dur="5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left)">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wipe(left)">
                                      <p:cBhvr>
                                        <p:cTn id="58" dur="500"/>
                                        <p:tgtEl>
                                          <p:spTgt spid="8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left)">
                                      <p:cBhvr>
                                        <p:cTn id="63" dur="500"/>
                                        <p:tgtEl>
                                          <p:spTgt spid="8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wipe(up)">
                                      <p:cBhvr>
                                        <p:cTn id="68" dur="500"/>
                                        <p:tgtEl>
                                          <p:spTgt spid="8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8"/>
                                        </p:tgtEl>
                                        <p:attrNameLst>
                                          <p:attrName>style.visibility</p:attrName>
                                        </p:attrNameLst>
                                      </p:cBhvr>
                                      <p:to>
                                        <p:strVal val="visible"/>
                                      </p:to>
                                    </p:set>
                                    <p:anim calcmode="lin" valueType="num">
                                      <p:cBhvr additive="base">
                                        <p:cTn id="73" dur="500" fill="hold"/>
                                        <p:tgtEl>
                                          <p:spTgt spid="108"/>
                                        </p:tgtEl>
                                        <p:attrNameLst>
                                          <p:attrName>ppt_x</p:attrName>
                                        </p:attrNameLst>
                                      </p:cBhvr>
                                      <p:tavLst>
                                        <p:tav tm="0">
                                          <p:val>
                                            <p:strVal val="0-#ppt_w/2"/>
                                          </p:val>
                                        </p:tav>
                                        <p:tav tm="100000">
                                          <p:val>
                                            <p:strVal val="#ppt_x"/>
                                          </p:val>
                                        </p:tav>
                                      </p:tavLst>
                                    </p:anim>
                                    <p:anim calcmode="lin" valueType="num">
                                      <p:cBhvr additive="base">
                                        <p:cTn id="74"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box(out)">
                                      <p:cBhvr>
                                        <p:cTn id="7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7" grpId="0" autoUpdateAnimBg="0"/>
      <p:bldP spid="78" grpId="0" autoUpdateAnimBg="0"/>
      <p:bldP spid="79" grpId="0" autoUpdateAnimBg="0"/>
      <p:bldP spid="80" grpId="0" autoUpdateAnimBg="0"/>
      <p:bldP spid="81" grpId="0" autoUpdateAnimBg="0"/>
      <p:bldP spid="82" grpId="0" autoUpdateAnimBg="0"/>
      <p:bldP spid="83" grpId="0" autoUpdateAnimBg="0"/>
      <p:bldP spid="84" grpId="0" bldLvl="0" animBg="1" autoUpdateAnimBg="0"/>
      <p:bldP spid="10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4.8 </a:t>
            </a:r>
            <a:r>
              <a:rPr lang="zh-CN" altLang="en-US" dirty="0">
                <a:latin typeface="黑体" panose="02010609060101010101" pitchFamily="49" charset="-122"/>
                <a:ea typeface="黑体" panose="02010609060101010101" pitchFamily="49" charset="-122"/>
              </a:rPr>
              <a:t>主从触发器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TextBox 5"/>
          <p:cNvSpPr txBox="1"/>
          <p:nvPr/>
        </p:nvSpPr>
        <p:spPr bwMode="auto">
          <a:xfrm>
            <a:off x="1112520" y="990600"/>
            <a:ext cx="2331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dirty="0">
                <a:solidFill>
                  <a:schemeClr val="tx1"/>
                </a:solidFill>
                <a:latin typeface="黑体" panose="02010609060101010101" pitchFamily="49" charset="-122"/>
                <a:ea typeface="黑体" panose="02010609060101010101" pitchFamily="49" charset="-122"/>
              </a:rPr>
              <a:t>二、</a:t>
            </a:r>
            <a:r>
              <a:rPr lang="zh-CN" altLang="en-US" sz="2800" dirty="0">
                <a:solidFill>
                  <a:schemeClr val="tx1"/>
                </a:solidFill>
                <a:latin typeface="黑体" panose="02010609060101010101" pitchFamily="49" charset="-122"/>
                <a:ea typeface="黑体" panose="02010609060101010101" pitchFamily="49" charset="-122"/>
              </a:rPr>
              <a:t>工作特点：</a:t>
            </a:r>
            <a:r>
              <a:rPr lang="en-US" altLang="zh-CN" sz="2800" dirty="0">
                <a:solidFill>
                  <a:schemeClr val="tx1"/>
                </a:solidFill>
                <a:latin typeface="黑体" panose="02010609060101010101" pitchFamily="49" charset="-122"/>
                <a:ea typeface="黑体" panose="02010609060101010101" pitchFamily="49" charset="-122"/>
              </a:rPr>
              <a:t> </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Text Box 3"/>
          <p:cNvSpPr txBox="1">
            <a:spLocks noChangeArrowheads="1"/>
          </p:cNvSpPr>
          <p:nvPr/>
        </p:nvSpPr>
        <p:spPr bwMode="auto">
          <a:xfrm>
            <a:off x="1337628" y="1635443"/>
            <a:ext cx="6742112" cy="5922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20000"/>
              </a:spcBef>
              <a:spcAft>
                <a:spcPct val="0"/>
              </a:spcAft>
              <a:buClrTx/>
              <a:buSzTx/>
              <a:buFontTx/>
              <a:buNone/>
              <a:defRPr/>
            </a:pPr>
            <a:r>
              <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rPr>
              <a:t>主从触发器的触发翻转分为两个节拍：</a:t>
            </a:r>
            <a:endParaRPr kumimoji="1" lang="zh-CN" altLang="en-US" sz="2800"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527685" y="2293303"/>
            <a:ext cx="7907338" cy="17589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宋体" panose="02010600030101010101" pitchFamily="2" charset="-122"/>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）当</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时，</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，从触发器被封锁，保持原状态不变：主触发器工作，接收</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R</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和</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S</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端的输入信号。</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9" name="Text Box 5"/>
          <p:cNvSpPr txBox="1">
            <a:spLocks noChangeArrowheads="1"/>
          </p:cNvSpPr>
          <p:nvPr/>
        </p:nvSpPr>
        <p:spPr bwMode="auto">
          <a:xfrm>
            <a:off x="470852" y="3982085"/>
            <a:ext cx="8109267" cy="231457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宋体" panose="02010600030101010101" pitchFamily="2" charset="-122"/>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）当</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由</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跃变到</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0</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时，即</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CP=0</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。主触发器被封锁，输入信号</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R</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S</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不再影响主触发器的状态；从触发器工作，接收主触发器输出端的状态。</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0" y="6519593"/>
            <a:ext cx="902677" cy="338407"/>
          </a:xfrm>
        </p:spPr>
        <p:txBody>
          <a:bodyPr/>
          <a:lstStyle/>
          <a:p>
            <a:pPr>
              <a:defRPr/>
            </a:pPr>
            <a:fld id="{315B291C-51FB-4C18-A138-CCB3C24CD792}" type="slidenum">
              <a:rPr lang="en-US" altLang="zh-CN" smtClean="0"/>
            </a:fld>
            <a:endParaRPr lang="en-US" altLang="zh-CN" dirty="0"/>
          </a:p>
        </p:txBody>
      </p:sp>
      <p:sp>
        <p:nvSpPr>
          <p:cNvPr id="5"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4.8 </a:t>
            </a:r>
            <a:r>
              <a:rPr lang="zh-CN" altLang="en-US" dirty="0">
                <a:latin typeface="黑体" panose="02010609060101010101" pitchFamily="49" charset="-122"/>
                <a:ea typeface="黑体" panose="02010609060101010101" pitchFamily="49" charset="-122"/>
              </a:rPr>
              <a:t>主从触发器</a:t>
            </a:r>
            <a:endParaRPr lang="zh-CN" altLang="en-US" dirty="0"/>
          </a:p>
        </p:txBody>
      </p:sp>
      <p:sp>
        <p:nvSpPr>
          <p:cNvPr id="6" name="TextBox 5"/>
          <p:cNvSpPr txBox="1"/>
          <p:nvPr/>
        </p:nvSpPr>
        <p:spPr bwMode="auto">
          <a:xfrm>
            <a:off x="1150229" y="934043"/>
            <a:ext cx="2331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dirty="0">
                <a:solidFill>
                  <a:schemeClr val="tx1"/>
                </a:solidFill>
                <a:latin typeface="黑体" panose="02010609060101010101" pitchFamily="49" charset="-122"/>
                <a:ea typeface="黑体" panose="02010609060101010101" pitchFamily="49" charset="-122"/>
              </a:rPr>
              <a:t>三、波形分析</a:t>
            </a:r>
            <a:r>
              <a:rPr lang="en-US" altLang="zh-CN" sz="2800" dirty="0">
                <a:solidFill>
                  <a:schemeClr val="tx1"/>
                </a:solidFill>
                <a:latin typeface="黑体" panose="02010609060101010101" pitchFamily="49" charset="-122"/>
                <a:ea typeface="黑体" panose="02010609060101010101" pitchFamily="49" charset="-122"/>
              </a:rPr>
              <a:t> </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9" name="Group 39"/>
          <p:cNvGrpSpPr/>
          <p:nvPr/>
        </p:nvGrpSpPr>
        <p:grpSpPr bwMode="auto">
          <a:xfrm>
            <a:off x="4895850" y="1944511"/>
            <a:ext cx="2725738" cy="3121025"/>
            <a:chOff x="2903" y="1502"/>
            <a:chExt cx="1717" cy="2181"/>
          </a:xfrm>
        </p:grpSpPr>
        <p:sp>
          <p:nvSpPr>
            <p:cNvPr id="10" name="Line 40"/>
            <p:cNvSpPr>
              <a:spLocks noChangeShapeType="1"/>
            </p:cNvSpPr>
            <p:nvPr/>
          </p:nvSpPr>
          <p:spPr bwMode="auto">
            <a:xfrm>
              <a:off x="2903" y="1502"/>
              <a:ext cx="0" cy="2169"/>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41"/>
            <p:cNvSpPr>
              <a:spLocks noChangeShapeType="1"/>
            </p:cNvSpPr>
            <p:nvPr/>
          </p:nvSpPr>
          <p:spPr bwMode="auto">
            <a:xfrm>
              <a:off x="3479" y="1514"/>
              <a:ext cx="0" cy="2169"/>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42"/>
            <p:cNvSpPr>
              <a:spLocks noChangeShapeType="1"/>
            </p:cNvSpPr>
            <p:nvPr/>
          </p:nvSpPr>
          <p:spPr bwMode="auto">
            <a:xfrm>
              <a:off x="4067" y="1514"/>
              <a:ext cx="0" cy="2169"/>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43"/>
            <p:cNvSpPr>
              <a:spLocks noChangeShapeType="1"/>
            </p:cNvSpPr>
            <p:nvPr/>
          </p:nvSpPr>
          <p:spPr bwMode="auto">
            <a:xfrm>
              <a:off x="4620" y="1502"/>
              <a:ext cx="0" cy="2169"/>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44"/>
            <p:cNvSpPr>
              <a:spLocks noChangeShapeType="1"/>
            </p:cNvSpPr>
            <p:nvPr/>
          </p:nvSpPr>
          <p:spPr bwMode="auto">
            <a:xfrm>
              <a:off x="3004" y="1965"/>
              <a:ext cx="0" cy="169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45"/>
            <p:cNvSpPr>
              <a:spLocks noChangeShapeType="1"/>
            </p:cNvSpPr>
            <p:nvPr/>
          </p:nvSpPr>
          <p:spPr bwMode="auto">
            <a:xfrm>
              <a:off x="3208" y="1976"/>
              <a:ext cx="0" cy="169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Line 46"/>
            <p:cNvSpPr>
              <a:spLocks noChangeShapeType="1"/>
            </p:cNvSpPr>
            <p:nvPr/>
          </p:nvSpPr>
          <p:spPr bwMode="auto">
            <a:xfrm>
              <a:off x="4235" y="1976"/>
              <a:ext cx="0" cy="169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Line 47"/>
            <p:cNvSpPr>
              <a:spLocks noChangeShapeType="1"/>
            </p:cNvSpPr>
            <p:nvPr/>
          </p:nvSpPr>
          <p:spPr bwMode="auto">
            <a:xfrm>
              <a:off x="4427" y="1965"/>
              <a:ext cx="0" cy="169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8" name="Group 48"/>
          <p:cNvGrpSpPr/>
          <p:nvPr/>
        </p:nvGrpSpPr>
        <p:grpSpPr bwMode="auto">
          <a:xfrm>
            <a:off x="3586163" y="1460324"/>
            <a:ext cx="4859337" cy="2168525"/>
            <a:chOff x="2078" y="1197"/>
            <a:chExt cx="3061" cy="1366"/>
          </a:xfrm>
        </p:grpSpPr>
        <p:sp>
          <p:nvSpPr>
            <p:cNvPr id="19" name="Freeform 49"/>
            <p:cNvSpPr/>
            <p:nvPr/>
          </p:nvSpPr>
          <p:spPr bwMode="auto">
            <a:xfrm>
              <a:off x="2462" y="1197"/>
              <a:ext cx="2677" cy="305"/>
            </a:xfrm>
            <a:custGeom>
              <a:avLst/>
              <a:gdLst>
                <a:gd name="T0" fmla="*/ 0 w 2677"/>
                <a:gd name="T1" fmla="*/ 305 h 305"/>
                <a:gd name="T2" fmla="*/ 452 w 2677"/>
                <a:gd name="T3" fmla="*/ 305 h 305"/>
                <a:gd name="T4" fmla="*/ 452 w 2677"/>
                <a:gd name="T5" fmla="*/ 0 h 305"/>
                <a:gd name="T6" fmla="*/ 1017 w 2677"/>
                <a:gd name="T7" fmla="*/ 0 h 305"/>
                <a:gd name="T8" fmla="*/ 1017 w 2677"/>
                <a:gd name="T9" fmla="*/ 305 h 305"/>
                <a:gd name="T10" fmla="*/ 1615 w 2677"/>
                <a:gd name="T11" fmla="*/ 305 h 305"/>
                <a:gd name="T12" fmla="*/ 1615 w 2677"/>
                <a:gd name="T13" fmla="*/ 0 h 305"/>
                <a:gd name="T14" fmla="*/ 2157 w 2677"/>
                <a:gd name="T15" fmla="*/ 0 h 305"/>
                <a:gd name="T16" fmla="*/ 2157 w 2677"/>
                <a:gd name="T17" fmla="*/ 305 h 305"/>
                <a:gd name="T18" fmla="*/ 2677 w 2677"/>
                <a:gd name="T19" fmla="*/ 305 h 3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77" h="305">
                  <a:moveTo>
                    <a:pt x="0" y="305"/>
                  </a:moveTo>
                  <a:lnTo>
                    <a:pt x="452" y="305"/>
                  </a:lnTo>
                  <a:lnTo>
                    <a:pt x="452" y="0"/>
                  </a:lnTo>
                  <a:lnTo>
                    <a:pt x="1017" y="0"/>
                  </a:lnTo>
                  <a:lnTo>
                    <a:pt x="1017" y="305"/>
                  </a:lnTo>
                  <a:lnTo>
                    <a:pt x="1615" y="305"/>
                  </a:lnTo>
                  <a:lnTo>
                    <a:pt x="1615" y="0"/>
                  </a:lnTo>
                  <a:lnTo>
                    <a:pt x="2157" y="0"/>
                  </a:lnTo>
                  <a:lnTo>
                    <a:pt x="2157" y="305"/>
                  </a:lnTo>
                  <a:lnTo>
                    <a:pt x="267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Freeform 50"/>
            <p:cNvSpPr/>
            <p:nvPr/>
          </p:nvSpPr>
          <p:spPr bwMode="auto">
            <a:xfrm>
              <a:off x="2462" y="1672"/>
              <a:ext cx="2677" cy="304"/>
            </a:xfrm>
            <a:custGeom>
              <a:avLst/>
              <a:gdLst>
                <a:gd name="T0" fmla="*/ 0 w 2677"/>
                <a:gd name="T1" fmla="*/ 304 h 304"/>
                <a:gd name="T2" fmla="*/ 215 w 2677"/>
                <a:gd name="T3" fmla="*/ 304 h 304"/>
                <a:gd name="T4" fmla="*/ 215 w 2677"/>
                <a:gd name="T5" fmla="*/ 0 h 304"/>
                <a:gd name="T6" fmla="*/ 554 w 2677"/>
                <a:gd name="T7" fmla="*/ 0 h 304"/>
                <a:gd name="T8" fmla="*/ 554 w 2677"/>
                <a:gd name="T9" fmla="*/ 304 h 304"/>
                <a:gd name="T10" fmla="*/ 757 w 2677"/>
                <a:gd name="T11" fmla="*/ 304 h 304"/>
                <a:gd name="T12" fmla="*/ 757 w 2677"/>
                <a:gd name="T13" fmla="*/ 0 h 304"/>
                <a:gd name="T14" fmla="*/ 1254 w 2677"/>
                <a:gd name="T15" fmla="*/ 0 h 304"/>
                <a:gd name="T16" fmla="*/ 1254 w 2677"/>
                <a:gd name="T17" fmla="*/ 304 h 304"/>
                <a:gd name="T18" fmla="*/ 1773 w 2677"/>
                <a:gd name="T19" fmla="*/ 304 h 304"/>
                <a:gd name="T20" fmla="*/ 1773 w 2677"/>
                <a:gd name="T21" fmla="*/ 0 h 304"/>
                <a:gd name="T22" fmla="*/ 1977 w 2677"/>
                <a:gd name="T23" fmla="*/ 0 h 304"/>
                <a:gd name="T24" fmla="*/ 1977 w 2677"/>
                <a:gd name="T25" fmla="*/ 304 h 304"/>
                <a:gd name="T26" fmla="*/ 2677 w 2677"/>
                <a:gd name="T27" fmla="*/ 304 h 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77" h="304">
                  <a:moveTo>
                    <a:pt x="0" y="304"/>
                  </a:moveTo>
                  <a:lnTo>
                    <a:pt x="215" y="304"/>
                  </a:lnTo>
                  <a:lnTo>
                    <a:pt x="215" y="0"/>
                  </a:lnTo>
                  <a:lnTo>
                    <a:pt x="554" y="0"/>
                  </a:lnTo>
                  <a:lnTo>
                    <a:pt x="554" y="304"/>
                  </a:lnTo>
                  <a:lnTo>
                    <a:pt x="757" y="304"/>
                  </a:lnTo>
                  <a:lnTo>
                    <a:pt x="757" y="0"/>
                  </a:lnTo>
                  <a:lnTo>
                    <a:pt x="1254" y="0"/>
                  </a:lnTo>
                  <a:lnTo>
                    <a:pt x="1254" y="304"/>
                  </a:lnTo>
                  <a:lnTo>
                    <a:pt x="1773" y="304"/>
                  </a:lnTo>
                  <a:lnTo>
                    <a:pt x="1773" y="0"/>
                  </a:lnTo>
                  <a:lnTo>
                    <a:pt x="1977" y="0"/>
                  </a:lnTo>
                  <a:lnTo>
                    <a:pt x="1977" y="304"/>
                  </a:lnTo>
                  <a:lnTo>
                    <a:pt x="2677" y="30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Freeform 51"/>
            <p:cNvSpPr/>
            <p:nvPr/>
          </p:nvSpPr>
          <p:spPr bwMode="auto">
            <a:xfrm>
              <a:off x="2462" y="2123"/>
              <a:ext cx="2677" cy="305"/>
            </a:xfrm>
            <a:custGeom>
              <a:avLst/>
              <a:gdLst>
                <a:gd name="T0" fmla="*/ 0 w 2677"/>
                <a:gd name="T1" fmla="*/ 305 h 305"/>
                <a:gd name="T2" fmla="*/ 542 w 2677"/>
                <a:gd name="T3" fmla="*/ 305 h 305"/>
                <a:gd name="T4" fmla="*/ 542 w 2677"/>
                <a:gd name="T5" fmla="*/ 0 h 305"/>
                <a:gd name="T6" fmla="*/ 746 w 2677"/>
                <a:gd name="T7" fmla="*/ 0 h 305"/>
                <a:gd name="T8" fmla="*/ 746 w 2677"/>
                <a:gd name="T9" fmla="*/ 305 h 305"/>
                <a:gd name="T10" fmla="*/ 1434 w 2677"/>
                <a:gd name="T11" fmla="*/ 305 h 305"/>
                <a:gd name="T12" fmla="*/ 1434 w 2677"/>
                <a:gd name="T13" fmla="*/ 0 h 305"/>
                <a:gd name="T14" fmla="*/ 1773 w 2677"/>
                <a:gd name="T15" fmla="*/ 0 h 305"/>
                <a:gd name="T16" fmla="*/ 1773 w 2677"/>
                <a:gd name="T17" fmla="*/ 305 h 305"/>
                <a:gd name="T18" fmla="*/ 1965 w 2677"/>
                <a:gd name="T19" fmla="*/ 305 h 305"/>
                <a:gd name="T20" fmla="*/ 1965 w 2677"/>
                <a:gd name="T21" fmla="*/ 0 h 305"/>
                <a:gd name="T22" fmla="*/ 2417 w 2677"/>
                <a:gd name="T23" fmla="*/ 0 h 305"/>
                <a:gd name="T24" fmla="*/ 2417 w 2677"/>
                <a:gd name="T25" fmla="*/ 305 h 305"/>
                <a:gd name="T26" fmla="*/ 2677 w 2677"/>
                <a:gd name="T27" fmla="*/ 305 h 3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77" h="305">
                  <a:moveTo>
                    <a:pt x="0" y="305"/>
                  </a:moveTo>
                  <a:lnTo>
                    <a:pt x="542" y="305"/>
                  </a:lnTo>
                  <a:lnTo>
                    <a:pt x="542" y="0"/>
                  </a:lnTo>
                  <a:lnTo>
                    <a:pt x="746" y="0"/>
                  </a:lnTo>
                  <a:lnTo>
                    <a:pt x="746" y="305"/>
                  </a:lnTo>
                  <a:lnTo>
                    <a:pt x="1434" y="305"/>
                  </a:lnTo>
                  <a:lnTo>
                    <a:pt x="1434" y="0"/>
                  </a:lnTo>
                  <a:lnTo>
                    <a:pt x="1773" y="0"/>
                  </a:lnTo>
                  <a:lnTo>
                    <a:pt x="1773" y="305"/>
                  </a:lnTo>
                  <a:lnTo>
                    <a:pt x="1965" y="305"/>
                  </a:lnTo>
                  <a:lnTo>
                    <a:pt x="1965" y="0"/>
                  </a:lnTo>
                  <a:lnTo>
                    <a:pt x="2417" y="0"/>
                  </a:lnTo>
                  <a:lnTo>
                    <a:pt x="2417" y="305"/>
                  </a:lnTo>
                  <a:lnTo>
                    <a:pt x="267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Text Box 52"/>
            <p:cNvSpPr txBox="1">
              <a:spLocks noChangeArrowheads="1"/>
            </p:cNvSpPr>
            <p:nvPr/>
          </p:nvSpPr>
          <p:spPr bwMode="auto">
            <a:xfrm>
              <a:off x="2078" y="1287"/>
              <a:ext cx="46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Text Box 53"/>
            <p:cNvSpPr txBox="1">
              <a:spLocks noChangeArrowheads="1"/>
            </p:cNvSpPr>
            <p:nvPr/>
          </p:nvSpPr>
          <p:spPr bwMode="auto">
            <a:xfrm>
              <a:off x="2202" y="1795"/>
              <a:ext cx="29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54"/>
            <p:cNvSpPr txBox="1">
              <a:spLocks noChangeArrowheads="1"/>
            </p:cNvSpPr>
            <p:nvPr/>
          </p:nvSpPr>
          <p:spPr bwMode="auto">
            <a:xfrm>
              <a:off x="2191" y="2236"/>
              <a:ext cx="29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25" name="Group 55"/>
          <p:cNvGrpSpPr/>
          <p:nvPr/>
        </p:nvGrpSpPr>
        <p:grpSpPr bwMode="auto">
          <a:xfrm>
            <a:off x="3354388" y="3665361"/>
            <a:ext cx="5091112" cy="555625"/>
            <a:chOff x="1932" y="2586"/>
            <a:chExt cx="3207" cy="350"/>
          </a:xfrm>
        </p:grpSpPr>
        <p:sp>
          <p:nvSpPr>
            <p:cNvPr id="26" name="Freeform 56"/>
            <p:cNvSpPr/>
            <p:nvPr/>
          </p:nvSpPr>
          <p:spPr bwMode="auto">
            <a:xfrm>
              <a:off x="2462" y="2586"/>
              <a:ext cx="2677" cy="305"/>
            </a:xfrm>
            <a:custGeom>
              <a:avLst/>
              <a:gdLst>
                <a:gd name="T0" fmla="*/ 0 w 2677"/>
                <a:gd name="T1" fmla="*/ 305 h 305"/>
                <a:gd name="T2" fmla="*/ 441 w 2677"/>
                <a:gd name="T3" fmla="*/ 305 h 305"/>
                <a:gd name="T4" fmla="*/ 441 w 2677"/>
                <a:gd name="T5" fmla="*/ 0 h 305"/>
                <a:gd name="T6" fmla="*/ 542 w 2677"/>
                <a:gd name="T7" fmla="*/ 0 h 305"/>
                <a:gd name="T8" fmla="*/ 542 w 2677"/>
                <a:gd name="T9" fmla="*/ 305 h 305"/>
                <a:gd name="T10" fmla="*/ 746 w 2677"/>
                <a:gd name="T11" fmla="*/ 305 h 305"/>
                <a:gd name="T12" fmla="*/ 746 w 2677"/>
                <a:gd name="T13" fmla="*/ 0 h 305"/>
                <a:gd name="T14" fmla="*/ 1604 w 2677"/>
                <a:gd name="T15" fmla="*/ 0 h 305"/>
                <a:gd name="T16" fmla="*/ 1604 w 2677"/>
                <a:gd name="T17" fmla="*/ 305 h 305"/>
                <a:gd name="T18" fmla="*/ 1773 w 2677"/>
                <a:gd name="T19" fmla="*/ 305 h 305"/>
                <a:gd name="T20" fmla="*/ 1773 w 2677"/>
                <a:gd name="T21" fmla="*/ 0 h 305"/>
                <a:gd name="T22" fmla="*/ 1965 w 2677"/>
                <a:gd name="T23" fmla="*/ 0 h 305"/>
                <a:gd name="T24" fmla="*/ 1965 w 2677"/>
                <a:gd name="T25" fmla="*/ 305 h 305"/>
                <a:gd name="T26" fmla="*/ 2677 w 2677"/>
                <a:gd name="T27" fmla="*/ 305 h 3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677" h="305">
                  <a:moveTo>
                    <a:pt x="0" y="305"/>
                  </a:moveTo>
                  <a:lnTo>
                    <a:pt x="441" y="305"/>
                  </a:lnTo>
                  <a:lnTo>
                    <a:pt x="441" y="0"/>
                  </a:lnTo>
                  <a:lnTo>
                    <a:pt x="542" y="0"/>
                  </a:lnTo>
                  <a:lnTo>
                    <a:pt x="542" y="305"/>
                  </a:lnTo>
                  <a:lnTo>
                    <a:pt x="746" y="305"/>
                  </a:lnTo>
                  <a:lnTo>
                    <a:pt x="746" y="0"/>
                  </a:lnTo>
                  <a:lnTo>
                    <a:pt x="1604" y="0"/>
                  </a:lnTo>
                  <a:lnTo>
                    <a:pt x="1604" y="305"/>
                  </a:lnTo>
                  <a:lnTo>
                    <a:pt x="1773" y="305"/>
                  </a:lnTo>
                  <a:lnTo>
                    <a:pt x="1773" y="0"/>
                  </a:lnTo>
                  <a:lnTo>
                    <a:pt x="1965" y="0"/>
                  </a:lnTo>
                  <a:lnTo>
                    <a:pt x="1965" y="305"/>
                  </a:lnTo>
                  <a:lnTo>
                    <a:pt x="267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Text Box 57"/>
            <p:cNvSpPr txBox="1">
              <a:spLocks noChangeArrowheads="1"/>
            </p:cNvSpPr>
            <p:nvPr/>
          </p:nvSpPr>
          <p:spPr bwMode="auto">
            <a:xfrm>
              <a:off x="1932" y="2609"/>
              <a:ext cx="8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28" name="Group 58"/>
          <p:cNvGrpSpPr/>
          <p:nvPr/>
        </p:nvGrpSpPr>
        <p:grpSpPr bwMode="auto">
          <a:xfrm>
            <a:off x="3478213" y="4400374"/>
            <a:ext cx="4967287" cy="592137"/>
            <a:chOff x="2010" y="3049"/>
            <a:chExt cx="3129" cy="373"/>
          </a:xfrm>
        </p:grpSpPr>
        <p:sp>
          <p:nvSpPr>
            <p:cNvPr id="29" name="Freeform 59"/>
            <p:cNvSpPr/>
            <p:nvPr/>
          </p:nvSpPr>
          <p:spPr bwMode="auto">
            <a:xfrm>
              <a:off x="2462" y="3049"/>
              <a:ext cx="2677" cy="305"/>
            </a:xfrm>
            <a:custGeom>
              <a:avLst/>
              <a:gdLst>
                <a:gd name="T0" fmla="*/ 0 w 2677"/>
                <a:gd name="T1" fmla="*/ 305 h 305"/>
                <a:gd name="T2" fmla="*/ 1017 w 2677"/>
                <a:gd name="T3" fmla="*/ 305 h 305"/>
                <a:gd name="T4" fmla="*/ 1017 w 2677"/>
                <a:gd name="T5" fmla="*/ 0 h 305"/>
                <a:gd name="T6" fmla="*/ 2157 w 2677"/>
                <a:gd name="T7" fmla="*/ 0 h 305"/>
                <a:gd name="T8" fmla="*/ 2157 w 2677"/>
                <a:gd name="T9" fmla="*/ 305 h 305"/>
                <a:gd name="T10" fmla="*/ 2677 w 2677"/>
                <a:gd name="T11" fmla="*/ 305 h 3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77" h="305">
                  <a:moveTo>
                    <a:pt x="0" y="305"/>
                  </a:moveTo>
                  <a:lnTo>
                    <a:pt x="1017" y="305"/>
                  </a:lnTo>
                  <a:lnTo>
                    <a:pt x="1017" y="0"/>
                  </a:lnTo>
                  <a:lnTo>
                    <a:pt x="2157" y="0"/>
                  </a:lnTo>
                  <a:lnTo>
                    <a:pt x="2157" y="305"/>
                  </a:lnTo>
                  <a:lnTo>
                    <a:pt x="2677" y="30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Text Box 60"/>
            <p:cNvSpPr txBox="1">
              <a:spLocks noChangeArrowheads="1"/>
            </p:cNvSpPr>
            <p:nvPr/>
          </p:nvSpPr>
          <p:spPr bwMode="auto">
            <a:xfrm>
              <a:off x="2010" y="3095"/>
              <a:ext cx="59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69" name="组合 68"/>
          <p:cNvGrpSpPr/>
          <p:nvPr/>
        </p:nvGrpSpPr>
        <p:grpSpPr>
          <a:xfrm>
            <a:off x="255588" y="5183823"/>
            <a:ext cx="8713787" cy="1417637"/>
            <a:chOff x="255588" y="5199063"/>
            <a:chExt cx="8713787" cy="1417637"/>
          </a:xfrm>
        </p:grpSpPr>
        <p:sp>
          <p:nvSpPr>
            <p:cNvPr id="7" name="Rectangle 2"/>
            <p:cNvSpPr>
              <a:spLocks noChangeArrowheads="1"/>
            </p:cNvSpPr>
            <p:nvPr/>
          </p:nvSpPr>
          <p:spPr bwMode="auto">
            <a:xfrm>
              <a:off x="255588" y="5199063"/>
              <a:ext cx="8713787" cy="1417637"/>
            </a:xfrm>
            <a:prstGeom prst="rect">
              <a:avLst/>
            </a:prstGeom>
            <a:gradFill rotWithShape="0">
              <a:gsLst>
                <a:gs pos="0">
                  <a:srgbClr val="FFD5FF"/>
                </a:gs>
                <a:gs pos="50000">
                  <a:schemeClr val="bg1"/>
                </a:gs>
                <a:gs pos="100000">
                  <a:srgbClr val="FFD5FF"/>
                </a:gs>
              </a:gsLst>
              <a:lin ang="5400000" scaled="1"/>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Text Box 61"/>
            <p:cNvSpPr txBox="1">
              <a:spLocks noChangeArrowheads="1"/>
            </p:cNvSpPr>
            <p:nvPr/>
          </p:nvSpPr>
          <p:spPr bwMode="auto">
            <a:xfrm>
              <a:off x="398463" y="5430838"/>
              <a:ext cx="8486775" cy="9461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主触发器在</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期间可以随</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SR</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的状态多次翻转，但从触发器只跟随</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从</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0</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rPr>
                <a:t>时的主触发器状态。</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sym typeface="Symbol" panose="05050102010706020507" pitchFamily="18" charset="2"/>
              </a:endParaRPr>
            </a:p>
          </p:txBody>
        </p:sp>
      </p:grpSp>
      <p:grpSp>
        <p:nvGrpSpPr>
          <p:cNvPr id="32" name="Group 65"/>
          <p:cNvGrpSpPr/>
          <p:nvPr/>
        </p:nvGrpSpPr>
        <p:grpSpPr bwMode="auto">
          <a:xfrm>
            <a:off x="571500" y="1480961"/>
            <a:ext cx="2362200" cy="3509963"/>
            <a:chOff x="360" y="826"/>
            <a:chExt cx="1488" cy="2211"/>
          </a:xfrm>
        </p:grpSpPr>
        <p:grpSp>
          <p:nvGrpSpPr>
            <p:cNvPr id="33" name="Group 4"/>
            <p:cNvGrpSpPr/>
            <p:nvPr/>
          </p:nvGrpSpPr>
          <p:grpSpPr bwMode="auto">
            <a:xfrm>
              <a:off x="360" y="826"/>
              <a:ext cx="1488" cy="2211"/>
              <a:chOff x="3578" y="184"/>
              <a:chExt cx="1488" cy="2211"/>
            </a:xfrm>
          </p:grpSpPr>
          <p:sp>
            <p:nvSpPr>
              <p:cNvPr id="35" name="Rectangle 5"/>
              <p:cNvSpPr>
                <a:spLocks noChangeArrowheads="1"/>
              </p:cNvSpPr>
              <p:nvPr/>
            </p:nvSpPr>
            <p:spPr bwMode="auto">
              <a:xfrm>
                <a:off x="3722" y="616"/>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Line 6"/>
              <p:cNvSpPr>
                <a:spLocks noChangeShapeType="1"/>
              </p:cNvSpPr>
              <p:nvPr/>
            </p:nvSpPr>
            <p:spPr bwMode="auto">
              <a:xfrm flipH="1">
                <a:off x="4106" y="1960"/>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Oval 7"/>
              <p:cNvSpPr>
                <a:spLocks noChangeArrowheads="1"/>
              </p:cNvSpPr>
              <p:nvPr/>
            </p:nvSpPr>
            <p:spPr bwMode="auto">
              <a:xfrm>
                <a:off x="4298" y="558"/>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8" name="Line 8"/>
              <p:cNvSpPr>
                <a:spLocks noChangeShapeType="1"/>
              </p:cNvSpPr>
              <p:nvPr/>
            </p:nvSpPr>
            <p:spPr bwMode="auto">
              <a:xfrm>
                <a:off x="3866" y="37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9"/>
              <p:cNvSpPr>
                <a:spLocks noChangeShapeType="1"/>
              </p:cNvSpPr>
              <p:nvPr/>
            </p:nvSpPr>
            <p:spPr bwMode="auto">
              <a:xfrm>
                <a:off x="4326" y="366"/>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Rectangle 10"/>
              <p:cNvSpPr>
                <a:spLocks noChangeArrowheads="1"/>
              </p:cNvSpPr>
              <p:nvPr/>
            </p:nvSpPr>
            <p:spPr bwMode="auto">
              <a:xfrm>
                <a:off x="3626"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Rectangle 11"/>
              <p:cNvSpPr>
                <a:spLocks noChangeArrowheads="1"/>
              </p:cNvSpPr>
              <p:nvPr/>
            </p:nvSpPr>
            <p:spPr bwMode="auto">
              <a:xfrm>
                <a:off x="4298" y="184"/>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Line 12"/>
              <p:cNvSpPr>
                <a:spLocks noChangeShapeType="1"/>
              </p:cNvSpPr>
              <p:nvPr/>
            </p:nvSpPr>
            <p:spPr bwMode="auto">
              <a:xfrm>
                <a:off x="4379" y="23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Rectangle 13"/>
              <p:cNvSpPr>
                <a:spLocks noChangeArrowheads="1"/>
              </p:cNvSpPr>
              <p:nvPr/>
            </p:nvSpPr>
            <p:spPr bwMode="auto">
              <a:xfrm>
                <a:off x="3722" y="808"/>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Rectangle 14"/>
              <p:cNvSpPr>
                <a:spLocks noChangeArrowheads="1"/>
              </p:cNvSpPr>
              <p:nvPr/>
            </p:nvSpPr>
            <p:spPr bwMode="auto">
              <a:xfrm>
                <a:off x="4250" y="808"/>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Line 15"/>
              <p:cNvSpPr>
                <a:spLocks noChangeShapeType="1"/>
              </p:cNvSpPr>
              <p:nvPr/>
            </p:nvSpPr>
            <p:spPr bwMode="auto">
              <a:xfrm>
                <a:off x="4106" y="1048"/>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Rectangle 16"/>
              <p:cNvSpPr>
                <a:spLocks noChangeArrowheads="1"/>
              </p:cNvSpPr>
              <p:nvPr/>
            </p:nvSpPr>
            <p:spPr bwMode="auto">
              <a:xfrm>
                <a:off x="3892" y="808"/>
                <a:ext cx="46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Rectangle 17"/>
              <p:cNvSpPr>
                <a:spLocks noChangeArrowheads="1"/>
              </p:cNvSpPr>
              <p:nvPr/>
            </p:nvSpPr>
            <p:spPr bwMode="auto">
              <a:xfrm>
                <a:off x="3722" y="1409"/>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主</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Line 18"/>
              <p:cNvSpPr>
                <a:spLocks noChangeShapeType="1"/>
              </p:cNvSpPr>
              <p:nvPr/>
            </p:nvSpPr>
            <p:spPr bwMode="auto">
              <a:xfrm>
                <a:off x="3818"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19"/>
              <p:cNvSpPr>
                <a:spLocks noChangeShapeType="1"/>
              </p:cNvSpPr>
              <p:nvPr/>
            </p:nvSpPr>
            <p:spPr bwMode="auto">
              <a:xfrm>
                <a:off x="4394"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0" name="Group 20"/>
              <p:cNvGrpSpPr/>
              <p:nvPr/>
            </p:nvGrpSpPr>
            <p:grpSpPr bwMode="auto">
              <a:xfrm>
                <a:off x="4346" y="1048"/>
                <a:ext cx="48" cy="344"/>
                <a:chOff x="1248" y="2233"/>
                <a:chExt cx="48" cy="344"/>
              </a:xfrm>
            </p:grpSpPr>
            <p:sp>
              <p:nvSpPr>
                <p:cNvPr id="67" name="Line 21"/>
                <p:cNvSpPr>
                  <a:spLocks noChangeShapeType="1"/>
                </p:cNvSpPr>
                <p:nvPr/>
              </p:nvSpPr>
              <p:spPr bwMode="auto">
                <a:xfrm>
                  <a:off x="1276" y="22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 name="Oval 22"/>
                <p:cNvSpPr>
                  <a:spLocks noChangeArrowheads="1"/>
                </p:cNvSpPr>
                <p:nvPr/>
              </p:nvSpPr>
              <p:spPr bwMode="auto">
                <a:xfrm>
                  <a:off x="1248" y="252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1" name="Line 23"/>
              <p:cNvSpPr>
                <a:spLocks noChangeShapeType="1"/>
              </p:cNvSpPr>
              <p:nvPr/>
            </p:nvSpPr>
            <p:spPr bwMode="auto">
              <a:xfrm>
                <a:off x="3866" y="105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Rectangle 24"/>
              <p:cNvSpPr>
                <a:spLocks noChangeArrowheads="1"/>
              </p:cNvSpPr>
              <p:nvPr/>
            </p:nvSpPr>
            <p:spPr bwMode="auto">
              <a:xfrm>
                <a:off x="3578" y="2056"/>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Rectangle 25"/>
              <p:cNvSpPr>
                <a:spLocks noChangeArrowheads="1"/>
              </p:cNvSpPr>
              <p:nvPr/>
            </p:nvSpPr>
            <p:spPr bwMode="auto">
              <a:xfrm>
                <a:off x="4394" y="2056"/>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Line 26"/>
              <p:cNvSpPr>
                <a:spLocks noChangeShapeType="1"/>
              </p:cNvSpPr>
              <p:nvPr/>
            </p:nvSpPr>
            <p:spPr bwMode="auto">
              <a:xfrm>
                <a:off x="4874" y="1672"/>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27"/>
              <p:cNvSpPr>
                <a:spLocks noChangeShapeType="1"/>
              </p:cNvSpPr>
              <p:nvPr/>
            </p:nvSpPr>
            <p:spPr bwMode="auto">
              <a:xfrm>
                <a:off x="4106" y="1854"/>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Rectangle 28"/>
              <p:cNvSpPr>
                <a:spLocks noChangeArrowheads="1"/>
              </p:cNvSpPr>
              <p:nvPr/>
            </p:nvSpPr>
            <p:spPr bwMode="auto">
              <a:xfrm>
                <a:off x="3962" y="2104"/>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Rectangle 29"/>
              <p:cNvSpPr>
                <a:spLocks noChangeArrowheads="1"/>
              </p:cNvSpPr>
              <p:nvPr/>
            </p:nvSpPr>
            <p:spPr bwMode="auto">
              <a:xfrm>
                <a:off x="4682" y="1432"/>
                <a:ext cx="384" cy="24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Oval 30"/>
              <p:cNvSpPr>
                <a:spLocks noChangeArrowheads="1"/>
              </p:cNvSpPr>
              <p:nvPr/>
            </p:nvSpPr>
            <p:spPr bwMode="auto">
              <a:xfrm>
                <a:off x="4851" y="1384"/>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Line 31"/>
              <p:cNvSpPr>
                <a:spLocks noChangeShapeType="1"/>
              </p:cNvSpPr>
              <p:nvPr/>
            </p:nvSpPr>
            <p:spPr bwMode="auto">
              <a:xfrm>
                <a:off x="4874" y="1144"/>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32"/>
              <p:cNvSpPr>
                <a:spLocks noChangeShapeType="1"/>
              </p:cNvSpPr>
              <p:nvPr/>
            </p:nvSpPr>
            <p:spPr bwMode="auto">
              <a:xfrm>
                <a:off x="4106" y="1144"/>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Rectangle 33"/>
              <p:cNvSpPr>
                <a:spLocks noChangeArrowheads="1"/>
              </p:cNvSpPr>
              <p:nvPr/>
            </p:nvSpPr>
            <p:spPr bwMode="auto">
              <a:xfrm>
                <a:off x="3914" y="568"/>
                <a:ext cx="30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从</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Oval 34"/>
              <p:cNvSpPr>
                <a:spLocks noChangeArrowheads="1"/>
              </p:cNvSpPr>
              <p:nvPr/>
            </p:nvSpPr>
            <p:spPr bwMode="auto">
              <a:xfrm>
                <a:off x="4078" y="1932"/>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Rectangle 35"/>
              <p:cNvSpPr>
                <a:spLocks noChangeArrowheads="1"/>
              </p:cNvSpPr>
              <p:nvPr/>
            </p:nvSpPr>
            <p:spPr bwMode="auto">
              <a:xfrm>
                <a:off x="3578" y="1096"/>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64" name="Group 36"/>
              <p:cNvGrpSpPr/>
              <p:nvPr/>
            </p:nvGrpSpPr>
            <p:grpSpPr bwMode="auto">
              <a:xfrm>
                <a:off x="4394" y="1144"/>
                <a:ext cx="313" cy="288"/>
                <a:chOff x="4574" y="1234"/>
                <a:chExt cx="313" cy="288"/>
              </a:xfrm>
            </p:grpSpPr>
            <p:sp>
              <p:nvSpPr>
                <p:cNvPr id="65" name="Rectangle 37"/>
                <p:cNvSpPr>
                  <a:spLocks noChangeArrowheads="1"/>
                </p:cNvSpPr>
                <p:nvPr/>
              </p:nvSpPr>
              <p:spPr bwMode="auto">
                <a:xfrm>
                  <a:off x="4574" y="1234"/>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66" name="Line 38"/>
                <p:cNvSpPr>
                  <a:spLocks noChangeShapeType="1"/>
                </p:cNvSpPr>
                <p:nvPr/>
              </p:nvSpPr>
              <p:spPr bwMode="auto">
                <a:xfrm>
                  <a:off x="4634" y="128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4" name="Text Box 64"/>
            <p:cNvSpPr txBox="1">
              <a:spLocks noChangeArrowheads="1"/>
            </p:cNvSpPr>
            <p:nvPr/>
          </p:nvSpPr>
          <p:spPr bwMode="auto">
            <a:xfrm>
              <a:off x="1468" y="205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blinds(horizontal)">
                                      <p:cBhvr>
                                        <p:cTn id="3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p:nvPr/>
        </p:nvGrpSpPr>
        <p:grpSpPr bwMode="auto">
          <a:xfrm>
            <a:off x="1285875" y="617538"/>
            <a:ext cx="2414588" cy="3600449"/>
            <a:chOff x="810" y="389"/>
            <a:chExt cx="1521" cy="2268"/>
          </a:xfrm>
        </p:grpSpPr>
        <p:grpSp>
          <p:nvGrpSpPr>
            <p:cNvPr id="3" name="Group 193"/>
            <p:cNvGrpSpPr/>
            <p:nvPr/>
          </p:nvGrpSpPr>
          <p:grpSpPr bwMode="auto">
            <a:xfrm>
              <a:off x="810" y="389"/>
              <a:ext cx="1521" cy="2268"/>
              <a:chOff x="810" y="488"/>
              <a:chExt cx="1521" cy="2268"/>
            </a:xfrm>
          </p:grpSpPr>
          <p:sp>
            <p:nvSpPr>
              <p:cNvPr id="5" name="Rectangle 194"/>
              <p:cNvSpPr>
                <a:spLocks noChangeArrowheads="1"/>
              </p:cNvSpPr>
              <p:nvPr/>
            </p:nvSpPr>
            <p:spPr bwMode="auto">
              <a:xfrm>
                <a:off x="987" y="977"/>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 name="Line 195"/>
              <p:cNvSpPr>
                <a:spLocks noChangeShapeType="1"/>
              </p:cNvSpPr>
              <p:nvPr/>
            </p:nvSpPr>
            <p:spPr bwMode="auto">
              <a:xfrm flipH="1">
                <a:off x="1371" y="2321"/>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Oval 196"/>
              <p:cNvSpPr>
                <a:spLocks noChangeArrowheads="1"/>
              </p:cNvSpPr>
              <p:nvPr/>
            </p:nvSpPr>
            <p:spPr bwMode="auto">
              <a:xfrm>
                <a:off x="1563" y="91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 name="Line 197"/>
              <p:cNvSpPr>
                <a:spLocks noChangeShapeType="1"/>
              </p:cNvSpPr>
              <p:nvPr/>
            </p:nvSpPr>
            <p:spPr bwMode="auto">
              <a:xfrm>
                <a:off x="1131" y="737"/>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198"/>
              <p:cNvSpPr>
                <a:spLocks noChangeShapeType="1"/>
              </p:cNvSpPr>
              <p:nvPr/>
            </p:nvSpPr>
            <p:spPr bwMode="auto">
              <a:xfrm>
                <a:off x="1591" y="727"/>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99"/>
              <p:cNvSpPr>
                <a:spLocks noChangeArrowheads="1"/>
              </p:cNvSpPr>
              <p:nvPr/>
            </p:nvSpPr>
            <p:spPr bwMode="auto">
              <a:xfrm>
                <a:off x="925" y="488"/>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Rectangle 200"/>
              <p:cNvSpPr>
                <a:spLocks noChangeArrowheads="1"/>
              </p:cNvSpPr>
              <p:nvPr/>
            </p:nvSpPr>
            <p:spPr bwMode="auto">
              <a:xfrm>
                <a:off x="1563" y="501"/>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Line 201"/>
              <p:cNvSpPr>
                <a:spLocks noChangeShapeType="1"/>
              </p:cNvSpPr>
              <p:nvPr/>
            </p:nvSpPr>
            <p:spPr bwMode="auto">
              <a:xfrm>
                <a:off x="1622" y="54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202"/>
              <p:cNvSpPr>
                <a:spLocks noChangeArrowheads="1"/>
              </p:cNvSpPr>
              <p:nvPr/>
            </p:nvSpPr>
            <p:spPr bwMode="auto">
              <a:xfrm>
                <a:off x="987" y="1169"/>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Rectangle 203"/>
              <p:cNvSpPr>
                <a:spLocks noChangeArrowheads="1"/>
              </p:cNvSpPr>
              <p:nvPr/>
            </p:nvSpPr>
            <p:spPr bwMode="auto">
              <a:xfrm>
                <a:off x="1515" y="1169"/>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Line 204"/>
              <p:cNvSpPr>
                <a:spLocks noChangeShapeType="1"/>
              </p:cNvSpPr>
              <p:nvPr/>
            </p:nvSpPr>
            <p:spPr bwMode="auto">
              <a:xfrm>
                <a:off x="1371" y="1409"/>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Rectangle 205"/>
              <p:cNvSpPr>
                <a:spLocks noChangeArrowheads="1"/>
              </p:cNvSpPr>
              <p:nvPr/>
            </p:nvSpPr>
            <p:spPr bwMode="auto">
              <a:xfrm>
                <a:off x="1157" y="1169"/>
                <a:ext cx="46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Rectangle 206"/>
              <p:cNvSpPr>
                <a:spLocks noChangeArrowheads="1"/>
              </p:cNvSpPr>
              <p:nvPr/>
            </p:nvSpPr>
            <p:spPr bwMode="auto">
              <a:xfrm>
                <a:off x="987" y="1770"/>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主</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Line 207"/>
              <p:cNvSpPr>
                <a:spLocks noChangeShapeType="1"/>
              </p:cNvSpPr>
              <p:nvPr/>
            </p:nvSpPr>
            <p:spPr bwMode="auto">
              <a:xfrm>
                <a:off x="1127"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208"/>
              <p:cNvSpPr>
                <a:spLocks noChangeShapeType="1"/>
              </p:cNvSpPr>
              <p:nvPr/>
            </p:nvSpPr>
            <p:spPr bwMode="auto">
              <a:xfrm>
                <a:off x="1626"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 name="Group 209"/>
              <p:cNvGrpSpPr/>
              <p:nvPr/>
            </p:nvGrpSpPr>
            <p:grpSpPr bwMode="auto">
              <a:xfrm>
                <a:off x="1611" y="1409"/>
                <a:ext cx="48" cy="344"/>
                <a:chOff x="1248" y="2233"/>
                <a:chExt cx="48" cy="344"/>
              </a:xfrm>
            </p:grpSpPr>
            <p:sp>
              <p:nvSpPr>
                <p:cNvPr id="42" name="Line 210"/>
                <p:cNvSpPr>
                  <a:spLocks noChangeShapeType="1"/>
                </p:cNvSpPr>
                <p:nvPr/>
              </p:nvSpPr>
              <p:spPr bwMode="auto">
                <a:xfrm>
                  <a:off x="1276" y="22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Oval 211"/>
                <p:cNvSpPr>
                  <a:spLocks noChangeArrowheads="1"/>
                </p:cNvSpPr>
                <p:nvPr/>
              </p:nvSpPr>
              <p:spPr bwMode="auto">
                <a:xfrm>
                  <a:off x="1248" y="252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21" name="Line 212"/>
              <p:cNvSpPr>
                <a:spLocks noChangeShapeType="1"/>
              </p:cNvSpPr>
              <p:nvPr/>
            </p:nvSpPr>
            <p:spPr bwMode="auto">
              <a:xfrm>
                <a:off x="1131" y="1419"/>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213"/>
              <p:cNvSpPr>
                <a:spLocks noChangeArrowheads="1"/>
              </p:cNvSpPr>
              <p:nvPr/>
            </p:nvSpPr>
            <p:spPr bwMode="auto">
              <a:xfrm>
                <a:off x="990" y="2462"/>
                <a:ext cx="192"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3" name="Rectangle 214"/>
              <p:cNvSpPr>
                <a:spLocks noChangeArrowheads="1"/>
              </p:cNvSpPr>
              <p:nvPr/>
            </p:nvSpPr>
            <p:spPr bwMode="auto">
              <a:xfrm>
                <a:off x="1557" y="2462"/>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Line 215"/>
              <p:cNvSpPr>
                <a:spLocks noChangeShapeType="1"/>
              </p:cNvSpPr>
              <p:nvPr/>
            </p:nvSpPr>
            <p:spPr bwMode="auto">
              <a:xfrm>
                <a:off x="2139" y="20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216"/>
              <p:cNvSpPr>
                <a:spLocks noChangeShapeType="1"/>
              </p:cNvSpPr>
              <p:nvPr/>
            </p:nvSpPr>
            <p:spPr bwMode="auto">
              <a:xfrm>
                <a:off x="1371"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217"/>
              <p:cNvSpPr>
                <a:spLocks noChangeArrowheads="1"/>
              </p:cNvSpPr>
              <p:nvPr/>
            </p:nvSpPr>
            <p:spPr bwMode="auto">
              <a:xfrm>
                <a:off x="1227" y="2465"/>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Rectangle 218"/>
              <p:cNvSpPr>
                <a:spLocks noChangeArrowheads="1"/>
              </p:cNvSpPr>
              <p:nvPr/>
            </p:nvSpPr>
            <p:spPr bwMode="auto">
              <a:xfrm>
                <a:off x="1947" y="1793"/>
                <a:ext cx="384" cy="24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8" name="Oval 219"/>
              <p:cNvSpPr>
                <a:spLocks noChangeArrowheads="1"/>
              </p:cNvSpPr>
              <p:nvPr/>
            </p:nvSpPr>
            <p:spPr bwMode="auto">
              <a:xfrm>
                <a:off x="2116" y="1745"/>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Line 220"/>
              <p:cNvSpPr>
                <a:spLocks noChangeShapeType="1"/>
              </p:cNvSpPr>
              <p:nvPr/>
            </p:nvSpPr>
            <p:spPr bwMode="auto">
              <a:xfrm>
                <a:off x="2139" y="1505"/>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221"/>
              <p:cNvSpPr>
                <a:spLocks noChangeShapeType="1"/>
              </p:cNvSpPr>
              <p:nvPr/>
            </p:nvSpPr>
            <p:spPr bwMode="auto">
              <a:xfrm>
                <a:off x="1371" y="1505"/>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Rectangle 222"/>
              <p:cNvSpPr>
                <a:spLocks noChangeArrowheads="1"/>
              </p:cNvSpPr>
              <p:nvPr/>
            </p:nvSpPr>
            <p:spPr bwMode="auto">
              <a:xfrm>
                <a:off x="1179" y="929"/>
                <a:ext cx="30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从</a:t>
                </a:r>
                <a:endPar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Oval 223"/>
              <p:cNvSpPr>
                <a:spLocks noChangeArrowheads="1"/>
              </p:cNvSpPr>
              <p:nvPr/>
            </p:nvSpPr>
            <p:spPr bwMode="auto">
              <a:xfrm>
                <a:off x="1343" y="2293"/>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Rectangle 224"/>
              <p:cNvSpPr>
                <a:spLocks noChangeArrowheads="1"/>
              </p:cNvSpPr>
              <p:nvPr/>
            </p:nvSpPr>
            <p:spPr bwMode="auto">
              <a:xfrm>
                <a:off x="843" y="1457"/>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4" name="Group 225"/>
              <p:cNvGrpSpPr/>
              <p:nvPr/>
            </p:nvGrpSpPr>
            <p:grpSpPr bwMode="auto">
              <a:xfrm>
                <a:off x="1615" y="1505"/>
                <a:ext cx="313" cy="288"/>
                <a:chOff x="4574" y="1234"/>
                <a:chExt cx="313" cy="288"/>
              </a:xfrm>
            </p:grpSpPr>
            <p:sp>
              <p:nvSpPr>
                <p:cNvPr id="40" name="Rectangle 226"/>
                <p:cNvSpPr>
                  <a:spLocks noChangeArrowheads="1"/>
                </p:cNvSpPr>
                <p:nvPr/>
              </p:nvSpPr>
              <p:spPr bwMode="auto">
                <a:xfrm>
                  <a:off x="4574" y="1234"/>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41" name="Line 227"/>
                <p:cNvSpPr>
                  <a:spLocks noChangeShapeType="1"/>
                </p:cNvSpPr>
                <p:nvPr/>
              </p:nvSpPr>
              <p:spPr bwMode="auto">
                <a:xfrm>
                  <a:off x="4634" y="128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5" name="Rectangle 228"/>
              <p:cNvSpPr>
                <a:spLocks noChangeArrowheads="1"/>
              </p:cNvSpPr>
              <p:nvPr/>
            </p:nvSpPr>
            <p:spPr bwMode="auto">
              <a:xfrm>
                <a:off x="1512" y="1942"/>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Rectangle 229"/>
              <p:cNvSpPr>
                <a:spLocks noChangeArrowheads="1"/>
              </p:cNvSpPr>
              <p:nvPr/>
            </p:nvSpPr>
            <p:spPr bwMode="auto">
              <a:xfrm>
                <a:off x="981" y="1954"/>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Freeform 230"/>
              <p:cNvSpPr/>
              <p:nvPr/>
            </p:nvSpPr>
            <p:spPr bwMode="auto">
              <a:xfrm>
                <a:off x="810" y="858"/>
                <a:ext cx="780" cy="1457"/>
              </a:xfrm>
              <a:custGeom>
                <a:avLst/>
                <a:gdLst>
                  <a:gd name="T0" fmla="*/ 698 w 802"/>
                  <a:gd name="T1" fmla="*/ 0 h 1457"/>
                  <a:gd name="T2" fmla="*/ 0 w 802"/>
                  <a:gd name="T3" fmla="*/ 0 h 1457"/>
                  <a:gd name="T4" fmla="*/ 0 w 802"/>
                  <a:gd name="T5" fmla="*/ 1457 h 1457"/>
                  <a:gd name="T6" fmla="*/ 226 w 802"/>
                  <a:gd name="T7" fmla="*/ 1457 h 1457"/>
                  <a:gd name="T8" fmla="*/ 226 w 802"/>
                  <a:gd name="T9" fmla="*/ 1344 h 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2" h="1457">
                    <a:moveTo>
                      <a:pt x="802" y="0"/>
                    </a:moveTo>
                    <a:lnTo>
                      <a:pt x="0" y="0"/>
                    </a:lnTo>
                    <a:lnTo>
                      <a:pt x="0" y="1457"/>
                    </a:lnTo>
                    <a:lnTo>
                      <a:pt x="260" y="1457"/>
                    </a:lnTo>
                    <a:lnTo>
                      <a:pt x="260" y="134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231"/>
              <p:cNvSpPr/>
              <p:nvPr/>
            </p:nvSpPr>
            <p:spPr bwMode="auto">
              <a:xfrm>
                <a:off x="1127" y="790"/>
                <a:ext cx="757" cy="1468"/>
              </a:xfrm>
              <a:custGeom>
                <a:avLst/>
                <a:gdLst>
                  <a:gd name="T0" fmla="*/ 0 w 723"/>
                  <a:gd name="T1" fmla="*/ 0 h 1468"/>
                  <a:gd name="T2" fmla="*/ 910 w 723"/>
                  <a:gd name="T3" fmla="*/ 0 h 1468"/>
                  <a:gd name="T4" fmla="*/ 910 w 723"/>
                  <a:gd name="T5" fmla="*/ 1468 h 1468"/>
                  <a:gd name="T6" fmla="*/ 712 w 723"/>
                  <a:gd name="T7" fmla="*/ 1468 h 1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3" h="1468">
                    <a:moveTo>
                      <a:pt x="0" y="0"/>
                    </a:moveTo>
                    <a:lnTo>
                      <a:pt x="723" y="0"/>
                    </a:lnTo>
                    <a:lnTo>
                      <a:pt x="723" y="1468"/>
                    </a:lnTo>
                    <a:lnTo>
                      <a:pt x="565" y="146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232"/>
              <p:cNvSpPr>
                <a:spLocks noChangeShapeType="1"/>
              </p:cNvSpPr>
              <p:nvPr/>
            </p:nvSpPr>
            <p:spPr bwMode="auto">
              <a:xfrm>
                <a:off x="1711" y="2202"/>
                <a:ext cx="1" cy="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4" name="Text Box 233"/>
            <p:cNvSpPr txBox="1">
              <a:spLocks noChangeArrowheads="1"/>
            </p:cNvSpPr>
            <p:nvPr/>
          </p:nvSpPr>
          <p:spPr bwMode="auto">
            <a:xfrm>
              <a:off x="1935" y="1674"/>
              <a:ext cx="250"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44" name="Group 43"/>
          <p:cNvGrpSpPr/>
          <p:nvPr/>
        </p:nvGrpSpPr>
        <p:grpSpPr bwMode="auto">
          <a:xfrm>
            <a:off x="4875213" y="795338"/>
            <a:ext cx="3067050" cy="3138487"/>
            <a:chOff x="2869" y="897"/>
            <a:chExt cx="1932" cy="1977"/>
          </a:xfrm>
        </p:grpSpPr>
        <p:grpSp>
          <p:nvGrpSpPr>
            <p:cNvPr id="45" name="Group 44"/>
            <p:cNvGrpSpPr/>
            <p:nvPr/>
          </p:nvGrpSpPr>
          <p:grpSpPr bwMode="auto">
            <a:xfrm>
              <a:off x="2869" y="897"/>
              <a:ext cx="1932" cy="1977"/>
              <a:chOff x="2789" y="756"/>
              <a:chExt cx="1932" cy="1977"/>
            </a:xfrm>
          </p:grpSpPr>
          <p:sp>
            <p:nvSpPr>
              <p:cNvPr id="50" name="Rectangle 45"/>
              <p:cNvSpPr>
                <a:spLocks noChangeArrowheads="1"/>
              </p:cNvSpPr>
              <p:nvPr/>
            </p:nvSpPr>
            <p:spPr bwMode="auto">
              <a:xfrm>
                <a:off x="4041" y="2386"/>
                <a:ext cx="680" cy="34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1" name="Rectangle 46"/>
              <p:cNvSpPr>
                <a:spLocks noChangeArrowheads="1"/>
              </p:cNvSpPr>
              <p:nvPr/>
            </p:nvSpPr>
            <p:spPr bwMode="auto">
              <a:xfrm>
                <a:off x="3373" y="2386"/>
                <a:ext cx="668" cy="34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Rectangle 47"/>
              <p:cNvSpPr>
                <a:spLocks noChangeArrowheads="1"/>
              </p:cNvSpPr>
              <p:nvPr/>
            </p:nvSpPr>
            <p:spPr bwMode="auto">
              <a:xfrm>
                <a:off x="2789" y="2386"/>
                <a:ext cx="584" cy="34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Rectangle 48"/>
              <p:cNvSpPr>
                <a:spLocks noChangeArrowheads="1"/>
              </p:cNvSpPr>
              <p:nvPr/>
            </p:nvSpPr>
            <p:spPr bwMode="auto">
              <a:xfrm>
                <a:off x="4041" y="2060"/>
                <a:ext cx="680"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Rectangle 49"/>
              <p:cNvSpPr>
                <a:spLocks noChangeArrowheads="1"/>
              </p:cNvSpPr>
              <p:nvPr/>
            </p:nvSpPr>
            <p:spPr bwMode="auto">
              <a:xfrm>
                <a:off x="3373" y="2060"/>
                <a:ext cx="668"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Rectangle 50"/>
              <p:cNvSpPr>
                <a:spLocks noChangeArrowheads="1"/>
              </p:cNvSpPr>
              <p:nvPr/>
            </p:nvSpPr>
            <p:spPr bwMode="auto">
              <a:xfrm>
                <a:off x="2789" y="2060"/>
                <a:ext cx="584"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6" name="Rectangle 51"/>
              <p:cNvSpPr>
                <a:spLocks noChangeArrowheads="1"/>
              </p:cNvSpPr>
              <p:nvPr/>
            </p:nvSpPr>
            <p:spPr bwMode="auto">
              <a:xfrm>
                <a:off x="4041" y="1734"/>
                <a:ext cx="680"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7" name="Rectangle 52"/>
              <p:cNvSpPr>
                <a:spLocks noChangeArrowheads="1"/>
              </p:cNvSpPr>
              <p:nvPr/>
            </p:nvSpPr>
            <p:spPr bwMode="auto">
              <a:xfrm>
                <a:off x="3373" y="1734"/>
                <a:ext cx="668"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Rectangle 53"/>
              <p:cNvSpPr>
                <a:spLocks noChangeArrowheads="1"/>
              </p:cNvSpPr>
              <p:nvPr/>
            </p:nvSpPr>
            <p:spPr bwMode="auto">
              <a:xfrm>
                <a:off x="2789" y="1734"/>
                <a:ext cx="584"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Rectangle 54"/>
              <p:cNvSpPr>
                <a:spLocks noChangeArrowheads="1"/>
              </p:cNvSpPr>
              <p:nvPr/>
            </p:nvSpPr>
            <p:spPr bwMode="auto">
              <a:xfrm>
                <a:off x="4041" y="1408"/>
                <a:ext cx="680"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Rectangle 55"/>
              <p:cNvSpPr>
                <a:spLocks noChangeArrowheads="1"/>
              </p:cNvSpPr>
              <p:nvPr/>
            </p:nvSpPr>
            <p:spPr bwMode="auto">
              <a:xfrm>
                <a:off x="3373" y="1408"/>
                <a:ext cx="668"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61" name="Rectangle 56"/>
              <p:cNvSpPr>
                <a:spLocks noChangeArrowheads="1"/>
              </p:cNvSpPr>
              <p:nvPr/>
            </p:nvSpPr>
            <p:spPr bwMode="auto">
              <a:xfrm>
                <a:off x="2789" y="1408"/>
                <a:ext cx="584"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2" name="Rectangle 57"/>
              <p:cNvSpPr>
                <a:spLocks noChangeArrowheads="1"/>
              </p:cNvSpPr>
              <p:nvPr/>
            </p:nvSpPr>
            <p:spPr bwMode="auto">
              <a:xfrm>
                <a:off x="4041" y="1082"/>
                <a:ext cx="680"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3" name="Rectangle 58"/>
              <p:cNvSpPr>
                <a:spLocks noChangeArrowheads="1"/>
              </p:cNvSpPr>
              <p:nvPr/>
            </p:nvSpPr>
            <p:spPr bwMode="auto">
              <a:xfrm>
                <a:off x="3373" y="1082"/>
                <a:ext cx="668"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4" name="Rectangle 59"/>
              <p:cNvSpPr>
                <a:spLocks noChangeArrowheads="1"/>
              </p:cNvSpPr>
              <p:nvPr/>
            </p:nvSpPr>
            <p:spPr bwMode="auto">
              <a:xfrm>
                <a:off x="2789" y="1082"/>
                <a:ext cx="584"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  K</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5" name="Rectangle 60"/>
              <p:cNvSpPr>
                <a:spLocks noChangeArrowheads="1"/>
              </p:cNvSpPr>
              <p:nvPr/>
            </p:nvSpPr>
            <p:spPr bwMode="auto">
              <a:xfrm>
                <a:off x="4041" y="756"/>
                <a:ext cx="680"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Rectangle 61"/>
              <p:cNvSpPr>
                <a:spLocks noChangeArrowheads="1"/>
              </p:cNvSpPr>
              <p:nvPr/>
            </p:nvSpPr>
            <p:spPr bwMode="auto">
              <a:xfrm>
                <a:off x="3373" y="756"/>
                <a:ext cx="668"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Rectangle 62"/>
              <p:cNvSpPr>
                <a:spLocks noChangeArrowheads="1"/>
              </p:cNvSpPr>
              <p:nvPr/>
            </p:nvSpPr>
            <p:spPr bwMode="auto">
              <a:xfrm>
                <a:off x="2789" y="756"/>
                <a:ext cx="584" cy="32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8" name="Line 63"/>
              <p:cNvSpPr>
                <a:spLocks noChangeShapeType="1"/>
              </p:cNvSpPr>
              <p:nvPr/>
            </p:nvSpPr>
            <p:spPr bwMode="auto">
              <a:xfrm>
                <a:off x="2789" y="1082"/>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64"/>
              <p:cNvSpPr>
                <a:spLocks noChangeShapeType="1"/>
              </p:cNvSpPr>
              <p:nvPr/>
            </p:nvSpPr>
            <p:spPr bwMode="auto">
              <a:xfrm>
                <a:off x="2789" y="1408"/>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65"/>
              <p:cNvSpPr>
                <a:spLocks noChangeShapeType="1"/>
              </p:cNvSpPr>
              <p:nvPr/>
            </p:nvSpPr>
            <p:spPr bwMode="auto">
              <a:xfrm>
                <a:off x="2789" y="1734"/>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66"/>
              <p:cNvSpPr>
                <a:spLocks noChangeShapeType="1"/>
              </p:cNvSpPr>
              <p:nvPr/>
            </p:nvSpPr>
            <p:spPr bwMode="auto">
              <a:xfrm>
                <a:off x="2789" y="2060"/>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67"/>
              <p:cNvSpPr>
                <a:spLocks noChangeShapeType="1"/>
              </p:cNvSpPr>
              <p:nvPr/>
            </p:nvSpPr>
            <p:spPr bwMode="auto">
              <a:xfrm>
                <a:off x="2789" y="2386"/>
                <a:ext cx="19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68"/>
              <p:cNvSpPr>
                <a:spLocks noChangeShapeType="1"/>
              </p:cNvSpPr>
              <p:nvPr/>
            </p:nvSpPr>
            <p:spPr bwMode="auto">
              <a:xfrm>
                <a:off x="3373" y="756"/>
                <a:ext cx="0" cy="197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69"/>
              <p:cNvSpPr>
                <a:spLocks noChangeShapeType="1"/>
              </p:cNvSpPr>
              <p:nvPr/>
            </p:nvSpPr>
            <p:spPr bwMode="auto">
              <a:xfrm>
                <a:off x="4041" y="756"/>
                <a:ext cx="0" cy="197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70"/>
              <p:cNvSpPr>
                <a:spLocks noChangeShapeType="1"/>
              </p:cNvSpPr>
              <p:nvPr/>
            </p:nvSpPr>
            <p:spPr bwMode="auto">
              <a:xfrm>
                <a:off x="2789" y="756"/>
                <a:ext cx="1932"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71"/>
              <p:cNvSpPr>
                <a:spLocks noChangeShapeType="1"/>
              </p:cNvSpPr>
              <p:nvPr/>
            </p:nvSpPr>
            <p:spPr bwMode="auto">
              <a:xfrm>
                <a:off x="2789" y="756"/>
                <a:ext cx="0" cy="1977"/>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Line 72"/>
              <p:cNvSpPr>
                <a:spLocks noChangeShapeType="1"/>
              </p:cNvSpPr>
              <p:nvPr/>
            </p:nvSpPr>
            <p:spPr bwMode="auto">
              <a:xfrm>
                <a:off x="4721" y="756"/>
                <a:ext cx="0" cy="1977"/>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Line 73"/>
              <p:cNvSpPr>
                <a:spLocks noChangeShapeType="1"/>
              </p:cNvSpPr>
              <p:nvPr/>
            </p:nvSpPr>
            <p:spPr bwMode="auto">
              <a:xfrm>
                <a:off x="2789" y="2733"/>
                <a:ext cx="1932"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9" name="Group 74"/>
              <p:cNvGrpSpPr/>
              <p:nvPr/>
            </p:nvGrpSpPr>
            <p:grpSpPr bwMode="auto">
              <a:xfrm>
                <a:off x="4416" y="802"/>
                <a:ext cx="248" cy="248"/>
                <a:chOff x="4416" y="802"/>
                <a:chExt cx="248" cy="248"/>
              </a:xfrm>
            </p:grpSpPr>
            <p:sp>
              <p:nvSpPr>
                <p:cNvPr id="80" name="Freeform 75"/>
                <p:cNvSpPr/>
                <p:nvPr/>
              </p:nvSpPr>
              <p:spPr bwMode="auto">
                <a:xfrm>
                  <a:off x="4416" y="802"/>
                  <a:ext cx="248" cy="248"/>
                </a:xfrm>
                <a:custGeom>
                  <a:avLst/>
                  <a:gdLst>
                    <a:gd name="T0" fmla="*/ 0 w 248"/>
                    <a:gd name="T1" fmla="*/ 0 h 248"/>
                    <a:gd name="T2" fmla="*/ 147 w 248"/>
                    <a:gd name="T3" fmla="*/ 0 h 248"/>
                    <a:gd name="T4" fmla="*/ 147 w 248"/>
                    <a:gd name="T5" fmla="*/ 248 h 248"/>
                    <a:gd name="T6" fmla="*/ 248 w 248"/>
                    <a:gd name="T7" fmla="*/ 248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248">
                      <a:moveTo>
                        <a:pt x="0" y="0"/>
                      </a:moveTo>
                      <a:lnTo>
                        <a:pt x="147" y="0"/>
                      </a:lnTo>
                      <a:lnTo>
                        <a:pt x="147" y="248"/>
                      </a:lnTo>
                      <a:lnTo>
                        <a:pt x="248" y="24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76"/>
                <p:cNvSpPr>
                  <a:spLocks noChangeShapeType="1"/>
                </p:cNvSpPr>
                <p:nvPr/>
              </p:nvSpPr>
              <p:spPr bwMode="auto">
                <a:xfrm>
                  <a:off x="4563" y="824"/>
                  <a:ext cx="0" cy="17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46" name="Text Box 77"/>
            <p:cNvSpPr txBox="1">
              <a:spLocks noChangeArrowheads="1"/>
            </p:cNvSpPr>
            <p:nvPr/>
          </p:nvSpPr>
          <p:spPr bwMode="auto">
            <a:xfrm>
              <a:off x="2879" y="1559"/>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Text Box 78"/>
            <p:cNvSpPr txBox="1">
              <a:spLocks noChangeArrowheads="1"/>
            </p:cNvSpPr>
            <p:nvPr/>
          </p:nvSpPr>
          <p:spPr bwMode="auto">
            <a:xfrm>
              <a:off x="2890" y="1898"/>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Text Box 79"/>
            <p:cNvSpPr txBox="1">
              <a:spLocks noChangeArrowheads="1"/>
            </p:cNvSpPr>
            <p:nvPr/>
          </p:nvSpPr>
          <p:spPr bwMode="auto">
            <a:xfrm>
              <a:off x="2890" y="2214"/>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Text Box 80"/>
            <p:cNvSpPr txBox="1">
              <a:spLocks noChangeArrowheads="1"/>
            </p:cNvSpPr>
            <p:nvPr/>
          </p:nvSpPr>
          <p:spPr bwMode="auto">
            <a:xfrm>
              <a:off x="2890" y="2530"/>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84" name="Text Box 83"/>
          <p:cNvSpPr txBox="1">
            <a:spLocks noChangeArrowheads="1"/>
          </p:cNvSpPr>
          <p:nvPr/>
        </p:nvSpPr>
        <p:spPr bwMode="auto">
          <a:xfrm>
            <a:off x="1238251" y="3673475"/>
            <a:ext cx="308004" cy="520700"/>
          </a:xfrm>
          <a:prstGeom prst="rect">
            <a:avLst/>
          </a:prstGeom>
          <a:solidFill>
            <a:schemeClr val="accent2">
              <a:lumMod val="60000"/>
              <a:lumOff val="4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Text Box 86"/>
          <p:cNvSpPr txBox="1">
            <a:spLocks noChangeArrowheads="1"/>
          </p:cNvSpPr>
          <p:nvPr/>
        </p:nvSpPr>
        <p:spPr bwMode="auto">
          <a:xfrm>
            <a:off x="2847982" y="3697287"/>
            <a:ext cx="373055" cy="520701"/>
          </a:xfrm>
          <a:prstGeom prst="rect">
            <a:avLst/>
          </a:prstGeom>
          <a:solidFill>
            <a:srgbClr val="F6F000"/>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Text Box 87"/>
          <p:cNvSpPr txBox="1">
            <a:spLocks noChangeArrowheads="1"/>
          </p:cNvSpPr>
          <p:nvPr/>
        </p:nvSpPr>
        <p:spPr bwMode="auto">
          <a:xfrm>
            <a:off x="6024563" y="1846263"/>
            <a:ext cx="681037"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7" name="Text Box 106"/>
          <p:cNvSpPr txBox="1">
            <a:spLocks noChangeArrowheads="1"/>
          </p:cNvSpPr>
          <p:nvPr/>
        </p:nvSpPr>
        <p:spPr bwMode="auto">
          <a:xfrm>
            <a:off x="6094413" y="2384425"/>
            <a:ext cx="393700"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0" name="Text Box 119"/>
          <p:cNvSpPr txBox="1">
            <a:spLocks noChangeArrowheads="1"/>
          </p:cNvSpPr>
          <p:nvPr/>
        </p:nvSpPr>
        <p:spPr bwMode="auto">
          <a:xfrm>
            <a:off x="6113463" y="2868613"/>
            <a:ext cx="393700"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3" name="Text Box 122"/>
          <p:cNvSpPr txBox="1">
            <a:spLocks noChangeArrowheads="1"/>
          </p:cNvSpPr>
          <p:nvPr/>
        </p:nvSpPr>
        <p:spPr bwMode="auto">
          <a:xfrm>
            <a:off x="2855913" y="3708353"/>
            <a:ext cx="355600" cy="519113"/>
          </a:xfrm>
          <a:prstGeom prst="rect">
            <a:avLst/>
          </a:prstGeom>
          <a:solidFill>
            <a:schemeClr val="accent2">
              <a:lumMod val="40000"/>
              <a:lumOff val="6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9" name="Text Box 128"/>
          <p:cNvSpPr txBox="1">
            <a:spLocks noChangeArrowheads="1"/>
          </p:cNvSpPr>
          <p:nvPr/>
        </p:nvSpPr>
        <p:spPr bwMode="auto">
          <a:xfrm>
            <a:off x="1161911" y="519496"/>
            <a:ext cx="314326" cy="519112"/>
          </a:xfrm>
          <a:prstGeom prst="rect">
            <a:avLst/>
          </a:prstGeom>
          <a:solidFill>
            <a:srgbClr val="FFFF00"/>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2" name="Text Box 131"/>
          <p:cNvSpPr txBox="1">
            <a:spLocks noChangeArrowheads="1"/>
          </p:cNvSpPr>
          <p:nvPr/>
        </p:nvSpPr>
        <p:spPr bwMode="auto">
          <a:xfrm>
            <a:off x="1800234" y="2101056"/>
            <a:ext cx="338130" cy="519113"/>
          </a:xfrm>
          <a:prstGeom prst="rect">
            <a:avLst/>
          </a:prstGeom>
          <a:solidFill>
            <a:srgbClr val="FFFF00"/>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36" name="Group 135"/>
          <p:cNvGrpSpPr/>
          <p:nvPr/>
        </p:nvGrpSpPr>
        <p:grpSpPr bwMode="auto">
          <a:xfrm>
            <a:off x="6040438" y="3406775"/>
            <a:ext cx="681037" cy="519113"/>
            <a:chOff x="2179" y="3783"/>
            <a:chExt cx="429" cy="327"/>
          </a:xfrm>
        </p:grpSpPr>
        <p:sp>
          <p:nvSpPr>
            <p:cNvPr id="137" name="Text Box 136"/>
            <p:cNvSpPr txBox="1">
              <a:spLocks noChangeArrowheads="1"/>
            </p:cNvSpPr>
            <p:nvPr/>
          </p:nvSpPr>
          <p:spPr bwMode="auto">
            <a:xfrm>
              <a:off x="2179" y="3783"/>
              <a:ext cx="42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8" name="Line 137"/>
            <p:cNvSpPr>
              <a:spLocks noChangeShapeType="1"/>
            </p:cNvSpPr>
            <p:nvPr/>
          </p:nvSpPr>
          <p:spPr bwMode="auto">
            <a:xfrm>
              <a:off x="2236" y="3829"/>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39" name="Group 138"/>
          <p:cNvGrpSpPr/>
          <p:nvPr/>
        </p:nvGrpSpPr>
        <p:grpSpPr bwMode="auto">
          <a:xfrm>
            <a:off x="7045325" y="1846263"/>
            <a:ext cx="696913" cy="2079625"/>
            <a:chOff x="4416" y="1163"/>
            <a:chExt cx="439" cy="1310"/>
          </a:xfrm>
        </p:grpSpPr>
        <p:sp>
          <p:nvSpPr>
            <p:cNvPr id="140" name="Text Box 139"/>
            <p:cNvSpPr txBox="1">
              <a:spLocks noChangeArrowheads="1"/>
            </p:cNvSpPr>
            <p:nvPr/>
          </p:nvSpPr>
          <p:spPr bwMode="auto">
            <a:xfrm>
              <a:off x="4416" y="1163"/>
              <a:ext cx="42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Text Box 140"/>
            <p:cNvSpPr txBox="1">
              <a:spLocks noChangeArrowheads="1"/>
            </p:cNvSpPr>
            <p:nvPr/>
          </p:nvSpPr>
          <p:spPr bwMode="auto">
            <a:xfrm>
              <a:off x="4460" y="1502"/>
              <a:ext cx="24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2" name="Text Box 141"/>
            <p:cNvSpPr txBox="1">
              <a:spLocks noChangeArrowheads="1"/>
            </p:cNvSpPr>
            <p:nvPr/>
          </p:nvSpPr>
          <p:spPr bwMode="auto">
            <a:xfrm>
              <a:off x="4472" y="1807"/>
              <a:ext cx="24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43" name="Group 142"/>
            <p:cNvGrpSpPr/>
            <p:nvPr/>
          </p:nvGrpSpPr>
          <p:grpSpPr bwMode="auto">
            <a:xfrm>
              <a:off x="4426" y="2146"/>
              <a:ext cx="429" cy="327"/>
              <a:chOff x="2179" y="3783"/>
              <a:chExt cx="429" cy="327"/>
            </a:xfrm>
          </p:grpSpPr>
          <p:sp>
            <p:nvSpPr>
              <p:cNvPr id="144" name="Text Box 143"/>
              <p:cNvSpPr txBox="1">
                <a:spLocks noChangeArrowheads="1"/>
              </p:cNvSpPr>
              <p:nvPr/>
            </p:nvSpPr>
            <p:spPr bwMode="auto">
              <a:xfrm>
                <a:off x="2179" y="3783"/>
                <a:ext cx="42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5" name="Line 144"/>
              <p:cNvSpPr>
                <a:spLocks noChangeShapeType="1"/>
              </p:cNvSpPr>
              <p:nvPr/>
            </p:nvSpPr>
            <p:spPr bwMode="auto">
              <a:xfrm>
                <a:off x="2236" y="3829"/>
                <a:ext cx="15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146" name="Group 145"/>
          <p:cNvGrpSpPr/>
          <p:nvPr/>
        </p:nvGrpSpPr>
        <p:grpSpPr bwMode="auto">
          <a:xfrm>
            <a:off x="127794" y="3925888"/>
            <a:ext cx="3252788" cy="1917700"/>
            <a:chOff x="237" y="2821"/>
            <a:chExt cx="2049" cy="1208"/>
          </a:xfrm>
        </p:grpSpPr>
        <p:sp>
          <p:nvSpPr>
            <p:cNvPr id="147" name="Text Box 146"/>
            <p:cNvSpPr txBox="1">
              <a:spLocks noChangeArrowheads="1"/>
            </p:cNvSpPr>
            <p:nvPr/>
          </p:nvSpPr>
          <p:spPr bwMode="auto">
            <a:xfrm>
              <a:off x="654" y="3081"/>
              <a:ext cx="163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00   01   11  10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8" name="Text Box 147"/>
            <p:cNvSpPr txBox="1">
              <a:spLocks noChangeArrowheads="1"/>
            </p:cNvSpPr>
            <p:nvPr/>
          </p:nvSpPr>
          <p:spPr bwMode="auto">
            <a:xfrm>
              <a:off x="237" y="3125"/>
              <a:ext cx="432"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Text Box 148"/>
            <p:cNvSpPr txBox="1">
              <a:spLocks noChangeArrowheads="1"/>
            </p:cNvSpPr>
            <p:nvPr/>
          </p:nvSpPr>
          <p:spPr bwMode="auto">
            <a:xfrm>
              <a:off x="421" y="2821"/>
              <a:ext cx="264"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 </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0" name="Text Box 149"/>
            <p:cNvSpPr txBox="1">
              <a:spLocks noChangeArrowheads="1"/>
            </p:cNvSpPr>
            <p:nvPr/>
          </p:nvSpPr>
          <p:spPr bwMode="auto">
            <a:xfrm>
              <a:off x="452" y="3378"/>
              <a:ext cx="228" cy="596"/>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51" name="Group 150"/>
            <p:cNvGrpSpPr/>
            <p:nvPr/>
          </p:nvGrpSpPr>
          <p:grpSpPr bwMode="auto">
            <a:xfrm>
              <a:off x="491" y="3117"/>
              <a:ext cx="1671" cy="912"/>
              <a:chOff x="706" y="3309"/>
              <a:chExt cx="1344" cy="720"/>
            </a:xfrm>
          </p:grpSpPr>
          <p:sp>
            <p:nvSpPr>
              <p:cNvPr id="153" name="Rectangle 151"/>
              <p:cNvSpPr>
                <a:spLocks noChangeArrowheads="1"/>
              </p:cNvSpPr>
              <p:nvPr/>
            </p:nvSpPr>
            <p:spPr bwMode="auto">
              <a:xfrm>
                <a:off x="850" y="3501"/>
                <a:ext cx="1200" cy="52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4" name="Line 152"/>
              <p:cNvSpPr>
                <a:spLocks noChangeShapeType="1"/>
              </p:cNvSpPr>
              <p:nvPr/>
            </p:nvSpPr>
            <p:spPr bwMode="auto">
              <a:xfrm>
                <a:off x="850" y="3789"/>
                <a:ext cx="12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5" name="Line 153"/>
              <p:cNvSpPr>
                <a:spLocks noChangeShapeType="1"/>
              </p:cNvSpPr>
              <p:nvPr/>
            </p:nvSpPr>
            <p:spPr bwMode="auto">
              <a:xfrm>
                <a:off x="1441" y="350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6" name="Line 154"/>
              <p:cNvSpPr>
                <a:spLocks noChangeShapeType="1"/>
              </p:cNvSpPr>
              <p:nvPr/>
            </p:nvSpPr>
            <p:spPr bwMode="auto">
              <a:xfrm>
                <a:off x="1138" y="350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7" name="Line 155"/>
              <p:cNvSpPr>
                <a:spLocks noChangeShapeType="1"/>
              </p:cNvSpPr>
              <p:nvPr/>
            </p:nvSpPr>
            <p:spPr bwMode="auto">
              <a:xfrm>
                <a:off x="1762" y="350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8" name="Line 156"/>
              <p:cNvSpPr>
                <a:spLocks noChangeShapeType="1"/>
              </p:cNvSpPr>
              <p:nvPr/>
            </p:nvSpPr>
            <p:spPr bwMode="auto">
              <a:xfrm flipH="1" flipV="1">
                <a:off x="706" y="3309"/>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52" name="Text Box 158"/>
            <p:cNvSpPr txBox="1">
              <a:spLocks noChangeArrowheads="1"/>
            </p:cNvSpPr>
            <p:nvPr/>
          </p:nvSpPr>
          <p:spPr bwMode="auto">
            <a:xfrm>
              <a:off x="511" y="2956"/>
              <a:ext cx="32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K </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60" name="Text Box 159"/>
          <p:cNvSpPr txBox="1">
            <a:spLocks noChangeArrowheads="1"/>
          </p:cNvSpPr>
          <p:nvPr/>
        </p:nvSpPr>
        <p:spPr bwMode="auto">
          <a:xfrm>
            <a:off x="922338" y="4791075"/>
            <a:ext cx="466725"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1" name="Text Box 160"/>
          <p:cNvSpPr txBox="1">
            <a:spLocks noChangeArrowheads="1"/>
          </p:cNvSpPr>
          <p:nvPr/>
        </p:nvSpPr>
        <p:spPr bwMode="auto">
          <a:xfrm>
            <a:off x="922338" y="5346700"/>
            <a:ext cx="466725"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2" name="Text Box 161"/>
          <p:cNvSpPr txBox="1">
            <a:spLocks noChangeArrowheads="1"/>
          </p:cNvSpPr>
          <p:nvPr/>
        </p:nvSpPr>
        <p:spPr bwMode="auto">
          <a:xfrm>
            <a:off x="1531938" y="4791075"/>
            <a:ext cx="466725"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3" name="Text Box 162"/>
          <p:cNvSpPr txBox="1">
            <a:spLocks noChangeArrowheads="1"/>
          </p:cNvSpPr>
          <p:nvPr/>
        </p:nvSpPr>
        <p:spPr bwMode="auto">
          <a:xfrm>
            <a:off x="1514475" y="5348288"/>
            <a:ext cx="46672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4" name="Text Box 163"/>
          <p:cNvSpPr txBox="1">
            <a:spLocks noChangeArrowheads="1"/>
          </p:cNvSpPr>
          <p:nvPr/>
        </p:nvSpPr>
        <p:spPr bwMode="auto">
          <a:xfrm>
            <a:off x="2182246" y="4777106"/>
            <a:ext cx="466725" cy="5191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5" name="Text Box 164"/>
          <p:cNvSpPr txBox="1">
            <a:spLocks noChangeArrowheads="1"/>
          </p:cNvSpPr>
          <p:nvPr/>
        </p:nvSpPr>
        <p:spPr bwMode="auto">
          <a:xfrm>
            <a:off x="2143125" y="5329238"/>
            <a:ext cx="46672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0</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66" name="Text Box 165"/>
          <p:cNvSpPr txBox="1">
            <a:spLocks noChangeArrowheads="1"/>
          </p:cNvSpPr>
          <p:nvPr/>
        </p:nvSpPr>
        <p:spPr bwMode="auto">
          <a:xfrm>
            <a:off x="2609850" y="4786314"/>
            <a:ext cx="46672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7" name="Text Box 166"/>
          <p:cNvSpPr txBox="1">
            <a:spLocks noChangeArrowheads="1"/>
          </p:cNvSpPr>
          <p:nvPr/>
        </p:nvSpPr>
        <p:spPr bwMode="auto">
          <a:xfrm>
            <a:off x="2787151" y="5335946"/>
            <a:ext cx="46672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1</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69" name="Arc 168"/>
          <p:cNvSpPr/>
          <p:nvPr/>
        </p:nvSpPr>
        <p:spPr bwMode="auto">
          <a:xfrm>
            <a:off x="842963" y="5421313"/>
            <a:ext cx="457200" cy="376237"/>
          </a:xfrm>
          <a:custGeom>
            <a:avLst/>
            <a:gdLst>
              <a:gd name="T0" fmla="*/ 2147483647 w 26303"/>
              <a:gd name="T1" fmla="*/ 0 h 43200"/>
              <a:gd name="T2" fmla="*/ 0 w 26303"/>
              <a:gd name="T3" fmla="*/ 2138621492 h 43200"/>
              <a:gd name="T4" fmla="*/ 2147483647 w 26303"/>
              <a:gd name="T5" fmla="*/ 1082290043 h 43200"/>
              <a:gd name="T6" fmla="*/ 0 60000 65536"/>
              <a:gd name="T7" fmla="*/ 0 60000 65536"/>
              <a:gd name="T8" fmla="*/ 0 60000 65536"/>
            </a:gdLst>
            <a:ahLst/>
            <a:cxnLst>
              <a:cxn ang="T6">
                <a:pos x="T0" y="T1"/>
              </a:cxn>
              <a:cxn ang="T7">
                <a:pos x="T2" y="T3"/>
              </a:cxn>
              <a:cxn ang="T8">
                <a:pos x="T4" y="T5"/>
              </a:cxn>
            </a:cxnLst>
            <a:rect l="0" t="0" r="r" b="b"/>
            <a:pathLst>
              <a:path w="26303" h="43200" fill="none" extrusionOk="0">
                <a:moveTo>
                  <a:pt x="4702" y="0"/>
                </a:moveTo>
                <a:cubicBezTo>
                  <a:pt x="16632" y="0"/>
                  <a:pt x="26303" y="9670"/>
                  <a:pt x="26303" y="21600"/>
                </a:cubicBezTo>
                <a:cubicBezTo>
                  <a:pt x="26303" y="33529"/>
                  <a:pt x="16632" y="43200"/>
                  <a:pt x="4703" y="43200"/>
                </a:cubicBezTo>
                <a:cubicBezTo>
                  <a:pt x="3121" y="43200"/>
                  <a:pt x="1543" y="43026"/>
                  <a:pt x="0" y="42681"/>
                </a:cubicBezTo>
              </a:path>
              <a:path w="26303" h="43200" stroke="0" extrusionOk="0">
                <a:moveTo>
                  <a:pt x="4702" y="0"/>
                </a:moveTo>
                <a:cubicBezTo>
                  <a:pt x="16632" y="0"/>
                  <a:pt x="26303" y="9670"/>
                  <a:pt x="26303" y="21600"/>
                </a:cubicBezTo>
                <a:cubicBezTo>
                  <a:pt x="26303" y="33529"/>
                  <a:pt x="16632" y="43200"/>
                  <a:pt x="4703" y="43200"/>
                </a:cubicBezTo>
                <a:cubicBezTo>
                  <a:pt x="3121" y="43200"/>
                  <a:pt x="1543" y="43026"/>
                  <a:pt x="0" y="42681"/>
                </a:cubicBezTo>
                <a:lnTo>
                  <a:pt x="4703" y="21600"/>
                </a:lnTo>
                <a:lnTo>
                  <a:pt x="4702" y="0"/>
                </a:lnTo>
                <a:close/>
              </a:path>
            </a:pathLst>
          </a:custGeom>
          <a:noFill/>
          <a:ln w="38100">
            <a:no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0" name="Arc 169"/>
          <p:cNvSpPr/>
          <p:nvPr/>
        </p:nvSpPr>
        <p:spPr bwMode="auto">
          <a:xfrm flipH="1">
            <a:off x="2755584" y="5388609"/>
            <a:ext cx="399096" cy="387351"/>
          </a:xfrm>
          <a:custGeom>
            <a:avLst/>
            <a:gdLst>
              <a:gd name="T0" fmla="*/ 2147483647 w 26303"/>
              <a:gd name="T1" fmla="*/ 0 h 43200"/>
              <a:gd name="T2" fmla="*/ 0 w 26303"/>
              <a:gd name="T3" fmla="*/ 2138650456 h 43200"/>
              <a:gd name="T4" fmla="*/ 2147483647 w 26303"/>
              <a:gd name="T5" fmla="*/ 1082301333 h 43200"/>
              <a:gd name="T6" fmla="*/ 0 60000 65536"/>
              <a:gd name="T7" fmla="*/ 0 60000 65536"/>
              <a:gd name="T8" fmla="*/ 0 60000 65536"/>
            </a:gdLst>
            <a:ahLst/>
            <a:cxnLst>
              <a:cxn ang="T6">
                <a:pos x="T0" y="T1"/>
              </a:cxn>
              <a:cxn ang="T7">
                <a:pos x="T2" y="T3"/>
              </a:cxn>
              <a:cxn ang="T8">
                <a:pos x="T4" y="T5"/>
              </a:cxn>
            </a:cxnLst>
            <a:rect l="0" t="0" r="r" b="b"/>
            <a:pathLst>
              <a:path w="26303" h="43200" fill="none" extrusionOk="0">
                <a:moveTo>
                  <a:pt x="4702" y="0"/>
                </a:moveTo>
                <a:cubicBezTo>
                  <a:pt x="16632" y="0"/>
                  <a:pt x="26303" y="9670"/>
                  <a:pt x="26303" y="21600"/>
                </a:cubicBezTo>
                <a:cubicBezTo>
                  <a:pt x="26303" y="33529"/>
                  <a:pt x="16632" y="43200"/>
                  <a:pt x="4703" y="43200"/>
                </a:cubicBezTo>
                <a:cubicBezTo>
                  <a:pt x="3121" y="43200"/>
                  <a:pt x="1543" y="43026"/>
                  <a:pt x="0" y="42681"/>
                </a:cubicBezTo>
              </a:path>
              <a:path w="26303" h="43200" stroke="0" extrusionOk="0">
                <a:moveTo>
                  <a:pt x="4702" y="0"/>
                </a:moveTo>
                <a:cubicBezTo>
                  <a:pt x="16632" y="0"/>
                  <a:pt x="26303" y="9670"/>
                  <a:pt x="26303" y="21600"/>
                </a:cubicBezTo>
                <a:cubicBezTo>
                  <a:pt x="26303" y="33529"/>
                  <a:pt x="16632" y="43200"/>
                  <a:pt x="4703" y="43200"/>
                </a:cubicBezTo>
                <a:cubicBezTo>
                  <a:pt x="3121" y="43200"/>
                  <a:pt x="1543" y="43026"/>
                  <a:pt x="0" y="42681"/>
                </a:cubicBezTo>
                <a:lnTo>
                  <a:pt x="4703" y="21600"/>
                </a:lnTo>
                <a:lnTo>
                  <a:pt x="4702" y="0"/>
                </a:lnTo>
                <a:close/>
              </a:path>
            </a:pathLst>
          </a:cu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noFill/>
              <a:effectLst/>
              <a:uLnTx/>
              <a:uFillTx/>
              <a:latin typeface="Times New Roman" panose="02020603050405020304" pitchFamily="18" charset="0"/>
              <a:ea typeface="宋体" panose="02010600030101010101" pitchFamily="2" charset="-122"/>
              <a:cs typeface="+mn-cs"/>
            </a:endParaRPr>
          </a:p>
        </p:txBody>
      </p:sp>
      <p:grpSp>
        <p:nvGrpSpPr>
          <p:cNvPr id="171" name="Group 170"/>
          <p:cNvGrpSpPr/>
          <p:nvPr/>
        </p:nvGrpSpPr>
        <p:grpSpPr bwMode="auto">
          <a:xfrm>
            <a:off x="636588" y="5980113"/>
            <a:ext cx="2779712" cy="682625"/>
            <a:chOff x="2970" y="3241"/>
            <a:chExt cx="1751" cy="430"/>
          </a:xfrm>
        </p:grpSpPr>
        <p:sp>
          <p:nvSpPr>
            <p:cNvPr id="172" name="Rectangle 171" descr="点式菱形"/>
            <p:cNvSpPr>
              <a:spLocks noChangeArrowheads="1"/>
            </p:cNvSpPr>
            <p:nvPr/>
          </p:nvSpPr>
          <p:spPr bwMode="auto">
            <a:xfrm>
              <a:off x="2970" y="3241"/>
              <a:ext cx="1751" cy="430"/>
            </a:xfrm>
            <a:prstGeom prst="rect">
              <a:avLst/>
            </a:prstGeom>
            <a:pattFill prst="dotDmnd">
              <a:fgClr>
                <a:schemeClr val="accent1"/>
              </a:fgClr>
              <a:bgClr>
                <a:schemeClr val="bg1"/>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3" name="Text Box 172"/>
            <p:cNvSpPr txBox="1">
              <a:spLocks noChangeArrowheads="1"/>
            </p:cNvSpPr>
            <p:nvPr/>
          </p:nvSpPr>
          <p:spPr bwMode="auto">
            <a:xfrm>
              <a:off x="2994" y="3287"/>
              <a:ext cx="1648"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JQ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+KQ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4" name="Line 173"/>
            <p:cNvSpPr>
              <a:spLocks noChangeShapeType="1"/>
            </p:cNvSpPr>
            <p:nvPr/>
          </p:nvSpPr>
          <p:spPr bwMode="auto">
            <a:xfrm>
              <a:off x="3692" y="3332"/>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 name="Line 174"/>
            <p:cNvSpPr>
              <a:spLocks noChangeShapeType="1"/>
            </p:cNvSpPr>
            <p:nvPr/>
          </p:nvSpPr>
          <p:spPr bwMode="auto">
            <a:xfrm>
              <a:off x="4040" y="3332"/>
              <a:ext cx="13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76" name="Group 175"/>
          <p:cNvGrpSpPr/>
          <p:nvPr/>
        </p:nvGrpSpPr>
        <p:grpSpPr bwMode="auto">
          <a:xfrm>
            <a:off x="3687763" y="4170363"/>
            <a:ext cx="5132387" cy="2266950"/>
            <a:chOff x="2323" y="2627"/>
            <a:chExt cx="3233" cy="1428"/>
          </a:xfrm>
        </p:grpSpPr>
        <p:grpSp>
          <p:nvGrpSpPr>
            <p:cNvPr id="177" name="Group 176"/>
            <p:cNvGrpSpPr/>
            <p:nvPr/>
          </p:nvGrpSpPr>
          <p:grpSpPr bwMode="auto">
            <a:xfrm>
              <a:off x="3067" y="3170"/>
              <a:ext cx="339" cy="337"/>
              <a:chOff x="1554" y="3402"/>
              <a:chExt cx="339" cy="337"/>
            </a:xfrm>
          </p:grpSpPr>
          <p:sp>
            <p:nvSpPr>
              <p:cNvPr id="189" name="Oval 177"/>
              <p:cNvSpPr>
                <a:spLocks noChangeArrowheads="1"/>
              </p:cNvSpPr>
              <p:nvPr/>
            </p:nvSpPr>
            <p:spPr bwMode="auto">
              <a:xfrm>
                <a:off x="1554" y="3402"/>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0" name="Text Box 178"/>
              <p:cNvSpPr txBox="1">
                <a:spLocks noChangeArrowheads="1"/>
              </p:cNvSpPr>
              <p:nvPr/>
            </p:nvSpPr>
            <p:spPr bwMode="auto">
              <a:xfrm>
                <a:off x="1631" y="342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78" name="Group 179"/>
            <p:cNvGrpSpPr/>
            <p:nvPr/>
          </p:nvGrpSpPr>
          <p:grpSpPr bwMode="auto">
            <a:xfrm>
              <a:off x="4447" y="3193"/>
              <a:ext cx="339" cy="337"/>
              <a:chOff x="2934" y="3425"/>
              <a:chExt cx="339" cy="337"/>
            </a:xfrm>
          </p:grpSpPr>
          <p:sp>
            <p:nvSpPr>
              <p:cNvPr id="187" name="Oval 180"/>
              <p:cNvSpPr>
                <a:spLocks noChangeArrowheads="1"/>
              </p:cNvSpPr>
              <p:nvPr/>
            </p:nvSpPr>
            <p:spPr bwMode="auto">
              <a:xfrm>
                <a:off x="2934" y="3425"/>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8" name="Text Box 181"/>
              <p:cNvSpPr txBox="1">
                <a:spLocks noChangeArrowheads="1"/>
              </p:cNvSpPr>
              <p:nvPr/>
            </p:nvSpPr>
            <p:spPr bwMode="auto">
              <a:xfrm>
                <a:off x="3011" y="343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79" name="Arc 182"/>
            <p:cNvSpPr/>
            <p:nvPr/>
          </p:nvSpPr>
          <p:spPr bwMode="auto">
            <a:xfrm rot="14154867" flipV="1">
              <a:off x="2753" y="3084"/>
              <a:ext cx="487" cy="474"/>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 name="Arc 183"/>
            <p:cNvSpPr/>
            <p:nvPr/>
          </p:nvSpPr>
          <p:spPr bwMode="auto">
            <a:xfrm rot="8094814" flipH="1" flipV="1">
              <a:off x="4600" y="3128"/>
              <a:ext cx="487" cy="474"/>
            </a:xfrm>
            <a:custGeom>
              <a:avLst/>
              <a:gdLst>
                <a:gd name="T0" fmla="*/ 0 w 43200"/>
                <a:gd name="T1" fmla="*/ 0 h 43040"/>
                <a:gd name="T2" fmla="*/ 0 w 43200"/>
                <a:gd name="T3" fmla="*/ 0 h 43040"/>
                <a:gd name="T4" fmla="*/ 0 w 43200"/>
                <a:gd name="T5" fmla="*/ 0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1" name="Text Box 184"/>
            <p:cNvSpPr txBox="1">
              <a:spLocks noChangeArrowheads="1"/>
            </p:cNvSpPr>
            <p:nvPr/>
          </p:nvSpPr>
          <p:spPr bwMode="auto">
            <a:xfrm>
              <a:off x="5078" y="3083"/>
              <a:ext cx="478" cy="52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K=0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2" name="Text Box 185"/>
            <p:cNvSpPr txBox="1">
              <a:spLocks noChangeArrowheads="1"/>
            </p:cNvSpPr>
            <p:nvPr/>
          </p:nvSpPr>
          <p:spPr bwMode="auto">
            <a:xfrm>
              <a:off x="2323" y="3052"/>
              <a:ext cx="512" cy="52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J=0 K=</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3" name="Arc 186"/>
            <p:cNvSpPr/>
            <p:nvPr/>
          </p:nvSpPr>
          <p:spPr bwMode="auto">
            <a:xfrm rot="-2056892">
              <a:off x="3346" y="2739"/>
              <a:ext cx="1152" cy="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 name="Text Box 187"/>
            <p:cNvSpPr txBox="1">
              <a:spLocks noChangeArrowheads="1"/>
            </p:cNvSpPr>
            <p:nvPr/>
          </p:nvSpPr>
          <p:spPr bwMode="auto">
            <a:xfrm>
              <a:off x="3546" y="2627"/>
              <a:ext cx="9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K=</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85" name="Arc 188"/>
            <p:cNvSpPr/>
            <p:nvPr/>
          </p:nvSpPr>
          <p:spPr bwMode="auto">
            <a:xfrm rot="-2113283" flipH="1" flipV="1">
              <a:off x="3345" y="3074"/>
              <a:ext cx="1152" cy="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6" name="Text Box 189"/>
            <p:cNvSpPr txBox="1">
              <a:spLocks noChangeArrowheads="1"/>
            </p:cNvSpPr>
            <p:nvPr/>
          </p:nvSpPr>
          <p:spPr bwMode="auto">
            <a:xfrm>
              <a:off x="3481" y="3767"/>
              <a:ext cx="9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K=1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91" name="TextBox 190"/>
          <p:cNvSpPr txBox="1"/>
          <p:nvPr/>
        </p:nvSpPr>
        <p:spPr bwMode="auto">
          <a:xfrm>
            <a:off x="197962" y="0"/>
            <a:ext cx="4402319"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四、</a:t>
            </a:r>
            <a:r>
              <a:rPr lang="en-US" altLang="zh-CN" sz="2800" dirty="0">
                <a:solidFill>
                  <a:schemeClr val="tx1"/>
                </a:solidFill>
                <a:latin typeface="+mn-lt"/>
                <a:ea typeface="黑体" panose="02010609060101010101" pitchFamily="49" charset="-122"/>
              </a:rPr>
              <a:t>J-K</a:t>
            </a:r>
            <a:r>
              <a:rPr lang="zh-CN" altLang="en-US" sz="2800" dirty="0">
                <a:solidFill>
                  <a:schemeClr val="tx1"/>
                </a:solidFill>
                <a:latin typeface="黑体" panose="02010609060101010101" pitchFamily="49" charset="-122"/>
                <a:ea typeface="黑体" panose="02010609060101010101" pitchFamily="49" charset="-122"/>
              </a:rPr>
              <a:t>触发器</a:t>
            </a:r>
            <a:r>
              <a:rPr lang="zh-CN" altLang="en-US" dirty="0">
                <a:solidFill>
                  <a:schemeClr val="tx1"/>
                </a:solidFill>
                <a:latin typeface="黑体" panose="02010609060101010101" pitchFamily="49" charset="-122"/>
                <a:ea typeface="黑体" panose="02010609060101010101" pitchFamily="49" charset="-122"/>
              </a:rPr>
              <a:t>逻辑功能</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92" name="灯片编号占位符 192"/>
          <p:cNvSpPr txBox="1"/>
          <p:nvPr/>
        </p:nvSpPr>
        <p:spPr>
          <a:xfrm>
            <a:off x="8366760" y="6355080"/>
            <a:ext cx="76200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97" name="Text Box 96"/>
          <p:cNvSpPr txBox="1">
            <a:spLocks noChangeArrowheads="1"/>
          </p:cNvSpPr>
          <p:nvPr/>
        </p:nvSpPr>
        <p:spPr bwMode="auto">
          <a:xfrm>
            <a:off x="1133834" y="505471"/>
            <a:ext cx="315406" cy="519113"/>
          </a:xfrm>
          <a:prstGeom prst="rect">
            <a:avLst/>
          </a:prstGeom>
          <a:solidFill>
            <a:schemeClr val="accent2">
              <a:lumMod val="40000"/>
              <a:lumOff val="6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3" name="Text Box 96"/>
          <p:cNvSpPr txBox="1">
            <a:spLocks noChangeArrowheads="1"/>
          </p:cNvSpPr>
          <p:nvPr/>
        </p:nvSpPr>
        <p:spPr bwMode="auto">
          <a:xfrm>
            <a:off x="1798253" y="2105998"/>
            <a:ext cx="315406" cy="519113"/>
          </a:xfrm>
          <a:prstGeom prst="rect">
            <a:avLst/>
          </a:prstGeom>
          <a:solidFill>
            <a:schemeClr val="accent2">
              <a:lumMod val="40000"/>
              <a:lumOff val="6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Text Box 102"/>
          <p:cNvSpPr txBox="1">
            <a:spLocks noChangeArrowheads="1"/>
          </p:cNvSpPr>
          <p:nvPr/>
        </p:nvSpPr>
        <p:spPr bwMode="auto">
          <a:xfrm>
            <a:off x="1124115" y="525315"/>
            <a:ext cx="431472" cy="534988"/>
          </a:xfrm>
          <a:prstGeom prst="rect">
            <a:avLst/>
          </a:prstGeom>
          <a:solidFill>
            <a:schemeClr val="accent2">
              <a:lumMod val="20000"/>
              <a:lumOff val="8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6" name="Text Box 115"/>
          <p:cNvSpPr txBox="1">
            <a:spLocks noChangeArrowheads="1"/>
          </p:cNvSpPr>
          <p:nvPr/>
        </p:nvSpPr>
        <p:spPr bwMode="auto">
          <a:xfrm>
            <a:off x="1244072" y="3659098"/>
            <a:ext cx="299688" cy="523220"/>
          </a:xfrm>
          <a:prstGeom prst="rect">
            <a:avLst/>
          </a:prstGeom>
          <a:solidFill>
            <a:srgbClr val="FFFF00"/>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3" name="Text Box 112"/>
          <p:cNvSpPr txBox="1">
            <a:spLocks noChangeArrowheads="1"/>
          </p:cNvSpPr>
          <p:nvPr/>
        </p:nvSpPr>
        <p:spPr bwMode="auto">
          <a:xfrm>
            <a:off x="2859502" y="3702413"/>
            <a:ext cx="348422" cy="519113"/>
          </a:xfrm>
          <a:prstGeom prst="rect">
            <a:avLst/>
          </a:prstGeom>
          <a:solidFill>
            <a:schemeClr val="accent2">
              <a:lumMod val="40000"/>
              <a:lumOff val="6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Text Box 109"/>
          <p:cNvSpPr txBox="1">
            <a:spLocks noChangeArrowheads="1"/>
          </p:cNvSpPr>
          <p:nvPr/>
        </p:nvSpPr>
        <p:spPr bwMode="auto">
          <a:xfrm>
            <a:off x="1803812" y="2088536"/>
            <a:ext cx="357953" cy="519113"/>
          </a:xfrm>
          <a:prstGeom prst="rect">
            <a:avLst/>
          </a:prstGeom>
          <a:solidFill>
            <a:schemeClr val="accent2">
              <a:lumMod val="60000"/>
              <a:lumOff val="4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6" name="Text Box 125"/>
          <p:cNvSpPr txBox="1">
            <a:spLocks noChangeArrowheads="1"/>
          </p:cNvSpPr>
          <p:nvPr/>
        </p:nvSpPr>
        <p:spPr bwMode="auto">
          <a:xfrm>
            <a:off x="1099767" y="509440"/>
            <a:ext cx="321467" cy="519113"/>
          </a:xfrm>
          <a:prstGeom prst="rect">
            <a:avLst/>
          </a:prstGeom>
          <a:solidFill>
            <a:schemeClr val="accent2">
              <a:lumMod val="40000"/>
              <a:lumOff val="6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Text Box 99"/>
          <p:cNvSpPr txBox="1">
            <a:spLocks noChangeArrowheads="1"/>
          </p:cNvSpPr>
          <p:nvPr/>
        </p:nvSpPr>
        <p:spPr bwMode="auto">
          <a:xfrm>
            <a:off x="2869780" y="3714294"/>
            <a:ext cx="318006" cy="519112"/>
          </a:xfrm>
          <a:prstGeom prst="rect">
            <a:avLst/>
          </a:prstGeom>
          <a:solidFill>
            <a:schemeClr val="accent2">
              <a:lumMod val="40000"/>
              <a:lumOff val="60000"/>
            </a:schemeClr>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6" name="Text Box 105"/>
          <p:cNvSpPr txBox="1">
            <a:spLocks noChangeArrowheads="1"/>
          </p:cNvSpPr>
          <p:nvPr/>
        </p:nvSpPr>
        <p:spPr bwMode="auto">
          <a:xfrm>
            <a:off x="1166744" y="502157"/>
            <a:ext cx="296861" cy="523220"/>
          </a:xfrm>
          <a:prstGeom prst="rect">
            <a:avLst/>
          </a:prstGeom>
          <a:solidFill>
            <a:srgbClr val="FFFF00"/>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Text Box 134"/>
          <p:cNvSpPr txBox="1">
            <a:spLocks noChangeArrowheads="1"/>
          </p:cNvSpPr>
          <p:nvPr/>
        </p:nvSpPr>
        <p:spPr bwMode="auto">
          <a:xfrm>
            <a:off x="1803831" y="2094192"/>
            <a:ext cx="324075" cy="523220"/>
          </a:xfrm>
          <a:prstGeom prst="rect">
            <a:avLst/>
          </a:prstGeom>
          <a:solidFill>
            <a:schemeClr val="accent2">
              <a:lumMod val="20000"/>
              <a:lumOff val="80000"/>
            </a:schemeClr>
          </a:solidFill>
          <a:ln w="38100">
            <a:noFill/>
            <a:miter lim="800000"/>
          </a:ln>
          <a:effec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194" name="Arc 169"/>
          <p:cNvSpPr/>
          <p:nvPr/>
        </p:nvSpPr>
        <p:spPr bwMode="auto">
          <a:xfrm rot="10800000" flipH="1">
            <a:off x="899752" y="5408613"/>
            <a:ext cx="399096" cy="387351"/>
          </a:xfrm>
          <a:custGeom>
            <a:avLst/>
            <a:gdLst>
              <a:gd name="T0" fmla="*/ 2147483647 w 26303"/>
              <a:gd name="T1" fmla="*/ 0 h 43200"/>
              <a:gd name="T2" fmla="*/ 0 w 26303"/>
              <a:gd name="T3" fmla="*/ 2138650456 h 43200"/>
              <a:gd name="T4" fmla="*/ 2147483647 w 26303"/>
              <a:gd name="T5" fmla="*/ 1082301333 h 43200"/>
              <a:gd name="T6" fmla="*/ 0 60000 65536"/>
              <a:gd name="T7" fmla="*/ 0 60000 65536"/>
              <a:gd name="T8" fmla="*/ 0 60000 65536"/>
            </a:gdLst>
            <a:ahLst/>
            <a:cxnLst>
              <a:cxn ang="T6">
                <a:pos x="T0" y="T1"/>
              </a:cxn>
              <a:cxn ang="T7">
                <a:pos x="T2" y="T3"/>
              </a:cxn>
              <a:cxn ang="T8">
                <a:pos x="T4" y="T5"/>
              </a:cxn>
            </a:cxnLst>
            <a:rect l="0" t="0" r="r" b="b"/>
            <a:pathLst>
              <a:path w="26303" h="43200" fill="none" extrusionOk="0">
                <a:moveTo>
                  <a:pt x="4702" y="0"/>
                </a:moveTo>
                <a:cubicBezTo>
                  <a:pt x="16632" y="0"/>
                  <a:pt x="26303" y="9670"/>
                  <a:pt x="26303" y="21600"/>
                </a:cubicBezTo>
                <a:cubicBezTo>
                  <a:pt x="26303" y="33529"/>
                  <a:pt x="16632" y="43200"/>
                  <a:pt x="4703" y="43200"/>
                </a:cubicBezTo>
                <a:cubicBezTo>
                  <a:pt x="3121" y="43200"/>
                  <a:pt x="1543" y="43026"/>
                  <a:pt x="0" y="42681"/>
                </a:cubicBezTo>
              </a:path>
              <a:path w="26303" h="43200" stroke="0" extrusionOk="0">
                <a:moveTo>
                  <a:pt x="4702" y="0"/>
                </a:moveTo>
                <a:cubicBezTo>
                  <a:pt x="16632" y="0"/>
                  <a:pt x="26303" y="9670"/>
                  <a:pt x="26303" y="21600"/>
                </a:cubicBezTo>
                <a:cubicBezTo>
                  <a:pt x="26303" y="33529"/>
                  <a:pt x="16632" y="43200"/>
                  <a:pt x="4703" y="43200"/>
                </a:cubicBezTo>
                <a:cubicBezTo>
                  <a:pt x="3121" y="43200"/>
                  <a:pt x="1543" y="43026"/>
                  <a:pt x="0" y="42681"/>
                </a:cubicBezTo>
                <a:lnTo>
                  <a:pt x="4703" y="21600"/>
                </a:lnTo>
                <a:lnTo>
                  <a:pt x="4702" y="0"/>
                </a:lnTo>
                <a:close/>
              </a:path>
            </a:pathLst>
          </a:cu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noFill/>
              <a:effectLst/>
              <a:uLnTx/>
              <a:uFillTx/>
              <a:latin typeface="Times New Roman" panose="02020603050405020304" pitchFamily="18" charset="0"/>
              <a:ea typeface="宋体" panose="02010600030101010101" pitchFamily="2" charset="-122"/>
              <a:cs typeface="+mn-cs"/>
            </a:endParaRPr>
          </a:p>
        </p:txBody>
      </p:sp>
      <p:sp>
        <p:nvSpPr>
          <p:cNvPr id="195" name="Arc 169"/>
          <p:cNvSpPr/>
          <p:nvPr/>
        </p:nvSpPr>
        <p:spPr bwMode="auto">
          <a:xfrm flipH="1">
            <a:off x="2126140" y="4864960"/>
            <a:ext cx="399096" cy="387351"/>
          </a:xfrm>
          <a:custGeom>
            <a:avLst/>
            <a:gdLst>
              <a:gd name="T0" fmla="*/ 2147483647 w 26303"/>
              <a:gd name="T1" fmla="*/ 0 h 43200"/>
              <a:gd name="T2" fmla="*/ 0 w 26303"/>
              <a:gd name="T3" fmla="*/ 2138650456 h 43200"/>
              <a:gd name="T4" fmla="*/ 2147483647 w 26303"/>
              <a:gd name="T5" fmla="*/ 1082301333 h 43200"/>
              <a:gd name="T6" fmla="*/ 0 60000 65536"/>
              <a:gd name="T7" fmla="*/ 0 60000 65536"/>
              <a:gd name="T8" fmla="*/ 0 60000 65536"/>
            </a:gdLst>
            <a:ahLst/>
            <a:cxnLst>
              <a:cxn ang="T6">
                <a:pos x="T0" y="T1"/>
              </a:cxn>
              <a:cxn ang="T7">
                <a:pos x="T2" y="T3"/>
              </a:cxn>
              <a:cxn ang="T8">
                <a:pos x="T4" y="T5"/>
              </a:cxn>
            </a:cxnLst>
            <a:rect l="0" t="0" r="r" b="b"/>
            <a:pathLst>
              <a:path w="26303" h="43200" fill="none" extrusionOk="0">
                <a:moveTo>
                  <a:pt x="4702" y="0"/>
                </a:moveTo>
                <a:cubicBezTo>
                  <a:pt x="16632" y="0"/>
                  <a:pt x="26303" y="9670"/>
                  <a:pt x="26303" y="21600"/>
                </a:cubicBezTo>
                <a:cubicBezTo>
                  <a:pt x="26303" y="33529"/>
                  <a:pt x="16632" y="43200"/>
                  <a:pt x="4703" y="43200"/>
                </a:cubicBezTo>
                <a:cubicBezTo>
                  <a:pt x="3121" y="43200"/>
                  <a:pt x="1543" y="43026"/>
                  <a:pt x="0" y="42681"/>
                </a:cubicBezTo>
              </a:path>
              <a:path w="26303" h="43200" stroke="0" extrusionOk="0">
                <a:moveTo>
                  <a:pt x="4702" y="0"/>
                </a:moveTo>
                <a:cubicBezTo>
                  <a:pt x="16632" y="0"/>
                  <a:pt x="26303" y="9670"/>
                  <a:pt x="26303" y="21600"/>
                </a:cubicBezTo>
                <a:cubicBezTo>
                  <a:pt x="26303" y="33529"/>
                  <a:pt x="16632" y="43200"/>
                  <a:pt x="4703" y="43200"/>
                </a:cubicBezTo>
                <a:cubicBezTo>
                  <a:pt x="3121" y="43200"/>
                  <a:pt x="1543" y="43026"/>
                  <a:pt x="0" y="42681"/>
                </a:cubicBezTo>
                <a:lnTo>
                  <a:pt x="4703" y="21600"/>
                </a:lnTo>
                <a:lnTo>
                  <a:pt x="4702" y="0"/>
                </a:lnTo>
                <a:close/>
              </a:path>
            </a:pathLst>
          </a:cu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noFill/>
              <a:effectLst/>
              <a:uLnTx/>
              <a:uFillTx/>
              <a:latin typeface="Times New Roman" panose="02020603050405020304" pitchFamily="18" charset="0"/>
              <a:ea typeface="宋体" panose="02010600030101010101" pitchFamily="2" charset="-122"/>
              <a:cs typeface="+mn-cs"/>
            </a:endParaRPr>
          </a:p>
        </p:txBody>
      </p:sp>
      <p:sp>
        <p:nvSpPr>
          <p:cNvPr id="196" name="Arc 169"/>
          <p:cNvSpPr/>
          <p:nvPr/>
        </p:nvSpPr>
        <p:spPr bwMode="auto">
          <a:xfrm rot="11228595" flipH="1">
            <a:off x="2644257" y="4864961"/>
            <a:ext cx="399096" cy="387351"/>
          </a:xfrm>
          <a:custGeom>
            <a:avLst/>
            <a:gdLst>
              <a:gd name="T0" fmla="*/ 2147483647 w 26303"/>
              <a:gd name="T1" fmla="*/ 0 h 43200"/>
              <a:gd name="T2" fmla="*/ 0 w 26303"/>
              <a:gd name="T3" fmla="*/ 2138650456 h 43200"/>
              <a:gd name="T4" fmla="*/ 2147483647 w 26303"/>
              <a:gd name="T5" fmla="*/ 1082301333 h 43200"/>
              <a:gd name="T6" fmla="*/ 0 60000 65536"/>
              <a:gd name="T7" fmla="*/ 0 60000 65536"/>
              <a:gd name="T8" fmla="*/ 0 60000 65536"/>
            </a:gdLst>
            <a:ahLst/>
            <a:cxnLst>
              <a:cxn ang="T6">
                <a:pos x="T0" y="T1"/>
              </a:cxn>
              <a:cxn ang="T7">
                <a:pos x="T2" y="T3"/>
              </a:cxn>
              <a:cxn ang="T8">
                <a:pos x="T4" y="T5"/>
              </a:cxn>
            </a:cxnLst>
            <a:rect l="0" t="0" r="r" b="b"/>
            <a:pathLst>
              <a:path w="26303" h="43200" fill="none" extrusionOk="0">
                <a:moveTo>
                  <a:pt x="4702" y="0"/>
                </a:moveTo>
                <a:cubicBezTo>
                  <a:pt x="16632" y="0"/>
                  <a:pt x="26303" y="9670"/>
                  <a:pt x="26303" y="21600"/>
                </a:cubicBezTo>
                <a:cubicBezTo>
                  <a:pt x="26303" y="33529"/>
                  <a:pt x="16632" y="43200"/>
                  <a:pt x="4703" y="43200"/>
                </a:cubicBezTo>
                <a:cubicBezTo>
                  <a:pt x="3121" y="43200"/>
                  <a:pt x="1543" y="43026"/>
                  <a:pt x="0" y="42681"/>
                </a:cubicBezTo>
              </a:path>
              <a:path w="26303" h="43200" stroke="0" extrusionOk="0">
                <a:moveTo>
                  <a:pt x="4702" y="0"/>
                </a:moveTo>
                <a:cubicBezTo>
                  <a:pt x="16632" y="0"/>
                  <a:pt x="26303" y="9670"/>
                  <a:pt x="26303" y="21600"/>
                </a:cubicBezTo>
                <a:cubicBezTo>
                  <a:pt x="26303" y="33529"/>
                  <a:pt x="16632" y="43200"/>
                  <a:pt x="4703" y="43200"/>
                </a:cubicBezTo>
                <a:cubicBezTo>
                  <a:pt x="3121" y="43200"/>
                  <a:pt x="1543" y="43026"/>
                  <a:pt x="0" y="42681"/>
                </a:cubicBezTo>
                <a:lnTo>
                  <a:pt x="4703" y="21600"/>
                </a:lnTo>
                <a:lnTo>
                  <a:pt x="4702" y="0"/>
                </a:lnTo>
                <a:close/>
              </a:path>
            </a:pathLst>
          </a:cu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no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wipe(down)">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wd">
                                    <p:tmPct val="100000"/>
                                  </p:iterate>
                                  <p:childTnLst>
                                    <p:set>
                                      <p:cBhvr>
                                        <p:cTn id="39" dur="1" fill="hold">
                                          <p:stCondLst>
                                            <p:cond delay="0"/>
                                          </p:stCondLst>
                                        </p:cTn>
                                        <p:tgtEl>
                                          <p:spTgt spid="88"/>
                                        </p:tgtEl>
                                        <p:attrNameLst>
                                          <p:attrName>style.visibility</p:attrName>
                                        </p:attrNameLst>
                                      </p:cBhvr>
                                      <p:to>
                                        <p:strVal val="visible"/>
                                      </p:to>
                                    </p:set>
                                    <p:animEffect transition="in" filter="wipe(left)">
                                      <p:cBhvr>
                                        <p:cTn id="40" dur="3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left)">
                                      <p:cBhvr>
                                        <p:cTn id="49" dur="500"/>
                                        <p:tgtEl>
                                          <p:spTgt spid="10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20"/>
                                        </p:tgtEl>
                                        <p:attrNameLst>
                                          <p:attrName>style.visibility</p:attrName>
                                        </p:attrNameLst>
                                      </p:cBhvr>
                                      <p:to>
                                        <p:strVal val="visible"/>
                                      </p:to>
                                    </p:set>
                                    <p:animEffect transition="in" filter="wipe(left)">
                                      <p:cBhvr>
                                        <p:cTn id="68" dur="500"/>
                                        <p:tgtEl>
                                          <p:spTgt spid="12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36"/>
                                        </p:tgtEl>
                                        <p:attrNameLst>
                                          <p:attrName>style.visibility</p:attrName>
                                        </p:attrNameLst>
                                      </p:cBhvr>
                                      <p:to>
                                        <p:strVal val="visible"/>
                                      </p:to>
                                    </p:set>
                                    <p:animEffect transition="in" filter="wipe(left)">
                                      <p:cBhvr>
                                        <p:cTn id="83" dur="500"/>
                                        <p:tgtEl>
                                          <p:spTgt spid="13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39"/>
                                        </p:tgtEl>
                                        <p:attrNameLst>
                                          <p:attrName>style.visibility</p:attrName>
                                        </p:attrNameLst>
                                      </p:cBhvr>
                                      <p:to>
                                        <p:strVal val="visible"/>
                                      </p:to>
                                    </p:set>
                                    <p:animEffect transition="in" filter="wipe(up)">
                                      <p:cBhvr>
                                        <p:cTn id="88" dur="500"/>
                                        <p:tgtEl>
                                          <p:spTgt spid="139"/>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box(in)">
                                      <p:cBhvr>
                                        <p:cTn id="97" dur="500"/>
                                        <p:tgtEl>
                                          <p:spTgt spid="14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60"/>
                                        </p:tgtEl>
                                        <p:attrNameLst>
                                          <p:attrName>style.visibility</p:attrName>
                                        </p:attrNameLst>
                                      </p:cBhvr>
                                      <p:to>
                                        <p:strVal val="visible"/>
                                      </p:to>
                                    </p:set>
                                    <p:animEffect transition="in" filter="dissolve">
                                      <p:cBhvr>
                                        <p:cTn id="102" dur="500"/>
                                        <p:tgtEl>
                                          <p:spTgt spid="160"/>
                                        </p:tgtEl>
                                      </p:cBhvr>
                                    </p:animEffect>
                                  </p:childTnLst>
                                </p:cTn>
                              </p:par>
                            </p:childTnLst>
                          </p:cTn>
                        </p:par>
                        <p:par>
                          <p:cTn id="103" fill="hold">
                            <p:stCondLst>
                              <p:cond delay="500"/>
                            </p:stCondLst>
                            <p:childTnLst>
                              <p:par>
                                <p:cTn id="104" presetID="9" presetClass="entr" presetSubtype="0" fill="hold" grpId="0" nodeType="afterEffect">
                                  <p:stCondLst>
                                    <p:cond delay="0"/>
                                  </p:stCondLst>
                                  <p:childTnLst>
                                    <p:set>
                                      <p:cBhvr>
                                        <p:cTn id="105" dur="1" fill="hold">
                                          <p:stCondLst>
                                            <p:cond delay="0"/>
                                          </p:stCondLst>
                                        </p:cTn>
                                        <p:tgtEl>
                                          <p:spTgt spid="161"/>
                                        </p:tgtEl>
                                        <p:attrNameLst>
                                          <p:attrName>style.visibility</p:attrName>
                                        </p:attrNameLst>
                                      </p:cBhvr>
                                      <p:to>
                                        <p:strVal val="visible"/>
                                      </p:to>
                                    </p:set>
                                    <p:animEffect transition="in" filter="dissolve">
                                      <p:cBhvr>
                                        <p:cTn id="106" dur="500"/>
                                        <p:tgtEl>
                                          <p:spTgt spid="161"/>
                                        </p:tgtEl>
                                      </p:cBhvr>
                                    </p:animEffect>
                                  </p:childTnLst>
                                </p:cTn>
                              </p:par>
                            </p:childTnLst>
                          </p:cTn>
                        </p:par>
                        <p:par>
                          <p:cTn id="107" fill="hold">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162"/>
                                        </p:tgtEl>
                                        <p:attrNameLst>
                                          <p:attrName>style.visibility</p:attrName>
                                        </p:attrNameLst>
                                      </p:cBhvr>
                                      <p:to>
                                        <p:strVal val="visible"/>
                                      </p:to>
                                    </p:set>
                                    <p:animEffect transition="in" filter="dissolve">
                                      <p:cBhvr>
                                        <p:cTn id="110" dur="500"/>
                                        <p:tgtEl>
                                          <p:spTgt spid="162"/>
                                        </p:tgtEl>
                                      </p:cBhvr>
                                    </p:animEffect>
                                  </p:childTnLst>
                                </p:cTn>
                              </p:par>
                            </p:childTnLst>
                          </p:cTn>
                        </p:par>
                        <p:par>
                          <p:cTn id="111" fill="hold">
                            <p:stCondLst>
                              <p:cond delay="1500"/>
                            </p:stCondLst>
                            <p:childTnLst>
                              <p:par>
                                <p:cTn id="112" presetID="9" presetClass="entr" presetSubtype="0" fill="hold" grpId="0" nodeType="afterEffect">
                                  <p:stCondLst>
                                    <p:cond delay="0"/>
                                  </p:stCondLst>
                                  <p:childTnLst>
                                    <p:set>
                                      <p:cBhvr>
                                        <p:cTn id="113" dur="1" fill="hold">
                                          <p:stCondLst>
                                            <p:cond delay="0"/>
                                          </p:stCondLst>
                                        </p:cTn>
                                        <p:tgtEl>
                                          <p:spTgt spid="163"/>
                                        </p:tgtEl>
                                        <p:attrNameLst>
                                          <p:attrName>style.visibility</p:attrName>
                                        </p:attrNameLst>
                                      </p:cBhvr>
                                      <p:to>
                                        <p:strVal val="visible"/>
                                      </p:to>
                                    </p:set>
                                    <p:animEffect transition="in" filter="dissolve">
                                      <p:cBhvr>
                                        <p:cTn id="114" dur="500"/>
                                        <p:tgtEl>
                                          <p:spTgt spid="163"/>
                                        </p:tgtEl>
                                      </p:cBhvr>
                                    </p:animEffect>
                                  </p:childTnLst>
                                </p:cTn>
                              </p:par>
                            </p:childTnLst>
                          </p:cTn>
                        </p:par>
                        <p:par>
                          <p:cTn id="115" fill="hold">
                            <p:stCondLst>
                              <p:cond delay="2000"/>
                            </p:stCondLst>
                            <p:childTnLst>
                              <p:par>
                                <p:cTn id="116" presetID="9" presetClass="entr" presetSubtype="0" fill="hold" grpId="0" nodeType="afterEffect">
                                  <p:stCondLst>
                                    <p:cond delay="0"/>
                                  </p:stCondLst>
                                  <p:childTnLst>
                                    <p:set>
                                      <p:cBhvr>
                                        <p:cTn id="117" dur="1" fill="hold">
                                          <p:stCondLst>
                                            <p:cond delay="0"/>
                                          </p:stCondLst>
                                        </p:cTn>
                                        <p:tgtEl>
                                          <p:spTgt spid="164"/>
                                        </p:tgtEl>
                                        <p:attrNameLst>
                                          <p:attrName>style.visibility</p:attrName>
                                        </p:attrNameLst>
                                      </p:cBhvr>
                                      <p:to>
                                        <p:strVal val="visible"/>
                                      </p:to>
                                    </p:set>
                                    <p:animEffect transition="in" filter="dissolve">
                                      <p:cBhvr>
                                        <p:cTn id="118" dur="500"/>
                                        <p:tgtEl>
                                          <p:spTgt spid="164"/>
                                        </p:tgtEl>
                                      </p:cBhvr>
                                    </p:animEffect>
                                  </p:childTnLst>
                                </p:cTn>
                              </p:par>
                            </p:childTnLst>
                          </p:cTn>
                        </p:par>
                        <p:par>
                          <p:cTn id="119" fill="hold">
                            <p:stCondLst>
                              <p:cond delay="2500"/>
                            </p:stCondLst>
                            <p:childTnLst>
                              <p:par>
                                <p:cTn id="120" presetID="9" presetClass="entr" presetSubtype="0" fill="hold" grpId="0" nodeType="afterEffect">
                                  <p:stCondLst>
                                    <p:cond delay="0"/>
                                  </p:stCondLst>
                                  <p:childTnLst>
                                    <p:set>
                                      <p:cBhvr>
                                        <p:cTn id="121" dur="1" fill="hold">
                                          <p:stCondLst>
                                            <p:cond delay="0"/>
                                          </p:stCondLst>
                                        </p:cTn>
                                        <p:tgtEl>
                                          <p:spTgt spid="165"/>
                                        </p:tgtEl>
                                        <p:attrNameLst>
                                          <p:attrName>style.visibility</p:attrName>
                                        </p:attrNameLst>
                                      </p:cBhvr>
                                      <p:to>
                                        <p:strVal val="visible"/>
                                      </p:to>
                                    </p:set>
                                    <p:animEffect transition="in" filter="dissolve">
                                      <p:cBhvr>
                                        <p:cTn id="122" dur="500"/>
                                        <p:tgtEl>
                                          <p:spTgt spid="165"/>
                                        </p:tgtEl>
                                      </p:cBhvr>
                                    </p:animEffect>
                                  </p:childTnLst>
                                </p:cTn>
                              </p:par>
                            </p:childTnLst>
                          </p:cTn>
                        </p:par>
                        <p:par>
                          <p:cTn id="123" fill="hold">
                            <p:stCondLst>
                              <p:cond delay="3000"/>
                            </p:stCondLst>
                            <p:childTnLst>
                              <p:par>
                                <p:cTn id="124" presetID="9" presetClass="entr" presetSubtype="0" fill="hold" grpId="0" nodeType="afterEffect">
                                  <p:stCondLst>
                                    <p:cond delay="0"/>
                                  </p:stCondLst>
                                  <p:childTnLst>
                                    <p:set>
                                      <p:cBhvr>
                                        <p:cTn id="125" dur="1" fill="hold">
                                          <p:stCondLst>
                                            <p:cond delay="0"/>
                                          </p:stCondLst>
                                        </p:cTn>
                                        <p:tgtEl>
                                          <p:spTgt spid="166"/>
                                        </p:tgtEl>
                                        <p:attrNameLst>
                                          <p:attrName>style.visibility</p:attrName>
                                        </p:attrNameLst>
                                      </p:cBhvr>
                                      <p:to>
                                        <p:strVal val="visible"/>
                                      </p:to>
                                    </p:set>
                                    <p:animEffect transition="in" filter="dissolve">
                                      <p:cBhvr>
                                        <p:cTn id="126" dur="500"/>
                                        <p:tgtEl>
                                          <p:spTgt spid="166"/>
                                        </p:tgtEl>
                                      </p:cBhvr>
                                    </p:animEffect>
                                  </p:childTnLst>
                                </p:cTn>
                              </p:par>
                            </p:childTnLst>
                          </p:cTn>
                        </p:par>
                        <p:par>
                          <p:cTn id="127" fill="hold">
                            <p:stCondLst>
                              <p:cond delay="3500"/>
                            </p:stCondLst>
                            <p:childTnLst>
                              <p:par>
                                <p:cTn id="128" presetID="9" presetClass="entr" presetSubtype="0" fill="hold" grpId="0" nodeType="afterEffect">
                                  <p:stCondLst>
                                    <p:cond delay="0"/>
                                  </p:stCondLst>
                                  <p:childTnLst>
                                    <p:set>
                                      <p:cBhvr>
                                        <p:cTn id="129" dur="1" fill="hold">
                                          <p:stCondLst>
                                            <p:cond delay="0"/>
                                          </p:stCondLst>
                                        </p:cTn>
                                        <p:tgtEl>
                                          <p:spTgt spid="167"/>
                                        </p:tgtEl>
                                        <p:attrNameLst>
                                          <p:attrName>style.visibility</p:attrName>
                                        </p:attrNameLst>
                                      </p:cBhvr>
                                      <p:to>
                                        <p:strVal val="visible"/>
                                      </p:to>
                                    </p:set>
                                    <p:animEffect transition="in" filter="dissolve">
                                      <p:cBhvr>
                                        <p:cTn id="130" dur="500"/>
                                        <p:tgtEl>
                                          <p:spTgt spid="167"/>
                                        </p:tgtEl>
                                      </p:cBhvr>
                                    </p:animEffect>
                                  </p:childTnLst>
                                </p:cTn>
                              </p:par>
                            </p:childTnLst>
                          </p:cTn>
                        </p:par>
                        <p:par>
                          <p:cTn id="131" fill="hold">
                            <p:stCondLst>
                              <p:cond delay="4000"/>
                            </p:stCondLst>
                            <p:childTnLst>
                              <p:par>
                                <p:cTn id="132" presetID="22" presetClass="entr" presetSubtype="2" fill="hold" nodeType="afterEffect">
                                  <p:stCondLst>
                                    <p:cond delay="0"/>
                                  </p:stCondLst>
                                  <p:childTnLst>
                                    <p:set>
                                      <p:cBhvr>
                                        <p:cTn id="133" dur="1" fill="hold">
                                          <p:stCondLst>
                                            <p:cond delay="0"/>
                                          </p:stCondLst>
                                        </p:cTn>
                                        <p:tgtEl>
                                          <p:spTgt spid="169"/>
                                        </p:tgtEl>
                                        <p:attrNameLst>
                                          <p:attrName>style.visibility</p:attrName>
                                        </p:attrNameLst>
                                      </p:cBhvr>
                                      <p:to>
                                        <p:strVal val="visible"/>
                                      </p:to>
                                    </p:set>
                                    <p:animEffect transition="in" filter="wipe(right)">
                                      <p:cBhvr>
                                        <p:cTn id="134" dur="500"/>
                                        <p:tgtEl>
                                          <p:spTgt spid="169"/>
                                        </p:tgtEl>
                                      </p:cBhvr>
                                    </p:animEffect>
                                  </p:childTnLst>
                                </p:cTn>
                              </p:par>
                            </p:childTnLst>
                          </p:cTn>
                        </p:par>
                        <p:par>
                          <p:cTn id="135" fill="hold">
                            <p:stCondLst>
                              <p:cond delay="4500"/>
                            </p:stCondLst>
                            <p:childTnLst>
                              <p:par>
                                <p:cTn id="136" presetID="22" presetClass="entr" presetSubtype="8" fill="hold" nodeType="afterEffect">
                                  <p:stCondLst>
                                    <p:cond delay="0"/>
                                  </p:stCondLst>
                                  <p:childTnLst>
                                    <p:set>
                                      <p:cBhvr>
                                        <p:cTn id="137" dur="1" fill="hold">
                                          <p:stCondLst>
                                            <p:cond delay="0"/>
                                          </p:stCondLst>
                                        </p:cTn>
                                        <p:tgtEl>
                                          <p:spTgt spid="170"/>
                                        </p:tgtEl>
                                        <p:attrNameLst>
                                          <p:attrName>style.visibility</p:attrName>
                                        </p:attrNameLst>
                                      </p:cBhvr>
                                      <p:to>
                                        <p:strVal val="visible"/>
                                      </p:to>
                                    </p:set>
                                    <p:animEffect transition="in" filter="wipe(left)">
                                      <p:cBhvr>
                                        <p:cTn id="138" dur="500"/>
                                        <p:tgtEl>
                                          <p:spTgt spid="170"/>
                                        </p:tgtEl>
                                      </p:cBhvr>
                                    </p:animEffect>
                                  </p:childTnLst>
                                </p:cTn>
                              </p:par>
                            </p:childTnLst>
                          </p:cTn>
                        </p:par>
                        <p:par>
                          <p:cTn id="139" fill="hold">
                            <p:stCondLst>
                              <p:cond delay="5000"/>
                            </p:stCondLst>
                            <p:childTnLst>
                              <p:par>
                                <p:cTn id="140" presetID="22" presetClass="entr" presetSubtype="8" fill="hold" nodeType="afterEffect">
                                  <p:stCondLst>
                                    <p:cond delay="0"/>
                                  </p:stCondLst>
                                  <p:childTnLst>
                                    <p:set>
                                      <p:cBhvr>
                                        <p:cTn id="141" dur="1" fill="hold">
                                          <p:stCondLst>
                                            <p:cond delay="0"/>
                                          </p:stCondLst>
                                        </p:cTn>
                                        <p:tgtEl>
                                          <p:spTgt spid="194"/>
                                        </p:tgtEl>
                                        <p:attrNameLst>
                                          <p:attrName>style.visibility</p:attrName>
                                        </p:attrNameLst>
                                      </p:cBhvr>
                                      <p:to>
                                        <p:strVal val="visible"/>
                                      </p:to>
                                    </p:set>
                                    <p:animEffect transition="in" filter="wipe(left)">
                                      <p:cBhvr>
                                        <p:cTn id="142" dur="500"/>
                                        <p:tgtEl>
                                          <p:spTgt spid="194"/>
                                        </p:tgtEl>
                                      </p:cBhvr>
                                    </p:animEffect>
                                  </p:childTnLst>
                                </p:cTn>
                              </p:par>
                            </p:childTnLst>
                          </p:cTn>
                        </p:par>
                        <p:par>
                          <p:cTn id="143" fill="hold">
                            <p:stCondLst>
                              <p:cond delay="5500"/>
                            </p:stCondLst>
                            <p:childTnLst>
                              <p:par>
                                <p:cTn id="144" presetID="22" presetClass="entr" presetSubtype="8" fill="hold" nodeType="afterEffect">
                                  <p:stCondLst>
                                    <p:cond delay="0"/>
                                  </p:stCondLst>
                                  <p:childTnLst>
                                    <p:set>
                                      <p:cBhvr>
                                        <p:cTn id="145" dur="1" fill="hold">
                                          <p:stCondLst>
                                            <p:cond delay="0"/>
                                          </p:stCondLst>
                                        </p:cTn>
                                        <p:tgtEl>
                                          <p:spTgt spid="195"/>
                                        </p:tgtEl>
                                        <p:attrNameLst>
                                          <p:attrName>style.visibility</p:attrName>
                                        </p:attrNameLst>
                                      </p:cBhvr>
                                      <p:to>
                                        <p:strVal val="visible"/>
                                      </p:to>
                                    </p:set>
                                    <p:animEffect transition="in" filter="wipe(left)">
                                      <p:cBhvr>
                                        <p:cTn id="146" dur="500"/>
                                        <p:tgtEl>
                                          <p:spTgt spid="195"/>
                                        </p:tgtEl>
                                      </p:cBhvr>
                                    </p:animEffect>
                                  </p:childTnLst>
                                </p:cTn>
                              </p:par>
                            </p:childTnLst>
                          </p:cTn>
                        </p:par>
                        <p:par>
                          <p:cTn id="147" fill="hold">
                            <p:stCondLst>
                              <p:cond delay="6000"/>
                            </p:stCondLst>
                            <p:childTnLst>
                              <p:par>
                                <p:cTn id="148" presetID="22" presetClass="entr" presetSubtype="8" fill="hold" nodeType="afterEffect">
                                  <p:stCondLst>
                                    <p:cond delay="0"/>
                                  </p:stCondLst>
                                  <p:childTnLst>
                                    <p:set>
                                      <p:cBhvr>
                                        <p:cTn id="149" dur="1" fill="hold">
                                          <p:stCondLst>
                                            <p:cond delay="0"/>
                                          </p:stCondLst>
                                        </p:cTn>
                                        <p:tgtEl>
                                          <p:spTgt spid="196"/>
                                        </p:tgtEl>
                                        <p:attrNameLst>
                                          <p:attrName>style.visibility</p:attrName>
                                        </p:attrNameLst>
                                      </p:cBhvr>
                                      <p:to>
                                        <p:strVal val="visible"/>
                                      </p:to>
                                    </p:set>
                                    <p:animEffect transition="in" filter="wipe(left)">
                                      <p:cBhvr>
                                        <p:cTn id="150" dur="500"/>
                                        <p:tgtEl>
                                          <p:spTgt spid="196"/>
                                        </p:tgtEl>
                                      </p:cBhvr>
                                    </p:animEffect>
                                  </p:childTnLst>
                                </p:cTn>
                              </p:par>
                            </p:childTnLst>
                          </p:cTn>
                        </p:par>
                      </p:childTnLst>
                    </p:cTn>
                  </p:par>
                  <p:par>
                    <p:cTn id="151" fill="hold">
                      <p:stCondLst>
                        <p:cond delay="indefinite"/>
                      </p:stCondLst>
                      <p:childTnLst>
                        <p:par>
                          <p:cTn id="152" fill="hold">
                            <p:stCondLst>
                              <p:cond delay="0"/>
                            </p:stCondLst>
                            <p:childTnLst>
                              <p:par>
                                <p:cTn id="153" presetID="23" presetClass="entr" presetSubtype="16" fill="hold" nodeType="clickEffect">
                                  <p:stCondLst>
                                    <p:cond delay="0"/>
                                  </p:stCondLst>
                                  <p:childTnLst>
                                    <p:set>
                                      <p:cBhvr>
                                        <p:cTn id="154" dur="1" fill="hold">
                                          <p:stCondLst>
                                            <p:cond delay="0"/>
                                          </p:stCondLst>
                                        </p:cTn>
                                        <p:tgtEl>
                                          <p:spTgt spid="171"/>
                                        </p:tgtEl>
                                        <p:attrNameLst>
                                          <p:attrName>style.visibility</p:attrName>
                                        </p:attrNameLst>
                                      </p:cBhvr>
                                      <p:to>
                                        <p:strVal val="visible"/>
                                      </p:to>
                                    </p:set>
                                    <p:anim calcmode="lin" valueType="num">
                                      <p:cBhvr>
                                        <p:cTn id="155" dur="500" fill="hold"/>
                                        <p:tgtEl>
                                          <p:spTgt spid="171"/>
                                        </p:tgtEl>
                                        <p:attrNameLst>
                                          <p:attrName>ppt_w</p:attrName>
                                        </p:attrNameLst>
                                      </p:cBhvr>
                                      <p:tavLst>
                                        <p:tav tm="0">
                                          <p:val>
                                            <p:fltVal val="0"/>
                                          </p:val>
                                        </p:tav>
                                        <p:tav tm="100000">
                                          <p:val>
                                            <p:strVal val="#ppt_w"/>
                                          </p:val>
                                        </p:tav>
                                      </p:tavLst>
                                    </p:anim>
                                    <p:anim calcmode="lin" valueType="num">
                                      <p:cBhvr>
                                        <p:cTn id="156" dur="500" fill="hold"/>
                                        <p:tgtEl>
                                          <p:spTgt spid="171"/>
                                        </p:tgtEl>
                                        <p:attrNameLst>
                                          <p:attrName>ppt_h</p:attrName>
                                        </p:attrNameLst>
                                      </p:cBhvr>
                                      <p:tavLst>
                                        <p:tav tm="0">
                                          <p:val>
                                            <p:fltVal val="0"/>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176"/>
                                        </p:tgtEl>
                                        <p:attrNameLst>
                                          <p:attrName>style.visibility</p:attrName>
                                        </p:attrNameLst>
                                      </p:cBhvr>
                                      <p:to>
                                        <p:strVal val="visible"/>
                                      </p:to>
                                    </p:set>
                                    <p:animEffect transition="in" filter="wipe(left)">
                                      <p:cBhvr>
                                        <p:cTn id="16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animBg="1"/>
      <p:bldP spid="88" grpId="0" autoUpdateAnimBg="0"/>
      <p:bldP spid="107" grpId="0" autoUpdateAnimBg="0"/>
      <p:bldP spid="120" grpId="0" autoUpdateAnimBg="0"/>
      <p:bldP spid="123" grpId="0" animBg="1"/>
      <p:bldP spid="129" grpId="0" animBg="1"/>
      <p:bldP spid="132" grpId="0" animBg="1"/>
      <p:bldP spid="160" grpId="0" autoUpdateAnimBg="0"/>
      <p:bldP spid="161" grpId="0" autoUpdateAnimBg="0"/>
      <p:bldP spid="162" grpId="0" autoUpdateAnimBg="0"/>
      <p:bldP spid="163" grpId="0" autoUpdateAnimBg="0"/>
      <p:bldP spid="164" grpId="0" autoUpdateAnimBg="0"/>
      <p:bldP spid="165" grpId="0" autoUpdateAnimBg="0"/>
      <p:bldP spid="166" grpId="0" autoUpdateAnimBg="0"/>
      <p:bldP spid="167" grpId="0" autoUpdateAnimBg="0"/>
      <p:bldP spid="191" grpId="0" bldLvl="0" animBg="1"/>
      <p:bldP spid="97" grpId="0" animBg="1"/>
      <p:bldP spid="193" grpId="0" animBg="1"/>
      <p:bldP spid="103" grpId="0" animBg="1"/>
      <p:bldP spid="116" grpId="0" animBg="1"/>
      <p:bldP spid="113" grpId="0" animBg="1"/>
      <p:bldP spid="110" grpId="0" animBg="1"/>
      <p:bldP spid="126" grpId="0" animBg="1"/>
      <p:bldP spid="100" grpId="0" animBg="1"/>
      <p:bldP spid="106" grpId="0" animBg="1"/>
      <p:bldP spid="1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bwMode="auto">
          <a:xfrm>
            <a:off x="4822825" y="1746250"/>
            <a:ext cx="3387725" cy="2822575"/>
            <a:chOff x="3038" y="1276"/>
            <a:chExt cx="2134" cy="2263"/>
          </a:xfrm>
        </p:grpSpPr>
        <p:sp>
          <p:nvSpPr>
            <p:cNvPr id="3" name="Line 45"/>
            <p:cNvSpPr>
              <a:spLocks noChangeShapeType="1"/>
            </p:cNvSpPr>
            <p:nvPr/>
          </p:nvSpPr>
          <p:spPr bwMode="auto">
            <a:xfrm>
              <a:off x="3038" y="1287"/>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Line 46"/>
            <p:cNvSpPr>
              <a:spLocks noChangeShapeType="1"/>
            </p:cNvSpPr>
            <p:nvPr/>
          </p:nvSpPr>
          <p:spPr bwMode="auto">
            <a:xfrm>
              <a:off x="3444" y="1276"/>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Line 47"/>
            <p:cNvSpPr>
              <a:spLocks noChangeShapeType="1"/>
            </p:cNvSpPr>
            <p:nvPr/>
          </p:nvSpPr>
          <p:spPr bwMode="auto">
            <a:xfrm>
              <a:off x="3885" y="1287"/>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Line 48"/>
            <p:cNvSpPr>
              <a:spLocks noChangeShapeType="1"/>
            </p:cNvSpPr>
            <p:nvPr/>
          </p:nvSpPr>
          <p:spPr bwMode="auto">
            <a:xfrm>
              <a:off x="4291" y="1276"/>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Line 49"/>
            <p:cNvSpPr>
              <a:spLocks noChangeShapeType="1"/>
            </p:cNvSpPr>
            <p:nvPr/>
          </p:nvSpPr>
          <p:spPr bwMode="auto">
            <a:xfrm>
              <a:off x="4732" y="1287"/>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50"/>
            <p:cNvSpPr>
              <a:spLocks noChangeShapeType="1"/>
            </p:cNvSpPr>
            <p:nvPr/>
          </p:nvSpPr>
          <p:spPr bwMode="auto">
            <a:xfrm>
              <a:off x="5172" y="1287"/>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51"/>
            <p:cNvSpPr>
              <a:spLocks noChangeShapeType="1"/>
            </p:cNvSpPr>
            <p:nvPr/>
          </p:nvSpPr>
          <p:spPr bwMode="auto">
            <a:xfrm>
              <a:off x="3186" y="1301"/>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Line 52"/>
            <p:cNvSpPr>
              <a:spLocks noChangeShapeType="1"/>
            </p:cNvSpPr>
            <p:nvPr/>
          </p:nvSpPr>
          <p:spPr bwMode="auto">
            <a:xfrm>
              <a:off x="4078" y="1314"/>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53"/>
            <p:cNvSpPr>
              <a:spLocks noChangeShapeType="1"/>
            </p:cNvSpPr>
            <p:nvPr/>
          </p:nvSpPr>
          <p:spPr bwMode="auto">
            <a:xfrm>
              <a:off x="4948" y="1337"/>
              <a:ext cx="0" cy="220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2" name="Group 54"/>
          <p:cNvGrpSpPr/>
          <p:nvPr/>
        </p:nvGrpSpPr>
        <p:grpSpPr bwMode="auto">
          <a:xfrm>
            <a:off x="3514725" y="1281113"/>
            <a:ext cx="5199063" cy="1952625"/>
            <a:chOff x="2214" y="983"/>
            <a:chExt cx="3275" cy="1230"/>
          </a:xfrm>
        </p:grpSpPr>
        <p:sp>
          <p:nvSpPr>
            <p:cNvPr id="13" name="Freeform 55"/>
            <p:cNvSpPr/>
            <p:nvPr/>
          </p:nvSpPr>
          <p:spPr bwMode="auto">
            <a:xfrm>
              <a:off x="2586" y="983"/>
              <a:ext cx="2903" cy="282"/>
            </a:xfrm>
            <a:custGeom>
              <a:avLst/>
              <a:gdLst>
                <a:gd name="T0" fmla="*/ 0 w 2903"/>
                <a:gd name="T1" fmla="*/ 282 h 282"/>
                <a:gd name="T2" fmla="*/ 452 w 2903"/>
                <a:gd name="T3" fmla="*/ 282 h 282"/>
                <a:gd name="T4" fmla="*/ 452 w 2903"/>
                <a:gd name="T5" fmla="*/ 0 h 282"/>
                <a:gd name="T6" fmla="*/ 870 w 2903"/>
                <a:gd name="T7" fmla="*/ 0 h 282"/>
                <a:gd name="T8" fmla="*/ 870 w 2903"/>
                <a:gd name="T9" fmla="*/ 282 h 282"/>
                <a:gd name="T10" fmla="*/ 1299 w 2903"/>
                <a:gd name="T11" fmla="*/ 282 h 282"/>
                <a:gd name="T12" fmla="*/ 1299 w 2903"/>
                <a:gd name="T13" fmla="*/ 0 h 282"/>
                <a:gd name="T14" fmla="*/ 1717 w 2903"/>
                <a:gd name="T15" fmla="*/ 0 h 282"/>
                <a:gd name="T16" fmla="*/ 1717 w 2903"/>
                <a:gd name="T17" fmla="*/ 282 h 282"/>
                <a:gd name="T18" fmla="*/ 2146 w 2903"/>
                <a:gd name="T19" fmla="*/ 282 h 282"/>
                <a:gd name="T20" fmla="*/ 2146 w 2903"/>
                <a:gd name="T21" fmla="*/ 0 h 282"/>
                <a:gd name="T22" fmla="*/ 2587 w 2903"/>
                <a:gd name="T23" fmla="*/ 0 h 282"/>
                <a:gd name="T24" fmla="*/ 2587 w 2903"/>
                <a:gd name="T25" fmla="*/ 282 h 282"/>
                <a:gd name="T26" fmla="*/ 2903 w 2903"/>
                <a:gd name="T27" fmla="*/ 282 h 2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03" h="282">
                  <a:moveTo>
                    <a:pt x="0" y="282"/>
                  </a:moveTo>
                  <a:lnTo>
                    <a:pt x="452" y="282"/>
                  </a:lnTo>
                  <a:lnTo>
                    <a:pt x="452" y="0"/>
                  </a:lnTo>
                  <a:lnTo>
                    <a:pt x="870" y="0"/>
                  </a:lnTo>
                  <a:lnTo>
                    <a:pt x="870" y="282"/>
                  </a:lnTo>
                  <a:lnTo>
                    <a:pt x="1299" y="282"/>
                  </a:lnTo>
                  <a:lnTo>
                    <a:pt x="1299" y="0"/>
                  </a:lnTo>
                  <a:lnTo>
                    <a:pt x="1717" y="0"/>
                  </a:lnTo>
                  <a:lnTo>
                    <a:pt x="1717" y="282"/>
                  </a:lnTo>
                  <a:lnTo>
                    <a:pt x="2146" y="282"/>
                  </a:lnTo>
                  <a:lnTo>
                    <a:pt x="2146" y="0"/>
                  </a:lnTo>
                  <a:lnTo>
                    <a:pt x="2587" y="0"/>
                  </a:lnTo>
                  <a:lnTo>
                    <a:pt x="2587" y="282"/>
                  </a:lnTo>
                  <a:lnTo>
                    <a:pt x="2903" y="28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Freeform 56"/>
            <p:cNvSpPr/>
            <p:nvPr/>
          </p:nvSpPr>
          <p:spPr bwMode="auto">
            <a:xfrm>
              <a:off x="2586" y="1412"/>
              <a:ext cx="2903" cy="282"/>
            </a:xfrm>
            <a:custGeom>
              <a:avLst/>
              <a:gdLst>
                <a:gd name="T0" fmla="*/ 0 w 2903"/>
                <a:gd name="T1" fmla="*/ 282 h 282"/>
                <a:gd name="T2" fmla="*/ 238 w 2903"/>
                <a:gd name="T3" fmla="*/ 282 h 282"/>
                <a:gd name="T4" fmla="*/ 238 w 2903"/>
                <a:gd name="T5" fmla="*/ 0 h 282"/>
                <a:gd name="T6" fmla="*/ 610 w 2903"/>
                <a:gd name="T7" fmla="*/ 0 h 282"/>
                <a:gd name="T8" fmla="*/ 610 w 2903"/>
                <a:gd name="T9" fmla="*/ 282 h 282"/>
                <a:gd name="T10" fmla="*/ 1502 w 2903"/>
                <a:gd name="T11" fmla="*/ 282 h 282"/>
                <a:gd name="T12" fmla="*/ 1502 w 2903"/>
                <a:gd name="T13" fmla="*/ 0 h 282"/>
                <a:gd name="T14" fmla="*/ 2372 w 2903"/>
                <a:gd name="T15" fmla="*/ 0 h 282"/>
                <a:gd name="T16" fmla="*/ 2372 w 2903"/>
                <a:gd name="T17" fmla="*/ 282 h 282"/>
                <a:gd name="T18" fmla="*/ 2903 w 2903"/>
                <a:gd name="T19" fmla="*/ 282 h 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03" h="282">
                  <a:moveTo>
                    <a:pt x="0" y="282"/>
                  </a:moveTo>
                  <a:lnTo>
                    <a:pt x="238" y="282"/>
                  </a:lnTo>
                  <a:lnTo>
                    <a:pt x="238" y="0"/>
                  </a:lnTo>
                  <a:lnTo>
                    <a:pt x="610" y="0"/>
                  </a:lnTo>
                  <a:lnTo>
                    <a:pt x="610" y="282"/>
                  </a:lnTo>
                  <a:lnTo>
                    <a:pt x="1502" y="282"/>
                  </a:lnTo>
                  <a:lnTo>
                    <a:pt x="1502" y="0"/>
                  </a:lnTo>
                  <a:lnTo>
                    <a:pt x="2372" y="0"/>
                  </a:lnTo>
                  <a:lnTo>
                    <a:pt x="2372" y="282"/>
                  </a:lnTo>
                  <a:lnTo>
                    <a:pt x="2903" y="28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Freeform 57"/>
            <p:cNvSpPr/>
            <p:nvPr/>
          </p:nvSpPr>
          <p:spPr bwMode="auto">
            <a:xfrm>
              <a:off x="2586" y="1830"/>
              <a:ext cx="2903" cy="282"/>
            </a:xfrm>
            <a:custGeom>
              <a:avLst/>
              <a:gdLst>
                <a:gd name="T0" fmla="*/ 0 w 2903"/>
                <a:gd name="T1" fmla="*/ 282 h 282"/>
                <a:gd name="T2" fmla="*/ 599 w 2903"/>
                <a:gd name="T3" fmla="*/ 282 h 282"/>
                <a:gd name="T4" fmla="*/ 599 w 2903"/>
                <a:gd name="T5" fmla="*/ 0 h 282"/>
                <a:gd name="T6" fmla="*/ 1491 w 2903"/>
                <a:gd name="T7" fmla="*/ 0 h 282"/>
                <a:gd name="T8" fmla="*/ 1491 w 2903"/>
                <a:gd name="T9" fmla="*/ 282 h 282"/>
                <a:gd name="T10" fmla="*/ 2361 w 2903"/>
                <a:gd name="T11" fmla="*/ 282 h 282"/>
                <a:gd name="T12" fmla="*/ 2361 w 2903"/>
                <a:gd name="T13" fmla="*/ 0 h 282"/>
                <a:gd name="T14" fmla="*/ 2903 w 2903"/>
                <a:gd name="T15" fmla="*/ 0 h 28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03" h="282">
                  <a:moveTo>
                    <a:pt x="0" y="282"/>
                  </a:moveTo>
                  <a:lnTo>
                    <a:pt x="599" y="282"/>
                  </a:lnTo>
                  <a:lnTo>
                    <a:pt x="599" y="0"/>
                  </a:lnTo>
                  <a:lnTo>
                    <a:pt x="1491" y="0"/>
                  </a:lnTo>
                  <a:lnTo>
                    <a:pt x="1491" y="282"/>
                  </a:lnTo>
                  <a:lnTo>
                    <a:pt x="2361" y="282"/>
                  </a:lnTo>
                  <a:lnTo>
                    <a:pt x="2361" y="0"/>
                  </a:lnTo>
                  <a:lnTo>
                    <a:pt x="2903"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Text Box 58"/>
            <p:cNvSpPr txBox="1">
              <a:spLocks noChangeArrowheads="1"/>
            </p:cNvSpPr>
            <p:nvPr/>
          </p:nvSpPr>
          <p:spPr bwMode="auto">
            <a:xfrm>
              <a:off x="2214" y="1072"/>
              <a:ext cx="46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59"/>
            <p:cNvSpPr txBox="1">
              <a:spLocks noChangeArrowheads="1"/>
            </p:cNvSpPr>
            <p:nvPr/>
          </p:nvSpPr>
          <p:spPr bwMode="auto">
            <a:xfrm>
              <a:off x="2327" y="1513"/>
              <a:ext cx="46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60"/>
            <p:cNvSpPr txBox="1">
              <a:spLocks noChangeArrowheads="1"/>
            </p:cNvSpPr>
            <p:nvPr/>
          </p:nvSpPr>
          <p:spPr bwMode="auto">
            <a:xfrm>
              <a:off x="2305" y="1886"/>
              <a:ext cx="33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9" name="Group 61"/>
          <p:cNvGrpSpPr/>
          <p:nvPr/>
        </p:nvGrpSpPr>
        <p:grpSpPr bwMode="auto">
          <a:xfrm>
            <a:off x="3263900" y="3436938"/>
            <a:ext cx="1571625" cy="519112"/>
            <a:chOff x="2056" y="2165"/>
            <a:chExt cx="990" cy="327"/>
          </a:xfrm>
        </p:grpSpPr>
        <p:sp>
          <p:nvSpPr>
            <p:cNvPr id="20" name="Line 62"/>
            <p:cNvSpPr>
              <a:spLocks noChangeShapeType="1"/>
            </p:cNvSpPr>
            <p:nvPr/>
          </p:nvSpPr>
          <p:spPr bwMode="auto">
            <a:xfrm flipV="1">
              <a:off x="2586" y="2377"/>
              <a:ext cx="460" cy="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Text Box 63"/>
            <p:cNvSpPr txBox="1">
              <a:spLocks noChangeArrowheads="1"/>
            </p:cNvSpPr>
            <p:nvPr/>
          </p:nvSpPr>
          <p:spPr bwMode="auto">
            <a:xfrm>
              <a:off x="2056" y="2165"/>
              <a:ext cx="66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22" name="Group 65"/>
          <p:cNvGrpSpPr/>
          <p:nvPr/>
        </p:nvGrpSpPr>
        <p:grpSpPr bwMode="auto">
          <a:xfrm>
            <a:off x="3317875" y="4065588"/>
            <a:ext cx="2151063" cy="519112"/>
            <a:chOff x="2090" y="2737"/>
            <a:chExt cx="1355" cy="327"/>
          </a:xfrm>
        </p:grpSpPr>
        <p:sp>
          <p:nvSpPr>
            <p:cNvPr id="23" name="Text Box 66"/>
            <p:cNvSpPr txBox="1">
              <a:spLocks noChangeArrowheads="1"/>
            </p:cNvSpPr>
            <p:nvPr/>
          </p:nvSpPr>
          <p:spPr bwMode="auto">
            <a:xfrm>
              <a:off x="2090" y="2737"/>
              <a:ext cx="66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Line 67"/>
            <p:cNvSpPr>
              <a:spLocks noChangeShapeType="1"/>
            </p:cNvSpPr>
            <p:nvPr/>
          </p:nvSpPr>
          <p:spPr bwMode="auto">
            <a:xfrm>
              <a:off x="2586" y="2982"/>
              <a:ext cx="85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7" name="Freeform 80"/>
          <p:cNvSpPr/>
          <p:nvPr/>
        </p:nvSpPr>
        <p:spPr bwMode="auto">
          <a:xfrm>
            <a:off x="4822825" y="3324225"/>
            <a:ext cx="233363" cy="447675"/>
          </a:xfrm>
          <a:custGeom>
            <a:avLst/>
            <a:gdLst>
              <a:gd name="T0" fmla="*/ 0 w 147"/>
              <a:gd name="T1" fmla="*/ 2147483647 h 282"/>
              <a:gd name="T2" fmla="*/ 0 w 147"/>
              <a:gd name="T3" fmla="*/ 0 h 282"/>
              <a:gd name="T4" fmla="*/ 2147483647 w 147"/>
              <a:gd name="T5" fmla="*/ 0 h 282"/>
              <a:gd name="T6" fmla="*/ 0 60000 65536"/>
              <a:gd name="T7" fmla="*/ 0 60000 65536"/>
              <a:gd name="T8" fmla="*/ 0 60000 65536"/>
            </a:gdLst>
            <a:ahLst/>
            <a:cxnLst>
              <a:cxn ang="T6">
                <a:pos x="T0" y="T1"/>
              </a:cxn>
              <a:cxn ang="T7">
                <a:pos x="T2" y="T3"/>
              </a:cxn>
              <a:cxn ang="T8">
                <a:pos x="T4" y="T5"/>
              </a:cxn>
            </a:cxnLst>
            <a:rect l="0" t="0" r="r" b="b"/>
            <a:pathLst>
              <a:path w="147" h="282">
                <a:moveTo>
                  <a:pt x="0" y="282"/>
                </a:moveTo>
                <a:lnTo>
                  <a:pt x="0" y="0"/>
                </a:lnTo>
                <a:lnTo>
                  <a:pt x="14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87"/>
          <p:cNvSpPr>
            <a:spLocks noChangeShapeType="1"/>
          </p:cNvSpPr>
          <p:nvPr/>
        </p:nvSpPr>
        <p:spPr bwMode="auto">
          <a:xfrm>
            <a:off x="5056188" y="3324225"/>
            <a:ext cx="4127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88"/>
          <p:cNvSpPr>
            <a:spLocks noChangeShapeType="1"/>
          </p:cNvSpPr>
          <p:nvPr/>
        </p:nvSpPr>
        <p:spPr bwMode="auto">
          <a:xfrm>
            <a:off x="5468938" y="3324225"/>
            <a:ext cx="6985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89"/>
          <p:cNvSpPr/>
          <p:nvPr/>
        </p:nvSpPr>
        <p:spPr bwMode="auto">
          <a:xfrm>
            <a:off x="5468938" y="4005263"/>
            <a:ext cx="1344612" cy="449262"/>
          </a:xfrm>
          <a:custGeom>
            <a:avLst/>
            <a:gdLst>
              <a:gd name="T0" fmla="*/ 0 w 847"/>
              <a:gd name="T1" fmla="*/ 2147483647 h 283"/>
              <a:gd name="T2" fmla="*/ 0 w 847"/>
              <a:gd name="T3" fmla="*/ 0 h 283"/>
              <a:gd name="T4" fmla="*/ 2147483647 w 847"/>
              <a:gd name="T5" fmla="*/ 0 h 283"/>
              <a:gd name="T6" fmla="*/ 0 60000 65536"/>
              <a:gd name="T7" fmla="*/ 0 60000 65536"/>
              <a:gd name="T8" fmla="*/ 0 60000 65536"/>
            </a:gdLst>
            <a:ahLst/>
            <a:cxnLst>
              <a:cxn ang="T6">
                <a:pos x="T0" y="T1"/>
              </a:cxn>
              <a:cxn ang="T7">
                <a:pos x="T2" y="T3"/>
              </a:cxn>
              <a:cxn ang="T8">
                <a:pos x="T4" y="T5"/>
              </a:cxn>
            </a:cxnLst>
            <a:rect l="0" t="0" r="r" b="b"/>
            <a:pathLst>
              <a:path w="847" h="283">
                <a:moveTo>
                  <a:pt x="0" y="283"/>
                </a:moveTo>
                <a:lnTo>
                  <a:pt x="0" y="0"/>
                </a:lnTo>
                <a:lnTo>
                  <a:pt x="84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Freeform 96"/>
          <p:cNvSpPr/>
          <p:nvPr/>
        </p:nvSpPr>
        <p:spPr bwMode="auto">
          <a:xfrm>
            <a:off x="6167438" y="3324225"/>
            <a:ext cx="304800" cy="447675"/>
          </a:xfrm>
          <a:custGeom>
            <a:avLst/>
            <a:gdLst>
              <a:gd name="T0" fmla="*/ 0 w 192"/>
              <a:gd name="T1" fmla="*/ 0 h 282"/>
              <a:gd name="T2" fmla="*/ 0 w 192"/>
              <a:gd name="T3" fmla="*/ 2147483647 h 282"/>
              <a:gd name="T4" fmla="*/ 2147483647 w 192"/>
              <a:gd name="T5" fmla="*/ 2147483647 h 282"/>
              <a:gd name="T6" fmla="*/ 0 60000 65536"/>
              <a:gd name="T7" fmla="*/ 0 60000 65536"/>
              <a:gd name="T8" fmla="*/ 0 60000 65536"/>
            </a:gdLst>
            <a:ahLst/>
            <a:cxnLst>
              <a:cxn ang="T6">
                <a:pos x="T0" y="T1"/>
              </a:cxn>
              <a:cxn ang="T7">
                <a:pos x="T2" y="T3"/>
              </a:cxn>
              <a:cxn ang="T8">
                <a:pos x="T4" y="T5"/>
              </a:cxn>
            </a:cxnLst>
            <a:rect l="0" t="0" r="r" b="b"/>
            <a:pathLst>
              <a:path w="192" h="282">
                <a:moveTo>
                  <a:pt x="0" y="0"/>
                </a:moveTo>
                <a:lnTo>
                  <a:pt x="0" y="282"/>
                </a:lnTo>
                <a:lnTo>
                  <a:pt x="192" y="28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106"/>
          <p:cNvSpPr>
            <a:spLocks noChangeShapeType="1"/>
          </p:cNvSpPr>
          <p:nvPr/>
        </p:nvSpPr>
        <p:spPr bwMode="auto">
          <a:xfrm>
            <a:off x="6472238" y="3771900"/>
            <a:ext cx="103981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Freeform 107"/>
          <p:cNvSpPr/>
          <p:nvPr/>
        </p:nvSpPr>
        <p:spPr bwMode="auto">
          <a:xfrm>
            <a:off x="6831013" y="4005263"/>
            <a:ext cx="1381125" cy="449262"/>
          </a:xfrm>
          <a:custGeom>
            <a:avLst/>
            <a:gdLst>
              <a:gd name="T0" fmla="*/ 0 w 870"/>
              <a:gd name="T1" fmla="*/ 0 h 283"/>
              <a:gd name="T2" fmla="*/ 0 w 870"/>
              <a:gd name="T3" fmla="*/ 2147483647 h 283"/>
              <a:gd name="T4" fmla="*/ 2147483647 w 870"/>
              <a:gd name="T5" fmla="*/ 2147483647 h 283"/>
              <a:gd name="T6" fmla="*/ 0 60000 65536"/>
              <a:gd name="T7" fmla="*/ 0 60000 65536"/>
              <a:gd name="T8" fmla="*/ 0 60000 65536"/>
            </a:gdLst>
            <a:ahLst/>
            <a:cxnLst>
              <a:cxn ang="T6">
                <a:pos x="T0" y="T1"/>
              </a:cxn>
              <a:cxn ang="T7">
                <a:pos x="T2" y="T3"/>
              </a:cxn>
              <a:cxn ang="T8">
                <a:pos x="T4" y="T5"/>
              </a:cxn>
            </a:cxnLst>
            <a:rect l="0" t="0" r="r" b="b"/>
            <a:pathLst>
              <a:path w="870" h="283">
                <a:moveTo>
                  <a:pt x="0" y="0"/>
                </a:moveTo>
                <a:lnTo>
                  <a:pt x="0" y="283"/>
                </a:lnTo>
                <a:lnTo>
                  <a:pt x="870" y="283"/>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Text Box 110"/>
          <p:cNvSpPr txBox="1">
            <a:spLocks noChangeArrowheads="1"/>
          </p:cNvSpPr>
          <p:nvPr/>
        </p:nvSpPr>
        <p:spPr bwMode="auto">
          <a:xfrm>
            <a:off x="214986" y="2533305"/>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68" name="Freeform 111"/>
          <p:cNvSpPr/>
          <p:nvPr/>
        </p:nvSpPr>
        <p:spPr bwMode="auto">
          <a:xfrm>
            <a:off x="7512050" y="3324225"/>
            <a:ext cx="1201738" cy="447675"/>
          </a:xfrm>
          <a:custGeom>
            <a:avLst/>
            <a:gdLst>
              <a:gd name="T0" fmla="*/ 0 w 757"/>
              <a:gd name="T1" fmla="*/ 2147483647 h 282"/>
              <a:gd name="T2" fmla="*/ 0 w 757"/>
              <a:gd name="T3" fmla="*/ 0 h 282"/>
              <a:gd name="T4" fmla="*/ 2147483647 w 757"/>
              <a:gd name="T5" fmla="*/ 0 h 282"/>
              <a:gd name="T6" fmla="*/ 0 60000 65536"/>
              <a:gd name="T7" fmla="*/ 0 60000 65536"/>
              <a:gd name="T8" fmla="*/ 0 60000 65536"/>
            </a:gdLst>
            <a:ahLst/>
            <a:cxnLst>
              <a:cxn ang="T6">
                <a:pos x="T0" y="T1"/>
              </a:cxn>
              <a:cxn ang="T7">
                <a:pos x="T2" y="T3"/>
              </a:cxn>
              <a:cxn ang="T8">
                <a:pos x="T4" y="T5"/>
              </a:cxn>
            </a:cxnLst>
            <a:rect l="0" t="0" r="r" b="b"/>
            <a:pathLst>
              <a:path w="757" h="282">
                <a:moveTo>
                  <a:pt x="0" y="282"/>
                </a:moveTo>
                <a:lnTo>
                  <a:pt x="0" y="0"/>
                </a:lnTo>
                <a:lnTo>
                  <a:pt x="75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Freeform 112"/>
          <p:cNvSpPr/>
          <p:nvPr/>
        </p:nvSpPr>
        <p:spPr bwMode="auto">
          <a:xfrm>
            <a:off x="8212138" y="4005263"/>
            <a:ext cx="501650" cy="449262"/>
          </a:xfrm>
          <a:custGeom>
            <a:avLst/>
            <a:gdLst>
              <a:gd name="T0" fmla="*/ 0 w 316"/>
              <a:gd name="T1" fmla="*/ 2147483647 h 283"/>
              <a:gd name="T2" fmla="*/ 0 w 316"/>
              <a:gd name="T3" fmla="*/ 0 h 283"/>
              <a:gd name="T4" fmla="*/ 2147483647 w 316"/>
              <a:gd name="T5" fmla="*/ 0 h 283"/>
              <a:gd name="T6" fmla="*/ 0 60000 65536"/>
              <a:gd name="T7" fmla="*/ 0 60000 65536"/>
              <a:gd name="T8" fmla="*/ 0 60000 65536"/>
            </a:gdLst>
            <a:ahLst/>
            <a:cxnLst>
              <a:cxn ang="T6">
                <a:pos x="T0" y="T1"/>
              </a:cxn>
              <a:cxn ang="T7">
                <a:pos x="T2" y="T3"/>
              </a:cxn>
              <a:cxn ang="T8">
                <a:pos x="T4" y="T5"/>
              </a:cxn>
            </a:cxnLst>
            <a:rect l="0" t="0" r="r" b="b"/>
            <a:pathLst>
              <a:path w="316" h="283">
                <a:moveTo>
                  <a:pt x="0" y="283"/>
                </a:moveTo>
                <a:lnTo>
                  <a:pt x="0" y="0"/>
                </a:lnTo>
                <a:lnTo>
                  <a:pt x="31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0" name="Group 113"/>
          <p:cNvGrpSpPr/>
          <p:nvPr/>
        </p:nvGrpSpPr>
        <p:grpSpPr bwMode="auto">
          <a:xfrm>
            <a:off x="405448" y="5128260"/>
            <a:ext cx="8515350" cy="1355725"/>
            <a:chOff x="169" y="3240"/>
            <a:chExt cx="5364" cy="854"/>
          </a:xfrm>
        </p:grpSpPr>
        <p:sp>
          <p:nvSpPr>
            <p:cNvPr id="71" name="Rectangle 114" descr="小纸屑"/>
            <p:cNvSpPr>
              <a:spLocks noChangeArrowheads="1"/>
            </p:cNvSpPr>
            <p:nvPr/>
          </p:nvSpPr>
          <p:spPr bwMode="auto">
            <a:xfrm>
              <a:off x="169" y="3240"/>
              <a:ext cx="5364" cy="854"/>
            </a:xfrm>
            <a:prstGeom prst="rect">
              <a:avLst/>
            </a:prstGeom>
            <a:pattFill prst="smConfetti">
              <a:fgClr>
                <a:schemeClr val="accent1"/>
              </a:fgClr>
              <a:bgClr>
                <a:srgbClr val="FFFFFF"/>
              </a:bgClr>
            </a:patt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15" descr="小纸屑"/>
            <p:cNvSpPr txBox="1">
              <a:spLocks noChangeArrowheads="1"/>
            </p:cNvSpPr>
            <p:nvPr/>
          </p:nvSpPr>
          <p:spPr bwMode="auto">
            <a:xfrm>
              <a:off x="224" y="3284"/>
              <a:ext cx="5240" cy="795"/>
            </a:xfrm>
            <a:prstGeom prst="rect">
              <a:avLst/>
            </a:prstGeom>
            <a:pattFill prst="smConfetti">
              <a:fgClr>
                <a:schemeClr val="accent1"/>
              </a:fgClr>
              <a:bgClr>
                <a:schemeClr val="bg1"/>
              </a:bgClr>
            </a:patt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rPr>
                <a:t>在</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rPr>
                <a:t>CP=1</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rPr>
                <a:t>期间，</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rPr>
                <a:t>Q</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rPr>
                <a:t>的状态不发生变化，无论</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rPr>
                <a:t>J—K</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rPr>
                <a:t>的状态变化多少次，</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rPr>
                <a:t>Q</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的状态只变化一次。当</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CP=0</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，从触发器跟随主触发器的状态时与此时的</a:t>
              </a:r>
              <a:r>
                <a:rPr kumimoji="1" lang="en-US" altLang="zh-CN"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J—K</a:t>
              </a:r>
              <a:r>
                <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sym typeface="Symbol" panose="05050102010706020507" pitchFamily="18" charset="2"/>
                </a:rPr>
                <a:t>状态有可能不符合功能表。</a:t>
              </a:r>
              <a:endParaRPr kumimoji="1" lang="zh-CN" altLang="en-US" sz="2400" b="0" i="0" u="none" strike="noStrike" kern="1200" cap="none" spc="0" normalizeH="0" baseline="0" noProof="0" dirty="0">
                <a:ln>
                  <a:solidFill>
                    <a:schemeClr val="tx1"/>
                  </a:solidFill>
                </a:ln>
                <a:effectLst/>
                <a:uLnTx/>
                <a:uFillTx/>
                <a:latin typeface="+mn-lt"/>
                <a:ea typeface="黑体" panose="02010609060101010101" pitchFamily="49" charset="-122"/>
              </a:endParaRPr>
            </a:p>
          </p:txBody>
        </p:sp>
      </p:grpSp>
      <p:grpSp>
        <p:nvGrpSpPr>
          <p:cNvPr id="73" name="Group 118"/>
          <p:cNvGrpSpPr/>
          <p:nvPr/>
        </p:nvGrpSpPr>
        <p:grpSpPr bwMode="auto">
          <a:xfrm>
            <a:off x="722313" y="1014413"/>
            <a:ext cx="2414587" cy="3600449"/>
            <a:chOff x="810" y="389"/>
            <a:chExt cx="1521" cy="2268"/>
          </a:xfrm>
        </p:grpSpPr>
        <p:grpSp>
          <p:nvGrpSpPr>
            <p:cNvPr id="74" name="Group 119"/>
            <p:cNvGrpSpPr/>
            <p:nvPr/>
          </p:nvGrpSpPr>
          <p:grpSpPr bwMode="auto">
            <a:xfrm>
              <a:off x="810" y="389"/>
              <a:ext cx="1521" cy="2268"/>
              <a:chOff x="810" y="488"/>
              <a:chExt cx="1521" cy="2268"/>
            </a:xfrm>
          </p:grpSpPr>
          <p:sp>
            <p:nvSpPr>
              <p:cNvPr id="76" name="Rectangle 120"/>
              <p:cNvSpPr>
                <a:spLocks noChangeArrowheads="1"/>
              </p:cNvSpPr>
              <p:nvPr/>
            </p:nvSpPr>
            <p:spPr bwMode="auto">
              <a:xfrm>
                <a:off x="987" y="977"/>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Line 121"/>
              <p:cNvSpPr>
                <a:spLocks noChangeShapeType="1"/>
              </p:cNvSpPr>
              <p:nvPr/>
            </p:nvSpPr>
            <p:spPr bwMode="auto">
              <a:xfrm flipH="1">
                <a:off x="1371" y="2321"/>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 name="Oval 122"/>
              <p:cNvSpPr>
                <a:spLocks noChangeArrowheads="1"/>
              </p:cNvSpPr>
              <p:nvPr/>
            </p:nvSpPr>
            <p:spPr bwMode="auto">
              <a:xfrm>
                <a:off x="1563" y="91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Line 123"/>
              <p:cNvSpPr>
                <a:spLocks noChangeShapeType="1"/>
              </p:cNvSpPr>
              <p:nvPr/>
            </p:nvSpPr>
            <p:spPr bwMode="auto">
              <a:xfrm>
                <a:off x="1131" y="737"/>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Line 124"/>
              <p:cNvSpPr>
                <a:spLocks noChangeShapeType="1"/>
              </p:cNvSpPr>
              <p:nvPr/>
            </p:nvSpPr>
            <p:spPr bwMode="auto">
              <a:xfrm>
                <a:off x="1591" y="727"/>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Rectangle 125"/>
              <p:cNvSpPr>
                <a:spLocks noChangeArrowheads="1"/>
              </p:cNvSpPr>
              <p:nvPr/>
            </p:nvSpPr>
            <p:spPr bwMode="auto">
              <a:xfrm>
                <a:off x="925" y="488"/>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2" name="Rectangle 126"/>
              <p:cNvSpPr>
                <a:spLocks noChangeArrowheads="1"/>
              </p:cNvSpPr>
              <p:nvPr/>
            </p:nvSpPr>
            <p:spPr bwMode="auto">
              <a:xfrm>
                <a:off x="1563" y="501"/>
                <a:ext cx="265" cy="28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3" name="Line 127"/>
              <p:cNvSpPr>
                <a:spLocks noChangeShapeType="1"/>
              </p:cNvSpPr>
              <p:nvPr/>
            </p:nvSpPr>
            <p:spPr bwMode="auto">
              <a:xfrm>
                <a:off x="1622" y="54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Rectangle 128"/>
              <p:cNvSpPr>
                <a:spLocks noChangeArrowheads="1"/>
              </p:cNvSpPr>
              <p:nvPr/>
            </p:nvSpPr>
            <p:spPr bwMode="auto">
              <a:xfrm>
                <a:off x="987" y="1169"/>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5" name="Rectangle 129"/>
              <p:cNvSpPr>
                <a:spLocks noChangeArrowheads="1"/>
              </p:cNvSpPr>
              <p:nvPr/>
            </p:nvSpPr>
            <p:spPr bwMode="auto">
              <a:xfrm>
                <a:off x="1515" y="1169"/>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6" name="Line 130"/>
              <p:cNvSpPr>
                <a:spLocks noChangeShapeType="1"/>
              </p:cNvSpPr>
              <p:nvPr/>
            </p:nvSpPr>
            <p:spPr bwMode="auto">
              <a:xfrm>
                <a:off x="1371" y="1409"/>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 name="Rectangle 131"/>
              <p:cNvSpPr>
                <a:spLocks noChangeArrowheads="1"/>
              </p:cNvSpPr>
              <p:nvPr/>
            </p:nvSpPr>
            <p:spPr bwMode="auto">
              <a:xfrm>
                <a:off x="1157" y="1169"/>
                <a:ext cx="46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Rectangle 132"/>
              <p:cNvSpPr>
                <a:spLocks noChangeArrowheads="1"/>
              </p:cNvSpPr>
              <p:nvPr/>
            </p:nvSpPr>
            <p:spPr bwMode="auto">
              <a:xfrm>
                <a:off x="987" y="1770"/>
                <a:ext cx="768" cy="432"/>
              </a:xfrm>
              <a:prstGeom prst="rect">
                <a:avLst/>
              </a:prstGeom>
              <a:noFill/>
              <a:ln w="38100">
                <a:solidFill>
                  <a:schemeClr val="tx1"/>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主</a:t>
                </a:r>
                <a:endParaRPr kumimoji="1" lang="zh-CN" altLang="en-US"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9" name="Line 133"/>
              <p:cNvSpPr>
                <a:spLocks noChangeShapeType="1"/>
              </p:cNvSpPr>
              <p:nvPr/>
            </p:nvSpPr>
            <p:spPr bwMode="auto">
              <a:xfrm>
                <a:off x="1127"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 name="Line 134"/>
              <p:cNvSpPr>
                <a:spLocks noChangeShapeType="1"/>
              </p:cNvSpPr>
              <p:nvPr/>
            </p:nvSpPr>
            <p:spPr bwMode="auto">
              <a:xfrm>
                <a:off x="1626"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91" name="Group 135"/>
              <p:cNvGrpSpPr/>
              <p:nvPr/>
            </p:nvGrpSpPr>
            <p:grpSpPr bwMode="auto">
              <a:xfrm>
                <a:off x="1611" y="1409"/>
                <a:ext cx="48" cy="344"/>
                <a:chOff x="1248" y="2233"/>
                <a:chExt cx="48" cy="344"/>
              </a:xfrm>
            </p:grpSpPr>
            <p:sp>
              <p:nvSpPr>
                <p:cNvPr id="113" name="Line 136"/>
                <p:cNvSpPr>
                  <a:spLocks noChangeShapeType="1"/>
                </p:cNvSpPr>
                <p:nvPr/>
              </p:nvSpPr>
              <p:spPr bwMode="auto">
                <a:xfrm>
                  <a:off x="1276" y="22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 name="Oval 137"/>
                <p:cNvSpPr>
                  <a:spLocks noChangeArrowheads="1"/>
                </p:cNvSpPr>
                <p:nvPr/>
              </p:nvSpPr>
              <p:spPr bwMode="auto">
                <a:xfrm>
                  <a:off x="1248" y="2529"/>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92" name="Line 138"/>
              <p:cNvSpPr>
                <a:spLocks noChangeShapeType="1"/>
              </p:cNvSpPr>
              <p:nvPr/>
            </p:nvSpPr>
            <p:spPr bwMode="auto">
              <a:xfrm>
                <a:off x="1131" y="1419"/>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Rectangle 139"/>
              <p:cNvSpPr>
                <a:spLocks noChangeArrowheads="1"/>
              </p:cNvSpPr>
              <p:nvPr/>
            </p:nvSpPr>
            <p:spPr bwMode="auto">
              <a:xfrm>
                <a:off x="990" y="2462"/>
                <a:ext cx="192"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4" name="Rectangle 140"/>
              <p:cNvSpPr>
                <a:spLocks noChangeArrowheads="1"/>
              </p:cNvSpPr>
              <p:nvPr/>
            </p:nvSpPr>
            <p:spPr bwMode="auto">
              <a:xfrm>
                <a:off x="1557" y="2462"/>
                <a:ext cx="26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Line 141"/>
              <p:cNvSpPr>
                <a:spLocks noChangeShapeType="1"/>
              </p:cNvSpPr>
              <p:nvPr/>
            </p:nvSpPr>
            <p:spPr bwMode="auto">
              <a:xfrm>
                <a:off x="2139" y="2033"/>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 name="Line 142"/>
              <p:cNvSpPr>
                <a:spLocks noChangeShapeType="1"/>
              </p:cNvSpPr>
              <p:nvPr/>
            </p:nvSpPr>
            <p:spPr bwMode="auto">
              <a:xfrm>
                <a:off x="1371" y="2215"/>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 name="Rectangle 143"/>
              <p:cNvSpPr>
                <a:spLocks noChangeArrowheads="1"/>
              </p:cNvSpPr>
              <p:nvPr/>
            </p:nvSpPr>
            <p:spPr bwMode="auto">
              <a:xfrm>
                <a:off x="1227" y="2465"/>
                <a:ext cx="354"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8" name="Rectangle 144"/>
              <p:cNvSpPr>
                <a:spLocks noChangeArrowheads="1"/>
              </p:cNvSpPr>
              <p:nvPr/>
            </p:nvSpPr>
            <p:spPr bwMode="auto">
              <a:xfrm>
                <a:off x="1947" y="1793"/>
                <a:ext cx="384" cy="240"/>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Oval 145"/>
              <p:cNvSpPr>
                <a:spLocks noChangeArrowheads="1"/>
              </p:cNvSpPr>
              <p:nvPr/>
            </p:nvSpPr>
            <p:spPr bwMode="auto">
              <a:xfrm>
                <a:off x="2116" y="1745"/>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0" name="Line 146"/>
              <p:cNvSpPr>
                <a:spLocks noChangeShapeType="1"/>
              </p:cNvSpPr>
              <p:nvPr/>
            </p:nvSpPr>
            <p:spPr bwMode="auto">
              <a:xfrm>
                <a:off x="2139" y="1505"/>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1" name="Line 147"/>
              <p:cNvSpPr>
                <a:spLocks noChangeShapeType="1"/>
              </p:cNvSpPr>
              <p:nvPr/>
            </p:nvSpPr>
            <p:spPr bwMode="auto">
              <a:xfrm>
                <a:off x="1371" y="1505"/>
                <a:ext cx="76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 name="Rectangle 148"/>
              <p:cNvSpPr>
                <a:spLocks noChangeArrowheads="1"/>
              </p:cNvSpPr>
              <p:nvPr/>
            </p:nvSpPr>
            <p:spPr bwMode="auto">
              <a:xfrm>
                <a:off x="1179" y="929"/>
                <a:ext cx="309"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从</a:t>
                </a:r>
                <a:endParaRPr kumimoji="1" lang="zh-CN" altLang="en-US"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Oval 149"/>
              <p:cNvSpPr>
                <a:spLocks noChangeArrowheads="1"/>
              </p:cNvSpPr>
              <p:nvPr/>
            </p:nvSpPr>
            <p:spPr bwMode="auto">
              <a:xfrm>
                <a:off x="1343" y="2293"/>
                <a:ext cx="48" cy="48"/>
              </a:xfrm>
              <a:prstGeom prst="ellipse">
                <a:avLst/>
              </a:prstGeom>
              <a:solidFill>
                <a:schemeClr val="accent2"/>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4" name="Rectangle 150"/>
              <p:cNvSpPr>
                <a:spLocks noChangeArrowheads="1"/>
              </p:cNvSpPr>
              <p:nvPr/>
            </p:nvSpPr>
            <p:spPr bwMode="auto">
              <a:xfrm>
                <a:off x="843" y="1457"/>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05" name="Group 151"/>
              <p:cNvGrpSpPr/>
              <p:nvPr/>
            </p:nvGrpSpPr>
            <p:grpSpPr bwMode="auto">
              <a:xfrm>
                <a:off x="1615" y="1505"/>
                <a:ext cx="313" cy="288"/>
                <a:chOff x="4574" y="1234"/>
                <a:chExt cx="313" cy="288"/>
              </a:xfrm>
            </p:grpSpPr>
            <p:sp>
              <p:nvSpPr>
                <p:cNvPr id="111" name="Rectangle 152"/>
                <p:cNvSpPr>
                  <a:spLocks noChangeArrowheads="1"/>
                </p:cNvSpPr>
                <p:nvPr/>
              </p:nvSpPr>
              <p:spPr bwMode="auto">
                <a:xfrm>
                  <a:off x="4574" y="1234"/>
                  <a:ext cx="31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12" name="Line 153"/>
                <p:cNvSpPr>
                  <a:spLocks noChangeShapeType="1"/>
                </p:cNvSpPr>
                <p:nvPr/>
              </p:nvSpPr>
              <p:spPr bwMode="auto">
                <a:xfrm>
                  <a:off x="4634" y="1282"/>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6" name="Rectangle 154"/>
              <p:cNvSpPr>
                <a:spLocks noChangeArrowheads="1"/>
              </p:cNvSpPr>
              <p:nvPr/>
            </p:nvSpPr>
            <p:spPr bwMode="auto">
              <a:xfrm>
                <a:off x="1512" y="1942"/>
                <a:ext cx="255"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7" name="Rectangle 155"/>
              <p:cNvSpPr>
                <a:spLocks noChangeArrowheads="1"/>
              </p:cNvSpPr>
              <p:nvPr/>
            </p:nvSpPr>
            <p:spPr bwMode="auto">
              <a:xfrm>
                <a:off x="981" y="1954"/>
                <a:ext cx="223"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8" name="Freeform 156"/>
              <p:cNvSpPr/>
              <p:nvPr/>
            </p:nvSpPr>
            <p:spPr bwMode="auto">
              <a:xfrm>
                <a:off x="810" y="858"/>
                <a:ext cx="780" cy="1457"/>
              </a:xfrm>
              <a:custGeom>
                <a:avLst/>
                <a:gdLst>
                  <a:gd name="T0" fmla="*/ 698 w 802"/>
                  <a:gd name="T1" fmla="*/ 0 h 1457"/>
                  <a:gd name="T2" fmla="*/ 0 w 802"/>
                  <a:gd name="T3" fmla="*/ 0 h 1457"/>
                  <a:gd name="T4" fmla="*/ 0 w 802"/>
                  <a:gd name="T5" fmla="*/ 1457 h 1457"/>
                  <a:gd name="T6" fmla="*/ 226 w 802"/>
                  <a:gd name="T7" fmla="*/ 1457 h 1457"/>
                  <a:gd name="T8" fmla="*/ 226 w 802"/>
                  <a:gd name="T9" fmla="*/ 1344 h 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2" h="1457">
                    <a:moveTo>
                      <a:pt x="802" y="0"/>
                    </a:moveTo>
                    <a:lnTo>
                      <a:pt x="0" y="0"/>
                    </a:lnTo>
                    <a:lnTo>
                      <a:pt x="0" y="1457"/>
                    </a:lnTo>
                    <a:lnTo>
                      <a:pt x="260" y="1457"/>
                    </a:lnTo>
                    <a:lnTo>
                      <a:pt x="260" y="134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 name="Freeform 157"/>
              <p:cNvSpPr/>
              <p:nvPr/>
            </p:nvSpPr>
            <p:spPr bwMode="auto">
              <a:xfrm>
                <a:off x="1127" y="790"/>
                <a:ext cx="757" cy="1468"/>
              </a:xfrm>
              <a:custGeom>
                <a:avLst/>
                <a:gdLst>
                  <a:gd name="T0" fmla="*/ 0 w 723"/>
                  <a:gd name="T1" fmla="*/ 0 h 1468"/>
                  <a:gd name="T2" fmla="*/ 910 w 723"/>
                  <a:gd name="T3" fmla="*/ 0 h 1468"/>
                  <a:gd name="T4" fmla="*/ 910 w 723"/>
                  <a:gd name="T5" fmla="*/ 1468 h 1468"/>
                  <a:gd name="T6" fmla="*/ 712 w 723"/>
                  <a:gd name="T7" fmla="*/ 1468 h 1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3" h="1468">
                    <a:moveTo>
                      <a:pt x="0" y="0"/>
                    </a:moveTo>
                    <a:lnTo>
                      <a:pt x="723" y="0"/>
                    </a:lnTo>
                    <a:lnTo>
                      <a:pt x="723" y="1468"/>
                    </a:lnTo>
                    <a:lnTo>
                      <a:pt x="565" y="146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 name="Line 158"/>
              <p:cNvSpPr>
                <a:spLocks noChangeShapeType="1"/>
              </p:cNvSpPr>
              <p:nvPr/>
            </p:nvSpPr>
            <p:spPr bwMode="auto">
              <a:xfrm>
                <a:off x="1711" y="2202"/>
                <a:ext cx="1" cy="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5" name="Text Box 159"/>
            <p:cNvSpPr txBox="1">
              <a:spLocks noChangeArrowheads="1"/>
            </p:cNvSpPr>
            <p:nvPr/>
          </p:nvSpPr>
          <p:spPr bwMode="auto">
            <a:xfrm>
              <a:off x="1935" y="1674"/>
              <a:ext cx="250"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15" name="TextBox 114"/>
          <p:cNvSpPr txBox="1"/>
          <p:nvPr/>
        </p:nvSpPr>
        <p:spPr bwMode="auto">
          <a:xfrm>
            <a:off x="537327" y="169683"/>
            <a:ext cx="6853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三、</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主从</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J-K</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触发器的“一次翻转”问题</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 name="灯片编号占位符 116"/>
          <p:cNvSpPr txBox="1"/>
          <p:nvPr/>
        </p:nvSpPr>
        <p:spPr>
          <a:xfrm>
            <a:off x="30480" y="6461760"/>
            <a:ext cx="670560" cy="35052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1800" b="1" i="0" u="none" strike="noStrike" kern="1200" cap="none" spc="0" normalizeH="0" baseline="0" noProof="0" smtClean="0">
                <a:ln>
                  <a:noFill/>
                </a:ln>
                <a:solidFill>
                  <a:schemeClr val="tx2"/>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118" name="Text Box 110"/>
          <p:cNvSpPr txBox="1">
            <a:spLocks noChangeArrowheads="1"/>
          </p:cNvSpPr>
          <p:nvPr/>
        </p:nvSpPr>
        <p:spPr bwMode="auto">
          <a:xfrm>
            <a:off x="2355849" y="4251981"/>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19" name="Text Box 110"/>
          <p:cNvSpPr txBox="1">
            <a:spLocks noChangeArrowheads="1"/>
          </p:cNvSpPr>
          <p:nvPr/>
        </p:nvSpPr>
        <p:spPr bwMode="auto">
          <a:xfrm>
            <a:off x="575865" y="903289"/>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1" name="Text Box 110"/>
          <p:cNvSpPr txBox="1">
            <a:spLocks noChangeArrowheads="1"/>
          </p:cNvSpPr>
          <p:nvPr/>
        </p:nvSpPr>
        <p:spPr bwMode="auto">
          <a:xfrm>
            <a:off x="224113" y="2528612"/>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1</a:t>
            </a:r>
            <a:endParaRPr lang="en-US" altLang="zh-CN" b="0" dirty="0">
              <a:solidFill>
                <a:schemeClr val="tx1"/>
              </a:solidFill>
            </a:endParaRPr>
          </a:p>
        </p:txBody>
      </p:sp>
      <p:sp>
        <p:nvSpPr>
          <p:cNvPr id="124" name="Text Box 110"/>
          <p:cNvSpPr txBox="1">
            <a:spLocks noChangeArrowheads="1"/>
          </p:cNvSpPr>
          <p:nvPr/>
        </p:nvSpPr>
        <p:spPr bwMode="auto">
          <a:xfrm>
            <a:off x="566736" y="872988"/>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1</a:t>
            </a:r>
            <a:endParaRPr lang="en-US" altLang="zh-CN" b="0" dirty="0">
              <a:solidFill>
                <a:schemeClr val="tx1"/>
              </a:solidFill>
            </a:endParaRPr>
          </a:p>
        </p:txBody>
      </p:sp>
      <p:sp>
        <p:nvSpPr>
          <p:cNvPr id="127" name="Text Box 110"/>
          <p:cNvSpPr txBox="1">
            <a:spLocks noChangeArrowheads="1"/>
          </p:cNvSpPr>
          <p:nvPr/>
        </p:nvSpPr>
        <p:spPr bwMode="auto">
          <a:xfrm>
            <a:off x="219076" y="2507250"/>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8" name="Text Box 110"/>
          <p:cNvSpPr txBox="1">
            <a:spLocks noChangeArrowheads="1"/>
          </p:cNvSpPr>
          <p:nvPr/>
        </p:nvSpPr>
        <p:spPr bwMode="auto">
          <a:xfrm>
            <a:off x="577850" y="4212600"/>
            <a:ext cx="300038" cy="523220"/>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9" name="Text Box 110"/>
          <p:cNvSpPr txBox="1">
            <a:spLocks noChangeArrowheads="1"/>
          </p:cNvSpPr>
          <p:nvPr/>
        </p:nvSpPr>
        <p:spPr bwMode="auto">
          <a:xfrm>
            <a:off x="2368549" y="4228169"/>
            <a:ext cx="300038" cy="523220"/>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1</a:t>
            </a:r>
            <a:endParaRPr lang="en-US" altLang="zh-CN" b="0" dirty="0">
              <a:solidFill>
                <a:schemeClr val="tx1"/>
              </a:solidFill>
            </a:endParaRPr>
          </a:p>
        </p:txBody>
      </p:sp>
      <p:sp>
        <p:nvSpPr>
          <p:cNvPr id="130" name="Text Box 110"/>
          <p:cNvSpPr txBox="1">
            <a:spLocks noChangeArrowheads="1"/>
          </p:cNvSpPr>
          <p:nvPr/>
        </p:nvSpPr>
        <p:spPr bwMode="auto">
          <a:xfrm>
            <a:off x="561458" y="851694"/>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0" name="Text Box 110"/>
          <p:cNvSpPr txBox="1">
            <a:spLocks noChangeArrowheads="1"/>
          </p:cNvSpPr>
          <p:nvPr/>
        </p:nvSpPr>
        <p:spPr bwMode="auto">
          <a:xfrm>
            <a:off x="571585" y="4201501"/>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1</a:t>
            </a:r>
            <a:endParaRPr lang="en-US" altLang="zh-CN" b="0" dirty="0">
              <a:solidFill>
                <a:schemeClr val="tx1"/>
              </a:solidFill>
            </a:endParaRPr>
          </a:p>
        </p:txBody>
      </p:sp>
      <p:sp>
        <p:nvSpPr>
          <p:cNvPr id="123" name="Text Box 110"/>
          <p:cNvSpPr txBox="1">
            <a:spLocks noChangeArrowheads="1"/>
          </p:cNvSpPr>
          <p:nvPr/>
        </p:nvSpPr>
        <p:spPr bwMode="auto">
          <a:xfrm>
            <a:off x="553243" y="4189772"/>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5" name="Text Box 110"/>
          <p:cNvSpPr txBox="1">
            <a:spLocks noChangeArrowheads="1"/>
          </p:cNvSpPr>
          <p:nvPr/>
        </p:nvSpPr>
        <p:spPr bwMode="auto">
          <a:xfrm>
            <a:off x="2313780" y="4216708"/>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0</a:t>
            </a:r>
            <a:endParaRPr lang="en-US" altLang="zh-CN" b="0" dirty="0">
              <a:solidFill>
                <a:schemeClr val="tx1"/>
              </a:solidFill>
            </a:endParaRPr>
          </a:p>
        </p:txBody>
      </p:sp>
      <p:sp>
        <p:nvSpPr>
          <p:cNvPr id="126" name="Text Box 110"/>
          <p:cNvSpPr txBox="1">
            <a:spLocks noChangeArrowheads="1"/>
          </p:cNvSpPr>
          <p:nvPr/>
        </p:nvSpPr>
        <p:spPr bwMode="auto">
          <a:xfrm>
            <a:off x="574069" y="4200871"/>
            <a:ext cx="337345" cy="519112"/>
          </a:xfrm>
          <a:prstGeom prst="rect">
            <a:avLst/>
          </a:prstGeom>
          <a:solidFill>
            <a:srgbClr val="FFFF00"/>
          </a:solidFill>
          <a:ln w="38100">
            <a:solidFill>
              <a:srgbClr val="F6F000"/>
            </a:solidFill>
            <a:miter lim="800000"/>
          </a:ln>
          <a:effectLst/>
        </p:spPr>
        <p:txBody>
          <a:bodyPr wrap="square">
            <a:spAutoFit/>
          </a:bodyPr>
          <a:lstStyle>
            <a:defPPr>
              <a:defRPr lang="zh-CN"/>
            </a:defPPr>
            <a:lvl1pPr marL="0" marR="0" lvl="0" indent="0" defTabSz="914400" eaLnBrk="1" latinLnBrk="0" hangingPunct="1">
              <a:lnSpc>
                <a:spcPct val="100000"/>
              </a:lnSpc>
              <a:spcBef>
                <a:spcPct val="50000"/>
              </a:spcBef>
              <a:buClrTx/>
              <a:buSzTx/>
              <a:buFontTx/>
              <a:buNone/>
              <a:defRPr i="0" u="none" strike="noStrike" cap="none" spc="0" normalizeH="0" baseline="0">
                <a:ln>
                  <a:solidFill>
                    <a:schemeClr val="tx1"/>
                  </a:solidFill>
                </a:ln>
                <a:solidFill>
                  <a:srgbClr val="FFFF00"/>
                </a:solidFill>
                <a:effectLst/>
                <a:uLnTx/>
                <a:uFillTx/>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zh-CN" b="0" dirty="0">
                <a:solidFill>
                  <a:schemeClr val="tx1"/>
                </a:solidFill>
              </a:rPr>
              <a:t>1</a:t>
            </a:r>
            <a:endParaRPr lang="en-US" altLang="zh-CN" b="0" dirty="0">
              <a:solidFill>
                <a:schemeClr val="tx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dissolv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left)">
                                      <p:cBhvr>
                                        <p:cTn id="91" dur="5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2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2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wipe(left)">
                                      <p:cBhvr>
                                        <p:cTn id="104" dur="500"/>
                                        <p:tgtEl>
                                          <p:spTgt spid="63"/>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wipe(left)">
                                      <p:cBhvr>
                                        <p:cTn id="113" dur="500"/>
                                        <p:tgtEl>
                                          <p:spTgt spid="6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left)">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left)">
                                      <p:cBhvr>
                                        <p:cTn id="123" dur="500"/>
                                        <p:tgtEl>
                                          <p:spTgt spid="69"/>
                                        </p:tgtEl>
                                      </p:cBhvr>
                                    </p:animEffect>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nodeType="click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p:cTn id="128" dur="500" fill="hold"/>
                                        <p:tgtEl>
                                          <p:spTgt spid="70"/>
                                        </p:tgtEl>
                                        <p:attrNameLst>
                                          <p:attrName>ppt_w</p:attrName>
                                        </p:attrNameLst>
                                      </p:cBhvr>
                                      <p:tavLst>
                                        <p:tav tm="0">
                                          <p:val>
                                            <p:fltVal val="0"/>
                                          </p:val>
                                        </p:tav>
                                        <p:tav tm="100000">
                                          <p:val>
                                            <p:strVal val="#ppt_w"/>
                                          </p:val>
                                        </p:tav>
                                      </p:tavLst>
                                    </p:anim>
                                    <p:anim calcmode="lin" valueType="num">
                                      <p:cBhvr>
                                        <p:cTn id="129" dur="500" fill="hold"/>
                                        <p:tgtEl>
                                          <p:spTgt spid="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15" grpId="0"/>
      <p:bldP spid="118" grpId="0" animBg="1"/>
      <p:bldP spid="119" grpId="0" animBg="1"/>
      <p:bldP spid="121" grpId="0" animBg="1"/>
      <p:bldP spid="124" grpId="0" animBg="1"/>
      <p:bldP spid="127" grpId="0" animBg="1"/>
      <p:bldP spid="128" grpId="0" animBg="1"/>
      <p:bldP spid="129" grpId="0" animBg="1"/>
      <p:bldP spid="130" grpId="0" animBg="1"/>
      <p:bldP spid="120" grpId="0" animBg="1"/>
      <p:bldP spid="123" grpId="0" animBg="1"/>
      <p:bldP spid="125" grpId="0" animBg="1"/>
      <p:bldP spid="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 Box 3"/>
          <p:cNvSpPr txBox="1">
            <a:spLocks noChangeArrowheads="1"/>
          </p:cNvSpPr>
          <p:nvPr/>
        </p:nvSpPr>
        <p:spPr bwMode="auto">
          <a:xfrm>
            <a:off x="287338" y="1042035"/>
            <a:ext cx="8499475" cy="115993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1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主从</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触发器在</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期间，主触发器只变化（翻转）一次，这种现象称为一次变化现象。</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grpSp>
        <p:nvGrpSpPr>
          <p:cNvPr id="6" name="Group 4"/>
          <p:cNvGrpSpPr/>
          <p:nvPr/>
        </p:nvGrpSpPr>
        <p:grpSpPr bwMode="auto">
          <a:xfrm>
            <a:off x="2420938" y="3067685"/>
            <a:ext cx="3998912" cy="2709863"/>
            <a:chOff x="1525" y="1750"/>
            <a:chExt cx="2519" cy="1707"/>
          </a:xfrm>
        </p:grpSpPr>
        <p:sp>
          <p:nvSpPr>
            <p:cNvPr id="7" name="Line 5"/>
            <p:cNvSpPr>
              <a:spLocks noChangeShapeType="1"/>
            </p:cNvSpPr>
            <p:nvPr/>
          </p:nvSpPr>
          <p:spPr bwMode="auto">
            <a:xfrm>
              <a:off x="1525" y="1761"/>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6"/>
            <p:cNvSpPr>
              <a:spLocks noChangeShapeType="1"/>
            </p:cNvSpPr>
            <p:nvPr/>
          </p:nvSpPr>
          <p:spPr bwMode="auto">
            <a:xfrm>
              <a:off x="2034" y="1761"/>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7"/>
            <p:cNvSpPr>
              <a:spLocks noChangeShapeType="1"/>
            </p:cNvSpPr>
            <p:nvPr/>
          </p:nvSpPr>
          <p:spPr bwMode="auto">
            <a:xfrm>
              <a:off x="2587" y="1772"/>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Line 8"/>
            <p:cNvSpPr>
              <a:spLocks noChangeShapeType="1"/>
            </p:cNvSpPr>
            <p:nvPr/>
          </p:nvSpPr>
          <p:spPr bwMode="auto">
            <a:xfrm>
              <a:off x="3061" y="1750"/>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9"/>
            <p:cNvSpPr>
              <a:spLocks noChangeShapeType="1"/>
            </p:cNvSpPr>
            <p:nvPr/>
          </p:nvSpPr>
          <p:spPr bwMode="auto">
            <a:xfrm>
              <a:off x="3592" y="1761"/>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0"/>
            <p:cNvSpPr>
              <a:spLocks noChangeShapeType="1"/>
            </p:cNvSpPr>
            <p:nvPr/>
          </p:nvSpPr>
          <p:spPr bwMode="auto">
            <a:xfrm>
              <a:off x="4044" y="1772"/>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11"/>
            <p:cNvSpPr>
              <a:spLocks noChangeShapeType="1"/>
            </p:cNvSpPr>
            <p:nvPr/>
          </p:nvSpPr>
          <p:spPr bwMode="auto">
            <a:xfrm>
              <a:off x="1661" y="1761"/>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Line 12"/>
            <p:cNvSpPr>
              <a:spLocks noChangeShapeType="1"/>
            </p:cNvSpPr>
            <p:nvPr/>
          </p:nvSpPr>
          <p:spPr bwMode="auto">
            <a:xfrm>
              <a:off x="1875" y="1785"/>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3838" y="1785"/>
              <a:ext cx="0" cy="167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16"/>
          <p:cNvGrpSpPr/>
          <p:nvPr/>
        </p:nvGrpSpPr>
        <p:grpSpPr bwMode="auto">
          <a:xfrm>
            <a:off x="1182688" y="2673985"/>
            <a:ext cx="5881687" cy="2008188"/>
            <a:chOff x="745" y="1502"/>
            <a:chExt cx="3705" cy="1265"/>
          </a:xfrm>
        </p:grpSpPr>
        <p:grpSp>
          <p:nvGrpSpPr>
            <p:cNvPr id="17" name="Group 17"/>
            <p:cNvGrpSpPr/>
            <p:nvPr/>
          </p:nvGrpSpPr>
          <p:grpSpPr bwMode="auto">
            <a:xfrm>
              <a:off x="745" y="1502"/>
              <a:ext cx="3705" cy="847"/>
              <a:chOff x="745" y="1502"/>
              <a:chExt cx="3705" cy="847"/>
            </a:xfrm>
          </p:grpSpPr>
          <p:sp>
            <p:nvSpPr>
              <p:cNvPr id="21" name="Freeform 18"/>
              <p:cNvSpPr/>
              <p:nvPr/>
            </p:nvSpPr>
            <p:spPr bwMode="auto">
              <a:xfrm>
                <a:off x="1129" y="1502"/>
                <a:ext cx="3321" cy="271"/>
              </a:xfrm>
              <a:custGeom>
                <a:avLst/>
                <a:gdLst>
                  <a:gd name="T0" fmla="*/ 0 w 3321"/>
                  <a:gd name="T1" fmla="*/ 271 h 271"/>
                  <a:gd name="T2" fmla="*/ 407 w 3321"/>
                  <a:gd name="T3" fmla="*/ 271 h 271"/>
                  <a:gd name="T4" fmla="*/ 407 w 3321"/>
                  <a:gd name="T5" fmla="*/ 0 h 271"/>
                  <a:gd name="T6" fmla="*/ 915 w 3321"/>
                  <a:gd name="T7" fmla="*/ 0 h 271"/>
                  <a:gd name="T8" fmla="*/ 915 w 3321"/>
                  <a:gd name="T9" fmla="*/ 271 h 271"/>
                  <a:gd name="T10" fmla="*/ 1457 w 3321"/>
                  <a:gd name="T11" fmla="*/ 271 h 271"/>
                  <a:gd name="T12" fmla="*/ 1457 w 3321"/>
                  <a:gd name="T13" fmla="*/ 0 h 271"/>
                  <a:gd name="T14" fmla="*/ 1932 w 3321"/>
                  <a:gd name="T15" fmla="*/ 0 h 271"/>
                  <a:gd name="T16" fmla="*/ 1932 w 3321"/>
                  <a:gd name="T17" fmla="*/ 271 h 271"/>
                  <a:gd name="T18" fmla="*/ 2463 w 3321"/>
                  <a:gd name="T19" fmla="*/ 271 h 271"/>
                  <a:gd name="T20" fmla="*/ 2463 w 3321"/>
                  <a:gd name="T21" fmla="*/ 0 h 271"/>
                  <a:gd name="T22" fmla="*/ 2914 w 3321"/>
                  <a:gd name="T23" fmla="*/ 0 h 271"/>
                  <a:gd name="T24" fmla="*/ 2914 w 3321"/>
                  <a:gd name="T25" fmla="*/ 271 h 271"/>
                  <a:gd name="T26" fmla="*/ 3321 w 3321"/>
                  <a:gd name="T27" fmla="*/ 271 h 2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21" h="271">
                    <a:moveTo>
                      <a:pt x="0" y="271"/>
                    </a:moveTo>
                    <a:lnTo>
                      <a:pt x="407" y="271"/>
                    </a:lnTo>
                    <a:lnTo>
                      <a:pt x="407" y="0"/>
                    </a:lnTo>
                    <a:lnTo>
                      <a:pt x="915" y="0"/>
                    </a:lnTo>
                    <a:lnTo>
                      <a:pt x="915" y="271"/>
                    </a:lnTo>
                    <a:lnTo>
                      <a:pt x="1457" y="271"/>
                    </a:lnTo>
                    <a:lnTo>
                      <a:pt x="1457" y="0"/>
                    </a:lnTo>
                    <a:lnTo>
                      <a:pt x="1932" y="0"/>
                    </a:lnTo>
                    <a:lnTo>
                      <a:pt x="1932" y="271"/>
                    </a:lnTo>
                    <a:lnTo>
                      <a:pt x="2463" y="271"/>
                    </a:lnTo>
                    <a:lnTo>
                      <a:pt x="2463" y="0"/>
                    </a:lnTo>
                    <a:lnTo>
                      <a:pt x="2914" y="0"/>
                    </a:lnTo>
                    <a:lnTo>
                      <a:pt x="2914" y="271"/>
                    </a:lnTo>
                    <a:lnTo>
                      <a:pt x="3321"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Freeform 19"/>
              <p:cNvSpPr/>
              <p:nvPr/>
            </p:nvSpPr>
            <p:spPr bwMode="auto">
              <a:xfrm>
                <a:off x="1129" y="1909"/>
                <a:ext cx="3310" cy="271"/>
              </a:xfrm>
              <a:custGeom>
                <a:avLst/>
                <a:gdLst>
                  <a:gd name="T0" fmla="*/ 0 w 3310"/>
                  <a:gd name="T1" fmla="*/ 271 h 271"/>
                  <a:gd name="T2" fmla="*/ 531 w 3310"/>
                  <a:gd name="T3" fmla="*/ 271 h 271"/>
                  <a:gd name="T4" fmla="*/ 531 w 3310"/>
                  <a:gd name="T5" fmla="*/ 0 h 271"/>
                  <a:gd name="T6" fmla="*/ 746 w 3310"/>
                  <a:gd name="T7" fmla="*/ 0 h 271"/>
                  <a:gd name="T8" fmla="*/ 746 w 3310"/>
                  <a:gd name="T9" fmla="*/ 271 h 271"/>
                  <a:gd name="T10" fmla="*/ 1209 w 3310"/>
                  <a:gd name="T11" fmla="*/ 271 h 271"/>
                  <a:gd name="T12" fmla="*/ 1209 w 3310"/>
                  <a:gd name="T13" fmla="*/ 0 h 271"/>
                  <a:gd name="T14" fmla="*/ 3050 w 3310"/>
                  <a:gd name="T15" fmla="*/ 0 h 271"/>
                  <a:gd name="T16" fmla="*/ 3050 w 3310"/>
                  <a:gd name="T17" fmla="*/ 271 h 271"/>
                  <a:gd name="T18" fmla="*/ 3310 w 3310"/>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10" h="271">
                    <a:moveTo>
                      <a:pt x="0" y="271"/>
                    </a:moveTo>
                    <a:lnTo>
                      <a:pt x="531" y="271"/>
                    </a:lnTo>
                    <a:lnTo>
                      <a:pt x="531" y="0"/>
                    </a:lnTo>
                    <a:lnTo>
                      <a:pt x="746" y="0"/>
                    </a:lnTo>
                    <a:lnTo>
                      <a:pt x="746" y="271"/>
                    </a:lnTo>
                    <a:lnTo>
                      <a:pt x="1209" y="271"/>
                    </a:lnTo>
                    <a:lnTo>
                      <a:pt x="1209" y="0"/>
                    </a:lnTo>
                    <a:lnTo>
                      <a:pt x="3050" y="0"/>
                    </a:lnTo>
                    <a:lnTo>
                      <a:pt x="3050" y="271"/>
                    </a:lnTo>
                    <a:lnTo>
                      <a:pt x="3310"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Text Box 20"/>
              <p:cNvSpPr txBox="1">
                <a:spLocks noChangeArrowheads="1"/>
              </p:cNvSpPr>
              <p:nvPr/>
            </p:nvSpPr>
            <p:spPr bwMode="auto">
              <a:xfrm>
                <a:off x="745" y="1605"/>
                <a:ext cx="46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21"/>
              <p:cNvSpPr txBox="1">
                <a:spLocks noChangeArrowheads="1"/>
              </p:cNvSpPr>
              <p:nvPr/>
            </p:nvSpPr>
            <p:spPr bwMode="auto">
              <a:xfrm>
                <a:off x="881" y="2022"/>
                <a:ext cx="27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J</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8" name="Group 22"/>
            <p:cNvGrpSpPr/>
            <p:nvPr/>
          </p:nvGrpSpPr>
          <p:grpSpPr bwMode="auto">
            <a:xfrm>
              <a:off x="870" y="2337"/>
              <a:ext cx="3575" cy="430"/>
              <a:chOff x="870" y="2337"/>
              <a:chExt cx="3575" cy="430"/>
            </a:xfrm>
          </p:grpSpPr>
          <p:sp>
            <p:nvSpPr>
              <p:cNvPr id="19" name="Text Box 23"/>
              <p:cNvSpPr txBox="1">
                <a:spLocks noChangeArrowheads="1"/>
              </p:cNvSpPr>
              <p:nvPr/>
            </p:nvSpPr>
            <p:spPr bwMode="auto">
              <a:xfrm>
                <a:off x="870" y="2440"/>
                <a:ext cx="27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K</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Freeform 24"/>
              <p:cNvSpPr/>
              <p:nvPr/>
            </p:nvSpPr>
            <p:spPr bwMode="auto">
              <a:xfrm>
                <a:off x="1152" y="2337"/>
                <a:ext cx="3293" cy="271"/>
              </a:xfrm>
              <a:custGeom>
                <a:avLst/>
                <a:gdLst>
                  <a:gd name="T0" fmla="*/ 0 w 3293"/>
                  <a:gd name="T1" fmla="*/ 271 h 271"/>
                  <a:gd name="T2" fmla="*/ 2391 w 3293"/>
                  <a:gd name="T3" fmla="*/ 271 h 271"/>
                  <a:gd name="T4" fmla="*/ 2391 w 3293"/>
                  <a:gd name="T5" fmla="*/ 0 h 271"/>
                  <a:gd name="T6" fmla="*/ 2684 w 3293"/>
                  <a:gd name="T7" fmla="*/ 0 h 271"/>
                  <a:gd name="T8" fmla="*/ 2684 w 3293"/>
                  <a:gd name="T9" fmla="*/ 271 h 271"/>
                  <a:gd name="T10" fmla="*/ 3293 w 3293"/>
                  <a:gd name="T11" fmla="*/ 271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3" h="271">
                    <a:moveTo>
                      <a:pt x="0" y="271"/>
                    </a:moveTo>
                    <a:lnTo>
                      <a:pt x="2391" y="271"/>
                    </a:lnTo>
                    <a:lnTo>
                      <a:pt x="2391" y="0"/>
                    </a:lnTo>
                    <a:lnTo>
                      <a:pt x="2684" y="0"/>
                    </a:lnTo>
                    <a:lnTo>
                      <a:pt x="2684" y="271"/>
                    </a:lnTo>
                    <a:lnTo>
                      <a:pt x="3293"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26" name="Freeform 26"/>
          <p:cNvSpPr/>
          <p:nvPr/>
        </p:nvSpPr>
        <p:spPr bwMode="auto">
          <a:xfrm>
            <a:off x="2635250" y="4664710"/>
            <a:ext cx="3090863" cy="430213"/>
          </a:xfrm>
          <a:custGeom>
            <a:avLst/>
            <a:gdLst>
              <a:gd name="T0" fmla="*/ 0 w 2078"/>
              <a:gd name="T1" fmla="*/ 2147483647 h 271"/>
              <a:gd name="T2" fmla="*/ 0 w 2078"/>
              <a:gd name="T3" fmla="*/ 0 h 271"/>
              <a:gd name="T4" fmla="*/ 2147483647 w 2078"/>
              <a:gd name="T5" fmla="*/ 0 h 271"/>
              <a:gd name="T6" fmla="*/ 0 60000 65536"/>
              <a:gd name="T7" fmla="*/ 0 60000 65536"/>
              <a:gd name="T8" fmla="*/ 0 60000 65536"/>
            </a:gdLst>
            <a:ahLst/>
            <a:cxnLst>
              <a:cxn ang="T6">
                <a:pos x="T0" y="T1"/>
              </a:cxn>
              <a:cxn ang="T7">
                <a:pos x="T2" y="T3"/>
              </a:cxn>
              <a:cxn ang="T8">
                <a:pos x="T4" y="T5"/>
              </a:cxn>
            </a:cxnLst>
            <a:rect l="0" t="0" r="r" b="b"/>
            <a:pathLst>
              <a:path w="2078" h="271">
                <a:moveTo>
                  <a:pt x="0" y="271"/>
                </a:moveTo>
                <a:lnTo>
                  <a:pt x="0" y="0"/>
                </a:lnTo>
                <a:lnTo>
                  <a:pt x="2078"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Freeform 27"/>
          <p:cNvSpPr/>
          <p:nvPr/>
        </p:nvSpPr>
        <p:spPr bwMode="auto">
          <a:xfrm>
            <a:off x="5710238" y="4664710"/>
            <a:ext cx="1336675" cy="430213"/>
          </a:xfrm>
          <a:custGeom>
            <a:avLst/>
            <a:gdLst>
              <a:gd name="T0" fmla="*/ 0 w 701"/>
              <a:gd name="T1" fmla="*/ 0 h 271"/>
              <a:gd name="T2" fmla="*/ 0 w 701"/>
              <a:gd name="T3" fmla="*/ 2147483647 h 271"/>
              <a:gd name="T4" fmla="*/ 2147483647 w 701"/>
              <a:gd name="T5" fmla="*/ 2147483647 h 271"/>
              <a:gd name="T6" fmla="*/ 0 60000 65536"/>
              <a:gd name="T7" fmla="*/ 0 60000 65536"/>
              <a:gd name="T8" fmla="*/ 0 60000 65536"/>
            </a:gdLst>
            <a:ahLst/>
            <a:cxnLst>
              <a:cxn ang="T6">
                <a:pos x="T0" y="T1"/>
              </a:cxn>
              <a:cxn ang="T7">
                <a:pos x="T2" y="T3"/>
              </a:cxn>
              <a:cxn ang="T8">
                <a:pos x="T4" y="T5"/>
              </a:cxn>
            </a:cxnLst>
            <a:rect l="0" t="0" r="r" b="b"/>
            <a:pathLst>
              <a:path w="701" h="271">
                <a:moveTo>
                  <a:pt x="0" y="0"/>
                </a:moveTo>
                <a:lnTo>
                  <a:pt x="0" y="271"/>
                </a:lnTo>
                <a:lnTo>
                  <a:pt x="701"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28"/>
          <p:cNvSpPr>
            <a:spLocks noChangeShapeType="1"/>
          </p:cNvSpPr>
          <p:nvPr/>
        </p:nvSpPr>
        <p:spPr bwMode="auto">
          <a:xfrm flipV="1">
            <a:off x="1792288" y="5091748"/>
            <a:ext cx="836612"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9" name="Group 29"/>
          <p:cNvGrpSpPr/>
          <p:nvPr/>
        </p:nvGrpSpPr>
        <p:grpSpPr bwMode="auto">
          <a:xfrm>
            <a:off x="950913" y="5267960"/>
            <a:ext cx="6037262" cy="611188"/>
            <a:chOff x="599" y="3136"/>
            <a:chExt cx="3803" cy="385"/>
          </a:xfrm>
        </p:grpSpPr>
        <p:sp>
          <p:nvSpPr>
            <p:cNvPr id="30" name="Text Box 30"/>
            <p:cNvSpPr txBox="1">
              <a:spLocks noChangeArrowheads="1"/>
            </p:cNvSpPr>
            <p:nvPr/>
          </p:nvSpPr>
          <p:spPr bwMode="auto">
            <a:xfrm>
              <a:off x="599" y="3194"/>
              <a:ext cx="66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1" name="Freeform 31"/>
            <p:cNvSpPr/>
            <p:nvPr/>
          </p:nvSpPr>
          <p:spPr bwMode="auto">
            <a:xfrm>
              <a:off x="2030" y="3136"/>
              <a:ext cx="2012" cy="271"/>
            </a:xfrm>
            <a:custGeom>
              <a:avLst/>
              <a:gdLst>
                <a:gd name="T0" fmla="*/ 0 w 2078"/>
                <a:gd name="T1" fmla="*/ 271 h 271"/>
                <a:gd name="T2" fmla="*/ 0 w 2078"/>
                <a:gd name="T3" fmla="*/ 0 h 271"/>
                <a:gd name="T4" fmla="*/ 1768 w 2078"/>
                <a:gd name="T5" fmla="*/ 0 h 271"/>
                <a:gd name="T6" fmla="*/ 0 60000 65536"/>
                <a:gd name="T7" fmla="*/ 0 60000 65536"/>
                <a:gd name="T8" fmla="*/ 0 60000 65536"/>
              </a:gdLst>
              <a:ahLst/>
              <a:cxnLst>
                <a:cxn ang="T6">
                  <a:pos x="T0" y="T1"/>
                </a:cxn>
                <a:cxn ang="T7">
                  <a:pos x="T2" y="T3"/>
                </a:cxn>
                <a:cxn ang="T8">
                  <a:pos x="T4" y="T5"/>
                </a:cxn>
              </a:cxnLst>
              <a:rect l="0" t="0" r="r" b="b"/>
              <a:pathLst>
                <a:path w="2078" h="271">
                  <a:moveTo>
                    <a:pt x="0" y="271"/>
                  </a:moveTo>
                  <a:lnTo>
                    <a:pt x="0" y="0"/>
                  </a:lnTo>
                  <a:lnTo>
                    <a:pt x="2078"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32"/>
            <p:cNvSpPr>
              <a:spLocks noChangeShapeType="1"/>
            </p:cNvSpPr>
            <p:nvPr/>
          </p:nvSpPr>
          <p:spPr bwMode="auto">
            <a:xfrm flipH="1">
              <a:off x="1130" y="3391"/>
              <a:ext cx="89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33"/>
            <p:cNvSpPr/>
            <p:nvPr/>
          </p:nvSpPr>
          <p:spPr bwMode="auto">
            <a:xfrm>
              <a:off x="4043" y="3141"/>
              <a:ext cx="359" cy="261"/>
            </a:xfrm>
            <a:custGeom>
              <a:avLst/>
              <a:gdLst>
                <a:gd name="T0" fmla="*/ 0 w 359"/>
                <a:gd name="T1" fmla="*/ 0 h 195"/>
                <a:gd name="T2" fmla="*/ 0 w 359"/>
                <a:gd name="T3" fmla="*/ 837 h 195"/>
                <a:gd name="T4" fmla="*/ 359 w 359"/>
                <a:gd name="T5" fmla="*/ 837 h 195"/>
                <a:gd name="T6" fmla="*/ 0 60000 65536"/>
                <a:gd name="T7" fmla="*/ 0 60000 65536"/>
                <a:gd name="T8" fmla="*/ 0 60000 65536"/>
              </a:gdLst>
              <a:ahLst/>
              <a:cxnLst>
                <a:cxn ang="T6">
                  <a:pos x="T0" y="T1"/>
                </a:cxn>
                <a:cxn ang="T7">
                  <a:pos x="T2" y="T3"/>
                </a:cxn>
                <a:cxn ang="T8">
                  <a:pos x="T4" y="T5"/>
                </a:cxn>
              </a:cxnLst>
              <a:rect l="0" t="0" r="r" b="b"/>
              <a:pathLst>
                <a:path w="359" h="195">
                  <a:moveTo>
                    <a:pt x="0" y="0"/>
                  </a:moveTo>
                  <a:lnTo>
                    <a:pt x="0" y="195"/>
                  </a:lnTo>
                  <a:lnTo>
                    <a:pt x="359" y="19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4" name="Text Box 63"/>
          <p:cNvSpPr txBox="1">
            <a:spLocks noChangeArrowheads="1"/>
          </p:cNvSpPr>
          <p:nvPr/>
        </p:nvSpPr>
        <p:spPr bwMode="auto">
          <a:xfrm>
            <a:off x="834232" y="4774249"/>
            <a:ext cx="1057275" cy="51911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Rectangle 2"/>
          <p:cNvSpPr>
            <a:spLocks noGrp="1" noChangeArrowheads="1"/>
          </p:cNvSpPr>
          <p:nvPr>
            <p:ph type="title"/>
          </p:nvPr>
        </p:nvSpPr>
        <p:spPr>
          <a:xfrm>
            <a:off x="1101113" y="981605"/>
            <a:ext cx="3306075" cy="552450"/>
          </a:xfrm>
          <a:ln>
            <a:noFill/>
          </a:ln>
        </p:spPr>
        <p:txBody>
          <a:bodyPr/>
          <a:lstStyle/>
          <a:p>
            <a:pPr algn="l" eaLnBrk="1" hangingPunct="1"/>
            <a:r>
              <a:rPr kumimoji="0" lang="zh-CN" altLang="en-US" sz="2800" dirty="0">
                <a:ln>
                  <a:solidFill>
                    <a:schemeClr val="tx1"/>
                  </a:solidFill>
                </a:ln>
                <a:solidFill>
                  <a:schemeClr val="tx1"/>
                </a:solidFill>
                <a:latin typeface="黑体" panose="02010609060101010101" pitchFamily="49" charset="-122"/>
                <a:ea typeface="黑体" panose="02010609060101010101" pitchFamily="49" charset="-122"/>
              </a:rPr>
              <a:t>四、几点注意</a:t>
            </a:r>
            <a:endParaRPr kumimoji="0" lang="zh-CN" altLang="en-US" sz="2800" dirty="0">
              <a:ln>
                <a:solidFill>
                  <a:schemeClr val="tx1"/>
                </a:solidFill>
              </a:ln>
              <a:solidFill>
                <a:schemeClr val="tx1"/>
              </a:solidFill>
              <a:latin typeface="黑体" panose="02010609060101010101" pitchFamily="49" charset="-122"/>
              <a:ea typeface="黑体" panose="02010609060101010101" pitchFamily="49" charset="-122"/>
            </a:endParaRPr>
          </a:p>
        </p:txBody>
      </p:sp>
      <p:sp>
        <p:nvSpPr>
          <p:cNvPr id="6" name="Text Box 3"/>
          <p:cNvSpPr txBox="1">
            <a:spLocks noChangeArrowheads="1"/>
          </p:cNvSpPr>
          <p:nvPr/>
        </p:nvSpPr>
        <p:spPr bwMode="auto">
          <a:xfrm>
            <a:off x="393700" y="1601153"/>
            <a:ext cx="8461375" cy="116046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在</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K</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不允许变化</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如果</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K</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在</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1</a:t>
            </a:r>
            <a:endPar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
                <a:srgbClr val="FF0000"/>
              </a:buClr>
              <a:buSzPct val="70000"/>
              <a:buFont typeface="Wingdings" panose="05000000000000000000" pitchFamily="2" charset="2"/>
              <a:buNone/>
              <a:defRPr/>
            </a:pPr>
            <a:r>
              <a:rPr kumimoji="0" lang="en-US" altLang="zh-CN"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a:t>
            </a:r>
            <a:r>
              <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期间变化的话，触发器的状态就不满足功能表。</a:t>
            </a:r>
            <a:endParaRPr kumimoji="0" lang="zh-CN" altLang="en-US" sz="280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430213" y="3008313"/>
            <a:ext cx="8605837" cy="103187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虽然</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触发器的最终状态是在负脉冲时的状态，</a:t>
            </a:r>
            <a:endPar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None/>
              <a:defRPr/>
            </a:pP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但不是边沿触发器，而只能是 “主</a:t>
            </a: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从触发器”。</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8" name="Text Box 5"/>
          <p:cNvSpPr txBox="1">
            <a:spLocks noChangeArrowheads="1"/>
          </p:cNvSpPr>
          <p:nvPr/>
        </p:nvSpPr>
        <p:spPr bwMode="auto">
          <a:xfrm>
            <a:off x="447993" y="4363086"/>
            <a:ext cx="5165725" cy="4762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0"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触发器抗干扰能力差。</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9" name="Text Box 6"/>
          <p:cNvSpPr txBox="1">
            <a:spLocks noChangeArrowheads="1"/>
          </p:cNvSpPr>
          <p:nvPr/>
        </p:nvSpPr>
        <p:spPr bwMode="auto">
          <a:xfrm>
            <a:off x="417513" y="5162234"/>
            <a:ext cx="8264525" cy="116046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使用主从</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J—K</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触发器时，</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CP=1</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的宽度不宜过大，</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
                <a:srgbClr val="FF0000"/>
              </a:buClr>
              <a:buSzPct val="70000"/>
              <a:buFont typeface="Wingdings" panose="05000000000000000000" pitchFamily="2" charset="2"/>
              <a:buNone/>
              <a:defRPr/>
            </a:pP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  应以窄正脉冲、宽负脉冲的</a:t>
            </a:r>
            <a:r>
              <a:rPr kumimoji="1" lang="en-US" altLang="zh-CN"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rPr>
              <a:t>为宜。</a:t>
            </a:r>
            <a:endParaRPr kumimoji="1" lang="zh-CN" altLang="en-US" sz="2800" b="0" i="0" u="none" strike="noStrike" kern="1200" cap="none" spc="0" normalizeH="0" baseline="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10" name="标题 1"/>
          <p:cNvSpPr txBox="1"/>
          <p:nvPr/>
        </p:nvSpPr>
        <p:spPr bwMode="auto">
          <a:xfrm>
            <a:off x="1277161" y="309671"/>
            <a:ext cx="6954715" cy="58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4.8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主从触发器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1229043" y="-91440"/>
            <a:ext cx="695483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§4.2   </a:t>
            </a:r>
            <a:r>
              <a:rPr kumimoji="1" lang="zh-CN" altLang="en-US"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基本</a:t>
            </a:r>
            <a:r>
              <a:rPr kumimoji="1" lang="en-US" altLang="zh-CN"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R—S</a:t>
            </a:r>
            <a:r>
              <a:rPr kumimoji="1" lang="zh-CN" altLang="en-US"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触发器</a:t>
            </a:r>
            <a:endParaRPr kumimoji="1" lang="zh-CN" altLang="en-US"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endParaRPr>
          </a:p>
        </p:txBody>
      </p:sp>
      <p:sp>
        <p:nvSpPr>
          <p:cNvPr id="3" name="TextBox 2"/>
          <p:cNvSpPr txBox="1"/>
          <p:nvPr/>
        </p:nvSpPr>
        <p:spPr bwMode="auto">
          <a:xfrm>
            <a:off x="243840" y="411480"/>
            <a:ext cx="5425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一、电路结构及工作过程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49" name="Text Box 39"/>
          <p:cNvSpPr txBox="1">
            <a:spLocks noChangeArrowheads="1"/>
          </p:cNvSpPr>
          <p:nvPr/>
        </p:nvSpPr>
        <p:spPr bwMode="auto">
          <a:xfrm>
            <a:off x="4325962" y="100534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76" name="组合 75"/>
          <p:cNvGrpSpPr/>
          <p:nvPr/>
        </p:nvGrpSpPr>
        <p:grpSpPr>
          <a:xfrm>
            <a:off x="2590800" y="1002027"/>
            <a:ext cx="1772376" cy="1169551"/>
            <a:chOff x="2590800" y="1337307"/>
            <a:chExt cx="1772376" cy="1169551"/>
          </a:xfrm>
        </p:grpSpPr>
        <p:grpSp>
          <p:nvGrpSpPr>
            <p:cNvPr id="48" name="组合 47"/>
            <p:cNvGrpSpPr/>
            <p:nvPr/>
          </p:nvGrpSpPr>
          <p:grpSpPr>
            <a:xfrm>
              <a:off x="2590800" y="1337307"/>
              <a:ext cx="1772376" cy="1169551"/>
              <a:chOff x="2590800" y="1337307"/>
              <a:chExt cx="1772376" cy="1169551"/>
            </a:xfrm>
          </p:grpSpPr>
          <p:grpSp>
            <p:nvGrpSpPr>
              <p:cNvPr id="45" name="组合 44"/>
              <p:cNvGrpSpPr/>
              <p:nvPr/>
            </p:nvGrpSpPr>
            <p:grpSpPr>
              <a:xfrm>
                <a:off x="3291840" y="1337307"/>
                <a:ext cx="1071336" cy="1169551"/>
                <a:chOff x="2804160" y="1322067"/>
                <a:chExt cx="1071336" cy="1169551"/>
              </a:xfrm>
            </p:grpSpPr>
            <p:sp>
              <p:nvSpPr>
                <p:cNvPr id="36"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左大括号 43"/>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46" name="TextBox 45"/>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(1)</a:t>
                </a:r>
                <a:endParaRPr lang="zh-CN" altLang="en-US" sz="2800" dirty="0">
                  <a:solidFill>
                    <a:schemeClr val="tx1"/>
                  </a:solidFill>
                  <a:latin typeface="Times New Roman" panose="02020603050405020304" pitchFamily="18" charset="0"/>
                </a:endParaRPr>
              </a:p>
            </p:txBody>
          </p:sp>
        </p:grpSp>
        <p:sp>
          <p:nvSpPr>
            <p:cNvPr id="74"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9" name="组合 78"/>
          <p:cNvGrpSpPr/>
          <p:nvPr/>
        </p:nvGrpSpPr>
        <p:grpSpPr>
          <a:xfrm>
            <a:off x="288925" y="977900"/>
            <a:ext cx="2252663" cy="3182938"/>
            <a:chOff x="288925" y="1313180"/>
            <a:chExt cx="2252663" cy="3182938"/>
          </a:xfrm>
        </p:grpSpPr>
        <p:sp>
          <p:nvSpPr>
            <p:cNvPr id="58" name="Text Box 173"/>
            <p:cNvSpPr txBox="1">
              <a:spLocks noChangeArrowheads="1"/>
            </p:cNvSpPr>
            <p:nvPr/>
          </p:nvSpPr>
          <p:spPr bwMode="auto">
            <a:xfrm>
              <a:off x="481648" y="2713991"/>
              <a:ext cx="449262" cy="39687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9" name="Text Box 173"/>
            <p:cNvSpPr txBox="1">
              <a:spLocks noChangeArrowheads="1"/>
            </p:cNvSpPr>
            <p:nvPr/>
          </p:nvSpPr>
          <p:spPr bwMode="auto">
            <a:xfrm>
              <a:off x="1792288" y="2713991"/>
              <a:ext cx="449262" cy="39687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78" name="组合 77"/>
            <p:cNvGrpSpPr/>
            <p:nvPr/>
          </p:nvGrpSpPr>
          <p:grpSpPr>
            <a:xfrm>
              <a:off x="288925" y="1313180"/>
              <a:ext cx="2252663" cy="3182938"/>
              <a:chOff x="288925" y="1313180"/>
              <a:chExt cx="2252663" cy="3182938"/>
            </a:xfrm>
          </p:grpSpPr>
          <p:grpSp>
            <p:nvGrpSpPr>
              <p:cNvPr id="4" name="组合 3"/>
              <p:cNvGrpSpPr/>
              <p:nvPr/>
            </p:nvGrpSpPr>
            <p:grpSpPr>
              <a:xfrm>
                <a:off x="288925" y="1313180"/>
                <a:ext cx="2252663" cy="3182938"/>
                <a:chOff x="288925" y="1313180"/>
                <a:chExt cx="2252663" cy="3182938"/>
              </a:xfrm>
            </p:grpSpPr>
            <p:grpSp>
              <p:nvGrpSpPr>
                <p:cNvPr id="5" name="Group 3"/>
                <p:cNvGrpSpPr/>
                <p:nvPr/>
              </p:nvGrpSpPr>
              <p:grpSpPr bwMode="auto">
                <a:xfrm>
                  <a:off x="288925" y="1313180"/>
                  <a:ext cx="2252663" cy="3182938"/>
                  <a:chOff x="182" y="477"/>
                  <a:chExt cx="1419" cy="2005"/>
                </a:xfrm>
              </p:grpSpPr>
              <p:grpSp>
                <p:nvGrpSpPr>
                  <p:cNvPr id="8" name="Group 4"/>
                  <p:cNvGrpSpPr/>
                  <p:nvPr/>
                </p:nvGrpSpPr>
                <p:grpSpPr bwMode="auto">
                  <a:xfrm>
                    <a:off x="247" y="797"/>
                    <a:ext cx="1301" cy="1350"/>
                    <a:chOff x="714" y="1188"/>
                    <a:chExt cx="1769" cy="1860"/>
                  </a:xfrm>
                </p:grpSpPr>
                <p:sp>
                  <p:nvSpPr>
                    <p:cNvPr id="15" name="Rectangle 5"/>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Oval 6"/>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Line 7"/>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8"/>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9"/>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10"/>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Oval 11"/>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Line 12"/>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13"/>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14"/>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15"/>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16"/>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17"/>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18"/>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19"/>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20"/>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21"/>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22"/>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23"/>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4"/>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 name="Text Box 25"/>
                  <p:cNvSpPr txBox="1">
                    <a:spLocks noChangeArrowheads="1"/>
                  </p:cNvSpPr>
                  <p:nvPr/>
                </p:nvSpPr>
                <p:spPr bwMode="auto">
                  <a:xfrm>
                    <a:off x="182" y="2152"/>
                    <a:ext cx="267" cy="33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Text Box 26"/>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Text Box 27"/>
                  <p:cNvSpPr txBox="1">
                    <a:spLocks noChangeArrowheads="1"/>
                  </p:cNvSpPr>
                  <p:nvPr/>
                </p:nvSpPr>
                <p:spPr bwMode="auto">
                  <a:xfrm>
                    <a:off x="1220" y="502"/>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2" name="Group 28"/>
                  <p:cNvGrpSpPr/>
                  <p:nvPr/>
                </p:nvGrpSpPr>
                <p:grpSpPr bwMode="auto">
                  <a:xfrm>
                    <a:off x="331" y="477"/>
                    <a:ext cx="290" cy="327"/>
                    <a:chOff x="527" y="879"/>
                    <a:chExt cx="290" cy="327"/>
                  </a:xfrm>
                </p:grpSpPr>
                <p:sp>
                  <p:nvSpPr>
                    <p:cNvPr id="13" name="Text Box 29"/>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Line 30"/>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7" name="Line 103"/>
                <p:cNvSpPr>
                  <a:spLocks noChangeShapeType="1"/>
                </p:cNvSpPr>
                <p:nvPr/>
              </p:nvSpPr>
              <p:spPr bwMode="auto">
                <a:xfrm>
                  <a:off x="2173288" y="40373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7" name="Line 103"/>
              <p:cNvSpPr>
                <a:spLocks noChangeShapeType="1"/>
              </p:cNvSpPr>
              <p:nvPr/>
            </p:nvSpPr>
            <p:spPr bwMode="auto">
              <a:xfrm>
                <a:off x="359728" y="406781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80" name="Text Box 39"/>
          <p:cNvSpPr txBox="1">
            <a:spLocks noChangeArrowheads="1"/>
          </p:cNvSpPr>
          <p:nvPr/>
        </p:nvSpPr>
        <p:spPr bwMode="auto">
          <a:xfrm>
            <a:off x="6261442" y="100534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Text Box 39"/>
          <p:cNvSpPr txBox="1">
            <a:spLocks noChangeArrowheads="1"/>
          </p:cNvSpPr>
          <p:nvPr/>
        </p:nvSpPr>
        <p:spPr bwMode="auto">
          <a:xfrm>
            <a:off x="4341202" y="1630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7" name="Text Box 39"/>
          <p:cNvSpPr txBox="1">
            <a:spLocks noChangeArrowheads="1"/>
          </p:cNvSpPr>
          <p:nvPr/>
        </p:nvSpPr>
        <p:spPr bwMode="auto">
          <a:xfrm>
            <a:off x="6261442" y="166066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88" name="组合 87"/>
          <p:cNvGrpSpPr/>
          <p:nvPr/>
        </p:nvGrpSpPr>
        <p:grpSpPr>
          <a:xfrm>
            <a:off x="2636520" y="2160267"/>
            <a:ext cx="1772376" cy="1169551"/>
            <a:chOff x="2590800" y="1337307"/>
            <a:chExt cx="1772376" cy="1169551"/>
          </a:xfrm>
        </p:grpSpPr>
        <p:grpSp>
          <p:nvGrpSpPr>
            <p:cNvPr id="89" name="组合 47"/>
            <p:cNvGrpSpPr/>
            <p:nvPr/>
          </p:nvGrpSpPr>
          <p:grpSpPr>
            <a:xfrm>
              <a:off x="2590800" y="1337307"/>
              <a:ext cx="1772376" cy="1169551"/>
              <a:chOff x="2590800" y="1337307"/>
              <a:chExt cx="1772376" cy="1169551"/>
            </a:xfrm>
          </p:grpSpPr>
          <p:grpSp>
            <p:nvGrpSpPr>
              <p:cNvPr id="92" name="组合 44"/>
              <p:cNvGrpSpPr/>
              <p:nvPr/>
            </p:nvGrpSpPr>
            <p:grpSpPr>
              <a:xfrm>
                <a:off x="3291840" y="1337307"/>
                <a:ext cx="1071336" cy="1169551"/>
                <a:chOff x="2804160" y="1322067"/>
                <a:chExt cx="1071336" cy="1169551"/>
              </a:xfrm>
            </p:grpSpPr>
            <p:sp>
              <p:nvSpPr>
                <p:cNvPr id="94"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左大括号 94"/>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93" name="TextBox 92"/>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(2)</a:t>
                </a:r>
                <a:endParaRPr lang="zh-CN" altLang="en-US" sz="2800" dirty="0">
                  <a:solidFill>
                    <a:schemeClr val="tx1"/>
                  </a:solidFill>
                  <a:latin typeface="Times New Roman" panose="02020603050405020304" pitchFamily="18" charset="0"/>
                </a:endParaRPr>
              </a:p>
            </p:txBody>
          </p:sp>
        </p:grpSp>
        <p:sp>
          <p:nvSpPr>
            <p:cNvPr id="90"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6" name="Text Box 39"/>
          <p:cNvSpPr txBox="1">
            <a:spLocks noChangeArrowheads="1"/>
          </p:cNvSpPr>
          <p:nvPr/>
        </p:nvSpPr>
        <p:spPr bwMode="auto">
          <a:xfrm>
            <a:off x="4356442" y="219406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Text Box 39"/>
          <p:cNvSpPr txBox="1">
            <a:spLocks noChangeArrowheads="1"/>
          </p:cNvSpPr>
          <p:nvPr/>
        </p:nvSpPr>
        <p:spPr bwMode="auto">
          <a:xfrm>
            <a:off x="6261442" y="222454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3" name="Text Box 39"/>
          <p:cNvSpPr txBox="1">
            <a:spLocks noChangeArrowheads="1"/>
          </p:cNvSpPr>
          <p:nvPr/>
        </p:nvSpPr>
        <p:spPr bwMode="auto">
          <a:xfrm>
            <a:off x="4356442" y="278842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8" name="Text Box 39"/>
          <p:cNvSpPr txBox="1">
            <a:spLocks noChangeArrowheads="1"/>
          </p:cNvSpPr>
          <p:nvPr/>
        </p:nvSpPr>
        <p:spPr bwMode="auto">
          <a:xfrm>
            <a:off x="6246202" y="27884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09" name="组合 108"/>
          <p:cNvGrpSpPr/>
          <p:nvPr/>
        </p:nvGrpSpPr>
        <p:grpSpPr>
          <a:xfrm>
            <a:off x="2651760" y="3303267"/>
            <a:ext cx="1772376" cy="1169551"/>
            <a:chOff x="2590800" y="1337307"/>
            <a:chExt cx="1772376" cy="1169551"/>
          </a:xfrm>
        </p:grpSpPr>
        <p:grpSp>
          <p:nvGrpSpPr>
            <p:cNvPr id="110" name="组合 47"/>
            <p:cNvGrpSpPr/>
            <p:nvPr/>
          </p:nvGrpSpPr>
          <p:grpSpPr>
            <a:xfrm>
              <a:off x="2590800" y="1337307"/>
              <a:ext cx="1772376" cy="1169551"/>
              <a:chOff x="2590800" y="1337307"/>
              <a:chExt cx="1772376" cy="1169551"/>
            </a:xfrm>
          </p:grpSpPr>
          <p:grpSp>
            <p:nvGrpSpPr>
              <p:cNvPr id="113" name="组合 44"/>
              <p:cNvGrpSpPr/>
              <p:nvPr/>
            </p:nvGrpSpPr>
            <p:grpSpPr>
              <a:xfrm>
                <a:off x="3291840" y="1337307"/>
                <a:ext cx="1071336" cy="1169551"/>
                <a:chOff x="2804160" y="1322067"/>
                <a:chExt cx="1071336" cy="1169551"/>
              </a:xfrm>
            </p:grpSpPr>
            <p:sp>
              <p:nvSpPr>
                <p:cNvPr id="115"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6" name="左大括号 115"/>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114" name="TextBox 113"/>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(3)</a:t>
                </a:r>
                <a:endParaRPr lang="zh-CN" altLang="en-US" sz="2800" dirty="0">
                  <a:solidFill>
                    <a:schemeClr val="tx1"/>
                  </a:solidFill>
                  <a:latin typeface="Times New Roman" panose="02020603050405020304" pitchFamily="18" charset="0"/>
                </a:endParaRPr>
              </a:p>
            </p:txBody>
          </p:sp>
        </p:grpSp>
        <p:sp>
          <p:nvSpPr>
            <p:cNvPr id="111"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7" name="Text Box 39"/>
          <p:cNvSpPr txBox="1">
            <a:spLocks noChangeArrowheads="1"/>
          </p:cNvSpPr>
          <p:nvPr/>
        </p:nvSpPr>
        <p:spPr bwMode="auto">
          <a:xfrm>
            <a:off x="4341202" y="329134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2" name="Text Box 39"/>
          <p:cNvSpPr txBox="1">
            <a:spLocks noChangeArrowheads="1"/>
          </p:cNvSpPr>
          <p:nvPr/>
        </p:nvSpPr>
        <p:spPr bwMode="auto">
          <a:xfrm>
            <a:off x="6230962" y="33218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3" name="Text Box 39"/>
          <p:cNvSpPr txBox="1">
            <a:spLocks noChangeArrowheads="1"/>
          </p:cNvSpPr>
          <p:nvPr/>
        </p:nvSpPr>
        <p:spPr bwMode="auto">
          <a:xfrm>
            <a:off x="4325962" y="3916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1" name="TextBox 130"/>
          <p:cNvSpPr txBox="1"/>
          <p:nvPr/>
        </p:nvSpPr>
        <p:spPr bwMode="auto">
          <a:xfrm>
            <a:off x="8122920" y="1158240"/>
            <a:ext cx="929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保持状态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2" name="TextBox 131"/>
          <p:cNvSpPr txBox="1"/>
          <p:nvPr/>
        </p:nvSpPr>
        <p:spPr bwMode="auto">
          <a:xfrm>
            <a:off x="8077200" y="2331720"/>
            <a:ext cx="11887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置“</a:t>
            </a:r>
            <a:r>
              <a:rPr lang="en-US" altLang="zh-CN" sz="2400" dirty="0">
                <a:solidFill>
                  <a:schemeClr val="tx1"/>
                </a:solidFill>
                <a:latin typeface="黑体" panose="02010609060101010101" pitchFamily="49" charset="-122"/>
                <a:ea typeface="黑体" panose="02010609060101010101" pitchFamily="49" charset="-122"/>
              </a:rPr>
              <a:t>1</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状态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0" name="Text Box 39"/>
          <p:cNvSpPr txBox="1">
            <a:spLocks noChangeArrowheads="1"/>
          </p:cNvSpPr>
          <p:nvPr/>
        </p:nvSpPr>
        <p:spPr bwMode="auto">
          <a:xfrm>
            <a:off x="6230962" y="39314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TextBox 140"/>
          <p:cNvSpPr txBox="1"/>
          <p:nvPr/>
        </p:nvSpPr>
        <p:spPr bwMode="auto">
          <a:xfrm>
            <a:off x="8046720" y="3429000"/>
            <a:ext cx="11887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置“</a:t>
            </a:r>
            <a:r>
              <a:rPr lang="en-US" altLang="zh-CN" sz="2400" dirty="0">
                <a:solidFill>
                  <a:schemeClr val="tx1"/>
                </a:solidFill>
                <a:latin typeface="黑体" panose="02010609060101010101" pitchFamily="49" charset="-122"/>
                <a:ea typeface="黑体" panose="02010609060101010101" pitchFamily="49" charset="-122"/>
              </a:rPr>
              <a:t>0</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状态</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142" name="组合 141"/>
          <p:cNvGrpSpPr/>
          <p:nvPr/>
        </p:nvGrpSpPr>
        <p:grpSpPr>
          <a:xfrm>
            <a:off x="518160" y="4648200"/>
            <a:ext cx="1763742" cy="961938"/>
            <a:chOff x="2590800" y="1508760"/>
            <a:chExt cx="1763742" cy="961938"/>
          </a:xfrm>
        </p:grpSpPr>
        <p:grpSp>
          <p:nvGrpSpPr>
            <p:cNvPr id="143" name="组合 47"/>
            <p:cNvGrpSpPr/>
            <p:nvPr/>
          </p:nvGrpSpPr>
          <p:grpSpPr>
            <a:xfrm>
              <a:off x="2590800" y="1508760"/>
              <a:ext cx="1763742" cy="961938"/>
              <a:chOff x="2590800" y="1508760"/>
              <a:chExt cx="1763742" cy="961938"/>
            </a:xfrm>
          </p:grpSpPr>
          <p:grpSp>
            <p:nvGrpSpPr>
              <p:cNvPr id="146" name="组合 44"/>
              <p:cNvGrpSpPr/>
              <p:nvPr/>
            </p:nvGrpSpPr>
            <p:grpSpPr>
              <a:xfrm>
                <a:off x="3291840" y="1508760"/>
                <a:ext cx="1062702" cy="961938"/>
                <a:chOff x="2804160" y="1493520"/>
                <a:chExt cx="1062702" cy="961938"/>
              </a:xfrm>
            </p:grpSpPr>
            <p:sp>
              <p:nvSpPr>
                <p:cNvPr id="148" name="Text Box 32"/>
                <p:cNvSpPr txBox="1">
                  <a:spLocks noChangeArrowheads="1"/>
                </p:cNvSpPr>
                <p:nvPr/>
              </p:nvSpPr>
              <p:spPr bwMode="auto">
                <a:xfrm>
                  <a:off x="2985799" y="1501351"/>
                  <a:ext cx="881063" cy="95410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S=0</a:t>
                  </a:r>
                  <a:r>
                    <a:rPr lang="en-US" altLang="zh-CN" sz="2800" b="0" dirty="0">
                      <a:ln>
                        <a:solidFill>
                          <a:schemeClr val="tx1"/>
                        </a:solidFill>
                      </a:ln>
                    </a:rPr>
                    <a:t>R=0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左大括号 148"/>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147" name="TextBox 146"/>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(4)</a:t>
                </a:r>
                <a:endParaRPr lang="zh-CN" altLang="en-US" sz="2800" dirty="0">
                  <a:solidFill>
                    <a:schemeClr val="tx1"/>
                  </a:solidFill>
                  <a:latin typeface="Times New Roman" panose="02020603050405020304" pitchFamily="18" charset="0"/>
                </a:endParaRPr>
              </a:p>
            </p:txBody>
          </p:sp>
        </p:grpSp>
        <p:sp>
          <p:nvSpPr>
            <p:cNvPr id="144" name="Line 103"/>
            <p:cNvSpPr>
              <a:spLocks noChangeShapeType="1"/>
            </p:cNvSpPr>
            <p:nvPr/>
          </p:nvSpPr>
          <p:spPr bwMode="auto">
            <a:xfrm>
              <a:off x="3560128" y="158496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50" name="Text Box 39"/>
          <p:cNvSpPr txBox="1">
            <a:spLocks noChangeArrowheads="1"/>
          </p:cNvSpPr>
          <p:nvPr/>
        </p:nvSpPr>
        <p:spPr bwMode="auto">
          <a:xfrm>
            <a:off x="2161882" y="446482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59" name="组合 158"/>
          <p:cNvGrpSpPr/>
          <p:nvPr/>
        </p:nvGrpSpPr>
        <p:grpSpPr>
          <a:xfrm>
            <a:off x="3840480" y="4480062"/>
            <a:ext cx="2849880" cy="523220"/>
            <a:chOff x="3931920" y="4876302"/>
            <a:chExt cx="2849880" cy="523220"/>
          </a:xfrm>
        </p:grpSpPr>
        <p:sp>
          <p:nvSpPr>
            <p:cNvPr id="157" name="Text Box 39"/>
            <p:cNvSpPr txBox="1">
              <a:spLocks noChangeArrowheads="1"/>
            </p:cNvSpPr>
            <p:nvPr/>
          </p:nvSpPr>
          <p:spPr bwMode="auto">
            <a:xfrm>
              <a:off x="3931920" y="4876302"/>
              <a:ext cx="284988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lang="en-US" altLang="zh-CN" sz="2800" b="0" dirty="0">
                  <a:ln>
                    <a:solidFill>
                      <a:schemeClr val="tx1"/>
                    </a:solidFill>
                  </a:ln>
                </a:rPr>
                <a:t>=Q</a:t>
              </a:r>
              <a:r>
                <a:rPr lang="en-US" altLang="zh-CN" sz="2800" b="0" baseline="30000" dirty="0">
                  <a:ln>
                    <a:solidFill>
                      <a:schemeClr val="tx1"/>
                    </a:solidFill>
                  </a:ln>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8" name="Line 103"/>
            <p:cNvSpPr>
              <a:spLocks noChangeShapeType="1"/>
            </p:cNvSpPr>
            <p:nvPr/>
          </p:nvSpPr>
          <p:spPr bwMode="auto">
            <a:xfrm>
              <a:off x="5556568" y="49517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60" name="Text Box 39"/>
          <p:cNvSpPr txBox="1">
            <a:spLocks noChangeArrowheads="1"/>
          </p:cNvSpPr>
          <p:nvPr/>
        </p:nvSpPr>
        <p:spPr bwMode="auto">
          <a:xfrm>
            <a:off x="2161882" y="5059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67" name="组合 166"/>
          <p:cNvGrpSpPr/>
          <p:nvPr/>
        </p:nvGrpSpPr>
        <p:grpSpPr>
          <a:xfrm>
            <a:off x="3794760" y="5043942"/>
            <a:ext cx="2849880" cy="523220"/>
            <a:chOff x="3931920" y="4876302"/>
            <a:chExt cx="2849880" cy="523220"/>
          </a:xfrm>
        </p:grpSpPr>
        <p:sp>
          <p:nvSpPr>
            <p:cNvPr id="168" name="Text Box 39"/>
            <p:cNvSpPr txBox="1">
              <a:spLocks noChangeArrowheads="1"/>
            </p:cNvSpPr>
            <p:nvPr/>
          </p:nvSpPr>
          <p:spPr bwMode="auto">
            <a:xfrm>
              <a:off x="3931920" y="4876302"/>
              <a:ext cx="284988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lang="en-US" altLang="zh-CN" sz="2800" b="0" dirty="0">
                  <a:ln>
                    <a:solidFill>
                      <a:schemeClr val="tx1"/>
                    </a:solidFill>
                  </a:ln>
                </a:rPr>
                <a:t>=Q</a:t>
              </a:r>
              <a:r>
                <a:rPr lang="en-US" altLang="zh-CN" sz="2800" b="0" baseline="30000" dirty="0">
                  <a:ln>
                    <a:solidFill>
                      <a:schemeClr val="tx1"/>
                    </a:solidFill>
                  </a:ln>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9" name="Line 103"/>
            <p:cNvSpPr>
              <a:spLocks noChangeShapeType="1"/>
            </p:cNvSpPr>
            <p:nvPr/>
          </p:nvSpPr>
          <p:spPr bwMode="auto">
            <a:xfrm>
              <a:off x="5556568" y="49517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70" name="TextBox 169"/>
          <p:cNvSpPr txBox="1"/>
          <p:nvPr/>
        </p:nvSpPr>
        <p:spPr bwMode="auto">
          <a:xfrm>
            <a:off x="6726873" y="4440084"/>
            <a:ext cx="9296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输出状态确定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7" name="TextBox 169"/>
          <p:cNvSpPr txBox="1"/>
          <p:nvPr/>
        </p:nvSpPr>
        <p:spPr bwMode="auto">
          <a:xfrm>
            <a:off x="7711440" y="4456506"/>
            <a:ext cx="9296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保持状态不定</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40" name="组合 39"/>
          <p:cNvGrpSpPr/>
          <p:nvPr/>
        </p:nvGrpSpPr>
        <p:grpSpPr>
          <a:xfrm>
            <a:off x="213360" y="5565636"/>
            <a:ext cx="8656319" cy="1200329"/>
            <a:chOff x="213360" y="5565636"/>
            <a:chExt cx="8656319" cy="1200329"/>
          </a:xfrm>
        </p:grpSpPr>
        <p:sp>
          <p:nvSpPr>
            <p:cNvPr id="171" name="Text Box 99"/>
            <p:cNvSpPr txBox="1">
              <a:spLocks noChangeArrowheads="1"/>
            </p:cNvSpPr>
            <p:nvPr/>
          </p:nvSpPr>
          <p:spPr bwMode="auto">
            <a:xfrm>
              <a:off x="213360" y="5565636"/>
              <a:ext cx="8656319" cy="1200329"/>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accent6">
                        <a:lumMod val="60000"/>
                        <a:lumOff val="40000"/>
                      </a:schemeClr>
                    </a:solid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solidFill>
                      <a:schemeClr val="accent6">
                        <a:lumMod val="60000"/>
                        <a:lumOff val="40000"/>
                      </a:schemeClr>
                    </a:solid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zh-CN" altLang="en-US" sz="2400" i="0" u="none" strike="noStrike" kern="1200" cap="none" spc="0" normalizeH="0" noProof="0" dirty="0">
                  <a:solidFill>
                    <a:srgbClr val="FF0000"/>
                  </a:solidFill>
                  <a:effectLst/>
                  <a:uLnTx/>
                  <a:uFillTx/>
                  <a:latin typeface="黑体" panose="02010609060101010101" pitchFamily="49" charset="-122"/>
                  <a:ea typeface="黑体" panose="02010609060101010101" pitchFamily="49" charset="-122"/>
                </a:rPr>
                <a:t>不定状态：</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触发器既不是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态，也不是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态，而且在</a:t>
              </a:r>
              <a:r>
                <a:rPr lang="en-US" altLang="zh-CN" sz="2400" dirty="0">
                  <a:latin typeface="黑体" panose="02010609060101010101" pitchFamily="49" charset="-122"/>
                  <a:ea typeface="黑体" panose="02010609060101010101" pitchFamily="49" charset="-122"/>
                  <a:cs typeface="Times New Roman" panose="02020603050405020304" pitchFamily="18" charset="0"/>
                </a:rPr>
                <a:t>S</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2400" dirty="0">
                  <a:latin typeface="黑体" panose="02010609060101010101" pitchFamily="49" charset="-122"/>
                  <a:ea typeface="黑体" panose="02010609060101010101" pitchFamily="49" charset="-122"/>
                  <a:cs typeface="Times New Roman" panose="02020603050405020304" pitchFamily="18" charset="0"/>
                </a:rPr>
                <a:t>R</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同时回到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后无法判定触发器将回到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态还是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态。在正常工作时，输入信号不允许输入</a:t>
              </a:r>
              <a:r>
                <a:rPr lang="en-US" altLang="zh-CN" sz="2400" dirty="0">
                  <a:latin typeface="黑体" panose="02010609060101010101" pitchFamily="49" charset="-122"/>
                  <a:ea typeface="黑体" panose="02010609060101010101" pitchFamily="49" charset="-122"/>
                  <a:cs typeface="Times New Roman" panose="02020603050405020304" pitchFamily="18" charset="0"/>
                </a:rPr>
                <a:t>S=R=0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的信号。</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35" name="直接连接符 34"/>
            <p:cNvCxnSpPr/>
            <p:nvPr/>
          </p:nvCxnSpPr>
          <p:spPr bwMode="auto">
            <a:xfrm>
              <a:off x="7531240" y="5638302"/>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连接符 100"/>
            <p:cNvCxnSpPr/>
            <p:nvPr/>
          </p:nvCxnSpPr>
          <p:spPr bwMode="auto">
            <a:xfrm>
              <a:off x="7942720" y="5638302"/>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连接符 103"/>
            <p:cNvCxnSpPr/>
            <p:nvPr/>
          </p:nvCxnSpPr>
          <p:spPr bwMode="auto">
            <a:xfrm>
              <a:off x="2738260" y="6388579"/>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p:cNvCxnSpPr/>
            <p:nvPr/>
          </p:nvCxnSpPr>
          <p:spPr bwMode="auto">
            <a:xfrm>
              <a:off x="3035440" y="6388579"/>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linds(horizontal)">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blinds(horizontal)">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blinds(horizontal)">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blinds(horizontal)">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blinds(horizontal)">
                                      <p:cBhvr>
                                        <p:cTn id="52" dur="500"/>
                                        <p:tgtEl>
                                          <p:spTgt spid="9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linds(horizontal)">
                                      <p:cBhvr>
                                        <p:cTn id="57" dur="5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blinds(horizontal)">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blinds(horizontal)">
                                      <p:cBhvr>
                                        <p:cTn id="67" dur="500"/>
                                        <p:tgtEl>
                                          <p:spTgt spid="1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blinds(horizontal)">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blinds(horizontal)">
                                      <p:cBhvr>
                                        <p:cTn id="77" dur="500"/>
                                        <p:tgtEl>
                                          <p:spTgt spid="10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blinds(horizontal)">
                                      <p:cBhvr>
                                        <p:cTn id="82" dur="500"/>
                                        <p:tgtEl>
                                          <p:spTgt spid="11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blinds(horizontal)">
                                      <p:cBhvr>
                                        <p:cTn id="87" dur="500"/>
                                        <p:tgtEl>
                                          <p:spTgt spid="1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blinds(horizontal)">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40"/>
                                        </p:tgtEl>
                                        <p:attrNameLst>
                                          <p:attrName>style.visibility</p:attrName>
                                        </p:attrNameLst>
                                      </p:cBhvr>
                                      <p:to>
                                        <p:strVal val="visible"/>
                                      </p:to>
                                    </p:set>
                                    <p:animEffect transition="in" filter="blinds(horizontal)">
                                      <p:cBhvr>
                                        <p:cTn id="97" dur="500"/>
                                        <p:tgtEl>
                                          <p:spTgt spid="14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41"/>
                                        </p:tgtEl>
                                        <p:attrNameLst>
                                          <p:attrName>style.visibility</p:attrName>
                                        </p:attrNameLst>
                                      </p:cBhvr>
                                      <p:to>
                                        <p:strVal val="visible"/>
                                      </p:to>
                                    </p:set>
                                    <p:animEffect transition="in" filter="blinds(horizontal)">
                                      <p:cBhvr>
                                        <p:cTn id="102" dur="500"/>
                                        <p:tgtEl>
                                          <p:spTgt spid="14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42"/>
                                        </p:tgtEl>
                                        <p:attrNameLst>
                                          <p:attrName>style.visibility</p:attrName>
                                        </p:attrNameLst>
                                      </p:cBhvr>
                                      <p:to>
                                        <p:strVal val="visible"/>
                                      </p:to>
                                    </p:set>
                                    <p:animEffect transition="in" filter="blinds(horizontal)">
                                      <p:cBhvr>
                                        <p:cTn id="107" dur="500"/>
                                        <p:tgtEl>
                                          <p:spTgt spid="14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50"/>
                                        </p:tgtEl>
                                        <p:attrNameLst>
                                          <p:attrName>style.visibility</p:attrName>
                                        </p:attrNameLst>
                                      </p:cBhvr>
                                      <p:to>
                                        <p:strVal val="visible"/>
                                      </p:to>
                                    </p:set>
                                    <p:animEffect transition="in" filter="blinds(horizontal)">
                                      <p:cBhvr>
                                        <p:cTn id="112" dur="500"/>
                                        <p:tgtEl>
                                          <p:spTgt spid="15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59"/>
                                        </p:tgtEl>
                                        <p:attrNameLst>
                                          <p:attrName>style.visibility</p:attrName>
                                        </p:attrNameLst>
                                      </p:cBhvr>
                                      <p:to>
                                        <p:strVal val="visible"/>
                                      </p:to>
                                    </p:set>
                                    <p:animEffect transition="in" filter="blinds(horizontal)">
                                      <p:cBhvr>
                                        <p:cTn id="117" dur="500"/>
                                        <p:tgtEl>
                                          <p:spTgt spid="15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60"/>
                                        </p:tgtEl>
                                        <p:attrNameLst>
                                          <p:attrName>style.visibility</p:attrName>
                                        </p:attrNameLst>
                                      </p:cBhvr>
                                      <p:to>
                                        <p:strVal val="visible"/>
                                      </p:to>
                                    </p:set>
                                    <p:animEffect transition="in" filter="blinds(horizontal)">
                                      <p:cBhvr>
                                        <p:cTn id="122" dur="500"/>
                                        <p:tgtEl>
                                          <p:spTgt spid="16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67"/>
                                        </p:tgtEl>
                                        <p:attrNameLst>
                                          <p:attrName>style.visibility</p:attrName>
                                        </p:attrNameLst>
                                      </p:cBhvr>
                                      <p:to>
                                        <p:strVal val="visible"/>
                                      </p:to>
                                    </p:set>
                                    <p:animEffect transition="in" filter="blinds(horizontal)">
                                      <p:cBhvr>
                                        <p:cTn id="127" dur="500"/>
                                        <p:tgtEl>
                                          <p:spTgt spid="16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0"/>
                                        </p:tgtEl>
                                        <p:attrNameLst>
                                          <p:attrName>style.visibility</p:attrName>
                                        </p:attrNameLst>
                                      </p:cBhvr>
                                      <p:to>
                                        <p:strVal val="visible"/>
                                      </p:to>
                                    </p:set>
                                    <p:animEffect transition="in" filter="blinds(horizontal)">
                                      <p:cBhvr>
                                        <p:cTn id="132" dur="500"/>
                                        <p:tgtEl>
                                          <p:spTgt spid="17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animEffect transition="in" filter="blinds(horizontal)">
                                      <p:cBhvr>
                                        <p:cTn id="137" dur="500"/>
                                        <p:tgtEl>
                                          <p:spTgt spid="97"/>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p:bldP spid="80" grpId="0"/>
      <p:bldP spid="81" grpId="0"/>
      <p:bldP spid="87" grpId="0"/>
      <p:bldP spid="96" grpId="0"/>
      <p:bldP spid="102" grpId="0"/>
      <p:bldP spid="103" grpId="0"/>
      <p:bldP spid="108" grpId="0"/>
      <p:bldP spid="117" grpId="0"/>
      <p:bldP spid="122" grpId="0"/>
      <p:bldP spid="123" grpId="0"/>
      <p:bldP spid="131" grpId="0"/>
      <p:bldP spid="132" grpId="0"/>
      <p:bldP spid="140" grpId="0"/>
      <p:bldP spid="141" grpId="0"/>
      <p:bldP spid="150" grpId="0"/>
      <p:bldP spid="160" grpId="0"/>
      <p:bldP spid="170" grpId="0"/>
      <p:bldP spid="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065928" y="46943"/>
            <a:ext cx="1389063" cy="522288"/>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j-cs"/>
              </a:rPr>
              <a:t>功能表</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4" name="Text Box 67"/>
          <p:cNvSpPr txBox="1">
            <a:spLocks noChangeArrowheads="1"/>
          </p:cNvSpPr>
          <p:nvPr/>
        </p:nvSpPr>
        <p:spPr bwMode="auto">
          <a:xfrm>
            <a:off x="7132637" y="442506"/>
            <a:ext cx="1758950"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逻辑符号</a:t>
            </a:r>
            <a:endPar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nvGrpSpPr>
          <p:cNvPr id="5" name="Group 110"/>
          <p:cNvGrpSpPr/>
          <p:nvPr/>
        </p:nvGrpSpPr>
        <p:grpSpPr bwMode="auto">
          <a:xfrm>
            <a:off x="7243762" y="1077916"/>
            <a:ext cx="1489074" cy="2159001"/>
            <a:chOff x="1737" y="2476"/>
            <a:chExt cx="938" cy="1360"/>
          </a:xfrm>
        </p:grpSpPr>
        <p:sp>
          <p:nvSpPr>
            <p:cNvPr id="6" name="Rectangle 68"/>
            <p:cNvSpPr>
              <a:spLocks noChangeArrowheads="1"/>
            </p:cNvSpPr>
            <p:nvPr/>
          </p:nvSpPr>
          <p:spPr bwMode="auto">
            <a:xfrm>
              <a:off x="1782" y="2826"/>
              <a:ext cx="782" cy="40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 name="Line 69"/>
            <p:cNvSpPr>
              <a:spLocks noChangeShapeType="1"/>
            </p:cNvSpPr>
            <p:nvPr/>
          </p:nvSpPr>
          <p:spPr bwMode="auto">
            <a:xfrm flipV="1">
              <a:off x="2369" y="2478"/>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Oval 70"/>
            <p:cNvSpPr>
              <a:spLocks noChangeArrowheads="1"/>
            </p:cNvSpPr>
            <p:nvPr/>
          </p:nvSpPr>
          <p:spPr bwMode="auto">
            <a:xfrm>
              <a:off x="1967" y="273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 name="Line 71"/>
            <p:cNvSpPr>
              <a:spLocks noChangeShapeType="1"/>
            </p:cNvSpPr>
            <p:nvPr/>
          </p:nvSpPr>
          <p:spPr bwMode="auto">
            <a:xfrm flipV="1">
              <a:off x="2010" y="2478"/>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Oval 72"/>
            <p:cNvSpPr>
              <a:spLocks noChangeArrowheads="1"/>
            </p:cNvSpPr>
            <p:nvPr/>
          </p:nvSpPr>
          <p:spPr bwMode="auto">
            <a:xfrm>
              <a:off x="2336" y="322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 name="Oval 73"/>
            <p:cNvSpPr>
              <a:spLocks noChangeArrowheads="1"/>
            </p:cNvSpPr>
            <p:nvPr/>
          </p:nvSpPr>
          <p:spPr bwMode="auto">
            <a:xfrm>
              <a:off x="1967" y="322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 name="Line 74"/>
            <p:cNvSpPr>
              <a:spLocks noChangeShapeType="1"/>
            </p:cNvSpPr>
            <p:nvPr/>
          </p:nvSpPr>
          <p:spPr bwMode="auto">
            <a:xfrm>
              <a:off x="2369" y="3304"/>
              <a:ext cx="0" cy="20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Text Box 76"/>
            <p:cNvSpPr txBox="1">
              <a:spLocks noChangeArrowheads="1"/>
            </p:cNvSpPr>
            <p:nvPr/>
          </p:nvSpPr>
          <p:spPr bwMode="auto">
            <a:xfrm>
              <a:off x="2337" y="2476"/>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14" name="Group 79"/>
            <p:cNvGrpSpPr/>
            <p:nvPr/>
          </p:nvGrpSpPr>
          <p:grpSpPr bwMode="auto">
            <a:xfrm>
              <a:off x="1737" y="2523"/>
              <a:ext cx="338" cy="288"/>
              <a:chOff x="2792" y="3391"/>
              <a:chExt cx="338" cy="288"/>
            </a:xfrm>
          </p:grpSpPr>
          <p:sp>
            <p:nvSpPr>
              <p:cNvPr id="24" name="Text Box 77"/>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5" name="Line 78"/>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84"/>
            <p:cNvGrpSpPr/>
            <p:nvPr/>
          </p:nvGrpSpPr>
          <p:grpSpPr bwMode="auto">
            <a:xfrm>
              <a:off x="2280" y="3533"/>
              <a:ext cx="338" cy="288"/>
              <a:chOff x="3410" y="3685"/>
              <a:chExt cx="338" cy="288"/>
            </a:xfrm>
          </p:grpSpPr>
          <p:sp>
            <p:nvSpPr>
              <p:cNvPr id="22" name="Text Box 81"/>
              <p:cNvSpPr txBox="1">
                <a:spLocks noChangeArrowheads="1"/>
              </p:cNvSpPr>
              <p:nvPr/>
            </p:nvSpPr>
            <p:spPr bwMode="auto">
              <a:xfrm>
                <a:off x="3410" y="3685"/>
                <a:ext cx="338" cy="288"/>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3" name="Line 83"/>
              <p:cNvSpPr>
                <a:spLocks noChangeShapeType="1"/>
              </p:cNvSpPr>
              <p:nvPr/>
            </p:nvSpPr>
            <p:spPr bwMode="auto">
              <a:xfrm>
                <a:off x="3467" y="3739"/>
                <a:ext cx="8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89"/>
            <p:cNvGrpSpPr/>
            <p:nvPr/>
          </p:nvGrpSpPr>
          <p:grpSpPr bwMode="auto">
            <a:xfrm>
              <a:off x="1888" y="3281"/>
              <a:ext cx="338" cy="555"/>
              <a:chOff x="1888" y="3314"/>
              <a:chExt cx="338" cy="555"/>
            </a:xfrm>
          </p:grpSpPr>
          <p:sp>
            <p:nvSpPr>
              <p:cNvPr id="19" name="Line 75"/>
              <p:cNvSpPr>
                <a:spLocks noChangeShapeType="1"/>
              </p:cNvSpPr>
              <p:nvPr/>
            </p:nvSpPr>
            <p:spPr bwMode="auto">
              <a:xfrm>
                <a:off x="1999" y="3314"/>
                <a:ext cx="0" cy="20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Text Box 86"/>
              <p:cNvSpPr txBox="1">
                <a:spLocks noChangeArrowheads="1"/>
              </p:cNvSpPr>
              <p:nvPr/>
            </p:nvSpPr>
            <p:spPr bwMode="auto">
              <a:xfrm>
                <a:off x="1888" y="3581"/>
                <a:ext cx="338" cy="288"/>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1" name="Line 88"/>
              <p:cNvSpPr>
                <a:spLocks noChangeShapeType="1"/>
              </p:cNvSpPr>
              <p:nvPr/>
            </p:nvSpPr>
            <p:spPr bwMode="auto">
              <a:xfrm>
                <a:off x="1927" y="3620"/>
                <a:ext cx="1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7" name="Text Box 90"/>
            <p:cNvSpPr txBox="1">
              <a:spLocks noChangeArrowheads="1"/>
            </p:cNvSpPr>
            <p:nvPr/>
          </p:nvSpPr>
          <p:spPr bwMode="auto">
            <a:xfrm>
              <a:off x="2282" y="2979"/>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8" name="Text Box 91"/>
            <p:cNvSpPr txBox="1">
              <a:spLocks noChangeArrowheads="1"/>
            </p:cNvSpPr>
            <p:nvPr/>
          </p:nvSpPr>
          <p:spPr bwMode="auto">
            <a:xfrm>
              <a:off x="1880" y="2957"/>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26" name="Text Box 111"/>
          <p:cNvSpPr txBox="1">
            <a:spLocks noChangeArrowheads="1"/>
          </p:cNvSpPr>
          <p:nvPr/>
        </p:nvSpPr>
        <p:spPr bwMode="auto">
          <a:xfrm>
            <a:off x="812800" y="3863975"/>
            <a:ext cx="1465263"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时序图</a:t>
            </a:r>
            <a:endParaRPr kumimoji="0"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27" name="Text Box 130"/>
          <p:cNvSpPr txBox="1">
            <a:spLocks noChangeArrowheads="1"/>
          </p:cNvSpPr>
          <p:nvPr/>
        </p:nvSpPr>
        <p:spPr bwMode="auto">
          <a:xfrm>
            <a:off x="430213" y="5243513"/>
            <a:ext cx="14287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注意：</a:t>
            </a:r>
            <a:endPar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nvGrpSpPr>
          <p:cNvPr id="28" name="Group 177"/>
          <p:cNvGrpSpPr/>
          <p:nvPr/>
        </p:nvGrpSpPr>
        <p:grpSpPr bwMode="auto">
          <a:xfrm>
            <a:off x="236538" y="621983"/>
            <a:ext cx="2252662" cy="3178175"/>
            <a:chOff x="149" y="219"/>
            <a:chExt cx="1419" cy="2002"/>
          </a:xfrm>
        </p:grpSpPr>
        <p:grpSp>
          <p:nvGrpSpPr>
            <p:cNvPr id="29" name="Group 144"/>
            <p:cNvGrpSpPr/>
            <p:nvPr/>
          </p:nvGrpSpPr>
          <p:grpSpPr bwMode="auto">
            <a:xfrm>
              <a:off x="149" y="219"/>
              <a:ext cx="1419" cy="2002"/>
              <a:chOff x="182" y="664"/>
              <a:chExt cx="1419" cy="2002"/>
            </a:xfrm>
          </p:grpSpPr>
          <p:grpSp>
            <p:nvGrpSpPr>
              <p:cNvPr id="32" name="Group 145"/>
              <p:cNvGrpSpPr/>
              <p:nvPr/>
            </p:nvGrpSpPr>
            <p:grpSpPr bwMode="auto">
              <a:xfrm>
                <a:off x="182" y="664"/>
                <a:ext cx="1419" cy="2002"/>
                <a:chOff x="182" y="477"/>
                <a:chExt cx="1419" cy="2002"/>
              </a:xfrm>
            </p:grpSpPr>
            <p:grpSp>
              <p:nvGrpSpPr>
                <p:cNvPr id="35" name="Group 146"/>
                <p:cNvGrpSpPr/>
                <p:nvPr/>
              </p:nvGrpSpPr>
              <p:grpSpPr bwMode="auto">
                <a:xfrm>
                  <a:off x="247" y="796"/>
                  <a:ext cx="1302" cy="1349"/>
                  <a:chOff x="714" y="1188"/>
                  <a:chExt cx="1769" cy="1860"/>
                </a:xfrm>
              </p:grpSpPr>
              <p:sp>
                <p:nvSpPr>
                  <p:cNvPr id="42" name="Rectangle 147"/>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3" name="Oval 148"/>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4" name="Line 149"/>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150"/>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151"/>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Rectangle 152"/>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8" name="Oval 153"/>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9" name="Line 154"/>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155"/>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156"/>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157"/>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158"/>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159"/>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160"/>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161"/>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162"/>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163"/>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164"/>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165"/>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166"/>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6" name="Text Box 167"/>
                <p:cNvSpPr txBox="1">
                  <a:spLocks noChangeArrowheads="1"/>
                </p:cNvSpPr>
                <p:nvPr/>
              </p:nvSpPr>
              <p:spPr bwMode="auto">
                <a:xfrm>
                  <a:off x="182" y="2152"/>
                  <a:ext cx="278"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endPar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7" name="Text Box 168"/>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endPar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8" name="Text Box 169"/>
                <p:cNvSpPr txBox="1">
                  <a:spLocks noChangeArrowheads="1"/>
                </p:cNvSpPr>
                <p:nvPr/>
              </p:nvSpPr>
              <p:spPr bwMode="auto">
                <a:xfrm>
                  <a:off x="1220" y="487"/>
                  <a:ext cx="227" cy="34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39" name="Group 170"/>
                <p:cNvGrpSpPr/>
                <p:nvPr/>
              </p:nvGrpSpPr>
              <p:grpSpPr bwMode="auto">
                <a:xfrm>
                  <a:off x="331" y="477"/>
                  <a:ext cx="290" cy="327"/>
                  <a:chOff x="527" y="879"/>
                  <a:chExt cx="290" cy="327"/>
                </a:xfrm>
              </p:grpSpPr>
              <p:sp>
                <p:nvSpPr>
                  <p:cNvPr id="40" name="Text Box 171"/>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endPar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1" name="Line 172"/>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3" name="Text Box 173"/>
              <p:cNvSpPr txBox="1">
                <a:spLocks noChangeArrowheads="1"/>
              </p:cNvSpPr>
              <p:nvPr/>
            </p:nvSpPr>
            <p:spPr bwMode="auto">
              <a:xfrm>
                <a:off x="250" y="1521"/>
                <a:ext cx="28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4" name="Text Box 174"/>
              <p:cNvSpPr txBox="1">
                <a:spLocks noChangeArrowheads="1"/>
              </p:cNvSpPr>
              <p:nvPr/>
            </p:nvSpPr>
            <p:spPr bwMode="auto">
              <a:xfrm>
                <a:off x="1054" y="1510"/>
                <a:ext cx="28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30" name="Line 175"/>
            <p:cNvSpPr>
              <a:spLocks noChangeShapeType="1"/>
            </p:cNvSpPr>
            <p:nvPr/>
          </p:nvSpPr>
          <p:spPr bwMode="auto">
            <a:xfrm>
              <a:off x="206" y="1945"/>
              <a:ext cx="1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176"/>
            <p:cNvSpPr>
              <a:spLocks noChangeShapeType="1"/>
            </p:cNvSpPr>
            <p:nvPr/>
          </p:nvSpPr>
          <p:spPr bwMode="auto">
            <a:xfrm>
              <a:off x="1347" y="1924"/>
              <a:ext cx="1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62" name="Group 180"/>
          <p:cNvGrpSpPr/>
          <p:nvPr/>
        </p:nvGrpSpPr>
        <p:grpSpPr bwMode="auto">
          <a:xfrm>
            <a:off x="3282950" y="652463"/>
            <a:ext cx="3128963" cy="2573337"/>
            <a:chOff x="2068" y="411"/>
            <a:chExt cx="1971" cy="1621"/>
          </a:xfrm>
        </p:grpSpPr>
        <p:grpSp>
          <p:nvGrpSpPr>
            <p:cNvPr id="63" name="Group 66"/>
            <p:cNvGrpSpPr/>
            <p:nvPr/>
          </p:nvGrpSpPr>
          <p:grpSpPr bwMode="auto">
            <a:xfrm>
              <a:off x="2068" y="411"/>
              <a:ext cx="1971" cy="1621"/>
              <a:chOff x="2111" y="630"/>
              <a:chExt cx="1971" cy="1621"/>
            </a:xfrm>
          </p:grpSpPr>
          <p:sp>
            <p:nvSpPr>
              <p:cNvPr id="66" name="Rectangle 9"/>
              <p:cNvSpPr>
                <a:spLocks noChangeArrowheads="1"/>
              </p:cNvSpPr>
              <p:nvPr/>
            </p:nvSpPr>
            <p:spPr bwMode="auto">
              <a:xfrm>
                <a:off x="2857" y="956"/>
                <a:ext cx="1225"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rPr>
                  <a:t>n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err="1">
                    <a:ln>
                      <a:noFill/>
                    </a:ln>
                    <a:effectLst/>
                    <a:uLnTx/>
                    <a:uFillTx/>
                    <a:latin typeface="Times New Roman" panose="02020603050405020304" pitchFamily="18" charset="0"/>
                    <a:ea typeface="宋体" panose="02010600030101010101" pitchFamily="2" charset="-122"/>
                    <a:cs typeface="+mn-cs"/>
                  </a:rPr>
                  <a:t>n</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0          1</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1*        1*</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67" name="Rectangle 8"/>
              <p:cNvSpPr>
                <a:spLocks noChangeArrowheads="1"/>
              </p:cNvSpPr>
              <p:nvPr/>
            </p:nvSpPr>
            <p:spPr bwMode="auto">
              <a:xfrm>
                <a:off x="2111" y="956"/>
                <a:ext cx="746"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0    1</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0    0</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68" name="Rectangle 7"/>
              <p:cNvSpPr>
                <a:spLocks noChangeArrowheads="1"/>
              </p:cNvSpPr>
              <p:nvPr/>
            </p:nvSpPr>
            <p:spPr bwMode="auto">
              <a:xfrm>
                <a:off x="2857" y="630"/>
                <a:ext cx="1225"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rPr>
                  <a:t>n+1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err="1">
                    <a:ln>
                      <a:noFill/>
                    </a:ln>
                    <a:effectLst/>
                    <a:uLnTx/>
                    <a:uFillTx/>
                    <a:latin typeface="Times New Roman" panose="02020603050405020304" pitchFamily="18" charset="0"/>
                    <a:ea typeface="宋体" panose="02010600030101010101" pitchFamily="2" charset="-122"/>
                    <a:cs typeface="+mn-cs"/>
                  </a:rPr>
                  <a:t>n+1</a:t>
                </a:r>
                <a:endPar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endParaRPr>
              </a:p>
            </p:txBody>
          </p:sp>
          <p:sp>
            <p:nvSpPr>
              <p:cNvPr id="69" name="Rectangle 6"/>
              <p:cNvSpPr>
                <a:spLocks noChangeArrowheads="1"/>
              </p:cNvSpPr>
              <p:nvPr/>
            </p:nvSpPr>
            <p:spPr bwMode="auto">
              <a:xfrm>
                <a:off x="2111" y="630"/>
                <a:ext cx="746"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   S</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0" name="Line 11"/>
              <p:cNvSpPr>
                <a:spLocks noChangeShapeType="1"/>
              </p:cNvSpPr>
              <p:nvPr/>
            </p:nvSpPr>
            <p:spPr bwMode="auto">
              <a:xfrm>
                <a:off x="2111" y="956"/>
                <a:ext cx="19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4"/>
              <p:cNvSpPr>
                <a:spLocks noChangeShapeType="1"/>
              </p:cNvSpPr>
              <p:nvPr/>
            </p:nvSpPr>
            <p:spPr bwMode="auto">
              <a:xfrm>
                <a:off x="2857" y="630"/>
                <a:ext cx="0" cy="162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10"/>
              <p:cNvSpPr>
                <a:spLocks noChangeShapeType="1"/>
              </p:cNvSpPr>
              <p:nvPr/>
            </p:nvSpPr>
            <p:spPr bwMode="auto">
              <a:xfrm>
                <a:off x="2111" y="630"/>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13"/>
              <p:cNvSpPr>
                <a:spLocks noChangeShapeType="1"/>
              </p:cNvSpPr>
              <p:nvPr/>
            </p:nvSpPr>
            <p:spPr bwMode="auto">
              <a:xfrm>
                <a:off x="2111"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15"/>
              <p:cNvSpPr>
                <a:spLocks noChangeShapeType="1"/>
              </p:cNvSpPr>
              <p:nvPr/>
            </p:nvSpPr>
            <p:spPr bwMode="auto">
              <a:xfrm>
                <a:off x="4082"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2"/>
              <p:cNvSpPr>
                <a:spLocks noChangeShapeType="1"/>
              </p:cNvSpPr>
              <p:nvPr/>
            </p:nvSpPr>
            <p:spPr bwMode="auto">
              <a:xfrm>
                <a:off x="2111" y="2251"/>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31"/>
              <p:cNvSpPr>
                <a:spLocks noChangeShapeType="1"/>
              </p:cNvSpPr>
              <p:nvPr/>
            </p:nvSpPr>
            <p:spPr bwMode="auto">
              <a:xfrm>
                <a:off x="3555" y="684"/>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Line 34"/>
              <p:cNvSpPr>
                <a:spLocks noChangeShapeType="1"/>
              </p:cNvSpPr>
              <p:nvPr/>
            </p:nvSpPr>
            <p:spPr bwMode="auto">
              <a:xfrm>
                <a:off x="3685" y="1010"/>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4" name="Line 178"/>
            <p:cNvSpPr>
              <a:spLocks noChangeShapeType="1"/>
            </p:cNvSpPr>
            <p:nvPr/>
          </p:nvSpPr>
          <p:spPr bwMode="auto">
            <a:xfrm>
              <a:off x="2207" y="467"/>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179"/>
            <p:cNvSpPr>
              <a:spLocks noChangeShapeType="1"/>
            </p:cNvSpPr>
            <p:nvPr/>
          </p:nvSpPr>
          <p:spPr bwMode="auto">
            <a:xfrm>
              <a:off x="2544" y="467"/>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8" name="Group 183"/>
          <p:cNvGrpSpPr/>
          <p:nvPr/>
        </p:nvGrpSpPr>
        <p:grpSpPr bwMode="auto">
          <a:xfrm>
            <a:off x="2524125" y="3382963"/>
            <a:ext cx="5668963" cy="2293937"/>
            <a:chOff x="1590" y="2131"/>
            <a:chExt cx="3571" cy="1445"/>
          </a:xfrm>
        </p:grpSpPr>
        <p:sp>
          <p:nvSpPr>
            <p:cNvPr id="79" name="Rectangle 121"/>
            <p:cNvSpPr>
              <a:spLocks noChangeArrowheads="1"/>
            </p:cNvSpPr>
            <p:nvPr/>
          </p:nvSpPr>
          <p:spPr bwMode="auto">
            <a:xfrm>
              <a:off x="1620" y="2185"/>
              <a:ext cx="260" cy="1390"/>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aphicFrame>
          <p:nvGraphicFramePr>
            <p:cNvPr id="80" name="Object 112"/>
            <p:cNvGraphicFramePr>
              <a:graphicFrameLocks noChangeAspect="1"/>
            </p:cNvGraphicFramePr>
            <p:nvPr/>
          </p:nvGraphicFramePr>
          <p:xfrm>
            <a:off x="1881" y="2185"/>
            <a:ext cx="3277" cy="1390"/>
          </p:xfrm>
          <a:graphic>
            <a:graphicData uri="http://schemas.openxmlformats.org/presentationml/2006/ole">
              <mc:AlternateContent xmlns:mc="http://schemas.openxmlformats.org/markup-compatibility/2006">
                <mc:Choice xmlns:v="urn:schemas-microsoft-com:vml" Requires="v">
                  <p:oleObj spid="_x0000_s2" name="位图图像" r:id="rId1" imgW="3943350" imgH="1038225" progId="PBrush">
                    <p:embed/>
                  </p:oleObj>
                </mc:Choice>
                <mc:Fallback>
                  <p:oleObj name="位图图像" r:id="rId1" imgW="3943350" imgH="1038225" progId="PBrush">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 y="2185"/>
                          <a:ext cx="3277" cy="1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Text Box 116"/>
            <p:cNvSpPr txBox="1">
              <a:spLocks noChangeArrowheads="1"/>
            </p:cNvSpPr>
            <p:nvPr/>
          </p:nvSpPr>
          <p:spPr bwMode="auto">
            <a:xfrm>
              <a:off x="1641" y="2131"/>
              <a:ext cx="21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2" name="Text Box 117"/>
            <p:cNvSpPr txBox="1">
              <a:spLocks noChangeArrowheads="1"/>
            </p:cNvSpPr>
            <p:nvPr/>
          </p:nvSpPr>
          <p:spPr bwMode="auto">
            <a:xfrm>
              <a:off x="1618" y="2381"/>
              <a:ext cx="26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3" name="Text Box 118"/>
            <p:cNvSpPr txBox="1">
              <a:spLocks noChangeArrowheads="1"/>
            </p:cNvSpPr>
            <p:nvPr/>
          </p:nvSpPr>
          <p:spPr bwMode="auto">
            <a:xfrm>
              <a:off x="1590" y="2822"/>
              <a:ext cx="255"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4" name="Text Box 119"/>
            <p:cNvSpPr txBox="1">
              <a:spLocks noChangeArrowheads="1"/>
            </p:cNvSpPr>
            <p:nvPr/>
          </p:nvSpPr>
          <p:spPr bwMode="auto">
            <a:xfrm>
              <a:off x="1607" y="3130"/>
              <a:ext cx="24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5" name="Line 120"/>
            <p:cNvSpPr>
              <a:spLocks noChangeShapeType="1"/>
            </p:cNvSpPr>
            <p:nvPr/>
          </p:nvSpPr>
          <p:spPr bwMode="auto">
            <a:xfrm>
              <a:off x="1663" y="318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Rectangle 134"/>
            <p:cNvSpPr>
              <a:spLocks noChangeArrowheads="1"/>
            </p:cNvSpPr>
            <p:nvPr/>
          </p:nvSpPr>
          <p:spPr bwMode="auto">
            <a:xfrm>
              <a:off x="1886" y="2451"/>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7" name="Rectangle 135"/>
            <p:cNvSpPr>
              <a:spLocks noChangeArrowheads="1"/>
            </p:cNvSpPr>
            <p:nvPr/>
          </p:nvSpPr>
          <p:spPr bwMode="auto">
            <a:xfrm>
              <a:off x="1886" y="2790"/>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8" name="Rectangle 136"/>
            <p:cNvSpPr>
              <a:spLocks noChangeArrowheads="1"/>
            </p:cNvSpPr>
            <p:nvPr/>
          </p:nvSpPr>
          <p:spPr bwMode="auto">
            <a:xfrm>
              <a:off x="1886" y="3129"/>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9" name="Rectangle 137"/>
            <p:cNvSpPr>
              <a:spLocks noChangeArrowheads="1"/>
            </p:cNvSpPr>
            <p:nvPr/>
          </p:nvSpPr>
          <p:spPr bwMode="auto">
            <a:xfrm>
              <a:off x="1886" y="3468"/>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0" name="Line 122"/>
            <p:cNvSpPr>
              <a:spLocks noChangeShapeType="1"/>
            </p:cNvSpPr>
            <p:nvPr/>
          </p:nvSpPr>
          <p:spPr bwMode="auto">
            <a:xfrm flipH="1">
              <a:off x="2510"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Line 123"/>
            <p:cNvSpPr>
              <a:spLocks noChangeShapeType="1"/>
            </p:cNvSpPr>
            <p:nvPr/>
          </p:nvSpPr>
          <p:spPr bwMode="auto">
            <a:xfrm flipH="1">
              <a:off x="3206"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 name="Line 124"/>
            <p:cNvSpPr>
              <a:spLocks noChangeShapeType="1"/>
            </p:cNvSpPr>
            <p:nvPr/>
          </p:nvSpPr>
          <p:spPr bwMode="auto">
            <a:xfrm flipH="1">
              <a:off x="3380"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125"/>
            <p:cNvSpPr>
              <a:spLocks noChangeShapeType="1"/>
            </p:cNvSpPr>
            <p:nvPr/>
          </p:nvSpPr>
          <p:spPr bwMode="auto">
            <a:xfrm flipH="1">
              <a:off x="3695" y="2184"/>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26"/>
            <p:cNvSpPr>
              <a:spLocks noChangeShapeType="1"/>
            </p:cNvSpPr>
            <p:nvPr/>
          </p:nvSpPr>
          <p:spPr bwMode="auto">
            <a:xfrm flipH="1">
              <a:off x="4326" y="2184"/>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Line 127"/>
            <p:cNvSpPr>
              <a:spLocks noChangeShapeType="1"/>
            </p:cNvSpPr>
            <p:nvPr/>
          </p:nvSpPr>
          <p:spPr bwMode="auto">
            <a:xfrm flipH="1">
              <a:off x="4631" y="2207"/>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 name="Line 142"/>
            <p:cNvSpPr>
              <a:spLocks noChangeShapeType="1"/>
            </p:cNvSpPr>
            <p:nvPr/>
          </p:nvSpPr>
          <p:spPr bwMode="auto">
            <a:xfrm>
              <a:off x="2849" y="2209"/>
              <a:ext cx="0" cy="132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Line 181"/>
            <p:cNvSpPr>
              <a:spLocks noChangeShapeType="1"/>
            </p:cNvSpPr>
            <p:nvPr/>
          </p:nvSpPr>
          <p:spPr bwMode="auto">
            <a:xfrm>
              <a:off x="1695" y="2206"/>
              <a:ext cx="13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9" name="Line 182"/>
            <p:cNvSpPr>
              <a:spLocks noChangeShapeType="1"/>
            </p:cNvSpPr>
            <p:nvPr/>
          </p:nvSpPr>
          <p:spPr bwMode="auto">
            <a:xfrm>
              <a:off x="1684" y="2445"/>
              <a:ext cx="13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9" name="组合 108"/>
          <p:cNvGrpSpPr/>
          <p:nvPr/>
        </p:nvGrpSpPr>
        <p:grpSpPr>
          <a:xfrm>
            <a:off x="542925" y="5916613"/>
            <a:ext cx="7640638" cy="750887"/>
            <a:chOff x="542925" y="5916613"/>
            <a:chExt cx="7640638" cy="750887"/>
          </a:xfrm>
        </p:grpSpPr>
        <p:sp>
          <p:nvSpPr>
            <p:cNvPr id="96" name="Rectangle 131"/>
            <p:cNvSpPr>
              <a:spLocks noChangeArrowheads="1"/>
            </p:cNvSpPr>
            <p:nvPr/>
          </p:nvSpPr>
          <p:spPr bwMode="auto">
            <a:xfrm>
              <a:off x="542925" y="5916613"/>
              <a:ext cx="7608888" cy="750887"/>
            </a:xfrm>
            <a:prstGeom prst="rect">
              <a:avLst/>
            </a:prstGeom>
            <a:gradFill rotWithShape="0">
              <a:gsLst>
                <a:gs pos="0">
                  <a:srgbClr val="FFFFA3"/>
                </a:gs>
                <a:gs pos="100000">
                  <a:srgbClr val="8FFFE2"/>
                </a:gs>
              </a:gsLst>
              <a:path path="shape">
                <a:fillToRect l="50000" t="50000" r="50000" b="50000"/>
              </a:path>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nvGrpSpPr>
            <p:cNvPr id="100" name="Group 188"/>
            <p:cNvGrpSpPr/>
            <p:nvPr/>
          </p:nvGrpSpPr>
          <p:grpSpPr bwMode="auto">
            <a:xfrm>
              <a:off x="660400" y="6097588"/>
              <a:ext cx="7523163" cy="519112"/>
              <a:chOff x="416" y="3841"/>
              <a:chExt cx="4739" cy="327"/>
            </a:xfrm>
          </p:grpSpPr>
          <p:grpSp>
            <p:nvGrpSpPr>
              <p:cNvPr id="101" name="Group 133"/>
              <p:cNvGrpSpPr/>
              <p:nvPr/>
            </p:nvGrpSpPr>
            <p:grpSpPr bwMode="auto">
              <a:xfrm>
                <a:off x="416" y="3841"/>
                <a:ext cx="4739" cy="327"/>
                <a:chOff x="130" y="3841"/>
                <a:chExt cx="4739" cy="327"/>
              </a:xfrm>
            </p:grpSpPr>
            <p:sp>
              <p:nvSpPr>
                <p:cNvPr id="106" name="Text Box 129"/>
                <p:cNvSpPr txBox="1">
                  <a:spLocks noChangeArrowheads="1"/>
                </p:cNvSpPr>
                <p:nvPr/>
              </p:nvSpPr>
              <p:spPr bwMode="auto">
                <a:xfrm>
                  <a:off x="130" y="3841"/>
                  <a:ext cx="473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RS</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00, QQ</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11;     RS</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由</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00</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下一状态不定</a:t>
                  </a:r>
                  <a:endPar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 name="Line 132"/>
                <p:cNvSpPr>
                  <a:spLocks noChangeShapeType="1"/>
                </p:cNvSpPr>
                <p:nvPr/>
              </p:nvSpPr>
              <p:spPr bwMode="auto">
                <a:xfrm>
                  <a:off x="1228" y="3923"/>
                  <a:ext cx="1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2" name="Line 184"/>
              <p:cNvSpPr>
                <a:spLocks noChangeShapeType="1"/>
              </p:cNvSpPr>
              <p:nvPr/>
            </p:nvSpPr>
            <p:spPr bwMode="auto">
              <a:xfrm>
                <a:off x="478"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Line 185"/>
              <p:cNvSpPr>
                <a:spLocks noChangeShapeType="1"/>
              </p:cNvSpPr>
              <p:nvPr/>
            </p:nvSpPr>
            <p:spPr bwMode="auto">
              <a:xfrm>
                <a:off x="652"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 name="Line 186"/>
              <p:cNvSpPr>
                <a:spLocks noChangeShapeType="1"/>
              </p:cNvSpPr>
              <p:nvPr/>
            </p:nvSpPr>
            <p:spPr bwMode="auto">
              <a:xfrm>
                <a:off x="2478"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 name="Line 187"/>
              <p:cNvSpPr>
                <a:spLocks noChangeShapeType="1"/>
              </p:cNvSpPr>
              <p:nvPr/>
            </p:nvSpPr>
            <p:spPr bwMode="auto">
              <a:xfrm>
                <a:off x="2652"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08" name="TextBox 107"/>
          <p:cNvSpPr txBox="1"/>
          <p:nvPr/>
        </p:nvSpPr>
        <p:spPr bwMode="auto">
          <a:xfrm>
            <a:off x="579120" y="45720"/>
            <a:ext cx="30327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二、表示法</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blinds(horizontal)">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blinds(horizontal)">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blinds(horizontal)">
                                      <p:cBhvr>
                                        <p:cTn id="4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26" grpId="0" animBg="1" autoUpdateAnimBg="0"/>
      <p:bldP spid="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24911"/>
            <a:ext cx="6954715" cy="588136"/>
          </a:xfrm>
        </p:spPr>
        <p:txBody>
          <a:bodyPr/>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基本</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a:t>
            </a:r>
            <a:endParaRPr lang="zh-CN" altLang="en-US" dirty="0"/>
          </a:p>
        </p:txBody>
      </p:sp>
      <p:sp>
        <p:nvSpPr>
          <p:cNvPr id="4" name="灯片编号占位符 3"/>
          <p:cNvSpPr>
            <a:spLocks noGrp="1"/>
          </p:cNvSpPr>
          <p:nvPr>
            <p:ph type="sldNum" sz="quarter" idx="12"/>
          </p:nvPr>
        </p:nvSpPr>
        <p:spPr>
          <a:xfrm>
            <a:off x="237977" y="6519593"/>
            <a:ext cx="902677" cy="338407"/>
          </a:xfrm>
        </p:spPr>
        <p:txBody>
          <a:bodyPr/>
          <a:lstStyle/>
          <a:p>
            <a:pPr>
              <a:defRPr/>
            </a:pPr>
            <a:fld id="{315B291C-51FB-4C18-A138-CCB3C24CD792}" type="slidenum">
              <a:rPr lang="en-US" altLang="zh-CN" smtClean="0">
                <a:solidFill>
                  <a:schemeClr val="tx2"/>
                </a:solidFill>
              </a:rPr>
            </a:fld>
            <a:endParaRPr lang="en-US" altLang="zh-CN" dirty="0">
              <a:solidFill>
                <a:schemeClr val="tx2"/>
              </a:solidFill>
            </a:endParaRPr>
          </a:p>
        </p:txBody>
      </p:sp>
      <p:sp>
        <p:nvSpPr>
          <p:cNvPr id="5" name="Rectangle 2"/>
          <p:cNvSpPr txBox="1">
            <a:spLocks noChangeArrowheads="1"/>
          </p:cNvSpPr>
          <p:nvPr/>
        </p:nvSpPr>
        <p:spPr bwMode="auto">
          <a:xfrm>
            <a:off x="633413" y="1158558"/>
            <a:ext cx="247554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cs typeface="+mj-cs"/>
              </a:rPr>
              <a:t>三、应用</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8" name="Text Box 4"/>
          <p:cNvSpPr txBox="1">
            <a:spLocks noChangeArrowheads="1"/>
          </p:cNvSpPr>
          <p:nvPr/>
        </p:nvSpPr>
        <p:spPr bwMode="auto">
          <a:xfrm>
            <a:off x="845185" y="1762760"/>
            <a:ext cx="1982788" cy="519113"/>
          </a:xfrm>
          <a:prstGeom prst="rect">
            <a:avLst/>
          </a:prstGeom>
          <a:noFill/>
          <a:ln w="38100">
            <a:solidFill>
              <a:srgbClr val="FFFFFF"/>
            </a:solid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防抖开关</a:t>
            </a:r>
            <a:endPar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nvGrpSpPr>
          <p:cNvPr id="9" name="Group 107"/>
          <p:cNvGrpSpPr/>
          <p:nvPr/>
        </p:nvGrpSpPr>
        <p:grpSpPr bwMode="auto">
          <a:xfrm>
            <a:off x="3777298" y="1130300"/>
            <a:ext cx="2344737" cy="1728788"/>
            <a:chOff x="1870" y="429"/>
            <a:chExt cx="1477" cy="1089"/>
          </a:xfrm>
        </p:grpSpPr>
        <p:sp>
          <p:nvSpPr>
            <p:cNvPr id="10" name="Line 35"/>
            <p:cNvSpPr>
              <a:spLocks noChangeShapeType="1"/>
            </p:cNvSpPr>
            <p:nvPr/>
          </p:nvSpPr>
          <p:spPr bwMode="auto">
            <a:xfrm>
              <a:off x="1946" y="1235"/>
              <a:ext cx="1119"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36"/>
            <p:cNvSpPr>
              <a:spLocks noChangeShapeType="1"/>
            </p:cNvSpPr>
            <p:nvPr/>
          </p:nvSpPr>
          <p:spPr bwMode="auto">
            <a:xfrm>
              <a:off x="2065" y="626"/>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Text Box 37"/>
            <p:cNvSpPr txBox="1">
              <a:spLocks noChangeArrowheads="1"/>
            </p:cNvSpPr>
            <p:nvPr/>
          </p:nvSpPr>
          <p:spPr bwMode="auto">
            <a:xfrm>
              <a:off x="3043" y="1061"/>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3" name="Text Box 38"/>
            <p:cNvSpPr txBox="1">
              <a:spLocks noChangeArrowheads="1"/>
            </p:cNvSpPr>
            <p:nvPr/>
          </p:nvSpPr>
          <p:spPr bwMode="auto">
            <a:xfrm>
              <a:off x="2076" y="429"/>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14" name="Text Box 39"/>
            <p:cNvSpPr txBox="1">
              <a:spLocks noChangeArrowheads="1"/>
            </p:cNvSpPr>
            <p:nvPr/>
          </p:nvSpPr>
          <p:spPr bwMode="auto">
            <a:xfrm>
              <a:off x="1870" y="1191"/>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5" name="Group 109"/>
          <p:cNvGrpSpPr/>
          <p:nvPr/>
        </p:nvGrpSpPr>
        <p:grpSpPr bwMode="auto">
          <a:xfrm>
            <a:off x="3804285" y="4197350"/>
            <a:ext cx="2466975" cy="1574800"/>
            <a:chOff x="2272" y="2361"/>
            <a:chExt cx="1554" cy="992"/>
          </a:xfrm>
        </p:grpSpPr>
        <p:sp>
          <p:nvSpPr>
            <p:cNvPr id="16" name="Text Box 64"/>
            <p:cNvSpPr txBox="1">
              <a:spLocks noChangeArrowheads="1"/>
            </p:cNvSpPr>
            <p:nvPr/>
          </p:nvSpPr>
          <p:spPr bwMode="auto">
            <a:xfrm>
              <a:off x="2456" y="2361"/>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Y</a:t>
              </a:r>
              <a:endPar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endParaRPr>
            </a:p>
          </p:txBody>
        </p:sp>
        <p:sp>
          <p:nvSpPr>
            <p:cNvPr id="17" name="Line 61"/>
            <p:cNvSpPr>
              <a:spLocks noChangeShapeType="1"/>
            </p:cNvSpPr>
            <p:nvPr/>
          </p:nvSpPr>
          <p:spPr bwMode="auto">
            <a:xfrm>
              <a:off x="2348" y="3070"/>
              <a:ext cx="1151"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62"/>
            <p:cNvSpPr>
              <a:spLocks noChangeShapeType="1"/>
            </p:cNvSpPr>
            <p:nvPr/>
          </p:nvSpPr>
          <p:spPr bwMode="auto">
            <a:xfrm>
              <a:off x="2467" y="2461"/>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63"/>
            <p:cNvSpPr txBox="1">
              <a:spLocks noChangeArrowheads="1"/>
            </p:cNvSpPr>
            <p:nvPr/>
          </p:nvSpPr>
          <p:spPr bwMode="auto">
            <a:xfrm>
              <a:off x="3522" y="2896"/>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0" name="Text Box 65"/>
            <p:cNvSpPr txBox="1">
              <a:spLocks noChangeArrowheads="1"/>
            </p:cNvSpPr>
            <p:nvPr/>
          </p:nvSpPr>
          <p:spPr bwMode="auto">
            <a:xfrm>
              <a:off x="2272" y="3026"/>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1" name="Text Box 67"/>
            <p:cNvSpPr txBox="1">
              <a:spLocks noChangeArrowheads="1"/>
            </p:cNvSpPr>
            <p:nvPr/>
          </p:nvSpPr>
          <p:spPr bwMode="auto">
            <a:xfrm>
              <a:off x="2543" y="3004"/>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22" name="Freeform 68"/>
            <p:cNvSpPr/>
            <p:nvPr/>
          </p:nvSpPr>
          <p:spPr bwMode="auto">
            <a:xfrm>
              <a:off x="2467" y="2820"/>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3" name="Line 71"/>
          <p:cNvSpPr>
            <a:spLocks noChangeShapeType="1"/>
          </p:cNvSpPr>
          <p:nvPr/>
        </p:nvSpPr>
        <p:spPr bwMode="auto">
          <a:xfrm>
            <a:off x="4424998" y="1752600"/>
            <a:ext cx="0" cy="365760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Text Box 72"/>
          <p:cNvSpPr txBox="1">
            <a:spLocks noChangeArrowheads="1"/>
          </p:cNvSpPr>
          <p:nvPr/>
        </p:nvSpPr>
        <p:spPr bwMode="auto">
          <a:xfrm>
            <a:off x="4028123" y="5768975"/>
            <a:ext cx="1846262"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理想波形</a:t>
            </a: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5" name="Text Box 73"/>
          <p:cNvSpPr txBox="1">
            <a:spLocks noChangeArrowheads="1"/>
          </p:cNvSpPr>
          <p:nvPr/>
        </p:nvSpPr>
        <p:spPr bwMode="auto">
          <a:xfrm>
            <a:off x="6739573" y="5700713"/>
            <a:ext cx="1846262"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实际波形</a:t>
            </a: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26" name="Group 185"/>
          <p:cNvGrpSpPr/>
          <p:nvPr/>
        </p:nvGrpSpPr>
        <p:grpSpPr bwMode="auto">
          <a:xfrm>
            <a:off x="3786823" y="2576513"/>
            <a:ext cx="2465387" cy="1712912"/>
            <a:chOff x="2443" y="1287"/>
            <a:chExt cx="1553" cy="1079"/>
          </a:xfrm>
        </p:grpSpPr>
        <p:sp>
          <p:nvSpPr>
            <p:cNvPr id="27" name="Text Box 47"/>
            <p:cNvSpPr txBox="1">
              <a:spLocks noChangeArrowheads="1"/>
            </p:cNvSpPr>
            <p:nvPr/>
          </p:nvSpPr>
          <p:spPr bwMode="auto">
            <a:xfrm>
              <a:off x="2627" y="1287"/>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B</a:t>
              </a:r>
              <a:endPar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endParaRPr>
            </a:p>
          </p:txBody>
        </p:sp>
        <p:grpSp>
          <p:nvGrpSpPr>
            <p:cNvPr id="28" name="Group 184"/>
            <p:cNvGrpSpPr/>
            <p:nvPr/>
          </p:nvGrpSpPr>
          <p:grpSpPr bwMode="auto">
            <a:xfrm>
              <a:off x="2443" y="1452"/>
              <a:ext cx="1553" cy="914"/>
              <a:chOff x="2443" y="1452"/>
              <a:chExt cx="1553" cy="914"/>
            </a:xfrm>
          </p:grpSpPr>
          <p:sp>
            <p:nvSpPr>
              <p:cNvPr id="29" name="Line 44"/>
              <p:cNvSpPr>
                <a:spLocks noChangeShapeType="1"/>
              </p:cNvSpPr>
              <p:nvPr/>
            </p:nvSpPr>
            <p:spPr bwMode="auto">
              <a:xfrm>
                <a:off x="2519" y="2061"/>
                <a:ext cx="1217"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45"/>
              <p:cNvSpPr>
                <a:spLocks noChangeShapeType="1"/>
              </p:cNvSpPr>
              <p:nvPr/>
            </p:nvSpPr>
            <p:spPr bwMode="auto">
              <a:xfrm>
                <a:off x="2638" y="1452"/>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Text Box 46"/>
              <p:cNvSpPr txBox="1">
                <a:spLocks noChangeArrowheads="1"/>
              </p:cNvSpPr>
              <p:nvPr/>
            </p:nvSpPr>
            <p:spPr bwMode="auto">
              <a:xfrm>
                <a:off x="3692" y="1898"/>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2" name="Text Box 48"/>
              <p:cNvSpPr txBox="1">
                <a:spLocks noChangeArrowheads="1"/>
              </p:cNvSpPr>
              <p:nvPr/>
            </p:nvSpPr>
            <p:spPr bwMode="auto">
              <a:xfrm>
                <a:off x="2443" y="2017"/>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3" name="Text Box 51"/>
              <p:cNvSpPr txBox="1">
                <a:spLocks noChangeArrowheads="1"/>
              </p:cNvSpPr>
              <p:nvPr/>
            </p:nvSpPr>
            <p:spPr bwMode="auto">
              <a:xfrm>
                <a:off x="2822" y="2039"/>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34" name="Freeform 102"/>
              <p:cNvSpPr/>
              <p:nvPr/>
            </p:nvSpPr>
            <p:spPr bwMode="auto">
              <a:xfrm flipV="1">
                <a:off x="2650" y="1810"/>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35" name="Group 112"/>
          <p:cNvGrpSpPr/>
          <p:nvPr/>
        </p:nvGrpSpPr>
        <p:grpSpPr bwMode="auto">
          <a:xfrm>
            <a:off x="4121785" y="2009775"/>
            <a:ext cx="1363663" cy="793750"/>
            <a:chOff x="2065" y="994"/>
            <a:chExt cx="859" cy="500"/>
          </a:xfrm>
        </p:grpSpPr>
        <p:sp>
          <p:nvSpPr>
            <p:cNvPr id="36" name="Text Box 106"/>
            <p:cNvSpPr txBox="1">
              <a:spLocks noChangeArrowheads="1"/>
            </p:cNvSpPr>
            <p:nvPr/>
          </p:nvSpPr>
          <p:spPr bwMode="auto">
            <a:xfrm>
              <a:off x="2278" y="1167"/>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37" name="Freeform 105"/>
            <p:cNvSpPr/>
            <p:nvPr/>
          </p:nvSpPr>
          <p:spPr bwMode="auto">
            <a:xfrm>
              <a:off x="2065" y="994"/>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8" name="Group 175"/>
          <p:cNvGrpSpPr/>
          <p:nvPr/>
        </p:nvGrpSpPr>
        <p:grpSpPr bwMode="auto">
          <a:xfrm>
            <a:off x="6385560" y="1149350"/>
            <a:ext cx="2344738" cy="1728788"/>
            <a:chOff x="4080" y="388"/>
            <a:chExt cx="1477" cy="1089"/>
          </a:xfrm>
        </p:grpSpPr>
        <p:sp>
          <p:nvSpPr>
            <p:cNvPr id="39" name="Line 114"/>
            <p:cNvSpPr>
              <a:spLocks noChangeShapeType="1"/>
            </p:cNvSpPr>
            <p:nvPr/>
          </p:nvSpPr>
          <p:spPr bwMode="auto">
            <a:xfrm>
              <a:off x="4156" y="1194"/>
              <a:ext cx="1119"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Line 115"/>
            <p:cNvSpPr>
              <a:spLocks noChangeShapeType="1"/>
            </p:cNvSpPr>
            <p:nvPr/>
          </p:nvSpPr>
          <p:spPr bwMode="auto">
            <a:xfrm>
              <a:off x="4275" y="585"/>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Text Box 116"/>
            <p:cNvSpPr txBox="1">
              <a:spLocks noChangeArrowheads="1"/>
            </p:cNvSpPr>
            <p:nvPr/>
          </p:nvSpPr>
          <p:spPr bwMode="auto">
            <a:xfrm>
              <a:off x="5253" y="1020"/>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2" name="Text Box 117"/>
            <p:cNvSpPr txBox="1">
              <a:spLocks noChangeArrowheads="1"/>
            </p:cNvSpPr>
            <p:nvPr/>
          </p:nvSpPr>
          <p:spPr bwMode="auto">
            <a:xfrm>
              <a:off x="4286" y="388"/>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43" name="Text Box 118"/>
            <p:cNvSpPr txBox="1">
              <a:spLocks noChangeArrowheads="1"/>
            </p:cNvSpPr>
            <p:nvPr/>
          </p:nvSpPr>
          <p:spPr bwMode="auto">
            <a:xfrm>
              <a:off x="4080" y="1150"/>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44" name="Group 148"/>
          <p:cNvGrpSpPr/>
          <p:nvPr/>
        </p:nvGrpSpPr>
        <p:grpSpPr bwMode="auto">
          <a:xfrm>
            <a:off x="6687185" y="2019300"/>
            <a:ext cx="1311275" cy="820738"/>
            <a:chOff x="4369" y="859"/>
            <a:chExt cx="935" cy="517"/>
          </a:xfrm>
        </p:grpSpPr>
        <p:sp>
          <p:nvSpPr>
            <p:cNvPr id="45" name="Text Box 139"/>
            <p:cNvSpPr txBox="1">
              <a:spLocks noChangeArrowheads="1"/>
            </p:cNvSpPr>
            <p:nvPr/>
          </p:nvSpPr>
          <p:spPr bwMode="auto">
            <a:xfrm>
              <a:off x="4591" y="1049"/>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46" name="Line 142"/>
            <p:cNvSpPr>
              <a:spLocks noChangeShapeType="1"/>
            </p:cNvSpPr>
            <p:nvPr/>
          </p:nvSpPr>
          <p:spPr bwMode="auto">
            <a:xfrm>
              <a:off x="4369" y="1109"/>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144"/>
            <p:cNvSpPr>
              <a:spLocks noChangeShapeType="1"/>
            </p:cNvSpPr>
            <p:nvPr/>
          </p:nvSpPr>
          <p:spPr bwMode="auto">
            <a:xfrm flipV="1">
              <a:off x="4575" y="1011"/>
              <a:ext cx="66" cy="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145"/>
            <p:cNvSpPr>
              <a:spLocks noChangeShapeType="1"/>
            </p:cNvSpPr>
            <p:nvPr/>
          </p:nvSpPr>
          <p:spPr bwMode="auto">
            <a:xfrm>
              <a:off x="4641" y="1000"/>
              <a:ext cx="65" cy="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146"/>
            <p:cNvSpPr>
              <a:spLocks noChangeShapeType="1"/>
            </p:cNvSpPr>
            <p:nvPr/>
          </p:nvSpPr>
          <p:spPr bwMode="auto">
            <a:xfrm flipV="1">
              <a:off x="4706" y="859"/>
              <a:ext cx="43"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147"/>
            <p:cNvSpPr>
              <a:spLocks noChangeShapeType="1"/>
            </p:cNvSpPr>
            <p:nvPr/>
          </p:nvSpPr>
          <p:spPr bwMode="auto">
            <a:xfrm>
              <a:off x="4749" y="859"/>
              <a:ext cx="5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 name="Group 183"/>
          <p:cNvGrpSpPr/>
          <p:nvPr/>
        </p:nvGrpSpPr>
        <p:grpSpPr bwMode="auto">
          <a:xfrm>
            <a:off x="6395085" y="2595563"/>
            <a:ext cx="2465388" cy="1712912"/>
            <a:chOff x="4086" y="1299"/>
            <a:chExt cx="1553" cy="1079"/>
          </a:xfrm>
        </p:grpSpPr>
        <p:sp>
          <p:nvSpPr>
            <p:cNvPr id="52" name="Text Box 129"/>
            <p:cNvSpPr txBox="1">
              <a:spLocks noChangeArrowheads="1"/>
            </p:cNvSpPr>
            <p:nvPr/>
          </p:nvSpPr>
          <p:spPr bwMode="auto">
            <a:xfrm>
              <a:off x="4270" y="1299"/>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B</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53" name="Group 160"/>
            <p:cNvGrpSpPr/>
            <p:nvPr/>
          </p:nvGrpSpPr>
          <p:grpSpPr bwMode="auto">
            <a:xfrm>
              <a:off x="4086" y="1464"/>
              <a:ext cx="1553" cy="914"/>
              <a:chOff x="4185" y="1387"/>
              <a:chExt cx="1553" cy="914"/>
            </a:xfrm>
          </p:grpSpPr>
          <p:sp>
            <p:nvSpPr>
              <p:cNvPr id="62" name="Line 131"/>
              <p:cNvSpPr>
                <a:spLocks noChangeShapeType="1"/>
              </p:cNvSpPr>
              <p:nvPr/>
            </p:nvSpPr>
            <p:spPr bwMode="auto">
              <a:xfrm>
                <a:off x="4261" y="1996"/>
                <a:ext cx="1217"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132"/>
              <p:cNvSpPr>
                <a:spLocks noChangeShapeType="1"/>
              </p:cNvSpPr>
              <p:nvPr/>
            </p:nvSpPr>
            <p:spPr bwMode="auto">
              <a:xfrm>
                <a:off x="4380" y="1387"/>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Text Box 133"/>
              <p:cNvSpPr txBox="1">
                <a:spLocks noChangeArrowheads="1"/>
              </p:cNvSpPr>
              <p:nvPr/>
            </p:nvSpPr>
            <p:spPr bwMode="auto">
              <a:xfrm>
                <a:off x="5434" y="1833"/>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65" name="Text Box 134"/>
              <p:cNvSpPr txBox="1">
                <a:spLocks noChangeArrowheads="1"/>
              </p:cNvSpPr>
              <p:nvPr/>
            </p:nvSpPr>
            <p:spPr bwMode="auto">
              <a:xfrm>
                <a:off x="4185" y="1952"/>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66" name="Text Box 135"/>
              <p:cNvSpPr txBox="1">
                <a:spLocks noChangeArrowheads="1"/>
              </p:cNvSpPr>
              <p:nvPr/>
            </p:nvSpPr>
            <p:spPr bwMode="auto">
              <a:xfrm>
                <a:off x="4564" y="1974"/>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54" name="Line 150"/>
            <p:cNvSpPr>
              <a:spLocks noChangeShapeType="1"/>
            </p:cNvSpPr>
            <p:nvPr/>
          </p:nvSpPr>
          <p:spPr bwMode="auto">
            <a:xfrm>
              <a:off x="4270" y="1827"/>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Arc 152"/>
            <p:cNvSpPr/>
            <p:nvPr/>
          </p:nvSpPr>
          <p:spPr bwMode="auto">
            <a:xfrm>
              <a:off x="4492" y="1813"/>
              <a:ext cx="125" cy="266"/>
            </a:xfrm>
            <a:custGeom>
              <a:avLst/>
              <a:gdLst>
                <a:gd name="T0" fmla="*/ 0 w 41907"/>
                <a:gd name="T1" fmla="*/ 0 h 24097"/>
                <a:gd name="T2" fmla="*/ 0 w 41907"/>
                <a:gd name="T3" fmla="*/ 0 h 24097"/>
                <a:gd name="T4" fmla="*/ 0 w 41907"/>
                <a:gd name="T5" fmla="*/ 0 h 24097"/>
                <a:gd name="T6" fmla="*/ 0 60000 65536"/>
                <a:gd name="T7" fmla="*/ 0 60000 65536"/>
                <a:gd name="T8" fmla="*/ 0 60000 65536"/>
              </a:gdLst>
              <a:ahLst/>
              <a:cxnLst>
                <a:cxn ang="T6">
                  <a:pos x="T0" y="T1"/>
                </a:cxn>
                <a:cxn ang="T7">
                  <a:pos x="T2" y="T3"/>
                </a:cxn>
                <a:cxn ang="T8">
                  <a:pos x="T4" y="T5"/>
                </a:cxn>
              </a:cxnLst>
              <a:rect l="0" t="0" r="r" b="b"/>
              <a:pathLst>
                <a:path w="41907" h="24097" fill="none" extrusionOk="0">
                  <a:moveTo>
                    <a:pt x="41907" y="9858"/>
                  </a:moveTo>
                  <a:cubicBezTo>
                    <a:pt x="38808" y="18404"/>
                    <a:pt x="30690" y="24096"/>
                    <a:pt x="21600" y="24097"/>
                  </a:cubicBezTo>
                  <a:cubicBezTo>
                    <a:pt x="9670" y="24097"/>
                    <a:pt x="0" y="14426"/>
                    <a:pt x="0" y="2497"/>
                  </a:cubicBezTo>
                  <a:cubicBezTo>
                    <a:pt x="-1" y="1662"/>
                    <a:pt x="48" y="828"/>
                    <a:pt x="144" y="-1"/>
                  </a:cubicBezTo>
                </a:path>
                <a:path w="41907" h="24097" stroke="0" extrusionOk="0">
                  <a:moveTo>
                    <a:pt x="41907" y="9858"/>
                  </a:moveTo>
                  <a:cubicBezTo>
                    <a:pt x="38808" y="18404"/>
                    <a:pt x="30690" y="24096"/>
                    <a:pt x="21600" y="24097"/>
                  </a:cubicBezTo>
                  <a:cubicBezTo>
                    <a:pt x="9670" y="24097"/>
                    <a:pt x="0" y="14426"/>
                    <a:pt x="0" y="2497"/>
                  </a:cubicBezTo>
                  <a:cubicBezTo>
                    <a:pt x="-1" y="1662"/>
                    <a:pt x="48" y="828"/>
                    <a:pt x="144" y="-1"/>
                  </a:cubicBezTo>
                  <a:lnTo>
                    <a:pt x="21600" y="2497"/>
                  </a:lnTo>
                  <a:lnTo>
                    <a:pt x="41907" y="9858"/>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Arc 154"/>
            <p:cNvSpPr/>
            <p:nvPr/>
          </p:nvSpPr>
          <p:spPr bwMode="auto">
            <a:xfrm flipV="1">
              <a:off x="4615" y="1799"/>
              <a:ext cx="122" cy="239"/>
            </a:xfrm>
            <a:custGeom>
              <a:avLst/>
              <a:gdLst>
                <a:gd name="T0" fmla="*/ 0 w 40812"/>
                <a:gd name="T1" fmla="*/ 0 h 21600"/>
                <a:gd name="T2" fmla="*/ 0 w 40812"/>
                <a:gd name="T3" fmla="*/ 0 h 21600"/>
                <a:gd name="T4" fmla="*/ 0 w 40812"/>
                <a:gd name="T5" fmla="*/ 0 h 21600"/>
                <a:gd name="T6" fmla="*/ 0 60000 65536"/>
                <a:gd name="T7" fmla="*/ 0 60000 65536"/>
                <a:gd name="T8" fmla="*/ 0 60000 65536"/>
              </a:gdLst>
              <a:ahLst/>
              <a:cxnLst>
                <a:cxn ang="T6">
                  <a:pos x="T0" y="T1"/>
                </a:cxn>
                <a:cxn ang="T7">
                  <a:pos x="T2" y="T3"/>
                </a:cxn>
                <a:cxn ang="T8">
                  <a:pos x="T4" y="T5"/>
                </a:cxn>
              </a:cxnLst>
              <a:rect l="0" t="0" r="r" b="b"/>
              <a:pathLst>
                <a:path w="40812" h="21600" fill="none" extrusionOk="0">
                  <a:moveTo>
                    <a:pt x="40811" y="6699"/>
                  </a:moveTo>
                  <a:cubicBezTo>
                    <a:pt x="37912" y="15586"/>
                    <a:pt x="29624" y="21599"/>
                    <a:pt x="20277" y="21600"/>
                  </a:cubicBezTo>
                  <a:cubicBezTo>
                    <a:pt x="11217" y="21600"/>
                    <a:pt x="3120" y="15946"/>
                    <a:pt x="-1" y="7442"/>
                  </a:cubicBezTo>
                </a:path>
                <a:path w="40812" h="21600" stroke="0" extrusionOk="0">
                  <a:moveTo>
                    <a:pt x="40811" y="6699"/>
                  </a:moveTo>
                  <a:cubicBezTo>
                    <a:pt x="37912" y="15586"/>
                    <a:pt x="29624" y="21599"/>
                    <a:pt x="20277" y="21600"/>
                  </a:cubicBezTo>
                  <a:cubicBezTo>
                    <a:pt x="11217" y="21600"/>
                    <a:pt x="3120" y="15946"/>
                    <a:pt x="-1" y="7442"/>
                  </a:cubicBezTo>
                  <a:lnTo>
                    <a:pt x="20277" y="0"/>
                  </a:lnTo>
                  <a:lnTo>
                    <a:pt x="40811"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Arc 155"/>
            <p:cNvSpPr/>
            <p:nvPr/>
          </p:nvSpPr>
          <p:spPr bwMode="auto">
            <a:xfrm flipH="1">
              <a:off x="4741" y="1839"/>
              <a:ext cx="121" cy="238"/>
            </a:xfrm>
            <a:custGeom>
              <a:avLst/>
              <a:gdLst>
                <a:gd name="T0" fmla="*/ 0 w 40551"/>
                <a:gd name="T1" fmla="*/ 0 h 21600"/>
                <a:gd name="T2" fmla="*/ 0 w 40551"/>
                <a:gd name="T3" fmla="*/ 0 h 21600"/>
                <a:gd name="T4" fmla="*/ 0 w 40551"/>
                <a:gd name="T5" fmla="*/ 0 h 21600"/>
                <a:gd name="T6" fmla="*/ 0 60000 65536"/>
                <a:gd name="T7" fmla="*/ 0 60000 65536"/>
                <a:gd name="T8" fmla="*/ 0 60000 65536"/>
              </a:gdLst>
              <a:ahLst/>
              <a:cxnLst>
                <a:cxn ang="T6">
                  <a:pos x="T0" y="T1"/>
                </a:cxn>
                <a:cxn ang="T7">
                  <a:pos x="T2" y="T3"/>
                </a:cxn>
                <a:cxn ang="T8">
                  <a:pos x="T4" y="T5"/>
                </a:cxn>
              </a:cxnLst>
              <a:rect l="0" t="0" r="r" b="b"/>
              <a:pathLst>
                <a:path w="40551" h="21600" fill="none" extrusionOk="0">
                  <a:moveTo>
                    <a:pt x="40551" y="7361"/>
                  </a:moveTo>
                  <a:cubicBezTo>
                    <a:pt x="37452" y="15907"/>
                    <a:pt x="29334" y="21599"/>
                    <a:pt x="20244" y="21600"/>
                  </a:cubicBezTo>
                  <a:cubicBezTo>
                    <a:pt x="11220" y="21600"/>
                    <a:pt x="3147" y="15990"/>
                    <a:pt x="0" y="7532"/>
                  </a:cubicBezTo>
                </a:path>
                <a:path w="40551" h="21600" stroke="0" extrusionOk="0">
                  <a:moveTo>
                    <a:pt x="40551" y="7361"/>
                  </a:moveTo>
                  <a:cubicBezTo>
                    <a:pt x="37452" y="15907"/>
                    <a:pt x="29334" y="21599"/>
                    <a:pt x="20244" y="21600"/>
                  </a:cubicBezTo>
                  <a:cubicBezTo>
                    <a:pt x="11220" y="21600"/>
                    <a:pt x="3147" y="15990"/>
                    <a:pt x="0" y="7532"/>
                  </a:cubicBezTo>
                  <a:lnTo>
                    <a:pt x="20244" y="0"/>
                  </a:lnTo>
                  <a:lnTo>
                    <a:pt x="40551" y="7361"/>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Arc 156"/>
            <p:cNvSpPr/>
            <p:nvPr/>
          </p:nvSpPr>
          <p:spPr bwMode="auto">
            <a:xfrm flipV="1">
              <a:off x="4854" y="1788"/>
              <a:ext cx="122" cy="239"/>
            </a:xfrm>
            <a:custGeom>
              <a:avLst/>
              <a:gdLst>
                <a:gd name="T0" fmla="*/ 0 w 40812"/>
                <a:gd name="T1" fmla="*/ 0 h 21600"/>
                <a:gd name="T2" fmla="*/ 0 w 40812"/>
                <a:gd name="T3" fmla="*/ 0 h 21600"/>
                <a:gd name="T4" fmla="*/ 0 w 40812"/>
                <a:gd name="T5" fmla="*/ 0 h 21600"/>
                <a:gd name="T6" fmla="*/ 0 60000 65536"/>
                <a:gd name="T7" fmla="*/ 0 60000 65536"/>
                <a:gd name="T8" fmla="*/ 0 60000 65536"/>
              </a:gdLst>
              <a:ahLst/>
              <a:cxnLst>
                <a:cxn ang="T6">
                  <a:pos x="T0" y="T1"/>
                </a:cxn>
                <a:cxn ang="T7">
                  <a:pos x="T2" y="T3"/>
                </a:cxn>
                <a:cxn ang="T8">
                  <a:pos x="T4" y="T5"/>
                </a:cxn>
              </a:cxnLst>
              <a:rect l="0" t="0" r="r" b="b"/>
              <a:pathLst>
                <a:path w="40812" h="21600" fill="none" extrusionOk="0">
                  <a:moveTo>
                    <a:pt x="40811" y="6699"/>
                  </a:moveTo>
                  <a:cubicBezTo>
                    <a:pt x="37912" y="15586"/>
                    <a:pt x="29624" y="21599"/>
                    <a:pt x="20277" y="21600"/>
                  </a:cubicBezTo>
                  <a:cubicBezTo>
                    <a:pt x="11217" y="21600"/>
                    <a:pt x="3120" y="15946"/>
                    <a:pt x="-1" y="7442"/>
                  </a:cubicBezTo>
                </a:path>
                <a:path w="40812" h="21600" stroke="0" extrusionOk="0">
                  <a:moveTo>
                    <a:pt x="40811" y="6699"/>
                  </a:moveTo>
                  <a:cubicBezTo>
                    <a:pt x="37912" y="15586"/>
                    <a:pt x="29624" y="21599"/>
                    <a:pt x="20277" y="21600"/>
                  </a:cubicBezTo>
                  <a:cubicBezTo>
                    <a:pt x="11217" y="21600"/>
                    <a:pt x="3120" y="15946"/>
                    <a:pt x="-1" y="7442"/>
                  </a:cubicBezTo>
                  <a:lnTo>
                    <a:pt x="20277" y="0"/>
                  </a:lnTo>
                  <a:lnTo>
                    <a:pt x="40811"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Arc 157"/>
            <p:cNvSpPr/>
            <p:nvPr/>
          </p:nvSpPr>
          <p:spPr bwMode="auto">
            <a:xfrm flipH="1">
              <a:off x="4965" y="1799"/>
              <a:ext cx="61" cy="234"/>
            </a:xfrm>
            <a:custGeom>
              <a:avLst/>
              <a:gdLst>
                <a:gd name="T0" fmla="*/ 0 w 20535"/>
                <a:gd name="T1" fmla="*/ 0 h 21104"/>
                <a:gd name="T2" fmla="*/ 0 w 20535"/>
                <a:gd name="T3" fmla="*/ 0 h 21104"/>
                <a:gd name="T4" fmla="*/ 0 w 20535"/>
                <a:gd name="T5" fmla="*/ 0 h 21104"/>
                <a:gd name="T6" fmla="*/ 0 60000 65536"/>
                <a:gd name="T7" fmla="*/ 0 60000 65536"/>
                <a:gd name="T8" fmla="*/ 0 60000 65536"/>
              </a:gdLst>
              <a:ahLst/>
              <a:cxnLst>
                <a:cxn ang="T6">
                  <a:pos x="T0" y="T1"/>
                </a:cxn>
                <a:cxn ang="T7">
                  <a:pos x="T2" y="T3"/>
                </a:cxn>
                <a:cxn ang="T8">
                  <a:pos x="T4" y="T5"/>
                </a:cxn>
              </a:cxnLst>
              <a:rect l="0" t="0" r="r" b="b"/>
              <a:pathLst>
                <a:path w="20535" h="21104" fill="none" extrusionOk="0">
                  <a:moveTo>
                    <a:pt x="20534" y="6699"/>
                  </a:moveTo>
                  <a:cubicBezTo>
                    <a:pt x="18156" y="13987"/>
                    <a:pt x="12093" y="19469"/>
                    <a:pt x="4603" y="21103"/>
                  </a:cubicBezTo>
                </a:path>
                <a:path w="20535" h="21104" stroke="0" extrusionOk="0">
                  <a:moveTo>
                    <a:pt x="20534" y="6699"/>
                  </a:moveTo>
                  <a:cubicBezTo>
                    <a:pt x="18156" y="13987"/>
                    <a:pt x="12093" y="19469"/>
                    <a:pt x="4603" y="21103"/>
                  </a:cubicBezTo>
                  <a:lnTo>
                    <a:pt x="0" y="0"/>
                  </a:lnTo>
                  <a:lnTo>
                    <a:pt x="20534"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Arc 158"/>
            <p:cNvSpPr/>
            <p:nvPr/>
          </p:nvSpPr>
          <p:spPr bwMode="auto">
            <a:xfrm flipH="1">
              <a:off x="4981" y="1839"/>
              <a:ext cx="68" cy="238"/>
            </a:xfrm>
            <a:custGeom>
              <a:avLst/>
              <a:gdLst>
                <a:gd name="T0" fmla="*/ 0 w 22803"/>
                <a:gd name="T1" fmla="*/ 0 h 21600"/>
                <a:gd name="T2" fmla="*/ 0 w 22803"/>
                <a:gd name="T3" fmla="*/ 0 h 21600"/>
                <a:gd name="T4" fmla="*/ 0 w 22803"/>
                <a:gd name="T5" fmla="*/ 0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22803" y="7361"/>
                  </a:moveTo>
                  <a:cubicBezTo>
                    <a:pt x="19704" y="15907"/>
                    <a:pt x="11586" y="21599"/>
                    <a:pt x="2496" y="21600"/>
                  </a:cubicBezTo>
                  <a:cubicBezTo>
                    <a:pt x="1661" y="21600"/>
                    <a:pt x="828" y="21551"/>
                    <a:pt x="-1" y="21455"/>
                  </a:cubicBezTo>
                </a:path>
                <a:path w="22803" h="21600" stroke="0" extrusionOk="0">
                  <a:moveTo>
                    <a:pt x="22803" y="7361"/>
                  </a:moveTo>
                  <a:cubicBezTo>
                    <a:pt x="19704" y="15907"/>
                    <a:pt x="11586" y="21599"/>
                    <a:pt x="2496" y="21600"/>
                  </a:cubicBezTo>
                  <a:cubicBezTo>
                    <a:pt x="1661" y="21600"/>
                    <a:pt x="828" y="21551"/>
                    <a:pt x="-1" y="21455"/>
                  </a:cubicBezTo>
                  <a:lnTo>
                    <a:pt x="2496" y="0"/>
                  </a:lnTo>
                  <a:lnTo>
                    <a:pt x="22803" y="7361"/>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159"/>
            <p:cNvSpPr>
              <a:spLocks noChangeShapeType="1"/>
            </p:cNvSpPr>
            <p:nvPr/>
          </p:nvSpPr>
          <p:spPr bwMode="auto">
            <a:xfrm>
              <a:off x="5031" y="2066"/>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67" name="Group 170"/>
          <p:cNvGrpSpPr/>
          <p:nvPr/>
        </p:nvGrpSpPr>
        <p:grpSpPr bwMode="auto">
          <a:xfrm>
            <a:off x="7068185" y="1565835"/>
            <a:ext cx="741363" cy="3762375"/>
            <a:chOff x="4609" y="703"/>
            <a:chExt cx="467" cy="2370"/>
          </a:xfrm>
        </p:grpSpPr>
        <p:sp>
          <p:nvSpPr>
            <p:cNvPr id="68" name="Line 162"/>
            <p:cNvSpPr>
              <a:spLocks noChangeShapeType="1"/>
            </p:cNvSpPr>
            <p:nvPr/>
          </p:nvSpPr>
          <p:spPr bwMode="auto">
            <a:xfrm>
              <a:off x="4717" y="769"/>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27"/>
            <p:cNvSpPr>
              <a:spLocks noChangeShapeType="1"/>
            </p:cNvSpPr>
            <p:nvPr/>
          </p:nvSpPr>
          <p:spPr bwMode="auto">
            <a:xfrm>
              <a:off x="4609" y="703"/>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64"/>
            <p:cNvSpPr>
              <a:spLocks noChangeShapeType="1"/>
            </p:cNvSpPr>
            <p:nvPr/>
          </p:nvSpPr>
          <p:spPr bwMode="auto">
            <a:xfrm>
              <a:off x="4968" y="714"/>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68"/>
            <p:cNvSpPr>
              <a:spLocks noChangeShapeType="1"/>
            </p:cNvSpPr>
            <p:nvPr/>
          </p:nvSpPr>
          <p:spPr bwMode="auto">
            <a:xfrm>
              <a:off x="4837" y="747"/>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169"/>
            <p:cNvSpPr>
              <a:spLocks noChangeShapeType="1"/>
            </p:cNvSpPr>
            <p:nvPr/>
          </p:nvSpPr>
          <p:spPr bwMode="auto">
            <a:xfrm>
              <a:off x="5076" y="714"/>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3" name="Group 178"/>
          <p:cNvGrpSpPr/>
          <p:nvPr/>
        </p:nvGrpSpPr>
        <p:grpSpPr bwMode="auto">
          <a:xfrm>
            <a:off x="2151698" y="3017838"/>
            <a:ext cx="825500" cy="1655762"/>
            <a:chOff x="1413" y="1565"/>
            <a:chExt cx="520" cy="1043"/>
          </a:xfrm>
        </p:grpSpPr>
        <p:sp>
          <p:nvSpPr>
            <p:cNvPr id="74" name="Freeform 176"/>
            <p:cNvSpPr/>
            <p:nvPr/>
          </p:nvSpPr>
          <p:spPr bwMode="auto">
            <a:xfrm>
              <a:off x="1435" y="1565"/>
              <a:ext cx="498" cy="978"/>
            </a:xfrm>
            <a:custGeom>
              <a:avLst/>
              <a:gdLst>
                <a:gd name="T0" fmla="*/ 453 w 510"/>
                <a:gd name="T1" fmla="*/ 0 h 978"/>
                <a:gd name="T2" fmla="*/ 453 w 510"/>
                <a:gd name="T3" fmla="*/ 348 h 978"/>
                <a:gd name="T4" fmla="*/ 0 w 510"/>
                <a:gd name="T5" fmla="*/ 848 h 978"/>
                <a:gd name="T6" fmla="*/ 0 w 510"/>
                <a:gd name="T7" fmla="*/ 978 h 978"/>
                <a:gd name="T8" fmla="*/ 126 w 510"/>
                <a:gd name="T9" fmla="*/ 978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978">
                  <a:moveTo>
                    <a:pt x="510" y="0"/>
                  </a:moveTo>
                  <a:lnTo>
                    <a:pt x="510" y="348"/>
                  </a:lnTo>
                  <a:lnTo>
                    <a:pt x="0" y="848"/>
                  </a:lnTo>
                  <a:lnTo>
                    <a:pt x="0" y="978"/>
                  </a:lnTo>
                  <a:lnTo>
                    <a:pt x="141" y="9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Freeform 177"/>
            <p:cNvSpPr/>
            <p:nvPr/>
          </p:nvSpPr>
          <p:spPr bwMode="auto">
            <a:xfrm flipV="1">
              <a:off x="1413" y="1630"/>
              <a:ext cx="498" cy="978"/>
            </a:xfrm>
            <a:custGeom>
              <a:avLst/>
              <a:gdLst>
                <a:gd name="T0" fmla="*/ 453 w 510"/>
                <a:gd name="T1" fmla="*/ 0 h 978"/>
                <a:gd name="T2" fmla="*/ 453 w 510"/>
                <a:gd name="T3" fmla="*/ 348 h 978"/>
                <a:gd name="T4" fmla="*/ 0 w 510"/>
                <a:gd name="T5" fmla="*/ 848 h 978"/>
                <a:gd name="T6" fmla="*/ 0 w 510"/>
                <a:gd name="T7" fmla="*/ 978 h 978"/>
                <a:gd name="T8" fmla="*/ 126 w 510"/>
                <a:gd name="T9" fmla="*/ 978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978">
                  <a:moveTo>
                    <a:pt x="510" y="0"/>
                  </a:moveTo>
                  <a:lnTo>
                    <a:pt x="510" y="348"/>
                  </a:lnTo>
                  <a:lnTo>
                    <a:pt x="0" y="848"/>
                  </a:lnTo>
                  <a:lnTo>
                    <a:pt x="0" y="978"/>
                  </a:lnTo>
                  <a:lnTo>
                    <a:pt x="141" y="9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6" name="Group 181"/>
          <p:cNvGrpSpPr/>
          <p:nvPr/>
        </p:nvGrpSpPr>
        <p:grpSpPr bwMode="auto">
          <a:xfrm>
            <a:off x="6428423" y="4216400"/>
            <a:ext cx="2466975" cy="1574800"/>
            <a:chOff x="4107" y="2320"/>
            <a:chExt cx="1554" cy="992"/>
          </a:xfrm>
        </p:grpSpPr>
        <p:sp>
          <p:nvSpPr>
            <p:cNvPr id="77" name="Text Box 120"/>
            <p:cNvSpPr txBox="1">
              <a:spLocks noChangeArrowheads="1"/>
            </p:cNvSpPr>
            <p:nvPr/>
          </p:nvSpPr>
          <p:spPr bwMode="auto">
            <a:xfrm>
              <a:off x="4291" y="2320"/>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Y</a:t>
              </a:r>
              <a:endPar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endParaRPr>
            </a:p>
          </p:txBody>
        </p:sp>
        <p:sp>
          <p:nvSpPr>
            <p:cNvPr id="78" name="Line 121"/>
            <p:cNvSpPr>
              <a:spLocks noChangeShapeType="1"/>
            </p:cNvSpPr>
            <p:nvPr/>
          </p:nvSpPr>
          <p:spPr bwMode="auto">
            <a:xfrm>
              <a:off x="4183" y="3029"/>
              <a:ext cx="1151"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Line 122"/>
            <p:cNvSpPr>
              <a:spLocks noChangeShapeType="1"/>
            </p:cNvSpPr>
            <p:nvPr/>
          </p:nvSpPr>
          <p:spPr bwMode="auto">
            <a:xfrm>
              <a:off x="4302" y="2420"/>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Text Box 123"/>
            <p:cNvSpPr txBox="1">
              <a:spLocks noChangeArrowheads="1"/>
            </p:cNvSpPr>
            <p:nvPr/>
          </p:nvSpPr>
          <p:spPr bwMode="auto">
            <a:xfrm>
              <a:off x="5357" y="2855"/>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1" name="Text Box 124"/>
            <p:cNvSpPr txBox="1">
              <a:spLocks noChangeArrowheads="1"/>
            </p:cNvSpPr>
            <p:nvPr/>
          </p:nvSpPr>
          <p:spPr bwMode="auto">
            <a:xfrm>
              <a:off x="4107" y="2985"/>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2" name="Text Box 125"/>
            <p:cNvSpPr txBox="1">
              <a:spLocks noChangeArrowheads="1"/>
            </p:cNvSpPr>
            <p:nvPr/>
          </p:nvSpPr>
          <p:spPr bwMode="auto">
            <a:xfrm>
              <a:off x="4378" y="2963"/>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83" name="Line 172"/>
            <p:cNvSpPr>
              <a:spLocks noChangeShapeType="1"/>
            </p:cNvSpPr>
            <p:nvPr/>
          </p:nvSpPr>
          <p:spPr bwMode="auto">
            <a:xfrm>
              <a:off x="4976" y="3033"/>
              <a:ext cx="2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Freeform 180"/>
            <p:cNvSpPr/>
            <p:nvPr/>
          </p:nvSpPr>
          <p:spPr bwMode="auto">
            <a:xfrm>
              <a:off x="4304" y="2764"/>
              <a:ext cx="884" cy="264"/>
            </a:xfrm>
            <a:custGeom>
              <a:avLst/>
              <a:gdLst>
                <a:gd name="T0" fmla="*/ 0 w 884"/>
                <a:gd name="T1" fmla="*/ 684 h 208"/>
                <a:gd name="T2" fmla="*/ 204 w 884"/>
                <a:gd name="T3" fmla="*/ 684 h 208"/>
                <a:gd name="T4" fmla="*/ 204 w 884"/>
                <a:gd name="T5" fmla="*/ 0 h 208"/>
                <a:gd name="T6" fmla="*/ 316 w 884"/>
                <a:gd name="T7" fmla="*/ 0 h 208"/>
                <a:gd name="T8" fmla="*/ 316 w 884"/>
                <a:gd name="T9" fmla="*/ 674 h 208"/>
                <a:gd name="T10" fmla="*/ 436 w 884"/>
                <a:gd name="T11" fmla="*/ 674 h 208"/>
                <a:gd name="T12" fmla="*/ 436 w 884"/>
                <a:gd name="T13" fmla="*/ 0 h 208"/>
                <a:gd name="T14" fmla="*/ 564 w 884"/>
                <a:gd name="T15" fmla="*/ 0 h 208"/>
                <a:gd name="T16" fmla="*/ 564 w 884"/>
                <a:gd name="T17" fmla="*/ 674 h 208"/>
                <a:gd name="T18" fmla="*/ 672 w 884"/>
                <a:gd name="T19" fmla="*/ 674 h 208"/>
                <a:gd name="T20" fmla="*/ 672 w 884"/>
                <a:gd name="T21" fmla="*/ 0 h 208"/>
                <a:gd name="T22" fmla="*/ 884 w 884"/>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84" h="208">
                  <a:moveTo>
                    <a:pt x="0" y="208"/>
                  </a:moveTo>
                  <a:lnTo>
                    <a:pt x="204" y="208"/>
                  </a:lnTo>
                  <a:lnTo>
                    <a:pt x="204" y="0"/>
                  </a:lnTo>
                  <a:lnTo>
                    <a:pt x="316" y="0"/>
                  </a:lnTo>
                  <a:lnTo>
                    <a:pt x="316" y="204"/>
                  </a:lnTo>
                  <a:lnTo>
                    <a:pt x="436" y="204"/>
                  </a:lnTo>
                  <a:lnTo>
                    <a:pt x="436" y="0"/>
                  </a:lnTo>
                  <a:lnTo>
                    <a:pt x="564" y="0"/>
                  </a:lnTo>
                  <a:lnTo>
                    <a:pt x="564" y="204"/>
                  </a:lnTo>
                  <a:lnTo>
                    <a:pt x="672" y="204"/>
                  </a:lnTo>
                  <a:lnTo>
                    <a:pt x="672" y="0"/>
                  </a:lnTo>
                  <a:lnTo>
                    <a:pt x="88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5" name="Freeform 182"/>
          <p:cNvSpPr/>
          <p:nvPr/>
        </p:nvSpPr>
        <p:spPr bwMode="auto">
          <a:xfrm>
            <a:off x="6753860" y="4921250"/>
            <a:ext cx="1384300" cy="412750"/>
          </a:xfrm>
          <a:custGeom>
            <a:avLst/>
            <a:gdLst>
              <a:gd name="T0" fmla="*/ 0 w 872"/>
              <a:gd name="T1" fmla="*/ 2147483647 h 260"/>
              <a:gd name="T2" fmla="*/ 2147483647 w 872"/>
              <a:gd name="T3" fmla="*/ 2147483647 h 260"/>
              <a:gd name="T4" fmla="*/ 2147483647 w 872"/>
              <a:gd name="T5" fmla="*/ 0 h 260"/>
              <a:gd name="T6" fmla="*/ 2147483647 w 872"/>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2" h="260">
                <a:moveTo>
                  <a:pt x="0" y="260"/>
                </a:moveTo>
                <a:lnTo>
                  <a:pt x="196" y="260"/>
                </a:lnTo>
                <a:lnTo>
                  <a:pt x="196" y="0"/>
                </a:lnTo>
                <a:lnTo>
                  <a:pt x="872" y="0"/>
                </a:lnTo>
              </a:path>
            </a:pathLst>
          </a:custGeom>
          <a:noFill/>
          <a:ln w="571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86" name="Group 188"/>
          <p:cNvGrpSpPr/>
          <p:nvPr/>
        </p:nvGrpSpPr>
        <p:grpSpPr bwMode="auto">
          <a:xfrm>
            <a:off x="391160" y="2552700"/>
            <a:ext cx="3433763" cy="2544763"/>
            <a:chOff x="304" y="1272"/>
            <a:chExt cx="2163" cy="1603"/>
          </a:xfrm>
        </p:grpSpPr>
        <p:grpSp>
          <p:nvGrpSpPr>
            <p:cNvPr id="87" name="Group 189"/>
            <p:cNvGrpSpPr/>
            <p:nvPr/>
          </p:nvGrpSpPr>
          <p:grpSpPr bwMode="auto">
            <a:xfrm>
              <a:off x="304" y="1272"/>
              <a:ext cx="2163" cy="1603"/>
              <a:chOff x="468" y="1488"/>
              <a:chExt cx="2163" cy="1603"/>
            </a:xfrm>
          </p:grpSpPr>
          <p:grpSp>
            <p:nvGrpSpPr>
              <p:cNvPr id="90" name="Group 190"/>
              <p:cNvGrpSpPr/>
              <p:nvPr/>
            </p:nvGrpSpPr>
            <p:grpSpPr bwMode="auto">
              <a:xfrm>
                <a:off x="1721" y="1609"/>
                <a:ext cx="294" cy="358"/>
                <a:chOff x="1195" y="1598"/>
                <a:chExt cx="294" cy="358"/>
              </a:xfrm>
            </p:grpSpPr>
            <p:sp>
              <p:nvSpPr>
                <p:cNvPr id="115" name="Rectangle 191"/>
                <p:cNvSpPr>
                  <a:spLocks noChangeArrowheads="1"/>
                </p:cNvSpPr>
                <p:nvPr/>
              </p:nvSpPr>
              <p:spPr bwMode="auto">
                <a:xfrm>
                  <a:off x="1195" y="1598"/>
                  <a:ext cx="218" cy="35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6" name="Oval 192"/>
                <p:cNvSpPr>
                  <a:spLocks noChangeArrowheads="1"/>
                </p:cNvSpPr>
                <p:nvPr/>
              </p:nvSpPr>
              <p:spPr bwMode="auto">
                <a:xfrm>
                  <a:off x="1424" y="1727"/>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91" name="Rectangle 193"/>
              <p:cNvSpPr>
                <a:spLocks noChangeArrowheads="1"/>
              </p:cNvSpPr>
              <p:nvPr/>
            </p:nvSpPr>
            <p:spPr bwMode="auto">
              <a:xfrm>
                <a:off x="1743" y="2674"/>
                <a:ext cx="218" cy="35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2" name="Oval 194"/>
              <p:cNvSpPr>
                <a:spLocks noChangeArrowheads="1"/>
              </p:cNvSpPr>
              <p:nvPr/>
            </p:nvSpPr>
            <p:spPr bwMode="auto">
              <a:xfrm>
                <a:off x="1972" y="280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3" name="Freeform 195"/>
              <p:cNvSpPr/>
              <p:nvPr/>
            </p:nvSpPr>
            <p:spPr bwMode="auto">
              <a:xfrm>
                <a:off x="772" y="1761"/>
                <a:ext cx="935" cy="445"/>
              </a:xfrm>
              <a:custGeom>
                <a:avLst/>
                <a:gdLst>
                  <a:gd name="T0" fmla="*/ 5197 w 609"/>
                  <a:gd name="T1" fmla="*/ 0 h 467"/>
                  <a:gd name="T2" fmla="*/ 0 w 609"/>
                  <a:gd name="T3" fmla="*/ 0 h 467"/>
                  <a:gd name="T4" fmla="*/ 0 w 609"/>
                  <a:gd name="T5" fmla="*/ 367 h 467"/>
                  <a:gd name="T6" fmla="*/ 0 60000 65536"/>
                  <a:gd name="T7" fmla="*/ 0 60000 65536"/>
                  <a:gd name="T8" fmla="*/ 0 60000 65536"/>
                </a:gdLst>
                <a:ahLst/>
                <a:cxnLst>
                  <a:cxn ang="T6">
                    <a:pos x="T0" y="T1"/>
                  </a:cxn>
                  <a:cxn ang="T7">
                    <a:pos x="T2" y="T3"/>
                  </a:cxn>
                  <a:cxn ang="T8">
                    <a:pos x="T4" y="T5"/>
                  </a:cxn>
                </a:cxnLst>
                <a:rect l="0" t="0" r="r" b="b"/>
                <a:pathLst>
                  <a:path w="609" h="467">
                    <a:moveTo>
                      <a:pt x="609" y="0"/>
                    </a:moveTo>
                    <a:lnTo>
                      <a:pt x="0" y="0"/>
                    </a:lnTo>
                    <a:lnTo>
                      <a:pt x="0" y="467"/>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96"/>
              <p:cNvSpPr>
                <a:spLocks noChangeShapeType="1"/>
              </p:cNvSpPr>
              <p:nvPr/>
            </p:nvSpPr>
            <p:spPr bwMode="auto">
              <a:xfrm>
                <a:off x="1055" y="1761"/>
                <a:ext cx="0" cy="10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Rectangle 197"/>
              <p:cNvSpPr>
                <a:spLocks noChangeArrowheads="1"/>
              </p:cNvSpPr>
              <p:nvPr/>
            </p:nvSpPr>
            <p:spPr bwMode="auto">
              <a:xfrm>
                <a:off x="1000" y="1924"/>
                <a:ext cx="98" cy="250"/>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6" name="Rectangle 198"/>
              <p:cNvSpPr>
                <a:spLocks noChangeArrowheads="1"/>
              </p:cNvSpPr>
              <p:nvPr/>
            </p:nvSpPr>
            <p:spPr bwMode="auto">
              <a:xfrm>
                <a:off x="1000" y="2369"/>
                <a:ext cx="98" cy="250"/>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7" name="Freeform 199"/>
              <p:cNvSpPr/>
              <p:nvPr/>
            </p:nvSpPr>
            <p:spPr bwMode="auto">
              <a:xfrm>
                <a:off x="794" y="2477"/>
                <a:ext cx="944" cy="370"/>
              </a:xfrm>
              <a:custGeom>
                <a:avLst/>
                <a:gdLst>
                  <a:gd name="T0" fmla="*/ 5487 w 608"/>
                  <a:gd name="T1" fmla="*/ 538 h 337"/>
                  <a:gd name="T2" fmla="*/ 0 w 608"/>
                  <a:gd name="T3" fmla="*/ 538 h 337"/>
                  <a:gd name="T4" fmla="*/ 0 w 608"/>
                  <a:gd name="T5" fmla="*/ 0 h 337"/>
                  <a:gd name="T6" fmla="*/ 0 60000 65536"/>
                  <a:gd name="T7" fmla="*/ 0 60000 65536"/>
                  <a:gd name="T8" fmla="*/ 0 60000 65536"/>
                </a:gdLst>
                <a:ahLst/>
                <a:cxnLst>
                  <a:cxn ang="T6">
                    <a:pos x="T0" y="T1"/>
                  </a:cxn>
                  <a:cxn ang="T7">
                    <a:pos x="T2" y="T3"/>
                  </a:cxn>
                  <a:cxn ang="T8">
                    <a:pos x="T4" y="T5"/>
                  </a:cxn>
                </a:cxnLst>
                <a:rect l="0" t="0" r="r" b="b"/>
                <a:pathLst>
                  <a:path w="608" h="337">
                    <a:moveTo>
                      <a:pt x="608" y="337"/>
                    </a:moveTo>
                    <a:lnTo>
                      <a:pt x="0" y="337"/>
                    </a:lnTo>
                    <a:lnTo>
                      <a:pt x="0"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Oval 200"/>
              <p:cNvSpPr>
                <a:spLocks noChangeArrowheads="1"/>
              </p:cNvSpPr>
              <p:nvPr/>
            </p:nvSpPr>
            <p:spPr bwMode="auto">
              <a:xfrm>
                <a:off x="740" y="218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9" name="Oval 201"/>
              <p:cNvSpPr>
                <a:spLocks noChangeArrowheads="1"/>
              </p:cNvSpPr>
              <p:nvPr/>
            </p:nvSpPr>
            <p:spPr bwMode="auto">
              <a:xfrm>
                <a:off x="751" y="2411"/>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0" name="Text Box 202"/>
              <p:cNvSpPr txBox="1">
                <a:spLocks noChangeArrowheads="1"/>
              </p:cNvSpPr>
              <p:nvPr/>
            </p:nvSpPr>
            <p:spPr bwMode="auto">
              <a:xfrm>
                <a:off x="1066" y="1891"/>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1" name="Text Box 203"/>
              <p:cNvSpPr txBox="1">
                <a:spLocks noChangeArrowheads="1"/>
              </p:cNvSpPr>
              <p:nvPr/>
            </p:nvSpPr>
            <p:spPr bwMode="auto">
              <a:xfrm>
                <a:off x="1077" y="2348"/>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2" name="Line 204"/>
              <p:cNvSpPr>
                <a:spLocks noChangeShapeType="1"/>
              </p:cNvSpPr>
              <p:nvPr/>
            </p:nvSpPr>
            <p:spPr bwMode="auto">
              <a:xfrm>
                <a:off x="1044" y="2272"/>
                <a:ext cx="3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Oval 205"/>
              <p:cNvSpPr>
                <a:spLocks noChangeArrowheads="1"/>
              </p:cNvSpPr>
              <p:nvPr/>
            </p:nvSpPr>
            <p:spPr bwMode="auto">
              <a:xfrm>
                <a:off x="1370" y="224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4" name="Text Box 206"/>
              <p:cNvSpPr txBox="1">
                <a:spLocks noChangeArrowheads="1"/>
              </p:cNvSpPr>
              <p:nvPr/>
            </p:nvSpPr>
            <p:spPr bwMode="auto">
              <a:xfrm>
                <a:off x="1392" y="2142"/>
                <a:ext cx="47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CC</a:t>
                </a:r>
                <a:endParaRPr kumimoji="1"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105" name="Freeform 207"/>
              <p:cNvSpPr/>
              <p:nvPr/>
            </p:nvSpPr>
            <p:spPr bwMode="auto">
              <a:xfrm>
                <a:off x="468" y="2217"/>
                <a:ext cx="413" cy="468"/>
              </a:xfrm>
              <a:custGeom>
                <a:avLst/>
                <a:gdLst>
                  <a:gd name="T0" fmla="*/ 730 w 358"/>
                  <a:gd name="T1" fmla="*/ 0 h 457"/>
                  <a:gd name="T2" fmla="*/ 177 w 358"/>
                  <a:gd name="T3" fmla="*/ 195 h 457"/>
                  <a:gd name="T4" fmla="*/ 177 w 358"/>
                  <a:gd name="T5" fmla="*/ 503 h 457"/>
                  <a:gd name="T6" fmla="*/ 376 w 358"/>
                  <a:gd name="T7" fmla="*/ 503 h 457"/>
                  <a:gd name="T8" fmla="*/ 0 w 358"/>
                  <a:gd name="T9" fmla="*/ 515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457">
                    <a:moveTo>
                      <a:pt x="358" y="0"/>
                    </a:moveTo>
                    <a:lnTo>
                      <a:pt x="87" y="174"/>
                    </a:lnTo>
                    <a:lnTo>
                      <a:pt x="87" y="446"/>
                    </a:lnTo>
                    <a:lnTo>
                      <a:pt x="184" y="446"/>
                    </a:lnTo>
                    <a:lnTo>
                      <a:pt x="0" y="457"/>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 name="Arc 208"/>
              <p:cNvSpPr/>
              <p:nvPr/>
            </p:nvSpPr>
            <p:spPr bwMode="auto">
              <a:xfrm>
                <a:off x="543" y="2218"/>
                <a:ext cx="163" cy="2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 name="Line 209"/>
              <p:cNvSpPr>
                <a:spLocks noChangeShapeType="1"/>
              </p:cNvSpPr>
              <p:nvPr/>
            </p:nvSpPr>
            <p:spPr bwMode="auto">
              <a:xfrm>
                <a:off x="2022" y="1782"/>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 name="Line 210"/>
              <p:cNvSpPr>
                <a:spLocks noChangeShapeType="1"/>
              </p:cNvSpPr>
              <p:nvPr/>
            </p:nvSpPr>
            <p:spPr bwMode="auto">
              <a:xfrm>
                <a:off x="2044" y="2836"/>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 name="Text Box 211"/>
              <p:cNvSpPr txBox="1">
                <a:spLocks noChangeArrowheads="1"/>
              </p:cNvSpPr>
              <p:nvPr/>
            </p:nvSpPr>
            <p:spPr bwMode="auto">
              <a:xfrm>
                <a:off x="533" y="1956"/>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S</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0" name="Text Box 212"/>
              <p:cNvSpPr txBox="1">
                <a:spLocks noChangeArrowheads="1"/>
              </p:cNvSpPr>
              <p:nvPr/>
            </p:nvSpPr>
            <p:spPr bwMode="auto">
              <a:xfrm>
                <a:off x="1425" y="1488"/>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1" name="Text Box 213"/>
              <p:cNvSpPr txBox="1">
                <a:spLocks noChangeArrowheads="1"/>
              </p:cNvSpPr>
              <p:nvPr/>
            </p:nvSpPr>
            <p:spPr bwMode="auto">
              <a:xfrm>
                <a:off x="1414" y="2803"/>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B</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2" name="Text Box 214"/>
              <p:cNvSpPr txBox="1">
                <a:spLocks noChangeArrowheads="1"/>
              </p:cNvSpPr>
              <p:nvPr/>
            </p:nvSpPr>
            <p:spPr bwMode="auto">
              <a:xfrm>
                <a:off x="2229" y="2684"/>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Y</a:t>
                </a:r>
                <a:endPar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3" name="Oval 215"/>
              <p:cNvSpPr>
                <a:spLocks noChangeArrowheads="1"/>
              </p:cNvSpPr>
              <p:nvPr/>
            </p:nvSpPr>
            <p:spPr bwMode="auto">
              <a:xfrm>
                <a:off x="1022" y="2813"/>
                <a:ext cx="65" cy="6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4" name="Oval 216"/>
              <p:cNvSpPr>
                <a:spLocks noChangeArrowheads="1"/>
              </p:cNvSpPr>
              <p:nvPr/>
            </p:nvSpPr>
            <p:spPr bwMode="auto">
              <a:xfrm>
                <a:off x="1022" y="1726"/>
                <a:ext cx="65" cy="6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88" name="Text Box 217"/>
            <p:cNvSpPr txBox="1">
              <a:spLocks noChangeArrowheads="1"/>
            </p:cNvSpPr>
            <p:nvPr/>
          </p:nvSpPr>
          <p:spPr bwMode="auto">
            <a:xfrm>
              <a:off x="1522" y="1348"/>
              <a:ext cx="315"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9" name="Text Box 218"/>
            <p:cNvSpPr txBox="1">
              <a:spLocks noChangeArrowheads="1"/>
            </p:cNvSpPr>
            <p:nvPr/>
          </p:nvSpPr>
          <p:spPr bwMode="auto">
            <a:xfrm>
              <a:off x="1544" y="2413"/>
              <a:ext cx="315"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endPar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dissolve">
                                      <p:cBhvr>
                                        <p:cTn id="21" dur="500"/>
                                        <p:tgtEl>
                                          <p:spTgt spid="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22" presetClass="entr" presetSubtype="1" fill="hold" nodeType="afterEffect">
                                  <p:stCondLst>
                                    <p:cond delay="100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lide(fromBottom)">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Bottom)">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par>
                          <p:cTn id="61" fill="hold">
                            <p:stCondLst>
                              <p:cond delay="500"/>
                            </p:stCondLst>
                            <p:childTnLst>
                              <p:par>
                                <p:cTn id="62" presetID="22" presetClass="entr" presetSubtype="8" fill="hold" nodeType="afterEffect">
                                  <p:stCondLst>
                                    <p:cond delay="100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left)">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wipe(left)">
                                      <p:cBhvr>
                                        <p:cTn id="74" dur="500"/>
                                        <p:tgtEl>
                                          <p:spTgt spid="76"/>
                                        </p:tgtEl>
                                      </p:cBhvr>
                                    </p:animEffect>
                                  </p:childTnLst>
                                </p:cTn>
                              </p:par>
                            </p:childTnLst>
                          </p:cTn>
                        </p:par>
                        <p:par>
                          <p:cTn id="75" fill="hold">
                            <p:stCondLst>
                              <p:cond delay="500"/>
                            </p:stCondLst>
                            <p:childTnLst>
                              <p:par>
                                <p:cTn id="76" presetID="22" presetClass="entr" presetSubtype="1" fill="hold" nodeType="afterEffect">
                                  <p:stCondLst>
                                    <p:cond delay="1000"/>
                                  </p:stCondLst>
                                  <p:childTnLst>
                                    <p:set>
                                      <p:cBhvr>
                                        <p:cTn id="77" dur="1" fill="hold">
                                          <p:stCondLst>
                                            <p:cond delay="0"/>
                                          </p:stCondLst>
                                        </p:cTn>
                                        <p:tgtEl>
                                          <p:spTgt spid="67"/>
                                        </p:tgtEl>
                                        <p:attrNameLst>
                                          <p:attrName>style.visibility</p:attrName>
                                        </p:attrNameLst>
                                      </p:cBhvr>
                                      <p:to>
                                        <p:strVal val="visible"/>
                                      </p:to>
                                    </p:set>
                                    <p:animEffect transition="in" filter="wipe(up)">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up)">
                                      <p:cBhvr>
                                        <p:cTn id="83" dur="500"/>
                                        <p:tgtEl>
                                          <p:spTgt spid="7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left)">
                                      <p:cBhvr>
                                        <p:cTn id="8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nimBg="1" autoUpdateAnimBg="0"/>
      <p:bldP spid="24" grpId="0" animBg="1" autoUpdateAnimBg="0"/>
      <p:bldP spid="2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标题 1"/>
          <p:cNvSpPr>
            <a:spLocks noGrp="1"/>
          </p:cNvSpPr>
          <p:nvPr>
            <p:ph type="title"/>
          </p:nvPr>
        </p:nvSpPr>
        <p:spPr>
          <a:xfrm>
            <a:off x="1277161" y="309671"/>
            <a:ext cx="7866839" cy="588136"/>
          </a:xfrm>
        </p:spPr>
        <p:txBody>
          <a:bodyPr/>
          <a:lstStyle/>
          <a:p>
            <a:r>
              <a:rPr lang="en-US" altLang="zh-CN" dirty="0">
                <a:latin typeface="黑体" panose="02010609060101010101" pitchFamily="49" charset="-122"/>
                <a:ea typeface="黑体" panose="02010609060101010101" pitchFamily="49" charset="-122"/>
              </a:rPr>
              <a:t>§4.3   R</a:t>
            </a:r>
            <a:r>
              <a:rPr lang="zh-CN" altLang="en-US" dirty="0">
                <a:latin typeface="黑体" panose="02010609060101010101" pitchFamily="49" charset="-122"/>
                <a:ea typeface="黑体" panose="02010609060101010101" pitchFamily="49" charset="-122"/>
              </a:rPr>
              <a:t>其他形式</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a:t>
            </a:r>
            <a:endParaRPr lang="zh-CN" altLang="en-US" dirty="0"/>
          </a:p>
        </p:txBody>
      </p:sp>
      <p:grpSp>
        <p:nvGrpSpPr>
          <p:cNvPr id="7" name="Group 118"/>
          <p:cNvGrpSpPr/>
          <p:nvPr/>
        </p:nvGrpSpPr>
        <p:grpSpPr bwMode="auto">
          <a:xfrm>
            <a:off x="292735" y="1887220"/>
            <a:ext cx="2303463" cy="3182938"/>
            <a:chOff x="146" y="1304"/>
            <a:chExt cx="1451" cy="2005"/>
          </a:xfrm>
        </p:grpSpPr>
        <p:grpSp>
          <p:nvGrpSpPr>
            <p:cNvPr id="8" name="Group 30"/>
            <p:cNvGrpSpPr/>
            <p:nvPr/>
          </p:nvGrpSpPr>
          <p:grpSpPr bwMode="auto">
            <a:xfrm>
              <a:off x="146" y="1304"/>
              <a:ext cx="1419" cy="2005"/>
              <a:chOff x="182" y="477"/>
              <a:chExt cx="1419" cy="2005"/>
            </a:xfrm>
          </p:grpSpPr>
          <p:grpSp>
            <p:nvGrpSpPr>
              <p:cNvPr id="13" name="Group 31"/>
              <p:cNvGrpSpPr/>
              <p:nvPr/>
            </p:nvGrpSpPr>
            <p:grpSpPr bwMode="auto">
              <a:xfrm>
                <a:off x="247" y="796"/>
                <a:ext cx="1302" cy="1349"/>
                <a:chOff x="714" y="1188"/>
                <a:chExt cx="1769" cy="1860"/>
              </a:xfrm>
            </p:grpSpPr>
            <p:sp>
              <p:nvSpPr>
                <p:cNvPr id="20" name="Rectangle 32"/>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Oval 33"/>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Line 34"/>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35"/>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36"/>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37"/>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Oval 38"/>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Line 39"/>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40"/>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41"/>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42"/>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43"/>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44"/>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45"/>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46"/>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47"/>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48"/>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49"/>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50"/>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51"/>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 name="Text Box 52"/>
              <p:cNvSpPr txBox="1">
                <a:spLocks noChangeArrowheads="1"/>
              </p:cNvSpPr>
              <p:nvPr/>
            </p:nvSpPr>
            <p:spPr bwMode="auto">
              <a:xfrm>
                <a:off x="182" y="2152"/>
                <a:ext cx="267" cy="33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53"/>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54"/>
              <p:cNvSpPr txBox="1">
                <a:spLocks noChangeArrowheads="1"/>
              </p:cNvSpPr>
              <p:nvPr/>
            </p:nvSpPr>
            <p:spPr bwMode="auto">
              <a:xfrm>
                <a:off x="1220" y="502"/>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7" name="Group 55"/>
              <p:cNvGrpSpPr/>
              <p:nvPr/>
            </p:nvGrpSpPr>
            <p:grpSpPr bwMode="auto">
              <a:xfrm>
                <a:off x="331" y="477"/>
                <a:ext cx="290" cy="327"/>
                <a:chOff x="527" y="879"/>
                <a:chExt cx="290" cy="327"/>
              </a:xfrm>
            </p:grpSpPr>
            <p:sp>
              <p:nvSpPr>
                <p:cNvPr id="18" name="Text Box 56"/>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Line 57"/>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9" name="Text Box 58"/>
            <p:cNvSpPr txBox="1">
              <a:spLocks noChangeArrowheads="1"/>
            </p:cNvSpPr>
            <p:nvPr/>
          </p:nvSpPr>
          <p:spPr bwMode="auto">
            <a:xfrm>
              <a:off x="1149" y="2140"/>
              <a:ext cx="448"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r>
                <a:rPr kumimoji="1" lang="en-US" altLang="zh-CN" sz="20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 name="Text Box 59"/>
            <p:cNvSpPr txBox="1">
              <a:spLocks noChangeArrowheads="1"/>
            </p:cNvSpPr>
            <p:nvPr/>
          </p:nvSpPr>
          <p:spPr bwMode="auto">
            <a:xfrm>
              <a:off x="312" y="2140"/>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 name="Line 116"/>
            <p:cNvSpPr>
              <a:spLocks noChangeShapeType="1"/>
            </p:cNvSpPr>
            <p:nvPr/>
          </p:nvSpPr>
          <p:spPr bwMode="auto">
            <a:xfrm flipH="1">
              <a:off x="380" y="2347"/>
              <a:ext cx="120" cy="5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17"/>
            <p:cNvSpPr>
              <a:spLocks noChangeShapeType="1"/>
            </p:cNvSpPr>
            <p:nvPr/>
          </p:nvSpPr>
          <p:spPr bwMode="auto">
            <a:xfrm flipH="1">
              <a:off x="1206" y="2347"/>
              <a:ext cx="120" cy="5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0" name="Group 123"/>
          <p:cNvGrpSpPr/>
          <p:nvPr/>
        </p:nvGrpSpPr>
        <p:grpSpPr bwMode="auto">
          <a:xfrm>
            <a:off x="2908935" y="1838008"/>
            <a:ext cx="2447925" cy="3441699"/>
            <a:chOff x="1794" y="1273"/>
            <a:chExt cx="1542" cy="2168"/>
          </a:xfrm>
        </p:grpSpPr>
        <p:sp>
          <p:nvSpPr>
            <p:cNvPr id="41" name="Rectangle 77"/>
            <p:cNvSpPr>
              <a:spLocks noChangeArrowheads="1"/>
            </p:cNvSpPr>
            <p:nvPr/>
          </p:nvSpPr>
          <p:spPr bwMode="auto">
            <a:xfrm>
              <a:off x="1831" y="2155"/>
              <a:ext cx="514" cy="34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Oval 78"/>
            <p:cNvSpPr>
              <a:spLocks noChangeArrowheads="1"/>
            </p:cNvSpPr>
            <p:nvPr/>
          </p:nvSpPr>
          <p:spPr bwMode="auto">
            <a:xfrm>
              <a:off x="2015" y="2027"/>
              <a:ext cx="110" cy="12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Line 79"/>
            <p:cNvSpPr>
              <a:spLocks noChangeShapeType="1"/>
            </p:cNvSpPr>
            <p:nvPr/>
          </p:nvSpPr>
          <p:spPr bwMode="auto">
            <a:xfrm flipV="1">
              <a:off x="2088" y="1429"/>
              <a:ext cx="1" cy="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80"/>
            <p:cNvSpPr>
              <a:spLocks noChangeShapeType="1"/>
            </p:cNvSpPr>
            <p:nvPr/>
          </p:nvSpPr>
          <p:spPr bwMode="auto">
            <a:xfrm>
              <a:off x="1942" y="2497"/>
              <a:ext cx="1" cy="6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Rectangle 82"/>
            <p:cNvSpPr>
              <a:spLocks noChangeArrowheads="1"/>
            </p:cNvSpPr>
            <p:nvPr/>
          </p:nvSpPr>
          <p:spPr bwMode="auto">
            <a:xfrm>
              <a:off x="2749" y="2155"/>
              <a:ext cx="514" cy="34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Oval 83"/>
            <p:cNvSpPr>
              <a:spLocks noChangeArrowheads="1"/>
            </p:cNvSpPr>
            <p:nvPr/>
          </p:nvSpPr>
          <p:spPr bwMode="auto">
            <a:xfrm>
              <a:off x="2933" y="2027"/>
              <a:ext cx="110" cy="12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Line 84"/>
            <p:cNvSpPr>
              <a:spLocks noChangeShapeType="1"/>
            </p:cNvSpPr>
            <p:nvPr/>
          </p:nvSpPr>
          <p:spPr bwMode="auto">
            <a:xfrm flipV="1">
              <a:off x="3006" y="1429"/>
              <a:ext cx="1" cy="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85"/>
            <p:cNvSpPr>
              <a:spLocks noChangeShapeType="1"/>
            </p:cNvSpPr>
            <p:nvPr/>
          </p:nvSpPr>
          <p:spPr bwMode="auto">
            <a:xfrm flipH="1">
              <a:off x="2859" y="2497"/>
              <a:ext cx="1"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86"/>
            <p:cNvSpPr>
              <a:spLocks noChangeShapeType="1"/>
            </p:cNvSpPr>
            <p:nvPr/>
          </p:nvSpPr>
          <p:spPr bwMode="auto">
            <a:xfrm>
              <a:off x="3153" y="2497"/>
              <a:ext cx="1" cy="2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87"/>
            <p:cNvSpPr>
              <a:spLocks noChangeShapeType="1"/>
            </p:cNvSpPr>
            <p:nvPr/>
          </p:nvSpPr>
          <p:spPr bwMode="auto">
            <a:xfrm>
              <a:off x="2859" y="2710"/>
              <a:ext cx="1" cy="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88"/>
            <p:cNvSpPr>
              <a:spLocks noChangeShapeType="1"/>
            </p:cNvSpPr>
            <p:nvPr/>
          </p:nvSpPr>
          <p:spPr bwMode="auto">
            <a:xfrm>
              <a:off x="2088" y="1771"/>
              <a:ext cx="22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89"/>
            <p:cNvSpPr>
              <a:spLocks noChangeShapeType="1"/>
            </p:cNvSpPr>
            <p:nvPr/>
          </p:nvSpPr>
          <p:spPr bwMode="auto">
            <a:xfrm>
              <a:off x="2309" y="1771"/>
              <a:ext cx="404" cy="10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90"/>
            <p:cNvSpPr>
              <a:spLocks noChangeShapeType="1"/>
            </p:cNvSpPr>
            <p:nvPr/>
          </p:nvSpPr>
          <p:spPr bwMode="auto">
            <a:xfrm flipH="1">
              <a:off x="2786" y="1771"/>
              <a:ext cx="220"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91"/>
            <p:cNvSpPr>
              <a:spLocks noChangeShapeType="1"/>
            </p:cNvSpPr>
            <p:nvPr/>
          </p:nvSpPr>
          <p:spPr bwMode="auto">
            <a:xfrm flipH="1">
              <a:off x="2382" y="1771"/>
              <a:ext cx="404" cy="10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92"/>
            <p:cNvSpPr>
              <a:spLocks noChangeShapeType="1"/>
            </p:cNvSpPr>
            <p:nvPr/>
          </p:nvSpPr>
          <p:spPr bwMode="auto">
            <a:xfrm>
              <a:off x="2713" y="2838"/>
              <a:ext cx="146"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93"/>
            <p:cNvSpPr>
              <a:spLocks noChangeShapeType="1"/>
            </p:cNvSpPr>
            <p:nvPr/>
          </p:nvSpPr>
          <p:spPr bwMode="auto">
            <a:xfrm flipV="1">
              <a:off x="2859" y="2753"/>
              <a:ext cx="1" cy="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96"/>
            <p:cNvSpPr>
              <a:spLocks noChangeShapeType="1"/>
            </p:cNvSpPr>
            <p:nvPr/>
          </p:nvSpPr>
          <p:spPr bwMode="auto">
            <a:xfrm>
              <a:off x="3153" y="2753"/>
              <a:ext cx="1" cy="3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Text Box 97"/>
            <p:cNvSpPr txBox="1">
              <a:spLocks noChangeArrowheads="1"/>
            </p:cNvSpPr>
            <p:nvPr/>
          </p:nvSpPr>
          <p:spPr bwMode="auto">
            <a:xfrm>
              <a:off x="1830" y="3111"/>
              <a:ext cx="267"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Text Box 98"/>
            <p:cNvSpPr txBox="1">
              <a:spLocks noChangeArrowheads="1"/>
            </p:cNvSpPr>
            <p:nvPr/>
          </p:nvSpPr>
          <p:spPr bwMode="auto">
            <a:xfrm>
              <a:off x="3051" y="3077"/>
              <a:ext cx="28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Text Box 99"/>
            <p:cNvSpPr txBox="1">
              <a:spLocks noChangeArrowheads="1"/>
            </p:cNvSpPr>
            <p:nvPr/>
          </p:nvSpPr>
          <p:spPr bwMode="auto">
            <a:xfrm>
              <a:off x="2990" y="1276"/>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61" name="Group 100"/>
            <p:cNvGrpSpPr/>
            <p:nvPr/>
          </p:nvGrpSpPr>
          <p:grpSpPr bwMode="auto">
            <a:xfrm>
              <a:off x="1829" y="1273"/>
              <a:ext cx="290" cy="327"/>
              <a:chOff x="527" y="879"/>
              <a:chExt cx="290" cy="327"/>
            </a:xfrm>
          </p:grpSpPr>
          <p:sp>
            <p:nvSpPr>
              <p:cNvPr id="73" name="Text Box 101"/>
              <p:cNvSpPr txBox="1">
                <a:spLocks noChangeArrowheads="1"/>
              </p:cNvSpPr>
              <p:nvPr/>
            </p:nvSpPr>
            <p:spPr bwMode="auto">
              <a:xfrm>
                <a:off x="527" y="879"/>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4" name="Line 102"/>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2" name="Line 105"/>
            <p:cNvSpPr>
              <a:spLocks noChangeShapeType="1"/>
            </p:cNvSpPr>
            <p:nvPr/>
          </p:nvSpPr>
          <p:spPr bwMode="auto">
            <a:xfrm>
              <a:off x="1827" y="2327"/>
              <a:ext cx="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106"/>
            <p:cNvSpPr>
              <a:spLocks noChangeShapeType="1"/>
            </p:cNvSpPr>
            <p:nvPr/>
          </p:nvSpPr>
          <p:spPr bwMode="auto">
            <a:xfrm>
              <a:off x="2740" y="2327"/>
              <a:ext cx="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Line 107"/>
            <p:cNvSpPr>
              <a:spLocks noChangeShapeType="1"/>
            </p:cNvSpPr>
            <p:nvPr/>
          </p:nvSpPr>
          <p:spPr bwMode="auto">
            <a:xfrm>
              <a:off x="2099" y="2327"/>
              <a:ext cx="0"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108"/>
            <p:cNvSpPr>
              <a:spLocks noChangeShapeType="1"/>
            </p:cNvSpPr>
            <p:nvPr/>
          </p:nvSpPr>
          <p:spPr bwMode="auto">
            <a:xfrm>
              <a:off x="3001" y="2327"/>
              <a:ext cx="0"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 name="Text Box 109"/>
            <p:cNvSpPr txBox="1">
              <a:spLocks noChangeArrowheads="1"/>
            </p:cNvSpPr>
            <p:nvPr/>
          </p:nvSpPr>
          <p:spPr bwMode="auto">
            <a:xfrm>
              <a:off x="1965" y="2055"/>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7" name="Text Box 110"/>
            <p:cNvSpPr txBox="1">
              <a:spLocks noChangeArrowheads="1"/>
            </p:cNvSpPr>
            <p:nvPr/>
          </p:nvSpPr>
          <p:spPr bwMode="auto">
            <a:xfrm>
              <a:off x="2888" y="2054"/>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&gt;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8" name="Freeform 112"/>
            <p:cNvSpPr/>
            <p:nvPr/>
          </p:nvSpPr>
          <p:spPr bwMode="auto">
            <a:xfrm>
              <a:off x="2200" y="2492"/>
              <a:ext cx="180" cy="344"/>
            </a:xfrm>
            <a:custGeom>
              <a:avLst/>
              <a:gdLst>
                <a:gd name="T0" fmla="*/ 0 w 180"/>
                <a:gd name="T1" fmla="*/ 0 h 344"/>
                <a:gd name="T2" fmla="*/ 0 w 180"/>
                <a:gd name="T3" fmla="*/ 344 h 344"/>
                <a:gd name="T4" fmla="*/ 180 w 180"/>
                <a:gd name="T5" fmla="*/ 344 h 344"/>
                <a:gd name="T6" fmla="*/ 0 60000 65536"/>
                <a:gd name="T7" fmla="*/ 0 60000 65536"/>
                <a:gd name="T8" fmla="*/ 0 60000 65536"/>
              </a:gdLst>
              <a:ahLst/>
              <a:cxnLst>
                <a:cxn ang="T6">
                  <a:pos x="T0" y="T1"/>
                </a:cxn>
                <a:cxn ang="T7">
                  <a:pos x="T2" y="T3"/>
                </a:cxn>
                <a:cxn ang="T8">
                  <a:pos x="T4" y="T5"/>
                </a:cxn>
              </a:cxnLst>
              <a:rect l="0" t="0" r="r" b="b"/>
              <a:pathLst>
                <a:path w="180" h="344">
                  <a:moveTo>
                    <a:pt x="0" y="0"/>
                  </a:moveTo>
                  <a:lnTo>
                    <a:pt x="0" y="344"/>
                  </a:lnTo>
                  <a:lnTo>
                    <a:pt x="180" y="34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19"/>
            <p:cNvSpPr>
              <a:spLocks noChangeShapeType="1"/>
            </p:cNvSpPr>
            <p:nvPr/>
          </p:nvSpPr>
          <p:spPr bwMode="auto">
            <a:xfrm flipH="1">
              <a:off x="2065" y="2260"/>
              <a:ext cx="87" cy="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20"/>
            <p:cNvSpPr>
              <a:spLocks noChangeShapeType="1"/>
            </p:cNvSpPr>
            <p:nvPr/>
          </p:nvSpPr>
          <p:spPr bwMode="auto">
            <a:xfrm flipH="1">
              <a:off x="2978" y="2250"/>
              <a:ext cx="87" cy="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Text Box 121"/>
            <p:cNvSpPr txBox="1">
              <a:spLocks noChangeArrowheads="1"/>
            </p:cNvSpPr>
            <p:nvPr/>
          </p:nvSpPr>
          <p:spPr bwMode="auto">
            <a:xfrm>
              <a:off x="1794" y="2293"/>
              <a:ext cx="326" cy="19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22"/>
            <p:cNvSpPr txBox="1">
              <a:spLocks noChangeArrowheads="1"/>
            </p:cNvSpPr>
            <p:nvPr/>
          </p:nvSpPr>
          <p:spPr bwMode="auto">
            <a:xfrm>
              <a:off x="2729" y="2293"/>
              <a:ext cx="326" cy="19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75" name="Group 17"/>
          <p:cNvGrpSpPr/>
          <p:nvPr/>
        </p:nvGrpSpPr>
        <p:grpSpPr bwMode="auto">
          <a:xfrm>
            <a:off x="5656898" y="1194753"/>
            <a:ext cx="3128962" cy="2573337"/>
            <a:chOff x="2111" y="630"/>
            <a:chExt cx="1971" cy="1621"/>
          </a:xfrm>
        </p:grpSpPr>
        <p:sp>
          <p:nvSpPr>
            <p:cNvPr id="76" name="Rectangle 18"/>
            <p:cNvSpPr>
              <a:spLocks noChangeArrowheads="1"/>
            </p:cNvSpPr>
            <p:nvPr/>
          </p:nvSpPr>
          <p:spPr bwMode="auto">
            <a:xfrm>
              <a:off x="2857" y="956"/>
              <a:ext cx="1225"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0          1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0*        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7" name="Rectangle 19"/>
            <p:cNvSpPr>
              <a:spLocks noChangeArrowheads="1"/>
            </p:cNvSpPr>
            <p:nvPr/>
          </p:nvSpPr>
          <p:spPr bwMode="auto">
            <a:xfrm>
              <a:off x="2111" y="956"/>
              <a:ext cx="746"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8" name="Rectangle 20"/>
            <p:cNvSpPr>
              <a:spLocks noChangeArrowheads="1"/>
            </p:cNvSpPr>
            <p:nvPr/>
          </p:nvSpPr>
          <p:spPr bwMode="auto">
            <a:xfrm>
              <a:off x="2857" y="630"/>
              <a:ext cx="1225"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Rectangle 21"/>
            <p:cNvSpPr>
              <a:spLocks noChangeArrowheads="1"/>
            </p:cNvSpPr>
            <p:nvPr/>
          </p:nvSpPr>
          <p:spPr bwMode="auto">
            <a:xfrm>
              <a:off x="2111" y="630"/>
              <a:ext cx="746"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   S</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Line 22"/>
            <p:cNvSpPr>
              <a:spLocks noChangeShapeType="1"/>
            </p:cNvSpPr>
            <p:nvPr/>
          </p:nvSpPr>
          <p:spPr bwMode="auto">
            <a:xfrm>
              <a:off x="2111" y="956"/>
              <a:ext cx="19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23"/>
            <p:cNvSpPr>
              <a:spLocks noChangeShapeType="1"/>
            </p:cNvSpPr>
            <p:nvPr/>
          </p:nvSpPr>
          <p:spPr bwMode="auto">
            <a:xfrm>
              <a:off x="2857" y="630"/>
              <a:ext cx="0" cy="162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24"/>
            <p:cNvSpPr>
              <a:spLocks noChangeShapeType="1"/>
            </p:cNvSpPr>
            <p:nvPr/>
          </p:nvSpPr>
          <p:spPr bwMode="auto">
            <a:xfrm>
              <a:off x="2111" y="630"/>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Line 25"/>
            <p:cNvSpPr>
              <a:spLocks noChangeShapeType="1"/>
            </p:cNvSpPr>
            <p:nvPr/>
          </p:nvSpPr>
          <p:spPr bwMode="auto">
            <a:xfrm>
              <a:off x="2111"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Line 26"/>
            <p:cNvSpPr>
              <a:spLocks noChangeShapeType="1"/>
            </p:cNvSpPr>
            <p:nvPr/>
          </p:nvSpPr>
          <p:spPr bwMode="auto">
            <a:xfrm>
              <a:off x="4082"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Line 27"/>
            <p:cNvSpPr>
              <a:spLocks noChangeShapeType="1"/>
            </p:cNvSpPr>
            <p:nvPr/>
          </p:nvSpPr>
          <p:spPr bwMode="auto">
            <a:xfrm>
              <a:off x="2111" y="2251"/>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Line 28"/>
            <p:cNvSpPr>
              <a:spLocks noChangeShapeType="1"/>
            </p:cNvSpPr>
            <p:nvPr/>
          </p:nvSpPr>
          <p:spPr bwMode="auto">
            <a:xfrm>
              <a:off x="3555" y="684"/>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 name="Line 29"/>
            <p:cNvSpPr>
              <a:spLocks noChangeShapeType="1"/>
            </p:cNvSpPr>
            <p:nvPr/>
          </p:nvSpPr>
          <p:spPr bwMode="auto">
            <a:xfrm>
              <a:off x="3685" y="1010"/>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8" name="Group 61"/>
          <p:cNvGrpSpPr/>
          <p:nvPr/>
        </p:nvGrpSpPr>
        <p:grpSpPr bwMode="auto">
          <a:xfrm>
            <a:off x="6100445" y="4319588"/>
            <a:ext cx="1503363" cy="2044700"/>
            <a:chOff x="3237" y="2511"/>
            <a:chExt cx="947" cy="1288"/>
          </a:xfrm>
        </p:grpSpPr>
        <p:sp>
          <p:nvSpPr>
            <p:cNvPr id="89" name="Rectangle 62"/>
            <p:cNvSpPr>
              <a:spLocks noChangeArrowheads="1"/>
            </p:cNvSpPr>
            <p:nvPr/>
          </p:nvSpPr>
          <p:spPr bwMode="auto">
            <a:xfrm>
              <a:off x="3358" y="2869"/>
              <a:ext cx="674" cy="3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0" name="Line 63"/>
            <p:cNvSpPr>
              <a:spLocks noChangeShapeType="1"/>
            </p:cNvSpPr>
            <p:nvPr/>
          </p:nvSpPr>
          <p:spPr bwMode="auto">
            <a:xfrm flipV="1">
              <a:off x="3510" y="2511"/>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Oval 64"/>
            <p:cNvSpPr>
              <a:spLocks noChangeArrowheads="1"/>
            </p:cNvSpPr>
            <p:nvPr/>
          </p:nvSpPr>
          <p:spPr bwMode="auto">
            <a:xfrm>
              <a:off x="3477" y="278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2" name="Line 65"/>
            <p:cNvSpPr>
              <a:spLocks noChangeShapeType="1"/>
            </p:cNvSpPr>
            <p:nvPr/>
          </p:nvSpPr>
          <p:spPr bwMode="auto">
            <a:xfrm flipV="1">
              <a:off x="3869" y="2511"/>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66"/>
            <p:cNvSpPr>
              <a:spLocks noChangeShapeType="1"/>
            </p:cNvSpPr>
            <p:nvPr/>
          </p:nvSpPr>
          <p:spPr bwMode="auto">
            <a:xfrm>
              <a:off x="3847" y="3260"/>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67"/>
            <p:cNvSpPr>
              <a:spLocks noChangeShapeType="1"/>
            </p:cNvSpPr>
            <p:nvPr/>
          </p:nvSpPr>
          <p:spPr bwMode="auto">
            <a:xfrm>
              <a:off x="3532" y="3260"/>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Text Box 68"/>
            <p:cNvSpPr txBox="1">
              <a:spLocks noChangeArrowheads="1"/>
            </p:cNvSpPr>
            <p:nvPr/>
          </p:nvSpPr>
          <p:spPr bwMode="auto">
            <a:xfrm>
              <a:off x="3846" y="2588"/>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nvGrpSpPr>
            <p:cNvPr id="96" name="Group 69"/>
            <p:cNvGrpSpPr/>
            <p:nvPr/>
          </p:nvGrpSpPr>
          <p:grpSpPr bwMode="auto">
            <a:xfrm>
              <a:off x="3237" y="2588"/>
              <a:ext cx="338" cy="288"/>
              <a:chOff x="2792" y="3391"/>
              <a:chExt cx="338" cy="288"/>
            </a:xfrm>
          </p:grpSpPr>
          <p:sp>
            <p:nvSpPr>
              <p:cNvPr id="99" name="Text Box 70"/>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0" name="Line 71"/>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7" name="Text Box 72"/>
            <p:cNvSpPr txBox="1">
              <a:spLocks noChangeArrowheads="1"/>
            </p:cNvSpPr>
            <p:nvPr/>
          </p:nvSpPr>
          <p:spPr bwMode="auto">
            <a:xfrm>
              <a:off x="3717" y="351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8" name="Text Box 73"/>
            <p:cNvSpPr txBox="1">
              <a:spLocks noChangeArrowheads="1"/>
            </p:cNvSpPr>
            <p:nvPr/>
          </p:nvSpPr>
          <p:spPr bwMode="auto">
            <a:xfrm>
              <a:off x="3380" y="3479"/>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ox(ou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linds(horizontal)">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24911"/>
            <a:ext cx="8077200" cy="588136"/>
          </a:xfrm>
        </p:spPr>
        <p:txBody>
          <a:bodyPr/>
          <a:lstStyle/>
          <a:p>
            <a:r>
              <a:rPr lang="en-US" altLang="zh-CN" dirty="0">
                <a:latin typeface="黑体" panose="02010609060101010101" pitchFamily="49" charset="-122"/>
                <a:ea typeface="黑体" panose="02010609060101010101" pitchFamily="49" charset="-122"/>
              </a:rPr>
              <a:t>§ 4.4 </a:t>
            </a:r>
            <a:r>
              <a:rPr lang="zh-CN" altLang="en-US" dirty="0">
                <a:latin typeface="黑体" panose="02010609060101010101" pitchFamily="49" charset="-122"/>
                <a:ea typeface="黑体" panose="02010609060101010101" pitchFamily="49" charset="-122"/>
              </a:rPr>
              <a:t>同步时钟触发器</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 Box 32"/>
          <p:cNvSpPr txBox="1">
            <a:spLocks noChangeArrowheads="1"/>
          </p:cNvSpPr>
          <p:nvPr/>
        </p:nvSpPr>
        <p:spPr bwMode="auto">
          <a:xfrm>
            <a:off x="414149" y="984779"/>
            <a:ext cx="3308765"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黑体" panose="02010609060101010101" pitchFamily="49" charset="-122"/>
                <a:ea typeface="黑体" panose="02010609060101010101" pitchFamily="49" charset="-122"/>
                <a:cs typeface="+mj-cs"/>
              </a:rPr>
              <a:t>一、</a:t>
            </a:r>
            <a:r>
              <a:rPr lang="zh-CN" altLang="en-US" sz="2800" dirty="0">
                <a:ea typeface="黑体" panose="02010609060101010101" pitchFamily="49" charset="-122"/>
                <a:cs typeface="Times New Roman" panose="02020603050405020304" pitchFamily="18" charset="0"/>
              </a:rPr>
              <a:t>同步</a:t>
            </a:r>
            <a:r>
              <a:rPr lang="en-US" altLang="zh-CN" sz="2800" dirty="0">
                <a:ea typeface="黑体" panose="02010609060101010101" pitchFamily="49" charset="-122"/>
                <a:cs typeface="Times New Roman" panose="02020603050405020304" pitchFamily="18" charset="0"/>
              </a:rPr>
              <a:t>RS</a:t>
            </a:r>
            <a:r>
              <a:rPr lang="zh-CN" altLang="en-US" sz="2800" dirty="0">
                <a:ea typeface="黑体" panose="02010609060101010101" pitchFamily="49" charset="-122"/>
                <a:cs typeface="Times New Roman" panose="02020603050405020304" pitchFamily="18" charset="0"/>
              </a:rPr>
              <a:t>触发器</a:t>
            </a:r>
            <a:endParaRPr lang="zh-CN" altLang="en-US" sz="2800" dirty="0">
              <a:ea typeface="黑体" panose="02010609060101010101" pitchFamily="49" charset="-122"/>
              <a:cs typeface="Times New Roman" panose="02020603050405020304" pitchFamily="18" charset="0"/>
            </a:endParaRPr>
          </a:p>
        </p:txBody>
      </p:sp>
      <p:sp>
        <p:nvSpPr>
          <p:cNvPr id="6" name="Text Box 81"/>
          <p:cNvSpPr txBox="1">
            <a:spLocks noChangeArrowheads="1"/>
          </p:cNvSpPr>
          <p:nvPr/>
        </p:nvSpPr>
        <p:spPr bwMode="auto">
          <a:xfrm>
            <a:off x="3578465" y="3087026"/>
            <a:ext cx="5295900"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电位触发：在控制电位</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的控制下接收数据。</a:t>
            </a:r>
            <a:endPar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7" name="Text Box 82"/>
          <p:cNvSpPr txBox="1">
            <a:spLocks noChangeArrowheads="1"/>
          </p:cNvSpPr>
          <p:nvPr/>
        </p:nvSpPr>
        <p:spPr bwMode="auto">
          <a:xfrm>
            <a:off x="3279353" y="3984708"/>
            <a:ext cx="5555932"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，不接收外部输入．由于交叉耦合的作用，保持原有状态。</a:t>
            </a:r>
            <a:endPar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8" name="Text Box 83"/>
          <p:cNvSpPr txBox="1">
            <a:spLocks noChangeArrowheads="1"/>
          </p:cNvSpPr>
          <p:nvPr/>
        </p:nvSpPr>
        <p:spPr bwMode="auto">
          <a:xfrm>
            <a:off x="2998366" y="4911757"/>
            <a:ext cx="5453063" cy="95410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当</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时，其输出状态由</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S </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端的输入信号决定。</a:t>
            </a:r>
            <a:endPar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9" name="Text Box 86"/>
          <p:cNvSpPr txBox="1">
            <a:spLocks noChangeArrowheads="1"/>
          </p:cNvSpPr>
          <p:nvPr/>
        </p:nvSpPr>
        <p:spPr bwMode="auto">
          <a:xfrm>
            <a:off x="2441575" y="5800725"/>
            <a:ext cx="6702425"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zh-CN" altLang="en-US" sz="2800" i="0" u="none" strike="noStrike" kern="1200" cap="none" spc="0" normalizeH="0" noProof="0" dirty="0">
                <a:ln>
                  <a:solidFill>
                    <a:schemeClr val="tx1"/>
                  </a:solidFill>
                </a:ln>
                <a:effectLst/>
                <a:uLnTx/>
                <a:uFillTx/>
                <a:latin typeface="黑体" panose="02010609060101010101" pitchFamily="49" charset="-122"/>
                <a:ea typeface="黑体" panose="02010609060101010101" pitchFamily="49" charset="-122"/>
              </a:rPr>
              <a:t>电位触发有正电位触发和负电位触发。</a:t>
            </a:r>
            <a:endParaRPr kumimoji="0" lang="zh-CN" altLang="en-US" sz="2800" i="0" u="none" strike="noStrike" kern="1200" cap="none" spc="0" normalizeH="0" noProof="0" dirty="0">
              <a:ln>
                <a:solidFill>
                  <a:schemeClr val="tx1"/>
                </a:solidFill>
              </a:ln>
              <a:effectLst/>
              <a:uLnTx/>
              <a:uFillTx/>
              <a:latin typeface="黑体" panose="02010609060101010101" pitchFamily="49" charset="-122"/>
              <a:ea typeface="黑体" panose="02010609060101010101" pitchFamily="49" charset="-122"/>
            </a:endParaRPr>
          </a:p>
        </p:txBody>
      </p:sp>
      <p:grpSp>
        <p:nvGrpSpPr>
          <p:cNvPr id="10" name="Group 93"/>
          <p:cNvGrpSpPr/>
          <p:nvPr/>
        </p:nvGrpSpPr>
        <p:grpSpPr bwMode="auto">
          <a:xfrm>
            <a:off x="383754" y="2505108"/>
            <a:ext cx="2614612" cy="3114674"/>
            <a:chOff x="277" y="1243"/>
            <a:chExt cx="1647" cy="1962"/>
          </a:xfrm>
        </p:grpSpPr>
        <p:grpSp>
          <p:nvGrpSpPr>
            <p:cNvPr id="11" name="Group 85"/>
            <p:cNvGrpSpPr/>
            <p:nvPr/>
          </p:nvGrpSpPr>
          <p:grpSpPr bwMode="auto">
            <a:xfrm>
              <a:off x="277" y="1243"/>
              <a:ext cx="1647" cy="1962"/>
              <a:chOff x="277" y="1243"/>
              <a:chExt cx="1647" cy="1962"/>
            </a:xfrm>
          </p:grpSpPr>
          <p:sp>
            <p:nvSpPr>
              <p:cNvPr id="16" name="Line 34"/>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17" name="Rectangle 35"/>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grpSp>
            <p:nvGrpSpPr>
              <p:cNvPr id="18" name="Group 36"/>
              <p:cNvGrpSpPr/>
              <p:nvPr/>
            </p:nvGrpSpPr>
            <p:grpSpPr bwMode="auto">
              <a:xfrm>
                <a:off x="1497" y="1419"/>
                <a:ext cx="47" cy="288"/>
                <a:chOff x="586" y="1296"/>
                <a:chExt cx="48" cy="288"/>
              </a:xfrm>
            </p:grpSpPr>
            <p:sp>
              <p:nvSpPr>
                <p:cNvPr id="51" name="Oval 37"/>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52" name="Line 38"/>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grpSp>
          <p:sp>
            <p:nvSpPr>
              <p:cNvPr id="19" name="Line 39"/>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0" name="Line 40"/>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1" name="Line 41"/>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2" name="Line 42"/>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3" name="Line 43"/>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4" name="Line 44"/>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5" name="Line 45"/>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6" name="Line 46"/>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7" name="Oval 47"/>
              <p:cNvSpPr>
                <a:spLocks noChangeArrowheads="1"/>
              </p:cNvSpPr>
              <p:nvPr/>
            </p:nvSpPr>
            <p:spPr bwMode="auto">
              <a:xfrm>
                <a:off x="1497"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28" name="Rectangle 49"/>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grpSp>
            <p:nvGrpSpPr>
              <p:cNvPr id="29" name="Group 50"/>
              <p:cNvGrpSpPr/>
              <p:nvPr/>
            </p:nvGrpSpPr>
            <p:grpSpPr bwMode="auto">
              <a:xfrm>
                <a:off x="623" y="1419"/>
                <a:ext cx="48" cy="288"/>
                <a:chOff x="586" y="1296"/>
                <a:chExt cx="48" cy="288"/>
              </a:xfrm>
            </p:grpSpPr>
            <p:sp>
              <p:nvSpPr>
                <p:cNvPr id="49" name="Oval 51"/>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50" name="Line 52"/>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grpSp>
          <p:sp>
            <p:nvSpPr>
              <p:cNvPr id="30" name="Line 53"/>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1" name="Oval 54"/>
              <p:cNvSpPr>
                <a:spLocks noChangeArrowheads="1"/>
              </p:cNvSpPr>
              <p:nvPr/>
            </p:nvSpPr>
            <p:spPr bwMode="auto">
              <a:xfrm>
                <a:off x="628"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2" name="Text Box 57"/>
              <p:cNvSpPr txBox="1">
                <a:spLocks noChangeArrowheads="1"/>
              </p:cNvSpPr>
              <p:nvPr/>
            </p:nvSpPr>
            <p:spPr bwMode="auto">
              <a:xfrm>
                <a:off x="395" y="1253"/>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Q</a:t>
                </a:r>
                <a:endParaRPr kumimoji="1" lang="en-US" altLang="zh-CN"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3" name="Rectangle 58"/>
              <p:cNvSpPr>
                <a:spLocks noChangeArrowheads="1"/>
              </p:cNvSpPr>
              <p:nvPr/>
            </p:nvSpPr>
            <p:spPr bwMode="auto">
              <a:xfrm>
                <a:off x="1525" y="1243"/>
                <a:ext cx="230"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Q</a:t>
                </a:r>
                <a:endParaRPr kumimoji="1" lang="en-US" altLang="zh-CN"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4" name="Line 59"/>
              <p:cNvSpPr>
                <a:spLocks noChangeShapeType="1"/>
              </p:cNvSpPr>
              <p:nvPr/>
            </p:nvSpPr>
            <p:spPr bwMode="auto">
              <a:xfrm>
                <a:off x="1544" y="1275"/>
                <a:ext cx="19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5" name="Rectangle 60"/>
              <p:cNvSpPr>
                <a:spLocks noChangeArrowheads="1"/>
              </p:cNvSpPr>
              <p:nvPr/>
            </p:nvSpPr>
            <p:spPr bwMode="auto">
              <a:xfrm>
                <a:off x="277" y="2779"/>
                <a:ext cx="230"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S</a:t>
                </a:r>
                <a:endParaRPr kumimoji="1" lang="en-US" altLang="zh-CN"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6" name="Rectangle 61"/>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rPr>
                  <a:t>R</a:t>
                </a:r>
                <a:endPar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endParaRPr>
              </a:p>
            </p:txBody>
          </p:sp>
          <p:sp>
            <p:nvSpPr>
              <p:cNvPr id="37" name="Line 62"/>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8" name="Oval 63"/>
              <p:cNvSpPr>
                <a:spLocks noChangeArrowheads="1"/>
              </p:cNvSpPr>
              <p:nvPr/>
            </p:nvSpPr>
            <p:spPr bwMode="auto">
              <a:xfrm>
                <a:off x="1065" y="2735"/>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9" name="Oval 65"/>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0" name="Line 66"/>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1" name="Rectangle 68"/>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2" name="Oval 71"/>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3" name="Line 72"/>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4" name="Rectangle 74"/>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5" name="Line 76"/>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6" name="Line 77"/>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7" name="Line 78"/>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8" name="Rectangle 79"/>
              <p:cNvSpPr>
                <a:spLocks noChangeArrowheads="1"/>
              </p:cNvSpPr>
              <p:nvPr/>
            </p:nvSpPr>
            <p:spPr bwMode="auto">
              <a:xfrm>
                <a:off x="945" y="2875"/>
                <a:ext cx="345"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rPr>
                  <a:t>CP</a:t>
                </a:r>
                <a:endPar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endParaRPr>
              </a:p>
            </p:txBody>
          </p:sp>
        </p:grpSp>
        <p:sp>
          <p:nvSpPr>
            <p:cNvPr id="12" name="Text Box 89"/>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endParaRPr kumimoji="1" lang="en-US" altLang="zh-CN" sz="1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13" name="Text Box 90"/>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endParaRPr kumimoji="1" lang="en-US" altLang="zh-CN" sz="1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14" name="Text Box 91"/>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endParaRPr kumimoji="1" lang="en-US" altLang="zh-CN" sz="1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15" name="Text Box 92"/>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dirty="0">
                  <a:ln>
                    <a:solidFill>
                      <a:schemeClr val="tx1"/>
                    </a:solidFill>
                  </a:ln>
                  <a:effectLst/>
                  <a:uLnTx/>
                  <a:uFillTx/>
                  <a:latin typeface="宋体" panose="02010600030101010101" pitchFamily="2" charset="-122"/>
                  <a:cs typeface="+mn-cs"/>
                </a:rPr>
                <a:t>&amp;</a:t>
              </a:r>
              <a:endParaRPr kumimoji="1" lang="en-US" altLang="zh-CN" sz="1800" b="0" i="0" u="none" strike="noStrike" kern="1200" cap="none" spc="0" normalizeH="0" noProof="0" dirty="0">
                <a:ln>
                  <a:solidFill>
                    <a:schemeClr val="tx1"/>
                  </a:solidFill>
                </a:ln>
                <a:effectLst/>
                <a:uLnTx/>
                <a:uFillTx/>
                <a:latin typeface="宋体" panose="02010600030101010101" pitchFamily="2" charset="-122"/>
                <a:cs typeface="+mn-cs"/>
              </a:endParaRPr>
            </a:p>
          </p:txBody>
        </p:sp>
      </p:grpSp>
      <p:sp>
        <p:nvSpPr>
          <p:cNvPr id="53" name="TextBox 52"/>
          <p:cNvSpPr txBox="1"/>
          <p:nvPr/>
        </p:nvSpPr>
        <p:spPr bwMode="auto">
          <a:xfrm>
            <a:off x="503853" y="1492898"/>
            <a:ext cx="2313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lvl="0" eaLnBrk="1" hangingPunct="1">
              <a:spcBef>
                <a:spcPct val="50000"/>
              </a:spcBef>
            </a:pPr>
            <a:r>
              <a:rPr lang="zh-CN" altLang="en-US" dirty="0">
                <a:solidFill>
                  <a:schemeClr val="tx1"/>
                </a:solidFill>
                <a:ea typeface="黑体" panose="02010609060101010101" pitchFamily="49" charset="-122"/>
                <a:cs typeface="Times New Roman" panose="02020603050405020304" pitchFamily="18" charset="0"/>
              </a:rPr>
              <a:t>工作原理</a:t>
            </a:r>
            <a:endParaRPr lang="zh-CN" altLang="en-US" sz="2800" dirty="0">
              <a:latin typeface="Times New Roman" panose="02020603050405020304" pitchFamily="18" charset="0"/>
            </a:endParaRPr>
          </a:p>
        </p:txBody>
      </p:sp>
      <p:grpSp>
        <p:nvGrpSpPr>
          <p:cNvPr id="54" name="Group 75"/>
          <p:cNvGrpSpPr/>
          <p:nvPr/>
        </p:nvGrpSpPr>
        <p:grpSpPr bwMode="auto">
          <a:xfrm>
            <a:off x="3547378" y="1167358"/>
            <a:ext cx="5278438" cy="1933575"/>
            <a:chOff x="1206" y="1295"/>
            <a:chExt cx="3325" cy="1218"/>
          </a:xfrm>
        </p:grpSpPr>
        <p:grpSp>
          <p:nvGrpSpPr>
            <p:cNvPr id="55" name="Group 74"/>
            <p:cNvGrpSpPr/>
            <p:nvPr/>
          </p:nvGrpSpPr>
          <p:grpSpPr bwMode="auto">
            <a:xfrm>
              <a:off x="1206" y="1295"/>
              <a:ext cx="3303" cy="402"/>
              <a:chOff x="1206" y="1295"/>
              <a:chExt cx="3303" cy="402"/>
            </a:xfrm>
          </p:grpSpPr>
          <p:grpSp>
            <p:nvGrpSpPr>
              <p:cNvPr id="61" name="Group 17"/>
              <p:cNvGrpSpPr/>
              <p:nvPr/>
            </p:nvGrpSpPr>
            <p:grpSpPr bwMode="auto">
              <a:xfrm>
                <a:off x="1597" y="1295"/>
                <a:ext cx="2912" cy="272"/>
                <a:chOff x="794" y="1859"/>
                <a:chExt cx="2912" cy="272"/>
              </a:xfrm>
            </p:grpSpPr>
            <p:grpSp>
              <p:nvGrpSpPr>
                <p:cNvPr id="63" name="Group 9"/>
                <p:cNvGrpSpPr/>
                <p:nvPr/>
              </p:nvGrpSpPr>
              <p:grpSpPr bwMode="auto">
                <a:xfrm>
                  <a:off x="794" y="1859"/>
                  <a:ext cx="1065" cy="272"/>
                  <a:chOff x="1043" y="1858"/>
                  <a:chExt cx="1065" cy="272"/>
                </a:xfrm>
              </p:grpSpPr>
              <p:sp>
                <p:nvSpPr>
                  <p:cNvPr id="68" name="Freeform 7"/>
                  <p:cNvSpPr/>
                  <p:nvPr/>
                </p:nvSpPr>
                <p:spPr bwMode="auto">
                  <a:xfrm>
                    <a:off x="1043"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9" name="Freeform 8"/>
                  <p:cNvSpPr/>
                  <p:nvPr/>
                </p:nvSpPr>
                <p:spPr bwMode="auto">
                  <a:xfrm>
                    <a:off x="1575"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64" name="Freeform 12"/>
                <p:cNvSpPr/>
                <p:nvPr/>
              </p:nvSpPr>
              <p:spPr bwMode="auto">
                <a:xfrm>
                  <a:off x="1849"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5" name="Freeform 13"/>
                <p:cNvSpPr/>
                <p:nvPr/>
              </p:nvSpPr>
              <p:spPr bwMode="auto">
                <a:xfrm>
                  <a:off x="2370"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6" name="Freeform 14"/>
                <p:cNvSpPr/>
                <p:nvPr/>
              </p:nvSpPr>
              <p:spPr bwMode="auto">
                <a:xfrm>
                  <a:off x="2891"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7" name="Line 16"/>
                <p:cNvSpPr>
                  <a:spLocks noChangeShapeType="1"/>
                </p:cNvSpPr>
                <p:nvPr/>
              </p:nvSpPr>
              <p:spPr bwMode="auto">
                <a:xfrm>
                  <a:off x="3423" y="2131"/>
                  <a:ext cx="2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62" name="Text Box 18"/>
              <p:cNvSpPr txBox="1">
                <a:spLocks noChangeArrowheads="1"/>
              </p:cNvSpPr>
              <p:nvPr/>
            </p:nvSpPr>
            <p:spPr bwMode="auto">
              <a:xfrm>
                <a:off x="1206" y="1370"/>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grpSp>
        <p:grpSp>
          <p:nvGrpSpPr>
            <p:cNvPr id="56" name="Group 29"/>
            <p:cNvGrpSpPr/>
            <p:nvPr/>
          </p:nvGrpSpPr>
          <p:grpSpPr bwMode="auto">
            <a:xfrm>
              <a:off x="1347" y="1706"/>
              <a:ext cx="3184" cy="393"/>
              <a:chOff x="2239" y="739"/>
              <a:chExt cx="3184" cy="393"/>
            </a:xfrm>
          </p:grpSpPr>
          <p:sp>
            <p:nvSpPr>
              <p:cNvPr id="59" name="Freeform 24"/>
              <p:cNvSpPr/>
              <p:nvPr/>
            </p:nvSpPr>
            <p:spPr bwMode="auto">
              <a:xfrm>
                <a:off x="2478" y="739"/>
                <a:ext cx="2945" cy="272"/>
              </a:xfrm>
              <a:custGeom>
                <a:avLst/>
                <a:gdLst>
                  <a:gd name="T0" fmla="*/ 0 w 2945"/>
                  <a:gd name="T1" fmla="*/ 272 h 272"/>
                  <a:gd name="T2" fmla="*/ 652 w 2945"/>
                  <a:gd name="T3" fmla="*/ 272 h 272"/>
                  <a:gd name="T4" fmla="*/ 652 w 2945"/>
                  <a:gd name="T5" fmla="*/ 0 h 272"/>
                  <a:gd name="T6" fmla="*/ 1184 w 2945"/>
                  <a:gd name="T7" fmla="*/ 0 h 272"/>
                  <a:gd name="T8" fmla="*/ 1184 w 2945"/>
                  <a:gd name="T9" fmla="*/ 272 h 272"/>
                  <a:gd name="T10" fmla="*/ 1728 w 2945"/>
                  <a:gd name="T11" fmla="*/ 272 h 272"/>
                  <a:gd name="T12" fmla="*/ 1728 w 2945"/>
                  <a:gd name="T13" fmla="*/ 0 h 272"/>
                  <a:gd name="T14" fmla="*/ 2271 w 2945"/>
                  <a:gd name="T15" fmla="*/ 0 h 272"/>
                  <a:gd name="T16" fmla="*/ 2271 w 2945"/>
                  <a:gd name="T17" fmla="*/ 272 h 272"/>
                  <a:gd name="T18" fmla="*/ 2945 w 2945"/>
                  <a:gd name="T19" fmla="*/ 272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45" h="272">
                    <a:moveTo>
                      <a:pt x="0" y="272"/>
                    </a:moveTo>
                    <a:lnTo>
                      <a:pt x="652" y="272"/>
                    </a:lnTo>
                    <a:lnTo>
                      <a:pt x="652" y="0"/>
                    </a:lnTo>
                    <a:lnTo>
                      <a:pt x="1184" y="0"/>
                    </a:lnTo>
                    <a:lnTo>
                      <a:pt x="1184" y="272"/>
                    </a:lnTo>
                    <a:lnTo>
                      <a:pt x="1728" y="272"/>
                    </a:lnTo>
                    <a:lnTo>
                      <a:pt x="1728" y="0"/>
                    </a:lnTo>
                    <a:lnTo>
                      <a:pt x="2271" y="0"/>
                    </a:lnTo>
                    <a:lnTo>
                      <a:pt x="2271" y="272"/>
                    </a:lnTo>
                    <a:lnTo>
                      <a:pt x="2945"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0" name="Text Box 26"/>
              <p:cNvSpPr txBox="1">
                <a:spLocks noChangeArrowheads="1"/>
              </p:cNvSpPr>
              <p:nvPr/>
            </p:nvSpPr>
            <p:spPr bwMode="auto">
              <a:xfrm>
                <a:off x="2239" y="805"/>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S</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grpSp>
        <p:sp>
          <p:nvSpPr>
            <p:cNvPr id="57" name="Text Box 28"/>
            <p:cNvSpPr txBox="1">
              <a:spLocks noChangeArrowheads="1"/>
            </p:cNvSpPr>
            <p:nvPr/>
          </p:nvSpPr>
          <p:spPr bwMode="auto">
            <a:xfrm>
              <a:off x="1347" y="2186"/>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R</a:t>
              </a:r>
              <a:endPar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endParaRPr>
            </a:p>
          </p:txBody>
        </p:sp>
        <p:sp>
          <p:nvSpPr>
            <p:cNvPr id="58" name="Freeform 46"/>
            <p:cNvSpPr/>
            <p:nvPr/>
          </p:nvSpPr>
          <p:spPr bwMode="auto">
            <a:xfrm>
              <a:off x="1597" y="2130"/>
              <a:ext cx="2934" cy="272"/>
            </a:xfrm>
            <a:custGeom>
              <a:avLst/>
              <a:gdLst>
                <a:gd name="T0" fmla="*/ 0 w 2934"/>
                <a:gd name="T1" fmla="*/ 272 h 272"/>
                <a:gd name="T2" fmla="*/ 1174 w 2934"/>
                <a:gd name="T3" fmla="*/ 272 h 272"/>
                <a:gd name="T4" fmla="*/ 1174 w 2934"/>
                <a:gd name="T5" fmla="*/ 0 h 272"/>
                <a:gd name="T6" fmla="*/ 1728 w 2934"/>
                <a:gd name="T7" fmla="*/ 0 h 272"/>
                <a:gd name="T8" fmla="*/ 1728 w 2934"/>
                <a:gd name="T9" fmla="*/ 272 h 272"/>
                <a:gd name="T10" fmla="*/ 2260 w 2934"/>
                <a:gd name="T11" fmla="*/ 272 h 272"/>
                <a:gd name="T12" fmla="*/ 2260 w 2934"/>
                <a:gd name="T13" fmla="*/ 0 h 272"/>
                <a:gd name="T14" fmla="*/ 2934 w 2934"/>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34" h="272">
                  <a:moveTo>
                    <a:pt x="0" y="272"/>
                  </a:moveTo>
                  <a:lnTo>
                    <a:pt x="1174" y="272"/>
                  </a:lnTo>
                  <a:lnTo>
                    <a:pt x="1174" y="0"/>
                  </a:lnTo>
                  <a:lnTo>
                    <a:pt x="1728" y="0"/>
                  </a:lnTo>
                  <a:lnTo>
                    <a:pt x="1728" y="272"/>
                  </a:lnTo>
                  <a:lnTo>
                    <a:pt x="2260" y="272"/>
                  </a:lnTo>
                  <a:lnTo>
                    <a:pt x="2260" y="0"/>
                  </a:lnTo>
                  <a:lnTo>
                    <a:pt x="293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5" name="标题 1"/>
          <p:cNvSpPr txBox="1"/>
          <p:nvPr/>
        </p:nvSpPr>
        <p:spPr>
          <a:xfrm>
            <a:off x="1338121" y="111551"/>
            <a:ext cx="6954715" cy="58813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4.4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同步时钟触发器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2800" b="1" i="0" u="none" strike="noStrike" kern="1200" cap="none" spc="0" normalizeH="0" baseline="0" noProof="0" smtClean="0">
                <a:ln>
                  <a:noFill/>
                </a:ln>
                <a:solidFill>
                  <a:schemeClr val="bg1"/>
                </a:solidFill>
                <a:effectLst/>
                <a:uLnTx/>
                <a:uFillTx/>
                <a:latin typeface="Tahoma" panose="020B0604030504040204" pitchFamily="34" charset="0"/>
                <a:ea typeface="宋体" panose="02010600030101010101" pitchFamily="2" charset="-122"/>
                <a:cs typeface="+mn-cs"/>
              </a:rPr>
            </a:fld>
            <a:endParaRPr kumimoji="1" lang="en-US" altLang="zh-CN" sz="2800" b="1" i="0" u="none" strike="noStrike" kern="1200" cap="none" spc="0" normalizeH="0" baseline="0" noProof="0" dirty="0">
              <a:ln>
                <a:noFill/>
              </a:ln>
              <a:solidFill>
                <a:schemeClr val="bg1"/>
              </a:solidFill>
              <a:effectLst/>
              <a:uLnTx/>
              <a:uFillTx/>
              <a:latin typeface="Tahoma" panose="020B0604030504040204" pitchFamily="34" charset="0"/>
              <a:ea typeface="宋体" panose="02010600030101010101" pitchFamily="2" charset="-122"/>
              <a:cs typeface="+mn-cs"/>
            </a:endParaRPr>
          </a:p>
        </p:txBody>
      </p:sp>
      <p:sp>
        <p:nvSpPr>
          <p:cNvPr id="7"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rgbClr val="1F08F8"/>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rgbClr val="1F08F8"/>
              </a:solidFill>
              <a:effectLst/>
              <a:uLnTx/>
              <a:uFillTx/>
              <a:latin typeface="Tahoma" panose="020B0604030504040204" pitchFamily="34" charset="0"/>
              <a:ea typeface="宋体" panose="02010600030101010101" pitchFamily="2" charset="-122"/>
              <a:cs typeface="+mn-cs"/>
            </a:endParaRPr>
          </a:p>
        </p:txBody>
      </p:sp>
      <p:sp>
        <p:nvSpPr>
          <p:cNvPr id="8" name="Rectangle 2"/>
          <p:cNvSpPr txBox="1">
            <a:spLocks noChangeArrowheads="1"/>
          </p:cNvSpPr>
          <p:nvPr/>
        </p:nvSpPr>
        <p:spPr bwMode="auto">
          <a:xfrm>
            <a:off x="641985" y="988378"/>
            <a:ext cx="24066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cs typeface="+mj-cs"/>
              </a:rPr>
              <a:t>二</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、表示方法</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9" name="Rectangle 72"/>
          <p:cNvSpPr>
            <a:spLocks noChangeArrowheads="1"/>
          </p:cNvSpPr>
          <p:nvPr/>
        </p:nvSpPr>
        <p:spPr bwMode="auto">
          <a:xfrm>
            <a:off x="6292532" y="829628"/>
            <a:ext cx="1844357" cy="52228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功能表</a:t>
            </a: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8" name="Group 223"/>
          <p:cNvGrpSpPr/>
          <p:nvPr/>
        </p:nvGrpSpPr>
        <p:grpSpPr bwMode="auto">
          <a:xfrm>
            <a:off x="5115878" y="1463040"/>
            <a:ext cx="3738562" cy="3004820"/>
            <a:chOff x="2925" y="475"/>
            <a:chExt cx="2367" cy="2013"/>
          </a:xfrm>
        </p:grpSpPr>
        <p:sp>
          <p:nvSpPr>
            <p:cNvPr id="19" name="Rectangle 47"/>
            <p:cNvSpPr>
              <a:spLocks noChangeArrowheads="1"/>
            </p:cNvSpPr>
            <p:nvPr/>
          </p:nvSpPr>
          <p:spPr bwMode="auto">
            <a:xfrm>
              <a:off x="4067" y="475"/>
              <a:ext cx="1225"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Rectangle 48"/>
            <p:cNvSpPr>
              <a:spLocks noChangeArrowheads="1"/>
            </p:cNvSpPr>
            <p:nvPr/>
          </p:nvSpPr>
          <p:spPr bwMode="auto">
            <a:xfrm>
              <a:off x="3321" y="475"/>
              <a:ext cx="746"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   S</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Line 49"/>
            <p:cNvSpPr>
              <a:spLocks noChangeShapeType="1"/>
            </p:cNvSpPr>
            <p:nvPr/>
          </p:nvSpPr>
          <p:spPr bwMode="auto">
            <a:xfrm>
              <a:off x="3310" y="880"/>
              <a:ext cx="197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50"/>
            <p:cNvSpPr>
              <a:spLocks noChangeShapeType="1"/>
            </p:cNvSpPr>
            <p:nvPr/>
          </p:nvSpPr>
          <p:spPr bwMode="auto">
            <a:xfrm>
              <a:off x="4067" y="475"/>
              <a:ext cx="0" cy="20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51"/>
            <p:cNvSpPr>
              <a:spLocks noChangeShapeType="1"/>
            </p:cNvSpPr>
            <p:nvPr/>
          </p:nvSpPr>
          <p:spPr bwMode="auto">
            <a:xfrm>
              <a:off x="3321" y="475"/>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52"/>
            <p:cNvSpPr>
              <a:spLocks noChangeShapeType="1"/>
            </p:cNvSpPr>
            <p:nvPr/>
          </p:nvSpPr>
          <p:spPr bwMode="auto">
            <a:xfrm>
              <a:off x="3321"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53"/>
            <p:cNvSpPr>
              <a:spLocks noChangeShapeType="1"/>
            </p:cNvSpPr>
            <p:nvPr/>
          </p:nvSpPr>
          <p:spPr bwMode="auto">
            <a:xfrm>
              <a:off x="5292"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54"/>
            <p:cNvSpPr>
              <a:spLocks noChangeShapeType="1"/>
            </p:cNvSpPr>
            <p:nvPr/>
          </p:nvSpPr>
          <p:spPr bwMode="auto">
            <a:xfrm>
              <a:off x="3321" y="2488"/>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55"/>
            <p:cNvSpPr>
              <a:spLocks noChangeShapeType="1"/>
            </p:cNvSpPr>
            <p:nvPr/>
          </p:nvSpPr>
          <p:spPr bwMode="auto">
            <a:xfrm>
              <a:off x="4765" y="542"/>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58"/>
            <p:cNvSpPr>
              <a:spLocks noChangeArrowheads="1"/>
            </p:cNvSpPr>
            <p:nvPr/>
          </p:nvSpPr>
          <p:spPr bwMode="auto">
            <a:xfrm>
              <a:off x="2981" y="476"/>
              <a:ext cx="336" cy="201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Text Box 60"/>
            <p:cNvSpPr txBox="1">
              <a:spLocks noChangeArrowheads="1"/>
            </p:cNvSpPr>
            <p:nvPr/>
          </p:nvSpPr>
          <p:spPr bwMode="auto">
            <a:xfrm>
              <a:off x="2925" y="48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Line 84"/>
            <p:cNvSpPr>
              <a:spLocks noChangeShapeType="1"/>
            </p:cNvSpPr>
            <p:nvPr/>
          </p:nvSpPr>
          <p:spPr bwMode="auto">
            <a:xfrm flipH="1">
              <a:off x="2981" y="879"/>
              <a:ext cx="3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8" name="Group 102"/>
          <p:cNvGrpSpPr/>
          <p:nvPr/>
        </p:nvGrpSpPr>
        <p:grpSpPr bwMode="auto">
          <a:xfrm>
            <a:off x="5301996" y="2989781"/>
            <a:ext cx="3505200" cy="542925"/>
            <a:chOff x="2780" y="1637"/>
            <a:chExt cx="2208" cy="342"/>
          </a:xfrm>
        </p:grpSpPr>
        <p:sp>
          <p:nvSpPr>
            <p:cNvPr id="39" name="Text Box 96"/>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Text Box 97"/>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Text Box 98"/>
            <p:cNvSpPr txBox="1">
              <a:spLocks noChangeArrowheads="1"/>
            </p:cNvSpPr>
            <p:nvPr/>
          </p:nvSpPr>
          <p:spPr bwMode="auto">
            <a:xfrm>
              <a:off x="3557" y="16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Text Box 99"/>
            <p:cNvSpPr txBox="1">
              <a:spLocks noChangeArrowheads="1"/>
            </p:cNvSpPr>
            <p:nvPr/>
          </p:nvSpPr>
          <p:spPr bwMode="auto">
            <a:xfrm>
              <a:off x="3977" y="164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Text Box 100"/>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44" name="Group 103"/>
          <p:cNvGrpSpPr/>
          <p:nvPr/>
        </p:nvGrpSpPr>
        <p:grpSpPr bwMode="auto">
          <a:xfrm>
            <a:off x="5268278" y="3413760"/>
            <a:ext cx="3505200" cy="536575"/>
            <a:chOff x="2780" y="1641"/>
            <a:chExt cx="2208" cy="338"/>
          </a:xfrm>
        </p:grpSpPr>
        <p:sp>
          <p:nvSpPr>
            <p:cNvPr id="45" name="Text Box 104"/>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Text Box 105"/>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Text Box 106"/>
            <p:cNvSpPr txBox="1">
              <a:spLocks noChangeArrowheads="1"/>
            </p:cNvSpPr>
            <p:nvPr/>
          </p:nvSpPr>
          <p:spPr bwMode="auto">
            <a:xfrm>
              <a:off x="3541"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Text Box 107"/>
            <p:cNvSpPr txBox="1">
              <a:spLocks noChangeArrowheads="1"/>
            </p:cNvSpPr>
            <p:nvPr/>
          </p:nvSpPr>
          <p:spPr bwMode="auto">
            <a:xfrm>
              <a:off x="3966"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Text Box 108"/>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0" name="Group 109"/>
          <p:cNvGrpSpPr/>
          <p:nvPr/>
        </p:nvGrpSpPr>
        <p:grpSpPr bwMode="auto">
          <a:xfrm>
            <a:off x="5285740" y="3897948"/>
            <a:ext cx="3505200" cy="536575"/>
            <a:chOff x="2780" y="1641"/>
            <a:chExt cx="2208" cy="338"/>
          </a:xfrm>
        </p:grpSpPr>
        <p:sp>
          <p:nvSpPr>
            <p:cNvPr id="51" name="Text Box 110"/>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2" name="Text Box 111"/>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Text Box 112"/>
            <p:cNvSpPr txBox="1">
              <a:spLocks noChangeArrowheads="1"/>
            </p:cNvSpPr>
            <p:nvPr/>
          </p:nvSpPr>
          <p:spPr bwMode="auto">
            <a:xfrm>
              <a:off x="3541"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Text Box 113"/>
            <p:cNvSpPr txBox="1">
              <a:spLocks noChangeArrowheads="1"/>
            </p:cNvSpPr>
            <p:nvPr/>
          </p:nvSpPr>
          <p:spPr bwMode="auto">
            <a:xfrm>
              <a:off x="3966"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114"/>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6" name="Text Box 115"/>
          <p:cNvSpPr txBox="1">
            <a:spLocks noChangeArrowheads="1"/>
          </p:cNvSpPr>
          <p:nvPr/>
        </p:nvSpPr>
        <p:spPr bwMode="auto">
          <a:xfrm>
            <a:off x="4413250" y="5491480"/>
            <a:ext cx="1971040"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逻辑符号</a:t>
            </a: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57" name="Group 164"/>
          <p:cNvGrpSpPr/>
          <p:nvPr/>
        </p:nvGrpSpPr>
        <p:grpSpPr bwMode="auto">
          <a:xfrm>
            <a:off x="3191193" y="2990003"/>
            <a:ext cx="1346200" cy="509587"/>
            <a:chOff x="1991" y="1695"/>
            <a:chExt cx="848" cy="321"/>
          </a:xfrm>
        </p:grpSpPr>
        <p:sp>
          <p:nvSpPr>
            <p:cNvPr id="58" name="Freeform 134"/>
            <p:cNvSpPr/>
            <p:nvPr/>
          </p:nvSpPr>
          <p:spPr bwMode="auto">
            <a:xfrm>
              <a:off x="1991" y="1695"/>
              <a:ext cx="402" cy="185"/>
            </a:xfrm>
            <a:custGeom>
              <a:avLst/>
              <a:gdLst>
                <a:gd name="T0" fmla="*/ 0 w 402"/>
                <a:gd name="T1" fmla="*/ 0 h 185"/>
                <a:gd name="T2" fmla="*/ 0 w 402"/>
                <a:gd name="T3" fmla="*/ 185 h 185"/>
                <a:gd name="T4" fmla="*/ 402 w 402"/>
                <a:gd name="T5" fmla="*/ 185 h 185"/>
                <a:gd name="T6" fmla="*/ 0 60000 65536"/>
                <a:gd name="T7" fmla="*/ 0 60000 65536"/>
                <a:gd name="T8" fmla="*/ 0 60000 65536"/>
              </a:gdLst>
              <a:ahLst/>
              <a:cxnLst>
                <a:cxn ang="T6">
                  <a:pos x="T0" y="T1"/>
                </a:cxn>
                <a:cxn ang="T7">
                  <a:pos x="T2" y="T3"/>
                </a:cxn>
                <a:cxn ang="T8">
                  <a:pos x="T4" y="T5"/>
                </a:cxn>
              </a:cxnLst>
              <a:rect l="0" t="0" r="r" b="b"/>
              <a:pathLst>
                <a:path w="402" h="185">
                  <a:moveTo>
                    <a:pt x="0" y="0"/>
                  </a:moveTo>
                  <a:lnTo>
                    <a:pt x="0" y="185"/>
                  </a:lnTo>
                  <a:lnTo>
                    <a:pt x="402" y="18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9" name="Group 138"/>
            <p:cNvGrpSpPr/>
            <p:nvPr/>
          </p:nvGrpSpPr>
          <p:grpSpPr bwMode="auto">
            <a:xfrm>
              <a:off x="2372" y="1728"/>
              <a:ext cx="467" cy="288"/>
              <a:chOff x="793" y="3434"/>
              <a:chExt cx="467" cy="288"/>
            </a:xfrm>
          </p:grpSpPr>
          <p:sp>
            <p:nvSpPr>
              <p:cNvPr id="60" name="Text Box 136"/>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Line 137"/>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62" name="Group 168"/>
          <p:cNvGrpSpPr/>
          <p:nvPr/>
        </p:nvGrpSpPr>
        <p:grpSpPr bwMode="auto">
          <a:xfrm>
            <a:off x="313055" y="2976985"/>
            <a:ext cx="1082675" cy="504825"/>
            <a:chOff x="178" y="1706"/>
            <a:chExt cx="682" cy="318"/>
          </a:xfrm>
        </p:grpSpPr>
        <p:sp>
          <p:nvSpPr>
            <p:cNvPr id="63" name="Freeform 135"/>
            <p:cNvSpPr/>
            <p:nvPr/>
          </p:nvSpPr>
          <p:spPr bwMode="auto">
            <a:xfrm flipH="1">
              <a:off x="458" y="1706"/>
              <a:ext cx="402" cy="185"/>
            </a:xfrm>
            <a:custGeom>
              <a:avLst/>
              <a:gdLst>
                <a:gd name="T0" fmla="*/ 0 w 402"/>
                <a:gd name="T1" fmla="*/ 0 h 185"/>
                <a:gd name="T2" fmla="*/ 0 w 402"/>
                <a:gd name="T3" fmla="*/ 185 h 185"/>
                <a:gd name="T4" fmla="*/ 402 w 402"/>
                <a:gd name="T5" fmla="*/ 185 h 185"/>
                <a:gd name="T6" fmla="*/ 0 60000 65536"/>
                <a:gd name="T7" fmla="*/ 0 60000 65536"/>
                <a:gd name="T8" fmla="*/ 0 60000 65536"/>
              </a:gdLst>
              <a:ahLst/>
              <a:cxnLst>
                <a:cxn ang="T6">
                  <a:pos x="T0" y="T1"/>
                </a:cxn>
                <a:cxn ang="T7">
                  <a:pos x="T2" y="T3"/>
                </a:cxn>
                <a:cxn ang="T8">
                  <a:pos x="T4" y="T5"/>
                </a:cxn>
              </a:cxnLst>
              <a:rect l="0" t="0" r="r" b="b"/>
              <a:pathLst>
                <a:path w="402" h="185">
                  <a:moveTo>
                    <a:pt x="0" y="0"/>
                  </a:moveTo>
                  <a:lnTo>
                    <a:pt x="0" y="185"/>
                  </a:lnTo>
                  <a:lnTo>
                    <a:pt x="402" y="18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4" name="Group 139"/>
            <p:cNvGrpSpPr/>
            <p:nvPr/>
          </p:nvGrpSpPr>
          <p:grpSpPr bwMode="auto">
            <a:xfrm>
              <a:off x="178" y="1736"/>
              <a:ext cx="467" cy="288"/>
              <a:chOff x="793" y="3434"/>
              <a:chExt cx="467" cy="288"/>
            </a:xfrm>
          </p:grpSpPr>
          <p:sp>
            <p:nvSpPr>
              <p:cNvPr id="65" name="Text Box 140"/>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6" name="Line 141"/>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67" name="Group 154"/>
          <p:cNvGrpSpPr/>
          <p:nvPr/>
        </p:nvGrpSpPr>
        <p:grpSpPr bwMode="auto">
          <a:xfrm>
            <a:off x="222569" y="4128240"/>
            <a:ext cx="673101" cy="1501775"/>
            <a:chOff x="121" y="2412"/>
            <a:chExt cx="424" cy="946"/>
          </a:xfrm>
        </p:grpSpPr>
        <p:sp>
          <p:nvSpPr>
            <p:cNvPr id="68" name="AutoShape 145"/>
            <p:cNvSpPr>
              <a:spLocks noChangeArrowheads="1"/>
            </p:cNvSpPr>
            <p:nvPr/>
          </p:nvSpPr>
          <p:spPr bwMode="auto">
            <a:xfrm>
              <a:off x="144" y="2412"/>
              <a:ext cx="303" cy="946"/>
            </a:xfrm>
            <a:prstGeom prst="wedgeRoundRectCallout">
              <a:avLst>
                <a:gd name="adj1" fmla="val 120625"/>
                <a:gd name="adj2" fmla="val -105815"/>
                <a:gd name="adj3" fmla="val 16667"/>
              </a:avLst>
            </a:prstGeom>
            <a:solidFill>
              <a:schemeClr val="bg1"/>
            </a:solidFill>
            <a:ln w="3810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Text Box 144"/>
            <p:cNvSpPr txBox="1">
              <a:spLocks noChangeArrowheads="1"/>
            </p:cNvSpPr>
            <p:nvPr/>
          </p:nvSpPr>
          <p:spPr bwMode="auto">
            <a:xfrm>
              <a:off x="121" y="2499"/>
              <a:ext cx="424" cy="75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rPr>
                <a:t>置位端</a:t>
              </a:r>
              <a:endPar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endParaRPr>
            </a:p>
          </p:txBody>
        </p:sp>
      </p:grpSp>
      <p:grpSp>
        <p:nvGrpSpPr>
          <p:cNvPr id="70" name="Group 153"/>
          <p:cNvGrpSpPr/>
          <p:nvPr/>
        </p:nvGrpSpPr>
        <p:grpSpPr bwMode="auto">
          <a:xfrm>
            <a:off x="3961448" y="3882813"/>
            <a:ext cx="673100" cy="1501775"/>
            <a:chOff x="2457" y="2411"/>
            <a:chExt cx="424" cy="946"/>
          </a:xfrm>
        </p:grpSpPr>
        <p:sp>
          <p:nvSpPr>
            <p:cNvPr id="71" name="AutoShape 148"/>
            <p:cNvSpPr>
              <a:spLocks noChangeArrowheads="1"/>
            </p:cNvSpPr>
            <p:nvPr/>
          </p:nvSpPr>
          <p:spPr bwMode="auto">
            <a:xfrm flipH="1">
              <a:off x="2490" y="2411"/>
              <a:ext cx="303" cy="946"/>
            </a:xfrm>
            <a:prstGeom prst="wedgeRoundRectCallout">
              <a:avLst>
                <a:gd name="adj1" fmla="val 158775"/>
                <a:gd name="adj2" fmla="val -81566"/>
                <a:gd name="adj3" fmla="val 16667"/>
              </a:avLst>
            </a:prstGeom>
            <a:solidFill>
              <a:schemeClr val="bg1"/>
            </a:solidFill>
            <a:ln w="3810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0" i="0" u="none" strike="noStrike" kern="1200" cap="none" spc="0" normalizeH="0" baseline="0" noProof="0">
                <a:ln>
                  <a:solidFill>
                    <a:schemeClr val="accent6">
                      <a:lumMod val="75000"/>
                    </a:schemeClr>
                  </a:solid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72" name="Text Box 149"/>
            <p:cNvSpPr txBox="1">
              <a:spLocks noChangeArrowheads="1"/>
            </p:cNvSpPr>
            <p:nvPr/>
          </p:nvSpPr>
          <p:spPr bwMode="auto">
            <a:xfrm flipH="1">
              <a:off x="2457" y="2498"/>
              <a:ext cx="424" cy="75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rPr>
                <a:t>复位端</a:t>
              </a:r>
              <a:endPar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endParaRPr>
            </a:p>
          </p:txBody>
        </p:sp>
      </p:grpSp>
      <p:grpSp>
        <p:nvGrpSpPr>
          <p:cNvPr id="73" name="Group 155"/>
          <p:cNvGrpSpPr/>
          <p:nvPr/>
        </p:nvGrpSpPr>
        <p:grpSpPr bwMode="auto">
          <a:xfrm>
            <a:off x="254318" y="3524990"/>
            <a:ext cx="4157662" cy="293688"/>
            <a:chOff x="141" y="2032"/>
            <a:chExt cx="2619" cy="185"/>
          </a:xfrm>
        </p:grpSpPr>
        <p:sp>
          <p:nvSpPr>
            <p:cNvPr id="74" name="Freeform 151"/>
            <p:cNvSpPr/>
            <p:nvPr/>
          </p:nvSpPr>
          <p:spPr bwMode="auto">
            <a:xfrm>
              <a:off x="141" y="2032"/>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Freeform 152"/>
            <p:cNvSpPr/>
            <p:nvPr/>
          </p:nvSpPr>
          <p:spPr bwMode="auto">
            <a:xfrm>
              <a:off x="2369" y="2032"/>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6" name="组合 75"/>
          <p:cNvGrpSpPr/>
          <p:nvPr/>
        </p:nvGrpSpPr>
        <p:grpSpPr>
          <a:xfrm>
            <a:off x="6181090" y="4649153"/>
            <a:ext cx="2216150" cy="2147887"/>
            <a:chOff x="5916611" y="4336733"/>
            <a:chExt cx="2216150" cy="2147887"/>
          </a:xfrm>
        </p:grpSpPr>
        <p:grpSp>
          <p:nvGrpSpPr>
            <p:cNvPr id="77" name="Group 179"/>
            <p:cNvGrpSpPr/>
            <p:nvPr/>
          </p:nvGrpSpPr>
          <p:grpSpPr bwMode="auto">
            <a:xfrm>
              <a:off x="6075363" y="4336733"/>
              <a:ext cx="1608137" cy="2147887"/>
              <a:chOff x="3827" y="2607"/>
              <a:chExt cx="1013" cy="1353"/>
            </a:xfrm>
          </p:grpSpPr>
          <p:sp>
            <p:nvSpPr>
              <p:cNvPr id="89" name="Rectangle 117"/>
              <p:cNvSpPr>
                <a:spLocks noChangeArrowheads="1"/>
              </p:cNvSpPr>
              <p:nvPr/>
            </p:nvSpPr>
            <p:spPr bwMode="auto">
              <a:xfrm>
                <a:off x="3827" y="2965"/>
                <a:ext cx="978" cy="3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0" name="Line 118"/>
              <p:cNvSpPr>
                <a:spLocks noChangeShapeType="1"/>
              </p:cNvSpPr>
              <p:nvPr/>
            </p:nvSpPr>
            <p:spPr bwMode="auto">
              <a:xfrm flipV="1">
                <a:off x="4133" y="2607"/>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Oval 119"/>
              <p:cNvSpPr>
                <a:spLocks noChangeArrowheads="1"/>
              </p:cNvSpPr>
              <p:nvPr/>
            </p:nvSpPr>
            <p:spPr bwMode="auto">
              <a:xfrm>
                <a:off x="4100" y="287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Line 120"/>
              <p:cNvSpPr>
                <a:spLocks noChangeShapeType="1"/>
              </p:cNvSpPr>
              <p:nvPr/>
            </p:nvSpPr>
            <p:spPr bwMode="auto">
              <a:xfrm flipV="1">
                <a:off x="4525" y="2607"/>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121"/>
              <p:cNvSpPr>
                <a:spLocks noChangeShapeType="1"/>
              </p:cNvSpPr>
              <p:nvPr/>
            </p:nvSpPr>
            <p:spPr bwMode="auto">
              <a:xfrm>
                <a:off x="458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22"/>
              <p:cNvSpPr>
                <a:spLocks noChangeShapeType="1"/>
              </p:cNvSpPr>
              <p:nvPr/>
            </p:nvSpPr>
            <p:spPr bwMode="auto">
              <a:xfrm>
                <a:off x="410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Text Box 123"/>
              <p:cNvSpPr txBox="1">
                <a:spLocks noChangeArrowheads="1"/>
              </p:cNvSpPr>
              <p:nvPr/>
            </p:nvSpPr>
            <p:spPr bwMode="auto">
              <a:xfrm>
                <a:off x="4502" y="2684"/>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96" name="Group 124"/>
              <p:cNvGrpSpPr/>
              <p:nvPr/>
            </p:nvGrpSpPr>
            <p:grpSpPr bwMode="auto">
              <a:xfrm>
                <a:off x="3860" y="2684"/>
                <a:ext cx="338" cy="288"/>
                <a:chOff x="2792" y="3391"/>
                <a:chExt cx="338" cy="288"/>
              </a:xfrm>
            </p:grpSpPr>
            <p:sp>
              <p:nvSpPr>
                <p:cNvPr id="101" name="Text Box 125"/>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2" name="Line 126"/>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7" name="Text Box 127"/>
              <p:cNvSpPr txBox="1">
                <a:spLocks noChangeArrowheads="1"/>
              </p:cNvSpPr>
              <p:nvPr/>
            </p:nvSpPr>
            <p:spPr bwMode="auto">
              <a:xfrm>
                <a:off x="4450" y="3607"/>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8" name="Text Box 128"/>
              <p:cNvSpPr txBox="1">
                <a:spLocks noChangeArrowheads="1"/>
              </p:cNvSpPr>
              <p:nvPr/>
            </p:nvSpPr>
            <p:spPr bwMode="auto">
              <a:xfrm>
                <a:off x="3980" y="3586"/>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9" name="Line 129"/>
              <p:cNvSpPr>
                <a:spLocks noChangeShapeType="1"/>
              </p:cNvSpPr>
              <p:nvPr/>
            </p:nvSpPr>
            <p:spPr bwMode="auto">
              <a:xfrm>
                <a:off x="434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0" name="Text Box 130"/>
              <p:cNvSpPr txBox="1">
                <a:spLocks noChangeArrowheads="1"/>
              </p:cNvSpPr>
              <p:nvPr/>
            </p:nvSpPr>
            <p:spPr bwMode="auto">
              <a:xfrm>
                <a:off x="4124" y="3672"/>
                <a:ext cx="50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78" name="Group 170"/>
            <p:cNvGrpSpPr/>
            <p:nvPr/>
          </p:nvGrpSpPr>
          <p:grpSpPr bwMode="auto">
            <a:xfrm>
              <a:off x="5916611" y="5513073"/>
              <a:ext cx="2216150" cy="958851"/>
              <a:chOff x="3727" y="3348"/>
              <a:chExt cx="1396" cy="604"/>
            </a:xfrm>
          </p:grpSpPr>
          <p:sp>
            <p:nvSpPr>
              <p:cNvPr id="79" name="Oval 157"/>
              <p:cNvSpPr>
                <a:spLocks noChangeArrowheads="1"/>
              </p:cNvSpPr>
              <p:nvPr/>
            </p:nvSpPr>
            <p:spPr bwMode="auto">
              <a:xfrm>
                <a:off x="4673" y="3359"/>
                <a:ext cx="76" cy="7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Oval 158"/>
              <p:cNvSpPr>
                <a:spLocks noChangeArrowheads="1"/>
              </p:cNvSpPr>
              <p:nvPr/>
            </p:nvSpPr>
            <p:spPr bwMode="auto">
              <a:xfrm>
                <a:off x="3901" y="3348"/>
                <a:ext cx="76" cy="7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Line 159"/>
              <p:cNvSpPr>
                <a:spLocks noChangeShapeType="1"/>
              </p:cNvSpPr>
              <p:nvPr/>
            </p:nvSpPr>
            <p:spPr bwMode="auto">
              <a:xfrm>
                <a:off x="4717" y="3434"/>
                <a:ext cx="0" cy="2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160"/>
              <p:cNvSpPr>
                <a:spLocks noChangeShapeType="1"/>
              </p:cNvSpPr>
              <p:nvPr/>
            </p:nvSpPr>
            <p:spPr bwMode="auto">
              <a:xfrm>
                <a:off x="3934" y="3434"/>
                <a:ext cx="0" cy="2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83" name="Group 161"/>
              <p:cNvGrpSpPr/>
              <p:nvPr/>
            </p:nvGrpSpPr>
            <p:grpSpPr bwMode="auto">
              <a:xfrm>
                <a:off x="3727" y="3664"/>
                <a:ext cx="467" cy="288"/>
                <a:chOff x="790" y="3468"/>
                <a:chExt cx="467" cy="288"/>
              </a:xfrm>
            </p:grpSpPr>
            <p:sp>
              <p:nvSpPr>
                <p:cNvPr id="87" name="Text Box 162"/>
                <p:cNvSpPr txBox="1">
                  <a:spLocks noChangeArrowheads="1"/>
                </p:cNvSpPr>
                <p:nvPr/>
              </p:nvSpPr>
              <p:spPr bwMode="auto">
                <a:xfrm>
                  <a:off x="790" y="3468"/>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8" name="Line 163"/>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4" name="Group 165"/>
              <p:cNvGrpSpPr/>
              <p:nvPr/>
            </p:nvGrpSpPr>
            <p:grpSpPr bwMode="auto">
              <a:xfrm>
                <a:off x="4656" y="3649"/>
                <a:ext cx="467" cy="288"/>
                <a:chOff x="793" y="3434"/>
                <a:chExt cx="467" cy="288"/>
              </a:xfrm>
            </p:grpSpPr>
            <p:sp>
              <p:nvSpPr>
                <p:cNvPr id="85" name="Text Box 166"/>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6" name="Line 167"/>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103" name="Group 176"/>
          <p:cNvGrpSpPr/>
          <p:nvPr/>
        </p:nvGrpSpPr>
        <p:grpSpPr bwMode="auto">
          <a:xfrm>
            <a:off x="1133793" y="4628303"/>
            <a:ext cx="2449512" cy="361950"/>
            <a:chOff x="695" y="2727"/>
            <a:chExt cx="1543" cy="228"/>
          </a:xfrm>
        </p:grpSpPr>
        <p:sp>
          <p:nvSpPr>
            <p:cNvPr id="104" name="Freeform 174"/>
            <p:cNvSpPr/>
            <p:nvPr/>
          </p:nvSpPr>
          <p:spPr bwMode="auto">
            <a:xfrm flipV="1">
              <a:off x="695" y="2727"/>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 name="Freeform 175"/>
            <p:cNvSpPr/>
            <p:nvPr/>
          </p:nvSpPr>
          <p:spPr bwMode="auto">
            <a:xfrm flipV="1">
              <a:off x="1847" y="2770"/>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6" name="Group 180"/>
          <p:cNvGrpSpPr/>
          <p:nvPr/>
        </p:nvGrpSpPr>
        <p:grpSpPr bwMode="auto">
          <a:xfrm>
            <a:off x="989330" y="1772390"/>
            <a:ext cx="2614613" cy="3114676"/>
            <a:chOff x="277" y="1243"/>
            <a:chExt cx="1647" cy="1962"/>
          </a:xfrm>
        </p:grpSpPr>
        <p:grpSp>
          <p:nvGrpSpPr>
            <p:cNvPr id="107" name="Group 181"/>
            <p:cNvGrpSpPr/>
            <p:nvPr/>
          </p:nvGrpSpPr>
          <p:grpSpPr bwMode="auto">
            <a:xfrm>
              <a:off x="277" y="1243"/>
              <a:ext cx="1647" cy="1962"/>
              <a:chOff x="277" y="1243"/>
              <a:chExt cx="1647" cy="1962"/>
            </a:xfrm>
          </p:grpSpPr>
          <p:sp>
            <p:nvSpPr>
              <p:cNvPr id="112" name="Line 182"/>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 name="Rectangle 183"/>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14" name="Group 184"/>
              <p:cNvGrpSpPr/>
              <p:nvPr/>
            </p:nvGrpSpPr>
            <p:grpSpPr bwMode="auto">
              <a:xfrm>
                <a:off x="1497" y="1419"/>
                <a:ext cx="47" cy="288"/>
                <a:chOff x="586" y="1296"/>
                <a:chExt cx="48" cy="288"/>
              </a:xfrm>
            </p:grpSpPr>
            <p:sp>
              <p:nvSpPr>
                <p:cNvPr id="147" name="Oval 185"/>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8" name="Line 186"/>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5" name="Line 187"/>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 name="Line 188"/>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7" name="Line 189"/>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 name="Line 190"/>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 name="Line 191"/>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 name="Line 192"/>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 name="Line 193"/>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 name="Line 194"/>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 name="Oval 195"/>
              <p:cNvSpPr>
                <a:spLocks noChangeArrowheads="1"/>
              </p:cNvSpPr>
              <p:nvPr/>
            </p:nvSpPr>
            <p:spPr bwMode="auto">
              <a:xfrm>
                <a:off x="1497"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4" name="Rectangle 196"/>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25" name="Group 197"/>
              <p:cNvGrpSpPr/>
              <p:nvPr/>
            </p:nvGrpSpPr>
            <p:grpSpPr bwMode="auto">
              <a:xfrm>
                <a:off x="623" y="1419"/>
                <a:ext cx="48" cy="288"/>
                <a:chOff x="586" y="1296"/>
                <a:chExt cx="48" cy="288"/>
              </a:xfrm>
            </p:grpSpPr>
            <p:sp>
              <p:nvSpPr>
                <p:cNvPr id="145" name="Oval 198"/>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6" name="Line 199"/>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26" name="Line 200"/>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7" name="Oval 201"/>
              <p:cNvSpPr>
                <a:spLocks noChangeArrowheads="1"/>
              </p:cNvSpPr>
              <p:nvPr/>
            </p:nvSpPr>
            <p:spPr bwMode="auto">
              <a:xfrm>
                <a:off x="628"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8" name="Text Box 202"/>
              <p:cNvSpPr txBox="1">
                <a:spLocks noChangeArrowheads="1"/>
              </p:cNvSpPr>
              <p:nvPr/>
            </p:nvSpPr>
            <p:spPr bwMode="auto">
              <a:xfrm>
                <a:off x="395" y="1253"/>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9" name="Rectangle 203"/>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0" name="Line 204"/>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1" name="Rectangle 205"/>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2" name="Rectangle 206"/>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3" name="Line 207"/>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 name="Oval 208"/>
              <p:cNvSpPr>
                <a:spLocks noChangeArrowheads="1"/>
              </p:cNvSpPr>
              <p:nvPr/>
            </p:nvSpPr>
            <p:spPr bwMode="auto">
              <a:xfrm>
                <a:off x="1065" y="2735"/>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Oval 209"/>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6" name="Line 210"/>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 name="Rectangle 211"/>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8" name="Oval 212"/>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9" name="Line 213"/>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 name="Rectangle 214"/>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Line 215"/>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 name="Line 216"/>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 name="Line 217"/>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 name="Rectangle 218"/>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108" name="Text Box 219"/>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09" name="Text Box 220"/>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Text Box 221"/>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1" name="Text Box 222"/>
            <p:cNvSpPr txBox="1">
              <a:spLocks noChangeArrowheads="1"/>
            </p:cNvSpPr>
            <p:nvPr/>
          </p:nvSpPr>
          <p:spPr bwMode="auto">
            <a:xfrm>
              <a:off x="1255" y="237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endPar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cxnSp>
        <p:nvCxnSpPr>
          <p:cNvPr id="3" name="直接连接符 2"/>
          <p:cNvCxnSpPr/>
          <p:nvPr/>
        </p:nvCxnSpPr>
        <p:spPr bwMode="auto">
          <a:xfrm>
            <a:off x="3522964" y="3270673"/>
            <a:ext cx="5610" cy="1312546"/>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1694164" y="4572000"/>
            <a:ext cx="1828800" cy="0"/>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V="1">
            <a:off x="1694164" y="4020926"/>
            <a:ext cx="0" cy="562293"/>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连接符 156"/>
          <p:cNvCxnSpPr>
            <a:stCxn id="65" idx="3"/>
          </p:cNvCxnSpPr>
          <p:nvPr/>
        </p:nvCxnSpPr>
        <p:spPr bwMode="auto">
          <a:xfrm>
            <a:off x="1054418" y="3253210"/>
            <a:ext cx="0" cy="1512570"/>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连接符 158"/>
          <p:cNvCxnSpPr/>
          <p:nvPr/>
        </p:nvCxnSpPr>
        <p:spPr bwMode="auto">
          <a:xfrm>
            <a:off x="1054418" y="4765780"/>
            <a:ext cx="1946275" cy="0"/>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连接符 160"/>
          <p:cNvCxnSpPr/>
          <p:nvPr/>
        </p:nvCxnSpPr>
        <p:spPr bwMode="auto">
          <a:xfrm flipH="1">
            <a:off x="2973254" y="4032991"/>
            <a:ext cx="926" cy="732789"/>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8" name="组合 157"/>
          <p:cNvGrpSpPr/>
          <p:nvPr/>
        </p:nvGrpSpPr>
        <p:grpSpPr>
          <a:xfrm>
            <a:off x="5295607" y="2536192"/>
            <a:ext cx="3478213" cy="587375"/>
            <a:chOff x="5295607" y="2536192"/>
            <a:chExt cx="3478213" cy="587375"/>
          </a:xfrm>
        </p:grpSpPr>
        <p:grpSp>
          <p:nvGrpSpPr>
            <p:cNvPr id="31" name="Group 94"/>
            <p:cNvGrpSpPr/>
            <p:nvPr/>
          </p:nvGrpSpPr>
          <p:grpSpPr bwMode="auto">
            <a:xfrm>
              <a:off x="5295607" y="2536192"/>
              <a:ext cx="3478213" cy="587375"/>
              <a:chOff x="2770" y="1326"/>
              <a:chExt cx="2191" cy="370"/>
            </a:xfrm>
          </p:grpSpPr>
          <p:sp>
            <p:nvSpPr>
              <p:cNvPr id="32" name="Text Box 87"/>
              <p:cNvSpPr txBox="1">
                <a:spLocks noChangeArrowheads="1"/>
              </p:cNvSpPr>
              <p:nvPr/>
            </p:nvSpPr>
            <p:spPr bwMode="auto">
              <a:xfrm>
                <a:off x="2770" y="13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Text Box 88"/>
              <p:cNvSpPr txBox="1">
                <a:spLocks noChangeArrowheads="1"/>
              </p:cNvSpPr>
              <p:nvPr/>
            </p:nvSpPr>
            <p:spPr bwMode="auto">
              <a:xfrm>
                <a:off x="3173" y="1326"/>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Text Box 90"/>
              <p:cNvSpPr txBox="1">
                <a:spLocks noChangeArrowheads="1"/>
              </p:cNvSpPr>
              <p:nvPr/>
            </p:nvSpPr>
            <p:spPr bwMode="auto">
              <a:xfrm>
                <a:off x="3531" y="13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Text Box 91"/>
              <p:cNvSpPr txBox="1">
                <a:spLocks noChangeArrowheads="1"/>
              </p:cNvSpPr>
              <p:nvPr/>
            </p:nvSpPr>
            <p:spPr bwMode="auto">
              <a:xfrm>
                <a:off x="3912" y="136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6" name="Text Box 92"/>
              <p:cNvSpPr txBox="1">
                <a:spLocks noChangeArrowheads="1"/>
              </p:cNvSpPr>
              <p:nvPr/>
            </p:nvSpPr>
            <p:spPr bwMode="auto">
              <a:xfrm>
                <a:off x="4537" y="133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Line 93"/>
              <p:cNvSpPr>
                <a:spLocks noChangeShapeType="1"/>
              </p:cNvSpPr>
              <p:nvPr/>
            </p:nvSpPr>
            <p:spPr bwMode="auto">
              <a:xfrm>
                <a:off x="4586" y="1391"/>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cxnSp>
          <p:nvCxnSpPr>
            <p:cNvPr id="149" name="直接连接符 148"/>
            <p:cNvCxnSpPr/>
            <p:nvPr/>
          </p:nvCxnSpPr>
          <p:spPr bwMode="auto">
            <a:xfrm>
              <a:off x="8183828" y="2655681"/>
              <a:ext cx="225425" cy="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6" name="组合 155"/>
          <p:cNvGrpSpPr/>
          <p:nvPr/>
        </p:nvGrpSpPr>
        <p:grpSpPr>
          <a:xfrm>
            <a:off x="5309870" y="2004855"/>
            <a:ext cx="3521075" cy="611188"/>
            <a:chOff x="5309870" y="2004855"/>
            <a:chExt cx="3521075" cy="611188"/>
          </a:xfrm>
        </p:grpSpPr>
        <p:grpSp>
          <p:nvGrpSpPr>
            <p:cNvPr id="10" name="Group 83"/>
            <p:cNvGrpSpPr/>
            <p:nvPr/>
          </p:nvGrpSpPr>
          <p:grpSpPr bwMode="auto">
            <a:xfrm>
              <a:off x="5309870" y="2004855"/>
              <a:ext cx="3521075" cy="611188"/>
              <a:chOff x="1922" y="3152"/>
              <a:chExt cx="2218" cy="385"/>
            </a:xfrm>
          </p:grpSpPr>
          <p:sp>
            <p:nvSpPr>
              <p:cNvPr id="11" name="Text Box 76"/>
              <p:cNvSpPr txBox="1">
                <a:spLocks noChangeArrowheads="1"/>
              </p:cNvSpPr>
              <p:nvPr/>
            </p:nvSpPr>
            <p:spPr bwMode="auto">
              <a:xfrm>
                <a:off x="1922" y="3163"/>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 name="Text Box 77"/>
              <p:cNvSpPr txBox="1">
                <a:spLocks noChangeArrowheads="1"/>
              </p:cNvSpPr>
              <p:nvPr/>
            </p:nvSpPr>
            <p:spPr bwMode="auto">
              <a:xfrm>
                <a:off x="2325"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Text Box 78"/>
              <p:cNvSpPr txBox="1">
                <a:spLocks noChangeArrowheads="1"/>
              </p:cNvSpPr>
              <p:nvPr/>
            </p:nvSpPr>
            <p:spPr bwMode="auto">
              <a:xfrm>
                <a:off x="2662"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79"/>
              <p:cNvSpPr txBox="1">
                <a:spLocks noChangeArrowheads="1"/>
              </p:cNvSpPr>
              <p:nvPr/>
            </p:nvSpPr>
            <p:spPr bwMode="auto">
              <a:xfrm>
                <a:off x="2662"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80"/>
              <p:cNvSpPr txBox="1">
                <a:spLocks noChangeArrowheads="1"/>
              </p:cNvSpPr>
              <p:nvPr/>
            </p:nvSpPr>
            <p:spPr bwMode="auto">
              <a:xfrm>
                <a:off x="3064" y="3195"/>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81"/>
              <p:cNvSpPr txBox="1">
                <a:spLocks noChangeArrowheads="1"/>
              </p:cNvSpPr>
              <p:nvPr/>
            </p:nvSpPr>
            <p:spPr bwMode="auto">
              <a:xfrm>
                <a:off x="3677" y="3207"/>
                <a:ext cx="463"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Line 82"/>
              <p:cNvSpPr>
                <a:spLocks noChangeShapeType="1"/>
              </p:cNvSpPr>
              <p:nvPr/>
            </p:nvSpPr>
            <p:spPr bwMode="auto">
              <a:xfrm>
                <a:off x="3738" y="3217"/>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cxnSp>
          <p:nvCxnSpPr>
            <p:cNvPr id="155" name="直接连接符 154"/>
            <p:cNvCxnSpPr/>
            <p:nvPr/>
          </p:nvCxnSpPr>
          <p:spPr bwMode="auto">
            <a:xfrm>
              <a:off x="8175852" y="2178995"/>
              <a:ext cx="244158"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up)">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ou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wipe(left)">
                                      <p:cBhvr>
                                        <p:cTn id="50" dur="500"/>
                                        <p:tgtEl>
                                          <p:spTgt spid="103"/>
                                        </p:tgtEl>
                                      </p:cBhvr>
                                    </p:animEffect>
                                  </p:childTnLst>
                                </p:cTn>
                              </p:par>
                            </p:childTnLst>
                          </p:cTn>
                        </p:par>
                      </p:childTnLst>
                    </p:cTn>
                  </p:par>
                  <p:par>
                    <p:cTn id="51" fill="hold">
                      <p:stCondLst>
                        <p:cond delay="indefinite"/>
                      </p:stCondLst>
                      <p:childTnLst>
                        <p:par>
                          <p:cTn id="52" fill="hold">
                            <p:stCondLst>
                              <p:cond delay="0"/>
                            </p:stCondLst>
                            <p:childTnLst>
                              <p:par>
                                <p:cTn id="53" presetID="19" presetClass="entr" presetSubtype="10"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p:cTn id="55" dur="5000" fill="hold"/>
                                        <p:tgtEl>
                                          <p:spTgt spid="57"/>
                                        </p:tgtEl>
                                        <p:attrNameLst>
                                          <p:attrName>ppt_w</p:attrName>
                                        </p:attrNameLst>
                                      </p:cBhvr>
                                      <p:tavLst>
                                        <p:tav tm="0" fmla="#ppt_w*sin(2.5*pi*$)">
                                          <p:val>
                                            <p:fltVal val="0"/>
                                          </p:val>
                                        </p:tav>
                                        <p:tav tm="100000">
                                          <p:val>
                                            <p:fltVal val="1"/>
                                          </p:val>
                                        </p:tav>
                                      </p:tavLst>
                                    </p:anim>
                                    <p:anim calcmode="lin" valueType="num">
                                      <p:cBhvr>
                                        <p:cTn id="56" dur="50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9" presetClass="entr" presetSubtype="1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0" fill="hold"/>
                                        <p:tgtEl>
                                          <p:spTgt spid="62"/>
                                        </p:tgtEl>
                                        <p:attrNameLst>
                                          <p:attrName>ppt_w</p:attrName>
                                        </p:attrNameLst>
                                      </p:cBhvr>
                                      <p:tavLst>
                                        <p:tav tm="0" fmla="#ppt_w*sin(2.5*pi*$)">
                                          <p:val>
                                            <p:fltVal val="0"/>
                                          </p:val>
                                        </p:tav>
                                        <p:tav tm="100000">
                                          <p:val>
                                            <p:fltVal val="1"/>
                                          </p:val>
                                        </p:tav>
                                      </p:tavLst>
                                    </p:anim>
                                    <p:anim calcmode="lin" valueType="num">
                                      <p:cBhvr>
                                        <p:cTn id="62" dur="50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1+#ppt_w/2"/>
                                          </p:val>
                                        </p:tav>
                                        <p:tav tm="100000">
                                          <p:val>
                                            <p:strVal val="#ppt_x"/>
                                          </p:val>
                                        </p:tav>
                                      </p:tavLst>
                                    </p:anim>
                                    <p:anim calcmode="lin" valueType="num">
                                      <p:cBhvr additive="base">
                                        <p:cTn id="9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2" fill="hold" nodeType="clickEffect">
                                  <p:stCondLst>
                                    <p:cond delay="0"/>
                                  </p:stCondLst>
                                  <p:childTnLst>
                                    <p:set>
                                      <p:cBhvr>
                                        <p:cTn id="102" dur="1" fill="hold">
                                          <p:stCondLst>
                                            <p:cond delay="0"/>
                                          </p:stCondLst>
                                        </p:cTn>
                                        <p:tgtEl>
                                          <p:spTgt spid="67"/>
                                        </p:tgtEl>
                                        <p:attrNameLst>
                                          <p:attrName>style.visibility</p:attrName>
                                        </p:attrNameLst>
                                      </p:cBhvr>
                                      <p:to>
                                        <p:strVal val="visible"/>
                                      </p:to>
                                    </p:set>
                                    <p:anim calcmode="lin" valueType="num">
                                      <p:cBhvr additive="base">
                                        <p:cTn id="103" dur="500" fill="hold"/>
                                        <p:tgtEl>
                                          <p:spTgt spid="67"/>
                                        </p:tgtEl>
                                        <p:attrNameLst>
                                          <p:attrName>ppt_x</p:attrName>
                                        </p:attrNameLst>
                                      </p:cBhvr>
                                      <p:tavLst>
                                        <p:tav tm="0">
                                          <p:val>
                                            <p:strVal val="0-#ppt_w/2"/>
                                          </p:val>
                                        </p:tav>
                                        <p:tav tm="100000">
                                          <p:val>
                                            <p:strVal val="#ppt_x"/>
                                          </p:val>
                                        </p:tav>
                                      </p:tavLst>
                                    </p:anim>
                                    <p:anim calcmode="lin" valueType="num">
                                      <p:cBhvr additive="base">
                                        <p:cTn id="10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blinds(horizontal)">
                                      <p:cBhvr>
                                        <p:cTn id="109" dur="500"/>
                                        <p:tgtEl>
                                          <p:spTgt spid="5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blinds(horizontal)">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108358" y="6838724"/>
            <a:ext cx="903288" cy="338137"/>
          </a:xfrm>
          <a:prstGeom prst="rect">
            <a:avLst/>
          </a:prstGeom>
        </p:spPr>
        <p:txBody>
          <a:bodyPr/>
          <a:lstStyle/>
          <a:p>
            <a:pPr>
              <a:defRPr/>
            </a:pPr>
            <a:fld id="{315B291C-51FB-4C18-A138-CCB3C24CD792}" type="slidenum">
              <a:rPr lang="en-US" altLang="zh-CN" sz="1800" smtClean="0">
                <a:solidFill>
                  <a:schemeClr val="tx2"/>
                </a:solidFill>
              </a:rPr>
            </a:fld>
            <a:endParaRPr lang="en-US" altLang="zh-CN" sz="1800" dirty="0">
              <a:solidFill>
                <a:schemeClr val="tx2"/>
              </a:solidFill>
            </a:endParaRPr>
          </a:p>
        </p:txBody>
      </p:sp>
      <p:sp>
        <p:nvSpPr>
          <p:cNvPr id="6" name="Text Box 15"/>
          <p:cNvSpPr txBox="1">
            <a:spLocks noChangeArrowheads="1"/>
          </p:cNvSpPr>
          <p:nvPr/>
        </p:nvSpPr>
        <p:spPr bwMode="auto">
          <a:xfrm>
            <a:off x="1635125" y="1521783"/>
            <a:ext cx="522287"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 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 1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pSp>
        <p:nvGrpSpPr>
          <p:cNvPr id="7" name="Group 102"/>
          <p:cNvGrpSpPr/>
          <p:nvPr/>
        </p:nvGrpSpPr>
        <p:grpSpPr bwMode="auto">
          <a:xfrm>
            <a:off x="0" y="858208"/>
            <a:ext cx="2716212" cy="1635125"/>
            <a:chOff x="1119" y="510"/>
            <a:chExt cx="1711" cy="1030"/>
          </a:xfrm>
        </p:grpSpPr>
        <p:sp>
          <p:nvSpPr>
            <p:cNvPr id="8" name="Rectangle 5"/>
            <p:cNvSpPr>
              <a:spLocks noChangeArrowheads="1"/>
            </p:cNvSpPr>
            <p:nvPr/>
          </p:nvSpPr>
          <p:spPr bwMode="auto">
            <a:xfrm>
              <a:off x="1551" y="959"/>
              <a:ext cx="1200" cy="57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 name="Line 6"/>
            <p:cNvSpPr>
              <a:spLocks noChangeShapeType="1"/>
            </p:cNvSpPr>
            <p:nvPr/>
          </p:nvSpPr>
          <p:spPr bwMode="auto">
            <a:xfrm>
              <a:off x="1551" y="1247"/>
              <a:ext cx="12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 name="Group 23"/>
            <p:cNvGrpSpPr/>
            <p:nvPr/>
          </p:nvGrpSpPr>
          <p:grpSpPr bwMode="auto">
            <a:xfrm>
              <a:off x="1839" y="959"/>
              <a:ext cx="624" cy="571"/>
              <a:chOff x="1209" y="981"/>
              <a:chExt cx="624" cy="528"/>
            </a:xfrm>
          </p:grpSpPr>
          <p:sp>
            <p:nvSpPr>
              <p:cNvPr id="20" name="Line 7"/>
              <p:cNvSpPr>
                <a:spLocks noChangeShapeType="1"/>
              </p:cNvSpPr>
              <p:nvPr/>
            </p:nvSpPr>
            <p:spPr bwMode="auto">
              <a:xfrm>
                <a:off x="1512"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8"/>
              <p:cNvSpPr>
                <a:spLocks noChangeShapeType="1"/>
              </p:cNvSpPr>
              <p:nvPr/>
            </p:nvSpPr>
            <p:spPr bwMode="auto">
              <a:xfrm>
                <a:off x="1209"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9"/>
              <p:cNvSpPr>
                <a:spLocks noChangeShapeType="1"/>
              </p:cNvSpPr>
              <p:nvPr/>
            </p:nvSpPr>
            <p:spPr bwMode="auto">
              <a:xfrm>
                <a:off x="1833"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 name="Line 10"/>
            <p:cNvSpPr>
              <a:spLocks noChangeShapeType="1"/>
            </p:cNvSpPr>
            <p:nvPr/>
          </p:nvSpPr>
          <p:spPr bwMode="auto">
            <a:xfrm flipH="1" flipV="1">
              <a:off x="1298" y="691"/>
              <a:ext cx="253" cy="26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Text Box 11"/>
            <p:cNvSpPr txBox="1">
              <a:spLocks noChangeArrowheads="1"/>
            </p:cNvSpPr>
            <p:nvPr/>
          </p:nvSpPr>
          <p:spPr bwMode="auto">
            <a:xfrm>
              <a:off x="1119" y="719"/>
              <a:ext cx="43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4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Text Box 12"/>
            <p:cNvSpPr txBox="1">
              <a:spLocks noChangeArrowheads="1"/>
            </p:cNvSpPr>
            <p:nvPr/>
          </p:nvSpPr>
          <p:spPr bwMode="auto">
            <a:xfrm>
              <a:off x="1304" y="510"/>
              <a:ext cx="31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13"/>
            <p:cNvSpPr txBox="1">
              <a:spLocks noChangeArrowheads="1"/>
            </p:cNvSpPr>
            <p:nvPr/>
          </p:nvSpPr>
          <p:spPr bwMode="auto">
            <a:xfrm>
              <a:off x="1311" y="959"/>
              <a:ext cx="213" cy="58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18"/>
            <p:cNvSpPr txBox="1">
              <a:spLocks noChangeArrowheads="1"/>
            </p:cNvSpPr>
            <p:nvPr/>
          </p:nvSpPr>
          <p:spPr bwMode="auto">
            <a:xfrm>
              <a:off x="1423" y="651"/>
              <a:ext cx="31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Text Box 19"/>
            <p:cNvSpPr txBox="1">
              <a:spLocks noChangeArrowheads="1"/>
            </p:cNvSpPr>
            <p:nvPr/>
          </p:nvSpPr>
          <p:spPr bwMode="auto">
            <a:xfrm>
              <a:off x="1532" y="71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Text Box 20"/>
            <p:cNvSpPr txBox="1">
              <a:spLocks noChangeArrowheads="1"/>
            </p:cNvSpPr>
            <p:nvPr/>
          </p:nvSpPr>
          <p:spPr bwMode="auto">
            <a:xfrm>
              <a:off x="1814"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8" name="Text Box 21"/>
            <p:cNvSpPr txBox="1">
              <a:spLocks noChangeArrowheads="1"/>
            </p:cNvSpPr>
            <p:nvPr/>
          </p:nvSpPr>
          <p:spPr bwMode="auto">
            <a:xfrm>
              <a:off x="2130"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9" name="Text Box 22"/>
            <p:cNvSpPr txBox="1">
              <a:spLocks noChangeArrowheads="1"/>
            </p:cNvSpPr>
            <p:nvPr/>
          </p:nvSpPr>
          <p:spPr bwMode="auto">
            <a:xfrm>
              <a:off x="2445"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23" name="Text Box 25"/>
          <p:cNvSpPr txBox="1">
            <a:spLocks noChangeArrowheads="1"/>
          </p:cNvSpPr>
          <p:nvPr/>
        </p:nvSpPr>
        <p:spPr bwMode="auto">
          <a:xfrm>
            <a:off x="738187" y="1501146"/>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26"/>
          <p:cNvSpPr txBox="1">
            <a:spLocks noChangeArrowheads="1"/>
          </p:cNvSpPr>
          <p:nvPr/>
        </p:nvSpPr>
        <p:spPr bwMode="auto">
          <a:xfrm>
            <a:off x="2189162" y="1537658"/>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Text Box 27"/>
          <p:cNvSpPr txBox="1">
            <a:spLocks noChangeArrowheads="1"/>
          </p:cNvSpPr>
          <p:nvPr/>
        </p:nvSpPr>
        <p:spPr bwMode="auto">
          <a:xfrm>
            <a:off x="1212850" y="1532271"/>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AutoShape 28"/>
          <p:cNvSpPr>
            <a:spLocks noChangeArrowheads="1"/>
          </p:cNvSpPr>
          <p:nvPr/>
        </p:nvSpPr>
        <p:spPr bwMode="auto">
          <a:xfrm>
            <a:off x="1208087" y="1618621"/>
            <a:ext cx="844550" cy="793750"/>
          </a:xfrm>
          <a:prstGeom prst="roundRect">
            <a:avLst>
              <a:gd name="adj" fmla="val 16667"/>
            </a:avLst>
          </a:prstGeom>
          <a:noFill/>
          <a:ln w="38100">
            <a:no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AutoShape 29"/>
          <p:cNvSpPr>
            <a:spLocks noChangeArrowheads="1"/>
          </p:cNvSpPr>
          <p:nvPr/>
        </p:nvSpPr>
        <p:spPr bwMode="auto">
          <a:xfrm>
            <a:off x="758825" y="2101221"/>
            <a:ext cx="776287" cy="328612"/>
          </a:xfrm>
          <a:prstGeom prst="roundRect">
            <a:avLst>
              <a:gd name="adj" fmla="val 16667"/>
            </a:avLst>
          </a:pr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28" name="Group 32"/>
          <p:cNvGrpSpPr/>
          <p:nvPr/>
        </p:nvGrpSpPr>
        <p:grpSpPr bwMode="auto">
          <a:xfrm>
            <a:off x="3262312" y="1342396"/>
            <a:ext cx="2174875" cy="522287"/>
            <a:chOff x="1054" y="2478"/>
            <a:chExt cx="1370" cy="329"/>
          </a:xfrm>
        </p:grpSpPr>
        <p:sp>
          <p:nvSpPr>
            <p:cNvPr id="29" name="Text Box 30"/>
            <p:cNvSpPr txBox="1">
              <a:spLocks noChangeArrowheads="1"/>
            </p:cNvSpPr>
            <p:nvPr/>
          </p:nvSpPr>
          <p:spPr bwMode="auto">
            <a:xfrm>
              <a:off x="1054" y="2478"/>
              <a:ext cx="1370" cy="329"/>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S+</a:t>
              </a:r>
              <a:r>
                <a:rPr lang="en-US" altLang="zh-CN" sz="2800" b="0" noProof="0" dirty="0" err="1">
                  <a:ln>
                    <a:solidFill>
                      <a:schemeClr val="tx1"/>
                    </a:solidFill>
                  </a:ln>
                  <a:effectLst/>
                  <a:uLnTx/>
                  <a:uFillTx/>
                  <a:sym typeface="+mn-ea"/>
                </a:rPr>
                <a:t>Q</a:t>
              </a:r>
              <a:r>
                <a:rPr lang="en-US" altLang="zh-CN" sz="2800" b="0" baseline="30000" noProof="0" dirty="0" err="1">
                  <a:ln>
                    <a:solidFill>
                      <a:schemeClr val="tx1"/>
                    </a:solidFill>
                  </a:ln>
                  <a:effectLst/>
                  <a:uLnTx/>
                  <a:uFillTx/>
                  <a:sym typeface="+mn-ea"/>
                </a:rPr>
                <a:t>n</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Line 31"/>
            <p:cNvSpPr>
              <a:spLocks noChangeShapeType="1"/>
            </p:cNvSpPr>
            <p:nvPr/>
          </p:nvSpPr>
          <p:spPr bwMode="auto">
            <a:xfrm>
              <a:off x="2089" y="2526"/>
              <a:ext cx="1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Text Box 33"/>
          <p:cNvSpPr txBox="1">
            <a:spLocks noChangeArrowheads="1"/>
          </p:cNvSpPr>
          <p:nvPr/>
        </p:nvSpPr>
        <p:spPr bwMode="auto">
          <a:xfrm>
            <a:off x="3330575" y="1945646"/>
            <a:ext cx="1208087"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RS=0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2" name="Text Box 34"/>
          <p:cNvSpPr txBox="1">
            <a:spLocks noChangeArrowheads="1"/>
          </p:cNvSpPr>
          <p:nvPr/>
        </p:nvSpPr>
        <p:spPr bwMode="auto">
          <a:xfrm>
            <a:off x="3175238" y="858685"/>
            <a:ext cx="1519238"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3" name="AutoShape 35"/>
          <p:cNvSpPr/>
          <p:nvPr/>
        </p:nvSpPr>
        <p:spPr bwMode="auto">
          <a:xfrm>
            <a:off x="3124200" y="1359858"/>
            <a:ext cx="241300" cy="1052513"/>
          </a:xfrm>
          <a:prstGeom prst="leftBrace">
            <a:avLst>
              <a:gd name="adj1" fmla="val 36349"/>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5" name="Group 75"/>
          <p:cNvGrpSpPr/>
          <p:nvPr/>
        </p:nvGrpSpPr>
        <p:grpSpPr bwMode="auto">
          <a:xfrm>
            <a:off x="2575333" y="5481411"/>
            <a:ext cx="538163" cy="534988"/>
            <a:chOff x="1554" y="3402"/>
            <a:chExt cx="339" cy="337"/>
          </a:xfrm>
        </p:grpSpPr>
        <p:sp>
          <p:nvSpPr>
            <p:cNvPr id="36" name="Oval 71"/>
            <p:cNvSpPr>
              <a:spLocks noChangeArrowheads="1"/>
            </p:cNvSpPr>
            <p:nvPr/>
          </p:nvSpPr>
          <p:spPr bwMode="auto">
            <a:xfrm>
              <a:off x="1554" y="3402"/>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Text Box 73"/>
            <p:cNvSpPr txBox="1">
              <a:spLocks noChangeArrowheads="1"/>
            </p:cNvSpPr>
            <p:nvPr/>
          </p:nvSpPr>
          <p:spPr bwMode="auto">
            <a:xfrm>
              <a:off x="1631" y="342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38" name="Group 76"/>
          <p:cNvGrpSpPr/>
          <p:nvPr/>
        </p:nvGrpSpPr>
        <p:grpSpPr bwMode="auto">
          <a:xfrm>
            <a:off x="4766083" y="5517924"/>
            <a:ext cx="538163" cy="534987"/>
            <a:chOff x="2934" y="3425"/>
            <a:chExt cx="339" cy="337"/>
          </a:xfrm>
        </p:grpSpPr>
        <p:sp>
          <p:nvSpPr>
            <p:cNvPr id="39" name="Oval 72"/>
            <p:cNvSpPr>
              <a:spLocks noChangeArrowheads="1"/>
            </p:cNvSpPr>
            <p:nvPr/>
          </p:nvSpPr>
          <p:spPr bwMode="auto">
            <a:xfrm>
              <a:off x="2934" y="3425"/>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Text Box 74"/>
            <p:cNvSpPr txBox="1">
              <a:spLocks noChangeArrowheads="1"/>
            </p:cNvSpPr>
            <p:nvPr/>
          </p:nvSpPr>
          <p:spPr bwMode="auto">
            <a:xfrm>
              <a:off x="3011" y="343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41" name="Arc 77"/>
          <p:cNvSpPr/>
          <p:nvPr/>
        </p:nvSpPr>
        <p:spPr bwMode="auto">
          <a:xfrm rot="14154867" flipV="1">
            <a:off x="2077653" y="5344092"/>
            <a:ext cx="773112" cy="752475"/>
          </a:xfrm>
          <a:custGeom>
            <a:avLst/>
            <a:gdLst>
              <a:gd name="T0" fmla="*/ 2147483647 w 43200"/>
              <a:gd name="T1" fmla="*/ 0 h 43040"/>
              <a:gd name="T2" fmla="*/ 348750877 w 43200"/>
              <a:gd name="T3" fmla="*/ 2147483647 h 43040"/>
              <a:gd name="T4" fmla="*/ 2147483647 w 43200"/>
              <a:gd name="T5" fmla="*/ 2147483647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Arc 78"/>
          <p:cNvSpPr/>
          <p:nvPr/>
        </p:nvSpPr>
        <p:spPr bwMode="auto">
          <a:xfrm rot="8094814" flipH="1" flipV="1">
            <a:off x="5009765" y="5413942"/>
            <a:ext cx="773112" cy="752475"/>
          </a:xfrm>
          <a:custGeom>
            <a:avLst/>
            <a:gdLst>
              <a:gd name="T0" fmla="*/ 2147483647 w 43200"/>
              <a:gd name="T1" fmla="*/ 0 h 43040"/>
              <a:gd name="T2" fmla="*/ 348750877 w 43200"/>
              <a:gd name="T3" fmla="*/ 2147483647 h 43040"/>
              <a:gd name="T4" fmla="*/ 2147483647 w 43200"/>
              <a:gd name="T5" fmla="*/ 2147483647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Text Box 79"/>
          <p:cNvSpPr txBox="1">
            <a:spLocks noChangeArrowheads="1"/>
          </p:cNvSpPr>
          <p:nvPr/>
        </p:nvSpPr>
        <p:spPr bwMode="auto">
          <a:xfrm>
            <a:off x="5767796" y="5343299"/>
            <a:ext cx="758825" cy="8309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R=0</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Text Box 97"/>
          <p:cNvSpPr txBox="1">
            <a:spLocks noChangeArrowheads="1"/>
          </p:cNvSpPr>
          <p:nvPr/>
        </p:nvSpPr>
        <p:spPr bwMode="auto">
          <a:xfrm>
            <a:off x="1384708" y="5240111"/>
            <a:ext cx="758825" cy="8309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S=0 R=</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5" name="Arc 98"/>
          <p:cNvSpPr/>
          <p:nvPr/>
        </p:nvSpPr>
        <p:spPr bwMode="auto">
          <a:xfrm rot="-2056892">
            <a:off x="3018246" y="4797199"/>
            <a:ext cx="1828800" cy="13827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Text Box 99"/>
          <p:cNvSpPr txBox="1">
            <a:spLocks noChangeArrowheads="1"/>
          </p:cNvSpPr>
          <p:nvPr/>
        </p:nvSpPr>
        <p:spPr bwMode="auto">
          <a:xfrm>
            <a:off x="3335746" y="4619399"/>
            <a:ext cx="153511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R=0</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Arc 100"/>
          <p:cNvSpPr/>
          <p:nvPr/>
        </p:nvSpPr>
        <p:spPr bwMode="auto">
          <a:xfrm rot="-2113283" flipH="1" flipV="1">
            <a:off x="3016658" y="5329011"/>
            <a:ext cx="1828800" cy="13827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Text Box 101"/>
          <p:cNvSpPr txBox="1">
            <a:spLocks noChangeArrowheads="1"/>
          </p:cNvSpPr>
          <p:nvPr/>
        </p:nvSpPr>
        <p:spPr bwMode="auto">
          <a:xfrm>
            <a:off x="3232558" y="6429149"/>
            <a:ext cx="153511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R=1</a:t>
            </a:r>
            <a:endPar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TextBox 48"/>
          <p:cNvSpPr txBox="1"/>
          <p:nvPr/>
        </p:nvSpPr>
        <p:spPr>
          <a:xfrm>
            <a:off x="3237547" y="460063"/>
            <a:ext cx="2773680" cy="523220"/>
          </a:xfrm>
          <a:prstGeom prst="rect">
            <a:avLst/>
          </a:prstGeom>
          <a:noFill/>
        </p:spPr>
        <p:txBody>
          <a:bodyPr wrap="square" rtlCol="0">
            <a:spAutoFit/>
          </a:bodyPr>
          <a:lstStyle/>
          <a:p>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、特征方程</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0" name="Rectangle 2"/>
          <p:cNvSpPr txBox="1">
            <a:spLocks noChangeArrowheads="1"/>
          </p:cNvSpPr>
          <p:nvPr/>
        </p:nvSpPr>
        <p:spPr bwMode="auto">
          <a:xfrm>
            <a:off x="474118" y="2923165"/>
            <a:ext cx="3078480"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、状态转换图</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1" name="灯片编号占位符 48"/>
          <p:cNvSpPr txBox="1"/>
          <p:nvPr/>
        </p:nvSpPr>
        <p:spPr>
          <a:xfrm>
            <a:off x="6661558" y="6608536"/>
            <a:ext cx="190500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2800" b="1" i="0" u="none" strike="noStrike" kern="1200" cap="none" spc="0" normalizeH="0" baseline="0" noProof="0" smtClean="0">
                <a:ln>
                  <a:noFill/>
                </a:ln>
                <a:solidFill>
                  <a:schemeClr val="bg1"/>
                </a:solidFill>
                <a:effectLst/>
                <a:uLnTx/>
                <a:uFillTx/>
                <a:latin typeface="Tahoma" panose="020B0604030504040204" pitchFamily="34" charset="0"/>
                <a:ea typeface="宋体" panose="02010600030101010101" pitchFamily="2" charset="-122"/>
                <a:cs typeface="+mn-cs"/>
              </a:rPr>
            </a:fld>
            <a:endParaRPr kumimoji="1" lang="en-US" altLang="zh-CN" sz="2800" b="1" i="0" u="none" strike="noStrike" kern="1200" cap="none" spc="0" normalizeH="0" baseline="0" noProof="0">
              <a:ln>
                <a:noFill/>
              </a:ln>
              <a:solidFill>
                <a:schemeClr val="bg1"/>
              </a:solidFill>
              <a:effectLst/>
              <a:uLnTx/>
              <a:uFillTx/>
              <a:latin typeface="Tahoma" panose="020B0604030504040204" pitchFamily="34" charset="0"/>
              <a:ea typeface="宋体" panose="02010600030101010101" pitchFamily="2" charset="-122"/>
              <a:cs typeface="+mn-cs"/>
            </a:endParaRPr>
          </a:p>
        </p:txBody>
      </p:sp>
      <p:sp>
        <p:nvSpPr>
          <p:cNvPr id="52" name="AutoShape 29"/>
          <p:cNvSpPr>
            <a:spLocks noChangeArrowheads="1"/>
          </p:cNvSpPr>
          <p:nvPr/>
        </p:nvSpPr>
        <p:spPr bwMode="auto">
          <a:xfrm>
            <a:off x="1242218" y="1656543"/>
            <a:ext cx="816769" cy="780875"/>
          </a:xfrm>
          <a:prstGeom prst="roundRect">
            <a:avLst>
              <a:gd name="adj" fmla="val 16667"/>
            </a:avLst>
          </a:pr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Rectangle 72"/>
          <p:cNvSpPr>
            <a:spLocks noChangeArrowheads="1"/>
          </p:cNvSpPr>
          <p:nvPr/>
        </p:nvSpPr>
        <p:spPr bwMode="auto">
          <a:xfrm>
            <a:off x="6474932" y="-28323"/>
            <a:ext cx="1844357" cy="52228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功能表</a:t>
            </a:r>
            <a:endPar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11" name="Group 223"/>
          <p:cNvGrpSpPr/>
          <p:nvPr/>
        </p:nvGrpSpPr>
        <p:grpSpPr bwMode="auto">
          <a:xfrm>
            <a:off x="5311140" y="531495"/>
            <a:ext cx="3738245" cy="4740275"/>
            <a:chOff x="2925" y="475"/>
            <a:chExt cx="2367" cy="2013"/>
          </a:xfrm>
        </p:grpSpPr>
        <p:sp>
          <p:nvSpPr>
            <p:cNvPr id="112" name="Rectangle 47"/>
            <p:cNvSpPr>
              <a:spLocks noChangeArrowheads="1"/>
            </p:cNvSpPr>
            <p:nvPr/>
          </p:nvSpPr>
          <p:spPr bwMode="auto">
            <a:xfrm>
              <a:off x="4067" y="475"/>
              <a:ext cx="1225"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3" name="Rectangle 48"/>
            <p:cNvSpPr>
              <a:spLocks noChangeArrowheads="1"/>
            </p:cNvSpPr>
            <p:nvPr/>
          </p:nvSpPr>
          <p:spPr bwMode="auto">
            <a:xfrm>
              <a:off x="3321" y="475"/>
              <a:ext cx="746"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   S</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4" name="Line 49"/>
            <p:cNvSpPr>
              <a:spLocks noChangeShapeType="1"/>
            </p:cNvSpPr>
            <p:nvPr/>
          </p:nvSpPr>
          <p:spPr bwMode="auto">
            <a:xfrm>
              <a:off x="3317" y="695"/>
              <a:ext cx="197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5" name="Line 50"/>
            <p:cNvSpPr>
              <a:spLocks noChangeShapeType="1"/>
            </p:cNvSpPr>
            <p:nvPr/>
          </p:nvSpPr>
          <p:spPr bwMode="auto">
            <a:xfrm>
              <a:off x="4067" y="475"/>
              <a:ext cx="0" cy="20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 name="Line 51"/>
            <p:cNvSpPr>
              <a:spLocks noChangeShapeType="1"/>
            </p:cNvSpPr>
            <p:nvPr/>
          </p:nvSpPr>
          <p:spPr bwMode="auto">
            <a:xfrm>
              <a:off x="3321" y="475"/>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7" name="Line 52"/>
            <p:cNvSpPr>
              <a:spLocks noChangeShapeType="1"/>
            </p:cNvSpPr>
            <p:nvPr/>
          </p:nvSpPr>
          <p:spPr bwMode="auto">
            <a:xfrm>
              <a:off x="3321"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 name="Line 53"/>
            <p:cNvSpPr>
              <a:spLocks noChangeShapeType="1"/>
            </p:cNvSpPr>
            <p:nvPr/>
          </p:nvSpPr>
          <p:spPr bwMode="auto">
            <a:xfrm>
              <a:off x="5292"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 name="Line 54"/>
            <p:cNvSpPr>
              <a:spLocks noChangeShapeType="1"/>
            </p:cNvSpPr>
            <p:nvPr/>
          </p:nvSpPr>
          <p:spPr bwMode="auto">
            <a:xfrm>
              <a:off x="3321" y="2488"/>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 name="Line 55"/>
            <p:cNvSpPr>
              <a:spLocks noChangeShapeType="1"/>
            </p:cNvSpPr>
            <p:nvPr/>
          </p:nvSpPr>
          <p:spPr bwMode="auto">
            <a:xfrm flipV="1">
              <a:off x="4746" y="504"/>
              <a:ext cx="149"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 name="Rectangle 58"/>
            <p:cNvSpPr>
              <a:spLocks noChangeArrowheads="1"/>
            </p:cNvSpPr>
            <p:nvPr/>
          </p:nvSpPr>
          <p:spPr bwMode="auto">
            <a:xfrm>
              <a:off x="2981" y="476"/>
              <a:ext cx="336" cy="201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2" name="Text Box 60"/>
            <p:cNvSpPr txBox="1">
              <a:spLocks noChangeArrowheads="1"/>
            </p:cNvSpPr>
            <p:nvPr/>
          </p:nvSpPr>
          <p:spPr bwMode="auto">
            <a:xfrm>
              <a:off x="2925" y="487"/>
              <a:ext cx="424" cy="49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noProof="0" dirty="0">
                  <a:ln>
                    <a:solidFill>
                      <a:schemeClr val="tx1"/>
                    </a:solidFill>
                  </a:ln>
                  <a:effectLst/>
                  <a:uLnTx/>
                  <a:uFillTx/>
                  <a:sym typeface="+mn-ea"/>
                </a:rPr>
                <a:t>Q</a:t>
              </a:r>
              <a:r>
                <a:rPr lang="en-US" altLang="zh-CN" sz="2800" b="0" baseline="30000" noProof="0" dirty="0">
                  <a:ln>
                    <a:solidFill>
                      <a:schemeClr val="tx1"/>
                    </a:solidFill>
                  </a:ln>
                  <a:effectLst/>
                  <a:uLnTx/>
                  <a:uFillTx/>
                  <a:sym typeface="+mn-ea"/>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3" name="Line 84"/>
            <p:cNvSpPr>
              <a:spLocks noChangeShapeType="1"/>
            </p:cNvSpPr>
            <p:nvPr/>
          </p:nvSpPr>
          <p:spPr bwMode="auto">
            <a:xfrm flipH="1">
              <a:off x="2965" y="695"/>
              <a:ext cx="3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24" name="Group 102"/>
          <p:cNvGrpSpPr/>
          <p:nvPr/>
        </p:nvGrpSpPr>
        <p:grpSpPr bwMode="auto">
          <a:xfrm>
            <a:off x="5487189" y="2038167"/>
            <a:ext cx="3505200" cy="546100"/>
            <a:chOff x="2780" y="1637"/>
            <a:chExt cx="2208" cy="344"/>
          </a:xfrm>
        </p:grpSpPr>
        <p:sp>
          <p:nvSpPr>
            <p:cNvPr id="125" name="Text Box 96"/>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6" name="Text Box 97"/>
            <p:cNvSpPr txBox="1">
              <a:spLocks noChangeArrowheads="1"/>
            </p:cNvSpPr>
            <p:nvPr/>
          </p:nvSpPr>
          <p:spPr bwMode="auto">
            <a:xfrm>
              <a:off x="3151" y="1641"/>
              <a:ext cx="457"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7" name="Text Box 98"/>
            <p:cNvSpPr txBox="1">
              <a:spLocks noChangeArrowheads="1"/>
            </p:cNvSpPr>
            <p:nvPr/>
          </p:nvSpPr>
          <p:spPr bwMode="auto">
            <a:xfrm>
              <a:off x="3557" y="163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8" name="Text Box 99"/>
            <p:cNvSpPr txBox="1">
              <a:spLocks noChangeArrowheads="1"/>
            </p:cNvSpPr>
            <p:nvPr/>
          </p:nvSpPr>
          <p:spPr bwMode="auto">
            <a:xfrm>
              <a:off x="3933" y="1649"/>
              <a:ext cx="468"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9" name="Text Box 100"/>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30" name="Group 103"/>
          <p:cNvGrpSpPr/>
          <p:nvPr/>
        </p:nvGrpSpPr>
        <p:grpSpPr bwMode="auto">
          <a:xfrm>
            <a:off x="5471251" y="3076191"/>
            <a:ext cx="3505200" cy="539750"/>
            <a:chOff x="2780" y="1641"/>
            <a:chExt cx="2208" cy="340"/>
          </a:xfrm>
        </p:grpSpPr>
        <p:sp>
          <p:nvSpPr>
            <p:cNvPr id="131" name="Text Box 104"/>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2" name="Text Box 105"/>
            <p:cNvSpPr txBox="1">
              <a:spLocks noChangeArrowheads="1"/>
            </p:cNvSpPr>
            <p:nvPr/>
          </p:nvSpPr>
          <p:spPr bwMode="auto">
            <a:xfrm>
              <a:off x="3183" y="164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3" name="Text Box 106"/>
            <p:cNvSpPr txBox="1">
              <a:spLocks noChangeArrowheads="1"/>
            </p:cNvSpPr>
            <p:nvPr/>
          </p:nvSpPr>
          <p:spPr bwMode="auto">
            <a:xfrm>
              <a:off x="3530" y="1652"/>
              <a:ext cx="435"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4"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36" name="Group 109"/>
          <p:cNvGrpSpPr/>
          <p:nvPr/>
        </p:nvGrpSpPr>
        <p:grpSpPr bwMode="auto">
          <a:xfrm>
            <a:off x="5486083" y="2516505"/>
            <a:ext cx="3455988" cy="563016"/>
            <a:chOff x="2811" y="1641"/>
            <a:chExt cx="2177" cy="154"/>
          </a:xfrm>
        </p:grpSpPr>
        <p:sp>
          <p:nvSpPr>
            <p:cNvPr id="137" name="Text Box 110"/>
            <p:cNvSpPr txBox="1">
              <a:spLocks noChangeArrowheads="1"/>
            </p:cNvSpPr>
            <p:nvPr/>
          </p:nvSpPr>
          <p:spPr bwMode="auto">
            <a:xfrm>
              <a:off x="2811" y="1652"/>
              <a:ext cx="393"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8" name="Text Box 111"/>
            <p:cNvSpPr txBox="1">
              <a:spLocks noChangeArrowheads="1"/>
            </p:cNvSpPr>
            <p:nvPr/>
          </p:nvSpPr>
          <p:spPr bwMode="auto">
            <a:xfrm>
              <a:off x="3183" y="164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9" name="Text Box 112"/>
            <p:cNvSpPr txBox="1">
              <a:spLocks noChangeArrowheads="1"/>
            </p:cNvSpPr>
            <p:nvPr/>
          </p:nvSpPr>
          <p:spPr bwMode="auto">
            <a:xfrm>
              <a:off x="3541" y="1652"/>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0" name="Text Box 113"/>
            <p:cNvSpPr txBox="1">
              <a:spLocks noChangeArrowheads="1"/>
            </p:cNvSpPr>
            <p:nvPr/>
          </p:nvSpPr>
          <p:spPr bwMode="auto">
            <a:xfrm>
              <a:off x="3966"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Text Box 114"/>
            <p:cNvSpPr txBox="1">
              <a:spLocks noChangeArrowheads="1"/>
            </p:cNvSpPr>
            <p:nvPr/>
          </p:nvSpPr>
          <p:spPr bwMode="auto">
            <a:xfrm>
              <a:off x="4564"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43" name="Group 94"/>
          <p:cNvGrpSpPr/>
          <p:nvPr/>
        </p:nvGrpSpPr>
        <p:grpSpPr bwMode="auto">
          <a:xfrm rot="0">
            <a:off x="5480685" y="1570038"/>
            <a:ext cx="3478530" cy="557213"/>
            <a:chOff x="2770" y="1317"/>
            <a:chExt cx="2191" cy="351"/>
          </a:xfrm>
        </p:grpSpPr>
        <p:sp>
          <p:nvSpPr>
            <p:cNvPr id="145" name="Text Box 87"/>
            <p:cNvSpPr txBox="1">
              <a:spLocks noChangeArrowheads="1"/>
            </p:cNvSpPr>
            <p:nvPr/>
          </p:nvSpPr>
          <p:spPr bwMode="auto">
            <a:xfrm>
              <a:off x="2770" y="133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6" name="Text Box 88"/>
            <p:cNvSpPr txBox="1">
              <a:spLocks noChangeArrowheads="1"/>
            </p:cNvSpPr>
            <p:nvPr/>
          </p:nvSpPr>
          <p:spPr bwMode="auto">
            <a:xfrm>
              <a:off x="3173" y="1326"/>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7" name="Text Box 90"/>
            <p:cNvSpPr txBox="1">
              <a:spLocks noChangeArrowheads="1"/>
            </p:cNvSpPr>
            <p:nvPr/>
          </p:nvSpPr>
          <p:spPr bwMode="auto">
            <a:xfrm>
              <a:off x="3503" y="131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8" name="Text Box 91"/>
            <p:cNvSpPr txBox="1">
              <a:spLocks noChangeArrowheads="1"/>
            </p:cNvSpPr>
            <p:nvPr/>
          </p:nvSpPr>
          <p:spPr bwMode="auto">
            <a:xfrm>
              <a:off x="3902" y="1326"/>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Text Box 92"/>
            <p:cNvSpPr txBox="1">
              <a:spLocks noChangeArrowheads="1"/>
            </p:cNvSpPr>
            <p:nvPr/>
          </p:nvSpPr>
          <p:spPr bwMode="auto">
            <a:xfrm>
              <a:off x="4537" y="1339"/>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0" name="Line 93"/>
            <p:cNvSpPr>
              <a:spLocks noChangeShapeType="1"/>
            </p:cNvSpPr>
            <p:nvPr/>
          </p:nvSpPr>
          <p:spPr bwMode="auto">
            <a:xfrm>
              <a:off x="4586" y="1391"/>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52" name="Group 83"/>
          <p:cNvGrpSpPr/>
          <p:nvPr/>
        </p:nvGrpSpPr>
        <p:grpSpPr bwMode="auto">
          <a:xfrm rot="0">
            <a:off x="5471160" y="1029335"/>
            <a:ext cx="3521075" cy="609600"/>
            <a:chOff x="1922" y="3152"/>
            <a:chExt cx="2218" cy="384"/>
          </a:xfrm>
        </p:grpSpPr>
        <p:sp>
          <p:nvSpPr>
            <p:cNvPr id="154" name="Text Box 76"/>
            <p:cNvSpPr txBox="1">
              <a:spLocks noChangeArrowheads="1"/>
            </p:cNvSpPr>
            <p:nvPr/>
          </p:nvSpPr>
          <p:spPr bwMode="auto">
            <a:xfrm>
              <a:off x="1922" y="3163"/>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5" name="Text Box 77"/>
            <p:cNvSpPr txBox="1">
              <a:spLocks noChangeArrowheads="1"/>
            </p:cNvSpPr>
            <p:nvPr/>
          </p:nvSpPr>
          <p:spPr bwMode="auto">
            <a:xfrm>
              <a:off x="2325" y="3152"/>
              <a:ext cx="572"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0    0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8" name="Text Box 80"/>
            <p:cNvSpPr txBox="1">
              <a:spLocks noChangeArrowheads="1"/>
            </p:cNvSpPr>
            <p:nvPr/>
          </p:nvSpPr>
          <p:spPr bwMode="auto">
            <a:xfrm>
              <a:off x="3064" y="3195"/>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9" name="Text Box 81"/>
            <p:cNvSpPr txBox="1">
              <a:spLocks noChangeArrowheads="1"/>
            </p:cNvSpPr>
            <p:nvPr/>
          </p:nvSpPr>
          <p:spPr bwMode="auto">
            <a:xfrm>
              <a:off x="3677" y="3207"/>
              <a:ext cx="463"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0" name="Line 82"/>
            <p:cNvSpPr>
              <a:spLocks noChangeShapeType="1"/>
            </p:cNvSpPr>
            <p:nvPr/>
          </p:nvSpPr>
          <p:spPr bwMode="auto">
            <a:xfrm>
              <a:off x="3738" y="3217"/>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 name="Group 103"/>
          <p:cNvGrpSpPr/>
          <p:nvPr/>
        </p:nvGrpSpPr>
        <p:grpSpPr bwMode="auto">
          <a:xfrm>
            <a:off x="5486808" y="3648326"/>
            <a:ext cx="3544888" cy="539750"/>
            <a:chOff x="2755" y="1641"/>
            <a:chExt cx="2233" cy="340"/>
          </a:xfrm>
        </p:grpSpPr>
        <p:sp>
          <p:nvSpPr>
            <p:cNvPr id="3" name="Text Box 104"/>
            <p:cNvSpPr txBox="1">
              <a:spLocks noChangeArrowheads="1"/>
            </p:cNvSpPr>
            <p:nvPr/>
          </p:nvSpPr>
          <p:spPr bwMode="auto">
            <a:xfrm>
              <a:off x="2755" y="1652"/>
              <a:ext cx="449"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 name="Text Box 105"/>
            <p:cNvSpPr txBox="1">
              <a:spLocks noChangeArrowheads="1"/>
            </p:cNvSpPr>
            <p:nvPr/>
          </p:nvSpPr>
          <p:spPr bwMode="auto">
            <a:xfrm>
              <a:off x="3127" y="1641"/>
              <a:ext cx="480"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Text Box 106"/>
            <p:cNvSpPr txBox="1">
              <a:spLocks noChangeArrowheads="1"/>
            </p:cNvSpPr>
            <p:nvPr/>
          </p:nvSpPr>
          <p:spPr bwMode="auto">
            <a:xfrm>
              <a:off x="3484" y="1652"/>
              <a:ext cx="481"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6" name="Group 103"/>
          <p:cNvGrpSpPr/>
          <p:nvPr/>
        </p:nvGrpSpPr>
        <p:grpSpPr bwMode="auto">
          <a:xfrm>
            <a:off x="5469981" y="4128386"/>
            <a:ext cx="3505200" cy="539750"/>
            <a:chOff x="2780" y="1641"/>
            <a:chExt cx="2208" cy="340"/>
          </a:xfrm>
        </p:grpSpPr>
        <p:sp>
          <p:nvSpPr>
            <p:cNvPr id="57" name="Text Box 104"/>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8" name="Text Box 105"/>
            <p:cNvSpPr txBox="1">
              <a:spLocks noChangeArrowheads="1"/>
            </p:cNvSpPr>
            <p:nvPr/>
          </p:nvSpPr>
          <p:spPr bwMode="auto">
            <a:xfrm>
              <a:off x="3183" y="164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9" name="Text Box 106"/>
            <p:cNvSpPr txBox="1">
              <a:spLocks noChangeArrowheads="1"/>
            </p:cNvSpPr>
            <p:nvPr/>
          </p:nvSpPr>
          <p:spPr bwMode="auto">
            <a:xfrm>
              <a:off x="3541"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0"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68" name="Group 109"/>
          <p:cNvGrpSpPr/>
          <p:nvPr/>
        </p:nvGrpSpPr>
        <p:grpSpPr bwMode="auto">
          <a:xfrm>
            <a:off x="5518468" y="4619625"/>
            <a:ext cx="3455988" cy="563016"/>
            <a:chOff x="2811" y="1641"/>
            <a:chExt cx="2177" cy="154"/>
          </a:xfrm>
        </p:grpSpPr>
        <p:sp>
          <p:nvSpPr>
            <p:cNvPr id="69" name="Text Box 110"/>
            <p:cNvSpPr txBox="1">
              <a:spLocks noChangeArrowheads="1"/>
            </p:cNvSpPr>
            <p:nvPr/>
          </p:nvSpPr>
          <p:spPr bwMode="auto">
            <a:xfrm>
              <a:off x="2811" y="1652"/>
              <a:ext cx="393"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0" name="Text Box 111"/>
            <p:cNvSpPr txBox="1">
              <a:spLocks noChangeArrowheads="1"/>
            </p:cNvSpPr>
            <p:nvPr/>
          </p:nvSpPr>
          <p:spPr bwMode="auto">
            <a:xfrm>
              <a:off x="3183" y="164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1" name="Text Box 112"/>
            <p:cNvSpPr txBox="1">
              <a:spLocks noChangeArrowheads="1"/>
            </p:cNvSpPr>
            <p:nvPr/>
          </p:nvSpPr>
          <p:spPr bwMode="auto">
            <a:xfrm>
              <a:off x="3541" y="1652"/>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13"/>
            <p:cNvSpPr txBox="1">
              <a:spLocks noChangeArrowheads="1"/>
            </p:cNvSpPr>
            <p:nvPr/>
          </p:nvSpPr>
          <p:spPr bwMode="auto">
            <a:xfrm>
              <a:off x="3966"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Text Box 114"/>
            <p:cNvSpPr txBox="1">
              <a:spLocks noChangeArrowheads="1"/>
            </p:cNvSpPr>
            <p:nvPr/>
          </p:nvSpPr>
          <p:spPr bwMode="auto">
            <a:xfrm>
              <a:off x="4564"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nodePh="1">
                                  <p:stCondLst>
                                    <p:cond delay="0"/>
                                  </p:stCondLst>
                                  <p:endCondLst>
                                    <p:cond evt="begin" delay="0">
                                      <p:tn val="30"/>
                                    </p:cond>
                                  </p:end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grpId="0" nodeType="afterEffect">
                                  <p:stCondLst>
                                    <p:cond delay="10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par>
                          <p:cTn id="43" fill="hold">
                            <p:stCondLst>
                              <p:cond delay="0"/>
                            </p:stCondLst>
                            <p:childTnLst>
                              <p:par>
                                <p:cTn id="44" presetID="23" presetClass="entr" presetSubtype="16"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500" fill="hold"/>
                                        <p:tgtEl>
                                          <p:spTgt spid="52"/>
                                        </p:tgtEl>
                                        <p:attrNameLst>
                                          <p:attrName>ppt_w</p:attrName>
                                        </p:attrNameLst>
                                      </p:cBhvr>
                                      <p:tavLst>
                                        <p:tav tm="0">
                                          <p:val>
                                            <p:fltVal val="0"/>
                                          </p:val>
                                        </p:tav>
                                        <p:tav tm="100000">
                                          <p:val>
                                            <p:strVal val="#ppt_w"/>
                                          </p:val>
                                        </p:tav>
                                      </p:tavLst>
                                    </p:anim>
                                    <p:anim calcmode="lin" valueType="num">
                                      <p:cBhvr>
                                        <p:cTn id="47"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31"/>
                                        </p:tgtEl>
                                        <p:attrNameLst>
                                          <p:attrName>style.visibility</p:attrName>
                                        </p:attrNameLst>
                                      </p:cBhvr>
                                      <p:to>
                                        <p:strVal val="visible"/>
                                      </p:to>
                                    </p:set>
                                    <p:animEffect transition="in" filter="wipe(left)">
                                      <p:cBhvr>
                                        <p:cTn id="63" dur="300"/>
                                        <p:tgtEl>
                                          <p:spTgt spid="31"/>
                                        </p:tgtEl>
                                      </p:cBhvr>
                                    </p:animEffect>
                                  </p:childTnLst>
                                </p:cTn>
                              </p:par>
                            </p:childTnLst>
                          </p:cTn>
                        </p:par>
                        <p:par>
                          <p:cTn id="64" fill="hold">
                            <p:stCondLst>
                              <p:cond delay="1200"/>
                            </p:stCondLst>
                            <p:childTnLst>
                              <p:par>
                                <p:cTn id="65" presetID="22" presetClass="entr" presetSubtype="1" fill="hold" grpId="0" nodeType="afterEffect">
                                  <p:stCondLst>
                                    <p:cond delay="1000"/>
                                  </p:stCondLst>
                                  <p:childTnLst>
                                    <p:set>
                                      <p:cBhvr>
                                        <p:cTn id="66" dur="1" fill="hold">
                                          <p:stCondLst>
                                            <p:cond delay="0"/>
                                          </p:stCondLst>
                                        </p:cTn>
                                        <p:tgtEl>
                                          <p:spTgt spid="33"/>
                                        </p:tgtEl>
                                        <p:attrNameLst>
                                          <p:attrName>style.visibility</p:attrName>
                                        </p:attrNameLst>
                                      </p:cBhvr>
                                      <p:to>
                                        <p:strVal val="visible"/>
                                      </p:to>
                                    </p:set>
                                    <p:animEffect transition="in" filter="wipe(up)">
                                      <p:cBhvr>
                                        <p:cTn id="67" dur="500"/>
                                        <p:tgtEl>
                                          <p:spTgt spid="33"/>
                                        </p:tgtEl>
                                      </p:cBhvr>
                                    </p:animEffect>
                                  </p:childTnLst>
                                </p:cTn>
                              </p:par>
                            </p:childTnLst>
                          </p:cTn>
                        </p:par>
                        <p:par>
                          <p:cTn id="68" fill="hold">
                            <p:stCondLst>
                              <p:cond delay="2700"/>
                            </p:stCondLst>
                            <p:childTnLst>
                              <p:par>
                                <p:cTn id="69" presetID="4" presetClass="entr" presetSubtype="16"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ox(in)">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dissolv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up)">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left)">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up)">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left)">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left)">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1"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slide(fromTop)">
                                      <p:cBhvr>
                                        <p:cTn id="111" dur="5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right)">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slide(fromBottom)">
                                      <p:cBhvr>
                                        <p:cTn id="1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23" grpId="0" autoUpdateAnimBg="0"/>
      <p:bldP spid="24" grpId="0" autoUpdateAnimBg="0"/>
      <p:bldP spid="25" grpId="0" autoUpdateAnimBg="0"/>
      <p:bldP spid="26" grpId="0"/>
      <p:bldP spid="27" grpId="0" animBg="1"/>
      <p:bldP spid="31" grpId="0" animBg="1" autoUpdateAnimBg="0"/>
      <p:bldP spid="32" grpId="0" bldLvl="0" animBg="1" autoUpdateAnimBg="0"/>
      <p:bldP spid="33" grpId="0" animBg="1"/>
      <p:bldP spid="43" grpId="0" autoUpdateAnimBg="0"/>
      <p:bldP spid="44" grpId="0" autoUpdateAnimBg="0"/>
      <p:bldP spid="46" grpId="0" autoUpdateAnimBg="0"/>
      <p:bldP spid="48" grpId="0" autoUpdateAnimBg="0"/>
      <p:bldP spid="49" grpId="0"/>
      <p:bldP spid="50" grpId="0" animBg="1"/>
      <p:bldP spid="52"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课件北航模板</Template>
  <TotalTime>0</TotalTime>
  <Words>3036</Words>
  <Application>WPS 演示</Application>
  <PresentationFormat>全屏显示(4:3)</PresentationFormat>
  <Paragraphs>1308</Paragraphs>
  <Slides>26</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0" baseType="lpstr">
      <vt:lpstr>Arial</vt:lpstr>
      <vt:lpstr>宋体</vt:lpstr>
      <vt:lpstr>Wingdings</vt:lpstr>
      <vt:lpstr>Tahoma</vt:lpstr>
      <vt:lpstr>Times New Roman</vt:lpstr>
      <vt:lpstr>黑体</vt:lpstr>
      <vt:lpstr>Symbol</vt:lpstr>
      <vt:lpstr>Calibri</vt:lpstr>
      <vt:lpstr>微软雅黑</vt:lpstr>
      <vt:lpstr>Arial Unicode MS</vt:lpstr>
      <vt:lpstr>Georgia</vt:lpstr>
      <vt:lpstr>Blends</vt:lpstr>
      <vt:lpstr>PBrush</vt:lpstr>
      <vt:lpstr>PBrush</vt:lpstr>
      <vt:lpstr>第四章 触发器</vt:lpstr>
      <vt:lpstr>PowerPoint 演示文稿</vt:lpstr>
      <vt:lpstr>PowerPoint 演示文稿</vt:lpstr>
      <vt:lpstr>PowerPoint 演示文稿</vt:lpstr>
      <vt:lpstr>§4.2   基本R—S触发器</vt:lpstr>
      <vt:lpstr>§4.3   R其他形式R—S触发器</vt:lpstr>
      <vt:lpstr>§ 4.4 同步时钟触发器</vt:lpstr>
      <vt:lpstr>PowerPoint 演示文稿</vt:lpstr>
      <vt:lpstr>PowerPoint 演示文稿</vt:lpstr>
      <vt:lpstr>PowerPoint 演示文稿</vt:lpstr>
      <vt:lpstr>PowerPoint 演示文稿</vt:lpstr>
      <vt:lpstr>PowerPoint 演示文稿</vt:lpstr>
      <vt:lpstr>§ 4.5 与RS触发器比较</vt:lpstr>
      <vt:lpstr>§ 4.6 同步D触发器（锁存器）</vt:lpstr>
      <vt:lpstr>PowerPoint 演示文稿</vt:lpstr>
      <vt:lpstr>§ 4.6 同步D触发器（锁存器）</vt:lpstr>
      <vt:lpstr>§ 4.7 不同形式的电位触发器</vt:lpstr>
      <vt:lpstr>PowerPoint 演示文稿</vt:lpstr>
      <vt:lpstr>PowerPoint 演示文稿</vt:lpstr>
      <vt:lpstr>§ 4.8 主从触发器</vt:lpstr>
      <vt:lpstr>§ 4.8 主从触发器</vt:lpstr>
      <vt:lpstr>§ 4.8 主从触发器</vt:lpstr>
      <vt:lpstr>PowerPoint 演示文稿</vt:lpstr>
      <vt:lpstr>PowerPoint 演示文稿</vt:lpstr>
      <vt:lpstr>PowerPoint 演示文稿</vt:lpstr>
      <vt:lpstr>四、几点注意</vt:lpstr>
    </vt:vector>
  </TitlesOfParts>
  <Company>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逻辑代数及逻辑函数的化简</dc:title>
  <dc:creator>thtf</dc:creator>
  <cp:lastModifiedBy>胡晓光</cp:lastModifiedBy>
  <cp:revision>636</cp:revision>
  <dcterms:created xsi:type="dcterms:W3CDTF">2004-02-20T06:45:00Z</dcterms:created>
  <dcterms:modified xsi:type="dcterms:W3CDTF">2022-04-06T08:52:17Z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C0B52393DD88466389AB71FDAFE99ACA</vt:lpwstr>
  </property>
  <property fmtid="{D5CDD505-2E9C-101B-9397-08002B2CF9AE}" pid="3" name="KSOProductBuildVer">
    <vt:lpwstr>2052-11.1.0.11365</vt:lpwstr>
  </property>
</Properties>
</file>