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29" r:id="rId3"/>
    <p:sldId id="630" r:id="rId5"/>
    <p:sldId id="611" r:id="rId6"/>
    <p:sldId id="612" r:id="rId7"/>
    <p:sldId id="613" r:id="rId8"/>
    <p:sldId id="614" r:id="rId9"/>
    <p:sldId id="615" r:id="rId10"/>
    <p:sldId id="616" r:id="rId11"/>
    <p:sldId id="617" r:id="rId12"/>
    <p:sldId id="618" r:id="rId13"/>
    <p:sldId id="619" r:id="rId14"/>
    <p:sldId id="620" r:id="rId15"/>
    <p:sldId id="621" r:id="rId16"/>
    <p:sldId id="602" r:id="rId17"/>
    <p:sldId id="626" r:id="rId18"/>
    <p:sldId id="586" r:id="rId19"/>
    <p:sldId id="587" r:id="rId20"/>
    <p:sldId id="588" r:id="rId21"/>
    <p:sldId id="622" r:id="rId22"/>
    <p:sldId id="590" r:id="rId23"/>
    <p:sldId id="591" r:id="rId24"/>
    <p:sldId id="623" r:id="rId25"/>
    <p:sldId id="593" r:id="rId26"/>
    <p:sldId id="624" r:id="rId27"/>
    <p:sldId id="625" r:id="rId28"/>
    <p:sldId id="532" r:id="rId29"/>
    <p:sldId id="533" r:id="rId30"/>
    <p:sldId id="534" r:id="rId31"/>
    <p:sldId id="535" r:id="rId32"/>
    <p:sldId id="461" r:id="rId33"/>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8F8"/>
    <a:srgbClr val="F6F000"/>
    <a:srgbClr val="9090F4"/>
    <a:srgbClr val="FF33CC"/>
    <a:srgbClr val="A87E06"/>
    <a:srgbClr val="CC9900"/>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9610" autoAdjust="0"/>
  </p:normalViewPr>
  <p:slideViewPr>
    <p:cSldViewPr snapToGrid="0">
      <p:cViewPr varScale="1">
        <p:scale>
          <a:sx n="85" d="100"/>
          <a:sy n="85" d="100"/>
        </p:scale>
        <p:origin x="987" y="48"/>
      </p:cViewPr>
      <p:guideLst>
        <p:guide orient="horz" pos="2176"/>
        <p:guide pos="2863"/>
      </p:guideLst>
    </p:cSldViewPr>
  </p:slideViewPr>
  <p:outlineViewPr>
    <p:cViewPr>
      <p:scale>
        <a:sx n="33" d="100"/>
        <a:sy n="33" d="100"/>
      </p:scale>
      <p:origin x="0" y="165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AF0DD12-6D0B-434E-AEAE-27A0808CBFDE}"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B33CE97-CE35-493D-9476-D12D3F712B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利用门</a:t>
            </a:r>
            <a:r>
              <a:rPr lang="en-US" altLang="zh-CN" dirty="0"/>
              <a:t>3</a:t>
            </a:r>
            <a:r>
              <a:rPr lang="zh-CN" altLang="en-US" dirty="0"/>
              <a:t>、</a:t>
            </a:r>
            <a:r>
              <a:rPr lang="en-US" altLang="zh-CN" dirty="0"/>
              <a:t>4</a:t>
            </a:r>
            <a:r>
              <a:rPr lang="zh-CN" altLang="en-US" dirty="0"/>
              <a:t>的延时，实现只在正边沿 触发。</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CP=0</a:t>
            </a:r>
            <a:r>
              <a:rPr lang="zh-CN" altLang="en-US" dirty="0"/>
              <a:t>，异步置</a:t>
            </a:r>
            <a:r>
              <a:rPr lang="en-US" altLang="zh-CN" dirty="0"/>
              <a:t>1</a:t>
            </a:r>
            <a:r>
              <a:rPr lang="zh-CN" altLang="en-US" dirty="0"/>
              <a:t>和置</a:t>
            </a:r>
            <a:r>
              <a:rPr lang="en-US" altLang="zh-CN" dirty="0"/>
              <a:t>0</a:t>
            </a:r>
            <a:r>
              <a:rPr lang="zh-CN" altLang="en-US" dirty="0"/>
              <a:t>，只改变门</a:t>
            </a:r>
            <a:r>
              <a:rPr lang="en-US" altLang="zh-CN" dirty="0"/>
              <a:t>1</a:t>
            </a:r>
            <a:r>
              <a:rPr lang="zh-CN" altLang="en-US" dirty="0"/>
              <a:t>、</a:t>
            </a:r>
            <a:r>
              <a:rPr lang="en-US" altLang="zh-CN" dirty="0"/>
              <a:t>2</a:t>
            </a:r>
            <a:r>
              <a:rPr lang="zh-CN" altLang="en-US" dirty="0"/>
              <a:t>没问题，去掉后，保持状态。</a:t>
            </a:r>
            <a:endParaRPr lang="en-US" altLang="zh-CN" dirty="0"/>
          </a:p>
          <a:p>
            <a:r>
              <a:rPr lang="en-US" altLang="zh-CN" dirty="0"/>
              <a:t>CP=1</a:t>
            </a:r>
            <a:r>
              <a:rPr lang="zh-CN" altLang="en-US" dirty="0"/>
              <a:t>，异步置</a:t>
            </a:r>
            <a:r>
              <a:rPr lang="en-US" altLang="zh-CN" dirty="0"/>
              <a:t>1</a:t>
            </a:r>
            <a:r>
              <a:rPr lang="zh-CN" altLang="en-US" dirty="0"/>
              <a:t>和置</a:t>
            </a:r>
            <a:r>
              <a:rPr lang="en-US" altLang="zh-CN" dirty="0"/>
              <a:t>0</a:t>
            </a:r>
            <a:r>
              <a:rPr lang="zh-CN" altLang="en-US" dirty="0"/>
              <a:t>，要控制门</a:t>
            </a:r>
            <a:r>
              <a:rPr lang="en-US" altLang="zh-CN" dirty="0"/>
              <a:t>3</a:t>
            </a:r>
            <a:r>
              <a:rPr lang="zh-CN" altLang="en-US" dirty="0"/>
              <a:t>、</a:t>
            </a:r>
            <a:r>
              <a:rPr lang="en-US" altLang="zh-CN" dirty="0"/>
              <a:t>4</a:t>
            </a:r>
            <a:r>
              <a:rPr lang="zh-CN" altLang="en-US" dirty="0"/>
              <a:t>的输出，利用维持阻塞线，去掉信号后仍旧保持。</a:t>
            </a:r>
            <a:endParaRPr lang="en-US" altLang="zh-CN"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一种是门</a:t>
            </a:r>
            <a:r>
              <a:rPr lang="en-US" altLang="zh-CN" dirty="0"/>
              <a:t>3</a:t>
            </a:r>
            <a:r>
              <a:rPr lang="zh-CN" altLang="en-US" dirty="0"/>
              <a:t>或</a:t>
            </a:r>
            <a:r>
              <a:rPr lang="en-US" altLang="zh-CN" dirty="0"/>
              <a:t>4</a:t>
            </a:r>
            <a:r>
              <a:rPr lang="zh-CN" altLang="en-US" dirty="0"/>
              <a:t>的输出直接影响</a:t>
            </a:r>
            <a:r>
              <a:rPr lang="en-US" altLang="zh-CN" dirty="0"/>
              <a:t>Q</a:t>
            </a:r>
            <a:r>
              <a:rPr lang="zh-CN" altLang="en-US" dirty="0"/>
              <a:t>或</a:t>
            </a:r>
            <a:r>
              <a:rPr lang="en-US" altLang="zh-CN" dirty="0"/>
              <a:t>Q</a:t>
            </a:r>
            <a:r>
              <a:rPr lang="zh-CN" altLang="en-US" dirty="0"/>
              <a:t>‘，</a:t>
            </a:r>
            <a:r>
              <a:rPr lang="en-US" altLang="zh-CN" dirty="0"/>
              <a:t>2</a:t>
            </a:r>
            <a:r>
              <a:rPr lang="zh-CN" altLang="en-US" dirty="0"/>
              <a:t>级延时。</a:t>
            </a:r>
            <a:endParaRPr lang="en-US" altLang="zh-CN" dirty="0"/>
          </a:p>
          <a:p>
            <a:r>
              <a:rPr lang="zh-CN" altLang="en-US" dirty="0"/>
              <a:t>一种是需要</a:t>
            </a:r>
            <a:r>
              <a:rPr lang="en-US" altLang="zh-CN" dirty="0"/>
              <a:t>Q</a:t>
            </a:r>
            <a:r>
              <a:rPr lang="zh-CN" altLang="en-US" dirty="0"/>
              <a:t>或</a:t>
            </a:r>
            <a:r>
              <a:rPr lang="en-US" altLang="zh-CN" dirty="0"/>
              <a:t>Q</a:t>
            </a:r>
            <a:r>
              <a:rPr lang="zh-CN" altLang="en-US" dirty="0"/>
              <a:t>‘返回影响输出，</a:t>
            </a:r>
            <a:r>
              <a:rPr lang="en-US" altLang="zh-CN" dirty="0"/>
              <a:t>3</a:t>
            </a:r>
            <a:r>
              <a:rPr lang="zh-CN" altLang="en-US" dirty="0"/>
              <a:t>级延时。</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b="1" i="0" u="none" strike="noStrike" kern="1200" cap="none" spc="0" normalizeH="0" baseline="0" noProof="0" dirty="0">
                <a:effectLst/>
                <a:uLnTx/>
                <a:uFillTx/>
                <a:latin typeface="Times New Roman" panose="02020603050405020304" pitchFamily="18" charset="0"/>
                <a:ea typeface="+mn-ea"/>
                <a:cs typeface="+mn-cs"/>
              </a:rPr>
              <a:t>CP </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一级门延时</a:t>
            </a:r>
            <a:r>
              <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rPr>
              <a:t> </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a:t>
            </a:r>
            <a:r>
              <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rPr>
              <a:t>CP=0</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a:t>
            </a:r>
            <a:r>
              <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rPr>
              <a:t> </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到门</a:t>
            </a:r>
            <a:r>
              <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rPr>
              <a:t>3 </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或者 </a:t>
            </a:r>
            <a:r>
              <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rPr>
              <a:t>4 </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输出，解除对</a:t>
            </a:r>
            <a:r>
              <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rPr>
              <a:t>5</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或</a:t>
            </a:r>
            <a:r>
              <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rPr>
              <a:t>6</a:t>
            </a:r>
            <a:r>
              <a:rPr kumimoji="0" lang="zh-CN" altLang="en-US" sz="1200" b="1" i="0" u="none" strike="noStrike" kern="1200" cap="none" spc="0" normalizeH="0" baseline="0" noProof="0" dirty="0">
                <a:effectLst/>
                <a:uLnTx/>
                <a:uFillTx/>
                <a:latin typeface="黑体" panose="02010609060101010101" pitchFamily="49" charset="-122"/>
                <a:ea typeface="黑体" panose="02010609060101010101" pitchFamily="49" charset="-122"/>
              </a:rPr>
              <a:t>的封锁，需要一级门延时。</a:t>
            </a:r>
            <a:endParaRPr kumimoji="0" lang="en-US" altLang="zh-CN" sz="1200" b="1" i="0" u="none" strike="noStrike" kern="1200" cap="none" spc="0" normalizeH="0" baseline="0" noProof="0" dirty="0">
              <a:effectLst/>
              <a:uLnTx/>
              <a:uFillTx/>
              <a:latin typeface="黑体" panose="02010609060101010101" pitchFamily="49" charset="-122"/>
              <a:ea typeface="黑体" panose="02010609060101010101" pitchFamily="49" charset="-122"/>
            </a:endParaRPr>
          </a:p>
          <a:p>
            <a:r>
              <a:rPr lang="en-US" altLang="zh-CN" dirty="0"/>
              <a:t>CP- = 3</a:t>
            </a:r>
            <a:r>
              <a:rPr lang="zh-CN" altLang="en-US" dirty="0"/>
              <a:t>级延时</a:t>
            </a:r>
            <a:endParaRPr lang="en-US" altLang="zh-CN" dirty="0"/>
          </a:p>
          <a:p>
            <a:r>
              <a:rPr lang="en-US" altLang="zh-CN" dirty="0"/>
              <a:t>CP+ = 3</a:t>
            </a:r>
            <a:r>
              <a:rPr lang="zh-CN" altLang="en-US" dirty="0"/>
              <a:t>级延时</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SD </a:t>
            </a:r>
            <a:r>
              <a:rPr lang="zh-CN" altLang="en-US" dirty="0"/>
              <a:t>和 </a:t>
            </a:r>
            <a:r>
              <a:rPr lang="en-US" altLang="zh-CN" dirty="0"/>
              <a:t>RD</a:t>
            </a:r>
            <a:r>
              <a:rPr lang="zh-CN" altLang="en-US" dirty="0"/>
              <a:t>作用：</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a:t>D</a:t>
            </a:r>
            <a:r>
              <a:rPr lang="zh-CN" altLang="en-US" dirty="0"/>
              <a:t>两个门在 </a:t>
            </a:r>
            <a:r>
              <a:rPr lang="en-US" altLang="zh-CN" dirty="0"/>
              <a:t>CP=1 </a:t>
            </a:r>
            <a:r>
              <a:rPr lang="zh-CN" altLang="en-US" dirty="0"/>
              <a:t>时实现了保持（封锁）</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ndParaRPr>
          </a:p>
        </p:txBody>
      </p:sp>
      <p:sp>
        <p:nvSpPr>
          <p:cNvPr id="16396" name="Rectangle 12"/>
          <p:cNvSpPr>
            <a:spLocks noGrp="1" noChangeArrowheads="1"/>
          </p:cNvSpPr>
          <p:nvPr>
            <p:ph type="ctrTitle"/>
          </p:nvPr>
        </p:nvSpPr>
        <p:spPr>
          <a:xfrm>
            <a:off x="858715" y="2466906"/>
            <a:ext cx="7426569" cy="695360"/>
          </a:xfrm>
        </p:spPr>
        <p:txBody>
          <a:bodyPr/>
          <a:lstStyle>
            <a:lvl1pPr>
              <a:defRPr b="1"/>
            </a:lvl1pPr>
          </a:lstStyle>
          <a:p>
            <a:pPr lvl="0"/>
            <a:r>
              <a:rPr lang="zh-CN" altLang="en-US" noProof="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lvl1pPr>
          </a:lstStyle>
          <a:p>
            <a:pPr lvl="0"/>
            <a:r>
              <a:rPr lang="zh-CN" altLang="en-US" noProof="0"/>
              <a:t>单击此处编辑母版副标题样式</a:t>
            </a:r>
            <a:endParaRPr lang="zh-CN" altLang="en-US" noProof="0" dirty="0"/>
          </a:p>
        </p:txBody>
      </p:sp>
      <p:sp>
        <p:nvSpPr>
          <p:cNvPr id="20" name="Rectangle 8"/>
          <p:cNvSpPr>
            <a:spLocks noChangeArrowheads="1"/>
          </p:cNvSpPr>
          <p:nvPr/>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2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316523" y="984738"/>
            <a:ext cx="8563708" cy="5375029"/>
          </a:xfrm>
          <a:prstGeom prst="rect">
            <a:avLst/>
          </a:prstGeom>
        </p:spPr>
        <p:txBody>
          <a:bodyPr/>
          <a:lstStyle>
            <a:lvl1pPr marL="0" indent="0">
              <a:buNone/>
              <a:defRPr b="1"/>
            </a:lvl1pPr>
            <a:lvl2pPr marL="457200" indent="0">
              <a:buNone/>
              <a:defRPr b="1"/>
            </a:lvl2pPr>
            <a:lvl3pPr marL="914400" indent="0">
              <a:buNone/>
              <a:defRPr b="1"/>
            </a:lvl3pPr>
            <a:lvl4pPr marL="1371600" indent="0">
              <a:buNone/>
              <a:defRPr b="1"/>
            </a:lvl4pPr>
            <a:lvl5pPr marL="1828800" indent="0">
              <a:buNone/>
              <a:defRPr b="1"/>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6" name="Rectangle 13"/>
          <p:cNvSpPr>
            <a:spLocks noGrp="1" noChangeArrowheads="1"/>
          </p:cNvSpPr>
          <p:nvPr>
            <p:ph type="sldNum" sz="quarter" idx="12"/>
          </p:nvPr>
        </p:nvSpPr>
        <p:spPr>
          <a:xfrm>
            <a:off x="222737" y="6478561"/>
            <a:ext cx="902677" cy="338407"/>
          </a:xfrm>
          <a:prstGeom prst="rect">
            <a:avLst/>
          </a:prstGeom>
        </p:spPr>
        <p:txBody>
          <a:bodyPr/>
          <a:lstStyle>
            <a:lvl1pPr>
              <a:defRPr sz="1800" b="1">
                <a:solidFill>
                  <a:srgbClr val="1F08F8"/>
                </a:solidFill>
              </a:defRPr>
            </a:lvl1pPr>
          </a:lstStyle>
          <a:p>
            <a:pPr>
              <a:defRPr/>
            </a:pPr>
            <a:fld id="{315B291C-51FB-4C18-A138-CCB3C24CD792}" type="slidenum">
              <a:rPr lang="en-US" altLang="zh-CN" smtClean="0"/>
            </a:fld>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9788" y="1455006"/>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740642" y="1432904"/>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b="1"/>
            </a:lvl1pPr>
          </a:lstStyle>
          <a:p>
            <a:pPr>
              <a:defRPr/>
            </a:pPr>
            <a:endParaRPr lang="en-US" altLang="zh-CN" dirty="0"/>
          </a:p>
        </p:txBody>
      </p:sp>
      <p:sp>
        <p:nvSpPr>
          <p:cNvPr id="6"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b="1"/>
            </a:lvl1pPr>
          </a:lstStyle>
          <a:p>
            <a:pPr>
              <a:defRPr/>
            </a:pPr>
            <a:fld id="{F4C1C56C-149B-47FD-93E1-25EA40A550F8}" type="slidenum">
              <a:rPr lang="en-US" altLang="zh-CN" smtClean="0"/>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06104" y="265475"/>
            <a:ext cx="6961256" cy="82391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533523" y="1276719"/>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533523" y="2100631"/>
            <a:ext cx="386873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532435" y="1276719"/>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532435" y="2100631"/>
            <a:ext cx="38877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FF513AF2-E6BE-46BF-BE60-AE5395E88CAD}" type="slidenum">
              <a:rPr lang="en-US" altLang="zh-CN" smtClean="0"/>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1125414"/>
            <a:ext cx="2949575" cy="931985"/>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1283677"/>
            <a:ext cx="4629150" cy="457737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5E5B9687-43AD-48E3-B967-34003FFE165D}" type="slidenum">
              <a:rPr lang="en-US" altLang="zh-CN" smtClean="0"/>
            </a:fld>
            <a:endParaRPr lang="en-US" altLang="zh-CN"/>
          </a:p>
        </p:txBody>
      </p:sp>
      <p:sp>
        <p:nvSpPr>
          <p:cNvPr id="8" name="标题 1"/>
          <p:cNvSpPr txBox="1"/>
          <p:nvPr/>
        </p:nvSpPr>
        <p:spPr bwMode="auto">
          <a:xfrm>
            <a:off x="1306104" y="265475"/>
            <a:ext cx="696125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0"/>
              <a:t>单击此处编辑母版标题样式</a:t>
            </a:r>
            <a:endParaRPr lang="zh-CN" altLang="en-US" b="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4F3AD361-67D9-49AA-9A53-38CF28EEA583}" type="slidenum">
              <a:rPr lang="en-US" altLang="zh-CN" smtClean="0"/>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00100" y="1661550"/>
            <a:ext cx="7772400" cy="4663050"/>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5C643A4-3E26-45D1-96DF-2F67516788A1}" type="slidenum">
              <a:rPr lang="en-US" altLang="zh-CN" smtClean="0"/>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150938" y="617538"/>
            <a:ext cx="5700712" cy="5514975"/>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D5FF35C-FDA9-4B3C-A051-F6FCDC8E36DB}" type="slidenum">
              <a:rPr lang="en-US" altLang="zh-CN" smtClean="0"/>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100000">
              <a:schemeClr val="bg1"/>
            </a:gs>
            <a:gs pos="100000">
              <a:srgbClr val="0000C8"/>
            </a:gs>
          </a:gsLst>
          <a:lin ang="5400000" scaled="1"/>
          <a:tileRect/>
        </a:gra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5371"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sp>
        <p:nvSpPr>
          <p:cNvPr id="15372" name="Rectangle 12"/>
          <p:cNvSpPr>
            <a:spLocks noGrp="1" noChangeArrowheads="1"/>
          </p:cNvSpPr>
          <p:nvPr>
            <p:ph type="ftr" sz="quarter" idx="3"/>
          </p:nvPr>
        </p:nvSpPr>
        <p:spPr bwMode="auto">
          <a:xfrm>
            <a:off x="3069748" y="6465656"/>
            <a:ext cx="28956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1" smtClean="0">
                <a:solidFill>
                  <a:schemeClr val="tx1"/>
                </a:solidFill>
                <a:effectLst/>
              </a:defRPr>
            </a:lvl1pPr>
          </a:lstStyle>
          <a:p>
            <a:pPr>
              <a:defRPr/>
            </a:pPr>
            <a:endParaRPr lang="en-US" altLang="zh-CN" dirty="0"/>
          </a:p>
        </p:txBody>
      </p:sp>
      <p:sp>
        <p:nvSpPr>
          <p:cNvPr id="15" name="Rectangle 8"/>
          <p:cNvSpPr>
            <a:spLocks noChangeArrowheads="1"/>
          </p:cNvSpPr>
          <p:nvPr/>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hdr="0" ftr="0" dt="0"/>
  <p:txStyles>
    <p:title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oleObject" Target="../embeddings/oleObject2.bin"/><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oleObject" Target="../embeddings/oleObject8.bin"/><Relationship Id="rId7" Type="http://schemas.openxmlformats.org/officeDocument/2006/relationships/oleObject" Target="../embeddings/oleObject7.bin"/><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5" Type="http://schemas.openxmlformats.org/officeDocument/2006/relationships/vmlDrawing" Target="../drawings/vmlDrawing2.vml"/><Relationship Id="rId14" Type="http://schemas.openxmlformats.org/officeDocument/2006/relationships/slideLayout" Target="../slideLayouts/slideLayout11.xml"/><Relationship Id="rId13" Type="http://schemas.openxmlformats.org/officeDocument/2006/relationships/image" Target="../media/image12.png"/><Relationship Id="rId12" Type="http://schemas.openxmlformats.org/officeDocument/2006/relationships/oleObject" Target="../embeddings/oleObject10.bin"/><Relationship Id="rId11" Type="http://schemas.openxmlformats.org/officeDocument/2006/relationships/image" Target="../media/image11.png"/><Relationship Id="rId10" Type="http://schemas.openxmlformats.org/officeDocument/2006/relationships/oleObject" Target="../embeddings/oleObject9.bin"/><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1.xml"/><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1.xml"/><Relationship Id="rId4" Type="http://schemas.openxmlformats.org/officeDocument/2006/relationships/oleObject" Target="../embeddings/oleObject14.bin"/><Relationship Id="rId3" Type="http://schemas.openxmlformats.org/officeDocument/2006/relationships/oleObject" Target="../embeddings/oleObject13.bin"/><Relationship Id="rId2" Type="http://schemas.openxmlformats.org/officeDocument/2006/relationships/image" Target="../media/image14.png"/><Relationship Id="rId1"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245543"/>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6" name="灯片编号占位符 3"/>
          <p:cNvSpPr txBox="1"/>
          <p:nvPr/>
        </p:nvSpPr>
        <p:spPr>
          <a:xfrm>
            <a:off x="0" y="6308095"/>
            <a:ext cx="902677" cy="54990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2" name="文本框 1"/>
          <p:cNvSpPr txBox="1"/>
          <p:nvPr/>
        </p:nvSpPr>
        <p:spPr bwMode="auto">
          <a:xfrm>
            <a:off x="451338" y="1336431"/>
            <a:ext cx="8286541" cy="590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dirty="0">
                <a:solidFill>
                  <a:schemeClr val="tx1"/>
                </a:solidFill>
                <a:latin typeface="Times New Roman" panose="02020603050405020304" pitchFamily="18" charset="0"/>
              </a:rPr>
              <a:t>基本</a:t>
            </a:r>
            <a:r>
              <a:rPr lang="en-US" altLang="zh-CN" sz="2800" dirty="0">
                <a:solidFill>
                  <a:schemeClr val="tx1"/>
                </a:solidFill>
                <a:latin typeface="Times New Roman" panose="02020603050405020304" pitchFamily="18" charset="0"/>
              </a:rPr>
              <a:t>RS</a:t>
            </a:r>
            <a:r>
              <a:rPr lang="zh-CN" altLang="en-US" sz="2800" dirty="0">
                <a:solidFill>
                  <a:schemeClr val="tx1"/>
                </a:solidFill>
                <a:latin typeface="Times New Roman" panose="02020603050405020304" pitchFamily="18" charset="0"/>
              </a:rPr>
              <a:t>触发器</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有不定状态</a:t>
            </a:r>
            <a:endParaRPr lang="en-US" altLang="zh-CN" sz="2800" dirty="0">
              <a:solidFill>
                <a:schemeClr val="tx1"/>
              </a:solidFill>
              <a:latin typeface="Times New Roman" panose="02020603050405020304" pitchFamily="18" charset="0"/>
            </a:endParaRPr>
          </a:p>
          <a:p>
            <a:pPr algn="l" eaLnBrk="1" hangingPunct="1">
              <a:spcBef>
                <a:spcPct val="50000"/>
              </a:spcBef>
              <a:buClrTx/>
              <a:buSzTx/>
              <a:buFontTx/>
              <a:buNone/>
            </a:pPr>
            <a:r>
              <a:rPr lang="zh-CN" altLang="en-US" dirty="0">
                <a:solidFill>
                  <a:schemeClr val="tx1"/>
                </a:solidFill>
                <a:latin typeface="Times New Roman" panose="02020603050405020304" pitchFamily="18" charset="0"/>
              </a:rPr>
              <a:t>同步时钟</a:t>
            </a:r>
            <a:r>
              <a:rPr lang="en-US" altLang="zh-CN" dirty="0">
                <a:solidFill>
                  <a:schemeClr val="tx1"/>
                </a:solidFill>
                <a:latin typeface="Times New Roman" panose="02020603050405020304" pitchFamily="18" charset="0"/>
              </a:rPr>
              <a:t>RS</a:t>
            </a:r>
            <a:r>
              <a:rPr lang="zh-CN" altLang="en-US" dirty="0">
                <a:solidFill>
                  <a:schemeClr val="tx1"/>
                </a:solidFill>
                <a:latin typeface="Times New Roman" panose="02020603050405020304" pitchFamily="18" charset="0"/>
              </a:rPr>
              <a:t>触发器</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有时钟，同样有不定状态</a:t>
            </a:r>
            <a:endParaRPr lang="en-US" altLang="zh-CN" dirty="0">
              <a:solidFill>
                <a:schemeClr val="tx1"/>
              </a:solidFill>
              <a:latin typeface="Times New Roman" panose="02020603050405020304" pitchFamily="18" charset="0"/>
            </a:endParaRPr>
          </a:p>
          <a:p>
            <a:pPr eaLnBrk="1" hangingPunct="1">
              <a:spcBef>
                <a:spcPct val="50000"/>
              </a:spcBef>
            </a:pPr>
            <a:r>
              <a:rPr lang="zh-CN" altLang="en-US" dirty="0">
                <a:solidFill>
                  <a:schemeClr val="tx1"/>
                </a:solidFill>
                <a:latin typeface="Times New Roman" panose="02020603050405020304" pitchFamily="18" charset="0"/>
              </a:rPr>
              <a:t>同步时钟</a:t>
            </a:r>
            <a:r>
              <a:rPr lang="en-US" altLang="zh-CN" dirty="0">
                <a:solidFill>
                  <a:schemeClr val="tx1"/>
                </a:solidFill>
                <a:latin typeface="Times New Roman" panose="02020603050405020304" pitchFamily="18" charset="0"/>
              </a:rPr>
              <a:t>D</a:t>
            </a:r>
            <a:r>
              <a:rPr lang="zh-CN" altLang="en-US" dirty="0">
                <a:solidFill>
                  <a:schemeClr val="tx1"/>
                </a:solidFill>
                <a:latin typeface="Times New Roman" panose="02020603050405020304" pitchFamily="18" charset="0"/>
              </a:rPr>
              <a:t>触发器</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有时钟，没有不定状态（锁存器）</a:t>
            </a:r>
            <a:endParaRPr lang="en-US" altLang="zh-CN" dirty="0">
              <a:solidFill>
                <a:schemeClr val="tx1"/>
              </a:solidFill>
              <a:latin typeface="Times New Roman" panose="02020603050405020304" pitchFamily="18" charset="0"/>
            </a:endParaRPr>
          </a:p>
          <a:p>
            <a:pPr eaLnBrk="1" hangingPunct="1">
              <a:spcBef>
                <a:spcPct val="50000"/>
              </a:spcBef>
            </a:pPr>
            <a:endParaRPr lang="en-US" altLang="zh-CN" dirty="0">
              <a:solidFill>
                <a:schemeClr val="tx1"/>
              </a:solidFill>
              <a:latin typeface="Times New Roman" panose="02020603050405020304" pitchFamily="18" charset="0"/>
            </a:endParaRPr>
          </a:p>
          <a:p>
            <a:pPr eaLnBrk="1" hangingPunct="1">
              <a:spcBef>
                <a:spcPct val="50000"/>
              </a:spcBef>
            </a:pPr>
            <a:r>
              <a:rPr lang="zh-CN" altLang="en-US" dirty="0">
                <a:solidFill>
                  <a:schemeClr val="tx1"/>
                </a:solidFill>
                <a:latin typeface="Times New Roman" panose="02020603050405020304" pitchFamily="18" charset="0"/>
              </a:rPr>
              <a:t>主从</a:t>
            </a:r>
            <a:r>
              <a:rPr lang="en-US" altLang="zh-CN" dirty="0">
                <a:solidFill>
                  <a:schemeClr val="tx1"/>
                </a:solidFill>
                <a:latin typeface="Times New Roman" panose="02020603050405020304" pitchFamily="18" charset="0"/>
              </a:rPr>
              <a:t>RS</a:t>
            </a:r>
            <a:r>
              <a:rPr lang="zh-CN" altLang="en-US" dirty="0">
                <a:solidFill>
                  <a:schemeClr val="tx1"/>
                </a:solidFill>
                <a:latin typeface="Times New Roman" panose="02020603050405020304" pitchFamily="18" charset="0"/>
              </a:rPr>
              <a:t>触发器</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延迟，正脉冲接受触发数据，负脉冲                </a:t>
            </a:r>
            <a:endParaRPr lang="en-US" altLang="zh-CN" dirty="0">
              <a:solidFill>
                <a:schemeClr val="tx1"/>
              </a:solidFill>
              <a:latin typeface="Times New Roman" panose="02020603050405020304" pitchFamily="18" charset="0"/>
            </a:endParaRPr>
          </a:p>
          <a:p>
            <a:pPr eaLnBrk="1" hangingPunct="1">
              <a:spcBef>
                <a:spcPct val="50000"/>
              </a:spcBef>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翻转（接收的是正脉冲结束时候的</a:t>
            </a:r>
            <a:r>
              <a:rPr lang="zh-CN" altLang="en-US" dirty="0">
                <a:solidFill>
                  <a:schemeClr val="tx1"/>
                </a:solidFill>
                <a:latin typeface="Times New Roman" panose="02020603050405020304" pitchFamily="18" charset="0"/>
              </a:rPr>
              <a:t>触发），同样有不定状态</a:t>
            </a:r>
            <a:endParaRPr lang="en-US" altLang="zh-CN" dirty="0">
              <a:solidFill>
                <a:schemeClr val="tx1"/>
              </a:solidFill>
              <a:latin typeface="Times New Roman" panose="02020603050405020304" pitchFamily="18" charset="0"/>
            </a:endParaRPr>
          </a:p>
          <a:p>
            <a:pPr eaLnBrk="1" hangingPunct="1">
              <a:spcBef>
                <a:spcPct val="50000"/>
              </a:spcBef>
            </a:pPr>
            <a:r>
              <a:rPr lang="zh-CN" altLang="en-US" dirty="0">
                <a:solidFill>
                  <a:schemeClr val="tx1"/>
                </a:solidFill>
                <a:latin typeface="Times New Roman" panose="02020603050405020304" pitchFamily="18" charset="0"/>
              </a:rPr>
              <a:t>主从</a:t>
            </a:r>
            <a:r>
              <a:rPr lang="en-US" altLang="zh-CN" dirty="0">
                <a:solidFill>
                  <a:schemeClr val="tx1"/>
                </a:solidFill>
                <a:latin typeface="Times New Roman" panose="02020603050405020304" pitchFamily="18" charset="0"/>
              </a:rPr>
              <a:t>JK</a:t>
            </a:r>
            <a:r>
              <a:rPr lang="zh-CN" altLang="en-US" dirty="0">
                <a:solidFill>
                  <a:schemeClr val="tx1"/>
                </a:solidFill>
                <a:latin typeface="Times New Roman" panose="02020603050405020304" pitchFamily="18" charset="0"/>
              </a:rPr>
              <a:t>触发器</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同上，（接收到的是正脉冲开始的</a:t>
            </a:r>
            <a:r>
              <a:rPr lang="zh-CN" altLang="en-US" dirty="0">
                <a:solidFill>
                  <a:schemeClr val="tx1"/>
                </a:solidFill>
                <a:latin typeface="Times New Roman" panose="02020603050405020304" pitchFamily="18" charset="0"/>
              </a:rPr>
              <a:t>触发）但是功能是</a:t>
            </a:r>
            <a:r>
              <a:rPr lang="en-US" altLang="zh-CN" dirty="0">
                <a:solidFill>
                  <a:schemeClr val="tx1"/>
                </a:solidFill>
                <a:latin typeface="Times New Roman" panose="02020603050405020304" pitchFamily="18" charset="0"/>
              </a:rPr>
              <a:t>JK</a:t>
            </a:r>
            <a:r>
              <a:rPr lang="zh-CN" altLang="en-US" dirty="0">
                <a:solidFill>
                  <a:schemeClr val="tx1"/>
                </a:solidFill>
                <a:latin typeface="Times New Roman" panose="02020603050405020304" pitchFamily="18" charset="0"/>
              </a:rPr>
              <a:t>触发功能，正脉冲有“一次翻转”</a:t>
            </a:r>
            <a:endParaRPr lang="en-US" altLang="zh-CN" dirty="0">
              <a:solidFill>
                <a:schemeClr val="tx1"/>
              </a:solidFill>
              <a:latin typeface="Times New Roman" panose="02020603050405020304" pitchFamily="18" charset="0"/>
            </a:endParaRPr>
          </a:p>
          <a:p>
            <a:pPr eaLnBrk="1" hangingPunct="1">
              <a:spcBef>
                <a:spcPct val="50000"/>
              </a:spcBef>
            </a:pPr>
            <a:endParaRPr lang="zh-CN" altLang="en-US" sz="2800" dirty="0">
              <a:solidFill>
                <a:schemeClr val="tx1"/>
              </a:solidFill>
              <a:latin typeface="Times New Roman" panose="02020603050405020304" pitchFamily="18" charset="0"/>
            </a:endParaRPr>
          </a:p>
        </p:txBody>
      </p:sp>
      <p:sp>
        <p:nvSpPr>
          <p:cNvPr id="5" name="右大括号 4"/>
          <p:cNvSpPr/>
          <p:nvPr/>
        </p:nvSpPr>
        <p:spPr bwMode="auto">
          <a:xfrm>
            <a:off x="8461550" y="1886761"/>
            <a:ext cx="381000" cy="1361552"/>
          </a:xfrm>
          <a:prstGeom prst="rightBrac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sp>
        <p:nvSpPr>
          <p:cNvPr id="7" name="文本框 6"/>
          <p:cNvSpPr txBox="1"/>
          <p:nvPr/>
        </p:nvSpPr>
        <p:spPr bwMode="auto">
          <a:xfrm>
            <a:off x="8629022" y="2090483"/>
            <a:ext cx="42705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Times New Roman" panose="02020603050405020304" pitchFamily="18" charset="0"/>
              </a:rPr>
              <a:t>电位</a:t>
            </a:r>
            <a:endParaRPr lang="zh-CN" altLang="en-US" sz="2800" dirty="0">
              <a:solidFill>
                <a:schemeClr val="tx1"/>
              </a:solidFill>
              <a:latin typeface="Times New Roman" panose="02020603050405020304" pitchFamily="18" charset="0"/>
            </a:endParaRPr>
          </a:p>
        </p:txBody>
      </p:sp>
      <p:sp>
        <p:nvSpPr>
          <p:cNvPr id="9" name="文本框 8"/>
          <p:cNvSpPr txBox="1"/>
          <p:nvPr/>
        </p:nvSpPr>
        <p:spPr bwMode="auto">
          <a:xfrm>
            <a:off x="8626808" y="4231364"/>
            <a:ext cx="42705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Times New Roman" panose="02020603050405020304" pitchFamily="18" charset="0"/>
              </a:rPr>
              <a:t>延迟</a:t>
            </a:r>
            <a:endParaRPr lang="zh-CN" altLang="en-US" sz="2800" dirty="0">
              <a:solidFill>
                <a:schemeClr val="tx1"/>
              </a:solidFill>
              <a:latin typeface="Times New Roman" panose="02020603050405020304" pitchFamily="18" charset="0"/>
            </a:endParaRPr>
          </a:p>
        </p:txBody>
      </p:sp>
      <p:sp>
        <p:nvSpPr>
          <p:cNvPr id="10" name="右大括号 9"/>
          <p:cNvSpPr/>
          <p:nvPr/>
        </p:nvSpPr>
        <p:spPr>
          <a:xfrm>
            <a:off x="8570595" y="3882390"/>
            <a:ext cx="201295" cy="2935605"/>
          </a:xfrm>
          <a:prstGeom prst="rightBrace">
            <a:avLst/>
          </a:prstGeom>
          <a:noFill/>
          <a:ln w="38100" cap="flat" cmpd="sng" algn="ctr">
            <a:solidFill>
              <a:srgbClr val="FF0000"/>
            </a:solidFill>
            <a:prstDash val="solid"/>
            <a:miter lim="800000"/>
            <a:headEnd type="none" w="med" len="med"/>
            <a:tailEnd type="none" w="med" len="med"/>
          </a:ln>
        </p:spPr>
        <p:txBody>
          <a:bodyPr vert="horz" wrap="square" lIns="90000" tIns="46800" rIns="90000" bIns="46800" numCol="1" anchor="t" anchorCtr="0" compatLnSpc="1">
            <a:spAutoFit/>
          </a:bodyPr>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grpSp>
        <p:nvGrpSpPr>
          <p:cNvPr id="3" name="Group 3"/>
          <p:cNvGrpSpPr/>
          <p:nvPr/>
        </p:nvGrpSpPr>
        <p:grpSpPr bwMode="auto">
          <a:xfrm>
            <a:off x="1220788" y="1337945"/>
            <a:ext cx="6310312" cy="2589213"/>
            <a:chOff x="949" y="813"/>
            <a:chExt cx="3975" cy="1631"/>
          </a:xfrm>
        </p:grpSpPr>
        <p:sp>
          <p:nvSpPr>
            <p:cNvPr id="4" name="Rectangle 4"/>
            <p:cNvSpPr>
              <a:spLocks noChangeArrowheads="1"/>
            </p:cNvSpPr>
            <p:nvPr/>
          </p:nvSpPr>
          <p:spPr bwMode="auto">
            <a:xfrm>
              <a:off x="1866" y="1102"/>
              <a:ext cx="572" cy="81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D  Q</a:t>
              </a:r>
              <a:r>
                <a:rPr kumimoji="0"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0"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 CP</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5" name="Rectangle 5"/>
            <p:cNvSpPr>
              <a:spLocks noChangeArrowheads="1"/>
            </p:cNvSpPr>
            <p:nvPr/>
          </p:nvSpPr>
          <p:spPr bwMode="auto">
            <a:xfrm>
              <a:off x="2857" y="1102"/>
              <a:ext cx="571" cy="81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D  Q</a:t>
              </a:r>
              <a:r>
                <a:rPr kumimoji="0"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0"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 CP</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6" name="Rectangle 6"/>
            <p:cNvSpPr>
              <a:spLocks noChangeArrowheads="1"/>
            </p:cNvSpPr>
            <p:nvPr/>
          </p:nvSpPr>
          <p:spPr bwMode="auto">
            <a:xfrm>
              <a:off x="3846" y="1102"/>
              <a:ext cx="572" cy="81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D  Q</a:t>
              </a:r>
              <a:r>
                <a:rPr kumimoji="0"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0"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 CP</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7" name="Line 7"/>
            <p:cNvSpPr>
              <a:spLocks noChangeShapeType="1"/>
            </p:cNvSpPr>
            <p:nvPr/>
          </p:nvSpPr>
          <p:spPr bwMode="auto">
            <a:xfrm>
              <a:off x="2438" y="1334"/>
              <a:ext cx="41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ine 8"/>
            <p:cNvSpPr>
              <a:spLocks noChangeShapeType="1"/>
            </p:cNvSpPr>
            <p:nvPr/>
          </p:nvSpPr>
          <p:spPr bwMode="auto">
            <a:xfrm>
              <a:off x="3428" y="1295"/>
              <a:ext cx="4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Line 9"/>
            <p:cNvSpPr>
              <a:spLocks noChangeShapeType="1"/>
            </p:cNvSpPr>
            <p:nvPr/>
          </p:nvSpPr>
          <p:spPr bwMode="auto">
            <a:xfrm>
              <a:off x="4417" y="1295"/>
              <a:ext cx="27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Line 10"/>
            <p:cNvSpPr>
              <a:spLocks noChangeShapeType="1"/>
            </p:cNvSpPr>
            <p:nvPr/>
          </p:nvSpPr>
          <p:spPr bwMode="auto">
            <a:xfrm>
              <a:off x="1276" y="2106"/>
              <a:ext cx="239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11"/>
            <p:cNvSpPr>
              <a:spLocks noChangeShapeType="1"/>
            </p:cNvSpPr>
            <p:nvPr/>
          </p:nvSpPr>
          <p:spPr bwMode="auto">
            <a:xfrm>
              <a:off x="1714" y="1719"/>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12"/>
            <p:cNvSpPr>
              <a:spLocks noChangeShapeType="1"/>
            </p:cNvSpPr>
            <p:nvPr/>
          </p:nvSpPr>
          <p:spPr bwMode="auto">
            <a:xfrm>
              <a:off x="1714" y="1719"/>
              <a:ext cx="0" cy="3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Oval 13"/>
            <p:cNvSpPr>
              <a:spLocks noChangeAspect="1" noChangeArrowheads="1"/>
            </p:cNvSpPr>
            <p:nvPr/>
          </p:nvSpPr>
          <p:spPr bwMode="auto">
            <a:xfrm>
              <a:off x="1692" y="2066"/>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2705" y="1719"/>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Line 15"/>
            <p:cNvSpPr>
              <a:spLocks noChangeShapeType="1"/>
            </p:cNvSpPr>
            <p:nvPr/>
          </p:nvSpPr>
          <p:spPr bwMode="auto">
            <a:xfrm>
              <a:off x="2705" y="1719"/>
              <a:ext cx="0" cy="3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Text Box 16"/>
            <p:cNvSpPr txBox="1">
              <a:spLocks noChangeArrowheads="1"/>
            </p:cNvSpPr>
            <p:nvPr/>
          </p:nvSpPr>
          <p:spPr bwMode="auto">
            <a:xfrm>
              <a:off x="1208" y="1821"/>
              <a:ext cx="35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CP</a:t>
              </a:r>
              <a:endPar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17" name="Freeform 17"/>
            <p:cNvSpPr/>
            <p:nvPr/>
          </p:nvSpPr>
          <p:spPr bwMode="auto">
            <a:xfrm>
              <a:off x="3659" y="1761"/>
              <a:ext cx="180" cy="350"/>
            </a:xfrm>
            <a:custGeom>
              <a:avLst/>
              <a:gdLst>
                <a:gd name="T0" fmla="*/ 180 w 180"/>
                <a:gd name="T1" fmla="*/ 0 h 350"/>
                <a:gd name="T2" fmla="*/ 0 w 180"/>
                <a:gd name="T3" fmla="*/ 0 h 350"/>
                <a:gd name="T4" fmla="*/ 0 w 180"/>
                <a:gd name="T5" fmla="*/ 350 h 350"/>
                <a:gd name="T6" fmla="*/ 0 60000 65536"/>
                <a:gd name="T7" fmla="*/ 0 60000 65536"/>
                <a:gd name="T8" fmla="*/ 0 60000 65536"/>
              </a:gdLst>
              <a:ahLst/>
              <a:cxnLst>
                <a:cxn ang="T6">
                  <a:pos x="T0" y="T1"/>
                </a:cxn>
                <a:cxn ang="T7">
                  <a:pos x="T2" y="T3"/>
                </a:cxn>
                <a:cxn ang="T8">
                  <a:pos x="T4" y="T5"/>
                </a:cxn>
              </a:cxnLst>
              <a:rect l="0" t="0" r="r" b="b"/>
              <a:pathLst>
                <a:path w="180" h="350">
                  <a:moveTo>
                    <a:pt x="180" y="0"/>
                  </a:moveTo>
                  <a:lnTo>
                    <a:pt x="0" y="0"/>
                  </a:lnTo>
                  <a:lnTo>
                    <a:pt x="0" y="35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Oval 18"/>
            <p:cNvSpPr>
              <a:spLocks noChangeAspect="1" noChangeArrowheads="1"/>
            </p:cNvSpPr>
            <p:nvPr/>
          </p:nvSpPr>
          <p:spPr bwMode="auto">
            <a:xfrm>
              <a:off x="3632" y="2089"/>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 name="Oval 19"/>
            <p:cNvSpPr>
              <a:spLocks noChangeAspect="1" noChangeArrowheads="1"/>
            </p:cNvSpPr>
            <p:nvPr/>
          </p:nvSpPr>
          <p:spPr bwMode="auto">
            <a:xfrm>
              <a:off x="2683" y="2066"/>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Freeform 20"/>
            <p:cNvSpPr/>
            <p:nvPr/>
          </p:nvSpPr>
          <p:spPr bwMode="auto">
            <a:xfrm>
              <a:off x="1276" y="1908"/>
              <a:ext cx="2868" cy="440"/>
            </a:xfrm>
            <a:custGeom>
              <a:avLst/>
              <a:gdLst>
                <a:gd name="T0" fmla="*/ 2868 w 2868"/>
                <a:gd name="T1" fmla="*/ 0 h 440"/>
                <a:gd name="T2" fmla="*/ 2868 w 2868"/>
                <a:gd name="T3" fmla="*/ 440 h 440"/>
                <a:gd name="T4" fmla="*/ 0 w 2868"/>
                <a:gd name="T5" fmla="*/ 440 h 440"/>
                <a:gd name="T6" fmla="*/ 0 60000 65536"/>
                <a:gd name="T7" fmla="*/ 0 60000 65536"/>
                <a:gd name="T8" fmla="*/ 0 60000 65536"/>
              </a:gdLst>
              <a:ahLst/>
              <a:cxnLst>
                <a:cxn ang="T6">
                  <a:pos x="T0" y="T1"/>
                </a:cxn>
                <a:cxn ang="T7">
                  <a:pos x="T2" y="T3"/>
                </a:cxn>
                <a:cxn ang="T8">
                  <a:pos x="T4" y="T5"/>
                </a:cxn>
              </a:cxnLst>
              <a:rect l="0" t="0" r="r" b="b"/>
              <a:pathLst>
                <a:path w="2868" h="440">
                  <a:moveTo>
                    <a:pt x="2868" y="0"/>
                  </a:moveTo>
                  <a:lnTo>
                    <a:pt x="2868" y="440"/>
                  </a:lnTo>
                  <a:lnTo>
                    <a:pt x="0" y="44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21"/>
            <p:cNvSpPr>
              <a:spLocks noChangeShapeType="1"/>
            </p:cNvSpPr>
            <p:nvPr/>
          </p:nvSpPr>
          <p:spPr bwMode="auto">
            <a:xfrm>
              <a:off x="3128" y="1908"/>
              <a:ext cx="0" cy="42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22"/>
            <p:cNvSpPr>
              <a:spLocks noChangeShapeType="1"/>
            </p:cNvSpPr>
            <p:nvPr/>
          </p:nvSpPr>
          <p:spPr bwMode="auto">
            <a:xfrm>
              <a:off x="2122" y="1908"/>
              <a:ext cx="0" cy="42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Oval 23"/>
            <p:cNvSpPr>
              <a:spLocks noChangeArrowheads="1"/>
            </p:cNvSpPr>
            <p:nvPr/>
          </p:nvSpPr>
          <p:spPr bwMode="auto">
            <a:xfrm>
              <a:off x="3083" y="2303"/>
              <a:ext cx="68" cy="6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Oval 24"/>
            <p:cNvSpPr>
              <a:spLocks noChangeArrowheads="1"/>
            </p:cNvSpPr>
            <p:nvPr/>
          </p:nvSpPr>
          <p:spPr bwMode="auto">
            <a:xfrm>
              <a:off x="2078" y="2326"/>
              <a:ext cx="68" cy="6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25" name="Group 25"/>
            <p:cNvGrpSpPr/>
            <p:nvPr/>
          </p:nvGrpSpPr>
          <p:grpSpPr bwMode="auto">
            <a:xfrm>
              <a:off x="949" y="2156"/>
              <a:ext cx="553" cy="288"/>
              <a:chOff x="1175" y="3106"/>
              <a:chExt cx="553" cy="288"/>
            </a:xfrm>
          </p:grpSpPr>
          <p:sp>
            <p:nvSpPr>
              <p:cNvPr id="35" name="Text Box 26"/>
              <p:cNvSpPr txBox="1">
                <a:spLocks noChangeArrowheads="1"/>
              </p:cNvSpPr>
              <p:nvPr/>
            </p:nvSpPr>
            <p:spPr bwMode="auto">
              <a:xfrm>
                <a:off x="1175" y="3106"/>
                <a:ext cx="55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Line 27"/>
              <p:cNvSpPr>
                <a:spLocks noChangeShapeType="1"/>
              </p:cNvSpPr>
              <p:nvPr/>
            </p:nvSpPr>
            <p:spPr bwMode="auto">
              <a:xfrm>
                <a:off x="1219" y="3146"/>
                <a:ext cx="113" cy="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6" name="AutoShape 28"/>
            <p:cNvSpPr>
              <a:spLocks noChangeArrowheads="1"/>
            </p:cNvSpPr>
            <p:nvPr/>
          </p:nvSpPr>
          <p:spPr bwMode="auto">
            <a:xfrm rot="5400000">
              <a:off x="1863" y="1654"/>
              <a:ext cx="104" cy="90"/>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AutoShape 29"/>
            <p:cNvSpPr>
              <a:spLocks noChangeArrowheads="1"/>
            </p:cNvSpPr>
            <p:nvPr/>
          </p:nvSpPr>
          <p:spPr bwMode="auto">
            <a:xfrm rot="5400000">
              <a:off x="2850" y="1671"/>
              <a:ext cx="104" cy="90"/>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AutoShape 30"/>
            <p:cNvSpPr>
              <a:spLocks noChangeArrowheads="1"/>
            </p:cNvSpPr>
            <p:nvPr/>
          </p:nvSpPr>
          <p:spPr bwMode="auto">
            <a:xfrm rot="5400000">
              <a:off x="3840" y="1704"/>
              <a:ext cx="104" cy="90"/>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Line 31"/>
            <p:cNvSpPr>
              <a:spLocks noChangeShapeType="1"/>
            </p:cNvSpPr>
            <p:nvPr/>
          </p:nvSpPr>
          <p:spPr bwMode="auto">
            <a:xfrm flipV="1">
              <a:off x="4077" y="2337"/>
              <a:ext cx="56" cy="1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Oval 32"/>
            <p:cNvSpPr>
              <a:spLocks noChangeArrowheads="1"/>
            </p:cNvSpPr>
            <p:nvPr/>
          </p:nvSpPr>
          <p:spPr bwMode="auto">
            <a:xfrm>
              <a:off x="4416" y="1717"/>
              <a:ext cx="68" cy="6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1" name="Freeform 33"/>
            <p:cNvSpPr/>
            <p:nvPr/>
          </p:nvSpPr>
          <p:spPr bwMode="auto">
            <a:xfrm>
              <a:off x="1592" y="813"/>
              <a:ext cx="3332" cy="949"/>
            </a:xfrm>
            <a:custGeom>
              <a:avLst/>
              <a:gdLst>
                <a:gd name="T0" fmla="*/ 2903 w 3332"/>
                <a:gd name="T1" fmla="*/ 949 h 949"/>
                <a:gd name="T2" fmla="*/ 3332 w 3332"/>
                <a:gd name="T3" fmla="*/ 949 h 949"/>
                <a:gd name="T4" fmla="*/ 3332 w 3332"/>
                <a:gd name="T5" fmla="*/ 0 h 949"/>
                <a:gd name="T6" fmla="*/ 0 w 3332"/>
                <a:gd name="T7" fmla="*/ 0 h 949"/>
                <a:gd name="T8" fmla="*/ 0 w 3332"/>
                <a:gd name="T9" fmla="*/ 384 h 949"/>
                <a:gd name="T10" fmla="*/ 283 w 3332"/>
                <a:gd name="T11" fmla="*/ 384 h 9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32" h="949">
                  <a:moveTo>
                    <a:pt x="2903" y="949"/>
                  </a:moveTo>
                  <a:lnTo>
                    <a:pt x="3332" y="949"/>
                  </a:lnTo>
                  <a:lnTo>
                    <a:pt x="3332" y="0"/>
                  </a:lnTo>
                  <a:lnTo>
                    <a:pt x="0" y="0"/>
                  </a:lnTo>
                  <a:lnTo>
                    <a:pt x="0" y="384"/>
                  </a:lnTo>
                  <a:lnTo>
                    <a:pt x="283" y="38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2" name="Group 34"/>
            <p:cNvGrpSpPr/>
            <p:nvPr/>
          </p:nvGrpSpPr>
          <p:grpSpPr bwMode="auto">
            <a:xfrm>
              <a:off x="4450" y="1469"/>
              <a:ext cx="339" cy="288"/>
              <a:chOff x="1344" y="3411"/>
              <a:chExt cx="339" cy="288"/>
            </a:xfrm>
          </p:grpSpPr>
          <p:sp>
            <p:nvSpPr>
              <p:cNvPr id="33" name="Text Box 35"/>
              <p:cNvSpPr txBox="1">
                <a:spLocks noChangeArrowheads="1"/>
              </p:cNvSpPr>
              <p:nvPr/>
            </p:nvSpPr>
            <p:spPr bwMode="auto">
              <a:xfrm>
                <a:off x="1344" y="3411"/>
                <a:ext cx="3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Q</a:t>
                </a:r>
                <a:r>
                  <a:rPr kumimoji="0"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2</a:t>
                </a:r>
                <a:endParaRPr kumimoji="0"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Line 36"/>
              <p:cNvSpPr>
                <a:spLocks noChangeShapeType="1"/>
              </p:cNvSpPr>
              <p:nvPr/>
            </p:nvSpPr>
            <p:spPr bwMode="auto">
              <a:xfrm>
                <a:off x="1400" y="3445"/>
                <a:ext cx="1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7" name="Text Box 37"/>
          <p:cNvSpPr txBox="1">
            <a:spLocks noChangeArrowheads="1"/>
          </p:cNvSpPr>
          <p:nvPr/>
        </p:nvSpPr>
        <p:spPr bwMode="auto">
          <a:xfrm>
            <a:off x="715963" y="4209733"/>
            <a:ext cx="161290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0</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Text Box 38"/>
          <p:cNvSpPr txBox="1">
            <a:spLocks noChangeArrowheads="1"/>
          </p:cNvSpPr>
          <p:nvPr/>
        </p:nvSpPr>
        <p:spPr bwMode="auto">
          <a:xfrm>
            <a:off x="1379538" y="4998720"/>
            <a:ext cx="808037"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000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9" name="Text Box 39"/>
          <p:cNvSpPr txBox="1">
            <a:spLocks noChangeArrowheads="1"/>
          </p:cNvSpPr>
          <p:nvPr/>
        </p:nvSpPr>
        <p:spPr bwMode="auto">
          <a:xfrm>
            <a:off x="1935163" y="4998720"/>
            <a:ext cx="1309687"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100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Text Box 40"/>
          <p:cNvSpPr txBox="1">
            <a:spLocks noChangeArrowheads="1"/>
          </p:cNvSpPr>
          <p:nvPr/>
        </p:nvSpPr>
        <p:spPr bwMode="auto">
          <a:xfrm>
            <a:off x="2849563" y="4981258"/>
            <a:ext cx="1309687"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110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Text Box 41"/>
          <p:cNvSpPr txBox="1">
            <a:spLocks noChangeArrowheads="1"/>
          </p:cNvSpPr>
          <p:nvPr/>
        </p:nvSpPr>
        <p:spPr bwMode="auto">
          <a:xfrm>
            <a:off x="3763963" y="4963795"/>
            <a:ext cx="1309687"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111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Text Box 42"/>
          <p:cNvSpPr txBox="1">
            <a:spLocks noChangeArrowheads="1"/>
          </p:cNvSpPr>
          <p:nvPr/>
        </p:nvSpPr>
        <p:spPr bwMode="auto">
          <a:xfrm>
            <a:off x="4641850" y="4963795"/>
            <a:ext cx="1309688"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011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Text Box 43"/>
          <p:cNvSpPr txBox="1">
            <a:spLocks noChangeArrowheads="1"/>
          </p:cNvSpPr>
          <p:nvPr/>
        </p:nvSpPr>
        <p:spPr bwMode="auto">
          <a:xfrm>
            <a:off x="5519738" y="4946333"/>
            <a:ext cx="1309687"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001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Freeform 44"/>
          <p:cNvSpPr/>
          <p:nvPr/>
        </p:nvSpPr>
        <p:spPr bwMode="auto">
          <a:xfrm>
            <a:off x="1685925" y="5374958"/>
            <a:ext cx="4518025" cy="592137"/>
          </a:xfrm>
          <a:custGeom>
            <a:avLst/>
            <a:gdLst>
              <a:gd name="T0" fmla="*/ 2147483647 w 2846"/>
              <a:gd name="T1" fmla="*/ 0 h 271"/>
              <a:gd name="T2" fmla="*/ 2147483647 w 2846"/>
              <a:gd name="T3" fmla="*/ 2147483647 h 271"/>
              <a:gd name="T4" fmla="*/ 0 w 2846"/>
              <a:gd name="T5" fmla="*/ 2147483647 h 271"/>
              <a:gd name="T6" fmla="*/ 0 w 2846"/>
              <a:gd name="T7" fmla="*/ 2147483647 h 2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46" h="271">
                <a:moveTo>
                  <a:pt x="2846" y="0"/>
                </a:moveTo>
                <a:lnTo>
                  <a:pt x="2846" y="271"/>
                </a:lnTo>
                <a:lnTo>
                  <a:pt x="0" y="271"/>
                </a:lnTo>
                <a:lnTo>
                  <a:pt x="0" y="34"/>
                </a:lnTo>
              </a:path>
            </a:pathLst>
          </a:custGeom>
          <a:noFill/>
          <a:ln w="38100" cap="flat" cmpd="sng">
            <a:solidFill>
              <a:schemeClr val="tx1"/>
            </a:solidFill>
            <a:prstDash val="solid"/>
            <a:round/>
            <a:headEnd type="none"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Text Box 45"/>
          <p:cNvSpPr txBox="1">
            <a:spLocks noChangeArrowheads="1"/>
          </p:cNvSpPr>
          <p:nvPr/>
        </p:nvSpPr>
        <p:spPr bwMode="auto">
          <a:xfrm>
            <a:off x="6904038" y="4711383"/>
            <a:ext cx="1809750" cy="9461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同步六进制计数器</a:t>
            </a:r>
            <a:endPar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grpSp>
        <p:nvGrpSpPr>
          <p:cNvPr id="48" name="Group 48"/>
          <p:cNvGrpSpPr/>
          <p:nvPr/>
        </p:nvGrpSpPr>
        <p:grpSpPr bwMode="auto">
          <a:xfrm>
            <a:off x="3721100" y="674370"/>
            <a:ext cx="3954463" cy="1739900"/>
            <a:chOff x="1512" y="1710"/>
            <a:chExt cx="2491" cy="1096"/>
          </a:xfrm>
        </p:grpSpPr>
        <p:grpSp>
          <p:nvGrpSpPr>
            <p:cNvPr id="49" name="Group 49"/>
            <p:cNvGrpSpPr/>
            <p:nvPr/>
          </p:nvGrpSpPr>
          <p:grpSpPr bwMode="auto">
            <a:xfrm>
              <a:off x="1512" y="1710"/>
              <a:ext cx="2304" cy="1096"/>
              <a:chOff x="2326" y="530"/>
              <a:chExt cx="2304" cy="1096"/>
            </a:xfrm>
          </p:grpSpPr>
          <p:sp>
            <p:nvSpPr>
              <p:cNvPr id="59" name="Line 50"/>
              <p:cNvSpPr>
                <a:spLocks noChangeShapeType="1"/>
              </p:cNvSpPr>
              <p:nvPr/>
            </p:nvSpPr>
            <p:spPr bwMode="auto">
              <a:xfrm flipV="1">
                <a:off x="2428" y="576"/>
                <a:ext cx="1" cy="8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51"/>
              <p:cNvSpPr>
                <a:spLocks noChangeShapeType="1"/>
              </p:cNvSpPr>
              <p:nvPr/>
            </p:nvSpPr>
            <p:spPr bwMode="auto">
              <a:xfrm flipV="1">
                <a:off x="3433" y="541"/>
                <a:ext cx="1" cy="8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52"/>
              <p:cNvSpPr>
                <a:spLocks noChangeShapeType="1"/>
              </p:cNvSpPr>
              <p:nvPr/>
            </p:nvSpPr>
            <p:spPr bwMode="auto">
              <a:xfrm flipV="1">
                <a:off x="4416" y="530"/>
                <a:ext cx="1" cy="8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 name="Line 53"/>
              <p:cNvSpPr>
                <a:spLocks noChangeShapeType="1"/>
              </p:cNvSpPr>
              <p:nvPr/>
            </p:nvSpPr>
            <p:spPr bwMode="auto">
              <a:xfrm>
                <a:off x="2349" y="564"/>
                <a:ext cx="1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Line 54"/>
              <p:cNvSpPr>
                <a:spLocks noChangeShapeType="1"/>
              </p:cNvSpPr>
              <p:nvPr/>
            </p:nvSpPr>
            <p:spPr bwMode="auto">
              <a:xfrm>
                <a:off x="3365" y="541"/>
                <a:ext cx="1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Line 55"/>
              <p:cNvSpPr>
                <a:spLocks noChangeShapeType="1"/>
              </p:cNvSpPr>
              <p:nvPr/>
            </p:nvSpPr>
            <p:spPr bwMode="auto">
              <a:xfrm>
                <a:off x="4337" y="530"/>
                <a:ext cx="1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5" name="Group 56"/>
              <p:cNvGrpSpPr/>
              <p:nvPr/>
            </p:nvGrpSpPr>
            <p:grpSpPr bwMode="auto">
              <a:xfrm>
                <a:off x="2326" y="577"/>
                <a:ext cx="328" cy="288"/>
                <a:chOff x="2326" y="577"/>
                <a:chExt cx="328" cy="288"/>
              </a:xfrm>
            </p:grpSpPr>
            <p:sp>
              <p:nvSpPr>
                <p:cNvPr id="75" name="Oval 57"/>
                <p:cNvSpPr>
                  <a:spLocks noChangeArrowheads="1"/>
                </p:cNvSpPr>
                <p:nvPr/>
              </p:nvSpPr>
              <p:spPr bwMode="auto">
                <a:xfrm>
                  <a:off x="2349" y="656"/>
                  <a:ext cx="158" cy="15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6" name="Text Box 58"/>
                <p:cNvSpPr txBox="1">
                  <a:spLocks noChangeArrowheads="1"/>
                </p:cNvSpPr>
                <p:nvPr/>
              </p:nvSpPr>
              <p:spPr bwMode="auto">
                <a:xfrm>
                  <a:off x="2326" y="577"/>
                  <a:ext cx="32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66" name="Group 59"/>
              <p:cNvGrpSpPr/>
              <p:nvPr/>
            </p:nvGrpSpPr>
            <p:grpSpPr bwMode="auto">
              <a:xfrm>
                <a:off x="3342" y="577"/>
                <a:ext cx="328" cy="288"/>
                <a:chOff x="3342" y="577"/>
                <a:chExt cx="328" cy="288"/>
              </a:xfrm>
            </p:grpSpPr>
            <p:sp>
              <p:nvSpPr>
                <p:cNvPr id="73" name="Oval 60"/>
                <p:cNvSpPr>
                  <a:spLocks noChangeArrowheads="1"/>
                </p:cNvSpPr>
                <p:nvPr/>
              </p:nvSpPr>
              <p:spPr bwMode="auto">
                <a:xfrm>
                  <a:off x="3365" y="656"/>
                  <a:ext cx="158" cy="15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4" name="Text Box 61"/>
                <p:cNvSpPr txBox="1">
                  <a:spLocks noChangeArrowheads="1"/>
                </p:cNvSpPr>
                <p:nvPr/>
              </p:nvSpPr>
              <p:spPr bwMode="auto">
                <a:xfrm>
                  <a:off x="3342" y="577"/>
                  <a:ext cx="32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67" name="Group 62"/>
              <p:cNvGrpSpPr/>
              <p:nvPr/>
            </p:nvGrpSpPr>
            <p:grpSpPr bwMode="auto">
              <a:xfrm>
                <a:off x="4302" y="577"/>
                <a:ext cx="328" cy="288"/>
                <a:chOff x="4302" y="577"/>
                <a:chExt cx="328" cy="288"/>
              </a:xfrm>
            </p:grpSpPr>
            <p:sp>
              <p:nvSpPr>
                <p:cNvPr id="71" name="Oval 63"/>
                <p:cNvSpPr>
                  <a:spLocks noChangeArrowheads="1"/>
                </p:cNvSpPr>
                <p:nvPr/>
              </p:nvSpPr>
              <p:spPr bwMode="auto">
                <a:xfrm>
                  <a:off x="4325" y="656"/>
                  <a:ext cx="158" cy="15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64"/>
                <p:cNvSpPr txBox="1">
                  <a:spLocks noChangeArrowheads="1"/>
                </p:cNvSpPr>
                <p:nvPr/>
              </p:nvSpPr>
              <p:spPr bwMode="auto">
                <a:xfrm>
                  <a:off x="4302" y="577"/>
                  <a:ext cx="32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68" name="Text Box 65"/>
              <p:cNvSpPr txBox="1">
                <a:spLocks noChangeArrowheads="1"/>
              </p:cNvSpPr>
              <p:nvPr/>
            </p:nvSpPr>
            <p:spPr bwMode="auto">
              <a:xfrm>
                <a:off x="2327" y="1107"/>
                <a:ext cx="226" cy="51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4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endParaRPr kumimoji="1" lang="en-US" altLang="zh-CN" sz="4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9" name="Text Box 66"/>
              <p:cNvSpPr txBox="1">
                <a:spLocks noChangeArrowheads="1"/>
              </p:cNvSpPr>
              <p:nvPr/>
            </p:nvSpPr>
            <p:spPr bwMode="auto">
              <a:xfrm>
                <a:off x="3344" y="1062"/>
                <a:ext cx="226" cy="51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4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endParaRPr kumimoji="1" lang="en-US" altLang="zh-CN" sz="4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0" name="Text Box 67"/>
              <p:cNvSpPr txBox="1">
                <a:spLocks noChangeArrowheads="1"/>
              </p:cNvSpPr>
              <p:nvPr/>
            </p:nvSpPr>
            <p:spPr bwMode="auto">
              <a:xfrm>
                <a:off x="4315" y="1060"/>
                <a:ext cx="226" cy="51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4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endParaRPr kumimoji="1" lang="en-US" altLang="zh-CN" sz="4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0" name="Group 68"/>
            <p:cNvGrpSpPr/>
            <p:nvPr/>
          </p:nvGrpSpPr>
          <p:grpSpPr bwMode="auto">
            <a:xfrm>
              <a:off x="1563" y="2149"/>
              <a:ext cx="457" cy="288"/>
              <a:chOff x="1563" y="2149"/>
              <a:chExt cx="457" cy="288"/>
            </a:xfrm>
          </p:grpSpPr>
          <p:sp>
            <p:nvSpPr>
              <p:cNvPr id="57" name="Rectangle 69"/>
              <p:cNvSpPr>
                <a:spLocks noChangeArrowheads="1"/>
              </p:cNvSpPr>
              <p:nvPr/>
            </p:nvSpPr>
            <p:spPr bwMode="auto">
              <a:xfrm>
                <a:off x="1563" y="2167"/>
                <a:ext cx="110" cy="247"/>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Text Box 70"/>
              <p:cNvSpPr txBox="1">
                <a:spLocks noChangeArrowheads="1"/>
              </p:cNvSpPr>
              <p:nvPr/>
            </p:nvSpPr>
            <p:spPr bwMode="auto">
              <a:xfrm>
                <a:off x="1663" y="2149"/>
                <a:ext cx="35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1" name="Group 71"/>
            <p:cNvGrpSpPr/>
            <p:nvPr/>
          </p:nvGrpSpPr>
          <p:grpSpPr bwMode="auto">
            <a:xfrm>
              <a:off x="2559" y="2140"/>
              <a:ext cx="457" cy="288"/>
              <a:chOff x="1563" y="2149"/>
              <a:chExt cx="457" cy="288"/>
            </a:xfrm>
          </p:grpSpPr>
          <p:sp>
            <p:nvSpPr>
              <p:cNvPr id="55" name="Rectangle 72"/>
              <p:cNvSpPr>
                <a:spLocks noChangeArrowheads="1"/>
              </p:cNvSpPr>
              <p:nvPr/>
            </p:nvSpPr>
            <p:spPr bwMode="auto">
              <a:xfrm>
                <a:off x="1563" y="2167"/>
                <a:ext cx="110" cy="247"/>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6" name="Text Box 73"/>
              <p:cNvSpPr txBox="1">
                <a:spLocks noChangeArrowheads="1"/>
              </p:cNvSpPr>
              <p:nvPr/>
            </p:nvSpPr>
            <p:spPr bwMode="auto">
              <a:xfrm>
                <a:off x="1663" y="2149"/>
                <a:ext cx="35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2" name="Group 74"/>
            <p:cNvGrpSpPr/>
            <p:nvPr/>
          </p:nvGrpSpPr>
          <p:grpSpPr bwMode="auto">
            <a:xfrm>
              <a:off x="3546" y="2131"/>
              <a:ext cx="457" cy="288"/>
              <a:chOff x="1563" y="2149"/>
              <a:chExt cx="457" cy="288"/>
            </a:xfrm>
          </p:grpSpPr>
          <p:sp>
            <p:nvSpPr>
              <p:cNvPr id="53" name="Rectangle 75"/>
              <p:cNvSpPr>
                <a:spLocks noChangeArrowheads="1"/>
              </p:cNvSpPr>
              <p:nvPr/>
            </p:nvSpPr>
            <p:spPr bwMode="auto">
              <a:xfrm>
                <a:off x="1563" y="2167"/>
                <a:ext cx="110" cy="247"/>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Text Box 76"/>
              <p:cNvSpPr txBox="1">
                <a:spLocks noChangeArrowheads="1"/>
              </p:cNvSpPr>
              <p:nvPr/>
            </p:nvSpPr>
            <p:spPr bwMode="auto">
              <a:xfrm>
                <a:off x="1663" y="2149"/>
                <a:ext cx="35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sp>
        <p:nvSpPr>
          <p:cNvPr id="77" name="TextBox 76"/>
          <p:cNvSpPr txBox="1"/>
          <p:nvPr/>
        </p:nvSpPr>
        <p:spPr bwMode="auto">
          <a:xfrm>
            <a:off x="834157" y="226734"/>
            <a:ext cx="25285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、计数器</a:t>
            </a:r>
            <a:endParaRPr lang="zh-CN" altLang="en-US" sz="2800" dirty="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0-#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slide(fromTop)">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left)">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right)">
                                      <p:cBhvr>
                                        <p:cTn id="53" dur="500"/>
                                        <p:tgtEl>
                                          <p:spTgt spid="44"/>
                                        </p:tgtEl>
                                      </p:cBhvr>
                                    </p:animEffect>
                                  </p:childTnLst>
                                </p:cTn>
                              </p:par>
                            </p:childTnLst>
                          </p:cTn>
                        </p:par>
                        <p:par>
                          <p:cTn id="54" fill="hold">
                            <p:stCondLst>
                              <p:cond delay="500"/>
                            </p:stCondLst>
                            <p:childTnLst>
                              <p:par>
                                <p:cTn id="55" presetID="2" presetClass="entr" presetSubtype="2" fill="hold" grpId="0" nodeType="afterEffect">
                                  <p:stCondLst>
                                    <p:cond delay="200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1+#ppt_w/2"/>
                                          </p:val>
                                        </p:tav>
                                        <p:tav tm="100000">
                                          <p:val>
                                            <p:strVal val="#ppt_x"/>
                                          </p:val>
                                        </p:tav>
                                      </p:tavLst>
                                    </p:anim>
                                    <p:anim calcmode="lin" valueType="num">
                                      <p:cBhvr additive="base">
                                        <p:cTn id="58"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P spid="38" grpId="0" autoUpdateAnimBg="0"/>
      <p:bldP spid="39" grpId="0" autoUpdateAnimBg="0"/>
      <p:bldP spid="40" grpId="0" autoUpdateAnimBg="0"/>
      <p:bldP spid="41" grpId="0" autoUpdateAnimBg="0"/>
      <p:bldP spid="42" grpId="0" autoUpdateAnimBg="0"/>
      <p:bldP spid="43" grpId="0" autoUpdateAnimBg="0"/>
      <p:bldP spid="4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993708" y="121920"/>
            <a:ext cx="3422332" cy="533400"/>
          </a:xfrm>
          <a:prstGeom prst="rect">
            <a:avLst/>
          </a:prstGeom>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五、集成</a:t>
            </a:r>
            <a:r>
              <a:rPr kumimoji="1" lang="en-US" altLang="zh-CN" sz="2800" b="1" i="0" u="none" strike="noStrike" kern="1200" cap="none" spc="0" normalizeH="0" baseline="0" noProof="0">
                <a:ln>
                  <a:solidFill>
                    <a:schemeClr val="tx1"/>
                  </a:solidFill>
                </a:ln>
                <a:solidFill>
                  <a:schemeClr val="tx1"/>
                </a:solidFill>
                <a:effectLst/>
                <a:uLnTx/>
                <a:uFillTx/>
                <a:latin typeface="+mn-lt"/>
                <a:ea typeface="黑体" panose="02010609060101010101" pitchFamily="49" charset="-122"/>
                <a:cs typeface="+mj-cs"/>
              </a:rPr>
              <a:t>D</a:t>
            </a:r>
            <a:r>
              <a:rPr kumimoji="1" lang="zh-CN" altLang="en-US" sz="2800" b="1" i="0" u="none" strike="noStrike" kern="1200" cap="none" spc="0" normalizeH="0" baseline="0" noProof="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触发器</a:t>
            </a:r>
            <a:endParaRPr kumimoji="1" lang="zh-CN" altLang="en-US" sz="2800" b="1" i="0" u="none" strike="noStrike" kern="1200" cap="none" spc="0" normalizeH="0" baseline="0" noProof="0" dirty="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endParaRPr>
          </a:p>
        </p:txBody>
      </p:sp>
      <p:grpSp>
        <p:nvGrpSpPr>
          <p:cNvPr id="3" name="Group 35"/>
          <p:cNvGrpSpPr/>
          <p:nvPr/>
        </p:nvGrpSpPr>
        <p:grpSpPr bwMode="auto">
          <a:xfrm>
            <a:off x="1521460" y="688658"/>
            <a:ext cx="5578475" cy="3033712"/>
            <a:chOff x="1736" y="284"/>
            <a:chExt cx="3514" cy="2049"/>
          </a:xfrm>
        </p:grpSpPr>
        <p:sp>
          <p:nvSpPr>
            <p:cNvPr id="4" name="Rectangle 5"/>
            <p:cNvSpPr>
              <a:spLocks noChangeArrowheads="1"/>
            </p:cNvSpPr>
            <p:nvPr/>
          </p:nvSpPr>
          <p:spPr bwMode="auto">
            <a:xfrm>
              <a:off x="1921" y="1836"/>
              <a:ext cx="232"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 name="Rectangle 6"/>
            <p:cNvSpPr>
              <a:spLocks noChangeArrowheads="1"/>
            </p:cNvSpPr>
            <p:nvPr/>
          </p:nvSpPr>
          <p:spPr bwMode="auto">
            <a:xfrm>
              <a:off x="2360" y="1830"/>
              <a:ext cx="231" cy="192"/>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 name="Rectangle 7"/>
            <p:cNvSpPr>
              <a:spLocks noChangeArrowheads="1"/>
            </p:cNvSpPr>
            <p:nvPr/>
          </p:nvSpPr>
          <p:spPr bwMode="auto">
            <a:xfrm>
              <a:off x="2792" y="1830"/>
              <a:ext cx="232" cy="192"/>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 name="Rectangle 8"/>
            <p:cNvSpPr>
              <a:spLocks noChangeArrowheads="1"/>
            </p:cNvSpPr>
            <p:nvPr/>
          </p:nvSpPr>
          <p:spPr bwMode="auto">
            <a:xfrm>
              <a:off x="3272" y="1830"/>
              <a:ext cx="232" cy="192"/>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 name="Rectangle 9"/>
            <p:cNvSpPr>
              <a:spLocks noChangeArrowheads="1"/>
            </p:cNvSpPr>
            <p:nvPr/>
          </p:nvSpPr>
          <p:spPr bwMode="auto">
            <a:xfrm>
              <a:off x="3752" y="1830"/>
              <a:ext cx="231" cy="192"/>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 name="Rectangle 10"/>
            <p:cNvSpPr>
              <a:spLocks noChangeArrowheads="1"/>
            </p:cNvSpPr>
            <p:nvPr/>
          </p:nvSpPr>
          <p:spPr bwMode="auto">
            <a:xfrm>
              <a:off x="4232" y="1830"/>
              <a:ext cx="232" cy="192"/>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 name="Rectangle 11"/>
            <p:cNvSpPr>
              <a:spLocks noChangeArrowheads="1"/>
            </p:cNvSpPr>
            <p:nvPr/>
          </p:nvSpPr>
          <p:spPr bwMode="auto">
            <a:xfrm>
              <a:off x="4664" y="1830"/>
              <a:ext cx="232" cy="192"/>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Rectangle 12"/>
            <p:cNvSpPr>
              <a:spLocks noChangeArrowheads="1"/>
            </p:cNvSpPr>
            <p:nvPr/>
          </p:nvSpPr>
          <p:spPr bwMode="auto">
            <a:xfrm>
              <a:off x="1921" y="582"/>
              <a:ext cx="232" cy="210"/>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Rectangle 13"/>
            <p:cNvSpPr>
              <a:spLocks noChangeArrowheads="1"/>
            </p:cNvSpPr>
            <p:nvPr/>
          </p:nvSpPr>
          <p:spPr bwMode="auto">
            <a:xfrm>
              <a:off x="2360" y="593"/>
              <a:ext cx="232" cy="200"/>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Rectangle 14"/>
            <p:cNvSpPr>
              <a:spLocks noChangeArrowheads="1"/>
            </p:cNvSpPr>
            <p:nvPr/>
          </p:nvSpPr>
          <p:spPr bwMode="auto">
            <a:xfrm>
              <a:off x="2792" y="593"/>
              <a:ext cx="232" cy="200"/>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Rectangle 15"/>
            <p:cNvSpPr>
              <a:spLocks noChangeArrowheads="1"/>
            </p:cNvSpPr>
            <p:nvPr/>
          </p:nvSpPr>
          <p:spPr bwMode="auto">
            <a:xfrm>
              <a:off x="3272" y="593"/>
              <a:ext cx="231" cy="200"/>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Rectangle 16"/>
            <p:cNvSpPr>
              <a:spLocks noChangeArrowheads="1"/>
            </p:cNvSpPr>
            <p:nvPr/>
          </p:nvSpPr>
          <p:spPr bwMode="auto">
            <a:xfrm>
              <a:off x="3704" y="593"/>
              <a:ext cx="232" cy="200"/>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Rectangle 17"/>
            <p:cNvSpPr>
              <a:spLocks noChangeArrowheads="1"/>
            </p:cNvSpPr>
            <p:nvPr/>
          </p:nvSpPr>
          <p:spPr bwMode="auto">
            <a:xfrm>
              <a:off x="4184" y="593"/>
              <a:ext cx="232" cy="200"/>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Rectangle 18"/>
            <p:cNvSpPr>
              <a:spLocks noChangeArrowheads="1"/>
            </p:cNvSpPr>
            <p:nvPr/>
          </p:nvSpPr>
          <p:spPr bwMode="auto">
            <a:xfrm>
              <a:off x="4664" y="593"/>
              <a:ext cx="231" cy="200"/>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Text Box 19"/>
            <p:cNvSpPr txBox="1">
              <a:spLocks noChangeArrowheads="1"/>
            </p:cNvSpPr>
            <p:nvPr/>
          </p:nvSpPr>
          <p:spPr bwMode="auto">
            <a:xfrm>
              <a:off x="1910" y="1560"/>
              <a:ext cx="2916" cy="268"/>
            </a:xfrm>
            <a:prstGeom prst="rect">
              <a:avLst/>
            </a:prstGeom>
            <a:noFill/>
            <a:ln w="28575" cap="sq">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1        2        3        4        5        6       7       8</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19" name="Text Box 20"/>
            <p:cNvSpPr txBox="1">
              <a:spLocks noChangeArrowheads="1"/>
            </p:cNvSpPr>
            <p:nvPr/>
          </p:nvSpPr>
          <p:spPr bwMode="auto">
            <a:xfrm>
              <a:off x="1857" y="2024"/>
              <a:ext cx="3393" cy="309"/>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R</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D1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D</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  CP</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S</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D1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1</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    </a:t>
              </a:r>
              <a:r>
                <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地</a:t>
              </a:r>
              <a:r>
                <a:rPr kumimoji="1" lang="zh-CN" altLang="en-US"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     </a:t>
              </a:r>
              <a:r>
                <a:rPr kumimoji="1" lang="zh-CN" altLang="en-US" sz="20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   </a:t>
              </a:r>
              <a:endParaRPr kumimoji="1" lang="zh-CN" altLang="en-US" sz="20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20" name="Line 21"/>
            <p:cNvSpPr>
              <a:spLocks noChangeShapeType="1"/>
            </p:cNvSpPr>
            <p:nvPr/>
          </p:nvSpPr>
          <p:spPr bwMode="auto">
            <a:xfrm>
              <a:off x="4295" y="2092"/>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Text Box 22"/>
            <p:cNvSpPr txBox="1">
              <a:spLocks noChangeArrowheads="1"/>
            </p:cNvSpPr>
            <p:nvPr/>
          </p:nvSpPr>
          <p:spPr bwMode="auto">
            <a:xfrm>
              <a:off x="1736" y="284"/>
              <a:ext cx="3352" cy="309"/>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+V</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CC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R</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D2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D</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CP</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S</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D2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2</a:t>
              </a:r>
              <a:endPar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22" name="Line 23"/>
            <p:cNvSpPr>
              <a:spLocks noChangeShapeType="1"/>
            </p:cNvSpPr>
            <p:nvPr/>
          </p:nvSpPr>
          <p:spPr bwMode="auto">
            <a:xfrm>
              <a:off x="2375" y="353"/>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24"/>
            <p:cNvSpPr>
              <a:spLocks noChangeShapeType="1"/>
            </p:cNvSpPr>
            <p:nvPr/>
          </p:nvSpPr>
          <p:spPr bwMode="auto">
            <a:xfrm>
              <a:off x="4668" y="353"/>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25"/>
            <p:cNvSpPr>
              <a:spLocks noChangeArrowheads="1"/>
            </p:cNvSpPr>
            <p:nvPr/>
          </p:nvSpPr>
          <p:spPr bwMode="auto">
            <a:xfrm>
              <a:off x="1844" y="792"/>
              <a:ext cx="3168" cy="1044"/>
            </a:xfrm>
            <a:prstGeom prst="rect">
              <a:avLst/>
            </a:prstGeom>
            <a:solidFill>
              <a:srgbClr val="FFFF99"/>
            </a:solidFill>
            <a:ln w="38100"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74</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sym typeface="Symbol" panose="05050102010706020507" pitchFamily="18" charset="2"/>
                </a:rPr>
                <a:t></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74</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25" name="Text Box 26"/>
            <p:cNvSpPr txBox="1">
              <a:spLocks noChangeArrowheads="1"/>
            </p:cNvSpPr>
            <p:nvPr/>
          </p:nvSpPr>
          <p:spPr bwMode="auto">
            <a:xfrm>
              <a:off x="1880" y="786"/>
              <a:ext cx="2996" cy="268"/>
            </a:xfrm>
            <a:prstGeom prst="rect">
              <a:avLst/>
            </a:prstGeom>
            <a:noFill/>
            <a:ln w="28575" cap="sq">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14        13       12        11       10         9         8</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26" name="Text Box 27"/>
            <p:cNvSpPr txBox="1">
              <a:spLocks noChangeArrowheads="1"/>
            </p:cNvSpPr>
            <p:nvPr/>
          </p:nvSpPr>
          <p:spPr bwMode="auto">
            <a:xfrm>
              <a:off x="1928" y="1581"/>
              <a:ext cx="3072" cy="268"/>
            </a:xfrm>
            <a:prstGeom prst="rect">
              <a:avLst/>
            </a:prstGeom>
            <a:noFill/>
            <a:ln w="28575" cap="sq">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1         2         3          4          5          6         7       </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27" name="Arc 28"/>
            <p:cNvSpPr/>
            <p:nvPr/>
          </p:nvSpPr>
          <p:spPr bwMode="auto">
            <a:xfrm>
              <a:off x="1842" y="1190"/>
              <a:ext cx="192" cy="1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rc 29"/>
            <p:cNvSpPr/>
            <p:nvPr/>
          </p:nvSpPr>
          <p:spPr bwMode="auto">
            <a:xfrm flipV="1">
              <a:off x="1842" y="1339"/>
              <a:ext cx="192" cy="1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30"/>
            <p:cNvSpPr>
              <a:spLocks noChangeShapeType="1"/>
            </p:cNvSpPr>
            <p:nvPr/>
          </p:nvSpPr>
          <p:spPr bwMode="auto">
            <a:xfrm>
              <a:off x="1906" y="209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31"/>
            <p:cNvSpPr>
              <a:spLocks noChangeShapeType="1"/>
            </p:cNvSpPr>
            <p:nvPr/>
          </p:nvSpPr>
          <p:spPr bwMode="auto">
            <a:xfrm>
              <a:off x="3309" y="2092"/>
              <a:ext cx="11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32"/>
            <p:cNvSpPr>
              <a:spLocks noChangeShapeType="1"/>
            </p:cNvSpPr>
            <p:nvPr/>
          </p:nvSpPr>
          <p:spPr bwMode="auto">
            <a:xfrm>
              <a:off x="3686" y="353"/>
              <a:ext cx="11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2" name="Group 67"/>
          <p:cNvGrpSpPr/>
          <p:nvPr/>
        </p:nvGrpSpPr>
        <p:grpSpPr bwMode="auto">
          <a:xfrm>
            <a:off x="1565275" y="3905250"/>
            <a:ext cx="5715000" cy="2952750"/>
            <a:chOff x="2090" y="2347"/>
            <a:chExt cx="3600" cy="1860"/>
          </a:xfrm>
        </p:grpSpPr>
        <p:sp>
          <p:nvSpPr>
            <p:cNvPr id="33" name="Rectangle 37"/>
            <p:cNvSpPr>
              <a:spLocks noChangeArrowheads="1"/>
            </p:cNvSpPr>
            <p:nvPr/>
          </p:nvSpPr>
          <p:spPr bwMode="auto">
            <a:xfrm>
              <a:off x="2275" y="3728"/>
              <a:ext cx="232"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Rectangle 38"/>
            <p:cNvSpPr>
              <a:spLocks noChangeArrowheads="1"/>
            </p:cNvSpPr>
            <p:nvPr/>
          </p:nvSpPr>
          <p:spPr bwMode="auto">
            <a:xfrm>
              <a:off x="2662" y="3728"/>
              <a:ext cx="231"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Rectangle 39"/>
            <p:cNvSpPr>
              <a:spLocks noChangeArrowheads="1"/>
            </p:cNvSpPr>
            <p:nvPr/>
          </p:nvSpPr>
          <p:spPr bwMode="auto">
            <a:xfrm>
              <a:off x="3048" y="3728"/>
              <a:ext cx="232"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Rectangle 40"/>
            <p:cNvSpPr>
              <a:spLocks noChangeArrowheads="1"/>
            </p:cNvSpPr>
            <p:nvPr/>
          </p:nvSpPr>
          <p:spPr bwMode="auto">
            <a:xfrm>
              <a:off x="3434" y="3728"/>
              <a:ext cx="232"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Rectangle 41"/>
            <p:cNvSpPr>
              <a:spLocks noChangeArrowheads="1"/>
            </p:cNvSpPr>
            <p:nvPr/>
          </p:nvSpPr>
          <p:spPr bwMode="auto">
            <a:xfrm>
              <a:off x="3821" y="3728"/>
              <a:ext cx="231"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Rectangle 42"/>
            <p:cNvSpPr>
              <a:spLocks noChangeArrowheads="1"/>
            </p:cNvSpPr>
            <p:nvPr/>
          </p:nvSpPr>
          <p:spPr bwMode="auto">
            <a:xfrm>
              <a:off x="4207" y="3728"/>
              <a:ext cx="232"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9" name="Rectangle 43"/>
            <p:cNvSpPr>
              <a:spLocks noChangeArrowheads="1"/>
            </p:cNvSpPr>
            <p:nvPr/>
          </p:nvSpPr>
          <p:spPr bwMode="auto">
            <a:xfrm>
              <a:off x="4593" y="3728"/>
              <a:ext cx="232"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Rectangle 44"/>
            <p:cNvSpPr>
              <a:spLocks noChangeArrowheads="1"/>
            </p:cNvSpPr>
            <p:nvPr/>
          </p:nvSpPr>
          <p:spPr bwMode="auto">
            <a:xfrm>
              <a:off x="4980" y="3728"/>
              <a:ext cx="231" cy="20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Rectangle 45"/>
            <p:cNvSpPr>
              <a:spLocks noChangeArrowheads="1"/>
            </p:cNvSpPr>
            <p:nvPr/>
          </p:nvSpPr>
          <p:spPr bwMode="auto">
            <a:xfrm>
              <a:off x="2275" y="2618"/>
              <a:ext cx="232"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Rectangle 46"/>
            <p:cNvSpPr>
              <a:spLocks noChangeArrowheads="1"/>
            </p:cNvSpPr>
            <p:nvPr/>
          </p:nvSpPr>
          <p:spPr bwMode="auto">
            <a:xfrm>
              <a:off x="2662" y="2618"/>
              <a:ext cx="231"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Rectangle 47"/>
            <p:cNvSpPr>
              <a:spLocks noChangeArrowheads="1"/>
            </p:cNvSpPr>
            <p:nvPr/>
          </p:nvSpPr>
          <p:spPr bwMode="auto">
            <a:xfrm>
              <a:off x="3048" y="2618"/>
              <a:ext cx="232"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Rectangle 48"/>
            <p:cNvSpPr>
              <a:spLocks noChangeArrowheads="1"/>
            </p:cNvSpPr>
            <p:nvPr/>
          </p:nvSpPr>
          <p:spPr bwMode="auto">
            <a:xfrm>
              <a:off x="3434" y="2618"/>
              <a:ext cx="232"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5" name="Rectangle 49"/>
            <p:cNvSpPr>
              <a:spLocks noChangeArrowheads="1"/>
            </p:cNvSpPr>
            <p:nvPr/>
          </p:nvSpPr>
          <p:spPr bwMode="auto">
            <a:xfrm>
              <a:off x="3818" y="2618"/>
              <a:ext cx="231" cy="219"/>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Rectangle 50"/>
            <p:cNvSpPr>
              <a:spLocks noChangeArrowheads="1"/>
            </p:cNvSpPr>
            <p:nvPr/>
          </p:nvSpPr>
          <p:spPr bwMode="auto">
            <a:xfrm>
              <a:off x="4207" y="2618"/>
              <a:ext cx="232"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Rectangle 51"/>
            <p:cNvSpPr>
              <a:spLocks noChangeArrowheads="1"/>
            </p:cNvSpPr>
            <p:nvPr/>
          </p:nvSpPr>
          <p:spPr bwMode="auto">
            <a:xfrm>
              <a:off x="4593" y="2618"/>
              <a:ext cx="232"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Rectangle 52"/>
            <p:cNvSpPr>
              <a:spLocks noChangeArrowheads="1"/>
            </p:cNvSpPr>
            <p:nvPr/>
          </p:nvSpPr>
          <p:spPr bwMode="auto">
            <a:xfrm>
              <a:off x="4980" y="2618"/>
              <a:ext cx="231" cy="18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Text Box 53"/>
            <p:cNvSpPr txBox="1">
              <a:spLocks noChangeArrowheads="1"/>
            </p:cNvSpPr>
            <p:nvPr/>
          </p:nvSpPr>
          <p:spPr bwMode="auto">
            <a:xfrm>
              <a:off x="2264" y="3476"/>
              <a:ext cx="2944" cy="252"/>
            </a:xfrm>
            <a:prstGeom prst="rect">
              <a:avLst/>
            </a:prstGeom>
            <a:noFill/>
            <a:ln w="28575" cap="sq">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1        2        3        4        5        6       7       8</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50" name="Text Box 54"/>
            <p:cNvSpPr txBox="1">
              <a:spLocks noChangeArrowheads="1"/>
            </p:cNvSpPr>
            <p:nvPr/>
          </p:nvSpPr>
          <p:spPr bwMode="auto">
            <a:xfrm>
              <a:off x="2282" y="3919"/>
              <a:ext cx="3393" cy="288"/>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R</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  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D</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D</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2</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   Q     </a:t>
              </a:r>
              <a:r>
                <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地</a:t>
              </a:r>
              <a:r>
                <a:rPr kumimoji="1" lang="zh-CN" altLang="en-US"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     </a:t>
              </a:r>
              <a:r>
                <a:rPr kumimoji="1" lang="zh-CN" altLang="en-US" sz="20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   </a:t>
              </a:r>
              <a:endParaRPr kumimoji="1" lang="zh-CN" altLang="en-US" sz="20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51" name="Line 55"/>
            <p:cNvSpPr>
              <a:spLocks noChangeShapeType="1"/>
            </p:cNvSpPr>
            <p:nvPr/>
          </p:nvSpPr>
          <p:spPr bwMode="auto">
            <a:xfrm>
              <a:off x="4298" y="3987"/>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Text Box 56"/>
            <p:cNvSpPr txBox="1">
              <a:spLocks noChangeArrowheads="1"/>
            </p:cNvSpPr>
            <p:nvPr/>
          </p:nvSpPr>
          <p:spPr bwMode="auto">
            <a:xfrm>
              <a:off x="2090" y="2347"/>
              <a:ext cx="3600" cy="288"/>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+V</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CC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4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4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D</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4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 D</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3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3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幼圆" panose="02010509060101010101" pitchFamily="49" charset="-122"/>
                  <a:cs typeface="+mn-cs"/>
                </a:rPr>
                <a:t>3    </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53" name="Line 57"/>
            <p:cNvSpPr>
              <a:spLocks noChangeShapeType="1"/>
            </p:cNvSpPr>
            <p:nvPr/>
          </p:nvSpPr>
          <p:spPr bwMode="auto">
            <a:xfrm>
              <a:off x="3098" y="2405"/>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58"/>
            <p:cNvSpPr>
              <a:spLocks noChangeShapeType="1"/>
            </p:cNvSpPr>
            <p:nvPr/>
          </p:nvSpPr>
          <p:spPr bwMode="auto">
            <a:xfrm>
              <a:off x="4202" y="2405"/>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Rectangle 59"/>
            <p:cNvSpPr>
              <a:spLocks noChangeArrowheads="1"/>
            </p:cNvSpPr>
            <p:nvPr/>
          </p:nvSpPr>
          <p:spPr bwMode="auto">
            <a:xfrm>
              <a:off x="2198" y="2804"/>
              <a:ext cx="3168" cy="924"/>
            </a:xfrm>
            <a:prstGeom prst="rect">
              <a:avLst/>
            </a:prstGeom>
            <a:solidFill>
              <a:srgbClr val="FFFF99"/>
            </a:solidFill>
            <a:ln w="38100"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74</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sym typeface="Symbol" panose="05050102010706020507" pitchFamily="18" charset="2"/>
                </a:rPr>
                <a:t></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175</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56" name="Text Box 60"/>
            <p:cNvSpPr txBox="1">
              <a:spLocks noChangeArrowheads="1"/>
            </p:cNvSpPr>
            <p:nvPr/>
          </p:nvSpPr>
          <p:spPr bwMode="auto">
            <a:xfrm>
              <a:off x="2234" y="2792"/>
              <a:ext cx="2996" cy="250"/>
            </a:xfrm>
            <a:prstGeom prst="rect">
              <a:avLst/>
            </a:prstGeom>
            <a:noFill/>
            <a:ln w="28575" cap="sq">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16      15      14      13     12     11      10        9</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57" name="Text Box 61"/>
            <p:cNvSpPr txBox="1">
              <a:spLocks noChangeArrowheads="1"/>
            </p:cNvSpPr>
            <p:nvPr/>
          </p:nvSpPr>
          <p:spPr bwMode="auto">
            <a:xfrm>
              <a:off x="2264" y="3477"/>
              <a:ext cx="2916" cy="250"/>
            </a:xfrm>
            <a:prstGeom prst="rect">
              <a:avLst/>
            </a:prstGeom>
            <a:noFill/>
            <a:ln w="28575" cap="sq">
              <a:solidFill>
                <a:schemeClr val="bg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rPr>
                <a:t>1        2        3        4        5        6       7       8</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58" name="Arc 62"/>
            <p:cNvSpPr/>
            <p:nvPr/>
          </p:nvSpPr>
          <p:spPr bwMode="auto">
            <a:xfrm>
              <a:off x="2186" y="3156"/>
              <a:ext cx="192" cy="1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Arc 63"/>
            <p:cNvSpPr/>
            <p:nvPr/>
          </p:nvSpPr>
          <p:spPr bwMode="auto">
            <a:xfrm flipV="1">
              <a:off x="2186" y="3288"/>
              <a:ext cx="192" cy="1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64"/>
            <p:cNvSpPr>
              <a:spLocks noChangeShapeType="1"/>
            </p:cNvSpPr>
            <p:nvPr/>
          </p:nvSpPr>
          <p:spPr bwMode="auto">
            <a:xfrm>
              <a:off x="2714" y="3987"/>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65"/>
            <p:cNvSpPr>
              <a:spLocks noChangeShapeType="1"/>
            </p:cNvSpPr>
            <p:nvPr/>
          </p:nvSpPr>
          <p:spPr bwMode="auto">
            <a:xfrm>
              <a:off x="2330" y="397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2" name="灯片编号占位符 61"/>
          <p:cNvSpPr txBox="1"/>
          <p:nvPr/>
        </p:nvSpPr>
        <p:spPr>
          <a:xfrm>
            <a:off x="0" y="6400800"/>
            <a:ext cx="655320" cy="457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7BF59E8-3B5B-4FD1-ABC6-5D0A35914F4F}"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out)">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222737" y="637188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3" name="Rectangle 2"/>
          <p:cNvSpPr txBox="1">
            <a:spLocks noChangeArrowheads="1"/>
          </p:cNvSpPr>
          <p:nvPr/>
        </p:nvSpPr>
        <p:spPr>
          <a:xfrm>
            <a:off x="768668" y="228600"/>
            <a:ext cx="3422332" cy="533400"/>
          </a:xfrm>
          <a:prstGeom prst="rect">
            <a:avLst/>
          </a:prstGeom>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六、</a:t>
            </a:r>
            <a:r>
              <a:rPr kumimoji="1" lang="en-US" altLang="zh-CN" sz="2800" b="1" i="0" u="none" strike="noStrike" kern="1200" cap="none" spc="0" normalizeH="0" baseline="0" noProof="0" dirty="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D</a:t>
            </a:r>
            <a:r>
              <a:rPr kumimoji="1" lang="zh-CN" altLang="en-US" sz="2800" b="1" i="0" u="none" strike="noStrike" kern="1200" cap="none" spc="0" normalizeH="0" baseline="0" noProof="0" dirty="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触发器应用</a:t>
            </a:r>
            <a:endParaRPr kumimoji="1" lang="zh-CN" altLang="en-US" sz="2800" b="1" i="0" u="none" strike="noStrike" kern="1200" cap="none" spc="0" normalizeH="0" baseline="0" noProof="0" dirty="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6" name="Text Box 5"/>
          <p:cNvSpPr txBox="1">
            <a:spLocks noChangeArrowheads="1"/>
          </p:cNvSpPr>
          <p:nvPr/>
        </p:nvSpPr>
        <p:spPr bwMode="auto">
          <a:xfrm>
            <a:off x="601981" y="864235"/>
            <a:ext cx="1454150"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rPr>
              <a:t>【</a:t>
            </a:r>
            <a:r>
              <a:rPr kumimoji="1" lang="zh-CN" altLang="en-US" sz="2800" b="1"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rPr>
              <a:t>例</a:t>
            </a:r>
            <a:r>
              <a:rPr kumimoji="1" lang="en-US" altLang="zh-CN" sz="2800" b="1"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rPr>
              <a:t>1】</a:t>
            </a:r>
            <a:endParaRPr kumimoji="1" lang="en-US" altLang="zh-CN" sz="2800" b="1"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endParaRPr>
          </a:p>
        </p:txBody>
      </p:sp>
      <p:sp>
        <p:nvSpPr>
          <p:cNvPr id="7" name="Text Box 6"/>
          <p:cNvSpPr txBox="1">
            <a:spLocks noChangeArrowheads="1"/>
          </p:cNvSpPr>
          <p:nvPr/>
        </p:nvSpPr>
        <p:spPr bwMode="auto">
          <a:xfrm>
            <a:off x="2080376" y="872723"/>
            <a:ext cx="5619750" cy="5191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分析下面电路的逻辑功能。</a:t>
            </a:r>
            <a:endParaRPr kumimoji="1" lang="zh-CN" altLang="en-US" sz="2800" b="1"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8" name="Text Box 7"/>
          <p:cNvSpPr txBox="1">
            <a:spLocks noChangeArrowheads="1"/>
          </p:cNvSpPr>
          <p:nvPr/>
        </p:nvSpPr>
        <p:spPr bwMode="auto">
          <a:xfrm>
            <a:off x="1179513" y="5684520"/>
            <a:ext cx="226060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四人抢答器</a:t>
            </a:r>
            <a:endPar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endParaRPr>
          </a:p>
        </p:txBody>
      </p:sp>
      <p:grpSp>
        <p:nvGrpSpPr>
          <p:cNvPr id="9" name="Group 8"/>
          <p:cNvGrpSpPr/>
          <p:nvPr/>
        </p:nvGrpSpPr>
        <p:grpSpPr bwMode="auto">
          <a:xfrm>
            <a:off x="735013" y="1226820"/>
            <a:ext cx="7620000" cy="5243513"/>
            <a:chOff x="463" y="840"/>
            <a:chExt cx="4800" cy="3303"/>
          </a:xfrm>
        </p:grpSpPr>
        <p:sp>
          <p:nvSpPr>
            <p:cNvPr id="10" name="Rectangle 9"/>
            <p:cNvSpPr>
              <a:spLocks noChangeArrowheads="1"/>
            </p:cNvSpPr>
            <p:nvPr/>
          </p:nvSpPr>
          <p:spPr bwMode="auto">
            <a:xfrm>
              <a:off x="1951" y="2031"/>
              <a:ext cx="2304" cy="768"/>
            </a:xfrm>
            <a:prstGeom prst="rect">
              <a:avLst/>
            </a:prstGeom>
            <a:solidFill>
              <a:srgbClr val="FFFF99"/>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a:ln>
                  <a:solidFill>
                    <a:schemeClr val="tx1"/>
                  </a:solidFill>
                </a:ln>
                <a:solidFill>
                  <a:srgbClr val="CC33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Line 10"/>
            <p:cNvSpPr>
              <a:spLocks noChangeShapeType="1"/>
            </p:cNvSpPr>
            <p:nvPr/>
          </p:nvSpPr>
          <p:spPr bwMode="auto">
            <a:xfrm>
              <a:off x="4120" y="1887"/>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 name="Line 11"/>
            <p:cNvSpPr>
              <a:spLocks noChangeShapeType="1"/>
            </p:cNvSpPr>
            <p:nvPr/>
          </p:nvSpPr>
          <p:spPr bwMode="auto">
            <a:xfrm>
              <a:off x="3869" y="1647"/>
              <a:ext cx="0" cy="38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 name="Line 12"/>
            <p:cNvSpPr>
              <a:spLocks noChangeShapeType="1"/>
            </p:cNvSpPr>
            <p:nvPr/>
          </p:nvSpPr>
          <p:spPr bwMode="auto">
            <a:xfrm>
              <a:off x="3636" y="1407"/>
              <a:ext cx="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 name="Line 13"/>
            <p:cNvSpPr>
              <a:spLocks noChangeShapeType="1"/>
            </p:cNvSpPr>
            <p:nvPr/>
          </p:nvSpPr>
          <p:spPr bwMode="auto">
            <a:xfrm>
              <a:off x="3439" y="1167"/>
              <a:ext cx="0" cy="8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Line 14"/>
            <p:cNvSpPr>
              <a:spLocks noChangeShapeType="1"/>
            </p:cNvSpPr>
            <p:nvPr/>
          </p:nvSpPr>
          <p:spPr bwMode="auto">
            <a:xfrm>
              <a:off x="4124" y="1887"/>
              <a:ext cx="92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6" name="Line 15"/>
            <p:cNvSpPr>
              <a:spLocks noChangeShapeType="1"/>
            </p:cNvSpPr>
            <p:nvPr/>
          </p:nvSpPr>
          <p:spPr bwMode="auto">
            <a:xfrm>
              <a:off x="3857" y="1647"/>
              <a:ext cx="11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Line 16"/>
            <p:cNvSpPr>
              <a:spLocks noChangeShapeType="1"/>
            </p:cNvSpPr>
            <p:nvPr/>
          </p:nvSpPr>
          <p:spPr bwMode="auto">
            <a:xfrm>
              <a:off x="3634" y="1407"/>
              <a:ext cx="141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 name="Line 17"/>
            <p:cNvSpPr>
              <a:spLocks noChangeShapeType="1"/>
            </p:cNvSpPr>
            <p:nvPr/>
          </p:nvSpPr>
          <p:spPr bwMode="auto">
            <a:xfrm>
              <a:off x="3439" y="1167"/>
              <a:ext cx="161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9" name="Line 18"/>
            <p:cNvSpPr>
              <a:spLocks noChangeShapeType="1"/>
            </p:cNvSpPr>
            <p:nvPr/>
          </p:nvSpPr>
          <p:spPr bwMode="auto">
            <a:xfrm>
              <a:off x="5053" y="1167"/>
              <a:ext cx="0" cy="8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 name="Line 19"/>
            <p:cNvSpPr>
              <a:spLocks noChangeShapeType="1"/>
            </p:cNvSpPr>
            <p:nvPr/>
          </p:nvSpPr>
          <p:spPr bwMode="auto">
            <a:xfrm>
              <a:off x="4955" y="2031"/>
              <a:ext cx="1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Rectangle 20"/>
            <p:cNvSpPr>
              <a:spLocks noChangeArrowheads="1"/>
            </p:cNvSpPr>
            <p:nvPr/>
          </p:nvSpPr>
          <p:spPr bwMode="auto">
            <a:xfrm>
              <a:off x="1471" y="1263"/>
              <a:ext cx="288" cy="48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幼圆" panose="02010509060101010101" pitchFamily="49" charset="-122"/>
                  <a:cs typeface="+mn-cs"/>
                </a:rPr>
                <a:t>&amp;</a:t>
              </a:r>
              <a:endPar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22" name="Line 21"/>
            <p:cNvSpPr>
              <a:spLocks noChangeShapeType="1"/>
            </p:cNvSpPr>
            <p:nvPr/>
          </p:nvSpPr>
          <p:spPr bwMode="auto">
            <a:xfrm>
              <a:off x="1759" y="1647"/>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a:off x="1759" y="1551"/>
              <a:ext cx="5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Line 23"/>
            <p:cNvSpPr>
              <a:spLocks noChangeShapeType="1"/>
            </p:cNvSpPr>
            <p:nvPr/>
          </p:nvSpPr>
          <p:spPr bwMode="auto">
            <a:xfrm>
              <a:off x="1759" y="1455"/>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5" name="Line 24"/>
            <p:cNvSpPr>
              <a:spLocks noChangeShapeType="1"/>
            </p:cNvSpPr>
            <p:nvPr/>
          </p:nvSpPr>
          <p:spPr bwMode="auto">
            <a:xfrm>
              <a:off x="1759" y="1359"/>
              <a:ext cx="10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a:off x="2047" y="1647"/>
              <a:ext cx="0" cy="38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Line 26"/>
            <p:cNvSpPr>
              <a:spLocks noChangeShapeType="1"/>
            </p:cNvSpPr>
            <p:nvPr/>
          </p:nvSpPr>
          <p:spPr bwMode="auto">
            <a:xfrm>
              <a:off x="2287" y="1551"/>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2527" y="1455"/>
              <a:ext cx="0"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Line 28"/>
            <p:cNvSpPr>
              <a:spLocks noChangeShapeType="1"/>
            </p:cNvSpPr>
            <p:nvPr/>
          </p:nvSpPr>
          <p:spPr bwMode="auto">
            <a:xfrm>
              <a:off x="2767" y="1359"/>
              <a:ext cx="0" cy="6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Oval 29"/>
            <p:cNvSpPr>
              <a:spLocks noChangeArrowheads="1"/>
            </p:cNvSpPr>
            <p:nvPr/>
          </p:nvSpPr>
          <p:spPr bwMode="auto">
            <a:xfrm>
              <a:off x="1423" y="1503"/>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Line 30"/>
            <p:cNvSpPr>
              <a:spLocks noChangeShapeType="1"/>
            </p:cNvSpPr>
            <p:nvPr/>
          </p:nvSpPr>
          <p:spPr bwMode="auto">
            <a:xfrm flipH="1">
              <a:off x="1226" y="1528"/>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Rectangle 31"/>
            <p:cNvSpPr>
              <a:spLocks noChangeArrowheads="1"/>
            </p:cNvSpPr>
            <p:nvPr/>
          </p:nvSpPr>
          <p:spPr bwMode="auto">
            <a:xfrm>
              <a:off x="943" y="1263"/>
              <a:ext cx="288" cy="48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33" name="Oval 32"/>
            <p:cNvSpPr>
              <a:spLocks noChangeArrowheads="1"/>
            </p:cNvSpPr>
            <p:nvPr/>
          </p:nvSpPr>
          <p:spPr bwMode="auto">
            <a:xfrm>
              <a:off x="895" y="1503"/>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Line 33"/>
            <p:cNvSpPr>
              <a:spLocks noChangeShapeType="1"/>
            </p:cNvSpPr>
            <p:nvPr/>
          </p:nvSpPr>
          <p:spPr bwMode="auto">
            <a:xfrm flipH="1">
              <a:off x="746" y="152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Rectangle 34"/>
            <p:cNvSpPr>
              <a:spLocks noChangeArrowheads="1"/>
            </p:cNvSpPr>
            <p:nvPr/>
          </p:nvSpPr>
          <p:spPr bwMode="auto">
            <a:xfrm>
              <a:off x="1279" y="2175"/>
              <a:ext cx="288" cy="48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幼圆" panose="02010509060101010101" pitchFamily="49" charset="-122"/>
                  <a:cs typeface="+mn-cs"/>
                </a:rPr>
                <a:t>&amp;</a:t>
              </a:r>
              <a:endPar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36" name="Line 35"/>
            <p:cNvSpPr>
              <a:spLocks noChangeShapeType="1"/>
            </p:cNvSpPr>
            <p:nvPr/>
          </p:nvSpPr>
          <p:spPr bwMode="auto">
            <a:xfrm>
              <a:off x="751" y="1523"/>
              <a:ext cx="0" cy="7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Line 36"/>
            <p:cNvSpPr>
              <a:spLocks noChangeShapeType="1"/>
            </p:cNvSpPr>
            <p:nvPr/>
          </p:nvSpPr>
          <p:spPr bwMode="auto">
            <a:xfrm>
              <a:off x="751" y="2271"/>
              <a:ext cx="5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 name="Line 37"/>
            <p:cNvSpPr>
              <a:spLocks noChangeShapeType="1"/>
            </p:cNvSpPr>
            <p:nvPr/>
          </p:nvSpPr>
          <p:spPr bwMode="auto">
            <a:xfrm>
              <a:off x="991" y="2607"/>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Oval 38"/>
            <p:cNvSpPr>
              <a:spLocks noChangeArrowheads="1"/>
            </p:cNvSpPr>
            <p:nvPr/>
          </p:nvSpPr>
          <p:spPr bwMode="auto">
            <a:xfrm>
              <a:off x="1567" y="2415"/>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 name="Line 39"/>
            <p:cNvSpPr>
              <a:spLocks noChangeShapeType="1"/>
            </p:cNvSpPr>
            <p:nvPr/>
          </p:nvSpPr>
          <p:spPr bwMode="auto">
            <a:xfrm>
              <a:off x="1620" y="2438"/>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 name="Oval 40"/>
            <p:cNvSpPr>
              <a:spLocks noChangeArrowheads="1"/>
            </p:cNvSpPr>
            <p:nvPr/>
          </p:nvSpPr>
          <p:spPr bwMode="auto">
            <a:xfrm>
              <a:off x="1999" y="279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 name="Line 41"/>
            <p:cNvSpPr>
              <a:spLocks noChangeShapeType="1"/>
            </p:cNvSpPr>
            <p:nvPr/>
          </p:nvSpPr>
          <p:spPr bwMode="auto">
            <a:xfrm>
              <a:off x="2019" y="2852"/>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Line 42"/>
            <p:cNvSpPr>
              <a:spLocks noChangeShapeType="1"/>
            </p:cNvSpPr>
            <p:nvPr/>
          </p:nvSpPr>
          <p:spPr bwMode="auto">
            <a:xfrm>
              <a:off x="4159" y="2799"/>
              <a:ext cx="0" cy="8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Line 43"/>
            <p:cNvSpPr>
              <a:spLocks noChangeShapeType="1"/>
            </p:cNvSpPr>
            <p:nvPr/>
          </p:nvSpPr>
          <p:spPr bwMode="auto">
            <a:xfrm>
              <a:off x="3919" y="2799"/>
              <a:ext cx="0" cy="8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Line 44"/>
            <p:cNvSpPr>
              <a:spLocks noChangeShapeType="1"/>
            </p:cNvSpPr>
            <p:nvPr/>
          </p:nvSpPr>
          <p:spPr bwMode="auto">
            <a:xfrm>
              <a:off x="3679" y="2799"/>
              <a:ext cx="0" cy="8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Line 45"/>
            <p:cNvSpPr>
              <a:spLocks noChangeShapeType="1"/>
            </p:cNvSpPr>
            <p:nvPr/>
          </p:nvSpPr>
          <p:spPr bwMode="auto">
            <a:xfrm>
              <a:off x="3439" y="2799"/>
              <a:ext cx="0" cy="8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46"/>
            <p:cNvSpPr>
              <a:spLocks noChangeShapeType="1"/>
            </p:cNvSpPr>
            <p:nvPr/>
          </p:nvSpPr>
          <p:spPr bwMode="auto">
            <a:xfrm>
              <a:off x="4159" y="2991"/>
              <a:ext cx="5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47"/>
            <p:cNvSpPr>
              <a:spLocks noChangeShapeType="1"/>
            </p:cNvSpPr>
            <p:nvPr/>
          </p:nvSpPr>
          <p:spPr bwMode="auto">
            <a:xfrm>
              <a:off x="3919" y="3135"/>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48"/>
            <p:cNvSpPr>
              <a:spLocks noChangeShapeType="1"/>
            </p:cNvSpPr>
            <p:nvPr/>
          </p:nvSpPr>
          <p:spPr bwMode="auto">
            <a:xfrm>
              <a:off x="3679" y="3279"/>
              <a:ext cx="10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49"/>
            <p:cNvSpPr>
              <a:spLocks noChangeShapeType="1"/>
            </p:cNvSpPr>
            <p:nvPr/>
          </p:nvSpPr>
          <p:spPr bwMode="auto">
            <a:xfrm>
              <a:off x="3439" y="3423"/>
              <a:ext cx="124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Line 50"/>
            <p:cNvSpPr>
              <a:spLocks noChangeShapeType="1"/>
            </p:cNvSpPr>
            <p:nvPr/>
          </p:nvSpPr>
          <p:spPr bwMode="auto">
            <a:xfrm>
              <a:off x="4687" y="2991"/>
              <a:ext cx="0"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Line 51"/>
            <p:cNvSpPr>
              <a:spLocks noChangeShapeType="1"/>
            </p:cNvSpPr>
            <p:nvPr/>
          </p:nvSpPr>
          <p:spPr bwMode="auto">
            <a:xfrm>
              <a:off x="4594" y="3567"/>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52"/>
            <p:cNvSpPr>
              <a:spLocks noChangeShapeType="1"/>
            </p:cNvSpPr>
            <p:nvPr/>
          </p:nvSpPr>
          <p:spPr bwMode="auto">
            <a:xfrm>
              <a:off x="3439" y="3855"/>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Line 53"/>
            <p:cNvSpPr>
              <a:spLocks noChangeShapeType="1"/>
            </p:cNvSpPr>
            <p:nvPr/>
          </p:nvSpPr>
          <p:spPr bwMode="auto">
            <a:xfrm>
              <a:off x="3679" y="3855"/>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Line 54"/>
            <p:cNvSpPr>
              <a:spLocks noChangeShapeType="1"/>
            </p:cNvSpPr>
            <p:nvPr/>
          </p:nvSpPr>
          <p:spPr bwMode="auto">
            <a:xfrm>
              <a:off x="3919" y="3855"/>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Line 55"/>
            <p:cNvSpPr>
              <a:spLocks noChangeShapeType="1"/>
            </p:cNvSpPr>
            <p:nvPr/>
          </p:nvSpPr>
          <p:spPr bwMode="auto">
            <a:xfrm>
              <a:off x="4159" y="3855"/>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Line 56"/>
            <p:cNvSpPr>
              <a:spLocks noChangeShapeType="1"/>
            </p:cNvSpPr>
            <p:nvPr/>
          </p:nvSpPr>
          <p:spPr bwMode="auto">
            <a:xfrm>
              <a:off x="3439" y="4047"/>
              <a:ext cx="12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Oval 57"/>
            <p:cNvSpPr>
              <a:spLocks noChangeArrowheads="1"/>
            </p:cNvSpPr>
            <p:nvPr/>
          </p:nvSpPr>
          <p:spPr bwMode="auto">
            <a:xfrm>
              <a:off x="4639" y="4014"/>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Line 58"/>
            <p:cNvSpPr>
              <a:spLocks noChangeShapeType="1"/>
            </p:cNvSpPr>
            <p:nvPr/>
          </p:nvSpPr>
          <p:spPr bwMode="auto">
            <a:xfrm flipV="1">
              <a:off x="4159" y="3711"/>
              <a:ext cx="96"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 name="Line 59"/>
            <p:cNvSpPr>
              <a:spLocks noChangeShapeType="1"/>
            </p:cNvSpPr>
            <p:nvPr/>
          </p:nvSpPr>
          <p:spPr bwMode="auto">
            <a:xfrm flipV="1">
              <a:off x="3919" y="3711"/>
              <a:ext cx="96"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 name="Line 60"/>
            <p:cNvSpPr>
              <a:spLocks noChangeShapeType="1"/>
            </p:cNvSpPr>
            <p:nvPr/>
          </p:nvSpPr>
          <p:spPr bwMode="auto">
            <a:xfrm flipV="1">
              <a:off x="3679" y="3711"/>
              <a:ext cx="96"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Line 61"/>
            <p:cNvSpPr>
              <a:spLocks noChangeShapeType="1"/>
            </p:cNvSpPr>
            <p:nvPr/>
          </p:nvSpPr>
          <p:spPr bwMode="auto">
            <a:xfrm flipV="1">
              <a:off x="3439" y="3711"/>
              <a:ext cx="96"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3" name="Oval 62"/>
            <p:cNvSpPr>
              <a:spLocks noChangeArrowheads="1"/>
            </p:cNvSpPr>
            <p:nvPr/>
          </p:nvSpPr>
          <p:spPr bwMode="auto">
            <a:xfrm>
              <a:off x="3416" y="3398"/>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4" name="Oval 63"/>
            <p:cNvSpPr>
              <a:spLocks noChangeArrowheads="1"/>
            </p:cNvSpPr>
            <p:nvPr/>
          </p:nvSpPr>
          <p:spPr bwMode="auto">
            <a:xfrm>
              <a:off x="3646" y="3259"/>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Oval 64"/>
            <p:cNvSpPr>
              <a:spLocks noChangeArrowheads="1"/>
            </p:cNvSpPr>
            <p:nvPr/>
          </p:nvSpPr>
          <p:spPr bwMode="auto">
            <a:xfrm>
              <a:off x="3891" y="3107"/>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Oval 65"/>
            <p:cNvSpPr>
              <a:spLocks noChangeArrowheads="1"/>
            </p:cNvSpPr>
            <p:nvPr/>
          </p:nvSpPr>
          <p:spPr bwMode="auto">
            <a:xfrm>
              <a:off x="4131" y="2971"/>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Rectangle 66"/>
            <p:cNvSpPr>
              <a:spLocks noChangeArrowheads="1"/>
            </p:cNvSpPr>
            <p:nvPr/>
          </p:nvSpPr>
          <p:spPr bwMode="auto">
            <a:xfrm>
              <a:off x="4351" y="2943"/>
              <a:ext cx="240" cy="96"/>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Rectangle 67"/>
            <p:cNvSpPr>
              <a:spLocks noChangeArrowheads="1"/>
            </p:cNvSpPr>
            <p:nvPr/>
          </p:nvSpPr>
          <p:spPr bwMode="auto">
            <a:xfrm>
              <a:off x="4351" y="3087"/>
              <a:ext cx="240" cy="96"/>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Rectangle 68"/>
            <p:cNvSpPr>
              <a:spLocks noChangeArrowheads="1"/>
            </p:cNvSpPr>
            <p:nvPr/>
          </p:nvSpPr>
          <p:spPr bwMode="auto">
            <a:xfrm>
              <a:off x="4351" y="3231"/>
              <a:ext cx="240" cy="96"/>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Rectangle 69"/>
            <p:cNvSpPr>
              <a:spLocks noChangeArrowheads="1"/>
            </p:cNvSpPr>
            <p:nvPr/>
          </p:nvSpPr>
          <p:spPr bwMode="auto">
            <a:xfrm>
              <a:off x="4351" y="3375"/>
              <a:ext cx="240" cy="96"/>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Text Box 70"/>
            <p:cNvSpPr txBox="1">
              <a:spLocks noChangeArrowheads="1"/>
            </p:cNvSpPr>
            <p:nvPr/>
          </p:nvSpPr>
          <p:spPr bwMode="auto">
            <a:xfrm>
              <a:off x="4351" y="2703"/>
              <a:ext cx="288"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71"/>
            <p:cNvSpPr txBox="1">
              <a:spLocks noChangeArrowheads="1"/>
            </p:cNvSpPr>
            <p:nvPr/>
          </p:nvSpPr>
          <p:spPr bwMode="auto">
            <a:xfrm>
              <a:off x="4687" y="3855"/>
              <a:ext cx="576"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+5V</a:t>
              </a:r>
              <a:endParaRPr kumimoji="1" lang="en-US" altLang="zh-CN" sz="24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73" name="Text Box 72"/>
            <p:cNvSpPr txBox="1">
              <a:spLocks noChangeArrowheads="1"/>
            </p:cNvSpPr>
            <p:nvPr/>
          </p:nvSpPr>
          <p:spPr bwMode="auto">
            <a:xfrm>
              <a:off x="3247" y="1983"/>
              <a:ext cx="1296"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4 </a:t>
              </a:r>
              <a:r>
                <a:rPr kumimoji="1" lang="en-US" altLang="zh-CN" sz="24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3 </a:t>
              </a:r>
              <a:r>
                <a:rPr kumimoji="1" lang="en-US" altLang="zh-CN" sz="24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2 </a:t>
              </a:r>
              <a:r>
                <a:rPr kumimoji="1" lang="en-US" altLang="zh-CN" sz="24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74" name="Text Box 73"/>
            <p:cNvSpPr txBox="1">
              <a:spLocks noChangeArrowheads="1"/>
            </p:cNvSpPr>
            <p:nvPr/>
          </p:nvSpPr>
          <p:spPr bwMode="auto">
            <a:xfrm>
              <a:off x="3247" y="2511"/>
              <a:ext cx="1296"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4 </a:t>
              </a: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3 </a:t>
              </a: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2 </a:t>
              </a: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Text Box 74"/>
            <p:cNvSpPr txBox="1">
              <a:spLocks noChangeArrowheads="1"/>
            </p:cNvSpPr>
            <p:nvPr/>
          </p:nvSpPr>
          <p:spPr bwMode="auto">
            <a:xfrm>
              <a:off x="3247" y="3615"/>
              <a:ext cx="1296" cy="25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S</a:t>
              </a:r>
              <a:r>
                <a:rPr kumimoji="1" lang="en-US" altLang="zh-CN" sz="20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4   </a:t>
              </a:r>
              <a:r>
                <a:rPr kumimoji="1" lang="en-US" altLang="zh-CN" sz="20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S</a:t>
              </a:r>
              <a:r>
                <a:rPr kumimoji="1" lang="en-US" altLang="zh-CN" sz="20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3    </a:t>
              </a:r>
              <a:r>
                <a:rPr kumimoji="1" lang="en-US" altLang="zh-CN" sz="20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S</a:t>
              </a:r>
              <a:r>
                <a:rPr kumimoji="1" lang="en-US" altLang="zh-CN" sz="20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2    </a:t>
              </a:r>
              <a:r>
                <a:rPr kumimoji="1" lang="en-US" altLang="zh-CN" sz="2000" b="1"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S</a:t>
              </a:r>
              <a:r>
                <a:rPr kumimoji="1" lang="en-US" altLang="zh-CN" sz="20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1200" cap="none" spc="0" normalizeH="0" baseline="-25000" noProof="0" dirty="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76" name="Text Box 75"/>
            <p:cNvSpPr txBox="1">
              <a:spLocks noChangeArrowheads="1"/>
            </p:cNvSpPr>
            <p:nvPr/>
          </p:nvSpPr>
          <p:spPr bwMode="auto">
            <a:xfrm>
              <a:off x="1903" y="2031"/>
              <a:ext cx="1296"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4 </a:t>
              </a:r>
              <a:r>
                <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3 </a:t>
              </a:r>
              <a:r>
                <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2 </a:t>
              </a:r>
              <a:r>
                <a:rPr kumimoji="1" lang="en-US" altLang="zh-CN" sz="2400" b="1"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25000" noProof="0">
                <a:ln>
                  <a:solidFill>
                    <a:schemeClr val="tx1"/>
                  </a:solid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77" name="Line 76"/>
            <p:cNvSpPr>
              <a:spLocks noChangeShapeType="1"/>
            </p:cNvSpPr>
            <p:nvPr/>
          </p:nvSpPr>
          <p:spPr bwMode="auto">
            <a:xfrm>
              <a:off x="1951" y="20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8" name="Line 77"/>
            <p:cNvSpPr>
              <a:spLocks noChangeShapeType="1"/>
            </p:cNvSpPr>
            <p:nvPr/>
          </p:nvSpPr>
          <p:spPr bwMode="auto">
            <a:xfrm>
              <a:off x="2224" y="20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Line 78"/>
            <p:cNvSpPr>
              <a:spLocks noChangeShapeType="1"/>
            </p:cNvSpPr>
            <p:nvPr/>
          </p:nvSpPr>
          <p:spPr bwMode="auto">
            <a:xfrm>
              <a:off x="2464" y="20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0" name="Line 79"/>
            <p:cNvSpPr>
              <a:spLocks noChangeShapeType="1"/>
            </p:cNvSpPr>
            <p:nvPr/>
          </p:nvSpPr>
          <p:spPr bwMode="auto">
            <a:xfrm>
              <a:off x="2704" y="20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1" name="Line 80"/>
            <p:cNvSpPr>
              <a:spLocks noChangeShapeType="1"/>
            </p:cNvSpPr>
            <p:nvPr/>
          </p:nvSpPr>
          <p:spPr bwMode="auto">
            <a:xfrm>
              <a:off x="1951" y="2367"/>
              <a:ext cx="96" cy="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 name="Line 81"/>
            <p:cNvSpPr>
              <a:spLocks noChangeShapeType="1"/>
            </p:cNvSpPr>
            <p:nvPr/>
          </p:nvSpPr>
          <p:spPr bwMode="auto">
            <a:xfrm flipH="1">
              <a:off x="1951" y="2415"/>
              <a:ext cx="96" cy="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83" name="Group 82"/>
            <p:cNvGrpSpPr/>
            <p:nvPr/>
          </p:nvGrpSpPr>
          <p:grpSpPr bwMode="auto">
            <a:xfrm>
              <a:off x="1855" y="3039"/>
              <a:ext cx="255" cy="288"/>
              <a:chOff x="1536" y="2496"/>
              <a:chExt cx="255" cy="288"/>
            </a:xfrm>
          </p:grpSpPr>
          <p:sp>
            <p:nvSpPr>
              <p:cNvPr id="134" name="Line 83"/>
              <p:cNvSpPr>
                <a:spLocks noChangeShapeType="1"/>
              </p:cNvSpPr>
              <p:nvPr/>
            </p:nvSpPr>
            <p:spPr bwMode="auto">
              <a:xfrm>
                <a:off x="1584" y="2544"/>
                <a:ext cx="144"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5" name="Rectangle 84"/>
              <p:cNvSpPr>
                <a:spLocks noChangeArrowheads="1"/>
              </p:cNvSpPr>
              <p:nvPr/>
            </p:nvSpPr>
            <p:spPr bwMode="auto">
              <a:xfrm>
                <a:off x="1536" y="2496"/>
                <a:ext cx="25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84" name="Rectangle 85"/>
            <p:cNvSpPr>
              <a:spLocks noChangeArrowheads="1"/>
            </p:cNvSpPr>
            <p:nvPr/>
          </p:nvSpPr>
          <p:spPr bwMode="auto">
            <a:xfrm>
              <a:off x="1999" y="2319"/>
              <a:ext cx="37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CC3300"/>
                  </a:solidFill>
                  <a:effectLst/>
                  <a:uLnTx/>
                  <a:uFillTx/>
                  <a:latin typeface="Times New Roman" panose="02020603050405020304" pitchFamily="18" charset="0"/>
                  <a:ea typeface="宋体" panose="02010600030101010101" pitchFamily="2" charset="-122"/>
                  <a:cs typeface="+mn-cs"/>
                </a:rPr>
                <a:t>CP</a:t>
              </a:r>
              <a:endParaRPr kumimoji="1" lang="en-US" altLang="zh-CN" sz="2400" b="1" i="0" u="none" strike="noStrike" kern="1200" cap="none" spc="0" normalizeH="0" baseline="0" noProof="0">
                <a:ln>
                  <a:solidFill>
                    <a:schemeClr val="tx1"/>
                  </a:solidFill>
                </a:ln>
                <a:solidFill>
                  <a:srgbClr val="CC3300"/>
                </a:solidFill>
                <a:effectLst/>
                <a:uLnTx/>
                <a:uFillTx/>
                <a:latin typeface="Times New Roman" panose="02020603050405020304" pitchFamily="18" charset="0"/>
                <a:ea typeface="宋体" panose="02010600030101010101" pitchFamily="2" charset="-122"/>
                <a:cs typeface="+mn-cs"/>
              </a:endParaRPr>
            </a:p>
          </p:txBody>
        </p:sp>
        <p:grpSp>
          <p:nvGrpSpPr>
            <p:cNvPr id="85" name="Group 86"/>
            <p:cNvGrpSpPr/>
            <p:nvPr/>
          </p:nvGrpSpPr>
          <p:grpSpPr bwMode="auto">
            <a:xfrm>
              <a:off x="463" y="2655"/>
              <a:ext cx="672" cy="144"/>
              <a:chOff x="720" y="3168"/>
              <a:chExt cx="672" cy="144"/>
            </a:xfrm>
          </p:grpSpPr>
          <p:sp>
            <p:nvSpPr>
              <p:cNvPr id="125" name="Line 87"/>
              <p:cNvSpPr>
                <a:spLocks noChangeShapeType="1"/>
              </p:cNvSpPr>
              <p:nvPr/>
            </p:nvSpPr>
            <p:spPr bwMode="auto">
              <a:xfrm>
                <a:off x="720" y="3312"/>
                <a:ext cx="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6" name="Line 88"/>
              <p:cNvSpPr>
                <a:spLocks noChangeShapeType="1"/>
              </p:cNvSpPr>
              <p:nvPr/>
            </p:nvSpPr>
            <p:spPr bwMode="auto">
              <a:xfrm>
                <a:off x="816" y="3168"/>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7" name="Line 89"/>
              <p:cNvSpPr>
                <a:spLocks noChangeShapeType="1"/>
              </p:cNvSpPr>
              <p:nvPr/>
            </p:nvSpPr>
            <p:spPr bwMode="auto">
              <a:xfrm>
                <a:off x="816" y="316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8" name="Line 90"/>
              <p:cNvSpPr>
                <a:spLocks noChangeShapeType="1"/>
              </p:cNvSpPr>
              <p:nvPr/>
            </p:nvSpPr>
            <p:spPr bwMode="auto">
              <a:xfrm>
                <a:off x="960" y="3168"/>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9" name="Line 91"/>
              <p:cNvSpPr>
                <a:spLocks noChangeShapeType="1"/>
              </p:cNvSpPr>
              <p:nvPr/>
            </p:nvSpPr>
            <p:spPr bwMode="auto">
              <a:xfrm>
                <a:off x="960" y="331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0" name="Line 92"/>
              <p:cNvSpPr>
                <a:spLocks noChangeShapeType="1"/>
              </p:cNvSpPr>
              <p:nvPr/>
            </p:nvSpPr>
            <p:spPr bwMode="auto">
              <a:xfrm>
                <a:off x="1104" y="3168"/>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1" name="Line 93"/>
              <p:cNvSpPr>
                <a:spLocks noChangeShapeType="1"/>
              </p:cNvSpPr>
              <p:nvPr/>
            </p:nvSpPr>
            <p:spPr bwMode="auto">
              <a:xfrm>
                <a:off x="1104" y="3168"/>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2" name="Line 94"/>
              <p:cNvSpPr>
                <a:spLocks noChangeShapeType="1"/>
              </p:cNvSpPr>
              <p:nvPr/>
            </p:nvSpPr>
            <p:spPr bwMode="auto">
              <a:xfrm>
                <a:off x="1248" y="3168"/>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3" name="Line 95"/>
              <p:cNvSpPr>
                <a:spLocks noChangeShapeType="1"/>
              </p:cNvSpPr>
              <p:nvPr/>
            </p:nvSpPr>
            <p:spPr bwMode="auto">
              <a:xfrm>
                <a:off x="1248" y="331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86" name="Group 96"/>
            <p:cNvGrpSpPr/>
            <p:nvPr/>
          </p:nvGrpSpPr>
          <p:grpSpPr bwMode="auto">
            <a:xfrm>
              <a:off x="2095" y="3135"/>
              <a:ext cx="384" cy="144"/>
              <a:chOff x="1776" y="2640"/>
              <a:chExt cx="384" cy="144"/>
            </a:xfrm>
          </p:grpSpPr>
          <p:sp>
            <p:nvSpPr>
              <p:cNvPr id="120" name="Line 97"/>
              <p:cNvSpPr>
                <a:spLocks noChangeShapeType="1"/>
              </p:cNvSpPr>
              <p:nvPr/>
            </p:nvSpPr>
            <p:spPr bwMode="auto">
              <a:xfrm>
                <a:off x="1776" y="2640"/>
                <a:ext cx="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1" name="Line 98"/>
              <p:cNvSpPr>
                <a:spLocks noChangeShapeType="1"/>
              </p:cNvSpPr>
              <p:nvPr/>
            </p:nvSpPr>
            <p:spPr bwMode="auto">
              <a:xfrm>
                <a:off x="1872" y="2640"/>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2" name="Line 99"/>
              <p:cNvSpPr>
                <a:spLocks noChangeShapeType="1"/>
              </p:cNvSpPr>
              <p:nvPr/>
            </p:nvSpPr>
            <p:spPr bwMode="auto">
              <a:xfrm>
                <a:off x="1872" y="2784"/>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3" name="Line 100"/>
              <p:cNvSpPr>
                <a:spLocks noChangeShapeType="1"/>
              </p:cNvSpPr>
              <p:nvPr/>
            </p:nvSpPr>
            <p:spPr bwMode="auto">
              <a:xfrm>
                <a:off x="2016" y="2640"/>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4" name="Line 101"/>
              <p:cNvSpPr>
                <a:spLocks noChangeShapeType="1"/>
              </p:cNvSpPr>
              <p:nvPr/>
            </p:nvSpPr>
            <p:spPr bwMode="auto">
              <a:xfrm>
                <a:off x="2016" y="2640"/>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87" name="Rectangle 102"/>
            <p:cNvSpPr>
              <a:spLocks noChangeArrowheads="1"/>
            </p:cNvSpPr>
            <p:nvPr/>
          </p:nvSpPr>
          <p:spPr bwMode="auto">
            <a:xfrm>
              <a:off x="4662" y="840"/>
              <a:ext cx="25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Rectangle 103"/>
            <p:cNvSpPr>
              <a:spLocks noChangeArrowheads="1"/>
            </p:cNvSpPr>
            <p:nvPr/>
          </p:nvSpPr>
          <p:spPr bwMode="auto">
            <a:xfrm>
              <a:off x="2671" y="2319"/>
              <a:ext cx="831"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3333CC"/>
                  </a:solidFill>
                  <a:effectLst/>
                  <a:uLnTx/>
                  <a:uFillTx/>
                  <a:latin typeface="Times New Roman" panose="02020603050405020304" pitchFamily="18" charset="0"/>
                  <a:ea typeface="幼圆" panose="02010509060101010101" pitchFamily="49" charset="-122"/>
                  <a:cs typeface="+mn-cs"/>
                </a:rPr>
                <a:t>74LS175</a:t>
              </a:r>
              <a:endParaRPr kumimoji="1" lang="en-US" altLang="zh-CN" sz="2400" b="1" i="0" u="none" strike="noStrike" kern="1200" cap="none" spc="0" normalizeH="0" baseline="0" noProof="0">
                <a:ln>
                  <a:solidFill>
                    <a:schemeClr val="tx1"/>
                  </a:solidFill>
                </a:ln>
                <a:solidFill>
                  <a:srgbClr val="3333CC"/>
                </a:solidFill>
                <a:effectLst/>
                <a:uLnTx/>
                <a:uFillTx/>
                <a:latin typeface="Times New Roman" panose="02020603050405020304" pitchFamily="18" charset="0"/>
                <a:ea typeface="幼圆" panose="02010509060101010101" pitchFamily="49" charset="-122"/>
                <a:cs typeface="+mn-cs"/>
              </a:endParaRPr>
            </a:p>
          </p:txBody>
        </p:sp>
        <p:sp>
          <p:nvSpPr>
            <p:cNvPr id="89" name="Line 104"/>
            <p:cNvSpPr>
              <a:spLocks noChangeShapeType="1"/>
            </p:cNvSpPr>
            <p:nvPr/>
          </p:nvSpPr>
          <p:spPr bwMode="auto">
            <a:xfrm flipV="1">
              <a:off x="4159" y="3711"/>
              <a:ext cx="96"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90" name="Group 105"/>
            <p:cNvGrpSpPr/>
            <p:nvPr/>
          </p:nvGrpSpPr>
          <p:grpSpPr bwMode="auto">
            <a:xfrm>
              <a:off x="4701" y="1569"/>
              <a:ext cx="96" cy="192"/>
              <a:chOff x="4080" y="1200"/>
              <a:chExt cx="96" cy="192"/>
            </a:xfrm>
          </p:grpSpPr>
          <p:sp>
            <p:nvSpPr>
              <p:cNvPr id="116" name="Line 106"/>
              <p:cNvSpPr>
                <a:spLocks noChangeShapeType="1"/>
              </p:cNvSpPr>
              <p:nvPr/>
            </p:nvSpPr>
            <p:spPr bwMode="auto">
              <a:xfrm>
                <a:off x="4176" y="122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 name="Line 107"/>
              <p:cNvSpPr>
                <a:spLocks noChangeShapeType="1"/>
              </p:cNvSpPr>
              <p:nvPr/>
            </p:nvSpPr>
            <p:spPr bwMode="auto">
              <a:xfrm flipH="1">
                <a:off x="4080" y="1296"/>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8" name="Line 108"/>
              <p:cNvSpPr>
                <a:spLocks noChangeShapeType="1"/>
              </p:cNvSpPr>
              <p:nvPr/>
            </p:nvSpPr>
            <p:spPr bwMode="auto">
              <a:xfrm flipH="1" flipV="1">
                <a:off x="4080" y="1200"/>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9" name="Line 109"/>
              <p:cNvSpPr>
                <a:spLocks noChangeShapeType="1"/>
              </p:cNvSpPr>
              <p:nvPr/>
            </p:nvSpPr>
            <p:spPr bwMode="auto">
              <a:xfrm>
                <a:off x="4080" y="120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91" name="Group 110"/>
            <p:cNvGrpSpPr/>
            <p:nvPr/>
          </p:nvGrpSpPr>
          <p:grpSpPr bwMode="auto">
            <a:xfrm>
              <a:off x="4701" y="1329"/>
              <a:ext cx="96" cy="192"/>
              <a:chOff x="4080" y="1200"/>
              <a:chExt cx="96" cy="192"/>
            </a:xfrm>
          </p:grpSpPr>
          <p:sp>
            <p:nvSpPr>
              <p:cNvPr id="112" name="Line 111"/>
              <p:cNvSpPr>
                <a:spLocks noChangeShapeType="1"/>
              </p:cNvSpPr>
              <p:nvPr/>
            </p:nvSpPr>
            <p:spPr bwMode="auto">
              <a:xfrm>
                <a:off x="4176" y="122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3" name="Line 112"/>
              <p:cNvSpPr>
                <a:spLocks noChangeShapeType="1"/>
              </p:cNvSpPr>
              <p:nvPr/>
            </p:nvSpPr>
            <p:spPr bwMode="auto">
              <a:xfrm flipH="1">
                <a:off x="4080" y="1296"/>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 name="Line 113"/>
              <p:cNvSpPr>
                <a:spLocks noChangeShapeType="1"/>
              </p:cNvSpPr>
              <p:nvPr/>
            </p:nvSpPr>
            <p:spPr bwMode="auto">
              <a:xfrm flipH="1" flipV="1">
                <a:off x="4080" y="1200"/>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5" name="Line 114"/>
              <p:cNvSpPr>
                <a:spLocks noChangeShapeType="1"/>
              </p:cNvSpPr>
              <p:nvPr/>
            </p:nvSpPr>
            <p:spPr bwMode="auto">
              <a:xfrm>
                <a:off x="4080" y="120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92" name="Group 115"/>
            <p:cNvGrpSpPr/>
            <p:nvPr/>
          </p:nvGrpSpPr>
          <p:grpSpPr bwMode="auto">
            <a:xfrm>
              <a:off x="4701" y="1089"/>
              <a:ext cx="96" cy="192"/>
              <a:chOff x="4080" y="1200"/>
              <a:chExt cx="96" cy="192"/>
            </a:xfrm>
          </p:grpSpPr>
          <p:sp>
            <p:nvSpPr>
              <p:cNvPr id="108" name="Line 116"/>
              <p:cNvSpPr>
                <a:spLocks noChangeShapeType="1"/>
              </p:cNvSpPr>
              <p:nvPr/>
            </p:nvSpPr>
            <p:spPr bwMode="auto">
              <a:xfrm>
                <a:off x="4176" y="122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9" name="Line 117"/>
              <p:cNvSpPr>
                <a:spLocks noChangeShapeType="1"/>
              </p:cNvSpPr>
              <p:nvPr/>
            </p:nvSpPr>
            <p:spPr bwMode="auto">
              <a:xfrm flipH="1">
                <a:off x="4080" y="1296"/>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0" name="Line 118"/>
              <p:cNvSpPr>
                <a:spLocks noChangeShapeType="1"/>
              </p:cNvSpPr>
              <p:nvPr/>
            </p:nvSpPr>
            <p:spPr bwMode="auto">
              <a:xfrm flipH="1" flipV="1">
                <a:off x="4080" y="1200"/>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1" name="Line 119"/>
              <p:cNvSpPr>
                <a:spLocks noChangeShapeType="1"/>
              </p:cNvSpPr>
              <p:nvPr/>
            </p:nvSpPr>
            <p:spPr bwMode="auto">
              <a:xfrm>
                <a:off x="4080" y="120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93" name="Group 120"/>
            <p:cNvGrpSpPr/>
            <p:nvPr/>
          </p:nvGrpSpPr>
          <p:grpSpPr bwMode="auto">
            <a:xfrm>
              <a:off x="4701" y="1809"/>
              <a:ext cx="96" cy="192"/>
              <a:chOff x="4080" y="1200"/>
              <a:chExt cx="96" cy="192"/>
            </a:xfrm>
          </p:grpSpPr>
          <p:sp>
            <p:nvSpPr>
              <p:cNvPr id="104" name="Line 121"/>
              <p:cNvSpPr>
                <a:spLocks noChangeShapeType="1"/>
              </p:cNvSpPr>
              <p:nvPr/>
            </p:nvSpPr>
            <p:spPr bwMode="auto">
              <a:xfrm>
                <a:off x="4176" y="122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5" name="Line 122"/>
              <p:cNvSpPr>
                <a:spLocks noChangeShapeType="1"/>
              </p:cNvSpPr>
              <p:nvPr/>
            </p:nvSpPr>
            <p:spPr bwMode="auto">
              <a:xfrm flipH="1">
                <a:off x="4080" y="1296"/>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 name="Line 123"/>
              <p:cNvSpPr>
                <a:spLocks noChangeShapeType="1"/>
              </p:cNvSpPr>
              <p:nvPr/>
            </p:nvSpPr>
            <p:spPr bwMode="auto">
              <a:xfrm flipH="1" flipV="1">
                <a:off x="4080" y="1200"/>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7" name="Line 124"/>
              <p:cNvSpPr>
                <a:spLocks noChangeShapeType="1"/>
              </p:cNvSpPr>
              <p:nvPr/>
            </p:nvSpPr>
            <p:spPr bwMode="auto">
              <a:xfrm>
                <a:off x="4080" y="120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94" name="Group 125"/>
            <p:cNvGrpSpPr/>
            <p:nvPr/>
          </p:nvGrpSpPr>
          <p:grpSpPr bwMode="auto">
            <a:xfrm>
              <a:off x="4701" y="1809"/>
              <a:ext cx="96" cy="192"/>
              <a:chOff x="4080" y="1200"/>
              <a:chExt cx="96" cy="192"/>
            </a:xfrm>
          </p:grpSpPr>
          <p:sp>
            <p:nvSpPr>
              <p:cNvPr id="100" name="Line 126"/>
              <p:cNvSpPr>
                <a:spLocks noChangeShapeType="1"/>
              </p:cNvSpPr>
              <p:nvPr/>
            </p:nvSpPr>
            <p:spPr bwMode="auto">
              <a:xfrm>
                <a:off x="4176" y="122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1" name="Line 127"/>
              <p:cNvSpPr>
                <a:spLocks noChangeShapeType="1"/>
              </p:cNvSpPr>
              <p:nvPr/>
            </p:nvSpPr>
            <p:spPr bwMode="auto">
              <a:xfrm flipH="1">
                <a:off x="4080" y="1296"/>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2" name="Line 128"/>
              <p:cNvSpPr>
                <a:spLocks noChangeShapeType="1"/>
              </p:cNvSpPr>
              <p:nvPr/>
            </p:nvSpPr>
            <p:spPr bwMode="auto">
              <a:xfrm flipH="1" flipV="1">
                <a:off x="4080" y="1200"/>
                <a:ext cx="96"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 name="Line 129"/>
              <p:cNvSpPr>
                <a:spLocks noChangeShapeType="1"/>
              </p:cNvSpPr>
              <p:nvPr/>
            </p:nvSpPr>
            <p:spPr bwMode="auto">
              <a:xfrm>
                <a:off x="4080" y="1200"/>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95" name="Rectangle 130"/>
            <p:cNvSpPr>
              <a:spLocks noChangeArrowheads="1"/>
            </p:cNvSpPr>
            <p:nvPr/>
          </p:nvSpPr>
          <p:spPr bwMode="auto">
            <a:xfrm>
              <a:off x="4279" y="1134"/>
              <a:ext cx="219" cy="73"/>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6" name="Rectangle 131"/>
            <p:cNvSpPr>
              <a:spLocks noChangeArrowheads="1"/>
            </p:cNvSpPr>
            <p:nvPr/>
          </p:nvSpPr>
          <p:spPr bwMode="auto">
            <a:xfrm>
              <a:off x="4307" y="1371"/>
              <a:ext cx="219" cy="73"/>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7" name="Rectangle 132"/>
            <p:cNvSpPr>
              <a:spLocks noChangeArrowheads="1"/>
            </p:cNvSpPr>
            <p:nvPr/>
          </p:nvSpPr>
          <p:spPr bwMode="auto">
            <a:xfrm>
              <a:off x="4316" y="1609"/>
              <a:ext cx="219" cy="73"/>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 name="Rectangle 133"/>
            <p:cNvSpPr>
              <a:spLocks noChangeArrowheads="1"/>
            </p:cNvSpPr>
            <p:nvPr/>
          </p:nvSpPr>
          <p:spPr bwMode="auto">
            <a:xfrm>
              <a:off x="4325" y="1847"/>
              <a:ext cx="219" cy="73"/>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9" name="Text Box 134"/>
            <p:cNvSpPr txBox="1">
              <a:spLocks noChangeArrowheads="1"/>
            </p:cNvSpPr>
            <p:nvPr/>
          </p:nvSpPr>
          <p:spPr bwMode="auto">
            <a:xfrm>
              <a:off x="4278" y="893"/>
              <a:ext cx="288"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0" y="6478588"/>
            <a:ext cx="903288" cy="3381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3" name="Rectangle 2"/>
          <p:cNvSpPr txBox="1">
            <a:spLocks noChangeArrowheads="1"/>
          </p:cNvSpPr>
          <p:nvPr/>
        </p:nvSpPr>
        <p:spPr bwMode="auto">
          <a:xfrm>
            <a:off x="645478" y="91440"/>
            <a:ext cx="51609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7</a:t>
            </a:r>
            <a:r>
              <a:rPr kumimoji="1" lang="zh-CN" altLang="en-US" sz="2800" b="1" i="0" u="none" strike="noStrike" kern="1200" cap="none" spc="0" normalizeH="0" baseline="0" noProof="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、带数字显示的七路抢答器</a:t>
            </a:r>
            <a:endParaRPr kumimoji="1" lang="zh-CN" altLang="en-US" sz="2800" b="1" i="0" u="none" strike="noStrike" kern="1200" cap="none" spc="0" normalizeH="0" baseline="0" noProof="0" dirty="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endParaRPr>
          </a:p>
        </p:txBody>
      </p:sp>
      <p:grpSp>
        <p:nvGrpSpPr>
          <p:cNvPr id="4" name="Group 137"/>
          <p:cNvGrpSpPr/>
          <p:nvPr/>
        </p:nvGrpSpPr>
        <p:grpSpPr bwMode="auto">
          <a:xfrm>
            <a:off x="225425" y="711200"/>
            <a:ext cx="8721725" cy="5778500"/>
            <a:chOff x="142" y="448"/>
            <a:chExt cx="5494" cy="3640"/>
          </a:xfrm>
        </p:grpSpPr>
        <p:grpSp>
          <p:nvGrpSpPr>
            <p:cNvPr id="5" name="Group 138"/>
            <p:cNvGrpSpPr/>
            <p:nvPr/>
          </p:nvGrpSpPr>
          <p:grpSpPr bwMode="auto">
            <a:xfrm>
              <a:off x="142" y="448"/>
              <a:ext cx="5494" cy="3640"/>
              <a:chOff x="142" y="448"/>
              <a:chExt cx="5494" cy="3640"/>
            </a:xfrm>
          </p:grpSpPr>
          <p:grpSp>
            <p:nvGrpSpPr>
              <p:cNvPr id="7" name="Group 139"/>
              <p:cNvGrpSpPr/>
              <p:nvPr/>
            </p:nvGrpSpPr>
            <p:grpSpPr bwMode="auto">
              <a:xfrm>
                <a:off x="142" y="448"/>
                <a:ext cx="5477" cy="3640"/>
                <a:chOff x="142" y="448"/>
                <a:chExt cx="5477" cy="3640"/>
              </a:xfrm>
            </p:grpSpPr>
            <p:pic>
              <p:nvPicPr>
                <p:cNvPr id="17" name="Picture 140" descr="msotw9_temp0"/>
                <p:cNvPicPr>
                  <a:picLocks noChangeAspect="1" noChangeArrowheads="1"/>
                </p:cNvPicPr>
                <p:nvPr/>
              </p:nvPicPr>
              <p:blipFill>
                <a:blip r:embed="rId1" cstate="print">
                  <a:lum bright="-12000" contrast="54000"/>
                  <a:extLst>
                    <a:ext uri="{28A0092B-C50C-407E-A947-70E740481C1C}">
                      <a14:useLocalDpi xmlns:a14="http://schemas.microsoft.com/office/drawing/2010/main" val="0"/>
                    </a:ext>
                  </a:extLst>
                </a:blip>
                <a:srcRect l="3201" t="4605" b="5542"/>
                <a:stretch>
                  <a:fillRect/>
                </a:stretch>
              </p:blipFill>
              <p:spPr bwMode="auto">
                <a:xfrm>
                  <a:off x="142" y="448"/>
                  <a:ext cx="5477" cy="3640"/>
                </a:xfrm>
                <a:prstGeom prst="rect">
                  <a:avLst/>
                </a:prstGeom>
                <a:noFill/>
                <a:ln w="381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41" descr="msotw9_temp0"/>
                <p:cNvPicPr>
                  <a:picLocks noChangeAspect="1" noChangeArrowheads="1"/>
                </p:cNvPicPr>
                <p:nvPr/>
              </p:nvPicPr>
              <p:blipFill>
                <a:blip r:embed="rId1" cstate="print">
                  <a:lum bright="-12000" contrast="54000"/>
                  <a:extLst>
                    <a:ext uri="{28A0092B-C50C-407E-A947-70E740481C1C}">
                      <a14:useLocalDpi xmlns:a14="http://schemas.microsoft.com/office/drawing/2010/main" val="0"/>
                    </a:ext>
                  </a:extLst>
                </a:blip>
                <a:srcRect l="3201" t="4605" b="5542"/>
                <a:stretch>
                  <a:fillRect/>
                </a:stretch>
              </p:blipFill>
              <p:spPr bwMode="auto">
                <a:xfrm>
                  <a:off x="142" y="448"/>
                  <a:ext cx="5477" cy="3640"/>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42"/>
                <p:cNvSpPr>
                  <a:spLocks noChangeArrowheads="1"/>
                </p:cNvSpPr>
                <p:nvPr/>
              </p:nvSpPr>
              <p:spPr bwMode="auto">
                <a:xfrm>
                  <a:off x="152" y="2698"/>
                  <a:ext cx="588" cy="1310"/>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Line 144"/>
                <p:cNvSpPr>
                  <a:spLocks noChangeShapeType="1"/>
                </p:cNvSpPr>
                <p:nvPr/>
              </p:nvSpPr>
              <p:spPr bwMode="auto">
                <a:xfrm>
                  <a:off x="271" y="2450"/>
                  <a:ext cx="1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145"/>
                <p:cNvSpPr>
                  <a:spLocks noChangeArrowheads="1"/>
                </p:cNvSpPr>
                <p:nvPr/>
              </p:nvSpPr>
              <p:spPr bwMode="auto">
                <a:xfrm>
                  <a:off x="2744" y="1322"/>
                  <a:ext cx="283" cy="214"/>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Rectangle 146"/>
                <p:cNvSpPr>
                  <a:spLocks noChangeArrowheads="1"/>
                </p:cNvSpPr>
                <p:nvPr/>
              </p:nvSpPr>
              <p:spPr bwMode="auto">
                <a:xfrm>
                  <a:off x="2732" y="983"/>
                  <a:ext cx="283" cy="214"/>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Rectangle 147"/>
                <p:cNvSpPr>
                  <a:spLocks noChangeArrowheads="1"/>
                </p:cNvSpPr>
                <p:nvPr/>
              </p:nvSpPr>
              <p:spPr bwMode="auto">
                <a:xfrm>
                  <a:off x="2597" y="464"/>
                  <a:ext cx="283" cy="214"/>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Rectangle 148"/>
                <p:cNvSpPr>
                  <a:spLocks noChangeArrowheads="1"/>
                </p:cNvSpPr>
                <p:nvPr/>
              </p:nvSpPr>
              <p:spPr bwMode="auto">
                <a:xfrm>
                  <a:off x="2778" y="464"/>
                  <a:ext cx="283" cy="214"/>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5" name="Rectangle 151"/>
                <p:cNvSpPr>
                  <a:spLocks noChangeArrowheads="1"/>
                </p:cNvSpPr>
                <p:nvPr/>
              </p:nvSpPr>
              <p:spPr bwMode="auto">
                <a:xfrm>
                  <a:off x="4630" y="2439"/>
                  <a:ext cx="136" cy="181"/>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Rectangle 152"/>
                <p:cNvSpPr>
                  <a:spLocks noChangeArrowheads="1"/>
                </p:cNvSpPr>
                <p:nvPr/>
              </p:nvSpPr>
              <p:spPr bwMode="auto">
                <a:xfrm>
                  <a:off x="3479" y="2473"/>
                  <a:ext cx="1050" cy="181"/>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Rectangle 153"/>
                <p:cNvSpPr>
                  <a:spLocks noChangeArrowheads="1"/>
                </p:cNvSpPr>
                <p:nvPr/>
              </p:nvSpPr>
              <p:spPr bwMode="auto">
                <a:xfrm>
                  <a:off x="3253" y="2496"/>
                  <a:ext cx="113" cy="102"/>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Rectangle 154"/>
                <p:cNvSpPr>
                  <a:spLocks noChangeArrowheads="1"/>
                </p:cNvSpPr>
                <p:nvPr/>
              </p:nvSpPr>
              <p:spPr bwMode="auto">
                <a:xfrm>
                  <a:off x="881" y="3411"/>
                  <a:ext cx="248" cy="373"/>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Rectangle 156"/>
                <p:cNvSpPr>
                  <a:spLocks noChangeArrowheads="1"/>
                </p:cNvSpPr>
                <p:nvPr/>
              </p:nvSpPr>
              <p:spPr bwMode="auto">
                <a:xfrm>
                  <a:off x="1784" y="576"/>
                  <a:ext cx="328" cy="350"/>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1" name="Rectangle 157"/>
                <p:cNvSpPr>
                  <a:spLocks noChangeArrowheads="1"/>
                </p:cNvSpPr>
                <p:nvPr/>
              </p:nvSpPr>
              <p:spPr bwMode="auto">
                <a:xfrm>
                  <a:off x="1751" y="1028"/>
                  <a:ext cx="350" cy="237"/>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2" name="Rectangle 158"/>
                <p:cNvSpPr>
                  <a:spLocks noChangeArrowheads="1"/>
                </p:cNvSpPr>
                <p:nvPr/>
              </p:nvSpPr>
              <p:spPr bwMode="auto">
                <a:xfrm>
                  <a:off x="1762" y="1321"/>
                  <a:ext cx="294" cy="249"/>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Rectangle 159"/>
                <p:cNvSpPr>
                  <a:spLocks noChangeArrowheads="1"/>
                </p:cNvSpPr>
                <p:nvPr/>
              </p:nvSpPr>
              <p:spPr bwMode="auto">
                <a:xfrm>
                  <a:off x="3546" y="1773"/>
                  <a:ext cx="181" cy="486"/>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Line 160"/>
                <p:cNvSpPr>
                  <a:spLocks noChangeShapeType="1"/>
                </p:cNvSpPr>
                <p:nvPr/>
              </p:nvSpPr>
              <p:spPr bwMode="auto">
                <a:xfrm>
                  <a:off x="305" y="1423"/>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161"/>
                <p:cNvSpPr>
                  <a:spLocks noChangeShapeType="1"/>
                </p:cNvSpPr>
                <p:nvPr/>
              </p:nvSpPr>
              <p:spPr bwMode="auto">
                <a:xfrm>
                  <a:off x="317" y="1649"/>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162"/>
                <p:cNvSpPr>
                  <a:spLocks noChangeShapeType="1"/>
                </p:cNvSpPr>
                <p:nvPr/>
              </p:nvSpPr>
              <p:spPr bwMode="auto">
                <a:xfrm>
                  <a:off x="328" y="1864"/>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163"/>
                <p:cNvSpPr>
                  <a:spLocks noChangeShapeType="1"/>
                </p:cNvSpPr>
                <p:nvPr/>
              </p:nvSpPr>
              <p:spPr bwMode="auto">
                <a:xfrm>
                  <a:off x="328" y="2146"/>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Rectangle 164"/>
                <p:cNvSpPr>
                  <a:spLocks noChangeArrowheads="1"/>
                </p:cNvSpPr>
                <p:nvPr/>
              </p:nvSpPr>
              <p:spPr bwMode="auto">
                <a:xfrm>
                  <a:off x="926" y="813"/>
                  <a:ext cx="225" cy="1615"/>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9" name="Text Box 165"/>
                <p:cNvSpPr txBox="1">
                  <a:spLocks noChangeArrowheads="1"/>
                </p:cNvSpPr>
                <p:nvPr/>
              </p:nvSpPr>
              <p:spPr bwMode="auto">
                <a:xfrm>
                  <a:off x="927" y="768"/>
                  <a:ext cx="260" cy="168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6</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5</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4</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3</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2</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Line 166"/>
                <p:cNvSpPr>
                  <a:spLocks noChangeShapeType="1"/>
                </p:cNvSpPr>
                <p:nvPr/>
              </p:nvSpPr>
              <p:spPr bwMode="auto">
                <a:xfrm>
                  <a:off x="339" y="2349"/>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 name="Rectangle 167"/>
              <p:cNvSpPr>
                <a:spLocks noChangeArrowheads="1"/>
              </p:cNvSpPr>
              <p:nvPr/>
            </p:nvSpPr>
            <p:spPr bwMode="auto">
              <a:xfrm>
                <a:off x="4021" y="768"/>
                <a:ext cx="214" cy="90"/>
              </a:xfrm>
              <a:prstGeom prst="rect">
                <a:avLst/>
              </a:prstGeom>
              <a:solidFill>
                <a:srgbClr val="FF99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 name="Rectangle 168"/>
              <p:cNvSpPr>
                <a:spLocks noChangeArrowheads="1"/>
              </p:cNvSpPr>
              <p:nvPr/>
            </p:nvSpPr>
            <p:spPr bwMode="auto">
              <a:xfrm>
                <a:off x="4033" y="994"/>
                <a:ext cx="214" cy="90"/>
              </a:xfrm>
              <a:prstGeom prst="rect">
                <a:avLst/>
              </a:prstGeom>
              <a:solidFill>
                <a:srgbClr val="FF99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 name="Rectangle 169"/>
              <p:cNvSpPr>
                <a:spLocks noChangeArrowheads="1"/>
              </p:cNvSpPr>
              <p:nvPr/>
            </p:nvSpPr>
            <p:spPr bwMode="auto">
              <a:xfrm>
                <a:off x="4033" y="1231"/>
                <a:ext cx="214" cy="90"/>
              </a:xfrm>
              <a:prstGeom prst="rect">
                <a:avLst/>
              </a:prstGeom>
              <a:solidFill>
                <a:srgbClr val="FF99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Rectangle 170"/>
              <p:cNvSpPr>
                <a:spLocks noChangeArrowheads="1"/>
              </p:cNvSpPr>
              <p:nvPr/>
            </p:nvSpPr>
            <p:spPr bwMode="auto">
              <a:xfrm>
                <a:off x="4055" y="1479"/>
                <a:ext cx="214" cy="90"/>
              </a:xfrm>
              <a:prstGeom prst="rect">
                <a:avLst/>
              </a:prstGeom>
              <a:solidFill>
                <a:srgbClr val="FF99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Rectangle 171"/>
              <p:cNvSpPr>
                <a:spLocks noChangeArrowheads="1"/>
              </p:cNvSpPr>
              <p:nvPr/>
            </p:nvSpPr>
            <p:spPr bwMode="auto">
              <a:xfrm>
                <a:off x="4055" y="1716"/>
                <a:ext cx="214" cy="90"/>
              </a:xfrm>
              <a:prstGeom prst="rect">
                <a:avLst/>
              </a:prstGeom>
              <a:solidFill>
                <a:srgbClr val="FF99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Rectangle 172"/>
              <p:cNvSpPr>
                <a:spLocks noChangeArrowheads="1"/>
              </p:cNvSpPr>
              <p:nvPr/>
            </p:nvSpPr>
            <p:spPr bwMode="auto">
              <a:xfrm>
                <a:off x="4067" y="1942"/>
                <a:ext cx="214" cy="90"/>
              </a:xfrm>
              <a:prstGeom prst="rect">
                <a:avLst/>
              </a:prstGeom>
              <a:solidFill>
                <a:srgbClr val="FF99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Rectangle 173"/>
              <p:cNvSpPr>
                <a:spLocks noChangeArrowheads="1"/>
              </p:cNvSpPr>
              <p:nvPr/>
            </p:nvSpPr>
            <p:spPr bwMode="auto">
              <a:xfrm>
                <a:off x="4055" y="2157"/>
                <a:ext cx="214" cy="90"/>
              </a:xfrm>
              <a:prstGeom prst="rect">
                <a:avLst/>
              </a:prstGeom>
              <a:solidFill>
                <a:srgbClr val="FF99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Oval 174"/>
              <p:cNvSpPr>
                <a:spLocks noChangeArrowheads="1"/>
              </p:cNvSpPr>
              <p:nvPr/>
            </p:nvSpPr>
            <p:spPr bwMode="auto">
              <a:xfrm>
                <a:off x="5263" y="1638"/>
                <a:ext cx="79" cy="79"/>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Text Box 175"/>
              <p:cNvSpPr txBox="1">
                <a:spLocks noChangeArrowheads="1"/>
              </p:cNvSpPr>
              <p:nvPr/>
            </p:nvSpPr>
            <p:spPr bwMode="auto">
              <a:xfrm>
                <a:off x="5172" y="1694"/>
                <a:ext cx="46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5V</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6" name="Text Box 177"/>
            <p:cNvSpPr txBox="1">
              <a:spLocks noChangeArrowheads="1"/>
            </p:cNvSpPr>
            <p:nvPr/>
          </p:nvSpPr>
          <p:spPr bwMode="auto">
            <a:xfrm>
              <a:off x="1292" y="839"/>
              <a:ext cx="316" cy="122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二进制编码器</a:t>
              </a:r>
              <a:endParaRPr kumimoji="1" lang="zh-CN" altLang="en-US" sz="20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41" name="Text Box 35"/>
          <p:cNvSpPr txBox="1">
            <a:spLocks noChangeArrowheads="1"/>
          </p:cNvSpPr>
          <p:nvPr/>
        </p:nvSpPr>
        <p:spPr bwMode="auto">
          <a:xfrm>
            <a:off x="1147763" y="2206625"/>
            <a:ext cx="41116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400" dirty="0">
                <a:solidFill>
                  <a:srgbClr val="FF0000"/>
                </a:solidFill>
              </a:rPr>
              <a:t>0</a:t>
            </a:r>
            <a:endParaRPr lang="en-US" altLang="zh-CN" sz="2400" dirty="0">
              <a:solidFill>
                <a:srgbClr val="FF0000"/>
              </a:solidFill>
            </a:endParaRPr>
          </a:p>
        </p:txBody>
      </p:sp>
      <p:sp>
        <p:nvSpPr>
          <p:cNvPr id="42" name="Text Box 36"/>
          <p:cNvSpPr txBox="1">
            <a:spLocks noChangeArrowheads="1"/>
          </p:cNvSpPr>
          <p:nvPr/>
        </p:nvSpPr>
        <p:spPr bwMode="auto">
          <a:xfrm>
            <a:off x="2689225" y="2189163"/>
            <a:ext cx="411163"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sp>
        <p:nvSpPr>
          <p:cNvPr id="43" name="Text Box 37"/>
          <p:cNvSpPr txBox="1">
            <a:spLocks noChangeArrowheads="1"/>
          </p:cNvSpPr>
          <p:nvPr/>
        </p:nvSpPr>
        <p:spPr bwMode="auto">
          <a:xfrm>
            <a:off x="2689225" y="1670050"/>
            <a:ext cx="411163"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44" name="Text Box 38"/>
          <p:cNvSpPr txBox="1">
            <a:spLocks noChangeArrowheads="1"/>
          </p:cNvSpPr>
          <p:nvPr/>
        </p:nvSpPr>
        <p:spPr bwMode="auto">
          <a:xfrm>
            <a:off x="2689225" y="1185863"/>
            <a:ext cx="411163"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45" name="Text Box 39"/>
          <p:cNvSpPr txBox="1">
            <a:spLocks noChangeArrowheads="1"/>
          </p:cNvSpPr>
          <p:nvPr/>
        </p:nvSpPr>
        <p:spPr bwMode="auto">
          <a:xfrm>
            <a:off x="2670175" y="3049588"/>
            <a:ext cx="411163" cy="45720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400" dirty="0">
                <a:solidFill>
                  <a:srgbClr val="FF0000"/>
                </a:solidFill>
              </a:rPr>
              <a:t>0</a:t>
            </a:r>
            <a:endParaRPr lang="en-US" altLang="zh-CN" sz="2400" dirty="0">
              <a:solidFill>
                <a:srgbClr val="FF0000"/>
              </a:solidFill>
            </a:endParaRPr>
          </a:p>
        </p:txBody>
      </p:sp>
      <p:grpSp>
        <p:nvGrpSpPr>
          <p:cNvPr id="46" name="Group 42"/>
          <p:cNvGrpSpPr/>
          <p:nvPr/>
        </p:nvGrpSpPr>
        <p:grpSpPr bwMode="auto">
          <a:xfrm>
            <a:off x="3835400" y="3802063"/>
            <a:ext cx="1970088" cy="457200"/>
            <a:chOff x="2416" y="2395"/>
            <a:chExt cx="1241" cy="288"/>
          </a:xfrm>
        </p:grpSpPr>
        <p:sp>
          <p:nvSpPr>
            <p:cNvPr id="47" name="Text Box 40"/>
            <p:cNvSpPr txBox="1">
              <a:spLocks noChangeArrowheads="1"/>
            </p:cNvSpPr>
            <p:nvPr/>
          </p:nvSpPr>
          <p:spPr bwMode="auto">
            <a:xfrm>
              <a:off x="2416" y="2395"/>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sp>
          <p:nvSpPr>
            <p:cNvPr id="48" name="Text Box 41"/>
            <p:cNvSpPr txBox="1">
              <a:spLocks noChangeArrowheads="1"/>
            </p:cNvSpPr>
            <p:nvPr/>
          </p:nvSpPr>
          <p:spPr bwMode="auto">
            <a:xfrm>
              <a:off x="3398" y="2395"/>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grpSp>
      <p:grpSp>
        <p:nvGrpSpPr>
          <p:cNvPr id="49" name="Group 48"/>
          <p:cNvGrpSpPr/>
          <p:nvPr/>
        </p:nvGrpSpPr>
        <p:grpSpPr bwMode="auto">
          <a:xfrm>
            <a:off x="4516438" y="1147763"/>
            <a:ext cx="430212" cy="1981200"/>
            <a:chOff x="2845" y="723"/>
            <a:chExt cx="271" cy="1248"/>
          </a:xfrm>
        </p:grpSpPr>
        <p:sp>
          <p:nvSpPr>
            <p:cNvPr id="50" name="Text Box 43"/>
            <p:cNvSpPr txBox="1">
              <a:spLocks noChangeArrowheads="1"/>
            </p:cNvSpPr>
            <p:nvPr/>
          </p:nvSpPr>
          <p:spPr bwMode="auto">
            <a:xfrm>
              <a:off x="2845" y="1355"/>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sp>
          <p:nvSpPr>
            <p:cNvPr id="51" name="Text Box 44"/>
            <p:cNvSpPr txBox="1">
              <a:spLocks noChangeArrowheads="1"/>
            </p:cNvSpPr>
            <p:nvPr/>
          </p:nvSpPr>
          <p:spPr bwMode="auto">
            <a:xfrm>
              <a:off x="2845" y="1028"/>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52" name="Text Box 45"/>
            <p:cNvSpPr txBox="1">
              <a:spLocks noChangeArrowheads="1"/>
            </p:cNvSpPr>
            <p:nvPr/>
          </p:nvSpPr>
          <p:spPr bwMode="auto">
            <a:xfrm>
              <a:off x="2845" y="723"/>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53" name="Text Box 47"/>
            <p:cNvSpPr txBox="1">
              <a:spLocks noChangeArrowheads="1"/>
            </p:cNvSpPr>
            <p:nvPr/>
          </p:nvSpPr>
          <p:spPr bwMode="auto">
            <a:xfrm>
              <a:off x="2857" y="1683"/>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grpSp>
      <p:sp>
        <p:nvSpPr>
          <p:cNvPr id="54" name="Freeform 61"/>
          <p:cNvSpPr/>
          <p:nvPr/>
        </p:nvSpPr>
        <p:spPr bwMode="auto">
          <a:xfrm>
            <a:off x="7440613" y="1865313"/>
            <a:ext cx="358775" cy="931862"/>
          </a:xfrm>
          <a:custGeom>
            <a:avLst/>
            <a:gdLst>
              <a:gd name="T0" fmla="*/ 0 w 226"/>
              <a:gd name="T1" fmla="*/ 2147483647 h 587"/>
              <a:gd name="T2" fmla="*/ 0 w 226"/>
              <a:gd name="T3" fmla="*/ 2147483647 h 587"/>
              <a:gd name="T4" fmla="*/ 2147483647 w 226"/>
              <a:gd name="T5" fmla="*/ 2147483647 h 587"/>
              <a:gd name="T6" fmla="*/ 2147483647 w 226"/>
              <a:gd name="T7" fmla="*/ 0 h 587"/>
              <a:gd name="T8" fmla="*/ 2147483647 w 226"/>
              <a:gd name="T9" fmla="*/ 2147483647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587">
                <a:moveTo>
                  <a:pt x="0" y="11"/>
                </a:moveTo>
                <a:lnTo>
                  <a:pt x="0" y="327"/>
                </a:lnTo>
                <a:lnTo>
                  <a:pt x="226" y="327"/>
                </a:lnTo>
                <a:lnTo>
                  <a:pt x="226" y="0"/>
                </a:lnTo>
                <a:lnTo>
                  <a:pt x="226" y="587"/>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Text Box 62"/>
          <p:cNvSpPr txBox="1">
            <a:spLocks noChangeArrowheads="1"/>
          </p:cNvSpPr>
          <p:nvPr/>
        </p:nvSpPr>
        <p:spPr bwMode="auto">
          <a:xfrm>
            <a:off x="2043113" y="3892550"/>
            <a:ext cx="41116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sp>
        <p:nvSpPr>
          <p:cNvPr id="56" name="Text Box 63"/>
          <p:cNvSpPr txBox="1">
            <a:spLocks noChangeArrowheads="1"/>
          </p:cNvSpPr>
          <p:nvPr/>
        </p:nvSpPr>
        <p:spPr bwMode="auto">
          <a:xfrm>
            <a:off x="5145713" y="5389562"/>
            <a:ext cx="300916" cy="45720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400" dirty="0">
                <a:solidFill>
                  <a:srgbClr val="FF0000"/>
                </a:solidFill>
              </a:rPr>
              <a:t>1</a:t>
            </a:r>
            <a:endParaRPr lang="en-US" altLang="zh-CN" sz="2400" dirty="0">
              <a:solidFill>
                <a:srgbClr val="FF0000"/>
              </a:solidFill>
            </a:endParaRPr>
          </a:p>
        </p:txBody>
      </p:sp>
      <p:sp>
        <p:nvSpPr>
          <p:cNvPr id="57" name="Text Box 64"/>
          <p:cNvSpPr txBox="1">
            <a:spLocks noChangeArrowheads="1"/>
          </p:cNvSpPr>
          <p:nvPr/>
        </p:nvSpPr>
        <p:spPr bwMode="auto">
          <a:xfrm>
            <a:off x="6669088" y="5075238"/>
            <a:ext cx="41116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400" dirty="0">
                <a:solidFill>
                  <a:srgbClr val="FF0000"/>
                </a:solidFill>
              </a:rPr>
              <a:t>1</a:t>
            </a:r>
            <a:endParaRPr lang="en-US" altLang="zh-CN" sz="2400" dirty="0">
              <a:solidFill>
                <a:srgbClr val="FF0000"/>
              </a:solidFill>
            </a:endParaRPr>
          </a:p>
        </p:txBody>
      </p:sp>
      <p:sp>
        <p:nvSpPr>
          <p:cNvPr id="58" name="Text Box 65"/>
          <p:cNvSpPr txBox="1">
            <a:spLocks noChangeArrowheads="1"/>
          </p:cNvSpPr>
          <p:nvPr/>
        </p:nvSpPr>
        <p:spPr bwMode="auto">
          <a:xfrm>
            <a:off x="5807075" y="5040313"/>
            <a:ext cx="411163"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400" dirty="0">
                <a:solidFill>
                  <a:srgbClr val="FF0000"/>
                </a:solidFill>
              </a:rPr>
              <a:t>0</a:t>
            </a:r>
            <a:endParaRPr lang="en-US" altLang="zh-CN" sz="2400" dirty="0">
              <a:solidFill>
                <a:srgbClr val="FF0000"/>
              </a:solidFill>
            </a:endParaRPr>
          </a:p>
        </p:txBody>
      </p:sp>
      <p:sp>
        <p:nvSpPr>
          <p:cNvPr id="59" name="Freeform 68"/>
          <p:cNvSpPr/>
          <p:nvPr/>
        </p:nvSpPr>
        <p:spPr bwMode="auto">
          <a:xfrm>
            <a:off x="5808663" y="4446588"/>
            <a:ext cx="842962" cy="592137"/>
          </a:xfrm>
          <a:custGeom>
            <a:avLst/>
            <a:gdLst>
              <a:gd name="T0" fmla="*/ 2147483647 w 531"/>
              <a:gd name="T1" fmla="*/ 2147483647 h 373"/>
              <a:gd name="T2" fmla="*/ 2147483647 w 531"/>
              <a:gd name="T3" fmla="*/ 0 h 373"/>
              <a:gd name="T4" fmla="*/ 0 w 531"/>
              <a:gd name="T5" fmla="*/ 0 h 373"/>
              <a:gd name="T6" fmla="*/ 0 w 531"/>
              <a:gd name="T7" fmla="*/ 2147483647 h 373"/>
              <a:gd name="T8" fmla="*/ 2147483647 w 531"/>
              <a:gd name="T9" fmla="*/ 2147483647 h 373"/>
              <a:gd name="T10" fmla="*/ 2147483647 w 531"/>
              <a:gd name="T11" fmla="*/ 2147483647 h 3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 h="373">
                <a:moveTo>
                  <a:pt x="531" y="237"/>
                </a:moveTo>
                <a:lnTo>
                  <a:pt x="531" y="0"/>
                </a:lnTo>
                <a:lnTo>
                  <a:pt x="0" y="0"/>
                </a:lnTo>
                <a:lnTo>
                  <a:pt x="0" y="113"/>
                </a:lnTo>
                <a:lnTo>
                  <a:pt x="170" y="113"/>
                </a:lnTo>
                <a:lnTo>
                  <a:pt x="170" y="373"/>
                </a:lnTo>
              </a:path>
            </a:pathLst>
          </a:custGeom>
          <a:noFill/>
          <a:ln w="38100" cap="flat" cmpd="sng">
            <a:solidFill>
              <a:schemeClr val="tx1"/>
            </a:solidFill>
            <a:prstDash val="solid"/>
            <a:round/>
            <a:headEnd type="none"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60" name="Group 109"/>
          <p:cNvGrpSpPr/>
          <p:nvPr/>
        </p:nvGrpSpPr>
        <p:grpSpPr bwMode="auto">
          <a:xfrm>
            <a:off x="6096000" y="915988"/>
            <a:ext cx="447675" cy="2681287"/>
            <a:chOff x="3840" y="577"/>
            <a:chExt cx="282" cy="1689"/>
          </a:xfrm>
        </p:grpSpPr>
        <p:sp>
          <p:nvSpPr>
            <p:cNvPr id="61" name="Text Box 49"/>
            <p:cNvSpPr txBox="1">
              <a:spLocks noChangeArrowheads="1"/>
            </p:cNvSpPr>
            <p:nvPr/>
          </p:nvSpPr>
          <p:spPr bwMode="auto">
            <a:xfrm>
              <a:off x="3840" y="804"/>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62" name="Text Box 50"/>
            <p:cNvSpPr txBox="1">
              <a:spLocks noChangeArrowheads="1"/>
            </p:cNvSpPr>
            <p:nvPr/>
          </p:nvSpPr>
          <p:spPr bwMode="auto">
            <a:xfrm>
              <a:off x="3851" y="1041"/>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63" name="Text Box 51"/>
            <p:cNvSpPr txBox="1">
              <a:spLocks noChangeArrowheads="1"/>
            </p:cNvSpPr>
            <p:nvPr/>
          </p:nvSpPr>
          <p:spPr bwMode="auto">
            <a:xfrm>
              <a:off x="3862" y="1504"/>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64" name="Text Box 52"/>
            <p:cNvSpPr txBox="1">
              <a:spLocks noChangeArrowheads="1"/>
            </p:cNvSpPr>
            <p:nvPr/>
          </p:nvSpPr>
          <p:spPr bwMode="auto">
            <a:xfrm>
              <a:off x="3863" y="1978"/>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0</a:t>
              </a:r>
              <a:endParaRPr lang="en-US" altLang="zh-CN" sz="2400" dirty="0">
                <a:solidFill>
                  <a:srgbClr val="FF0000"/>
                </a:solidFill>
              </a:endParaRPr>
            </a:p>
          </p:txBody>
        </p:sp>
        <p:sp>
          <p:nvSpPr>
            <p:cNvPr id="65" name="Text Box 53"/>
            <p:cNvSpPr txBox="1">
              <a:spLocks noChangeArrowheads="1"/>
            </p:cNvSpPr>
            <p:nvPr/>
          </p:nvSpPr>
          <p:spPr bwMode="auto">
            <a:xfrm>
              <a:off x="3840" y="577"/>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sp>
          <p:nvSpPr>
            <p:cNvPr id="66" name="Text Box 54"/>
            <p:cNvSpPr txBox="1">
              <a:spLocks noChangeArrowheads="1"/>
            </p:cNvSpPr>
            <p:nvPr/>
          </p:nvSpPr>
          <p:spPr bwMode="auto">
            <a:xfrm>
              <a:off x="3851" y="1729"/>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sp>
          <p:nvSpPr>
            <p:cNvPr id="67" name="Text Box 69"/>
            <p:cNvSpPr txBox="1">
              <a:spLocks noChangeArrowheads="1"/>
            </p:cNvSpPr>
            <p:nvPr/>
          </p:nvSpPr>
          <p:spPr bwMode="auto">
            <a:xfrm>
              <a:off x="3863" y="1289"/>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grpSp>
      <p:grpSp>
        <p:nvGrpSpPr>
          <p:cNvPr id="68" name="Group 116"/>
          <p:cNvGrpSpPr/>
          <p:nvPr/>
        </p:nvGrpSpPr>
        <p:grpSpPr bwMode="auto">
          <a:xfrm>
            <a:off x="1072971" y="2216766"/>
            <a:ext cx="342900" cy="461963"/>
            <a:chOff x="3449" y="125"/>
            <a:chExt cx="216" cy="291"/>
          </a:xfrm>
        </p:grpSpPr>
        <p:sp>
          <p:nvSpPr>
            <p:cNvPr id="69" name="Rectangle 117"/>
            <p:cNvSpPr>
              <a:spLocks noChangeArrowheads="1"/>
            </p:cNvSpPr>
            <p:nvPr/>
          </p:nvSpPr>
          <p:spPr bwMode="auto">
            <a:xfrm>
              <a:off x="3524" y="181"/>
              <a:ext cx="124" cy="180"/>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Text Box 118"/>
            <p:cNvSpPr txBox="1">
              <a:spLocks noChangeArrowheads="1"/>
            </p:cNvSpPr>
            <p:nvPr/>
          </p:nvSpPr>
          <p:spPr bwMode="auto">
            <a:xfrm>
              <a:off x="3449" y="125"/>
              <a:ext cx="216"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1</a:t>
              </a:r>
              <a:endParaRPr kumimoji="1" lang="en-US" altLang="zh-CN" sz="2400"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71" name="Group 119"/>
          <p:cNvGrpSpPr/>
          <p:nvPr/>
        </p:nvGrpSpPr>
        <p:grpSpPr bwMode="auto">
          <a:xfrm>
            <a:off x="2661232" y="3049590"/>
            <a:ext cx="411163" cy="457200"/>
            <a:chOff x="3490" y="136"/>
            <a:chExt cx="259" cy="288"/>
          </a:xfrm>
        </p:grpSpPr>
        <p:sp>
          <p:nvSpPr>
            <p:cNvPr id="72" name="Rectangle 120"/>
            <p:cNvSpPr>
              <a:spLocks noChangeArrowheads="1"/>
            </p:cNvSpPr>
            <p:nvPr/>
          </p:nvSpPr>
          <p:spPr bwMode="auto">
            <a:xfrm>
              <a:off x="3524" y="181"/>
              <a:ext cx="124" cy="180"/>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Text Box 121"/>
            <p:cNvSpPr txBox="1">
              <a:spLocks noChangeArrowheads="1"/>
            </p:cNvSpPr>
            <p:nvPr/>
          </p:nvSpPr>
          <p:spPr bwMode="auto">
            <a:xfrm>
              <a:off x="3490" y="136"/>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FF0000"/>
                  </a:solidFill>
                </a:rPr>
                <a:t>1</a:t>
              </a:r>
              <a:endParaRPr lang="en-US" altLang="zh-CN" sz="2400" dirty="0">
                <a:solidFill>
                  <a:srgbClr val="FF0000"/>
                </a:solidFill>
              </a:endParaRPr>
            </a:p>
          </p:txBody>
        </p:sp>
      </p:grpSp>
      <p:grpSp>
        <p:nvGrpSpPr>
          <p:cNvPr id="74" name="Group 122"/>
          <p:cNvGrpSpPr/>
          <p:nvPr/>
        </p:nvGrpSpPr>
        <p:grpSpPr bwMode="auto">
          <a:xfrm>
            <a:off x="2056618" y="4138612"/>
            <a:ext cx="411163" cy="688976"/>
            <a:chOff x="3509" y="-73"/>
            <a:chExt cx="259" cy="434"/>
          </a:xfrm>
        </p:grpSpPr>
        <p:sp>
          <p:nvSpPr>
            <p:cNvPr id="75" name="Rectangle 123"/>
            <p:cNvSpPr>
              <a:spLocks noChangeArrowheads="1"/>
            </p:cNvSpPr>
            <p:nvPr/>
          </p:nvSpPr>
          <p:spPr bwMode="auto">
            <a:xfrm>
              <a:off x="3524" y="181"/>
              <a:ext cx="124" cy="180"/>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6" name="Text Box 124"/>
            <p:cNvSpPr txBox="1">
              <a:spLocks noChangeArrowheads="1"/>
            </p:cNvSpPr>
            <p:nvPr/>
          </p:nvSpPr>
          <p:spPr bwMode="auto">
            <a:xfrm>
              <a:off x="3509" y="-73"/>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1F08F8"/>
                  </a:solidFill>
                </a:rPr>
                <a:t>0</a:t>
              </a:r>
              <a:endParaRPr lang="en-US" altLang="zh-CN" sz="2400" dirty="0">
                <a:solidFill>
                  <a:srgbClr val="1F08F8"/>
                </a:solidFill>
              </a:endParaRPr>
            </a:p>
          </p:txBody>
        </p:sp>
      </p:grpSp>
      <p:grpSp>
        <p:nvGrpSpPr>
          <p:cNvPr id="77" name="Group 125"/>
          <p:cNvGrpSpPr/>
          <p:nvPr/>
        </p:nvGrpSpPr>
        <p:grpSpPr bwMode="auto">
          <a:xfrm>
            <a:off x="4702982" y="5389561"/>
            <a:ext cx="318827" cy="461874"/>
            <a:chOff x="3477" y="129"/>
            <a:chExt cx="380" cy="433"/>
          </a:xfrm>
        </p:grpSpPr>
        <p:sp>
          <p:nvSpPr>
            <p:cNvPr id="78" name="Rectangle 126"/>
            <p:cNvSpPr>
              <a:spLocks noChangeArrowheads="1"/>
            </p:cNvSpPr>
            <p:nvPr/>
          </p:nvSpPr>
          <p:spPr bwMode="auto">
            <a:xfrm>
              <a:off x="3683" y="287"/>
              <a:ext cx="174" cy="201"/>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Text Box 127"/>
            <p:cNvSpPr txBox="1">
              <a:spLocks noChangeArrowheads="1"/>
            </p:cNvSpPr>
            <p:nvPr/>
          </p:nvSpPr>
          <p:spPr bwMode="auto">
            <a:xfrm>
              <a:off x="3477" y="129"/>
              <a:ext cx="259" cy="43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1F08F8"/>
                  </a:solidFill>
                </a:rPr>
                <a:t>0</a:t>
              </a:r>
              <a:endParaRPr lang="en-US" altLang="zh-CN" sz="2400" dirty="0">
                <a:solidFill>
                  <a:srgbClr val="1F08F8"/>
                </a:solidFill>
              </a:endParaRPr>
            </a:p>
          </p:txBody>
        </p:sp>
      </p:grpSp>
      <p:grpSp>
        <p:nvGrpSpPr>
          <p:cNvPr id="80" name="Group 128"/>
          <p:cNvGrpSpPr/>
          <p:nvPr/>
        </p:nvGrpSpPr>
        <p:grpSpPr bwMode="auto">
          <a:xfrm>
            <a:off x="5841792" y="5416176"/>
            <a:ext cx="411162" cy="457200"/>
            <a:chOff x="3522" y="73"/>
            <a:chExt cx="259" cy="288"/>
          </a:xfrm>
        </p:grpSpPr>
        <p:sp>
          <p:nvSpPr>
            <p:cNvPr id="81" name="Rectangle 129"/>
            <p:cNvSpPr>
              <a:spLocks noChangeArrowheads="1"/>
            </p:cNvSpPr>
            <p:nvPr/>
          </p:nvSpPr>
          <p:spPr bwMode="auto">
            <a:xfrm>
              <a:off x="3524" y="181"/>
              <a:ext cx="124" cy="180"/>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 name="Text Box 130"/>
            <p:cNvSpPr txBox="1">
              <a:spLocks noChangeArrowheads="1"/>
            </p:cNvSpPr>
            <p:nvPr/>
          </p:nvSpPr>
          <p:spPr bwMode="auto">
            <a:xfrm>
              <a:off x="3522" y="73"/>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1F08F8"/>
                  </a:solidFill>
                </a:rPr>
                <a:t>1</a:t>
              </a:r>
              <a:endParaRPr lang="en-US" altLang="zh-CN" sz="2400" dirty="0">
                <a:solidFill>
                  <a:srgbClr val="1F08F8"/>
                </a:solidFill>
              </a:endParaRPr>
            </a:p>
          </p:txBody>
        </p:sp>
      </p:grpSp>
      <p:grpSp>
        <p:nvGrpSpPr>
          <p:cNvPr id="83" name="Group 131"/>
          <p:cNvGrpSpPr/>
          <p:nvPr/>
        </p:nvGrpSpPr>
        <p:grpSpPr bwMode="auto">
          <a:xfrm>
            <a:off x="6691990" y="5389562"/>
            <a:ext cx="573087" cy="1228726"/>
            <a:chOff x="3287" y="-413"/>
            <a:chExt cx="361" cy="774"/>
          </a:xfrm>
        </p:grpSpPr>
        <p:sp>
          <p:nvSpPr>
            <p:cNvPr id="84" name="Rectangle 132"/>
            <p:cNvSpPr>
              <a:spLocks noChangeArrowheads="1"/>
            </p:cNvSpPr>
            <p:nvPr/>
          </p:nvSpPr>
          <p:spPr bwMode="auto">
            <a:xfrm>
              <a:off x="3524" y="181"/>
              <a:ext cx="124" cy="180"/>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5" name="Text Box 133"/>
            <p:cNvSpPr txBox="1">
              <a:spLocks noChangeArrowheads="1"/>
            </p:cNvSpPr>
            <p:nvPr/>
          </p:nvSpPr>
          <p:spPr bwMode="auto">
            <a:xfrm>
              <a:off x="3287" y="-413"/>
              <a:ext cx="25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en-US" altLang="zh-CN" sz="2400" dirty="0">
                  <a:solidFill>
                    <a:srgbClr val="1F08F8"/>
                  </a:solidFill>
                </a:rPr>
                <a:t>0</a:t>
              </a:r>
              <a:endParaRPr lang="en-US" altLang="zh-CN" sz="2400" dirty="0">
                <a:solidFill>
                  <a:srgbClr val="1F08F8"/>
                </a:solidFill>
              </a:endParaRPr>
            </a:p>
          </p:txBody>
        </p:sp>
      </p:grpSp>
      <p:sp>
        <p:nvSpPr>
          <p:cNvPr id="86" name="Freeform 134"/>
          <p:cNvSpPr/>
          <p:nvPr/>
        </p:nvSpPr>
        <p:spPr bwMode="auto">
          <a:xfrm>
            <a:off x="5808663" y="4446588"/>
            <a:ext cx="842962" cy="592137"/>
          </a:xfrm>
          <a:custGeom>
            <a:avLst/>
            <a:gdLst>
              <a:gd name="T0" fmla="*/ 2147483647 w 531"/>
              <a:gd name="T1" fmla="*/ 2147483647 h 373"/>
              <a:gd name="T2" fmla="*/ 2147483647 w 531"/>
              <a:gd name="T3" fmla="*/ 0 h 373"/>
              <a:gd name="T4" fmla="*/ 0 w 531"/>
              <a:gd name="T5" fmla="*/ 0 h 373"/>
              <a:gd name="T6" fmla="*/ 0 w 531"/>
              <a:gd name="T7" fmla="*/ 2147483647 h 373"/>
              <a:gd name="T8" fmla="*/ 2147483647 w 531"/>
              <a:gd name="T9" fmla="*/ 2147483647 h 373"/>
              <a:gd name="T10" fmla="*/ 2147483647 w 531"/>
              <a:gd name="T11" fmla="*/ 2147483647 h 3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 h="373">
                <a:moveTo>
                  <a:pt x="531" y="237"/>
                </a:moveTo>
                <a:lnTo>
                  <a:pt x="531" y="0"/>
                </a:lnTo>
                <a:lnTo>
                  <a:pt x="0" y="0"/>
                </a:lnTo>
                <a:lnTo>
                  <a:pt x="0" y="113"/>
                </a:lnTo>
                <a:lnTo>
                  <a:pt x="170" y="113"/>
                </a:lnTo>
                <a:lnTo>
                  <a:pt x="170" y="373"/>
                </a:lnTo>
              </a:path>
            </a:pathLst>
          </a:custGeom>
          <a:noFill/>
          <a:ln w="38100" cap="flat" cmpd="sng">
            <a:solidFill>
              <a:schemeClr val="tx1"/>
            </a:solidFill>
            <a:prstDash val="solid"/>
            <a:round/>
            <a:headEnd type="none"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0" fill="hold"/>
                                        <p:tgtEl>
                                          <p:spTgt spid="41"/>
                                        </p:tgtEl>
                                        <p:attrNameLst>
                                          <p:attrName>ppt_w</p:attrName>
                                        </p:attrNameLst>
                                      </p:cBhvr>
                                      <p:tavLst>
                                        <p:tav tm="0" fmla="#ppt_w*sin(2.5*pi*$)">
                                          <p:val>
                                            <p:fltVal val="0"/>
                                          </p:val>
                                        </p:tav>
                                        <p:tav tm="100000">
                                          <p:val>
                                            <p:fltVal val="1"/>
                                          </p:val>
                                        </p:tav>
                                      </p:tavLst>
                                    </p:anim>
                                    <p:anim calcmode="lin" valueType="num">
                                      <p:cBhvr>
                                        <p:cTn id="19" dur="50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childTnLst>
                          </p:cTn>
                        </p:par>
                        <p:par>
                          <p:cTn id="25" fill="hold">
                            <p:stCondLst>
                              <p:cond delay="500"/>
                            </p:stCondLst>
                            <p:childTnLst>
                              <p:par>
                                <p:cTn id="26" presetID="9" presetClass="entr" presetSubtype="0" fill="hold" grpId="0" nodeType="afterEffect">
                                  <p:stCondLst>
                                    <p:cond delay="1000"/>
                                  </p:stCondLst>
                                  <p:childTnLst>
                                    <p:set>
                                      <p:cBhvr>
                                        <p:cTn id="27" dur="1" fill="hold">
                                          <p:stCondLst>
                                            <p:cond delay="0"/>
                                          </p:stCondLst>
                                        </p:cTn>
                                        <p:tgtEl>
                                          <p:spTgt spid="43"/>
                                        </p:tgtEl>
                                        <p:attrNameLst>
                                          <p:attrName>style.visibility</p:attrName>
                                        </p:attrNameLst>
                                      </p:cBhvr>
                                      <p:to>
                                        <p:strVal val="visible"/>
                                      </p:to>
                                    </p:set>
                                    <p:animEffect transition="in" filter="dissolve">
                                      <p:cBhvr>
                                        <p:cTn id="28" dur="500"/>
                                        <p:tgtEl>
                                          <p:spTgt spid="43"/>
                                        </p:tgtEl>
                                      </p:cBhvr>
                                    </p:animEffect>
                                  </p:childTnLst>
                                </p:cTn>
                              </p:par>
                            </p:childTnLst>
                          </p:cTn>
                        </p:par>
                        <p:par>
                          <p:cTn id="29" fill="hold">
                            <p:stCondLst>
                              <p:cond delay="2000"/>
                            </p:stCondLst>
                            <p:childTnLst>
                              <p:par>
                                <p:cTn id="30" presetID="9" presetClass="entr" presetSubtype="0" fill="hold" grpId="0" nodeType="afterEffect">
                                  <p:stCondLst>
                                    <p:cond delay="100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par>
                          <p:cTn id="33" fill="hold">
                            <p:stCondLst>
                              <p:cond delay="3500"/>
                            </p:stCondLst>
                            <p:childTnLst>
                              <p:par>
                                <p:cTn id="34" presetID="9" presetClass="entr" presetSubtype="0" fill="hold" grpId="0" nodeType="afterEffect">
                                  <p:stCondLst>
                                    <p:cond delay="1000"/>
                                  </p:stCondLst>
                                  <p:childTnLst>
                                    <p:set>
                                      <p:cBhvr>
                                        <p:cTn id="35" dur="1" fill="hold">
                                          <p:stCondLst>
                                            <p:cond delay="0"/>
                                          </p:stCondLst>
                                        </p:cTn>
                                        <p:tgtEl>
                                          <p:spTgt spid="45"/>
                                        </p:tgtEl>
                                        <p:attrNameLst>
                                          <p:attrName>style.visibility</p:attrName>
                                        </p:attrNameLst>
                                      </p:cBhvr>
                                      <p:to>
                                        <p:strVal val="visible"/>
                                      </p:to>
                                    </p:set>
                                    <p:animEffect transition="in" filter="dissolv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up)">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up)">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19" presetClass="entr" presetSubtype="1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0" fill="hold"/>
                                        <p:tgtEl>
                                          <p:spTgt spid="55"/>
                                        </p:tgtEl>
                                        <p:attrNameLst>
                                          <p:attrName>ppt_w</p:attrName>
                                        </p:attrNameLst>
                                      </p:cBhvr>
                                      <p:tavLst>
                                        <p:tav tm="0" fmla="#ppt_w*sin(2.5*pi*$)">
                                          <p:val>
                                            <p:fltVal val="0"/>
                                          </p:val>
                                        </p:tav>
                                        <p:tav tm="100000">
                                          <p:val>
                                            <p:fltVal val="1"/>
                                          </p:val>
                                        </p:tav>
                                      </p:tavLst>
                                    </p:anim>
                                    <p:anim calcmode="lin" valueType="num">
                                      <p:cBhvr>
                                        <p:cTn id="62" dur="5000" fill="hold"/>
                                        <p:tgtEl>
                                          <p:spTgt spid="55"/>
                                        </p:tgtEl>
                                        <p:attrNameLst>
                                          <p:attrName>ppt_h</p:attrName>
                                        </p:attrNameLst>
                                      </p:cBhvr>
                                      <p:tavLst>
                                        <p:tav tm="0">
                                          <p:val>
                                            <p:strVal val="#ppt_h"/>
                                          </p:val>
                                        </p:tav>
                                        <p:tav tm="100000">
                                          <p:val>
                                            <p:strVal val="#ppt_h"/>
                                          </p:val>
                                        </p:tav>
                                      </p:tavLst>
                                    </p:anim>
                                  </p:childTnLst>
                                </p:cTn>
                              </p:par>
                            </p:childTnLst>
                          </p:cTn>
                        </p:par>
                        <p:par>
                          <p:cTn id="63" fill="hold">
                            <p:stCondLst>
                              <p:cond delay="5000"/>
                            </p:stCondLst>
                            <p:childTnLst>
                              <p:par>
                                <p:cTn id="64" presetID="9" presetClass="entr" presetSubtype="0" fill="hold" grpId="0" nodeType="after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dissolve">
                                      <p:cBhvr>
                                        <p:cTn id="66" dur="500"/>
                                        <p:tgtEl>
                                          <p:spTgt spid="56"/>
                                        </p:tgtEl>
                                      </p:cBhvr>
                                    </p:animEffect>
                                  </p:childTnLst>
                                </p:cTn>
                              </p:par>
                            </p:childTnLst>
                          </p:cTn>
                        </p:par>
                        <p:par>
                          <p:cTn id="67" fill="hold">
                            <p:stCondLst>
                              <p:cond delay="5500"/>
                            </p:stCondLst>
                            <p:childTnLst>
                              <p:par>
                                <p:cTn id="68" presetID="9" presetClass="entr" presetSubtype="0" fill="hold" grpId="0" nodeType="afterEffect">
                                  <p:stCondLst>
                                    <p:cond delay="1000"/>
                                  </p:stCondLst>
                                  <p:childTnLst>
                                    <p:set>
                                      <p:cBhvr>
                                        <p:cTn id="69" dur="1" fill="hold">
                                          <p:stCondLst>
                                            <p:cond delay="0"/>
                                          </p:stCondLst>
                                        </p:cTn>
                                        <p:tgtEl>
                                          <p:spTgt spid="58"/>
                                        </p:tgtEl>
                                        <p:attrNameLst>
                                          <p:attrName>style.visibility</p:attrName>
                                        </p:attrNameLst>
                                      </p:cBhvr>
                                      <p:to>
                                        <p:strVal val="visible"/>
                                      </p:to>
                                    </p:set>
                                    <p:animEffect transition="in" filter="dissolve">
                                      <p:cBhvr>
                                        <p:cTn id="70" dur="500"/>
                                        <p:tgtEl>
                                          <p:spTgt spid="58"/>
                                        </p:tgtEl>
                                      </p:cBhvr>
                                    </p:animEffect>
                                  </p:childTnLst>
                                </p:cTn>
                              </p:par>
                            </p:childTnLst>
                          </p:cTn>
                        </p:par>
                        <p:par>
                          <p:cTn id="71" fill="hold">
                            <p:stCondLst>
                              <p:cond delay="7000"/>
                            </p:stCondLst>
                            <p:childTnLst>
                              <p:par>
                                <p:cTn id="72" presetID="9" presetClass="entr" presetSubtype="0" fill="hold" grpId="0" nodeType="afterEffect">
                                  <p:stCondLst>
                                    <p:cond delay="1000"/>
                                  </p:stCondLst>
                                  <p:childTnLst>
                                    <p:set>
                                      <p:cBhvr>
                                        <p:cTn id="73" dur="1" fill="hold">
                                          <p:stCondLst>
                                            <p:cond delay="0"/>
                                          </p:stCondLst>
                                        </p:cTn>
                                        <p:tgtEl>
                                          <p:spTgt spid="57"/>
                                        </p:tgtEl>
                                        <p:attrNameLst>
                                          <p:attrName>style.visibility</p:attrName>
                                        </p:attrNameLst>
                                      </p:cBhvr>
                                      <p:to>
                                        <p:strVal val="visible"/>
                                      </p:to>
                                    </p:set>
                                    <p:animEffect transition="in" filter="dissolv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right)">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dissolve">
                                      <p:cBhvr>
                                        <p:cTn id="84" dur="5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dissolve">
                                      <p:cBhvr>
                                        <p:cTn id="89" dur="500"/>
                                        <p:tgtEl>
                                          <p:spTgt spid="71"/>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dissolve">
                                      <p:cBhvr>
                                        <p:cTn id="94" dur="500"/>
                                        <p:tgtEl>
                                          <p:spTgt spid="74"/>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80"/>
                                        </p:tgtEl>
                                        <p:attrNameLst>
                                          <p:attrName>style.visibility</p:attrName>
                                        </p:attrNameLst>
                                      </p:cBhvr>
                                      <p:to>
                                        <p:strVal val="visible"/>
                                      </p:to>
                                    </p:set>
                                    <p:animEffect transition="in" filter="dissolve">
                                      <p:cBhvr>
                                        <p:cTn id="104" dur="500"/>
                                        <p:tgtEl>
                                          <p:spTgt spid="80"/>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dissolve">
                                      <p:cBhvr>
                                        <p:cTn id="109" dur="500"/>
                                        <p:tgtEl>
                                          <p:spTgt spid="8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nodeType="clickEffect">
                                  <p:stCondLst>
                                    <p:cond delay="0"/>
                                  </p:stCondLst>
                                  <p:childTnLst>
                                    <p:set>
                                      <p:cBhvr>
                                        <p:cTn id="113" dur="1" fill="hold">
                                          <p:stCondLst>
                                            <p:cond delay="0"/>
                                          </p:stCondLst>
                                        </p:cTn>
                                        <p:tgtEl>
                                          <p:spTgt spid="86"/>
                                        </p:tgtEl>
                                        <p:attrNameLst>
                                          <p:attrName>style.visibility</p:attrName>
                                        </p:attrNameLst>
                                      </p:cBhvr>
                                      <p:to>
                                        <p:strVal val="visible"/>
                                      </p:to>
                                    </p:set>
                                    <p:animEffect transition="in" filter="wipe(right)">
                                      <p:cBhvr>
                                        <p:cTn id="11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1" grpId="0" autoUpdateAnimBg="0"/>
      <p:bldP spid="42" grpId="0" autoUpdateAnimBg="0"/>
      <p:bldP spid="43" grpId="0" autoUpdateAnimBg="0"/>
      <p:bldP spid="44" grpId="0" autoUpdateAnimBg="0"/>
      <p:bldP spid="45" grpId="0" animBg="1" autoUpdateAnimBg="0"/>
      <p:bldP spid="55" grpId="0" autoUpdateAnimBg="0"/>
      <p:bldP spid="56" grpId="0" animBg="1" autoUpdateAnimBg="0"/>
      <p:bldP spid="57" grpId="0" autoUpdateAnimBg="0"/>
      <p:bldP spid="5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p:nvPr/>
        </p:nvSpPr>
        <p:spPr>
          <a:xfrm>
            <a:off x="182880" y="6443663"/>
            <a:ext cx="903288" cy="3381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5" name="标题 1"/>
          <p:cNvSpPr txBox="1"/>
          <p:nvPr/>
        </p:nvSpPr>
        <p:spPr bwMode="auto">
          <a:xfrm>
            <a:off x="451644" y="314457"/>
            <a:ext cx="74263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 4.10 </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边沿触发的</a:t>
            </a: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J-K</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触发器</a:t>
            </a:r>
            <a:endParaRPr kumimoji="1"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grpSp>
        <p:nvGrpSpPr>
          <p:cNvPr id="40" name="Group 111"/>
          <p:cNvGrpSpPr/>
          <p:nvPr/>
        </p:nvGrpSpPr>
        <p:grpSpPr bwMode="auto">
          <a:xfrm>
            <a:off x="2379676" y="1300480"/>
            <a:ext cx="3892550" cy="4510088"/>
            <a:chOff x="345" y="1036"/>
            <a:chExt cx="2452" cy="2841"/>
          </a:xfrm>
        </p:grpSpPr>
        <p:grpSp>
          <p:nvGrpSpPr>
            <p:cNvPr id="41" name="Group 112"/>
            <p:cNvGrpSpPr/>
            <p:nvPr/>
          </p:nvGrpSpPr>
          <p:grpSpPr bwMode="auto">
            <a:xfrm>
              <a:off x="379" y="1048"/>
              <a:ext cx="757" cy="943"/>
              <a:chOff x="379" y="1048"/>
              <a:chExt cx="757" cy="943"/>
            </a:xfrm>
          </p:grpSpPr>
          <p:sp>
            <p:nvSpPr>
              <p:cNvPr id="104" name="Rectangle 113"/>
              <p:cNvSpPr>
                <a:spLocks noChangeArrowheads="1"/>
              </p:cNvSpPr>
              <p:nvPr/>
            </p:nvSpPr>
            <p:spPr bwMode="auto">
              <a:xfrm>
                <a:off x="379" y="1500"/>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5" name="Line 114"/>
              <p:cNvSpPr>
                <a:spLocks noChangeShapeType="1"/>
              </p:cNvSpPr>
              <p:nvPr/>
            </p:nvSpPr>
            <p:spPr bwMode="auto">
              <a:xfrm>
                <a:off x="390" y="1737"/>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 name="Line 115"/>
              <p:cNvSpPr>
                <a:spLocks noChangeShapeType="1"/>
              </p:cNvSpPr>
              <p:nvPr/>
            </p:nvSpPr>
            <p:spPr bwMode="auto">
              <a:xfrm flipV="1">
                <a:off x="763" y="1737"/>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7" name="Oval 116"/>
              <p:cNvSpPr>
                <a:spLocks noChangeArrowheads="1"/>
              </p:cNvSpPr>
              <p:nvPr/>
            </p:nvSpPr>
            <p:spPr bwMode="auto">
              <a:xfrm>
                <a:off x="706" y="1398"/>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 name="Text Box 117"/>
              <p:cNvSpPr txBox="1">
                <a:spLocks noChangeArrowheads="1"/>
              </p:cNvSpPr>
              <p:nvPr/>
            </p:nvSpPr>
            <p:spPr bwMode="auto">
              <a:xfrm>
                <a:off x="563" y="1466"/>
                <a:ext cx="4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Text Box 118"/>
              <p:cNvSpPr txBox="1">
                <a:spLocks noChangeArrowheads="1"/>
              </p:cNvSpPr>
              <p:nvPr/>
            </p:nvSpPr>
            <p:spPr bwMode="auto">
              <a:xfrm>
                <a:off x="447" y="1692"/>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Text Box 119"/>
              <p:cNvSpPr txBox="1">
                <a:spLocks noChangeArrowheads="1"/>
              </p:cNvSpPr>
              <p:nvPr/>
            </p:nvSpPr>
            <p:spPr bwMode="auto">
              <a:xfrm>
                <a:off x="808" y="1703"/>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1" name="Line 120"/>
              <p:cNvSpPr>
                <a:spLocks noChangeShapeType="1"/>
              </p:cNvSpPr>
              <p:nvPr/>
            </p:nvSpPr>
            <p:spPr bwMode="auto">
              <a:xfrm flipV="1">
                <a:off x="752" y="1048"/>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42" name="Group 121"/>
            <p:cNvGrpSpPr/>
            <p:nvPr/>
          </p:nvGrpSpPr>
          <p:grpSpPr bwMode="auto">
            <a:xfrm>
              <a:off x="1723" y="1036"/>
              <a:ext cx="757" cy="943"/>
              <a:chOff x="1723" y="1036"/>
              <a:chExt cx="757" cy="943"/>
            </a:xfrm>
          </p:grpSpPr>
          <p:sp>
            <p:nvSpPr>
              <p:cNvPr id="96" name="Rectangle 122"/>
              <p:cNvSpPr>
                <a:spLocks noChangeArrowheads="1"/>
              </p:cNvSpPr>
              <p:nvPr/>
            </p:nvSpPr>
            <p:spPr bwMode="auto">
              <a:xfrm>
                <a:off x="1723" y="1488"/>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7" name="Line 123"/>
              <p:cNvSpPr>
                <a:spLocks noChangeShapeType="1"/>
              </p:cNvSpPr>
              <p:nvPr/>
            </p:nvSpPr>
            <p:spPr bwMode="auto">
              <a:xfrm>
                <a:off x="1734" y="1725"/>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 name="Line 124"/>
              <p:cNvSpPr>
                <a:spLocks noChangeShapeType="1"/>
              </p:cNvSpPr>
              <p:nvPr/>
            </p:nvSpPr>
            <p:spPr bwMode="auto">
              <a:xfrm flipV="1">
                <a:off x="2107" y="1725"/>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9" name="Oval 125"/>
              <p:cNvSpPr>
                <a:spLocks noChangeArrowheads="1"/>
              </p:cNvSpPr>
              <p:nvPr/>
            </p:nvSpPr>
            <p:spPr bwMode="auto">
              <a:xfrm>
                <a:off x="2050" y="1386"/>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0" name="Text Box 126"/>
              <p:cNvSpPr txBox="1">
                <a:spLocks noChangeArrowheads="1"/>
              </p:cNvSpPr>
              <p:nvPr/>
            </p:nvSpPr>
            <p:spPr bwMode="auto">
              <a:xfrm>
                <a:off x="1971" y="1454"/>
                <a:ext cx="45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 name="Text Box 127"/>
              <p:cNvSpPr txBox="1">
                <a:spLocks noChangeArrowheads="1"/>
              </p:cNvSpPr>
              <p:nvPr/>
            </p:nvSpPr>
            <p:spPr bwMode="auto">
              <a:xfrm>
                <a:off x="1791" y="1680"/>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2" name="Text Box 128"/>
              <p:cNvSpPr txBox="1">
                <a:spLocks noChangeArrowheads="1"/>
              </p:cNvSpPr>
              <p:nvPr/>
            </p:nvSpPr>
            <p:spPr bwMode="auto">
              <a:xfrm>
                <a:off x="2152" y="1691"/>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Line 129"/>
              <p:cNvSpPr>
                <a:spLocks noChangeShapeType="1"/>
              </p:cNvSpPr>
              <p:nvPr/>
            </p:nvSpPr>
            <p:spPr bwMode="auto">
              <a:xfrm flipV="1">
                <a:off x="2096" y="1036"/>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3" name="Freeform 130"/>
            <p:cNvSpPr/>
            <p:nvPr/>
          </p:nvSpPr>
          <p:spPr bwMode="auto">
            <a:xfrm>
              <a:off x="740" y="1274"/>
              <a:ext cx="1469" cy="858"/>
            </a:xfrm>
            <a:custGeom>
              <a:avLst/>
              <a:gdLst>
                <a:gd name="T0" fmla="*/ 0 w 1469"/>
                <a:gd name="T1" fmla="*/ 0 h 858"/>
                <a:gd name="T2" fmla="*/ 475 w 1469"/>
                <a:gd name="T3" fmla="*/ 0 h 858"/>
                <a:gd name="T4" fmla="*/ 904 w 1469"/>
                <a:gd name="T5" fmla="*/ 858 h 858"/>
                <a:gd name="T6" fmla="*/ 1469 w 1469"/>
                <a:gd name="T7" fmla="*/ 858 h 858"/>
                <a:gd name="T8" fmla="*/ 1469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Freeform 131"/>
            <p:cNvSpPr/>
            <p:nvPr/>
          </p:nvSpPr>
          <p:spPr bwMode="auto">
            <a:xfrm flipH="1">
              <a:off x="673" y="1285"/>
              <a:ext cx="1423" cy="858"/>
            </a:xfrm>
            <a:custGeom>
              <a:avLst/>
              <a:gdLst>
                <a:gd name="T0" fmla="*/ 0 w 1469"/>
                <a:gd name="T1" fmla="*/ 0 h 858"/>
                <a:gd name="T2" fmla="*/ 405 w 1469"/>
                <a:gd name="T3" fmla="*/ 0 h 858"/>
                <a:gd name="T4" fmla="*/ 771 w 1469"/>
                <a:gd name="T5" fmla="*/ 858 h 858"/>
                <a:gd name="T6" fmla="*/ 1253 w 1469"/>
                <a:gd name="T7" fmla="*/ 858 h 858"/>
                <a:gd name="T8" fmla="*/ 1253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Line 132"/>
            <p:cNvSpPr>
              <a:spLocks noChangeShapeType="1"/>
            </p:cNvSpPr>
            <p:nvPr/>
          </p:nvSpPr>
          <p:spPr bwMode="auto">
            <a:xfrm>
              <a:off x="1802" y="1952"/>
              <a:ext cx="0" cy="1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Line 133"/>
            <p:cNvSpPr>
              <a:spLocks noChangeShapeType="1"/>
            </p:cNvSpPr>
            <p:nvPr/>
          </p:nvSpPr>
          <p:spPr bwMode="auto">
            <a:xfrm>
              <a:off x="1068" y="1963"/>
              <a:ext cx="0" cy="1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7" name="Group 134"/>
            <p:cNvGrpSpPr/>
            <p:nvPr/>
          </p:nvGrpSpPr>
          <p:grpSpPr bwMode="auto">
            <a:xfrm>
              <a:off x="764" y="2416"/>
              <a:ext cx="395" cy="338"/>
              <a:chOff x="1175" y="2181"/>
              <a:chExt cx="395" cy="338"/>
            </a:xfrm>
          </p:grpSpPr>
          <p:sp>
            <p:nvSpPr>
              <p:cNvPr id="94" name="Rectangle 135"/>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5" name="Oval 136"/>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8" name="Line 137"/>
            <p:cNvSpPr>
              <a:spLocks noChangeShapeType="1"/>
            </p:cNvSpPr>
            <p:nvPr/>
          </p:nvSpPr>
          <p:spPr bwMode="auto">
            <a:xfrm flipV="1">
              <a:off x="944" y="1974"/>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9" name="Group 138"/>
            <p:cNvGrpSpPr/>
            <p:nvPr/>
          </p:nvGrpSpPr>
          <p:grpSpPr bwMode="auto">
            <a:xfrm>
              <a:off x="1735" y="2393"/>
              <a:ext cx="395" cy="338"/>
              <a:chOff x="1175" y="2181"/>
              <a:chExt cx="395" cy="338"/>
            </a:xfrm>
          </p:grpSpPr>
          <p:sp>
            <p:nvSpPr>
              <p:cNvPr id="92" name="Rectangle 139"/>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3" name="Oval 140"/>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50" name="Line 141"/>
            <p:cNvSpPr>
              <a:spLocks noChangeShapeType="1"/>
            </p:cNvSpPr>
            <p:nvPr/>
          </p:nvSpPr>
          <p:spPr bwMode="auto">
            <a:xfrm flipV="1">
              <a:off x="1915" y="1940"/>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Freeform 142"/>
            <p:cNvSpPr/>
            <p:nvPr/>
          </p:nvSpPr>
          <p:spPr bwMode="auto">
            <a:xfrm>
              <a:off x="1644" y="2132"/>
              <a:ext cx="181" cy="791"/>
            </a:xfrm>
            <a:custGeom>
              <a:avLst/>
              <a:gdLst>
                <a:gd name="T0" fmla="*/ 0 w 181"/>
                <a:gd name="T1" fmla="*/ 0 h 791"/>
                <a:gd name="T2" fmla="*/ 0 w 181"/>
                <a:gd name="T3" fmla="*/ 791 h 791"/>
                <a:gd name="T4" fmla="*/ 181 w 181"/>
                <a:gd name="T5" fmla="*/ 791 h 791"/>
                <a:gd name="T6" fmla="*/ 181 w 181"/>
                <a:gd name="T7" fmla="*/ 599 h 7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791">
                  <a:moveTo>
                    <a:pt x="0" y="0"/>
                  </a:moveTo>
                  <a:lnTo>
                    <a:pt x="0" y="791"/>
                  </a:lnTo>
                  <a:lnTo>
                    <a:pt x="181" y="791"/>
                  </a:lnTo>
                  <a:lnTo>
                    <a:pt x="181" y="59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Freeform 143"/>
            <p:cNvSpPr/>
            <p:nvPr/>
          </p:nvSpPr>
          <p:spPr bwMode="auto">
            <a:xfrm>
              <a:off x="1079" y="2144"/>
              <a:ext cx="136" cy="790"/>
            </a:xfrm>
            <a:custGeom>
              <a:avLst/>
              <a:gdLst>
                <a:gd name="T0" fmla="*/ 136 w 136"/>
                <a:gd name="T1" fmla="*/ 0 h 790"/>
                <a:gd name="T2" fmla="*/ 136 w 136"/>
                <a:gd name="T3" fmla="*/ 790 h 790"/>
                <a:gd name="T4" fmla="*/ 0 w 136"/>
                <a:gd name="T5" fmla="*/ 790 h 790"/>
                <a:gd name="T6" fmla="*/ 0 w 136"/>
                <a:gd name="T7" fmla="*/ 598 h 7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790">
                  <a:moveTo>
                    <a:pt x="136" y="0"/>
                  </a:moveTo>
                  <a:lnTo>
                    <a:pt x="136" y="790"/>
                  </a:lnTo>
                  <a:lnTo>
                    <a:pt x="0" y="790"/>
                  </a:lnTo>
                  <a:lnTo>
                    <a:pt x="0" y="59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Freeform 144"/>
            <p:cNvSpPr/>
            <p:nvPr/>
          </p:nvSpPr>
          <p:spPr bwMode="auto">
            <a:xfrm>
              <a:off x="571" y="1952"/>
              <a:ext cx="1751" cy="271"/>
            </a:xfrm>
            <a:custGeom>
              <a:avLst/>
              <a:gdLst>
                <a:gd name="T0" fmla="*/ 0 w 1762"/>
                <a:gd name="T1" fmla="*/ 11 h 271"/>
                <a:gd name="T2" fmla="*/ 0 w 1762"/>
                <a:gd name="T3" fmla="*/ 271 h 271"/>
                <a:gd name="T4" fmla="*/ 1707 w 1762"/>
                <a:gd name="T5" fmla="*/ 271 h 271"/>
                <a:gd name="T6" fmla="*/ 1707 w 1762"/>
                <a:gd name="T7" fmla="*/ 0 h 2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62" h="271">
                  <a:moveTo>
                    <a:pt x="0" y="11"/>
                  </a:moveTo>
                  <a:lnTo>
                    <a:pt x="0" y="271"/>
                  </a:lnTo>
                  <a:lnTo>
                    <a:pt x="1762" y="271"/>
                  </a:lnTo>
                  <a:lnTo>
                    <a:pt x="176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Line 145"/>
            <p:cNvSpPr>
              <a:spLocks noChangeShapeType="1"/>
            </p:cNvSpPr>
            <p:nvPr/>
          </p:nvSpPr>
          <p:spPr bwMode="auto">
            <a:xfrm>
              <a:off x="1418" y="2234"/>
              <a:ext cx="0" cy="13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Freeform 146"/>
            <p:cNvSpPr/>
            <p:nvPr/>
          </p:nvSpPr>
          <p:spPr bwMode="auto">
            <a:xfrm>
              <a:off x="978" y="2742"/>
              <a:ext cx="937" cy="283"/>
            </a:xfrm>
            <a:custGeom>
              <a:avLst/>
              <a:gdLst>
                <a:gd name="T0" fmla="*/ 0 w 937"/>
                <a:gd name="T1" fmla="*/ 12 h 283"/>
                <a:gd name="T2" fmla="*/ 0 w 937"/>
                <a:gd name="T3" fmla="*/ 283 h 283"/>
                <a:gd name="T4" fmla="*/ 937 w 937"/>
                <a:gd name="T5" fmla="*/ 283 h 283"/>
                <a:gd name="T6" fmla="*/ 937 w 937"/>
                <a:gd name="T7" fmla="*/ 0 h 2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7" h="283">
                  <a:moveTo>
                    <a:pt x="0" y="12"/>
                  </a:moveTo>
                  <a:lnTo>
                    <a:pt x="0" y="283"/>
                  </a:lnTo>
                  <a:lnTo>
                    <a:pt x="937" y="283"/>
                  </a:lnTo>
                  <a:lnTo>
                    <a:pt x="93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Line 147"/>
            <p:cNvSpPr>
              <a:spLocks noChangeShapeType="1"/>
            </p:cNvSpPr>
            <p:nvPr/>
          </p:nvSpPr>
          <p:spPr bwMode="auto">
            <a:xfrm>
              <a:off x="1994" y="2731"/>
              <a:ext cx="0" cy="8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Line 148"/>
            <p:cNvSpPr>
              <a:spLocks noChangeShapeType="1"/>
            </p:cNvSpPr>
            <p:nvPr/>
          </p:nvSpPr>
          <p:spPr bwMode="auto">
            <a:xfrm>
              <a:off x="899" y="2754"/>
              <a:ext cx="0" cy="8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Line 149"/>
            <p:cNvSpPr>
              <a:spLocks noChangeShapeType="1"/>
            </p:cNvSpPr>
            <p:nvPr/>
          </p:nvSpPr>
          <p:spPr bwMode="auto">
            <a:xfrm>
              <a:off x="458" y="1963"/>
              <a:ext cx="0" cy="158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Line 150"/>
            <p:cNvSpPr>
              <a:spLocks noChangeShapeType="1"/>
            </p:cNvSpPr>
            <p:nvPr/>
          </p:nvSpPr>
          <p:spPr bwMode="auto">
            <a:xfrm>
              <a:off x="2424" y="1963"/>
              <a:ext cx="0" cy="158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 name="Freeform 151"/>
            <p:cNvSpPr/>
            <p:nvPr/>
          </p:nvSpPr>
          <p:spPr bwMode="auto">
            <a:xfrm>
              <a:off x="458" y="1974"/>
              <a:ext cx="373" cy="339"/>
            </a:xfrm>
            <a:custGeom>
              <a:avLst/>
              <a:gdLst>
                <a:gd name="T0" fmla="*/ 373 w 373"/>
                <a:gd name="T1" fmla="*/ 0 h 339"/>
                <a:gd name="T2" fmla="*/ 373 w 373"/>
                <a:gd name="T3" fmla="*/ 339 h 339"/>
                <a:gd name="T4" fmla="*/ 0 w 373"/>
                <a:gd name="T5" fmla="*/ 339 h 339"/>
                <a:gd name="T6" fmla="*/ 0 60000 65536"/>
                <a:gd name="T7" fmla="*/ 0 60000 65536"/>
                <a:gd name="T8" fmla="*/ 0 60000 65536"/>
              </a:gdLst>
              <a:ahLst/>
              <a:cxnLst>
                <a:cxn ang="T6">
                  <a:pos x="T0" y="T1"/>
                </a:cxn>
                <a:cxn ang="T7">
                  <a:pos x="T2" y="T3"/>
                </a:cxn>
                <a:cxn ang="T8">
                  <a:pos x="T4" y="T5"/>
                </a:cxn>
              </a:cxnLst>
              <a:rect l="0" t="0" r="r" b="b"/>
              <a:pathLst>
                <a:path w="373" h="339">
                  <a:moveTo>
                    <a:pt x="373" y="0"/>
                  </a:moveTo>
                  <a:lnTo>
                    <a:pt x="373" y="339"/>
                  </a:lnTo>
                  <a:lnTo>
                    <a:pt x="0" y="33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 name="Freeform 152"/>
            <p:cNvSpPr/>
            <p:nvPr/>
          </p:nvSpPr>
          <p:spPr bwMode="auto">
            <a:xfrm flipH="1">
              <a:off x="2050" y="1973"/>
              <a:ext cx="373" cy="339"/>
            </a:xfrm>
            <a:custGeom>
              <a:avLst/>
              <a:gdLst>
                <a:gd name="T0" fmla="*/ 373 w 373"/>
                <a:gd name="T1" fmla="*/ 0 h 339"/>
                <a:gd name="T2" fmla="*/ 373 w 373"/>
                <a:gd name="T3" fmla="*/ 339 h 339"/>
                <a:gd name="T4" fmla="*/ 0 w 373"/>
                <a:gd name="T5" fmla="*/ 339 h 339"/>
                <a:gd name="T6" fmla="*/ 0 60000 65536"/>
                <a:gd name="T7" fmla="*/ 0 60000 65536"/>
                <a:gd name="T8" fmla="*/ 0 60000 65536"/>
              </a:gdLst>
              <a:ahLst/>
              <a:cxnLst>
                <a:cxn ang="T6">
                  <a:pos x="T0" y="T1"/>
                </a:cxn>
                <a:cxn ang="T7">
                  <a:pos x="T2" y="T3"/>
                </a:cxn>
                <a:cxn ang="T8">
                  <a:pos x="T4" y="T5"/>
                </a:cxn>
              </a:cxnLst>
              <a:rect l="0" t="0" r="r" b="b"/>
              <a:pathLst>
                <a:path w="373" h="339">
                  <a:moveTo>
                    <a:pt x="373" y="0"/>
                  </a:moveTo>
                  <a:lnTo>
                    <a:pt x="373" y="339"/>
                  </a:lnTo>
                  <a:lnTo>
                    <a:pt x="0" y="33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Freeform 153"/>
            <p:cNvSpPr/>
            <p:nvPr/>
          </p:nvSpPr>
          <p:spPr bwMode="auto">
            <a:xfrm>
              <a:off x="808" y="2754"/>
              <a:ext cx="1615" cy="384"/>
            </a:xfrm>
            <a:custGeom>
              <a:avLst/>
              <a:gdLst>
                <a:gd name="T0" fmla="*/ 0 w 1615"/>
                <a:gd name="T1" fmla="*/ 0 h 384"/>
                <a:gd name="T2" fmla="*/ 0 w 1615"/>
                <a:gd name="T3" fmla="*/ 384 h 384"/>
                <a:gd name="T4" fmla="*/ 1615 w 1615"/>
                <a:gd name="T5" fmla="*/ 384 h 384"/>
                <a:gd name="T6" fmla="*/ 0 60000 65536"/>
                <a:gd name="T7" fmla="*/ 0 60000 65536"/>
                <a:gd name="T8" fmla="*/ 0 60000 65536"/>
              </a:gdLst>
              <a:ahLst/>
              <a:cxnLst>
                <a:cxn ang="T6">
                  <a:pos x="T0" y="T1"/>
                </a:cxn>
                <a:cxn ang="T7">
                  <a:pos x="T2" y="T3"/>
                </a:cxn>
                <a:cxn ang="T8">
                  <a:pos x="T4" y="T5"/>
                </a:cxn>
              </a:cxnLst>
              <a:rect l="0" t="0" r="r" b="b"/>
              <a:pathLst>
                <a:path w="1615" h="384">
                  <a:moveTo>
                    <a:pt x="0" y="0"/>
                  </a:moveTo>
                  <a:lnTo>
                    <a:pt x="0" y="384"/>
                  </a:lnTo>
                  <a:lnTo>
                    <a:pt x="1615" y="38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3" name="Oval 154"/>
            <p:cNvSpPr>
              <a:spLocks noChangeArrowheads="1"/>
            </p:cNvSpPr>
            <p:nvPr/>
          </p:nvSpPr>
          <p:spPr bwMode="auto">
            <a:xfrm>
              <a:off x="1373" y="2979"/>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4" name="Oval 155"/>
            <p:cNvSpPr>
              <a:spLocks noChangeArrowheads="1"/>
            </p:cNvSpPr>
            <p:nvPr/>
          </p:nvSpPr>
          <p:spPr bwMode="auto">
            <a:xfrm>
              <a:off x="1373" y="2177"/>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Oval 156"/>
            <p:cNvSpPr>
              <a:spLocks noChangeArrowheads="1"/>
            </p:cNvSpPr>
            <p:nvPr/>
          </p:nvSpPr>
          <p:spPr bwMode="auto">
            <a:xfrm>
              <a:off x="2378" y="3093"/>
              <a:ext cx="63" cy="63"/>
            </a:xfrm>
            <a:prstGeom prst="ellipse">
              <a:avLst/>
            </a:prstGeom>
            <a:solidFill>
              <a:srgbClr val="37FFCB"/>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Oval 157"/>
            <p:cNvSpPr>
              <a:spLocks noChangeArrowheads="1"/>
            </p:cNvSpPr>
            <p:nvPr/>
          </p:nvSpPr>
          <p:spPr bwMode="auto">
            <a:xfrm>
              <a:off x="2389" y="2280"/>
              <a:ext cx="63" cy="63"/>
            </a:xfrm>
            <a:prstGeom prst="ellipse">
              <a:avLst/>
            </a:prstGeom>
            <a:solidFill>
              <a:srgbClr val="37FFCB"/>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Oval 158"/>
            <p:cNvSpPr>
              <a:spLocks noChangeArrowheads="1"/>
            </p:cNvSpPr>
            <p:nvPr/>
          </p:nvSpPr>
          <p:spPr bwMode="auto">
            <a:xfrm>
              <a:off x="412" y="2269"/>
              <a:ext cx="63" cy="63"/>
            </a:xfrm>
            <a:prstGeom prst="ellipse">
              <a:avLst/>
            </a:prstGeom>
            <a:solidFill>
              <a:srgbClr val="37FFCB"/>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Oval 159"/>
            <p:cNvSpPr>
              <a:spLocks noChangeArrowheads="1"/>
            </p:cNvSpPr>
            <p:nvPr/>
          </p:nvSpPr>
          <p:spPr bwMode="auto">
            <a:xfrm>
              <a:off x="423" y="3218"/>
              <a:ext cx="63" cy="63"/>
            </a:xfrm>
            <a:prstGeom prst="ellipse">
              <a:avLst/>
            </a:prstGeom>
            <a:solidFill>
              <a:srgbClr val="37FFCB"/>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60"/>
            <p:cNvSpPr>
              <a:spLocks noChangeArrowheads="1"/>
            </p:cNvSpPr>
            <p:nvPr/>
          </p:nvSpPr>
          <p:spPr bwMode="auto">
            <a:xfrm>
              <a:off x="1766"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Oval 161"/>
            <p:cNvSpPr>
              <a:spLocks noChangeArrowheads="1"/>
            </p:cNvSpPr>
            <p:nvPr/>
          </p:nvSpPr>
          <p:spPr bwMode="auto">
            <a:xfrm>
              <a:off x="1032"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Oval 162"/>
            <p:cNvSpPr>
              <a:spLocks noChangeArrowheads="1"/>
            </p:cNvSpPr>
            <p:nvPr/>
          </p:nvSpPr>
          <p:spPr bwMode="auto">
            <a:xfrm>
              <a:off x="116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Oval 163"/>
            <p:cNvSpPr>
              <a:spLocks noChangeArrowheads="1"/>
            </p:cNvSpPr>
            <p:nvPr/>
          </p:nvSpPr>
          <p:spPr bwMode="auto">
            <a:xfrm>
              <a:off x="160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Oval 164"/>
            <p:cNvSpPr>
              <a:spLocks noChangeArrowheads="1"/>
            </p:cNvSpPr>
            <p:nvPr/>
          </p:nvSpPr>
          <p:spPr bwMode="auto">
            <a:xfrm>
              <a:off x="2049" y="1241"/>
              <a:ext cx="63" cy="63"/>
            </a:xfrm>
            <a:prstGeom prst="ellipse">
              <a:avLst/>
            </a:prstGeom>
            <a:solidFill>
              <a:schemeClr val="bg1"/>
            </a:solidFill>
            <a:ln w="38100">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Oval 165"/>
            <p:cNvSpPr>
              <a:spLocks noChangeArrowheads="1"/>
            </p:cNvSpPr>
            <p:nvPr/>
          </p:nvSpPr>
          <p:spPr bwMode="auto">
            <a:xfrm>
              <a:off x="2071" y="1241"/>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Oval 166"/>
            <p:cNvSpPr>
              <a:spLocks noChangeArrowheads="1"/>
            </p:cNvSpPr>
            <p:nvPr/>
          </p:nvSpPr>
          <p:spPr bwMode="auto">
            <a:xfrm>
              <a:off x="714" y="1253"/>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6" name="Text Box 167"/>
            <p:cNvSpPr txBox="1">
              <a:spLocks noChangeArrowheads="1"/>
            </p:cNvSpPr>
            <p:nvPr/>
          </p:nvSpPr>
          <p:spPr bwMode="auto">
            <a:xfrm>
              <a:off x="469" y="1105"/>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7" name="Text Box 168"/>
            <p:cNvSpPr txBox="1">
              <a:spLocks noChangeArrowheads="1"/>
            </p:cNvSpPr>
            <p:nvPr/>
          </p:nvSpPr>
          <p:spPr bwMode="auto">
            <a:xfrm>
              <a:off x="2141" y="1139"/>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8" name="Line 169"/>
            <p:cNvSpPr>
              <a:spLocks noChangeShapeType="1"/>
            </p:cNvSpPr>
            <p:nvPr/>
          </p:nvSpPr>
          <p:spPr bwMode="auto">
            <a:xfrm>
              <a:off x="2197" y="1195"/>
              <a:ext cx="1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Text Box 170"/>
            <p:cNvSpPr txBox="1">
              <a:spLocks noChangeArrowheads="1"/>
            </p:cNvSpPr>
            <p:nvPr/>
          </p:nvSpPr>
          <p:spPr bwMode="auto">
            <a:xfrm>
              <a:off x="1215" y="3589"/>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Line 171"/>
            <p:cNvSpPr>
              <a:spLocks noChangeShapeType="1"/>
            </p:cNvSpPr>
            <p:nvPr/>
          </p:nvSpPr>
          <p:spPr bwMode="auto">
            <a:xfrm>
              <a:off x="1283" y="3634"/>
              <a:ext cx="2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81" name="Group 172"/>
            <p:cNvGrpSpPr/>
            <p:nvPr/>
          </p:nvGrpSpPr>
          <p:grpSpPr bwMode="auto">
            <a:xfrm>
              <a:off x="2299" y="3567"/>
              <a:ext cx="498" cy="288"/>
              <a:chOff x="2959" y="2982"/>
              <a:chExt cx="498" cy="288"/>
            </a:xfrm>
          </p:grpSpPr>
          <p:sp>
            <p:nvSpPr>
              <p:cNvPr id="90" name="Text Box 173"/>
              <p:cNvSpPr txBox="1">
                <a:spLocks noChangeArrowheads="1"/>
              </p:cNvSpPr>
              <p:nvPr/>
            </p:nvSpPr>
            <p:spPr bwMode="auto">
              <a:xfrm>
                <a:off x="2959" y="2982"/>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1" name="Line 174"/>
              <p:cNvSpPr>
                <a:spLocks noChangeShapeType="1"/>
              </p:cNvSpPr>
              <p:nvPr/>
            </p:nvSpPr>
            <p:spPr bwMode="auto">
              <a:xfrm>
                <a:off x="2993" y="3027"/>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82" name="Group 175"/>
            <p:cNvGrpSpPr/>
            <p:nvPr/>
          </p:nvGrpSpPr>
          <p:grpSpPr bwMode="auto">
            <a:xfrm>
              <a:off x="345" y="3567"/>
              <a:ext cx="498" cy="288"/>
              <a:chOff x="2959" y="2982"/>
              <a:chExt cx="498" cy="288"/>
            </a:xfrm>
          </p:grpSpPr>
          <p:sp>
            <p:nvSpPr>
              <p:cNvPr id="88" name="Text Box 176"/>
              <p:cNvSpPr txBox="1">
                <a:spLocks noChangeArrowheads="1"/>
              </p:cNvSpPr>
              <p:nvPr/>
            </p:nvSpPr>
            <p:spPr bwMode="auto">
              <a:xfrm>
                <a:off x="2959" y="2982"/>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9" name="Line 177"/>
              <p:cNvSpPr>
                <a:spLocks noChangeShapeType="1"/>
              </p:cNvSpPr>
              <p:nvPr/>
            </p:nvSpPr>
            <p:spPr bwMode="auto">
              <a:xfrm>
                <a:off x="2993" y="3027"/>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83" name="Text Box 178"/>
            <p:cNvSpPr txBox="1">
              <a:spLocks noChangeArrowheads="1"/>
            </p:cNvSpPr>
            <p:nvPr/>
          </p:nvSpPr>
          <p:spPr bwMode="auto">
            <a:xfrm>
              <a:off x="774" y="3544"/>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4" name="Text Box 179"/>
            <p:cNvSpPr txBox="1">
              <a:spLocks noChangeArrowheads="1"/>
            </p:cNvSpPr>
            <p:nvPr/>
          </p:nvSpPr>
          <p:spPr bwMode="auto">
            <a:xfrm>
              <a:off x="1870" y="3566"/>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5" name="Text Box 180"/>
            <p:cNvSpPr txBox="1">
              <a:spLocks noChangeArrowheads="1"/>
            </p:cNvSpPr>
            <p:nvPr/>
          </p:nvSpPr>
          <p:spPr bwMode="auto">
            <a:xfrm>
              <a:off x="853" y="2493"/>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6" name="Text Box 181"/>
            <p:cNvSpPr txBox="1">
              <a:spLocks noChangeArrowheads="1"/>
            </p:cNvSpPr>
            <p:nvPr/>
          </p:nvSpPr>
          <p:spPr bwMode="auto">
            <a:xfrm>
              <a:off x="1824" y="2459"/>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7" name="Freeform 182"/>
            <p:cNvSpPr/>
            <p:nvPr/>
          </p:nvSpPr>
          <p:spPr bwMode="auto">
            <a:xfrm>
              <a:off x="461" y="2734"/>
              <a:ext cx="1603" cy="513"/>
            </a:xfrm>
            <a:custGeom>
              <a:avLst/>
              <a:gdLst>
                <a:gd name="T0" fmla="*/ 0 w 1603"/>
                <a:gd name="T1" fmla="*/ 513 h 513"/>
                <a:gd name="T2" fmla="*/ 1603 w 1603"/>
                <a:gd name="T3" fmla="*/ 513 h 513"/>
                <a:gd name="T4" fmla="*/ 1603 w 1603"/>
                <a:gd name="T5" fmla="*/ 0 h 513"/>
                <a:gd name="T6" fmla="*/ 0 60000 65536"/>
                <a:gd name="T7" fmla="*/ 0 60000 65536"/>
                <a:gd name="T8" fmla="*/ 0 60000 65536"/>
              </a:gdLst>
              <a:ahLst/>
              <a:cxnLst>
                <a:cxn ang="T6">
                  <a:pos x="T0" y="T1"/>
                </a:cxn>
                <a:cxn ang="T7">
                  <a:pos x="T2" y="T3"/>
                </a:cxn>
                <a:cxn ang="T8">
                  <a:pos x="T4" y="T5"/>
                </a:cxn>
              </a:cxnLst>
              <a:rect l="0" t="0" r="r" b="b"/>
              <a:pathLst>
                <a:path w="1603" h="513">
                  <a:moveTo>
                    <a:pt x="0" y="513"/>
                  </a:moveTo>
                  <a:lnTo>
                    <a:pt x="1603" y="513"/>
                  </a:lnTo>
                  <a:lnTo>
                    <a:pt x="1603"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p:nvPr/>
        </p:nvSpPr>
        <p:spPr>
          <a:xfrm>
            <a:off x="182880" y="6443663"/>
            <a:ext cx="903288" cy="3381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5" name="标题 1"/>
          <p:cNvSpPr txBox="1"/>
          <p:nvPr/>
        </p:nvSpPr>
        <p:spPr bwMode="auto">
          <a:xfrm>
            <a:off x="451644" y="314457"/>
            <a:ext cx="74263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 4.10 </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边沿触发的</a:t>
            </a: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J-K</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触发器</a:t>
            </a:r>
            <a:endParaRPr kumimoji="1"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grpSp>
        <p:nvGrpSpPr>
          <p:cNvPr id="6" name="Group 3"/>
          <p:cNvGrpSpPr/>
          <p:nvPr/>
        </p:nvGrpSpPr>
        <p:grpSpPr bwMode="auto">
          <a:xfrm>
            <a:off x="4721860" y="1308418"/>
            <a:ext cx="2692400" cy="519112"/>
            <a:chOff x="2936" y="757"/>
            <a:chExt cx="1696" cy="327"/>
          </a:xfrm>
        </p:grpSpPr>
        <p:sp>
          <p:nvSpPr>
            <p:cNvPr id="7" name="Text Box 4"/>
            <p:cNvSpPr txBox="1">
              <a:spLocks noChangeArrowheads="1"/>
            </p:cNvSpPr>
            <p:nvPr/>
          </p:nvSpPr>
          <p:spPr bwMode="auto">
            <a:xfrm>
              <a:off x="2936" y="757"/>
              <a:ext cx="169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CP=0</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时：</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8" name="Line 5"/>
            <p:cNvSpPr>
              <a:spLocks noChangeShapeType="1"/>
            </p:cNvSpPr>
            <p:nvPr/>
          </p:nvSpPr>
          <p:spPr bwMode="auto">
            <a:xfrm>
              <a:off x="3323" y="802"/>
              <a:ext cx="27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9" name="Text Box 6"/>
          <p:cNvSpPr txBox="1">
            <a:spLocks noChangeArrowheads="1"/>
          </p:cNvSpPr>
          <p:nvPr/>
        </p:nvSpPr>
        <p:spPr bwMode="auto">
          <a:xfrm>
            <a:off x="5402898" y="1935480"/>
            <a:ext cx="2976562" cy="9461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门</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输出为</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，门</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D</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封锁。</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grpSp>
        <p:nvGrpSpPr>
          <p:cNvPr id="10" name="Group 7"/>
          <p:cNvGrpSpPr/>
          <p:nvPr/>
        </p:nvGrpSpPr>
        <p:grpSpPr bwMode="auto">
          <a:xfrm>
            <a:off x="5621973" y="3154680"/>
            <a:ext cx="2540000" cy="2316163"/>
            <a:chOff x="3457" y="2281"/>
            <a:chExt cx="1566" cy="1459"/>
          </a:xfrm>
        </p:grpSpPr>
        <p:grpSp>
          <p:nvGrpSpPr>
            <p:cNvPr id="11" name="Group 8"/>
            <p:cNvGrpSpPr/>
            <p:nvPr/>
          </p:nvGrpSpPr>
          <p:grpSpPr bwMode="auto">
            <a:xfrm>
              <a:off x="3556" y="2338"/>
              <a:ext cx="1302" cy="1192"/>
              <a:chOff x="714" y="1188"/>
              <a:chExt cx="1769" cy="1860"/>
            </a:xfrm>
          </p:grpSpPr>
          <p:sp>
            <p:nvSpPr>
              <p:cNvPr id="19" name="Rectangle 9"/>
              <p:cNvSpPr>
                <a:spLocks noChangeArrowheads="1"/>
              </p:cNvSpPr>
              <p:nvPr/>
            </p:nvSpPr>
            <p:spPr bwMode="auto">
              <a:xfrm>
                <a:off x="714"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 name="Oval 10"/>
              <p:cNvSpPr>
                <a:spLocks noChangeArrowheads="1"/>
              </p:cNvSpPr>
              <p:nvPr/>
            </p:nvSpPr>
            <p:spPr bwMode="auto">
              <a:xfrm>
                <a:off x="941"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Line 11"/>
              <p:cNvSpPr>
                <a:spLocks noChangeShapeType="1"/>
              </p:cNvSpPr>
              <p:nvPr/>
            </p:nvSpPr>
            <p:spPr bwMode="auto">
              <a:xfrm flipV="1">
                <a:off x="1032"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Line 12"/>
              <p:cNvSpPr>
                <a:spLocks noChangeShapeType="1"/>
              </p:cNvSpPr>
              <p:nvPr/>
            </p:nvSpPr>
            <p:spPr bwMode="auto">
              <a:xfrm>
                <a:off x="851" y="2322"/>
                <a:ext cx="1" cy="7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Line 13"/>
              <p:cNvSpPr>
                <a:spLocks noChangeShapeType="1"/>
              </p:cNvSpPr>
              <p:nvPr/>
            </p:nvSpPr>
            <p:spPr bwMode="auto">
              <a:xfrm>
                <a:off x="1213"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Rectangle 14"/>
              <p:cNvSpPr>
                <a:spLocks noChangeArrowheads="1"/>
              </p:cNvSpPr>
              <p:nvPr/>
            </p:nvSpPr>
            <p:spPr bwMode="auto">
              <a:xfrm>
                <a:off x="1848"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5" name="Oval 15"/>
              <p:cNvSpPr>
                <a:spLocks noChangeArrowheads="1"/>
              </p:cNvSpPr>
              <p:nvPr/>
            </p:nvSpPr>
            <p:spPr bwMode="auto">
              <a:xfrm>
                <a:off x="2075"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Line 16"/>
              <p:cNvSpPr>
                <a:spLocks noChangeShapeType="1"/>
              </p:cNvSpPr>
              <p:nvPr/>
            </p:nvSpPr>
            <p:spPr bwMode="auto">
              <a:xfrm flipV="1">
                <a:off x="2166"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Line 17"/>
              <p:cNvSpPr>
                <a:spLocks noChangeShapeType="1"/>
              </p:cNvSpPr>
              <p:nvPr/>
            </p:nvSpPr>
            <p:spPr bwMode="auto">
              <a:xfrm flipH="1">
                <a:off x="1984" y="2322"/>
                <a:ext cx="1" cy="22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Line 18"/>
              <p:cNvSpPr>
                <a:spLocks noChangeShapeType="1"/>
              </p:cNvSpPr>
              <p:nvPr/>
            </p:nvSpPr>
            <p:spPr bwMode="auto">
              <a:xfrm>
                <a:off x="2347"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Line 19"/>
              <p:cNvSpPr>
                <a:spLocks noChangeShapeType="1"/>
              </p:cNvSpPr>
              <p:nvPr/>
            </p:nvSpPr>
            <p:spPr bwMode="auto">
              <a:xfrm>
                <a:off x="1984" y="2549"/>
                <a:ext cx="1" cy="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Line 20"/>
              <p:cNvSpPr>
                <a:spLocks noChangeShapeType="1"/>
              </p:cNvSpPr>
              <p:nvPr/>
            </p:nvSpPr>
            <p:spPr bwMode="auto">
              <a:xfrm>
                <a:off x="1032"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Line 21"/>
              <p:cNvSpPr>
                <a:spLocks noChangeShapeType="1"/>
              </p:cNvSpPr>
              <p:nvPr/>
            </p:nvSpPr>
            <p:spPr bwMode="auto">
              <a:xfrm>
                <a:off x="1304"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Line 22"/>
              <p:cNvSpPr>
                <a:spLocks noChangeShapeType="1"/>
              </p:cNvSpPr>
              <p:nvPr/>
            </p:nvSpPr>
            <p:spPr bwMode="auto">
              <a:xfrm flipH="1">
                <a:off x="1894"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Line 23"/>
              <p:cNvSpPr>
                <a:spLocks noChangeShapeType="1"/>
              </p:cNvSpPr>
              <p:nvPr/>
            </p:nvSpPr>
            <p:spPr bwMode="auto">
              <a:xfrm flipH="1">
                <a:off x="1395"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Line 24"/>
              <p:cNvSpPr>
                <a:spLocks noChangeShapeType="1"/>
              </p:cNvSpPr>
              <p:nvPr/>
            </p:nvSpPr>
            <p:spPr bwMode="auto">
              <a:xfrm>
                <a:off x="1803" y="2685"/>
                <a:ext cx="18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Line 25"/>
              <p:cNvSpPr>
                <a:spLocks noChangeShapeType="1"/>
              </p:cNvSpPr>
              <p:nvPr/>
            </p:nvSpPr>
            <p:spPr bwMode="auto">
              <a:xfrm flipV="1">
                <a:off x="1984" y="2594"/>
                <a:ext cx="1" cy="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 name="Line 26"/>
              <p:cNvSpPr>
                <a:spLocks noChangeShapeType="1"/>
              </p:cNvSpPr>
              <p:nvPr/>
            </p:nvSpPr>
            <p:spPr bwMode="auto">
              <a:xfrm flipH="1">
                <a:off x="1213" y="2685"/>
                <a:ext cx="18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Line 27"/>
              <p:cNvSpPr>
                <a:spLocks noChangeShapeType="1"/>
              </p:cNvSpPr>
              <p:nvPr/>
            </p:nvSpPr>
            <p:spPr bwMode="auto">
              <a:xfrm flipV="1">
                <a:off x="1213" y="2549"/>
                <a:ext cx="1"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 name="Line 28"/>
              <p:cNvSpPr>
                <a:spLocks noChangeShapeType="1"/>
              </p:cNvSpPr>
              <p:nvPr/>
            </p:nvSpPr>
            <p:spPr bwMode="auto">
              <a:xfrm>
                <a:off x="2347" y="2594"/>
                <a:ext cx="1" cy="4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2" name="Text Box 29"/>
            <p:cNvSpPr txBox="1">
              <a:spLocks noChangeArrowheads="1"/>
            </p:cNvSpPr>
            <p:nvPr/>
          </p:nvSpPr>
          <p:spPr bwMode="auto">
            <a:xfrm>
              <a:off x="3457" y="3413"/>
              <a:ext cx="22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Text Box 30"/>
            <p:cNvSpPr txBox="1">
              <a:spLocks noChangeArrowheads="1"/>
            </p:cNvSpPr>
            <p:nvPr/>
          </p:nvSpPr>
          <p:spPr bwMode="auto">
            <a:xfrm>
              <a:off x="4738" y="3345"/>
              <a:ext cx="285"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Text Box 31"/>
            <p:cNvSpPr txBox="1">
              <a:spLocks noChangeArrowheads="1"/>
            </p:cNvSpPr>
            <p:nvPr/>
          </p:nvSpPr>
          <p:spPr bwMode="auto">
            <a:xfrm>
              <a:off x="3513" y="2281"/>
              <a:ext cx="28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Text Box 32"/>
            <p:cNvSpPr txBox="1">
              <a:spLocks noChangeArrowheads="1"/>
            </p:cNvSpPr>
            <p:nvPr/>
          </p:nvSpPr>
          <p:spPr bwMode="auto">
            <a:xfrm>
              <a:off x="4611" y="2337"/>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Line 33"/>
            <p:cNvSpPr>
              <a:spLocks noChangeShapeType="1"/>
            </p:cNvSpPr>
            <p:nvPr/>
          </p:nvSpPr>
          <p:spPr bwMode="auto">
            <a:xfrm>
              <a:off x="4670" y="2393"/>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Text Box 34"/>
            <p:cNvSpPr txBox="1">
              <a:spLocks noChangeArrowheads="1"/>
            </p:cNvSpPr>
            <p:nvPr/>
          </p:nvSpPr>
          <p:spPr bwMode="auto">
            <a:xfrm>
              <a:off x="3647" y="2801"/>
              <a:ext cx="441"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Text Box 35"/>
            <p:cNvSpPr txBox="1">
              <a:spLocks noChangeArrowheads="1"/>
            </p:cNvSpPr>
            <p:nvPr/>
          </p:nvSpPr>
          <p:spPr bwMode="auto">
            <a:xfrm>
              <a:off x="4483" y="2801"/>
              <a:ext cx="441"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39" name="Text Box 36"/>
          <p:cNvSpPr txBox="1">
            <a:spLocks noChangeArrowheads="1"/>
          </p:cNvSpPr>
          <p:nvPr/>
        </p:nvSpPr>
        <p:spPr bwMode="auto">
          <a:xfrm>
            <a:off x="6032500" y="5453698"/>
            <a:ext cx="1811338"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40" name="Group 111"/>
          <p:cNvGrpSpPr/>
          <p:nvPr/>
        </p:nvGrpSpPr>
        <p:grpSpPr bwMode="auto">
          <a:xfrm>
            <a:off x="646291" y="1077436"/>
            <a:ext cx="3335338" cy="4510088"/>
            <a:chOff x="379" y="1036"/>
            <a:chExt cx="2101" cy="2841"/>
          </a:xfrm>
        </p:grpSpPr>
        <p:grpSp>
          <p:nvGrpSpPr>
            <p:cNvPr id="41" name="Group 112"/>
            <p:cNvGrpSpPr/>
            <p:nvPr/>
          </p:nvGrpSpPr>
          <p:grpSpPr bwMode="auto">
            <a:xfrm>
              <a:off x="379" y="1048"/>
              <a:ext cx="757" cy="943"/>
              <a:chOff x="379" y="1048"/>
              <a:chExt cx="757" cy="943"/>
            </a:xfrm>
          </p:grpSpPr>
          <p:sp>
            <p:nvSpPr>
              <p:cNvPr id="104" name="Rectangle 113"/>
              <p:cNvSpPr>
                <a:spLocks noChangeArrowheads="1"/>
              </p:cNvSpPr>
              <p:nvPr/>
            </p:nvSpPr>
            <p:spPr bwMode="auto">
              <a:xfrm>
                <a:off x="379" y="1500"/>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5" name="Line 114"/>
              <p:cNvSpPr>
                <a:spLocks noChangeShapeType="1"/>
              </p:cNvSpPr>
              <p:nvPr/>
            </p:nvSpPr>
            <p:spPr bwMode="auto">
              <a:xfrm>
                <a:off x="390" y="1737"/>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 name="Line 115"/>
              <p:cNvSpPr>
                <a:spLocks noChangeShapeType="1"/>
              </p:cNvSpPr>
              <p:nvPr/>
            </p:nvSpPr>
            <p:spPr bwMode="auto">
              <a:xfrm flipV="1">
                <a:off x="763" y="1737"/>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7" name="Oval 116"/>
              <p:cNvSpPr>
                <a:spLocks noChangeArrowheads="1"/>
              </p:cNvSpPr>
              <p:nvPr/>
            </p:nvSpPr>
            <p:spPr bwMode="auto">
              <a:xfrm>
                <a:off x="706" y="1398"/>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 name="Text Box 117"/>
              <p:cNvSpPr txBox="1">
                <a:spLocks noChangeArrowheads="1"/>
              </p:cNvSpPr>
              <p:nvPr/>
            </p:nvSpPr>
            <p:spPr bwMode="auto">
              <a:xfrm>
                <a:off x="563" y="1466"/>
                <a:ext cx="4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Text Box 118"/>
              <p:cNvSpPr txBox="1">
                <a:spLocks noChangeArrowheads="1"/>
              </p:cNvSpPr>
              <p:nvPr/>
            </p:nvSpPr>
            <p:spPr bwMode="auto">
              <a:xfrm>
                <a:off x="447" y="1692"/>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Text Box 119"/>
              <p:cNvSpPr txBox="1">
                <a:spLocks noChangeArrowheads="1"/>
              </p:cNvSpPr>
              <p:nvPr/>
            </p:nvSpPr>
            <p:spPr bwMode="auto">
              <a:xfrm>
                <a:off x="808" y="1703"/>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1" name="Line 120"/>
              <p:cNvSpPr>
                <a:spLocks noChangeShapeType="1"/>
              </p:cNvSpPr>
              <p:nvPr/>
            </p:nvSpPr>
            <p:spPr bwMode="auto">
              <a:xfrm flipV="1">
                <a:off x="752" y="1048"/>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42" name="Group 121"/>
            <p:cNvGrpSpPr/>
            <p:nvPr/>
          </p:nvGrpSpPr>
          <p:grpSpPr bwMode="auto">
            <a:xfrm>
              <a:off x="1723" y="1036"/>
              <a:ext cx="757" cy="943"/>
              <a:chOff x="1723" y="1036"/>
              <a:chExt cx="757" cy="943"/>
            </a:xfrm>
          </p:grpSpPr>
          <p:sp>
            <p:nvSpPr>
              <p:cNvPr id="96" name="Rectangle 122"/>
              <p:cNvSpPr>
                <a:spLocks noChangeArrowheads="1"/>
              </p:cNvSpPr>
              <p:nvPr/>
            </p:nvSpPr>
            <p:spPr bwMode="auto">
              <a:xfrm>
                <a:off x="1723" y="1488"/>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7" name="Line 123"/>
              <p:cNvSpPr>
                <a:spLocks noChangeShapeType="1"/>
              </p:cNvSpPr>
              <p:nvPr/>
            </p:nvSpPr>
            <p:spPr bwMode="auto">
              <a:xfrm>
                <a:off x="1734" y="1725"/>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 name="Line 124"/>
              <p:cNvSpPr>
                <a:spLocks noChangeShapeType="1"/>
              </p:cNvSpPr>
              <p:nvPr/>
            </p:nvSpPr>
            <p:spPr bwMode="auto">
              <a:xfrm flipV="1">
                <a:off x="2085" y="1725"/>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9" name="Oval 125"/>
              <p:cNvSpPr>
                <a:spLocks noChangeArrowheads="1"/>
              </p:cNvSpPr>
              <p:nvPr/>
            </p:nvSpPr>
            <p:spPr bwMode="auto">
              <a:xfrm>
                <a:off x="2050" y="1386"/>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0" name="Text Box 126"/>
              <p:cNvSpPr txBox="1">
                <a:spLocks noChangeArrowheads="1"/>
              </p:cNvSpPr>
              <p:nvPr/>
            </p:nvSpPr>
            <p:spPr bwMode="auto">
              <a:xfrm>
                <a:off x="1971" y="1454"/>
                <a:ext cx="45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 name="Text Box 127"/>
              <p:cNvSpPr txBox="1">
                <a:spLocks noChangeArrowheads="1"/>
              </p:cNvSpPr>
              <p:nvPr/>
            </p:nvSpPr>
            <p:spPr bwMode="auto">
              <a:xfrm>
                <a:off x="1791" y="1680"/>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2" name="Text Box 128"/>
              <p:cNvSpPr txBox="1">
                <a:spLocks noChangeArrowheads="1"/>
              </p:cNvSpPr>
              <p:nvPr/>
            </p:nvSpPr>
            <p:spPr bwMode="auto">
              <a:xfrm>
                <a:off x="2152" y="1691"/>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Line 129"/>
              <p:cNvSpPr>
                <a:spLocks noChangeShapeType="1"/>
              </p:cNvSpPr>
              <p:nvPr/>
            </p:nvSpPr>
            <p:spPr bwMode="auto">
              <a:xfrm flipV="1">
                <a:off x="2096" y="1036"/>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3" name="Freeform 130"/>
            <p:cNvSpPr/>
            <p:nvPr/>
          </p:nvSpPr>
          <p:spPr bwMode="auto">
            <a:xfrm>
              <a:off x="740" y="1274"/>
              <a:ext cx="1469" cy="858"/>
            </a:xfrm>
            <a:custGeom>
              <a:avLst/>
              <a:gdLst>
                <a:gd name="T0" fmla="*/ 0 w 1469"/>
                <a:gd name="T1" fmla="*/ 0 h 858"/>
                <a:gd name="T2" fmla="*/ 475 w 1469"/>
                <a:gd name="T3" fmla="*/ 0 h 858"/>
                <a:gd name="T4" fmla="*/ 904 w 1469"/>
                <a:gd name="T5" fmla="*/ 858 h 858"/>
                <a:gd name="T6" fmla="*/ 1469 w 1469"/>
                <a:gd name="T7" fmla="*/ 858 h 858"/>
                <a:gd name="T8" fmla="*/ 1469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Freeform 131"/>
            <p:cNvSpPr/>
            <p:nvPr/>
          </p:nvSpPr>
          <p:spPr bwMode="auto">
            <a:xfrm flipH="1">
              <a:off x="673" y="1285"/>
              <a:ext cx="1459" cy="858"/>
            </a:xfrm>
            <a:custGeom>
              <a:avLst/>
              <a:gdLst>
                <a:gd name="T0" fmla="*/ 0 w 1469"/>
                <a:gd name="T1" fmla="*/ 0 h 858"/>
                <a:gd name="T2" fmla="*/ 405 w 1469"/>
                <a:gd name="T3" fmla="*/ 0 h 858"/>
                <a:gd name="T4" fmla="*/ 771 w 1469"/>
                <a:gd name="T5" fmla="*/ 858 h 858"/>
                <a:gd name="T6" fmla="*/ 1253 w 1469"/>
                <a:gd name="T7" fmla="*/ 858 h 858"/>
                <a:gd name="T8" fmla="*/ 1253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Line 132"/>
            <p:cNvSpPr>
              <a:spLocks noChangeShapeType="1"/>
            </p:cNvSpPr>
            <p:nvPr/>
          </p:nvSpPr>
          <p:spPr bwMode="auto">
            <a:xfrm>
              <a:off x="1802" y="1952"/>
              <a:ext cx="0" cy="1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Line 133"/>
            <p:cNvSpPr>
              <a:spLocks noChangeShapeType="1"/>
            </p:cNvSpPr>
            <p:nvPr/>
          </p:nvSpPr>
          <p:spPr bwMode="auto">
            <a:xfrm>
              <a:off x="1068" y="1963"/>
              <a:ext cx="0" cy="1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7" name="Group 134"/>
            <p:cNvGrpSpPr/>
            <p:nvPr/>
          </p:nvGrpSpPr>
          <p:grpSpPr bwMode="auto">
            <a:xfrm>
              <a:off x="764" y="2416"/>
              <a:ext cx="395" cy="338"/>
              <a:chOff x="1175" y="2181"/>
              <a:chExt cx="395" cy="338"/>
            </a:xfrm>
          </p:grpSpPr>
          <p:sp>
            <p:nvSpPr>
              <p:cNvPr id="94" name="Rectangle 135"/>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5" name="Oval 136"/>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8" name="Line 137"/>
            <p:cNvSpPr>
              <a:spLocks noChangeShapeType="1"/>
            </p:cNvSpPr>
            <p:nvPr/>
          </p:nvSpPr>
          <p:spPr bwMode="auto">
            <a:xfrm flipV="1">
              <a:off x="944" y="1974"/>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9" name="Group 138"/>
            <p:cNvGrpSpPr/>
            <p:nvPr/>
          </p:nvGrpSpPr>
          <p:grpSpPr bwMode="auto">
            <a:xfrm>
              <a:off x="1735" y="2393"/>
              <a:ext cx="395" cy="338"/>
              <a:chOff x="1175" y="2181"/>
              <a:chExt cx="395" cy="338"/>
            </a:xfrm>
          </p:grpSpPr>
          <p:sp>
            <p:nvSpPr>
              <p:cNvPr id="92" name="Rectangle 139"/>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3" name="Oval 140"/>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50" name="Line 141"/>
            <p:cNvSpPr>
              <a:spLocks noChangeShapeType="1"/>
            </p:cNvSpPr>
            <p:nvPr/>
          </p:nvSpPr>
          <p:spPr bwMode="auto">
            <a:xfrm flipV="1">
              <a:off x="1915" y="1940"/>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Freeform 142"/>
            <p:cNvSpPr/>
            <p:nvPr/>
          </p:nvSpPr>
          <p:spPr bwMode="auto">
            <a:xfrm>
              <a:off x="1644" y="2132"/>
              <a:ext cx="181" cy="791"/>
            </a:xfrm>
            <a:custGeom>
              <a:avLst/>
              <a:gdLst>
                <a:gd name="T0" fmla="*/ 0 w 181"/>
                <a:gd name="T1" fmla="*/ 0 h 791"/>
                <a:gd name="T2" fmla="*/ 0 w 181"/>
                <a:gd name="T3" fmla="*/ 791 h 791"/>
                <a:gd name="T4" fmla="*/ 181 w 181"/>
                <a:gd name="T5" fmla="*/ 791 h 791"/>
                <a:gd name="T6" fmla="*/ 181 w 181"/>
                <a:gd name="T7" fmla="*/ 599 h 7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791">
                  <a:moveTo>
                    <a:pt x="0" y="0"/>
                  </a:moveTo>
                  <a:lnTo>
                    <a:pt x="0" y="791"/>
                  </a:lnTo>
                  <a:lnTo>
                    <a:pt x="181" y="791"/>
                  </a:lnTo>
                  <a:lnTo>
                    <a:pt x="181" y="59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Freeform 143"/>
            <p:cNvSpPr/>
            <p:nvPr/>
          </p:nvSpPr>
          <p:spPr bwMode="auto">
            <a:xfrm>
              <a:off x="1079" y="2144"/>
              <a:ext cx="136" cy="790"/>
            </a:xfrm>
            <a:custGeom>
              <a:avLst/>
              <a:gdLst>
                <a:gd name="T0" fmla="*/ 136 w 136"/>
                <a:gd name="T1" fmla="*/ 0 h 790"/>
                <a:gd name="T2" fmla="*/ 136 w 136"/>
                <a:gd name="T3" fmla="*/ 790 h 790"/>
                <a:gd name="T4" fmla="*/ 0 w 136"/>
                <a:gd name="T5" fmla="*/ 790 h 790"/>
                <a:gd name="T6" fmla="*/ 0 w 136"/>
                <a:gd name="T7" fmla="*/ 598 h 7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790">
                  <a:moveTo>
                    <a:pt x="136" y="0"/>
                  </a:moveTo>
                  <a:lnTo>
                    <a:pt x="136" y="790"/>
                  </a:lnTo>
                  <a:lnTo>
                    <a:pt x="0" y="790"/>
                  </a:lnTo>
                  <a:lnTo>
                    <a:pt x="0" y="59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Freeform 144"/>
            <p:cNvSpPr/>
            <p:nvPr/>
          </p:nvSpPr>
          <p:spPr bwMode="auto">
            <a:xfrm>
              <a:off x="571" y="1952"/>
              <a:ext cx="1751" cy="271"/>
            </a:xfrm>
            <a:custGeom>
              <a:avLst/>
              <a:gdLst>
                <a:gd name="T0" fmla="*/ 0 w 1762"/>
                <a:gd name="T1" fmla="*/ 11 h 271"/>
                <a:gd name="T2" fmla="*/ 0 w 1762"/>
                <a:gd name="T3" fmla="*/ 271 h 271"/>
                <a:gd name="T4" fmla="*/ 1707 w 1762"/>
                <a:gd name="T5" fmla="*/ 271 h 271"/>
                <a:gd name="T6" fmla="*/ 1707 w 1762"/>
                <a:gd name="T7" fmla="*/ 0 h 2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62" h="271">
                  <a:moveTo>
                    <a:pt x="0" y="11"/>
                  </a:moveTo>
                  <a:lnTo>
                    <a:pt x="0" y="271"/>
                  </a:lnTo>
                  <a:lnTo>
                    <a:pt x="1762" y="271"/>
                  </a:lnTo>
                  <a:lnTo>
                    <a:pt x="176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Line 145"/>
            <p:cNvSpPr>
              <a:spLocks noChangeShapeType="1"/>
            </p:cNvSpPr>
            <p:nvPr/>
          </p:nvSpPr>
          <p:spPr bwMode="auto">
            <a:xfrm>
              <a:off x="1418" y="2234"/>
              <a:ext cx="0" cy="13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Freeform 146"/>
            <p:cNvSpPr/>
            <p:nvPr/>
          </p:nvSpPr>
          <p:spPr bwMode="auto">
            <a:xfrm>
              <a:off x="978" y="2742"/>
              <a:ext cx="937" cy="283"/>
            </a:xfrm>
            <a:custGeom>
              <a:avLst/>
              <a:gdLst>
                <a:gd name="T0" fmla="*/ 0 w 937"/>
                <a:gd name="T1" fmla="*/ 12 h 283"/>
                <a:gd name="T2" fmla="*/ 0 w 937"/>
                <a:gd name="T3" fmla="*/ 283 h 283"/>
                <a:gd name="T4" fmla="*/ 937 w 937"/>
                <a:gd name="T5" fmla="*/ 283 h 283"/>
                <a:gd name="T6" fmla="*/ 937 w 937"/>
                <a:gd name="T7" fmla="*/ 0 h 2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7" h="283">
                  <a:moveTo>
                    <a:pt x="0" y="12"/>
                  </a:moveTo>
                  <a:lnTo>
                    <a:pt x="0" y="283"/>
                  </a:lnTo>
                  <a:lnTo>
                    <a:pt x="937" y="283"/>
                  </a:lnTo>
                  <a:lnTo>
                    <a:pt x="93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Line 147"/>
            <p:cNvSpPr>
              <a:spLocks noChangeShapeType="1"/>
            </p:cNvSpPr>
            <p:nvPr/>
          </p:nvSpPr>
          <p:spPr bwMode="auto">
            <a:xfrm>
              <a:off x="1994" y="2731"/>
              <a:ext cx="0" cy="8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Line 148"/>
            <p:cNvSpPr>
              <a:spLocks noChangeShapeType="1"/>
            </p:cNvSpPr>
            <p:nvPr/>
          </p:nvSpPr>
          <p:spPr bwMode="auto">
            <a:xfrm>
              <a:off x="899" y="2754"/>
              <a:ext cx="0" cy="8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3" name="Oval 154"/>
            <p:cNvSpPr>
              <a:spLocks noChangeArrowheads="1"/>
            </p:cNvSpPr>
            <p:nvPr/>
          </p:nvSpPr>
          <p:spPr bwMode="auto">
            <a:xfrm>
              <a:off x="1373" y="2979"/>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4" name="Oval 155"/>
            <p:cNvSpPr>
              <a:spLocks noChangeArrowheads="1"/>
            </p:cNvSpPr>
            <p:nvPr/>
          </p:nvSpPr>
          <p:spPr bwMode="auto">
            <a:xfrm>
              <a:off x="1373" y="2177"/>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60"/>
            <p:cNvSpPr>
              <a:spLocks noChangeArrowheads="1"/>
            </p:cNvSpPr>
            <p:nvPr/>
          </p:nvSpPr>
          <p:spPr bwMode="auto">
            <a:xfrm>
              <a:off x="1766"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Oval 161"/>
            <p:cNvSpPr>
              <a:spLocks noChangeArrowheads="1"/>
            </p:cNvSpPr>
            <p:nvPr/>
          </p:nvSpPr>
          <p:spPr bwMode="auto">
            <a:xfrm>
              <a:off x="1032"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Oval 162"/>
            <p:cNvSpPr>
              <a:spLocks noChangeArrowheads="1"/>
            </p:cNvSpPr>
            <p:nvPr/>
          </p:nvSpPr>
          <p:spPr bwMode="auto">
            <a:xfrm>
              <a:off x="116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Oval 163"/>
            <p:cNvSpPr>
              <a:spLocks noChangeArrowheads="1"/>
            </p:cNvSpPr>
            <p:nvPr/>
          </p:nvSpPr>
          <p:spPr bwMode="auto">
            <a:xfrm>
              <a:off x="160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Oval 165"/>
            <p:cNvSpPr>
              <a:spLocks noChangeArrowheads="1"/>
            </p:cNvSpPr>
            <p:nvPr/>
          </p:nvSpPr>
          <p:spPr bwMode="auto">
            <a:xfrm>
              <a:off x="2073" y="1262"/>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Oval 166"/>
            <p:cNvSpPr>
              <a:spLocks noChangeArrowheads="1"/>
            </p:cNvSpPr>
            <p:nvPr/>
          </p:nvSpPr>
          <p:spPr bwMode="auto">
            <a:xfrm>
              <a:off x="714" y="1253"/>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6" name="Text Box 167"/>
            <p:cNvSpPr txBox="1">
              <a:spLocks noChangeArrowheads="1"/>
            </p:cNvSpPr>
            <p:nvPr/>
          </p:nvSpPr>
          <p:spPr bwMode="auto">
            <a:xfrm>
              <a:off x="469" y="1105"/>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7" name="Text Box 168"/>
            <p:cNvSpPr txBox="1">
              <a:spLocks noChangeArrowheads="1"/>
            </p:cNvSpPr>
            <p:nvPr/>
          </p:nvSpPr>
          <p:spPr bwMode="auto">
            <a:xfrm>
              <a:off x="2141" y="1139"/>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8" name="Line 169"/>
            <p:cNvSpPr>
              <a:spLocks noChangeShapeType="1"/>
            </p:cNvSpPr>
            <p:nvPr/>
          </p:nvSpPr>
          <p:spPr bwMode="auto">
            <a:xfrm>
              <a:off x="2197" y="1195"/>
              <a:ext cx="1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Text Box 170"/>
            <p:cNvSpPr txBox="1">
              <a:spLocks noChangeArrowheads="1"/>
            </p:cNvSpPr>
            <p:nvPr/>
          </p:nvSpPr>
          <p:spPr bwMode="auto">
            <a:xfrm>
              <a:off x="1215" y="3589"/>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Line 171"/>
            <p:cNvSpPr>
              <a:spLocks noChangeShapeType="1"/>
            </p:cNvSpPr>
            <p:nvPr/>
          </p:nvSpPr>
          <p:spPr bwMode="auto">
            <a:xfrm>
              <a:off x="1283" y="3634"/>
              <a:ext cx="2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3" name="Text Box 178"/>
            <p:cNvSpPr txBox="1">
              <a:spLocks noChangeArrowheads="1"/>
            </p:cNvSpPr>
            <p:nvPr/>
          </p:nvSpPr>
          <p:spPr bwMode="auto">
            <a:xfrm>
              <a:off x="774" y="3544"/>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4" name="Text Box 179"/>
            <p:cNvSpPr txBox="1">
              <a:spLocks noChangeArrowheads="1"/>
            </p:cNvSpPr>
            <p:nvPr/>
          </p:nvSpPr>
          <p:spPr bwMode="auto">
            <a:xfrm>
              <a:off x="1870" y="3566"/>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5" name="Text Box 180"/>
            <p:cNvSpPr txBox="1">
              <a:spLocks noChangeArrowheads="1"/>
            </p:cNvSpPr>
            <p:nvPr/>
          </p:nvSpPr>
          <p:spPr bwMode="auto">
            <a:xfrm>
              <a:off x="853" y="2493"/>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6" name="Text Box 181"/>
            <p:cNvSpPr txBox="1">
              <a:spLocks noChangeArrowheads="1"/>
            </p:cNvSpPr>
            <p:nvPr/>
          </p:nvSpPr>
          <p:spPr bwMode="auto">
            <a:xfrm>
              <a:off x="1824" y="2459"/>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9"/>
                                        </p:tgtEl>
                                        <p:attrNameLst>
                                          <p:attrName>style.visibility</p:attrName>
                                        </p:attrNameLst>
                                      </p:cBhvr>
                                      <p:to>
                                        <p:strVal val="visible"/>
                                      </p:to>
                                    </p:set>
                                    <p:animEffect transition="in" filter="wipe(left)">
                                      <p:cBhvr>
                                        <p:cTn id="27" dur="3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3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7436626" cy="588136"/>
          </a:xfrm>
        </p:spPr>
        <p:txBody>
          <a:bodyPr/>
          <a:lstStyle/>
          <a:p>
            <a:r>
              <a:rPr lang="en-US" altLang="zh-CN" dirty="0">
                <a:latin typeface="黑体" panose="02010609060101010101" pitchFamily="49" charset="-122"/>
                <a:ea typeface="黑体" panose="02010609060101010101" pitchFamily="49" charset="-122"/>
              </a:rPr>
              <a:t>§ 4.10 </a:t>
            </a:r>
            <a:r>
              <a:rPr lang="zh-CN" altLang="en-US" dirty="0">
                <a:latin typeface="黑体" panose="02010609060101010101" pitchFamily="49" charset="-122"/>
                <a:ea typeface="黑体" panose="02010609060101010101" pitchFamily="49" charset="-122"/>
              </a:rPr>
              <a:t>边沿触发的</a:t>
            </a:r>
            <a:r>
              <a:rPr lang="en-US" altLang="zh-CN" dirty="0">
                <a:latin typeface="黑体" panose="02010609060101010101" pitchFamily="49" charset="-122"/>
                <a:ea typeface="黑体" panose="02010609060101010101" pitchFamily="49" charset="-122"/>
              </a:rPr>
              <a:t>J-K</a:t>
            </a:r>
            <a:r>
              <a:rPr lang="zh-CN" altLang="en-US" dirty="0">
                <a:latin typeface="黑体" panose="02010609060101010101" pitchFamily="49" charset="-122"/>
                <a:ea typeface="黑体" panose="02010609060101010101" pitchFamily="49" charset="-122"/>
              </a:rPr>
              <a:t>触发器</a:t>
            </a:r>
            <a:endParaRPr lang="zh-CN" altLang="en-US" dirty="0"/>
          </a:p>
        </p:txBody>
      </p:sp>
      <p:grpSp>
        <p:nvGrpSpPr>
          <p:cNvPr id="5" name="Group 3"/>
          <p:cNvGrpSpPr/>
          <p:nvPr/>
        </p:nvGrpSpPr>
        <p:grpSpPr bwMode="auto">
          <a:xfrm>
            <a:off x="1336675" y="990282"/>
            <a:ext cx="2719388" cy="519113"/>
            <a:chOff x="540" y="501"/>
            <a:chExt cx="1713" cy="327"/>
          </a:xfrm>
        </p:grpSpPr>
        <p:sp>
          <p:nvSpPr>
            <p:cNvPr id="6" name="Text Box 4"/>
            <p:cNvSpPr txBox="1">
              <a:spLocks noChangeArrowheads="1"/>
            </p:cNvSpPr>
            <p:nvPr/>
          </p:nvSpPr>
          <p:spPr bwMode="auto">
            <a:xfrm>
              <a:off x="540" y="501"/>
              <a:ext cx="17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CP=1</a:t>
              </a:r>
              <a:r>
                <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时：</a:t>
              </a:r>
              <a:endPar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endParaRPr>
            </a:p>
          </p:txBody>
        </p:sp>
        <p:sp>
          <p:nvSpPr>
            <p:cNvPr id="7" name="Line 5"/>
            <p:cNvSpPr>
              <a:spLocks noChangeShapeType="1"/>
            </p:cNvSpPr>
            <p:nvPr/>
          </p:nvSpPr>
          <p:spPr bwMode="auto">
            <a:xfrm>
              <a:off x="952" y="633"/>
              <a:ext cx="275"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8" name="Text Box 55"/>
          <p:cNvSpPr txBox="1">
            <a:spLocks noChangeArrowheads="1"/>
          </p:cNvSpPr>
          <p:nvPr/>
        </p:nvSpPr>
        <p:spPr bwMode="auto">
          <a:xfrm>
            <a:off x="4895851" y="4413885"/>
            <a:ext cx="1936750"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若：</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9" name="Text Box 68"/>
          <p:cNvSpPr txBox="1">
            <a:spLocks noChangeArrowheads="1"/>
          </p:cNvSpPr>
          <p:nvPr/>
        </p:nvSpPr>
        <p:spPr bwMode="auto">
          <a:xfrm>
            <a:off x="6832601" y="4450397"/>
            <a:ext cx="2062163"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则：</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0" name="Text Box 69"/>
          <p:cNvSpPr txBox="1">
            <a:spLocks noChangeArrowheads="1"/>
          </p:cNvSpPr>
          <p:nvPr/>
        </p:nvSpPr>
        <p:spPr bwMode="auto">
          <a:xfrm>
            <a:off x="4932364" y="5040947"/>
            <a:ext cx="193675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若：</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1" name="Text Box 82"/>
          <p:cNvSpPr txBox="1">
            <a:spLocks noChangeArrowheads="1"/>
          </p:cNvSpPr>
          <p:nvPr/>
        </p:nvSpPr>
        <p:spPr bwMode="auto">
          <a:xfrm>
            <a:off x="6850064" y="5059997"/>
            <a:ext cx="2062162"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则：</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2" name="Text Box 83"/>
          <p:cNvSpPr txBox="1">
            <a:spLocks noChangeArrowheads="1"/>
          </p:cNvSpPr>
          <p:nvPr/>
        </p:nvSpPr>
        <p:spPr bwMode="auto">
          <a:xfrm>
            <a:off x="6085682" y="5500771"/>
            <a:ext cx="1811338"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a:t>
            </a:r>
            <a:endParaRPr kumimoji="1" lang="en-US" altLang="zh-CN" sz="2800" b="1"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endParaRPr>
          </a:p>
        </p:txBody>
      </p:sp>
      <p:grpSp>
        <p:nvGrpSpPr>
          <p:cNvPr id="13" name="Group 160"/>
          <p:cNvGrpSpPr/>
          <p:nvPr/>
        </p:nvGrpSpPr>
        <p:grpSpPr bwMode="auto">
          <a:xfrm>
            <a:off x="692119" y="1199405"/>
            <a:ext cx="3335338" cy="4510088"/>
            <a:chOff x="379" y="1036"/>
            <a:chExt cx="2101" cy="2841"/>
          </a:xfrm>
        </p:grpSpPr>
        <p:grpSp>
          <p:nvGrpSpPr>
            <p:cNvPr id="14" name="Group 158"/>
            <p:cNvGrpSpPr/>
            <p:nvPr/>
          </p:nvGrpSpPr>
          <p:grpSpPr bwMode="auto">
            <a:xfrm>
              <a:off x="379" y="1048"/>
              <a:ext cx="757" cy="943"/>
              <a:chOff x="379" y="1048"/>
              <a:chExt cx="757" cy="943"/>
            </a:xfrm>
          </p:grpSpPr>
          <p:sp>
            <p:nvSpPr>
              <p:cNvPr id="77" name="Rectangle 88"/>
              <p:cNvSpPr>
                <a:spLocks noChangeArrowheads="1"/>
              </p:cNvSpPr>
              <p:nvPr/>
            </p:nvSpPr>
            <p:spPr bwMode="auto">
              <a:xfrm>
                <a:off x="379" y="1500"/>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78" name="Line 89"/>
              <p:cNvSpPr>
                <a:spLocks noChangeShapeType="1"/>
              </p:cNvSpPr>
              <p:nvPr/>
            </p:nvSpPr>
            <p:spPr bwMode="auto">
              <a:xfrm>
                <a:off x="390" y="1737"/>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79" name="Line 90"/>
              <p:cNvSpPr>
                <a:spLocks noChangeShapeType="1"/>
              </p:cNvSpPr>
              <p:nvPr/>
            </p:nvSpPr>
            <p:spPr bwMode="auto">
              <a:xfrm flipV="1">
                <a:off x="763" y="1737"/>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80" name="Oval 91"/>
              <p:cNvSpPr>
                <a:spLocks noChangeArrowheads="1"/>
              </p:cNvSpPr>
              <p:nvPr/>
            </p:nvSpPr>
            <p:spPr bwMode="auto">
              <a:xfrm>
                <a:off x="706" y="1398"/>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81" name="Text Box 92"/>
              <p:cNvSpPr txBox="1">
                <a:spLocks noChangeArrowheads="1"/>
              </p:cNvSpPr>
              <p:nvPr/>
            </p:nvSpPr>
            <p:spPr bwMode="auto">
              <a:xfrm>
                <a:off x="563" y="1466"/>
                <a:ext cx="4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 name="Text Box 93"/>
              <p:cNvSpPr txBox="1">
                <a:spLocks noChangeArrowheads="1"/>
              </p:cNvSpPr>
              <p:nvPr/>
            </p:nvSpPr>
            <p:spPr bwMode="auto">
              <a:xfrm>
                <a:off x="447" y="1692"/>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3" name="Text Box 94"/>
              <p:cNvSpPr txBox="1">
                <a:spLocks noChangeArrowheads="1"/>
              </p:cNvSpPr>
              <p:nvPr/>
            </p:nvSpPr>
            <p:spPr bwMode="auto">
              <a:xfrm>
                <a:off x="808" y="1703"/>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4" name="Line 95"/>
              <p:cNvSpPr>
                <a:spLocks noChangeShapeType="1"/>
              </p:cNvSpPr>
              <p:nvPr/>
            </p:nvSpPr>
            <p:spPr bwMode="auto">
              <a:xfrm flipV="1">
                <a:off x="752" y="1048"/>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159"/>
            <p:cNvGrpSpPr/>
            <p:nvPr/>
          </p:nvGrpSpPr>
          <p:grpSpPr bwMode="auto">
            <a:xfrm>
              <a:off x="1723" y="1036"/>
              <a:ext cx="757" cy="943"/>
              <a:chOff x="1723" y="1036"/>
              <a:chExt cx="757" cy="943"/>
            </a:xfrm>
          </p:grpSpPr>
          <p:sp>
            <p:nvSpPr>
              <p:cNvPr id="69" name="Rectangle 97"/>
              <p:cNvSpPr>
                <a:spLocks noChangeArrowheads="1"/>
              </p:cNvSpPr>
              <p:nvPr/>
            </p:nvSpPr>
            <p:spPr bwMode="auto">
              <a:xfrm>
                <a:off x="1723" y="1488"/>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70" name="Line 98"/>
              <p:cNvSpPr>
                <a:spLocks noChangeShapeType="1"/>
              </p:cNvSpPr>
              <p:nvPr/>
            </p:nvSpPr>
            <p:spPr bwMode="auto">
              <a:xfrm>
                <a:off x="1734" y="1725"/>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71" name="Line 99"/>
              <p:cNvSpPr>
                <a:spLocks noChangeShapeType="1"/>
              </p:cNvSpPr>
              <p:nvPr/>
            </p:nvSpPr>
            <p:spPr bwMode="auto">
              <a:xfrm flipV="1">
                <a:off x="2107" y="1725"/>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72" name="Oval 100"/>
              <p:cNvSpPr>
                <a:spLocks noChangeArrowheads="1"/>
              </p:cNvSpPr>
              <p:nvPr/>
            </p:nvSpPr>
            <p:spPr bwMode="auto">
              <a:xfrm>
                <a:off x="2050" y="1386"/>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73" name="Text Box 101"/>
              <p:cNvSpPr txBox="1">
                <a:spLocks noChangeArrowheads="1"/>
              </p:cNvSpPr>
              <p:nvPr/>
            </p:nvSpPr>
            <p:spPr bwMode="auto">
              <a:xfrm>
                <a:off x="1971" y="1454"/>
                <a:ext cx="45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Text Box 102"/>
              <p:cNvSpPr txBox="1">
                <a:spLocks noChangeArrowheads="1"/>
              </p:cNvSpPr>
              <p:nvPr/>
            </p:nvSpPr>
            <p:spPr bwMode="auto">
              <a:xfrm>
                <a:off x="1791" y="1680"/>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5" name="Text Box 103"/>
              <p:cNvSpPr txBox="1">
                <a:spLocks noChangeArrowheads="1"/>
              </p:cNvSpPr>
              <p:nvPr/>
            </p:nvSpPr>
            <p:spPr bwMode="auto">
              <a:xfrm>
                <a:off x="2152" y="1691"/>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6" name="Line 104"/>
              <p:cNvSpPr>
                <a:spLocks noChangeShapeType="1"/>
              </p:cNvSpPr>
              <p:nvPr/>
            </p:nvSpPr>
            <p:spPr bwMode="auto">
              <a:xfrm flipV="1">
                <a:off x="2096" y="1036"/>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sp>
          <p:nvSpPr>
            <p:cNvPr id="16" name="Freeform 105"/>
            <p:cNvSpPr/>
            <p:nvPr/>
          </p:nvSpPr>
          <p:spPr bwMode="auto">
            <a:xfrm>
              <a:off x="740" y="1274"/>
              <a:ext cx="1469" cy="858"/>
            </a:xfrm>
            <a:custGeom>
              <a:avLst/>
              <a:gdLst>
                <a:gd name="T0" fmla="*/ 0 w 1469"/>
                <a:gd name="T1" fmla="*/ 0 h 858"/>
                <a:gd name="T2" fmla="*/ 475 w 1469"/>
                <a:gd name="T3" fmla="*/ 0 h 858"/>
                <a:gd name="T4" fmla="*/ 904 w 1469"/>
                <a:gd name="T5" fmla="*/ 858 h 858"/>
                <a:gd name="T6" fmla="*/ 1469 w 1469"/>
                <a:gd name="T7" fmla="*/ 858 h 858"/>
                <a:gd name="T8" fmla="*/ 1469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17" name="Freeform 106"/>
            <p:cNvSpPr/>
            <p:nvPr/>
          </p:nvSpPr>
          <p:spPr bwMode="auto">
            <a:xfrm flipH="1">
              <a:off x="673" y="1285"/>
              <a:ext cx="1423" cy="858"/>
            </a:xfrm>
            <a:custGeom>
              <a:avLst/>
              <a:gdLst>
                <a:gd name="T0" fmla="*/ 0 w 1469"/>
                <a:gd name="T1" fmla="*/ 0 h 858"/>
                <a:gd name="T2" fmla="*/ 405 w 1469"/>
                <a:gd name="T3" fmla="*/ 0 h 858"/>
                <a:gd name="T4" fmla="*/ 771 w 1469"/>
                <a:gd name="T5" fmla="*/ 858 h 858"/>
                <a:gd name="T6" fmla="*/ 1253 w 1469"/>
                <a:gd name="T7" fmla="*/ 858 h 858"/>
                <a:gd name="T8" fmla="*/ 1253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18" name="Line 107"/>
            <p:cNvSpPr>
              <a:spLocks noChangeShapeType="1"/>
            </p:cNvSpPr>
            <p:nvPr/>
          </p:nvSpPr>
          <p:spPr bwMode="auto">
            <a:xfrm>
              <a:off x="1802" y="1952"/>
              <a:ext cx="0" cy="1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19" name="Line 108"/>
            <p:cNvSpPr>
              <a:spLocks noChangeShapeType="1"/>
            </p:cNvSpPr>
            <p:nvPr/>
          </p:nvSpPr>
          <p:spPr bwMode="auto">
            <a:xfrm>
              <a:off x="1068" y="1963"/>
              <a:ext cx="0" cy="1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nvGrpSpPr>
            <p:cNvPr id="20" name="Group 109"/>
            <p:cNvGrpSpPr/>
            <p:nvPr/>
          </p:nvGrpSpPr>
          <p:grpSpPr bwMode="auto">
            <a:xfrm>
              <a:off x="764" y="2416"/>
              <a:ext cx="395" cy="338"/>
              <a:chOff x="1175" y="2181"/>
              <a:chExt cx="395" cy="338"/>
            </a:xfrm>
          </p:grpSpPr>
          <p:sp>
            <p:nvSpPr>
              <p:cNvPr id="67" name="Rectangle 110"/>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68" name="Oval 111"/>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sp>
          <p:nvSpPr>
            <p:cNvPr id="21" name="Line 112"/>
            <p:cNvSpPr>
              <a:spLocks noChangeShapeType="1"/>
            </p:cNvSpPr>
            <p:nvPr/>
          </p:nvSpPr>
          <p:spPr bwMode="auto">
            <a:xfrm flipV="1">
              <a:off x="944" y="1974"/>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nvGrpSpPr>
            <p:cNvPr id="22" name="Group 113"/>
            <p:cNvGrpSpPr/>
            <p:nvPr/>
          </p:nvGrpSpPr>
          <p:grpSpPr bwMode="auto">
            <a:xfrm>
              <a:off x="1735" y="2393"/>
              <a:ext cx="395" cy="338"/>
              <a:chOff x="1175" y="2181"/>
              <a:chExt cx="395" cy="338"/>
            </a:xfrm>
          </p:grpSpPr>
          <p:sp>
            <p:nvSpPr>
              <p:cNvPr id="65" name="Rectangle 114"/>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66" name="Oval 115"/>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sp>
          <p:nvSpPr>
            <p:cNvPr id="23" name="Line 116"/>
            <p:cNvSpPr>
              <a:spLocks noChangeShapeType="1"/>
            </p:cNvSpPr>
            <p:nvPr/>
          </p:nvSpPr>
          <p:spPr bwMode="auto">
            <a:xfrm flipV="1">
              <a:off x="1915" y="1940"/>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24" name="Freeform 117"/>
            <p:cNvSpPr/>
            <p:nvPr/>
          </p:nvSpPr>
          <p:spPr bwMode="auto">
            <a:xfrm>
              <a:off x="1644" y="2132"/>
              <a:ext cx="181" cy="791"/>
            </a:xfrm>
            <a:custGeom>
              <a:avLst/>
              <a:gdLst>
                <a:gd name="T0" fmla="*/ 0 w 181"/>
                <a:gd name="T1" fmla="*/ 0 h 791"/>
                <a:gd name="T2" fmla="*/ 0 w 181"/>
                <a:gd name="T3" fmla="*/ 791 h 791"/>
                <a:gd name="T4" fmla="*/ 181 w 181"/>
                <a:gd name="T5" fmla="*/ 791 h 791"/>
                <a:gd name="T6" fmla="*/ 181 w 181"/>
                <a:gd name="T7" fmla="*/ 599 h 7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791">
                  <a:moveTo>
                    <a:pt x="0" y="0"/>
                  </a:moveTo>
                  <a:lnTo>
                    <a:pt x="0" y="791"/>
                  </a:lnTo>
                  <a:lnTo>
                    <a:pt x="181" y="791"/>
                  </a:lnTo>
                  <a:lnTo>
                    <a:pt x="181" y="59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25" name="Freeform 118"/>
            <p:cNvSpPr/>
            <p:nvPr/>
          </p:nvSpPr>
          <p:spPr bwMode="auto">
            <a:xfrm>
              <a:off x="1079" y="2144"/>
              <a:ext cx="136" cy="790"/>
            </a:xfrm>
            <a:custGeom>
              <a:avLst/>
              <a:gdLst>
                <a:gd name="T0" fmla="*/ 136 w 136"/>
                <a:gd name="T1" fmla="*/ 0 h 790"/>
                <a:gd name="T2" fmla="*/ 136 w 136"/>
                <a:gd name="T3" fmla="*/ 790 h 790"/>
                <a:gd name="T4" fmla="*/ 0 w 136"/>
                <a:gd name="T5" fmla="*/ 790 h 790"/>
                <a:gd name="T6" fmla="*/ 0 w 136"/>
                <a:gd name="T7" fmla="*/ 598 h 7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790">
                  <a:moveTo>
                    <a:pt x="136" y="0"/>
                  </a:moveTo>
                  <a:lnTo>
                    <a:pt x="136" y="790"/>
                  </a:lnTo>
                  <a:lnTo>
                    <a:pt x="0" y="790"/>
                  </a:lnTo>
                  <a:lnTo>
                    <a:pt x="0" y="59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26" name="Freeform 119"/>
            <p:cNvSpPr/>
            <p:nvPr/>
          </p:nvSpPr>
          <p:spPr bwMode="auto">
            <a:xfrm>
              <a:off x="571" y="1952"/>
              <a:ext cx="1751" cy="271"/>
            </a:xfrm>
            <a:custGeom>
              <a:avLst/>
              <a:gdLst>
                <a:gd name="T0" fmla="*/ 0 w 1762"/>
                <a:gd name="T1" fmla="*/ 11 h 271"/>
                <a:gd name="T2" fmla="*/ 0 w 1762"/>
                <a:gd name="T3" fmla="*/ 271 h 271"/>
                <a:gd name="T4" fmla="*/ 1707 w 1762"/>
                <a:gd name="T5" fmla="*/ 271 h 271"/>
                <a:gd name="T6" fmla="*/ 1707 w 1762"/>
                <a:gd name="T7" fmla="*/ 0 h 2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62" h="271">
                  <a:moveTo>
                    <a:pt x="0" y="11"/>
                  </a:moveTo>
                  <a:lnTo>
                    <a:pt x="0" y="271"/>
                  </a:lnTo>
                  <a:lnTo>
                    <a:pt x="1762" y="271"/>
                  </a:lnTo>
                  <a:lnTo>
                    <a:pt x="176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27" name="Line 120"/>
            <p:cNvSpPr>
              <a:spLocks noChangeShapeType="1"/>
            </p:cNvSpPr>
            <p:nvPr/>
          </p:nvSpPr>
          <p:spPr bwMode="auto">
            <a:xfrm>
              <a:off x="1418" y="2234"/>
              <a:ext cx="0" cy="13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28" name="Freeform 121"/>
            <p:cNvSpPr/>
            <p:nvPr/>
          </p:nvSpPr>
          <p:spPr bwMode="auto">
            <a:xfrm>
              <a:off x="978" y="2742"/>
              <a:ext cx="937" cy="283"/>
            </a:xfrm>
            <a:custGeom>
              <a:avLst/>
              <a:gdLst>
                <a:gd name="T0" fmla="*/ 0 w 937"/>
                <a:gd name="T1" fmla="*/ 12 h 283"/>
                <a:gd name="T2" fmla="*/ 0 w 937"/>
                <a:gd name="T3" fmla="*/ 283 h 283"/>
                <a:gd name="T4" fmla="*/ 937 w 937"/>
                <a:gd name="T5" fmla="*/ 283 h 283"/>
                <a:gd name="T6" fmla="*/ 937 w 937"/>
                <a:gd name="T7" fmla="*/ 0 h 2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7" h="283">
                  <a:moveTo>
                    <a:pt x="0" y="12"/>
                  </a:moveTo>
                  <a:lnTo>
                    <a:pt x="0" y="283"/>
                  </a:lnTo>
                  <a:lnTo>
                    <a:pt x="937" y="283"/>
                  </a:lnTo>
                  <a:lnTo>
                    <a:pt x="93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29" name="Line 122"/>
            <p:cNvSpPr>
              <a:spLocks noChangeShapeType="1"/>
            </p:cNvSpPr>
            <p:nvPr/>
          </p:nvSpPr>
          <p:spPr bwMode="auto">
            <a:xfrm>
              <a:off x="1994" y="2731"/>
              <a:ext cx="0" cy="8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30" name="Line 123"/>
            <p:cNvSpPr>
              <a:spLocks noChangeShapeType="1"/>
            </p:cNvSpPr>
            <p:nvPr/>
          </p:nvSpPr>
          <p:spPr bwMode="auto">
            <a:xfrm>
              <a:off x="899" y="2754"/>
              <a:ext cx="0" cy="8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36" name="Oval 129"/>
            <p:cNvSpPr>
              <a:spLocks noChangeArrowheads="1"/>
            </p:cNvSpPr>
            <p:nvPr/>
          </p:nvSpPr>
          <p:spPr bwMode="auto">
            <a:xfrm>
              <a:off x="1373" y="2979"/>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37" name="Oval 130"/>
            <p:cNvSpPr>
              <a:spLocks noChangeArrowheads="1"/>
            </p:cNvSpPr>
            <p:nvPr/>
          </p:nvSpPr>
          <p:spPr bwMode="auto">
            <a:xfrm>
              <a:off x="1373" y="2177"/>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2" name="Oval 135"/>
            <p:cNvSpPr>
              <a:spLocks noChangeArrowheads="1"/>
            </p:cNvSpPr>
            <p:nvPr/>
          </p:nvSpPr>
          <p:spPr bwMode="auto">
            <a:xfrm>
              <a:off x="1766"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3" name="Oval 136"/>
            <p:cNvSpPr>
              <a:spLocks noChangeArrowheads="1"/>
            </p:cNvSpPr>
            <p:nvPr/>
          </p:nvSpPr>
          <p:spPr bwMode="auto">
            <a:xfrm>
              <a:off x="1032"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4" name="Oval 137"/>
            <p:cNvSpPr>
              <a:spLocks noChangeArrowheads="1"/>
            </p:cNvSpPr>
            <p:nvPr/>
          </p:nvSpPr>
          <p:spPr bwMode="auto">
            <a:xfrm>
              <a:off x="116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5" name="Oval 138"/>
            <p:cNvSpPr>
              <a:spLocks noChangeArrowheads="1"/>
            </p:cNvSpPr>
            <p:nvPr/>
          </p:nvSpPr>
          <p:spPr bwMode="auto">
            <a:xfrm>
              <a:off x="160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6" name="Oval 139"/>
            <p:cNvSpPr>
              <a:spLocks noChangeArrowheads="1"/>
            </p:cNvSpPr>
            <p:nvPr/>
          </p:nvSpPr>
          <p:spPr bwMode="auto">
            <a:xfrm>
              <a:off x="2049" y="1241"/>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7" name="Oval 140"/>
            <p:cNvSpPr>
              <a:spLocks noChangeArrowheads="1"/>
            </p:cNvSpPr>
            <p:nvPr/>
          </p:nvSpPr>
          <p:spPr bwMode="auto">
            <a:xfrm>
              <a:off x="2071" y="1241"/>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8" name="Oval 141"/>
            <p:cNvSpPr>
              <a:spLocks noChangeArrowheads="1"/>
            </p:cNvSpPr>
            <p:nvPr/>
          </p:nvSpPr>
          <p:spPr bwMode="auto">
            <a:xfrm>
              <a:off x="714" y="1253"/>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49" name="Text Box 142"/>
            <p:cNvSpPr txBox="1">
              <a:spLocks noChangeArrowheads="1"/>
            </p:cNvSpPr>
            <p:nvPr/>
          </p:nvSpPr>
          <p:spPr bwMode="auto">
            <a:xfrm>
              <a:off x="469" y="1105"/>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Text Box 143"/>
            <p:cNvSpPr txBox="1">
              <a:spLocks noChangeArrowheads="1"/>
            </p:cNvSpPr>
            <p:nvPr/>
          </p:nvSpPr>
          <p:spPr bwMode="auto">
            <a:xfrm>
              <a:off x="2141" y="1139"/>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1" name="Line 144"/>
            <p:cNvSpPr>
              <a:spLocks noChangeShapeType="1"/>
            </p:cNvSpPr>
            <p:nvPr/>
          </p:nvSpPr>
          <p:spPr bwMode="auto">
            <a:xfrm>
              <a:off x="2197" y="1195"/>
              <a:ext cx="1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52" name="Text Box 145"/>
            <p:cNvSpPr txBox="1">
              <a:spLocks noChangeArrowheads="1"/>
            </p:cNvSpPr>
            <p:nvPr/>
          </p:nvSpPr>
          <p:spPr bwMode="auto">
            <a:xfrm>
              <a:off x="1215" y="3589"/>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Line 146"/>
            <p:cNvSpPr>
              <a:spLocks noChangeShapeType="1"/>
            </p:cNvSpPr>
            <p:nvPr/>
          </p:nvSpPr>
          <p:spPr bwMode="auto">
            <a:xfrm>
              <a:off x="1283" y="3634"/>
              <a:ext cx="2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56" name="Text Box 153"/>
            <p:cNvSpPr txBox="1">
              <a:spLocks noChangeArrowheads="1"/>
            </p:cNvSpPr>
            <p:nvPr/>
          </p:nvSpPr>
          <p:spPr bwMode="auto">
            <a:xfrm>
              <a:off x="774" y="3544"/>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Text Box 154"/>
            <p:cNvSpPr txBox="1">
              <a:spLocks noChangeArrowheads="1"/>
            </p:cNvSpPr>
            <p:nvPr/>
          </p:nvSpPr>
          <p:spPr bwMode="auto">
            <a:xfrm>
              <a:off x="1870" y="3566"/>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Text Box 155"/>
            <p:cNvSpPr txBox="1">
              <a:spLocks noChangeArrowheads="1"/>
            </p:cNvSpPr>
            <p:nvPr/>
          </p:nvSpPr>
          <p:spPr bwMode="auto">
            <a:xfrm>
              <a:off x="853" y="2493"/>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Text Box 156"/>
            <p:cNvSpPr txBox="1">
              <a:spLocks noChangeArrowheads="1"/>
            </p:cNvSpPr>
            <p:nvPr/>
          </p:nvSpPr>
          <p:spPr bwMode="auto">
            <a:xfrm>
              <a:off x="1824" y="2459"/>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85" name="Group 163"/>
          <p:cNvGrpSpPr/>
          <p:nvPr/>
        </p:nvGrpSpPr>
        <p:grpSpPr bwMode="auto">
          <a:xfrm>
            <a:off x="4960938" y="1045210"/>
            <a:ext cx="3536951" cy="3487738"/>
            <a:chOff x="3125" y="620"/>
            <a:chExt cx="2228" cy="2197"/>
          </a:xfrm>
        </p:grpSpPr>
        <p:grpSp>
          <p:nvGrpSpPr>
            <p:cNvPr id="86" name="Group 162"/>
            <p:cNvGrpSpPr/>
            <p:nvPr/>
          </p:nvGrpSpPr>
          <p:grpSpPr bwMode="auto">
            <a:xfrm>
              <a:off x="3252" y="632"/>
              <a:ext cx="775" cy="943"/>
              <a:chOff x="3252" y="632"/>
              <a:chExt cx="775" cy="943"/>
            </a:xfrm>
          </p:grpSpPr>
          <p:sp>
            <p:nvSpPr>
              <p:cNvPr id="126" name="Rectangle 8"/>
              <p:cNvSpPr>
                <a:spLocks noChangeArrowheads="1"/>
              </p:cNvSpPr>
              <p:nvPr/>
            </p:nvSpPr>
            <p:spPr bwMode="auto">
              <a:xfrm>
                <a:off x="3252" y="1084"/>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27" name="Line 9"/>
              <p:cNvSpPr>
                <a:spLocks noChangeShapeType="1"/>
              </p:cNvSpPr>
              <p:nvPr/>
            </p:nvSpPr>
            <p:spPr bwMode="auto">
              <a:xfrm>
                <a:off x="3263" y="1321"/>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 name="Line 10"/>
              <p:cNvSpPr>
                <a:spLocks noChangeShapeType="1"/>
              </p:cNvSpPr>
              <p:nvPr/>
            </p:nvSpPr>
            <p:spPr bwMode="auto">
              <a:xfrm flipV="1">
                <a:off x="3636" y="1321"/>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9" name="Oval 11"/>
              <p:cNvSpPr>
                <a:spLocks noChangeArrowheads="1"/>
              </p:cNvSpPr>
              <p:nvPr/>
            </p:nvSpPr>
            <p:spPr bwMode="auto">
              <a:xfrm>
                <a:off x="3579" y="982"/>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30" name="Text Box 12"/>
              <p:cNvSpPr txBox="1">
                <a:spLocks noChangeArrowheads="1"/>
              </p:cNvSpPr>
              <p:nvPr/>
            </p:nvSpPr>
            <p:spPr bwMode="auto">
              <a:xfrm>
                <a:off x="3500" y="1050"/>
                <a:ext cx="52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 name="Text Box 13"/>
              <p:cNvSpPr txBox="1">
                <a:spLocks noChangeArrowheads="1"/>
              </p:cNvSpPr>
              <p:nvPr/>
            </p:nvSpPr>
            <p:spPr bwMode="auto">
              <a:xfrm>
                <a:off x="3320" y="1276"/>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32" name="Text Box 14"/>
              <p:cNvSpPr txBox="1">
                <a:spLocks noChangeArrowheads="1"/>
              </p:cNvSpPr>
              <p:nvPr/>
            </p:nvSpPr>
            <p:spPr bwMode="auto">
              <a:xfrm>
                <a:off x="3681" y="1287"/>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33" name="Line 15"/>
              <p:cNvSpPr>
                <a:spLocks noChangeShapeType="1"/>
              </p:cNvSpPr>
              <p:nvPr/>
            </p:nvSpPr>
            <p:spPr bwMode="auto">
              <a:xfrm flipV="1">
                <a:off x="3625" y="632"/>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87" name="Group 161"/>
            <p:cNvGrpSpPr/>
            <p:nvPr/>
          </p:nvGrpSpPr>
          <p:grpSpPr bwMode="auto">
            <a:xfrm>
              <a:off x="4596" y="620"/>
              <a:ext cx="757" cy="943"/>
              <a:chOff x="4596" y="620"/>
              <a:chExt cx="757" cy="943"/>
            </a:xfrm>
          </p:grpSpPr>
          <p:sp>
            <p:nvSpPr>
              <p:cNvPr id="118" name="Rectangle 17"/>
              <p:cNvSpPr>
                <a:spLocks noChangeArrowheads="1"/>
              </p:cNvSpPr>
              <p:nvPr/>
            </p:nvSpPr>
            <p:spPr bwMode="auto">
              <a:xfrm>
                <a:off x="4596" y="1072"/>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9" name="Line 18"/>
              <p:cNvSpPr>
                <a:spLocks noChangeShapeType="1"/>
              </p:cNvSpPr>
              <p:nvPr/>
            </p:nvSpPr>
            <p:spPr bwMode="auto">
              <a:xfrm>
                <a:off x="4607" y="1309"/>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0" name="Line 19"/>
              <p:cNvSpPr>
                <a:spLocks noChangeShapeType="1"/>
              </p:cNvSpPr>
              <p:nvPr/>
            </p:nvSpPr>
            <p:spPr bwMode="auto">
              <a:xfrm flipV="1">
                <a:off x="4980" y="1309"/>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 name="Oval 20"/>
              <p:cNvSpPr>
                <a:spLocks noChangeArrowheads="1"/>
              </p:cNvSpPr>
              <p:nvPr/>
            </p:nvSpPr>
            <p:spPr bwMode="auto">
              <a:xfrm>
                <a:off x="4923" y="970"/>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22" name="Text Box 21"/>
              <p:cNvSpPr txBox="1">
                <a:spLocks noChangeArrowheads="1"/>
              </p:cNvSpPr>
              <p:nvPr/>
            </p:nvSpPr>
            <p:spPr bwMode="auto">
              <a:xfrm>
                <a:off x="4844" y="1038"/>
                <a:ext cx="43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3" name="Text Box 22"/>
              <p:cNvSpPr txBox="1">
                <a:spLocks noChangeArrowheads="1"/>
              </p:cNvSpPr>
              <p:nvPr/>
            </p:nvSpPr>
            <p:spPr bwMode="auto">
              <a:xfrm>
                <a:off x="4664" y="1264"/>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24" name="Text Box 23"/>
              <p:cNvSpPr txBox="1">
                <a:spLocks noChangeArrowheads="1"/>
              </p:cNvSpPr>
              <p:nvPr/>
            </p:nvSpPr>
            <p:spPr bwMode="auto">
              <a:xfrm>
                <a:off x="5025" y="1275"/>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25" name="Line 24"/>
              <p:cNvSpPr>
                <a:spLocks noChangeShapeType="1"/>
              </p:cNvSpPr>
              <p:nvPr/>
            </p:nvSpPr>
            <p:spPr bwMode="auto">
              <a:xfrm flipV="1">
                <a:off x="4969" y="620"/>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8" name="Freeform 25"/>
            <p:cNvSpPr/>
            <p:nvPr/>
          </p:nvSpPr>
          <p:spPr bwMode="auto">
            <a:xfrm>
              <a:off x="3613" y="858"/>
              <a:ext cx="1469" cy="858"/>
            </a:xfrm>
            <a:custGeom>
              <a:avLst/>
              <a:gdLst>
                <a:gd name="T0" fmla="*/ 0 w 1469"/>
                <a:gd name="T1" fmla="*/ 0 h 858"/>
                <a:gd name="T2" fmla="*/ 475 w 1469"/>
                <a:gd name="T3" fmla="*/ 0 h 858"/>
                <a:gd name="T4" fmla="*/ 904 w 1469"/>
                <a:gd name="T5" fmla="*/ 858 h 858"/>
                <a:gd name="T6" fmla="*/ 1469 w 1469"/>
                <a:gd name="T7" fmla="*/ 858 h 858"/>
                <a:gd name="T8" fmla="*/ 1469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9" name="Freeform 26"/>
            <p:cNvSpPr/>
            <p:nvPr/>
          </p:nvSpPr>
          <p:spPr bwMode="auto">
            <a:xfrm flipH="1">
              <a:off x="3546" y="869"/>
              <a:ext cx="1423" cy="858"/>
            </a:xfrm>
            <a:custGeom>
              <a:avLst/>
              <a:gdLst>
                <a:gd name="T0" fmla="*/ 0 w 1469"/>
                <a:gd name="T1" fmla="*/ 0 h 858"/>
                <a:gd name="T2" fmla="*/ 405 w 1469"/>
                <a:gd name="T3" fmla="*/ 0 h 858"/>
                <a:gd name="T4" fmla="*/ 771 w 1469"/>
                <a:gd name="T5" fmla="*/ 858 h 858"/>
                <a:gd name="T6" fmla="*/ 1253 w 1469"/>
                <a:gd name="T7" fmla="*/ 858 h 858"/>
                <a:gd name="T8" fmla="*/ 1253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 name="Line 27"/>
            <p:cNvSpPr>
              <a:spLocks noChangeShapeType="1"/>
            </p:cNvSpPr>
            <p:nvPr/>
          </p:nvSpPr>
          <p:spPr bwMode="auto">
            <a:xfrm>
              <a:off x="4675" y="1536"/>
              <a:ext cx="0" cy="1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Line 28"/>
            <p:cNvSpPr>
              <a:spLocks noChangeShapeType="1"/>
            </p:cNvSpPr>
            <p:nvPr/>
          </p:nvSpPr>
          <p:spPr bwMode="auto">
            <a:xfrm>
              <a:off x="3941" y="1547"/>
              <a:ext cx="0" cy="1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92" name="Group 29"/>
            <p:cNvGrpSpPr/>
            <p:nvPr/>
          </p:nvGrpSpPr>
          <p:grpSpPr bwMode="auto">
            <a:xfrm>
              <a:off x="3637" y="2000"/>
              <a:ext cx="395" cy="338"/>
              <a:chOff x="1175" y="2181"/>
              <a:chExt cx="395" cy="338"/>
            </a:xfrm>
          </p:grpSpPr>
          <p:sp>
            <p:nvSpPr>
              <p:cNvPr id="116" name="Rectangle 30"/>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7" name="Oval 31"/>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93" name="Line 32"/>
            <p:cNvSpPr>
              <a:spLocks noChangeShapeType="1"/>
            </p:cNvSpPr>
            <p:nvPr/>
          </p:nvSpPr>
          <p:spPr bwMode="auto">
            <a:xfrm flipV="1">
              <a:off x="3817" y="1558"/>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94" name="Group 33"/>
            <p:cNvGrpSpPr/>
            <p:nvPr/>
          </p:nvGrpSpPr>
          <p:grpSpPr bwMode="auto">
            <a:xfrm>
              <a:off x="4608" y="1977"/>
              <a:ext cx="395" cy="338"/>
              <a:chOff x="1175" y="2181"/>
              <a:chExt cx="395" cy="338"/>
            </a:xfrm>
          </p:grpSpPr>
          <p:sp>
            <p:nvSpPr>
              <p:cNvPr id="114" name="Rectangle 34"/>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5" name="Oval 35"/>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95" name="Line 36"/>
            <p:cNvSpPr>
              <a:spLocks noChangeShapeType="1"/>
            </p:cNvSpPr>
            <p:nvPr/>
          </p:nvSpPr>
          <p:spPr bwMode="auto">
            <a:xfrm flipV="1">
              <a:off x="4788" y="1524"/>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 name="Freeform 37"/>
            <p:cNvSpPr/>
            <p:nvPr/>
          </p:nvSpPr>
          <p:spPr bwMode="auto">
            <a:xfrm>
              <a:off x="4517" y="1716"/>
              <a:ext cx="181" cy="791"/>
            </a:xfrm>
            <a:custGeom>
              <a:avLst/>
              <a:gdLst>
                <a:gd name="T0" fmla="*/ 0 w 181"/>
                <a:gd name="T1" fmla="*/ 0 h 791"/>
                <a:gd name="T2" fmla="*/ 0 w 181"/>
                <a:gd name="T3" fmla="*/ 791 h 791"/>
                <a:gd name="T4" fmla="*/ 181 w 181"/>
                <a:gd name="T5" fmla="*/ 791 h 791"/>
                <a:gd name="T6" fmla="*/ 181 w 181"/>
                <a:gd name="T7" fmla="*/ 599 h 7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791">
                  <a:moveTo>
                    <a:pt x="0" y="0"/>
                  </a:moveTo>
                  <a:lnTo>
                    <a:pt x="0" y="791"/>
                  </a:lnTo>
                  <a:lnTo>
                    <a:pt x="181" y="791"/>
                  </a:lnTo>
                  <a:lnTo>
                    <a:pt x="181" y="59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7" name="Freeform 38"/>
            <p:cNvSpPr/>
            <p:nvPr/>
          </p:nvSpPr>
          <p:spPr bwMode="auto">
            <a:xfrm>
              <a:off x="3952" y="1728"/>
              <a:ext cx="136" cy="790"/>
            </a:xfrm>
            <a:custGeom>
              <a:avLst/>
              <a:gdLst>
                <a:gd name="T0" fmla="*/ 136 w 136"/>
                <a:gd name="T1" fmla="*/ 0 h 790"/>
                <a:gd name="T2" fmla="*/ 136 w 136"/>
                <a:gd name="T3" fmla="*/ 790 h 790"/>
                <a:gd name="T4" fmla="*/ 0 w 136"/>
                <a:gd name="T5" fmla="*/ 790 h 790"/>
                <a:gd name="T6" fmla="*/ 0 w 136"/>
                <a:gd name="T7" fmla="*/ 598 h 7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790">
                  <a:moveTo>
                    <a:pt x="136" y="0"/>
                  </a:moveTo>
                  <a:lnTo>
                    <a:pt x="136" y="790"/>
                  </a:lnTo>
                  <a:lnTo>
                    <a:pt x="0" y="790"/>
                  </a:lnTo>
                  <a:lnTo>
                    <a:pt x="0" y="59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Line 39"/>
            <p:cNvSpPr>
              <a:spLocks noChangeShapeType="1"/>
            </p:cNvSpPr>
            <p:nvPr/>
          </p:nvSpPr>
          <p:spPr bwMode="auto">
            <a:xfrm>
              <a:off x="4867" y="2315"/>
              <a:ext cx="0" cy="3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9" name="Line 40"/>
            <p:cNvSpPr>
              <a:spLocks noChangeShapeType="1"/>
            </p:cNvSpPr>
            <p:nvPr/>
          </p:nvSpPr>
          <p:spPr bwMode="auto">
            <a:xfrm>
              <a:off x="3772" y="2338"/>
              <a:ext cx="0" cy="3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0" name="Oval 41"/>
            <p:cNvSpPr>
              <a:spLocks noChangeArrowheads="1"/>
            </p:cNvSpPr>
            <p:nvPr/>
          </p:nvSpPr>
          <p:spPr bwMode="auto">
            <a:xfrm>
              <a:off x="4639" y="1684"/>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1" name="Oval 42"/>
            <p:cNvSpPr>
              <a:spLocks noChangeArrowheads="1"/>
            </p:cNvSpPr>
            <p:nvPr/>
          </p:nvSpPr>
          <p:spPr bwMode="auto">
            <a:xfrm>
              <a:off x="3905" y="1684"/>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2" name="Oval 43"/>
            <p:cNvSpPr>
              <a:spLocks noChangeArrowheads="1"/>
            </p:cNvSpPr>
            <p:nvPr/>
          </p:nvSpPr>
          <p:spPr bwMode="auto">
            <a:xfrm>
              <a:off x="4041" y="1684"/>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3" name="Oval 44"/>
            <p:cNvSpPr>
              <a:spLocks noChangeArrowheads="1"/>
            </p:cNvSpPr>
            <p:nvPr/>
          </p:nvSpPr>
          <p:spPr bwMode="auto">
            <a:xfrm>
              <a:off x="4481" y="1684"/>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5" name="Oval 46"/>
            <p:cNvSpPr>
              <a:spLocks noChangeArrowheads="1"/>
            </p:cNvSpPr>
            <p:nvPr/>
          </p:nvSpPr>
          <p:spPr bwMode="auto">
            <a:xfrm>
              <a:off x="4937" y="831"/>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6" name="Oval 47"/>
            <p:cNvSpPr>
              <a:spLocks noChangeArrowheads="1"/>
            </p:cNvSpPr>
            <p:nvPr/>
          </p:nvSpPr>
          <p:spPr bwMode="auto">
            <a:xfrm>
              <a:off x="3587" y="837"/>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7" name="Text Box 48"/>
            <p:cNvSpPr txBox="1">
              <a:spLocks noChangeArrowheads="1"/>
            </p:cNvSpPr>
            <p:nvPr/>
          </p:nvSpPr>
          <p:spPr bwMode="auto">
            <a:xfrm>
              <a:off x="3125" y="709"/>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8" name="Text Box 49"/>
            <p:cNvSpPr txBox="1">
              <a:spLocks noChangeArrowheads="1"/>
            </p:cNvSpPr>
            <p:nvPr/>
          </p:nvSpPr>
          <p:spPr bwMode="auto">
            <a:xfrm>
              <a:off x="5014" y="723"/>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Q</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9" name="Line 50"/>
            <p:cNvSpPr>
              <a:spLocks noChangeShapeType="1"/>
            </p:cNvSpPr>
            <p:nvPr/>
          </p:nvSpPr>
          <p:spPr bwMode="auto">
            <a:xfrm>
              <a:off x="5070" y="779"/>
              <a:ext cx="1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0" name="Text Box 51"/>
            <p:cNvSpPr txBox="1">
              <a:spLocks noChangeArrowheads="1"/>
            </p:cNvSpPr>
            <p:nvPr/>
          </p:nvSpPr>
          <p:spPr bwMode="auto">
            <a:xfrm>
              <a:off x="3546" y="2472"/>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J</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11" name="Text Box 52"/>
            <p:cNvSpPr txBox="1">
              <a:spLocks noChangeArrowheads="1"/>
            </p:cNvSpPr>
            <p:nvPr/>
          </p:nvSpPr>
          <p:spPr bwMode="auto">
            <a:xfrm>
              <a:off x="4878" y="2529"/>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K</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2" name="Text Box 53"/>
            <p:cNvSpPr txBox="1">
              <a:spLocks noChangeArrowheads="1"/>
            </p:cNvSpPr>
            <p:nvPr/>
          </p:nvSpPr>
          <p:spPr bwMode="auto">
            <a:xfrm>
              <a:off x="3726" y="2077"/>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3" name="Text Box 54"/>
            <p:cNvSpPr txBox="1">
              <a:spLocks noChangeArrowheads="1"/>
            </p:cNvSpPr>
            <p:nvPr/>
          </p:nvSpPr>
          <p:spPr bwMode="auto">
            <a:xfrm>
              <a:off x="4697" y="2043"/>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136" name="Text Box 58"/>
          <p:cNvSpPr txBox="1">
            <a:spLocks noChangeArrowheads="1"/>
          </p:cNvSpPr>
          <p:nvPr/>
        </p:nvSpPr>
        <p:spPr bwMode="auto">
          <a:xfrm>
            <a:off x="5864226" y="869633"/>
            <a:ext cx="322263" cy="457200"/>
          </a:xfrm>
          <a:prstGeom prst="rect">
            <a:avLst/>
          </a:prstGeom>
          <a:solidFill>
            <a:schemeClr val="accent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137" name="Group 59"/>
          <p:cNvGrpSpPr/>
          <p:nvPr/>
        </p:nvGrpSpPr>
        <p:grpSpPr bwMode="auto">
          <a:xfrm>
            <a:off x="7977189" y="2835752"/>
            <a:ext cx="322262" cy="457200"/>
            <a:chOff x="4439" y="3219"/>
            <a:chExt cx="203" cy="288"/>
          </a:xfrm>
          <a:solidFill>
            <a:srgbClr val="0000C8"/>
          </a:solidFill>
        </p:grpSpPr>
        <p:sp>
          <p:nvSpPr>
            <p:cNvPr id="138" name="Rectangle 60"/>
            <p:cNvSpPr>
              <a:spLocks noChangeArrowheads="1"/>
            </p:cNvSpPr>
            <p:nvPr/>
          </p:nvSpPr>
          <p:spPr bwMode="auto">
            <a:xfrm>
              <a:off x="4472" y="3275"/>
              <a:ext cx="125" cy="17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39" name="Text Box 61"/>
            <p:cNvSpPr txBox="1">
              <a:spLocks noChangeArrowheads="1"/>
            </p:cNvSpPr>
            <p:nvPr/>
          </p:nvSpPr>
          <p:spPr bwMode="auto">
            <a:xfrm>
              <a:off x="4439" y="3219"/>
              <a:ext cx="203" cy="288"/>
            </a:xfrm>
            <a:prstGeom prst="rect">
              <a:avLst/>
            </a:prstGeom>
            <a:solidFill>
              <a:schemeClr val="accent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40" name="Group 62"/>
          <p:cNvGrpSpPr/>
          <p:nvPr/>
        </p:nvGrpSpPr>
        <p:grpSpPr bwMode="auto">
          <a:xfrm>
            <a:off x="7414420" y="838117"/>
            <a:ext cx="322263" cy="457200"/>
            <a:chOff x="4439" y="3219"/>
            <a:chExt cx="203" cy="288"/>
          </a:xfrm>
        </p:grpSpPr>
        <p:sp>
          <p:nvSpPr>
            <p:cNvPr id="141" name="Rectangle 63"/>
            <p:cNvSpPr>
              <a:spLocks noChangeArrowheads="1"/>
            </p:cNvSpPr>
            <p:nvPr/>
          </p:nvSpPr>
          <p:spPr bwMode="auto">
            <a:xfrm>
              <a:off x="4472" y="3275"/>
              <a:ext cx="125" cy="170"/>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42" name="Text Box 64"/>
            <p:cNvSpPr txBox="1">
              <a:spLocks noChangeArrowheads="1"/>
            </p:cNvSpPr>
            <p:nvPr/>
          </p:nvSpPr>
          <p:spPr bwMode="auto">
            <a:xfrm>
              <a:off x="4439" y="3219"/>
              <a:ext cx="203" cy="288"/>
            </a:xfrm>
            <a:prstGeom prst="rect">
              <a:avLst/>
            </a:prstGeom>
            <a:solidFill>
              <a:schemeClr val="accent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43" name="Group 65"/>
          <p:cNvGrpSpPr/>
          <p:nvPr/>
        </p:nvGrpSpPr>
        <p:grpSpPr bwMode="auto">
          <a:xfrm>
            <a:off x="5391148" y="2881789"/>
            <a:ext cx="322262" cy="457200"/>
            <a:chOff x="4439" y="3219"/>
            <a:chExt cx="203" cy="288"/>
          </a:xfrm>
        </p:grpSpPr>
        <p:sp>
          <p:nvSpPr>
            <p:cNvPr id="144" name="Rectangle 66"/>
            <p:cNvSpPr>
              <a:spLocks noChangeArrowheads="1"/>
            </p:cNvSpPr>
            <p:nvPr/>
          </p:nvSpPr>
          <p:spPr bwMode="auto">
            <a:xfrm>
              <a:off x="4472" y="3275"/>
              <a:ext cx="125" cy="170"/>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45" name="Text Box 67"/>
            <p:cNvSpPr txBox="1">
              <a:spLocks noChangeArrowheads="1"/>
            </p:cNvSpPr>
            <p:nvPr/>
          </p:nvSpPr>
          <p:spPr bwMode="auto">
            <a:xfrm>
              <a:off x="4439" y="3219"/>
              <a:ext cx="203" cy="288"/>
            </a:xfrm>
            <a:prstGeom prst="rect">
              <a:avLst/>
            </a:prstGeom>
            <a:solidFill>
              <a:schemeClr val="accent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sp>
        <p:nvSpPr>
          <p:cNvPr id="148" name="Text Box 72"/>
          <p:cNvSpPr txBox="1">
            <a:spLocks noChangeArrowheads="1"/>
          </p:cNvSpPr>
          <p:nvPr/>
        </p:nvSpPr>
        <p:spPr bwMode="auto">
          <a:xfrm>
            <a:off x="5855497" y="855504"/>
            <a:ext cx="322262" cy="457200"/>
          </a:xfrm>
          <a:prstGeom prst="rect">
            <a:avLst/>
          </a:prstGeom>
          <a:solidFill>
            <a:schemeClr val="accent1"/>
          </a:solidFill>
          <a:ln w="38100">
            <a:no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51" name="Text Box 75"/>
          <p:cNvSpPr txBox="1">
            <a:spLocks noChangeArrowheads="1"/>
          </p:cNvSpPr>
          <p:nvPr/>
        </p:nvSpPr>
        <p:spPr bwMode="auto">
          <a:xfrm>
            <a:off x="7986714" y="2842260"/>
            <a:ext cx="322262" cy="457200"/>
          </a:xfrm>
          <a:prstGeom prst="rect">
            <a:avLst/>
          </a:prstGeom>
          <a:solidFill>
            <a:schemeClr val="accent1"/>
          </a:solidFill>
          <a:ln w="38100">
            <a:no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54" name="Text Box 78"/>
          <p:cNvSpPr txBox="1">
            <a:spLocks noChangeArrowheads="1"/>
          </p:cNvSpPr>
          <p:nvPr/>
        </p:nvSpPr>
        <p:spPr bwMode="auto">
          <a:xfrm>
            <a:off x="7421564" y="834073"/>
            <a:ext cx="322262" cy="457200"/>
          </a:xfrm>
          <a:prstGeom prst="rect">
            <a:avLst/>
          </a:prstGeom>
          <a:solidFill>
            <a:schemeClr val="accent1"/>
          </a:solidFill>
          <a:ln w="38100">
            <a:no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57" name="Text Box 81"/>
          <p:cNvSpPr txBox="1">
            <a:spLocks noChangeArrowheads="1"/>
          </p:cNvSpPr>
          <p:nvPr/>
        </p:nvSpPr>
        <p:spPr bwMode="auto">
          <a:xfrm>
            <a:off x="5387975" y="2881789"/>
            <a:ext cx="322263" cy="457200"/>
          </a:xfrm>
          <a:prstGeom prst="rect">
            <a:avLst/>
          </a:prstGeom>
          <a:solidFill>
            <a:schemeClr val="accent1"/>
          </a:solidFill>
          <a:ln w="38100">
            <a:no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cxnSp>
        <p:nvCxnSpPr>
          <p:cNvPr id="32" name="直接连接符 31"/>
          <p:cNvCxnSpPr/>
          <p:nvPr/>
        </p:nvCxnSpPr>
        <p:spPr>
          <a:xfrm>
            <a:off x="1977390" y="1064260"/>
            <a:ext cx="363855" cy="5080"/>
          </a:xfrm>
          <a:prstGeom prst="line">
            <a:avLst/>
          </a:prstGeom>
          <a:noFill/>
          <a:ln w="38100" cap="flat" cmpd="sng" algn="ctr">
            <a:solidFill>
              <a:schemeClr val="tx1"/>
            </a:solidFill>
            <a:prstDash val="solid"/>
            <a:miter lim="800000"/>
            <a:headEnd type="none" w="med" len="med"/>
            <a:tailEnd type="none" w="med" len="med"/>
          </a:ln>
        </p:spPr>
      </p:cxnSp>
      <p:grpSp>
        <p:nvGrpSpPr>
          <p:cNvPr id="34" name="组合 33"/>
          <p:cNvGrpSpPr/>
          <p:nvPr/>
        </p:nvGrpSpPr>
        <p:grpSpPr>
          <a:xfrm>
            <a:off x="218440" y="5924550"/>
            <a:ext cx="6271260" cy="523240"/>
            <a:chOff x="344" y="9330"/>
            <a:chExt cx="9876" cy="824"/>
          </a:xfrm>
        </p:grpSpPr>
        <p:sp>
          <p:nvSpPr>
            <p:cNvPr id="3" name="矩形 2"/>
            <p:cNvSpPr/>
            <p:nvPr/>
          </p:nvSpPr>
          <p:spPr>
            <a:xfrm>
              <a:off x="344" y="9330"/>
              <a:ext cx="9876" cy="824"/>
            </a:xfrm>
            <a:prstGeom prst="rect">
              <a:avLst/>
            </a:prstGeom>
          </p:spPr>
          <p:txBody>
            <a:bodyPr wrap="square">
              <a:spAutoFit/>
            </a:bodyPr>
            <a:lstStyle/>
            <a:p>
              <a:r>
                <a:rPr lang="en-US" altLang="zh-CN" dirty="0">
                  <a:solidFill>
                    <a:srgbClr val="1F08F8"/>
                  </a:solidFill>
                </a:rPr>
                <a:t>A</a:t>
              </a:r>
              <a:r>
                <a:rPr lang="zh-CN" altLang="en-US" dirty="0">
                  <a:solidFill>
                    <a:srgbClr val="1F08F8"/>
                  </a:solidFill>
                </a:rPr>
                <a:t>，</a:t>
              </a:r>
              <a:r>
                <a:rPr lang="en-US" altLang="zh-CN" dirty="0">
                  <a:solidFill>
                    <a:srgbClr val="1F08F8"/>
                  </a:solidFill>
                </a:rPr>
                <a:t>D</a:t>
              </a:r>
              <a:r>
                <a:rPr lang="zh-CN" altLang="en-US" dirty="0">
                  <a:solidFill>
                    <a:srgbClr val="1F08F8"/>
                  </a:solidFill>
                </a:rPr>
                <a:t>在 </a:t>
              </a:r>
              <a:r>
                <a:rPr lang="en-US" altLang="zh-CN" dirty="0">
                  <a:solidFill>
                    <a:srgbClr val="1F08F8"/>
                  </a:solidFill>
                </a:rPr>
                <a:t>CP=1 </a:t>
              </a:r>
              <a:r>
                <a:rPr lang="zh-CN" altLang="en-US" dirty="0">
                  <a:solidFill>
                    <a:srgbClr val="1F08F8"/>
                  </a:solidFill>
                </a:rPr>
                <a:t>时实现了保持（封锁）</a:t>
              </a:r>
              <a:endParaRPr lang="zh-CN" altLang="en-US" dirty="0">
                <a:solidFill>
                  <a:srgbClr val="1F08F8"/>
                </a:solidFill>
              </a:endParaRPr>
            </a:p>
          </p:txBody>
        </p:sp>
        <p:cxnSp>
          <p:nvCxnSpPr>
            <p:cNvPr id="33" name="直接连接符 32"/>
            <p:cNvCxnSpPr/>
            <p:nvPr/>
          </p:nvCxnSpPr>
          <p:spPr>
            <a:xfrm>
              <a:off x="2660" y="9472"/>
              <a:ext cx="573" cy="8"/>
            </a:xfrm>
            <a:prstGeom prst="line">
              <a:avLst/>
            </a:prstGeom>
            <a:noFill/>
            <a:ln w="38100" cap="flat" cmpd="sng" algn="ctr">
              <a:solidFill>
                <a:srgbClr val="1F08F8"/>
              </a:solidFill>
              <a:prstDash val="solid"/>
              <a:miter lim="800000"/>
              <a:headEnd type="none" w="med" len="med"/>
              <a:tailEnd type="none" w="med" len="med"/>
            </a:ln>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up)">
                                      <p:cBhvr>
                                        <p:cTn id="12" dur="20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1+#ppt_w/2"/>
                                          </p:val>
                                        </p:tav>
                                        <p:tav tm="100000">
                                          <p:val>
                                            <p:strVal val="#ppt_x"/>
                                          </p:val>
                                        </p:tav>
                                      </p:tavLst>
                                    </p:anim>
                                    <p:anim calcmode="lin" valueType="num">
                                      <p:cBhvr additive="base">
                                        <p:cTn id="5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12"/>
                                        </p:tgtEl>
                                        <p:attrNameLst>
                                          <p:attrName>style.visibility</p:attrName>
                                        </p:attrNameLst>
                                      </p:cBhvr>
                                      <p:to>
                                        <p:strVal val="visible"/>
                                      </p:to>
                                    </p:set>
                                    <p:animEffect transition="in" filter="wipe(left)">
                                      <p:cBhvr>
                                        <p:cTn id="59" dur="3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6" grpId="0" animBg="1"/>
      <p:bldP spid="148" grpId="0" animBg="1"/>
      <p:bldP spid="151" grpId="0" animBg="1"/>
      <p:bldP spid="154" grpId="0" animBg="1"/>
      <p:bldP spid="1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7195035" cy="588136"/>
          </a:xfrm>
        </p:spPr>
        <p:txBody>
          <a:bodyPr/>
          <a:lstStyle/>
          <a:p>
            <a:r>
              <a:rPr lang="en-US" altLang="zh-CN" dirty="0">
                <a:latin typeface="黑体" panose="02010609060101010101" pitchFamily="49" charset="-122"/>
                <a:ea typeface="黑体" panose="02010609060101010101" pitchFamily="49" charset="-122"/>
              </a:rPr>
              <a:t>§ 4.10</a:t>
            </a:r>
            <a:r>
              <a:rPr lang="zh-CN" altLang="en-US" dirty="0">
                <a:latin typeface="黑体" panose="02010609060101010101" pitchFamily="49" charset="-122"/>
                <a:ea typeface="黑体" panose="02010609060101010101" pitchFamily="49" charset="-122"/>
              </a:rPr>
              <a:t>边沿触发的</a:t>
            </a:r>
            <a:r>
              <a:rPr lang="en-US" altLang="zh-CN" dirty="0">
                <a:latin typeface="黑体" panose="02010609060101010101" pitchFamily="49" charset="-122"/>
                <a:ea typeface="黑体" panose="02010609060101010101" pitchFamily="49" charset="-122"/>
              </a:rPr>
              <a:t>J-K</a:t>
            </a:r>
            <a:r>
              <a:rPr lang="zh-CN" altLang="en-US" dirty="0">
                <a:latin typeface="黑体" panose="02010609060101010101" pitchFamily="49" charset="-122"/>
                <a:ea typeface="黑体" panose="02010609060101010101" pitchFamily="49" charset="-122"/>
              </a:rPr>
              <a:t>触发器</a:t>
            </a:r>
            <a:endParaRPr lang="zh-CN" altLang="en-US" dirty="0"/>
          </a:p>
        </p:txBody>
      </p:sp>
      <p:sp>
        <p:nvSpPr>
          <p:cNvPr id="4" name="灯片编号占位符 3"/>
          <p:cNvSpPr>
            <a:spLocks noGrp="1"/>
          </p:cNvSpPr>
          <p:nvPr>
            <p:ph type="sldNum" sz="quarter" idx="12"/>
          </p:nvPr>
        </p:nvSpPr>
        <p:spPr>
          <a:xfrm>
            <a:off x="222737" y="6356641"/>
            <a:ext cx="902677" cy="338407"/>
          </a:xfrm>
        </p:spPr>
        <p:txBody>
          <a:bodyPr/>
          <a:lstStyle/>
          <a:p>
            <a:pPr>
              <a:defRPr/>
            </a:pPr>
            <a:fld id="{315B291C-51FB-4C18-A138-CCB3C24CD792}" type="slidenum">
              <a:rPr lang="en-US" altLang="zh-CN" smtClean="0"/>
            </a:fld>
            <a:endParaRPr lang="en-US" altLang="zh-CN" dirty="0"/>
          </a:p>
        </p:txBody>
      </p:sp>
      <p:sp>
        <p:nvSpPr>
          <p:cNvPr id="5" name="Text Box 3"/>
          <p:cNvSpPr txBox="1">
            <a:spLocks noChangeArrowheads="1"/>
          </p:cNvSpPr>
          <p:nvPr/>
        </p:nvSpPr>
        <p:spPr bwMode="auto">
          <a:xfrm>
            <a:off x="4257993" y="903923"/>
            <a:ext cx="4464050" cy="95410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0000"/>
              </a:buClr>
              <a:buSzPct val="70000"/>
              <a:buFont typeface="Wingdings" panose="05000000000000000000" pitchFamily="2" charset="2"/>
              <a:buChar char="n"/>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a:t>
            </a:r>
            <a:r>
              <a:rPr lang="zh-CN" altLang="en-US" sz="2800" noProof="0" dirty="0">
                <a:ln>
                  <a:solidFill>
                    <a:schemeClr val="tx1"/>
                  </a:solidFill>
                </a:ln>
                <a:ea typeface="黑体" panose="02010609060101010101" pitchFamily="49" charset="-122"/>
                <a:cs typeface="Times New Roman" panose="02020603050405020304" pitchFamily="18" charset="0"/>
              </a:rPr>
              <a:t>、</a:t>
            </a:r>
            <a:r>
              <a:rPr lang="en-US" altLang="zh-CN" sz="2800" noProof="0" dirty="0">
                <a:ln>
                  <a:solidFill>
                    <a:schemeClr val="tx1"/>
                  </a:solidFill>
                </a:ln>
                <a:ea typeface="黑体" panose="02010609060101010101" pitchFamily="49" charset="-122"/>
                <a:cs typeface="Times New Roman" panose="02020603050405020304" pitchFamily="18" charset="0"/>
              </a:rPr>
              <a:t>B</a:t>
            </a:r>
            <a:r>
              <a:rPr lang="zh-CN" altLang="en-US" sz="2800" noProof="0" dirty="0">
                <a:ln>
                  <a:solidFill>
                    <a:schemeClr val="tx1"/>
                  </a:solidFill>
                </a:ln>
                <a:ea typeface="黑体" panose="02010609060101010101" pitchFamily="49" charset="-122"/>
                <a:cs typeface="Times New Roman" panose="02020603050405020304" pitchFamily="18" charset="0"/>
              </a:rPr>
              <a:t>、</a:t>
            </a:r>
            <a:r>
              <a:rPr lang="en-US" altLang="zh-CN" sz="2800" noProof="0" dirty="0">
                <a:ln>
                  <a:solidFill>
                    <a:schemeClr val="tx1"/>
                  </a:solidFill>
                </a:ln>
                <a:ea typeface="黑体" panose="02010609060101010101" pitchFamily="49" charset="-122"/>
                <a:cs typeface="Times New Roman" panose="02020603050405020304" pitchFamily="18" charset="0"/>
              </a:rPr>
              <a:t>C</a:t>
            </a:r>
            <a:r>
              <a:rPr lang="zh-CN" altLang="en-US" sz="2800" noProof="0" dirty="0">
                <a:ln>
                  <a:solidFill>
                    <a:schemeClr val="tx1"/>
                  </a:solidFill>
                </a:ln>
                <a:ea typeface="黑体" panose="02010609060101010101" pitchFamily="49" charset="-122"/>
                <a:cs typeface="Times New Roman" panose="02020603050405020304" pitchFamily="18" charset="0"/>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D</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的开关快于门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2</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的开关；</a:t>
            </a:r>
            <a:endPar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4338955" y="2161222"/>
            <a:ext cx="4267200" cy="26543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时，门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D</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先关闭，但门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1</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2</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还未关闭，</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J</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K</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的状态从门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1</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2</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输出通过门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B</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C</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进入基本</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RS</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触发器。之后，门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1</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2</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关闭，触发器保持不变。</a:t>
            </a:r>
            <a:endPar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7" name="Text Box 5"/>
          <p:cNvSpPr txBox="1">
            <a:spLocks noChangeArrowheads="1"/>
          </p:cNvSpPr>
          <p:nvPr/>
        </p:nvSpPr>
        <p:spPr bwMode="auto">
          <a:xfrm>
            <a:off x="563880" y="5637848"/>
            <a:ext cx="8220075"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时，门</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D</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先开启使触发器处于保持状态。</a:t>
            </a:r>
            <a:endPar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grpSp>
        <p:nvGrpSpPr>
          <p:cNvPr id="10" name="Group 111"/>
          <p:cNvGrpSpPr/>
          <p:nvPr/>
        </p:nvGrpSpPr>
        <p:grpSpPr bwMode="auto">
          <a:xfrm>
            <a:off x="627380" y="949960"/>
            <a:ext cx="3335338" cy="4510088"/>
            <a:chOff x="379" y="1036"/>
            <a:chExt cx="2101" cy="2841"/>
          </a:xfrm>
        </p:grpSpPr>
        <p:grpSp>
          <p:nvGrpSpPr>
            <p:cNvPr id="11" name="Group 112"/>
            <p:cNvGrpSpPr/>
            <p:nvPr/>
          </p:nvGrpSpPr>
          <p:grpSpPr bwMode="auto">
            <a:xfrm>
              <a:off x="379" y="1048"/>
              <a:ext cx="757" cy="943"/>
              <a:chOff x="379" y="1048"/>
              <a:chExt cx="757" cy="943"/>
            </a:xfrm>
          </p:grpSpPr>
          <p:sp>
            <p:nvSpPr>
              <p:cNvPr id="74" name="Rectangle 113"/>
              <p:cNvSpPr>
                <a:spLocks noChangeArrowheads="1"/>
              </p:cNvSpPr>
              <p:nvPr/>
            </p:nvSpPr>
            <p:spPr bwMode="auto">
              <a:xfrm>
                <a:off x="379" y="1500"/>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Line 114"/>
              <p:cNvSpPr>
                <a:spLocks noChangeShapeType="1"/>
              </p:cNvSpPr>
              <p:nvPr/>
            </p:nvSpPr>
            <p:spPr bwMode="auto">
              <a:xfrm>
                <a:off x="390" y="1737"/>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6" name="Line 115"/>
              <p:cNvSpPr>
                <a:spLocks noChangeShapeType="1"/>
              </p:cNvSpPr>
              <p:nvPr/>
            </p:nvSpPr>
            <p:spPr bwMode="auto">
              <a:xfrm flipV="1">
                <a:off x="763" y="1737"/>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Oval 116"/>
              <p:cNvSpPr>
                <a:spLocks noChangeArrowheads="1"/>
              </p:cNvSpPr>
              <p:nvPr/>
            </p:nvSpPr>
            <p:spPr bwMode="auto">
              <a:xfrm>
                <a:off x="706" y="1398"/>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8" name="Text Box 117"/>
              <p:cNvSpPr txBox="1">
                <a:spLocks noChangeArrowheads="1"/>
              </p:cNvSpPr>
              <p:nvPr/>
            </p:nvSpPr>
            <p:spPr bwMode="auto">
              <a:xfrm>
                <a:off x="563" y="1466"/>
                <a:ext cx="4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 name="Text Box 118"/>
              <p:cNvSpPr txBox="1">
                <a:spLocks noChangeArrowheads="1"/>
              </p:cNvSpPr>
              <p:nvPr/>
            </p:nvSpPr>
            <p:spPr bwMode="auto">
              <a:xfrm>
                <a:off x="447" y="1692"/>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Text Box 119"/>
              <p:cNvSpPr txBox="1">
                <a:spLocks noChangeArrowheads="1"/>
              </p:cNvSpPr>
              <p:nvPr/>
            </p:nvSpPr>
            <p:spPr bwMode="auto">
              <a:xfrm>
                <a:off x="808" y="1703"/>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1" name="Line 120"/>
              <p:cNvSpPr>
                <a:spLocks noChangeShapeType="1"/>
              </p:cNvSpPr>
              <p:nvPr/>
            </p:nvSpPr>
            <p:spPr bwMode="auto">
              <a:xfrm flipV="1">
                <a:off x="752" y="1048"/>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2" name="Group 121"/>
            <p:cNvGrpSpPr/>
            <p:nvPr/>
          </p:nvGrpSpPr>
          <p:grpSpPr bwMode="auto">
            <a:xfrm>
              <a:off x="1723" y="1036"/>
              <a:ext cx="757" cy="943"/>
              <a:chOff x="1723" y="1036"/>
              <a:chExt cx="757" cy="943"/>
            </a:xfrm>
          </p:grpSpPr>
          <p:sp>
            <p:nvSpPr>
              <p:cNvPr id="66" name="Rectangle 122"/>
              <p:cNvSpPr>
                <a:spLocks noChangeArrowheads="1"/>
              </p:cNvSpPr>
              <p:nvPr/>
            </p:nvSpPr>
            <p:spPr bwMode="auto">
              <a:xfrm>
                <a:off x="1723" y="1488"/>
                <a:ext cx="757" cy="4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Line 123"/>
              <p:cNvSpPr>
                <a:spLocks noChangeShapeType="1"/>
              </p:cNvSpPr>
              <p:nvPr/>
            </p:nvSpPr>
            <p:spPr bwMode="auto">
              <a:xfrm>
                <a:off x="1734" y="1725"/>
                <a:ext cx="74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Line 124"/>
              <p:cNvSpPr>
                <a:spLocks noChangeShapeType="1"/>
              </p:cNvSpPr>
              <p:nvPr/>
            </p:nvSpPr>
            <p:spPr bwMode="auto">
              <a:xfrm flipV="1">
                <a:off x="2107" y="1725"/>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25"/>
              <p:cNvSpPr>
                <a:spLocks noChangeArrowheads="1"/>
              </p:cNvSpPr>
              <p:nvPr/>
            </p:nvSpPr>
            <p:spPr bwMode="auto">
              <a:xfrm>
                <a:off x="2050" y="1386"/>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Text Box 126"/>
              <p:cNvSpPr txBox="1">
                <a:spLocks noChangeArrowheads="1"/>
              </p:cNvSpPr>
              <p:nvPr/>
            </p:nvSpPr>
            <p:spPr bwMode="auto">
              <a:xfrm>
                <a:off x="1971" y="1454"/>
                <a:ext cx="45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Text Box 127"/>
              <p:cNvSpPr txBox="1">
                <a:spLocks noChangeArrowheads="1"/>
              </p:cNvSpPr>
              <p:nvPr/>
            </p:nvSpPr>
            <p:spPr bwMode="auto">
              <a:xfrm>
                <a:off x="1791" y="1680"/>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128"/>
              <p:cNvSpPr txBox="1">
                <a:spLocks noChangeArrowheads="1"/>
              </p:cNvSpPr>
              <p:nvPr/>
            </p:nvSpPr>
            <p:spPr bwMode="auto">
              <a:xfrm>
                <a:off x="2152" y="1691"/>
                <a:ext cx="31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3" name="Line 129"/>
              <p:cNvSpPr>
                <a:spLocks noChangeShapeType="1"/>
              </p:cNvSpPr>
              <p:nvPr/>
            </p:nvSpPr>
            <p:spPr bwMode="auto">
              <a:xfrm flipV="1">
                <a:off x="2096" y="1036"/>
                <a:ext cx="0" cy="3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3" name="Freeform 130"/>
            <p:cNvSpPr/>
            <p:nvPr/>
          </p:nvSpPr>
          <p:spPr bwMode="auto">
            <a:xfrm>
              <a:off x="740" y="1274"/>
              <a:ext cx="1469" cy="858"/>
            </a:xfrm>
            <a:custGeom>
              <a:avLst/>
              <a:gdLst>
                <a:gd name="T0" fmla="*/ 0 w 1469"/>
                <a:gd name="T1" fmla="*/ 0 h 858"/>
                <a:gd name="T2" fmla="*/ 475 w 1469"/>
                <a:gd name="T3" fmla="*/ 0 h 858"/>
                <a:gd name="T4" fmla="*/ 904 w 1469"/>
                <a:gd name="T5" fmla="*/ 858 h 858"/>
                <a:gd name="T6" fmla="*/ 1469 w 1469"/>
                <a:gd name="T7" fmla="*/ 858 h 858"/>
                <a:gd name="T8" fmla="*/ 1469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 name="Freeform 131"/>
            <p:cNvSpPr/>
            <p:nvPr/>
          </p:nvSpPr>
          <p:spPr bwMode="auto">
            <a:xfrm flipH="1">
              <a:off x="673" y="1285"/>
              <a:ext cx="1423" cy="858"/>
            </a:xfrm>
            <a:custGeom>
              <a:avLst/>
              <a:gdLst>
                <a:gd name="T0" fmla="*/ 0 w 1469"/>
                <a:gd name="T1" fmla="*/ 0 h 858"/>
                <a:gd name="T2" fmla="*/ 405 w 1469"/>
                <a:gd name="T3" fmla="*/ 0 h 858"/>
                <a:gd name="T4" fmla="*/ 771 w 1469"/>
                <a:gd name="T5" fmla="*/ 858 h 858"/>
                <a:gd name="T6" fmla="*/ 1253 w 1469"/>
                <a:gd name="T7" fmla="*/ 858 h 858"/>
                <a:gd name="T8" fmla="*/ 1253 w 1469"/>
                <a:gd name="T9" fmla="*/ 678 h 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9" h="858">
                  <a:moveTo>
                    <a:pt x="0" y="0"/>
                  </a:moveTo>
                  <a:lnTo>
                    <a:pt x="475" y="0"/>
                  </a:lnTo>
                  <a:lnTo>
                    <a:pt x="904" y="858"/>
                  </a:lnTo>
                  <a:lnTo>
                    <a:pt x="1469" y="858"/>
                  </a:lnTo>
                  <a:lnTo>
                    <a:pt x="1469" y="6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Line 132"/>
            <p:cNvSpPr>
              <a:spLocks noChangeShapeType="1"/>
            </p:cNvSpPr>
            <p:nvPr/>
          </p:nvSpPr>
          <p:spPr bwMode="auto">
            <a:xfrm>
              <a:off x="1802" y="1952"/>
              <a:ext cx="0" cy="1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6" name="Line 133"/>
            <p:cNvSpPr>
              <a:spLocks noChangeShapeType="1"/>
            </p:cNvSpPr>
            <p:nvPr/>
          </p:nvSpPr>
          <p:spPr bwMode="auto">
            <a:xfrm>
              <a:off x="1068" y="1963"/>
              <a:ext cx="0" cy="1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17" name="Group 134"/>
            <p:cNvGrpSpPr/>
            <p:nvPr/>
          </p:nvGrpSpPr>
          <p:grpSpPr bwMode="auto">
            <a:xfrm>
              <a:off x="764" y="2416"/>
              <a:ext cx="395" cy="338"/>
              <a:chOff x="1175" y="2181"/>
              <a:chExt cx="395" cy="338"/>
            </a:xfrm>
          </p:grpSpPr>
          <p:sp>
            <p:nvSpPr>
              <p:cNvPr id="64" name="Rectangle 135"/>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Oval 136"/>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8" name="Line 137"/>
            <p:cNvSpPr>
              <a:spLocks noChangeShapeType="1"/>
            </p:cNvSpPr>
            <p:nvPr/>
          </p:nvSpPr>
          <p:spPr bwMode="auto">
            <a:xfrm flipV="1">
              <a:off x="944" y="1974"/>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19" name="Group 138"/>
            <p:cNvGrpSpPr/>
            <p:nvPr/>
          </p:nvGrpSpPr>
          <p:grpSpPr bwMode="auto">
            <a:xfrm>
              <a:off x="1735" y="2393"/>
              <a:ext cx="395" cy="338"/>
              <a:chOff x="1175" y="2181"/>
              <a:chExt cx="395" cy="338"/>
            </a:xfrm>
          </p:grpSpPr>
          <p:sp>
            <p:nvSpPr>
              <p:cNvPr id="62" name="Rectangle 139"/>
              <p:cNvSpPr>
                <a:spLocks noChangeArrowheads="1"/>
              </p:cNvSpPr>
              <p:nvPr/>
            </p:nvSpPr>
            <p:spPr bwMode="auto">
              <a:xfrm>
                <a:off x="1175" y="2281"/>
                <a:ext cx="395" cy="2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3" name="Oval 140"/>
              <p:cNvSpPr>
                <a:spLocks noChangeArrowheads="1"/>
              </p:cNvSpPr>
              <p:nvPr/>
            </p:nvSpPr>
            <p:spPr bwMode="auto">
              <a:xfrm>
                <a:off x="1322" y="21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20" name="Line 141"/>
            <p:cNvSpPr>
              <a:spLocks noChangeShapeType="1"/>
            </p:cNvSpPr>
            <p:nvPr/>
          </p:nvSpPr>
          <p:spPr bwMode="auto">
            <a:xfrm flipV="1">
              <a:off x="1915" y="1940"/>
              <a:ext cx="0" cy="4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Freeform 142"/>
            <p:cNvSpPr/>
            <p:nvPr/>
          </p:nvSpPr>
          <p:spPr bwMode="auto">
            <a:xfrm>
              <a:off x="1644" y="2132"/>
              <a:ext cx="181" cy="791"/>
            </a:xfrm>
            <a:custGeom>
              <a:avLst/>
              <a:gdLst>
                <a:gd name="T0" fmla="*/ 0 w 181"/>
                <a:gd name="T1" fmla="*/ 0 h 791"/>
                <a:gd name="T2" fmla="*/ 0 w 181"/>
                <a:gd name="T3" fmla="*/ 791 h 791"/>
                <a:gd name="T4" fmla="*/ 181 w 181"/>
                <a:gd name="T5" fmla="*/ 791 h 791"/>
                <a:gd name="T6" fmla="*/ 181 w 181"/>
                <a:gd name="T7" fmla="*/ 599 h 7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791">
                  <a:moveTo>
                    <a:pt x="0" y="0"/>
                  </a:moveTo>
                  <a:lnTo>
                    <a:pt x="0" y="791"/>
                  </a:lnTo>
                  <a:lnTo>
                    <a:pt x="181" y="791"/>
                  </a:lnTo>
                  <a:lnTo>
                    <a:pt x="181" y="59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Freeform 143"/>
            <p:cNvSpPr/>
            <p:nvPr/>
          </p:nvSpPr>
          <p:spPr bwMode="auto">
            <a:xfrm>
              <a:off x="1079" y="2144"/>
              <a:ext cx="136" cy="790"/>
            </a:xfrm>
            <a:custGeom>
              <a:avLst/>
              <a:gdLst>
                <a:gd name="T0" fmla="*/ 136 w 136"/>
                <a:gd name="T1" fmla="*/ 0 h 790"/>
                <a:gd name="T2" fmla="*/ 136 w 136"/>
                <a:gd name="T3" fmla="*/ 790 h 790"/>
                <a:gd name="T4" fmla="*/ 0 w 136"/>
                <a:gd name="T5" fmla="*/ 790 h 790"/>
                <a:gd name="T6" fmla="*/ 0 w 136"/>
                <a:gd name="T7" fmla="*/ 598 h 7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790">
                  <a:moveTo>
                    <a:pt x="136" y="0"/>
                  </a:moveTo>
                  <a:lnTo>
                    <a:pt x="136" y="790"/>
                  </a:lnTo>
                  <a:lnTo>
                    <a:pt x="0" y="790"/>
                  </a:lnTo>
                  <a:lnTo>
                    <a:pt x="0" y="59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Freeform 144"/>
            <p:cNvSpPr/>
            <p:nvPr/>
          </p:nvSpPr>
          <p:spPr bwMode="auto">
            <a:xfrm>
              <a:off x="571" y="1952"/>
              <a:ext cx="1751" cy="271"/>
            </a:xfrm>
            <a:custGeom>
              <a:avLst/>
              <a:gdLst>
                <a:gd name="T0" fmla="*/ 0 w 1762"/>
                <a:gd name="T1" fmla="*/ 11 h 271"/>
                <a:gd name="T2" fmla="*/ 0 w 1762"/>
                <a:gd name="T3" fmla="*/ 271 h 271"/>
                <a:gd name="T4" fmla="*/ 1707 w 1762"/>
                <a:gd name="T5" fmla="*/ 271 h 271"/>
                <a:gd name="T6" fmla="*/ 1707 w 1762"/>
                <a:gd name="T7" fmla="*/ 0 h 2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62" h="271">
                  <a:moveTo>
                    <a:pt x="0" y="11"/>
                  </a:moveTo>
                  <a:lnTo>
                    <a:pt x="0" y="271"/>
                  </a:lnTo>
                  <a:lnTo>
                    <a:pt x="1762" y="271"/>
                  </a:lnTo>
                  <a:lnTo>
                    <a:pt x="176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Line 145"/>
            <p:cNvSpPr>
              <a:spLocks noChangeShapeType="1"/>
            </p:cNvSpPr>
            <p:nvPr/>
          </p:nvSpPr>
          <p:spPr bwMode="auto">
            <a:xfrm>
              <a:off x="1418" y="2234"/>
              <a:ext cx="0" cy="13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5" name="Freeform 146"/>
            <p:cNvSpPr/>
            <p:nvPr/>
          </p:nvSpPr>
          <p:spPr bwMode="auto">
            <a:xfrm>
              <a:off x="978" y="2742"/>
              <a:ext cx="937" cy="283"/>
            </a:xfrm>
            <a:custGeom>
              <a:avLst/>
              <a:gdLst>
                <a:gd name="T0" fmla="*/ 0 w 937"/>
                <a:gd name="T1" fmla="*/ 12 h 283"/>
                <a:gd name="T2" fmla="*/ 0 w 937"/>
                <a:gd name="T3" fmla="*/ 283 h 283"/>
                <a:gd name="T4" fmla="*/ 937 w 937"/>
                <a:gd name="T5" fmla="*/ 283 h 283"/>
                <a:gd name="T6" fmla="*/ 937 w 937"/>
                <a:gd name="T7" fmla="*/ 0 h 2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7" h="283">
                  <a:moveTo>
                    <a:pt x="0" y="12"/>
                  </a:moveTo>
                  <a:lnTo>
                    <a:pt x="0" y="283"/>
                  </a:lnTo>
                  <a:lnTo>
                    <a:pt x="937" y="283"/>
                  </a:lnTo>
                  <a:lnTo>
                    <a:pt x="93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Line 147"/>
            <p:cNvSpPr>
              <a:spLocks noChangeShapeType="1"/>
            </p:cNvSpPr>
            <p:nvPr/>
          </p:nvSpPr>
          <p:spPr bwMode="auto">
            <a:xfrm>
              <a:off x="1994" y="2731"/>
              <a:ext cx="0" cy="8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Line 148"/>
            <p:cNvSpPr>
              <a:spLocks noChangeShapeType="1"/>
            </p:cNvSpPr>
            <p:nvPr/>
          </p:nvSpPr>
          <p:spPr bwMode="auto">
            <a:xfrm>
              <a:off x="899" y="2754"/>
              <a:ext cx="0" cy="8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Oval 154"/>
            <p:cNvSpPr>
              <a:spLocks noChangeArrowheads="1"/>
            </p:cNvSpPr>
            <p:nvPr/>
          </p:nvSpPr>
          <p:spPr bwMode="auto">
            <a:xfrm>
              <a:off x="1373" y="2979"/>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Oval 155"/>
            <p:cNvSpPr>
              <a:spLocks noChangeArrowheads="1"/>
            </p:cNvSpPr>
            <p:nvPr/>
          </p:nvSpPr>
          <p:spPr bwMode="auto">
            <a:xfrm>
              <a:off x="1373" y="2177"/>
              <a:ext cx="63" cy="63"/>
            </a:xfrm>
            <a:prstGeom prst="ellipse">
              <a:avLst/>
            </a:prstGeom>
            <a:solidFill>
              <a:srgbClr val="FF66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Oval 160"/>
            <p:cNvSpPr>
              <a:spLocks noChangeArrowheads="1"/>
            </p:cNvSpPr>
            <p:nvPr/>
          </p:nvSpPr>
          <p:spPr bwMode="auto">
            <a:xfrm>
              <a:off x="1766"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 name="Oval 161"/>
            <p:cNvSpPr>
              <a:spLocks noChangeArrowheads="1"/>
            </p:cNvSpPr>
            <p:nvPr/>
          </p:nvSpPr>
          <p:spPr bwMode="auto">
            <a:xfrm>
              <a:off x="1032"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 name="Oval 162"/>
            <p:cNvSpPr>
              <a:spLocks noChangeArrowheads="1"/>
            </p:cNvSpPr>
            <p:nvPr/>
          </p:nvSpPr>
          <p:spPr bwMode="auto">
            <a:xfrm>
              <a:off x="116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 name="Oval 163"/>
            <p:cNvSpPr>
              <a:spLocks noChangeArrowheads="1"/>
            </p:cNvSpPr>
            <p:nvPr/>
          </p:nvSpPr>
          <p:spPr bwMode="auto">
            <a:xfrm>
              <a:off x="1608" y="2100"/>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Oval 165"/>
            <p:cNvSpPr>
              <a:spLocks noChangeArrowheads="1"/>
            </p:cNvSpPr>
            <p:nvPr/>
          </p:nvSpPr>
          <p:spPr bwMode="auto">
            <a:xfrm flipH="1">
              <a:off x="2051" y="1273"/>
              <a:ext cx="71" cy="57"/>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Oval 166"/>
            <p:cNvSpPr>
              <a:spLocks noChangeArrowheads="1"/>
            </p:cNvSpPr>
            <p:nvPr/>
          </p:nvSpPr>
          <p:spPr bwMode="auto">
            <a:xfrm>
              <a:off x="714" y="1253"/>
              <a:ext cx="63" cy="63"/>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Text Box 167"/>
            <p:cNvSpPr txBox="1">
              <a:spLocks noChangeArrowheads="1"/>
            </p:cNvSpPr>
            <p:nvPr/>
          </p:nvSpPr>
          <p:spPr bwMode="auto">
            <a:xfrm>
              <a:off x="469" y="1105"/>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Text Box 168"/>
            <p:cNvSpPr txBox="1">
              <a:spLocks noChangeArrowheads="1"/>
            </p:cNvSpPr>
            <p:nvPr/>
          </p:nvSpPr>
          <p:spPr bwMode="auto">
            <a:xfrm>
              <a:off x="2141" y="1139"/>
              <a:ext cx="31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Line 169"/>
            <p:cNvSpPr>
              <a:spLocks noChangeShapeType="1"/>
            </p:cNvSpPr>
            <p:nvPr/>
          </p:nvSpPr>
          <p:spPr bwMode="auto">
            <a:xfrm>
              <a:off x="2197" y="1195"/>
              <a:ext cx="1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Text Box 170"/>
            <p:cNvSpPr txBox="1">
              <a:spLocks noChangeArrowheads="1"/>
            </p:cNvSpPr>
            <p:nvPr/>
          </p:nvSpPr>
          <p:spPr bwMode="auto">
            <a:xfrm>
              <a:off x="1215" y="3589"/>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Line 171"/>
            <p:cNvSpPr>
              <a:spLocks noChangeShapeType="1"/>
            </p:cNvSpPr>
            <p:nvPr/>
          </p:nvSpPr>
          <p:spPr bwMode="auto">
            <a:xfrm>
              <a:off x="1283" y="3634"/>
              <a:ext cx="2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Text Box 178"/>
            <p:cNvSpPr txBox="1">
              <a:spLocks noChangeArrowheads="1"/>
            </p:cNvSpPr>
            <p:nvPr/>
          </p:nvSpPr>
          <p:spPr bwMode="auto">
            <a:xfrm>
              <a:off x="774" y="3544"/>
              <a:ext cx="49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Text Box 179"/>
            <p:cNvSpPr txBox="1">
              <a:spLocks noChangeArrowheads="1"/>
            </p:cNvSpPr>
            <p:nvPr/>
          </p:nvSpPr>
          <p:spPr bwMode="auto">
            <a:xfrm>
              <a:off x="1870" y="3566"/>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Text Box 180"/>
            <p:cNvSpPr txBox="1">
              <a:spLocks noChangeArrowheads="1"/>
            </p:cNvSpPr>
            <p:nvPr/>
          </p:nvSpPr>
          <p:spPr bwMode="auto">
            <a:xfrm>
              <a:off x="853" y="2493"/>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6" name="Text Box 181"/>
            <p:cNvSpPr txBox="1">
              <a:spLocks noChangeArrowheads="1"/>
            </p:cNvSpPr>
            <p:nvPr/>
          </p:nvSpPr>
          <p:spPr bwMode="auto">
            <a:xfrm>
              <a:off x="1824" y="2459"/>
              <a:ext cx="3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TextBox 4"/>
          <p:cNvSpPr txBox="1"/>
          <p:nvPr/>
        </p:nvSpPr>
        <p:spPr bwMode="auto">
          <a:xfrm>
            <a:off x="838200" y="1036320"/>
            <a:ext cx="7040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en-US" dirty="0">
                <a:solidFill>
                  <a:schemeClr val="tx1"/>
                </a:solidFill>
                <a:latin typeface="黑体" panose="02010609060101010101" pitchFamily="49" charset="-122"/>
                <a:ea typeface="黑体" panose="02010609060101010101" pitchFamily="49" charset="-122"/>
              </a:rPr>
              <a:t>负边沿触发的</a:t>
            </a:r>
            <a:r>
              <a:rPr lang="en-US" altLang="zh-CN" dirty="0">
                <a:solidFill>
                  <a:schemeClr val="tx1"/>
                </a:solidFill>
                <a:latin typeface="黑体" panose="02010609060101010101" pitchFamily="49" charset="-122"/>
                <a:ea typeface="黑体" panose="02010609060101010101" pitchFamily="49" charset="-122"/>
              </a:rPr>
              <a:t>J—K</a:t>
            </a:r>
            <a:r>
              <a:rPr lang="zh-CN" altLang="en-US" dirty="0">
                <a:solidFill>
                  <a:schemeClr val="tx1"/>
                </a:solidFill>
                <a:latin typeface="黑体" panose="02010609060101010101" pitchFamily="49" charset="-122"/>
                <a:ea typeface="黑体" panose="02010609060101010101" pitchFamily="49" charset="-122"/>
              </a:rPr>
              <a:t>触发器逻辑符号</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 4.10</a:t>
            </a:r>
            <a:r>
              <a:rPr lang="zh-CN" altLang="en-US" dirty="0">
                <a:latin typeface="黑体" panose="02010609060101010101" pitchFamily="49" charset="-122"/>
                <a:ea typeface="黑体" panose="02010609060101010101" pitchFamily="49" charset="-122"/>
              </a:rPr>
              <a:t>边沿触发的</a:t>
            </a:r>
            <a:r>
              <a:rPr lang="en-US" altLang="zh-CN" dirty="0">
                <a:latin typeface="黑体" panose="02010609060101010101" pitchFamily="49" charset="-122"/>
                <a:ea typeface="黑体" panose="02010609060101010101" pitchFamily="49" charset="-122"/>
              </a:rPr>
              <a:t>J-K</a:t>
            </a:r>
            <a:r>
              <a:rPr lang="zh-CN" altLang="en-US" dirty="0">
                <a:latin typeface="黑体" panose="02010609060101010101" pitchFamily="49" charset="-122"/>
                <a:ea typeface="黑体" panose="02010609060101010101" pitchFamily="49" charset="-122"/>
              </a:rPr>
              <a:t>触发器</a:t>
            </a:r>
            <a:endParaRPr lang="zh-CN" altLang="en-US" dirty="0"/>
          </a:p>
        </p:txBody>
      </p:sp>
      <p:sp>
        <p:nvSpPr>
          <p:cNvPr id="7" name="Text Box 30"/>
          <p:cNvSpPr txBox="1">
            <a:spLocks noChangeArrowheads="1"/>
          </p:cNvSpPr>
          <p:nvPr/>
        </p:nvSpPr>
        <p:spPr bwMode="auto">
          <a:xfrm>
            <a:off x="520700" y="5254308"/>
            <a:ext cx="4983163"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74LS73/</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双下降沿</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J—K</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触发器</a:t>
            </a:r>
            <a:endPar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8" name="Text Box 31"/>
          <p:cNvSpPr txBox="1">
            <a:spLocks noChangeArrowheads="1"/>
          </p:cNvSpPr>
          <p:nvPr/>
        </p:nvSpPr>
        <p:spPr bwMode="auto">
          <a:xfrm>
            <a:off x="503238" y="5898198"/>
            <a:ext cx="4983162"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74LS109/</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双上升沿</a:t>
            </a:r>
            <a:r>
              <a:rPr kumimoji="1"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J—K</a:t>
            </a:r>
            <a:r>
              <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触发器</a:t>
            </a:r>
            <a:endPar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grpSp>
        <p:nvGrpSpPr>
          <p:cNvPr id="9" name="Group 32"/>
          <p:cNvGrpSpPr/>
          <p:nvPr/>
        </p:nvGrpSpPr>
        <p:grpSpPr bwMode="auto">
          <a:xfrm>
            <a:off x="3668713" y="1811655"/>
            <a:ext cx="5280024" cy="3113088"/>
            <a:chOff x="2300" y="684"/>
            <a:chExt cx="3326" cy="1961"/>
          </a:xfrm>
        </p:grpSpPr>
        <p:sp>
          <p:nvSpPr>
            <p:cNvPr id="10" name="Rectangle 33"/>
            <p:cNvSpPr>
              <a:spLocks noChangeArrowheads="1"/>
            </p:cNvSpPr>
            <p:nvPr/>
          </p:nvSpPr>
          <p:spPr bwMode="auto">
            <a:xfrm>
              <a:off x="2431" y="2131"/>
              <a:ext cx="232" cy="174"/>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 name="Rectangle 34"/>
            <p:cNvSpPr>
              <a:spLocks noChangeArrowheads="1"/>
            </p:cNvSpPr>
            <p:nvPr/>
          </p:nvSpPr>
          <p:spPr bwMode="auto">
            <a:xfrm>
              <a:off x="2870" y="2126"/>
              <a:ext cx="231" cy="179"/>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 name="Rectangle 35"/>
            <p:cNvSpPr>
              <a:spLocks noChangeArrowheads="1"/>
            </p:cNvSpPr>
            <p:nvPr/>
          </p:nvSpPr>
          <p:spPr bwMode="auto">
            <a:xfrm>
              <a:off x="3302" y="2126"/>
              <a:ext cx="232" cy="179"/>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 name="Rectangle 36"/>
            <p:cNvSpPr>
              <a:spLocks noChangeArrowheads="1"/>
            </p:cNvSpPr>
            <p:nvPr/>
          </p:nvSpPr>
          <p:spPr bwMode="auto">
            <a:xfrm>
              <a:off x="3782" y="2126"/>
              <a:ext cx="232" cy="179"/>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 name="Rectangle 37"/>
            <p:cNvSpPr>
              <a:spLocks noChangeArrowheads="1"/>
            </p:cNvSpPr>
            <p:nvPr/>
          </p:nvSpPr>
          <p:spPr bwMode="auto">
            <a:xfrm>
              <a:off x="4262" y="2126"/>
              <a:ext cx="231" cy="179"/>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Rectangle 38"/>
            <p:cNvSpPr>
              <a:spLocks noChangeArrowheads="1"/>
            </p:cNvSpPr>
            <p:nvPr/>
          </p:nvSpPr>
          <p:spPr bwMode="auto">
            <a:xfrm>
              <a:off x="4742" y="2126"/>
              <a:ext cx="232" cy="179"/>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6" name="Rectangle 39"/>
            <p:cNvSpPr>
              <a:spLocks noChangeArrowheads="1"/>
            </p:cNvSpPr>
            <p:nvPr/>
          </p:nvSpPr>
          <p:spPr bwMode="auto">
            <a:xfrm>
              <a:off x="5174" y="2126"/>
              <a:ext cx="232" cy="179"/>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Rectangle 40"/>
            <p:cNvSpPr>
              <a:spLocks noChangeArrowheads="1"/>
            </p:cNvSpPr>
            <p:nvPr/>
          </p:nvSpPr>
          <p:spPr bwMode="auto">
            <a:xfrm>
              <a:off x="2431" y="962"/>
              <a:ext cx="232" cy="196"/>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 name="Rectangle 41"/>
            <p:cNvSpPr>
              <a:spLocks noChangeArrowheads="1"/>
            </p:cNvSpPr>
            <p:nvPr/>
          </p:nvSpPr>
          <p:spPr bwMode="auto">
            <a:xfrm>
              <a:off x="2870" y="972"/>
              <a:ext cx="232" cy="18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9" name="Rectangle 42"/>
            <p:cNvSpPr>
              <a:spLocks noChangeArrowheads="1"/>
            </p:cNvSpPr>
            <p:nvPr/>
          </p:nvSpPr>
          <p:spPr bwMode="auto">
            <a:xfrm>
              <a:off x="3302" y="972"/>
              <a:ext cx="232" cy="18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 name="Rectangle 43"/>
            <p:cNvSpPr>
              <a:spLocks noChangeArrowheads="1"/>
            </p:cNvSpPr>
            <p:nvPr/>
          </p:nvSpPr>
          <p:spPr bwMode="auto">
            <a:xfrm>
              <a:off x="3782" y="972"/>
              <a:ext cx="231" cy="18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Rectangle 44"/>
            <p:cNvSpPr>
              <a:spLocks noChangeArrowheads="1"/>
            </p:cNvSpPr>
            <p:nvPr/>
          </p:nvSpPr>
          <p:spPr bwMode="auto">
            <a:xfrm>
              <a:off x="4214" y="972"/>
              <a:ext cx="232" cy="18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Rectangle 45"/>
            <p:cNvSpPr>
              <a:spLocks noChangeArrowheads="1"/>
            </p:cNvSpPr>
            <p:nvPr/>
          </p:nvSpPr>
          <p:spPr bwMode="auto">
            <a:xfrm>
              <a:off x="4694" y="972"/>
              <a:ext cx="232" cy="18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Rectangle 46"/>
            <p:cNvSpPr>
              <a:spLocks noChangeArrowheads="1"/>
            </p:cNvSpPr>
            <p:nvPr/>
          </p:nvSpPr>
          <p:spPr bwMode="auto">
            <a:xfrm>
              <a:off x="5174" y="972"/>
              <a:ext cx="231" cy="187"/>
            </a:xfrm>
            <a:prstGeom prst="rect">
              <a:avLst/>
            </a:prstGeom>
            <a:solidFill>
              <a:srgbClr val="008080"/>
            </a:solid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Text Box 47"/>
            <p:cNvSpPr txBox="1">
              <a:spLocks noChangeArrowheads="1"/>
            </p:cNvSpPr>
            <p:nvPr/>
          </p:nvSpPr>
          <p:spPr bwMode="auto">
            <a:xfrm>
              <a:off x="2420" y="1874"/>
              <a:ext cx="2916" cy="250"/>
            </a:xfrm>
            <a:prstGeom prst="rect">
              <a:avLst/>
            </a:prstGeom>
            <a:noFill/>
            <a:ln w="28575" cap="sq">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幼圆" panose="02010509060101010101" pitchFamily="49" charset="-122"/>
                  <a:cs typeface="+mn-cs"/>
                </a:rPr>
                <a:t>1        2        3        4        5        6       7       8</a:t>
              </a:r>
              <a:endParaRPr kumimoji="1" lang="en-US"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幼圆" panose="02010509060101010101" pitchFamily="49" charset="-122"/>
                <a:cs typeface="+mn-cs"/>
              </a:endParaRPr>
            </a:p>
          </p:txBody>
        </p:sp>
        <p:sp>
          <p:nvSpPr>
            <p:cNvPr id="25" name="Text Box 48"/>
            <p:cNvSpPr txBox="1">
              <a:spLocks noChangeArrowheads="1"/>
            </p:cNvSpPr>
            <p:nvPr/>
          </p:nvSpPr>
          <p:spPr bwMode="auto">
            <a:xfrm>
              <a:off x="2448" y="2357"/>
              <a:ext cx="3178" cy="288"/>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CP</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R</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D1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  K</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+V</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CC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CP</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R</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D2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 J</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1</a:t>
              </a:r>
              <a:r>
                <a:rPr kumimoji="1" lang="en-US" altLang="zh-CN" sz="20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     </a:t>
              </a:r>
              <a:r>
                <a:rPr kumimoji="1" lang="en-US" altLang="zh-CN" sz="20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   </a:t>
              </a:r>
              <a:endParaRPr kumimoji="1" lang="en-US" altLang="zh-CN" sz="20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26" name="Line 49"/>
            <p:cNvSpPr>
              <a:spLocks noChangeShapeType="1"/>
            </p:cNvSpPr>
            <p:nvPr/>
          </p:nvSpPr>
          <p:spPr bwMode="auto">
            <a:xfrm>
              <a:off x="4759" y="2370"/>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Text Box 50"/>
            <p:cNvSpPr txBox="1">
              <a:spLocks noChangeArrowheads="1"/>
            </p:cNvSpPr>
            <p:nvPr/>
          </p:nvSpPr>
          <p:spPr bwMode="auto">
            <a:xfrm>
              <a:off x="2300" y="684"/>
              <a:ext cx="3194" cy="288"/>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   J</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1       </a:t>
              </a:r>
              <a:r>
                <a:rPr kumimoji="1" lang="en-US" altLang="zh-CN" sz="2400" b="0" i="0" u="none" strike="noStrike" kern="1200" cap="none" spc="0" normalizeH="0" baseline="0" noProof="0" dirty="0" err="1">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dirty="0" err="1">
                  <a:ln>
                    <a:solidFill>
                      <a:schemeClr val="tx1"/>
                    </a:solidFill>
                  </a:ln>
                  <a:effectLst/>
                  <a:uLnTx/>
                  <a:uFillTx/>
                  <a:latin typeface="Times New Roman" panose="02020603050405020304" pitchFamily="18" charset="0"/>
                  <a:ea typeface="幼圆" panose="02010509060101010101" pitchFamily="49" charset="-122"/>
                  <a:cs typeface="+mn-cs"/>
                </a:rPr>
                <a:t>1</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        </a:t>
              </a:r>
              <a:r>
                <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地</a:t>
              </a:r>
              <a:r>
                <a:rPr kumimoji="1" lang="zh-CN" altLang="en-US"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K</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rPr>
                <a:t>2         </a:t>
              </a:r>
              <a:r>
                <a:rPr kumimoji="1" lang="en-US" altLang="zh-CN" sz="2400" b="0" i="0" u="none" strike="noStrike" kern="1200" cap="none" spc="0" normalizeH="0" baseline="0" noProof="0" dirty="0" err="1">
                  <a:ln>
                    <a:solidFill>
                      <a:schemeClr val="tx1"/>
                    </a:solidFill>
                  </a:ln>
                  <a:effectLst/>
                  <a:uLnTx/>
                  <a:uFillTx/>
                  <a:latin typeface="Times New Roman" panose="02020603050405020304" pitchFamily="18" charset="0"/>
                  <a:ea typeface="幼圆" panose="02010509060101010101" pitchFamily="49" charset="-122"/>
                  <a:cs typeface="+mn-cs"/>
                </a:rPr>
                <a:t>Q</a:t>
              </a:r>
              <a:r>
                <a:rPr kumimoji="1" lang="en-US" altLang="zh-CN" sz="2400" b="0" i="0" u="none" strike="noStrike" kern="1200" cap="none" spc="0" normalizeH="0" baseline="-25000" noProof="0" dirty="0" err="1">
                  <a:ln>
                    <a:solidFill>
                      <a:schemeClr val="tx1"/>
                    </a:solidFill>
                  </a:ln>
                  <a:effectLst/>
                  <a:uLnTx/>
                  <a:uFillTx/>
                  <a:latin typeface="Times New Roman" panose="02020603050405020304" pitchFamily="18" charset="0"/>
                  <a:ea typeface="幼圆" panose="02010509060101010101" pitchFamily="49" charset="-122"/>
                  <a:cs typeface="+mn-cs"/>
                </a:rPr>
                <a:t>2</a:t>
              </a:r>
              <a:endPar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幼圆" panose="02010509060101010101" pitchFamily="49" charset="-122"/>
                <a:cs typeface="+mn-cs"/>
              </a:endParaRPr>
            </a:p>
          </p:txBody>
        </p:sp>
        <p:sp>
          <p:nvSpPr>
            <p:cNvPr id="28" name="Line 51"/>
            <p:cNvSpPr>
              <a:spLocks noChangeShapeType="1"/>
            </p:cNvSpPr>
            <p:nvPr/>
          </p:nvSpPr>
          <p:spPr bwMode="auto">
            <a:xfrm>
              <a:off x="2907" y="726"/>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Line 52"/>
            <p:cNvSpPr>
              <a:spLocks noChangeShapeType="1"/>
            </p:cNvSpPr>
            <p:nvPr/>
          </p:nvSpPr>
          <p:spPr bwMode="auto">
            <a:xfrm>
              <a:off x="5200" y="737"/>
              <a:ext cx="9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Rectangle 53"/>
            <p:cNvSpPr>
              <a:spLocks noChangeArrowheads="1"/>
            </p:cNvSpPr>
            <p:nvPr/>
          </p:nvSpPr>
          <p:spPr bwMode="auto">
            <a:xfrm>
              <a:off x="2354" y="1158"/>
              <a:ext cx="3168" cy="973"/>
            </a:xfrm>
            <a:prstGeom prst="rect">
              <a:avLst/>
            </a:prstGeom>
            <a:solidFill>
              <a:srgbClr val="FFFF99"/>
            </a:solidFill>
            <a:ln w="38100"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solidFill>
                    <a:srgbClr val="E88A00"/>
                  </a:solidFill>
                  <a:effectLst/>
                  <a:uLnTx/>
                  <a:uFillTx/>
                  <a:latin typeface="Times New Roman" panose="02020603050405020304" pitchFamily="18" charset="0"/>
                  <a:ea typeface="幼圆" panose="02010509060101010101" pitchFamily="49" charset="-122"/>
                  <a:cs typeface="+mn-cs"/>
                </a:rPr>
                <a:t>74</a:t>
              </a:r>
              <a:r>
                <a:rPr kumimoji="1" lang="en-US" altLang="zh-CN" sz="2400" b="0" i="0" u="none" strike="noStrike" kern="1200" cap="none" spc="0" normalizeH="0" baseline="0" noProof="0" dirty="0">
                  <a:ln>
                    <a:solidFill>
                      <a:schemeClr val="tx1"/>
                    </a:solidFill>
                  </a:ln>
                  <a:solidFill>
                    <a:srgbClr val="E88A00"/>
                  </a:solidFill>
                  <a:effectLst/>
                  <a:uLnTx/>
                  <a:uFillTx/>
                  <a:latin typeface="Times New Roman" panose="02020603050405020304" pitchFamily="18" charset="0"/>
                  <a:ea typeface="幼圆" panose="02010509060101010101" pitchFamily="49" charset="-122"/>
                  <a:cs typeface="+mn-cs"/>
                  <a:sym typeface="Symbol" panose="05050102010706020507" pitchFamily="18" charset="2"/>
                </a:rPr>
                <a:t></a:t>
              </a:r>
              <a:r>
                <a:rPr kumimoji="1" lang="en-US" altLang="zh-CN" sz="2400" b="0" i="0" u="none" strike="noStrike" kern="1200" cap="none" spc="0" normalizeH="0" baseline="0" noProof="0" dirty="0">
                  <a:ln>
                    <a:solidFill>
                      <a:schemeClr val="tx1"/>
                    </a:solidFill>
                  </a:ln>
                  <a:solidFill>
                    <a:srgbClr val="E88A00"/>
                  </a:solidFill>
                  <a:effectLst/>
                  <a:uLnTx/>
                  <a:uFillTx/>
                  <a:latin typeface="Times New Roman" panose="02020603050405020304" pitchFamily="18" charset="0"/>
                  <a:ea typeface="幼圆" panose="02010509060101010101" pitchFamily="49" charset="-122"/>
                  <a:cs typeface="+mn-cs"/>
                </a:rPr>
                <a:t>73</a:t>
              </a:r>
              <a:endParaRPr kumimoji="1" lang="en-US" altLang="zh-CN" sz="2400" b="0" i="0" u="none" strike="noStrike" kern="1200" cap="none" spc="0" normalizeH="0" baseline="0" noProof="0" dirty="0">
                <a:ln>
                  <a:solidFill>
                    <a:schemeClr val="tx1"/>
                  </a:solidFill>
                </a:ln>
                <a:solidFill>
                  <a:srgbClr val="E88A00"/>
                </a:solidFill>
                <a:effectLst/>
                <a:uLnTx/>
                <a:uFillTx/>
                <a:latin typeface="Times New Roman" panose="02020603050405020304" pitchFamily="18" charset="0"/>
                <a:ea typeface="幼圆" panose="02010509060101010101" pitchFamily="49" charset="-122"/>
                <a:cs typeface="+mn-cs"/>
              </a:endParaRPr>
            </a:p>
          </p:txBody>
        </p:sp>
        <p:sp>
          <p:nvSpPr>
            <p:cNvPr id="31" name="Text Box 54"/>
            <p:cNvSpPr txBox="1">
              <a:spLocks noChangeArrowheads="1"/>
            </p:cNvSpPr>
            <p:nvPr/>
          </p:nvSpPr>
          <p:spPr bwMode="auto">
            <a:xfrm>
              <a:off x="2390" y="1152"/>
              <a:ext cx="2996" cy="250"/>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solidFill>
                      <a:schemeClr val="tx1"/>
                    </a:solidFill>
                  </a:ln>
                  <a:solidFill>
                    <a:srgbClr val="FF0000"/>
                  </a:solidFill>
                  <a:effectLst/>
                  <a:uLnTx/>
                  <a:uFillTx/>
                  <a:latin typeface="Times New Roman" panose="02020603050405020304" pitchFamily="18" charset="0"/>
                  <a:ea typeface="幼圆" panose="02010509060101010101" pitchFamily="49" charset="-122"/>
                  <a:cs typeface="+mn-cs"/>
                </a:rPr>
                <a:t>14        13       12        11       10         9         8</a:t>
              </a:r>
              <a:endParaRPr kumimoji="1" lang="en-US" altLang="zh-CN" sz="2800" b="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幼圆" panose="02010509060101010101" pitchFamily="49" charset="-122"/>
                <a:cs typeface="+mn-cs"/>
              </a:endParaRPr>
            </a:p>
          </p:txBody>
        </p:sp>
        <p:sp>
          <p:nvSpPr>
            <p:cNvPr id="32" name="Text Box 55"/>
            <p:cNvSpPr txBox="1">
              <a:spLocks noChangeArrowheads="1"/>
            </p:cNvSpPr>
            <p:nvPr/>
          </p:nvSpPr>
          <p:spPr bwMode="auto">
            <a:xfrm>
              <a:off x="2438" y="1894"/>
              <a:ext cx="3072" cy="250"/>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solidFill>
                      <a:schemeClr val="tx1"/>
                    </a:solidFill>
                  </a:ln>
                  <a:solidFill>
                    <a:srgbClr val="FF0000"/>
                  </a:solidFill>
                  <a:effectLst/>
                  <a:uLnTx/>
                  <a:uFillTx/>
                  <a:latin typeface="Times New Roman" panose="02020603050405020304" pitchFamily="18" charset="0"/>
                  <a:ea typeface="幼圆" panose="02010509060101010101" pitchFamily="49" charset="-122"/>
                  <a:cs typeface="+mn-cs"/>
                </a:rPr>
                <a:t>1         2         3          4          5          6         7       </a:t>
              </a:r>
              <a:endParaRPr kumimoji="1" lang="en-US"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幼圆" panose="02010509060101010101" pitchFamily="49" charset="-122"/>
                <a:cs typeface="+mn-cs"/>
              </a:endParaRPr>
            </a:p>
          </p:txBody>
        </p:sp>
        <p:sp>
          <p:nvSpPr>
            <p:cNvPr id="33" name="Arc 56"/>
            <p:cNvSpPr/>
            <p:nvPr/>
          </p:nvSpPr>
          <p:spPr bwMode="auto">
            <a:xfrm>
              <a:off x="2352" y="1529"/>
              <a:ext cx="192" cy="1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Arc 57"/>
            <p:cNvSpPr/>
            <p:nvPr/>
          </p:nvSpPr>
          <p:spPr bwMode="auto">
            <a:xfrm flipV="1">
              <a:off x="2352" y="1668"/>
              <a:ext cx="192" cy="1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Line 58"/>
            <p:cNvSpPr>
              <a:spLocks noChangeShapeType="1"/>
            </p:cNvSpPr>
            <p:nvPr/>
          </p:nvSpPr>
          <p:spPr bwMode="auto">
            <a:xfrm>
              <a:off x="2893" y="2370"/>
              <a:ext cx="11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36" name="AutoShape 59">
            <a:hlinkClick r:id="rId1" action="ppaction://hlinksldjump" highlightClick="1"/>
          </p:cNvPr>
          <p:cNvSpPr>
            <a:spLocks noChangeArrowheads="1"/>
          </p:cNvSpPr>
          <p:nvPr/>
        </p:nvSpPr>
        <p:spPr bwMode="auto">
          <a:xfrm>
            <a:off x="8763000" y="6829615"/>
            <a:ext cx="181822" cy="525401"/>
          </a:xfrm>
          <a:prstGeom prst="actionButtonForwardNex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AutoShape 60">
            <a:hlinkClick r:id="" action="ppaction://hlinkshowjump?jump=previousslide" highlightClick="1"/>
          </p:cNvPr>
          <p:cNvSpPr>
            <a:spLocks noChangeArrowheads="1"/>
          </p:cNvSpPr>
          <p:nvPr/>
        </p:nvSpPr>
        <p:spPr bwMode="auto">
          <a:xfrm flipH="1">
            <a:off x="8324850" y="6828028"/>
            <a:ext cx="181822" cy="525401"/>
          </a:xfrm>
          <a:prstGeom prst="actionButtonForwardNex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38" name="Group 31"/>
          <p:cNvGrpSpPr/>
          <p:nvPr/>
        </p:nvGrpSpPr>
        <p:grpSpPr bwMode="auto">
          <a:xfrm>
            <a:off x="587375" y="2023428"/>
            <a:ext cx="2816225" cy="2774950"/>
            <a:chOff x="370" y="689"/>
            <a:chExt cx="1774" cy="1748"/>
          </a:xfrm>
        </p:grpSpPr>
        <p:sp>
          <p:nvSpPr>
            <p:cNvPr id="39" name="Text Box 5"/>
            <p:cNvSpPr txBox="1">
              <a:spLocks noChangeArrowheads="1"/>
            </p:cNvSpPr>
            <p:nvPr/>
          </p:nvSpPr>
          <p:spPr bwMode="auto">
            <a:xfrm>
              <a:off x="1502" y="689"/>
              <a:ext cx="26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40" name="Group 6"/>
            <p:cNvGrpSpPr/>
            <p:nvPr/>
          </p:nvGrpSpPr>
          <p:grpSpPr bwMode="auto">
            <a:xfrm>
              <a:off x="522" y="697"/>
              <a:ext cx="261" cy="327"/>
              <a:chOff x="2792" y="3391"/>
              <a:chExt cx="338" cy="394"/>
            </a:xfrm>
          </p:grpSpPr>
          <p:sp>
            <p:nvSpPr>
              <p:cNvPr id="63" name="Text Box 7"/>
              <p:cNvSpPr txBox="1">
                <a:spLocks noChangeArrowheads="1"/>
              </p:cNvSpPr>
              <p:nvPr/>
            </p:nvSpPr>
            <p:spPr bwMode="auto">
              <a:xfrm>
                <a:off x="2792" y="3391"/>
                <a:ext cx="338" cy="39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4" name="Line 8"/>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41" name="Text Box 9"/>
            <p:cNvSpPr txBox="1">
              <a:spLocks noChangeArrowheads="1"/>
            </p:cNvSpPr>
            <p:nvPr/>
          </p:nvSpPr>
          <p:spPr bwMode="auto">
            <a:xfrm>
              <a:off x="1471" y="2096"/>
              <a:ext cx="262"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Text Box 10"/>
            <p:cNvSpPr txBox="1">
              <a:spLocks noChangeArrowheads="1"/>
            </p:cNvSpPr>
            <p:nvPr/>
          </p:nvSpPr>
          <p:spPr bwMode="auto">
            <a:xfrm>
              <a:off x="698" y="2106"/>
              <a:ext cx="26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Rectangle 11"/>
            <p:cNvSpPr>
              <a:spLocks noChangeArrowheads="1"/>
            </p:cNvSpPr>
            <p:nvPr/>
          </p:nvSpPr>
          <p:spPr bwMode="auto">
            <a:xfrm>
              <a:off x="370" y="1056"/>
              <a:ext cx="1542" cy="614"/>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Line 12"/>
            <p:cNvSpPr>
              <a:spLocks noChangeShapeType="1"/>
            </p:cNvSpPr>
            <p:nvPr/>
          </p:nvSpPr>
          <p:spPr bwMode="auto">
            <a:xfrm flipH="1" flipV="1">
              <a:off x="852" y="698"/>
              <a:ext cx="0" cy="22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Oval 13"/>
            <p:cNvSpPr>
              <a:spLocks noChangeArrowheads="1"/>
            </p:cNvSpPr>
            <p:nvPr/>
          </p:nvSpPr>
          <p:spPr bwMode="auto">
            <a:xfrm>
              <a:off x="800" y="921"/>
              <a:ext cx="103" cy="10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Line 14"/>
            <p:cNvSpPr>
              <a:spLocks noChangeShapeType="1"/>
            </p:cNvSpPr>
            <p:nvPr/>
          </p:nvSpPr>
          <p:spPr bwMode="auto">
            <a:xfrm flipV="1">
              <a:off x="1471" y="732"/>
              <a:ext cx="1"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15"/>
            <p:cNvSpPr>
              <a:spLocks noChangeShapeType="1"/>
            </p:cNvSpPr>
            <p:nvPr/>
          </p:nvSpPr>
          <p:spPr bwMode="auto">
            <a:xfrm>
              <a:off x="1557" y="1668"/>
              <a:ext cx="0" cy="4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16"/>
            <p:cNvSpPr>
              <a:spLocks noChangeShapeType="1"/>
            </p:cNvSpPr>
            <p:nvPr/>
          </p:nvSpPr>
          <p:spPr bwMode="auto">
            <a:xfrm>
              <a:off x="800" y="1668"/>
              <a:ext cx="0" cy="4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17"/>
            <p:cNvSpPr>
              <a:spLocks noChangeShapeType="1"/>
            </p:cNvSpPr>
            <p:nvPr/>
          </p:nvSpPr>
          <p:spPr bwMode="auto">
            <a:xfrm>
              <a:off x="1179" y="1668"/>
              <a:ext cx="0" cy="4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Text Box 18"/>
            <p:cNvSpPr txBox="1">
              <a:spLocks noChangeArrowheads="1"/>
            </p:cNvSpPr>
            <p:nvPr/>
          </p:nvSpPr>
          <p:spPr bwMode="auto">
            <a:xfrm>
              <a:off x="1024" y="2110"/>
              <a:ext cx="43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1" name="AutoShape 19"/>
            <p:cNvSpPr>
              <a:spLocks noChangeArrowheads="1"/>
            </p:cNvSpPr>
            <p:nvPr/>
          </p:nvSpPr>
          <p:spPr bwMode="auto">
            <a:xfrm>
              <a:off x="1050" y="1523"/>
              <a:ext cx="218" cy="149"/>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2" name="Oval 20"/>
            <p:cNvSpPr>
              <a:spLocks noChangeArrowheads="1"/>
            </p:cNvSpPr>
            <p:nvPr/>
          </p:nvSpPr>
          <p:spPr bwMode="auto">
            <a:xfrm>
              <a:off x="1122" y="1659"/>
              <a:ext cx="88" cy="94"/>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Oval 21"/>
            <p:cNvSpPr>
              <a:spLocks noChangeArrowheads="1"/>
            </p:cNvSpPr>
            <p:nvPr/>
          </p:nvSpPr>
          <p:spPr bwMode="auto">
            <a:xfrm>
              <a:off x="1690" y="1659"/>
              <a:ext cx="87" cy="94"/>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Oval 22"/>
            <p:cNvSpPr>
              <a:spLocks noChangeArrowheads="1"/>
            </p:cNvSpPr>
            <p:nvPr/>
          </p:nvSpPr>
          <p:spPr bwMode="auto">
            <a:xfrm>
              <a:off x="493" y="1659"/>
              <a:ext cx="87" cy="94"/>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Line 23"/>
            <p:cNvSpPr>
              <a:spLocks noChangeShapeType="1"/>
            </p:cNvSpPr>
            <p:nvPr/>
          </p:nvSpPr>
          <p:spPr bwMode="auto">
            <a:xfrm>
              <a:off x="1743" y="1763"/>
              <a:ext cx="0" cy="3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24"/>
            <p:cNvSpPr>
              <a:spLocks noChangeShapeType="1"/>
            </p:cNvSpPr>
            <p:nvPr/>
          </p:nvSpPr>
          <p:spPr bwMode="auto">
            <a:xfrm>
              <a:off x="529" y="1763"/>
              <a:ext cx="0" cy="3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7" name="Group 25"/>
            <p:cNvGrpSpPr/>
            <p:nvPr/>
          </p:nvGrpSpPr>
          <p:grpSpPr bwMode="auto">
            <a:xfrm>
              <a:off x="1664" y="2101"/>
              <a:ext cx="480" cy="327"/>
              <a:chOff x="655" y="3276"/>
              <a:chExt cx="621" cy="393"/>
            </a:xfrm>
          </p:grpSpPr>
          <p:sp>
            <p:nvSpPr>
              <p:cNvPr id="61" name="Text Box 26"/>
              <p:cNvSpPr txBox="1">
                <a:spLocks noChangeArrowheads="1"/>
              </p:cNvSpPr>
              <p:nvPr/>
            </p:nvSpPr>
            <p:spPr bwMode="auto">
              <a:xfrm>
                <a:off x="655" y="3276"/>
                <a:ext cx="621" cy="39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Line 27"/>
              <p:cNvSpPr>
                <a:spLocks noChangeShapeType="1"/>
              </p:cNvSpPr>
              <p:nvPr/>
            </p:nvSpPr>
            <p:spPr bwMode="auto">
              <a:xfrm>
                <a:off x="712" y="3321"/>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8" name="Group 28"/>
            <p:cNvGrpSpPr/>
            <p:nvPr/>
          </p:nvGrpSpPr>
          <p:grpSpPr bwMode="auto">
            <a:xfrm>
              <a:off x="415" y="2098"/>
              <a:ext cx="480" cy="329"/>
              <a:chOff x="655" y="3275"/>
              <a:chExt cx="621" cy="397"/>
            </a:xfrm>
          </p:grpSpPr>
          <p:sp>
            <p:nvSpPr>
              <p:cNvPr id="59" name="Text Box 29"/>
              <p:cNvSpPr txBox="1">
                <a:spLocks noChangeArrowheads="1"/>
              </p:cNvSpPr>
              <p:nvPr/>
            </p:nvSpPr>
            <p:spPr bwMode="auto">
              <a:xfrm>
                <a:off x="655" y="3275"/>
                <a:ext cx="621" cy="39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Line 30"/>
              <p:cNvSpPr>
                <a:spLocks noChangeShapeType="1"/>
              </p:cNvSpPr>
              <p:nvPr/>
            </p:nvSpPr>
            <p:spPr bwMode="auto">
              <a:xfrm>
                <a:off x="712" y="3321"/>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65" name="Group 40"/>
          <p:cNvGrpSpPr/>
          <p:nvPr/>
        </p:nvGrpSpPr>
        <p:grpSpPr bwMode="auto">
          <a:xfrm>
            <a:off x="879475" y="2525080"/>
            <a:ext cx="2095500" cy="538163"/>
            <a:chOff x="554" y="1389"/>
            <a:chExt cx="1320" cy="339"/>
          </a:xfrm>
        </p:grpSpPr>
        <p:sp>
          <p:nvSpPr>
            <p:cNvPr id="66" name="Text Box 32"/>
            <p:cNvSpPr txBox="1">
              <a:spLocks noChangeArrowheads="1"/>
            </p:cNvSpPr>
            <p:nvPr/>
          </p:nvSpPr>
          <p:spPr bwMode="auto">
            <a:xfrm>
              <a:off x="1524" y="1389"/>
              <a:ext cx="35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7" name="Text Box 33"/>
            <p:cNvSpPr txBox="1">
              <a:spLocks noChangeArrowheads="1"/>
            </p:cNvSpPr>
            <p:nvPr/>
          </p:nvSpPr>
          <p:spPr bwMode="auto">
            <a:xfrm>
              <a:off x="554" y="1401"/>
              <a:ext cx="35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8" name="Freeform 34"/>
            <p:cNvSpPr/>
            <p:nvPr/>
          </p:nvSpPr>
          <p:spPr bwMode="auto">
            <a:xfrm>
              <a:off x="791" y="1423"/>
              <a:ext cx="756" cy="249"/>
            </a:xfrm>
            <a:custGeom>
              <a:avLst/>
              <a:gdLst>
                <a:gd name="T0" fmla="*/ 0 w 756"/>
                <a:gd name="T1" fmla="*/ 237 h 249"/>
                <a:gd name="T2" fmla="*/ 0 w 756"/>
                <a:gd name="T3" fmla="*/ 0 h 249"/>
                <a:gd name="T4" fmla="*/ 756 w 756"/>
                <a:gd name="T5" fmla="*/ 0 h 249"/>
                <a:gd name="T6" fmla="*/ 756 w 756"/>
                <a:gd name="T7" fmla="*/ 249 h 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249">
                  <a:moveTo>
                    <a:pt x="0" y="237"/>
                  </a:moveTo>
                  <a:lnTo>
                    <a:pt x="0" y="0"/>
                  </a:lnTo>
                  <a:lnTo>
                    <a:pt x="756" y="0"/>
                  </a:lnTo>
                  <a:lnTo>
                    <a:pt x="756" y="249"/>
                  </a:lnTo>
                </a:path>
              </a:pathLst>
            </a:custGeom>
            <a:noFill/>
            <a:ln w="38100" cap="flat" cmpd="sng">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ox(in)">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5"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grpSp>
        <p:nvGrpSpPr>
          <p:cNvPr id="6" name="Group 31"/>
          <p:cNvGrpSpPr/>
          <p:nvPr/>
        </p:nvGrpSpPr>
        <p:grpSpPr bwMode="auto">
          <a:xfrm>
            <a:off x="587375" y="1093788"/>
            <a:ext cx="2816225" cy="2774950"/>
            <a:chOff x="370" y="689"/>
            <a:chExt cx="1774" cy="1748"/>
          </a:xfrm>
        </p:grpSpPr>
        <p:sp>
          <p:nvSpPr>
            <p:cNvPr id="7" name="Text Box 5"/>
            <p:cNvSpPr txBox="1">
              <a:spLocks noChangeArrowheads="1"/>
            </p:cNvSpPr>
            <p:nvPr/>
          </p:nvSpPr>
          <p:spPr bwMode="auto">
            <a:xfrm>
              <a:off x="1502" y="689"/>
              <a:ext cx="26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8" name="Group 6"/>
            <p:cNvGrpSpPr/>
            <p:nvPr/>
          </p:nvGrpSpPr>
          <p:grpSpPr bwMode="auto">
            <a:xfrm>
              <a:off x="522" y="697"/>
              <a:ext cx="261" cy="327"/>
              <a:chOff x="2792" y="3391"/>
              <a:chExt cx="338" cy="394"/>
            </a:xfrm>
          </p:grpSpPr>
          <p:sp>
            <p:nvSpPr>
              <p:cNvPr id="31" name="Text Box 7"/>
              <p:cNvSpPr txBox="1">
                <a:spLocks noChangeArrowheads="1"/>
              </p:cNvSpPr>
              <p:nvPr/>
            </p:nvSpPr>
            <p:spPr bwMode="auto">
              <a:xfrm>
                <a:off x="2792" y="3391"/>
                <a:ext cx="338" cy="39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2" name="Line 8"/>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 name="Text Box 9"/>
            <p:cNvSpPr txBox="1">
              <a:spLocks noChangeArrowheads="1"/>
            </p:cNvSpPr>
            <p:nvPr/>
          </p:nvSpPr>
          <p:spPr bwMode="auto">
            <a:xfrm>
              <a:off x="1471" y="2096"/>
              <a:ext cx="262"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 name="Text Box 10"/>
            <p:cNvSpPr txBox="1">
              <a:spLocks noChangeArrowheads="1"/>
            </p:cNvSpPr>
            <p:nvPr/>
          </p:nvSpPr>
          <p:spPr bwMode="auto">
            <a:xfrm>
              <a:off x="698" y="2106"/>
              <a:ext cx="26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370" y="1056"/>
              <a:ext cx="1542" cy="614"/>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Line 12"/>
            <p:cNvSpPr>
              <a:spLocks noChangeShapeType="1"/>
            </p:cNvSpPr>
            <p:nvPr/>
          </p:nvSpPr>
          <p:spPr bwMode="auto">
            <a:xfrm flipH="1" flipV="1">
              <a:off x="852" y="698"/>
              <a:ext cx="0" cy="22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Oval 13"/>
            <p:cNvSpPr>
              <a:spLocks noChangeArrowheads="1"/>
            </p:cNvSpPr>
            <p:nvPr/>
          </p:nvSpPr>
          <p:spPr bwMode="auto">
            <a:xfrm>
              <a:off x="800" y="921"/>
              <a:ext cx="103" cy="10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flipV="1">
              <a:off x="1471" y="732"/>
              <a:ext cx="1"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Line 15"/>
            <p:cNvSpPr>
              <a:spLocks noChangeShapeType="1"/>
            </p:cNvSpPr>
            <p:nvPr/>
          </p:nvSpPr>
          <p:spPr bwMode="auto">
            <a:xfrm>
              <a:off x="1557" y="1668"/>
              <a:ext cx="0" cy="4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Line 16"/>
            <p:cNvSpPr>
              <a:spLocks noChangeShapeType="1"/>
            </p:cNvSpPr>
            <p:nvPr/>
          </p:nvSpPr>
          <p:spPr bwMode="auto">
            <a:xfrm>
              <a:off x="800" y="1668"/>
              <a:ext cx="0" cy="4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Line 17"/>
            <p:cNvSpPr>
              <a:spLocks noChangeShapeType="1"/>
            </p:cNvSpPr>
            <p:nvPr/>
          </p:nvSpPr>
          <p:spPr bwMode="auto">
            <a:xfrm>
              <a:off x="1179" y="1668"/>
              <a:ext cx="0" cy="4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Text Box 18"/>
            <p:cNvSpPr txBox="1">
              <a:spLocks noChangeArrowheads="1"/>
            </p:cNvSpPr>
            <p:nvPr/>
          </p:nvSpPr>
          <p:spPr bwMode="auto">
            <a:xfrm>
              <a:off x="1024" y="2110"/>
              <a:ext cx="43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 name="AutoShape 19"/>
            <p:cNvSpPr>
              <a:spLocks noChangeArrowheads="1"/>
            </p:cNvSpPr>
            <p:nvPr/>
          </p:nvSpPr>
          <p:spPr bwMode="auto">
            <a:xfrm>
              <a:off x="1050" y="1523"/>
              <a:ext cx="218" cy="149"/>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Oval 20"/>
            <p:cNvSpPr>
              <a:spLocks noChangeArrowheads="1"/>
            </p:cNvSpPr>
            <p:nvPr/>
          </p:nvSpPr>
          <p:spPr bwMode="auto">
            <a:xfrm>
              <a:off x="1122" y="1659"/>
              <a:ext cx="88" cy="94"/>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Oval 21"/>
            <p:cNvSpPr>
              <a:spLocks noChangeArrowheads="1"/>
            </p:cNvSpPr>
            <p:nvPr/>
          </p:nvSpPr>
          <p:spPr bwMode="auto">
            <a:xfrm>
              <a:off x="1690" y="1659"/>
              <a:ext cx="87" cy="94"/>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Oval 22"/>
            <p:cNvSpPr>
              <a:spLocks noChangeArrowheads="1"/>
            </p:cNvSpPr>
            <p:nvPr/>
          </p:nvSpPr>
          <p:spPr bwMode="auto">
            <a:xfrm>
              <a:off x="493" y="1659"/>
              <a:ext cx="87" cy="94"/>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Line 23"/>
            <p:cNvSpPr>
              <a:spLocks noChangeShapeType="1"/>
            </p:cNvSpPr>
            <p:nvPr/>
          </p:nvSpPr>
          <p:spPr bwMode="auto">
            <a:xfrm>
              <a:off x="1743" y="1763"/>
              <a:ext cx="0" cy="3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24"/>
            <p:cNvSpPr>
              <a:spLocks noChangeShapeType="1"/>
            </p:cNvSpPr>
            <p:nvPr/>
          </p:nvSpPr>
          <p:spPr bwMode="auto">
            <a:xfrm>
              <a:off x="529" y="1763"/>
              <a:ext cx="0" cy="3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5" name="Group 25"/>
            <p:cNvGrpSpPr/>
            <p:nvPr/>
          </p:nvGrpSpPr>
          <p:grpSpPr bwMode="auto">
            <a:xfrm>
              <a:off x="1664" y="2101"/>
              <a:ext cx="480" cy="327"/>
              <a:chOff x="655" y="3276"/>
              <a:chExt cx="621" cy="393"/>
            </a:xfrm>
          </p:grpSpPr>
          <p:sp>
            <p:nvSpPr>
              <p:cNvPr id="29" name="Text Box 26"/>
              <p:cNvSpPr txBox="1">
                <a:spLocks noChangeArrowheads="1"/>
              </p:cNvSpPr>
              <p:nvPr/>
            </p:nvSpPr>
            <p:spPr bwMode="auto">
              <a:xfrm>
                <a:off x="655" y="3276"/>
                <a:ext cx="621" cy="39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Line 27"/>
              <p:cNvSpPr>
                <a:spLocks noChangeShapeType="1"/>
              </p:cNvSpPr>
              <p:nvPr/>
            </p:nvSpPr>
            <p:spPr bwMode="auto">
              <a:xfrm>
                <a:off x="712" y="3321"/>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6" name="Group 28"/>
            <p:cNvGrpSpPr/>
            <p:nvPr/>
          </p:nvGrpSpPr>
          <p:grpSpPr bwMode="auto">
            <a:xfrm>
              <a:off x="415" y="2098"/>
              <a:ext cx="480" cy="329"/>
              <a:chOff x="655" y="3275"/>
              <a:chExt cx="621" cy="397"/>
            </a:xfrm>
          </p:grpSpPr>
          <p:sp>
            <p:nvSpPr>
              <p:cNvPr id="27" name="Text Box 29"/>
              <p:cNvSpPr txBox="1">
                <a:spLocks noChangeArrowheads="1"/>
              </p:cNvSpPr>
              <p:nvPr/>
            </p:nvSpPr>
            <p:spPr bwMode="auto">
              <a:xfrm>
                <a:off x="655" y="3275"/>
                <a:ext cx="621" cy="39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Line 30"/>
              <p:cNvSpPr>
                <a:spLocks noChangeShapeType="1"/>
              </p:cNvSpPr>
              <p:nvPr/>
            </p:nvSpPr>
            <p:spPr bwMode="auto">
              <a:xfrm>
                <a:off x="712" y="3321"/>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33" name="Group 40"/>
          <p:cNvGrpSpPr/>
          <p:nvPr/>
        </p:nvGrpSpPr>
        <p:grpSpPr bwMode="auto">
          <a:xfrm>
            <a:off x="879475" y="2205040"/>
            <a:ext cx="2095500" cy="538163"/>
            <a:chOff x="554" y="1389"/>
            <a:chExt cx="1320" cy="339"/>
          </a:xfrm>
        </p:grpSpPr>
        <p:sp>
          <p:nvSpPr>
            <p:cNvPr id="34" name="Text Box 32"/>
            <p:cNvSpPr txBox="1">
              <a:spLocks noChangeArrowheads="1"/>
            </p:cNvSpPr>
            <p:nvPr/>
          </p:nvSpPr>
          <p:spPr bwMode="auto">
            <a:xfrm>
              <a:off x="1524" y="1389"/>
              <a:ext cx="35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Text Box 33"/>
            <p:cNvSpPr txBox="1">
              <a:spLocks noChangeArrowheads="1"/>
            </p:cNvSpPr>
            <p:nvPr/>
          </p:nvSpPr>
          <p:spPr bwMode="auto">
            <a:xfrm>
              <a:off x="554" y="1401"/>
              <a:ext cx="35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Freeform 34"/>
            <p:cNvSpPr/>
            <p:nvPr/>
          </p:nvSpPr>
          <p:spPr bwMode="auto">
            <a:xfrm>
              <a:off x="791" y="1423"/>
              <a:ext cx="756" cy="249"/>
            </a:xfrm>
            <a:custGeom>
              <a:avLst/>
              <a:gdLst>
                <a:gd name="T0" fmla="*/ 0 w 756"/>
                <a:gd name="T1" fmla="*/ 237 h 249"/>
                <a:gd name="T2" fmla="*/ 0 w 756"/>
                <a:gd name="T3" fmla="*/ 0 h 249"/>
                <a:gd name="T4" fmla="*/ 756 w 756"/>
                <a:gd name="T5" fmla="*/ 0 h 249"/>
                <a:gd name="T6" fmla="*/ 756 w 756"/>
                <a:gd name="T7" fmla="*/ 249 h 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249">
                  <a:moveTo>
                    <a:pt x="0" y="237"/>
                  </a:moveTo>
                  <a:lnTo>
                    <a:pt x="0" y="0"/>
                  </a:lnTo>
                  <a:lnTo>
                    <a:pt x="756" y="0"/>
                  </a:lnTo>
                  <a:lnTo>
                    <a:pt x="756" y="249"/>
                  </a:lnTo>
                </a:path>
              </a:pathLst>
            </a:custGeom>
            <a:noFill/>
            <a:ln w="38100" cap="flat" cmpd="sng">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7" name="Group 76"/>
          <p:cNvGrpSpPr/>
          <p:nvPr/>
        </p:nvGrpSpPr>
        <p:grpSpPr bwMode="auto">
          <a:xfrm>
            <a:off x="6761163" y="1665288"/>
            <a:ext cx="1793875" cy="1552575"/>
            <a:chOff x="576" y="2822"/>
            <a:chExt cx="1130" cy="978"/>
          </a:xfrm>
        </p:grpSpPr>
        <p:sp>
          <p:nvSpPr>
            <p:cNvPr id="38" name="Rectangle 48"/>
            <p:cNvSpPr>
              <a:spLocks noChangeArrowheads="1"/>
            </p:cNvSpPr>
            <p:nvPr/>
          </p:nvSpPr>
          <p:spPr bwMode="auto">
            <a:xfrm>
              <a:off x="1051" y="3474"/>
              <a:ext cx="655"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9" name="Rectangle 47"/>
            <p:cNvSpPr>
              <a:spLocks noChangeArrowheads="1"/>
            </p:cNvSpPr>
            <p:nvPr/>
          </p:nvSpPr>
          <p:spPr bwMode="auto">
            <a:xfrm>
              <a:off x="576" y="3474"/>
              <a:ext cx="475"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Rectangle 46"/>
            <p:cNvSpPr>
              <a:spLocks noChangeArrowheads="1"/>
            </p:cNvSpPr>
            <p:nvPr/>
          </p:nvSpPr>
          <p:spPr bwMode="auto">
            <a:xfrm>
              <a:off x="1051" y="3148"/>
              <a:ext cx="655"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Rectangle 45"/>
            <p:cNvSpPr>
              <a:spLocks noChangeArrowheads="1"/>
            </p:cNvSpPr>
            <p:nvPr/>
          </p:nvSpPr>
          <p:spPr bwMode="auto">
            <a:xfrm>
              <a:off x="576" y="3148"/>
              <a:ext cx="475"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Rectangle 44"/>
            <p:cNvSpPr>
              <a:spLocks noChangeArrowheads="1"/>
            </p:cNvSpPr>
            <p:nvPr/>
          </p:nvSpPr>
          <p:spPr bwMode="auto">
            <a:xfrm>
              <a:off x="1051" y="2822"/>
              <a:ext cx="655"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Rectangle 43"/>
            <p:cNvSpPr>
              <a:spLocks noChangeArrowheads="1"/>
            </p:cNvSpPr>
            <p:nvPr/>
          </p:nvSpPr>
          <p:spPr bwMode="auto">
            <a:xfrm>
              <a:off x="576" y="2822"/>
              <a:ext cx="475"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Line 50"/>
            <p:cNvSpPr>
              <a:spLocks noChangeShapeType="1"/>
            </p:cNvSpPr>
            <p:nvPr/>
          </p:nvSpPr>
          <p:spPr bwMode="auto">
            <a:xfrm>
              <a:off x="576" y="3148"/>
              <a:ext cx="113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51"/>
            <p:cNvSpPr>
              <a:spLocks noChangeShapeType="1"/>
            </p:cNvSpPr>
            <p:nvPr/>
          </p:nvSpPr>
          <p:spPr bwMode="auto">
            <a:xfrm>
              <a:off x="576" y="3474"/>
              <a:ext cx="113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Line 54"/>
            <p:cNvSpPr>
              <a:spLocks noChangeShapeType="1"/>
            </p:cNvSpPr>
            <p:nvPr/>
          </p:nvSpPr>
          <p:spPr bwMode="auto">
            <a:xfrm>
              <a:off x="1051" y="2822"/>
              <a:ext cx="0" cy="9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49"/>
            <p:cNvSpPr>
              <a:spLocks noChangeShapeType="1"/>
            </p:cNvSpPr>
            <p:nvPr/>
          </p:nvSpPr>
          <p:spPr bwMode="auto">
            <a:xfrm>
              <a:off x="576" y="2822"/>
              <a:ext cx="1130"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53"/>
            <p:cNvSpPr>
              <a:spLocks noChangeShapeType="1"/>
            </p:cNvSpPr>
            <p:nvPr/>
          </p:nvSpPr>
          <p:spPr bwMode="auto">
            <a:xfrm>
              <a:off x="576" y="2822"/>
              <a:ext cx="0" cy="978"/>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55"/>
            <p:cNvSpPr>
              <a:spLocks noChangeShapeType="1"/>
            </p:cNvSpPr>
            <p:nvPr/>
          </p:nvSpPr>
          <p:spPr bwMode="auto">
            <a:xfrm>
              <a:off x="1706" y="2822"/>
              <a:ext cx="0" cy="978"/>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52"/>
            <p:cNvSpPr>
              <a:spLocks noChangeShapeType="1"/>
            </p:cNvSpPr>
            <p:nvPr/>
          </p:nvSpPr>
          <p:spPr bwMode="auto">
            <a:xfrm>
              <a:off x="576" y="3800"/>
              <a:ext cx="1130"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75"/>
            <p:cNvSpPr>
              <a:spLocks noChangeShapeType="1"/>
            </p:cNvSpPr>
            <p:nvPr/>
          </p:nvSpPr>
          <p:spPr bwMode="auto">
            <a:xfrm>
              <a:off x="1231" y="3524"/>
              <a:ext cx="18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2" name="Group 108"/>
          <p:cNvGrpSpPr/>
          <p:nvPr/>
        </p:nvGrpSpPr>
        <p:grpSpPr bwMode="auto">
          <a:xfrm>
            <a:off x="3954463" y="1314450"/>
            <a:ext cx="2244725" cy="2543175"/>
            <a:chOff x="3091" y="853"/>
            <a:chExt cx="1414" cy="1602"/>
          </a:xfrm>
        </p:grpSpPr>
        <p:sp>
          <p:nvSpPr>
            <p:cNvPr id="53" name="Text Box 78"/>
            <p:cNvSpPr txBox="1">
              <a:spLocks noChangeArrowheads="1"/>
            </p:cNvSpPr>
            <p:nvPr/>
          </p:nvSpPr>
          <p:spPr bwMode="auto">
            <a:xfrm>
              <a:off x="3912" y="858"/>
              <a:ext cx="18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54" name="Group 105"/>
            <p:cNvGrpSpPr/>
            <p:nvPr/>
          </p:nvGrpSpPr>
          <p:grpSpPr bwMode="auto">
            <a:xfrm>
              <a:off x="3166" y="853"/>
              <a:ext cx="187" cy="327"/>
              <a:chOff x="3166" y="853"/>
              <a:chExt cx="187" cy="327"/>
            </a:xfrm>
          </p:grpSpPr>
          <p:sp>
            <p:nvSpPr>
              <p:cNvPr id="75" name="Text Box 80"/>
              <p:cNvSpPr txBox="1">
                <a:spLocks noChangeArrowheads="1"/>
              </p:cNvSpPr>
              <p:nvPr/>
            </p:nvSpPr>
            <p:spPr bwMode="auto">
              <a:xfrm>
                <a:off x="3166" y="853"/>
                <a:ext cx="18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6" name="Line 81"/>
              <p:cNvSpPr>
                <a:spLocks noChangeShapeType="1"/>
              </p:cNvSpPr>
              <p:nvPr/>
            </p:nvSpPr>
            <p:spPr bwMode="auto">
              <a:xfrm>
                <a:off x="3243" y="897"/>
                <a:ext cx="8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5" name="Text Box 82"/>
            <p:cNvSpPr txBox="1">
              <a:spLocks noChangeArrowheads="1"/>
            </p:cNvSpPr>
            <p:nvPr/>
          </p:nvSpPr>
          <p:spPr bwMode="auto">
            <a:xfrm>
              <a:off x="3811" y="2101"/>
              <a:ext cx="18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6" name="Rectangle 84"/>
            <p:cNvSpPr>
              <a:spLocks noChangeArrowheads="1"/>
            </p:cNvSpPr>
            <p:nvPr/>
          </p:nvSpPr>
          <p:spPr bwMode="auto">
            <a:xfrm>
              <a:off x="3104" y="1188"/>
              <a:ext cx="1100" cy="55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Line 85"/>
            <p:cNvSpPr>
              <a:spLocks noChangeShapeType="1"/>
            </p:cNvSpPr>
            <p:nvPr/>
          </p:nvSpPr>
          <p:spPr bwMode="auto">
            <a:xfrm flipH="1" flipV="1">
              <a:off x="3448" y="866"/>
              <a:ext cx="0" cy="2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Oval 86"/>
            <p:cNvSpPr>
              <a:spLocks noChangeArrowheads="1"/>
            </p:cNvSpPr>
            <p:nvPr/>
          </p:nvSpPr>
          <p:spPr bwMode="auto">
            <a:xfrm>
              <a:off x="3411" y="1067"/>
              <a:ext cx="73" cy="91"/>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Line 87"/>
            <p:cNvSpPr>
              <a:spLocks noChangeShapeType="1"/>
            </p:cNvSpPr>
            <p:nvPr/>
          </p:nvSpPr>
          <p:spPr bwMode="auto">
            <a:xfrm flipV="1">
              <a:off x="3890" y="897"/>
              <a:ext cx="0" cy="27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88"/>
            <p:cNvSpPr>
              <a:spLocks noChangeShapeType="1"/>
            </p:cNvSpPr>
            <p:nvPr/>
          </p:nvSpPr>
          <p:spPr bwMode="auto">
            <a:xfrm>
              <a:off x="3951" y="1738"/>
              <a:ext cx="0" cy="3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90"/>
            <p:cNvSpPr>
              <a:spLocks noChangeShapeType="1"/>
            </p:cNvSpPr>
            <p:nvPr/>
          </p:nvSpPr>
          <p:spPr bwMode="auto">
            <a:xfrm>
              <a:off x="3681" y="1738"/>
              <a:ext cx="0" cy="3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 name="Text Box 91"/>
            <p:cNvSpPr txBox="1">
              <a:spLocks noChangeArrowheads="1"/>
            </p:cNvSpPr>
            <p:nvPr/>
          </p:nvSpPr>
          <p:spPr bwMode="auto">
            <a:xfrm>
              <a:off x="3447" y="2091"/>
              <a:ext cx="48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AutoShape 92"/>
            <p:cNvSpPr>
              <a:spLocks noChangeArrowheads="1"/>
            </p:cNvSpPr>
            <p:nvPr/>
          </p:nvSpPr>
          <p:spPr bwMode="auto">
            <a:xfrm>
              <a:off x="3589" y="1608"/>
              <a:ext cx="156" cy="134"/>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4" name="Oval 93"/>
            <p:cNvSpPr>
              <a:spLocks noChangeArrowheads="1"/>
            </p:cNvSpPr>
            <p:nvPr/>
          </p:nvSpPr>
          <p:spPr bwMode="auto">
            <a:xfrm>
              <a:off x="3641" y="1730"/>
              <a:ext cx="62" cy="85"/>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5" name="Oval 94"/>
            <p:cNvSpPr>
              <a:spLocks noChangeArrowheads="1"/>
            </p:cNvSpPr>
            <p:nvPr/>
          </p:nvSpPr>
          <p:spPr bwMode="auto">
            <a:xfrm>
              <a:off x="4046" y="1730"/>
              <a:ext cx="62" cy="85"/>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6" name="Oval 95"/>
            <p:cNvSpPr>
              <a:spLocks noChangeArrowheads="1"/>
            </p:cNvSpPr>
            <p:nvPr/>
          </p:nvSpPr>
          <p:spPr bwMode="auto">
            <a:xfrm>
              <a:off x="3192" y="1730"/>
              <a:ext cx="62" cy="85"/>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7" name="Line 96"/>
            <p:cNvSpPr>
              <a:spLocks noChangeShapeType="1"/>
            </p:cNvSpPr>
            <p:nvPr/>
          </p:nvSpPr>
          <p:spPr bwMode="auto">
            <a:xfrm>
              <a:off x="4084" y="1824"/>
              <a:ext cx="0" cy="2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 name="Line 97"/>
            <p:cNvSpPr>
              <a:spLocks noChangeShapeType="1"/>
            </p:cNvSpPr>
            <p:nvPr/>
          </p:nvSpPr>
          <p:spPr bwMode="auto">
            <a:xfrm>
              <a:off x="3217" y="1824"/>
              <a:ext cx="0" cy="2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9" name="Group 106"/>
            <p:cNvGrpSpPr/>
            <p:nvPr/>
          </p:nvGrpSpPr>
          <p:grpSpPr bwMode="auto">
            <a:xfrm>
              <a:off x="4027" y="2128"/>
              <a:ext cx="478" cy="327"/>
              <a:chOff x="4027" y="2128"/>
              <a:chExt cx="478" cy="327"/>
            </a:xfrm>
          </p:grpSpPr>
          <p:sp>
            <p:nvSpPr>
              <p:cNvPr id="73" name="Text Box 99"/>
              <p:cNvSpPr txBox="1">
                <a:spLocks noChangeArrowheads="1"/>
              </p:cNvSpPr>
              <p:nvPr/>
            </p:nvSpPr>
            <p:spPr bwMode="auto">
              <a:xfrm>
                <a:off x="4027" y="2128"/>
                <a:ext cx="47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4" name="Line 100"/>
              <p:cNvSpPr>
                <a:spLocks noChangeShapeType="1"/>
              </p:cNvSpPr>
              <p:nvPr/>
            </p:nvSpPr>
            <p:spPr bwMode="auto">
              <a:xfrm>
                <a:off x="4092" y="2195"/>
                <a:ext cx="7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0" name="Group 107"/>
            <p:cNvGrpSpPr/>
            <p:nvPr/>
          </p:nvGrpSpPr>
          <p:grpSpPr bwMode="auto">
            <a:xfrm>
              <a:off x="3091" y="2095"/>
              <a:ext cx="411" cy="327"/>
              <a:chOff x="3091" y="2095"/>
              <a:chExt cx="411" cy="327"/>
            </a:xfrm>
          </p:grpSpPr>
          <p:sp>
            <p:nvSpPr>
              <p:cNvPr id="71" name="Text Box 102"/>
              <p:cNvSpPr txBox="1">
                <a:spLocks noChangeArrowheads="1"/>
              </p:cNvSpPr>
              <p:nvPr/>
            </p:nvSpPr>
            <p:spPr bwMode="auto">
              <a:xfrm>
                <a:off x="3091" y="2095"/>
                <a:ext cx="41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Line 103"/>
              <p:cNvSpPr>
                <a:spLocks noChangeShapeType="1"/>
              </p:cNvSpPr>
              <p:nvPr/>
            </p:nvSpPr>
            <p:spPr bwMode="auto">
              <a:xfrm>
                <a:off x="3167" y="2162"/>
                <a:ext cx="7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77" name="Group 111"/>
          <p:cNvGrpSpPr/>
          <p:nvPr/>
        </p:nvGrpSpPr>
        <p:grpSpPr bwMode="auto">
          <a:xfrm>
            <a:off x="3233414" y="447156"/>
            <a:ext cx="3925887" cy="519113"/>
            <a:chOff x="1931" y="170"/>
            <a:chExt cx="2473" cy="327"/>
          </a:xfrm>
        </p:grpSpPr>
        <p:sp>
          <p:nvSpPr>
            <p:cNvPr id="78" name="Line 109"/>
            <p:cNvSpPr>
              <a:spLocks noChangeShapeType="1"/>
            </p:cNvSpPr>
            <p:nvPr/>
          </p:nvSpPr>
          <p:spPr bwMode="auto">
            <a:xfrm>
              <a:off x="1931" y="328"/>
              <a:ext cx="475" cy="0"/>
            </a:xfrm>
            <a:prstGeom prst="line">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eaLnBrk="1" hangingPunct="1">
                <a:spcBef>
                  <a:spcPct val="50000"/>
                </a:spcBef>
              </a:pPr>
              <a:endParaRPr lang="zh-CN" altLang="en-US">
                <a:solidFill>
                  <a:srgbClr val="9090F4"/>
                </a:solidFill>
                <a:latin typeface="Times New Roman" panose="02020603050405020304" pitchFamily="18" charset="0"/>
              </a:endParaRPr>
            </a:p>
          </p:txBody>
        </p:sp>
        <p:sp>
          <p:nvSpPr>
            <p:cNvPr id="79" name="Text Box 110"/>
            <p:cNvSpPr txBox="1">
              <a:spLocks noChangeArrowheads="1"/>
            </p:cNvSpPr>
            <p:nvPr/>
          </p:nvSpPr>
          <p:spPr bwMode="auto">
            <a:xfrm>
              <a:off x="2304" y="170"/>
              <a:ext cx="210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lvl1pPr eaLnBrk="1" hangingPunct="1">
                <a:spcBef>
                  <a:spcPct val="50000"/>
                </a:spcBef>
                <a:defRPr>
                  <a:solidFill>
                    <a:srgbClr val="9090F4"/>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zh-CN" dirty="0"/>
                <a:t> </a:t>
              </a:r>
              <a:r>
                <a:rPr lang="zh-CN" altLang="en-US" dirty="0">
                  <a:solidFill>
                    <a:schemeClr val="tx1"/>
                  </a:solidFill>
                  <a:ea typeface="黑体" panose="02010609060101010101" pitchFamily="49" charset="-122"/>
                  <a:cs typeface="Times New Roman" panose="02020603050405020304" pitchFamily="18" charset="0"/>
                </a:rPr>
                <a:t>保持</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翻转触发器</a:t>
              </a:r>
              <a:endParaRPr lang="zh-CN" altLang="en-US" dirty="0">
                <a:solidFill>
                  <a:schemeClr val="tx1"/>
                </a:solidFill>
                <a:ea typeface="黑体" panose="02010609060101010101" pitchFamily="49" charset="-122"/>
                <a:cs typeface="Times New Roman" panose="02020603050405020304" pitchFamily="18" charset="0"/>
              </a:endParaRPr>
            </a:p>
          </p:txBody>
        </p:sp>
      </p:grpSp>
      <p:sp>
        <p:nvSpPr>
          <p:cNvPr id="80" name="Text Box 112"/>
          <p:cNvSpPr txBox="1">
            <a:spLocks noChangeArrowheads="1"/>
          </p:cNvSpPr>
          <p:nvPr/>
        </p:nvSpPr>
        <p:spPr bwMode="auto">
          <a:xfrm>
            <a:off x="555625" y="5092700"/>
            <a:ext cx="2116138"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81" name="Group 113"/>
          <p:cNvGrpSpPr/>
          <p:nvPr/>
        </p:nvGrpSpPr>
        <p:grpSpPr bwMode="auto">
          <a:xfrm>
            <a:off x="2989263" y="4151313"/>
            <a:ext cx="5132387" cy="2266950"/>
            <a:chOff x="2323" y="2627"/>
            <a:chExt cx="3233" cy="1428"/>
          </a:xfrm>
        </p:grpSpPr>
        <p:grpSp>
          <p:nvGrpSpPr>
            <p:cNvPr id="82" name="Group 114"/>
            <p:cNvGrpSpPr/>
            <p:nvPr/>
          </p:nvGrpSpPr>
          <p:grpSpPr bwMode="auto">
            <a:xfrm>
              <a:off x="3067" y="3170"/>
              <a:ext cx="339" cy="337"/>
              <a:chOff x="1554" y="3402"/>
              <a:chExt cx="339" cy="337"/>
            </a:xfrm>
          </p:grpSpPr>
          <p:sp>
            <p:nvSpPr>
              <p:cNvPr id="94" name="Oval 115"/>
              <p:cNvSpPr>
                <a:spLocks noChangeArrowheads="1"/>
              </p:cNvSpPr>
              <p:nvPr/>
            </p:nvSpPr>
            <p:spPr bwMode="auto">
              <a:xfrm>
                <a:off x="1554" y="3402"/>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Text Box 116"/>
              <p:cNvSpPr txBox="1">
                <a:spLocks noChangeArrowheads="1"/>
              </p:cNvSpPr>
              <p:nvPr/>
            </p:nvSpPr>
            <p:spPr bwMode="auto">
              <a:xfrm>
                <a:off x="1631" y="342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83" name="Group 117"/>
            <p:cNvGrpSpPr/>
            <p:nvPr/>
          </p:nvGrpSpPr>
          <p:grpSpPr bwMode="auto">
            <a:xfrm>
              <a:off x="4447" y="3193"/>
              <a:ext cx="339" cy="337"/>
              <a:chOff x="2934" y="3425"/>
              <a:chExt cx="339" cy="337"/>
            </a:xfrm>
          </p:grpSpPr>
          <p:sp>
            <p:nvSpPr>
              <p:cNvPr id="92" name="Oval 118"/>
              <p:cNvSpPr>
                <a:spLocks noChangeArrowheads="1"/>
              </p:cNvSpPr>
              <p:nvPr/>
            </p:nvSpPr>
            <p:spPr bwMode="auto">
              <a:xfrm>
                <a:off x="2934" y="3425"/>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3" name="Text Box 119"/>
              <p:cNvSpPr txBox="1">
                <a:spLocks noChangeArrowheads="1"/>
              </p:cNvSpPr>
              <p:nvPr/>
            </p:nvSpPr>
            <p:spPr bwMode="auto">
              <a:xfrm>
                <a:off x="3011" y="343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84" name="Arc 120"/>
            <p:cNvSpPr/>
            <p:nvPr/>
          </p:nvSpPr>
          <p:spPr bwMode="auto">
            <a:xfrm rot="14154867" flipV="1">
              <a:off x="2753" y="3084"/>
              <a:ext cx="487" cy="474"/>
            </a:xfrm>
            <a:custGeom>
              <a:avLst/>
              <a:gdLst>
                <a:gd name="T0" fmla="*/ 0 w 43200"/>
                <a:gd name="T1" fmla="*/ 0 h 43040"/>
                <a:gd name="T2" fmla="*/ 0 w 43200"/>
                <a:gd name="T3" fmla="*/ 0 h 43040"/>
                <a:gd name="T4" fmla="*/ 0 w 43200"/>
                <a:gd name="T5" fmla="*/ 0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5" name="Arc 121"/>
            <p:cNvSpPr/>
            <p:nvPr/>
          </p:nvSpPr>
          <p:spPr bwMode="auto">
            <a:xfrm rot="8094814" flipH="1" flipV="1">
              <a:off x="4600" y="3128"/>
              <a:ext cx="487" cy="474"/>
            </a:xfrm>
            <a:custGeom>
              <a:avLst/>
              <a:gdLst>
                <a:gd name="T0" fmla="*/ 0 w 43200"/>
                <a:gd name="T1" fmla="*/ 0 h 43040"/>
                <a:gd name="T2" fmla="*/ 0 w 43200"/>
                <a:gd name="T3" fmla="*/ 0 h 43040"/>
                <a:gd name="T4" fmla="*/ 0 w 43200"/>
                <a:gd name="T5" fmla="*/ 0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Text Box 122"/>
            <p:cNvSpPr txBox="1">
              <a:spLocks noChangeArrowheads="1"/>
            </p:cNvSpPr>
            <p:nvPr/>
          </p:nvSpPr>
          <p:spPr bwMode="auto">
            <a:xfrm>
              <a:off x="5078" y="3083"/>
              <a:ext cx="47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7" name="Text Box 123"/>
            <p:cNvSpPr txBox="1">
              <a:spLocks noChangeArrowheads="1"/>
            </p:cNvSpPr>
            <p:nvPr/>
          </p:nvSpPr>
          <p:spPr bwMode="auto">
            <a:xfrm>
              <a:off x="2323" y="3052"/>
              <a:ext cx="51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Arc 124"/>
            <p:cNvSpPr/>
            <p:nvPr/>
          </p:nvSpPr>
          <p:spPr bwMode="auto">
            <a:xfrm rot="-2056892">
              <a:off x="3346" y="2739"/>
              <a:ext cx="1152" cy="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9" name="Text Box 125"/>
            <p:cNvSpPr txBox="1">
              <a:spLocks noChangeArrowheads="1"/>
            </p:cNvSpPr>
            <p:nvPr/>
          </p:nvSpPr>
          <p:spPr bwMode="auto">
            <a:xfrm>
              <a:off x="3546" y="2627"/>
              <a:ext cx="9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90" name="Arc 126"/>
            <p:cNvSpPr/>
            <p:nvPr/>
          </p:nvSpPr>
          <p:spPr bwMode="auto">
            <a:xfrm rot="-2113283" flipH="1" flipV="1">
              <a:off x="3345" y="3074"/>
              <a:ext cx="1152" cy="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Text Box 127"/>
            <p:cNvSpPr txBox="1">
              <a:spLocks noChangeArrowheads="1"/>
            </p:cNvSpPr>
            <p:nvPr/>
          </p:nvSpPr>
          <p:spPr bwMode="auto">
            <a:xfrm>
              <a:off x="3481" y="3767"/>
              <a:ext cx="9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96" name="TextBox 95"/>
          <p:cNvSpPr txBox="1"/>
          <p:nvPr/>
        </p:nvSpPr>
        <p:spPr bwMode="auto">
          <a:xfrm>
            <a:off x="652521" y="370736"/>
            <a:ext cx="21926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触发器</a:t>
            </a:r>
            <a:endParaRPr lang="zh-CN" altLang="en-US" sz="2800" dirty="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additive="base">
                                        <p:cTn id="12" dur="500" fill="hold"/>
                                        <p:tgtEl>
                                          <p:spTgt spid="77"/>
                                        </p:tgtEl>
                                        <p:attrNameLst>
                                          <p:attrName>ppt_x</p:attrName>
                                        </p:attrNameLst>
                                      </p:cBhvr>
                                      <p:tavLst>
                                        <p:tav tm="0">
                                          <p:val>
                                            <p:strVal val="1+#ppt_w/2"/>
                                          </p:val>
                                        </p:tav>
                                        <p:tav tm="100000">
                                          <p:val>
                                            <p:strVal val="#ppt_x"/>
                                          </p:val>
                                        </p:tav>
                                      </p:tavLst>
                                    </p:anim>
                                    <p:anim calcmode="lin" valueType="num">
                                      <p:cBhvr additive="base">
                                        <p:cTn id="13"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ox(out)">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wd">
                                    <p:tmPct val="100000"/>
                                  </p:iterate>
                                  <p:childTnLst>
                                    <p:set>
                                      <p:cBhvr>
                                        <p:cTn id="37" dur="1" fill="hold">
                                          <p:stCondLst>
                                            <p:cond delay="0"/>
                                          </p:stCondLst>
                                        </p:cTn>
                                        <p:tgtEl>
                                          <p:spTgt spid="80"/>
                                        </p:tgtEl>
                                        <p:attrNameLst>
                                          <p:attrName>style.visibility</p:attrName>
                                        </p:attrNameLst>
                                      </p:cBhvr>
                                      <p:to>
                                        <p:strVal val="visible"/>
                                      </p:to>
                                    </p:set>
                                    <p:animEffect transition="in" filter="wipe(left)">
                                      <p:cBhvr>
                                        <p:cTn id="38" dur="3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anim calcmode="lin" valueType="num">
                                      <p:cBhvr>
                                        <p:cTn id="43" dur="500" fill="hold"/>
                                        <p:tgtEl>
                                          <p:spTgt spid="81"/>
                                        </p:tgtEl>
                                        <p:attrNameLst>
                                          <p:attrName>ppt_w</p:attrName>
                                        </p:attrNameLst>
                                      </p:cBhvr>
                                      <p:tavLst>
                                        <p:tav tm="0">
                                          <p:val>
                                            <p:fltVal val="0"/>
                                          </p:val>
                                        </p:tav>
                                        <p:tav tm="100000">
                                          <p:val>
                                            <p:strVal val="#ppt_w"/>
                                          </p:val>
                                        </p:tav>
                                      </p:tavLst>
                                    </p:anim>
                                    <p:anim calcmode="lin" valueType="num">
                                      <p:cBhvr>
                                        <p:cTn id="44" dur="500" fill="hold"/>
                                        <p:tgtEl>
                                          <p:spTgt spid="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autoUpdateAnimBg="0"/>
      <p:bldP spid="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192" y="174999"/>
            <a:ext cx="8388220" cy="588136"/>
          </a:xfrm>
        </p:spPr>
        <p:txBody>
          <a:bodyPr/>
          <a:lstStyle/>
          <a:p>
            <a:r>
              <a:rPr lang="en-US" altLang="zh-CN" dirty="0">
                <a:latin typeface="黑体" panose="02010609060101010101" pitchFamily="49" charset="-122"/>
                <a:ea typeface="黑体" panose="02010609060101010101" pitchFamily="49" charset="-122"/>
              </a:rPr>
              <a:t>§ 4.9 </a:t>
            </a:r>
            <a:r>
              <a:rPr lang="zh-CN" altLang="en-US" dirty="0">
                <a:latin typeface="黑体" panose="02010609060101010101" pitchFamily="49" charset="-122"/>
                <a:ea typeface="黑体" panose="02010609060101010101" pitchFamily="49" charset="-122"/>
              </a:rPr>
              <a:t>边沿触发器</a:t>
            </a:r>
            <a:r>
              <a:rPr lang="zh-CN" altLang="en-US" sz="3200" dirty="0">
                <a:latin typeface="黑体" panose="02010609060101010101" pitchFamily="49" charset="-122"/>
                <a:ea typeface="黑体" panose="02010609060101010101" pitchFamily="49" charset="-122"/>
              </a:rPr>
              <a:t>（维持阻塞</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3200" dirty="0">
                <a:latin typeface="黑体" panose="02010609060101010101" pitchFamily="49" charset="-122"/>
                <a:ea typeface="黑体" panose="02010609060101010101" pitchFamily="49" charset="-122"/>
              </a:rPr>
              <a:t>触发器）</a:t>
            </a:r>
            <a:endParaRPr lang="zh-CN" altLang="en-US" sz="3200" dirty="0">
              <a:solidFill>
                <a:schemeClr val="tx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Text Box 4"/>
          <p:cNvSpPr txBox="1">
            <a:spLocks noChangeArrowheads="1"/>
          </p:cNvSpPr>
          <p:nvPr/>
        </p:nvSpPr>
        <p:spPr bwMode="auto">
          <a:xfrm>
            <a:off x="1222637" y="1030304"/>
            <a:ext cx="2321842"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defPPr>
              <a:defRPr lang="zh-CN"/>
            </a:defPPr>
            <a:lvl1pPr eaLnBrk="1" hangingPunct="1">
              <a:spcBef>
                <a:spcPct val="50000"/>
              </a:spcBef>
              <a:defRPr>
                <a:ln>
                  <a:solidFill>
                    <a:schemeClr val="accent6">
                      <a:lumMod val="60000"/>
                      <a:lumOff val="40000"/>
                    </a:schemeClr>
                  </a:solidFill>
                </a:ln>
                <a:solidFill>
                  <a:srgbClr val="9090F4"/>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kumimoji="0" lang="zh-CN" altLang="en-US" dirty="0">
                <a:ln>
                  <a:solidFill>
                    <a:schemeClr val="tx1"/>
                  </a:solidFill>
                </a:ln>
                <a:solidFill>
                  <a:schemeClr val="tx1"/>
                </a:solidFill>
                <a:latin typeface="黑体" panose="02010609060101010101" pitchFamily="49" charset="-122"/>
                <a:ea typeface="黑体" panose="02010609060101010101" pitchFamily="49" charset="-122"/>
              </a:rPr>
              <a:t>一、结构</a:t>
            </a:r>
            <a:endParaRPr lang="zh-CN" altLang="en-US" dirty="0">
              <a:latin typeface="黑体" panose="02010609060101010101" pitchFamily="49" charset="-122"/>
              <a:ea typeface="黑体" panose="02010609060101010101" pitchFamily="49" charset="-122"/>
            </a:endParaRPr>
          </a:p>
        </p:txBody>
      </p:sp>
      <p:sp>
        <p:nvSpPr>
          <p:cNvPr id="6" name="Text Box 100"/>
          <p:cNvSpPr txBox="1">
            <a:spLocks noChangeArrowheads="1"/>
          </p:cNvSpPr>
          <p:nvPr/>
        </p:nvSpPr>
        <p:spPr bwMode="auto">
          <a:xfrm>
            <a:off x="5788076" y="1051443"/>
            <a:ext cx="2740103"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二、工作原理</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7" name="Text Box 108"/>
          <p:cNvSpPr txBox="1">
            <a:spLocks noChangeArrowheads="1"/>
          </p:cNvSpPr>
          <p:nvPr/>
        </p:nvSpPr>
        <p:spPr bwMode="auto">
          <a:xfrm>
            <a:off x="5676900" y="1655763"/>
            <a:ext cx="224155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1</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D=1</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时：</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8" name="Text Box 109"/>
          <p:cNvSpPr txBox="1">
            <a:spLocks noChangeArrowheads="1"/>
          </p:cNvSpPr>
          <p:nvPr/>
        </p:nvSpPr>
        <p:spPr bwMode="auto">
          <a:xfrm>
            <a:off x="5229225" y="2295525"/>
            <a:ext cx="1998663"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若</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CP=0</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                  </a:t>
            </a:r>
            <a:endParaRPr kumimoji="1" lang="zh-CN" altLang="en-US" sz="2800" b="0" i="0" u="none" strike="noStrike" kern="1200" cap="none" spc="0" normalizeH="0" baseline="3000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9" name="Text Box 110"/>
          <p:cNvSpPr txBox="1">
            <a:spLocks noChangeArrowheads="1"/>
          </p:cNvSpPr>
          <p:nvPr/>
        </p:nvSpPr>
        <p:spPr bwMode="auto">
          <a:xfrm>
            <a:off x="5835650" y="3657600"/>
            <a:ext cx="2432050"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若</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从</a:t>
            </a:r>
            <a:r>
              <a:rPr kumimoji="1" lang="en-US" altLang="zh-CN"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0</a:t>
            </a:r>
            <a:r>
              <a:rPr kumimoji="1" lang="en-US" altLang="zh-CN"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1</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10" name="Text Box 120"/>
          <p:cNvSpPr txBox="1">
            <a:spLocks noChangeArrowheads="1"/>
          </p:cNvSpPr>
          <p:nvPr/>
        </p:nvSpPr>
        <p:spPr bwMode="auto">
          <a:xfrm>
            <a:off x="6745288" y="2295525"/>
            <a:ext cx="2398712"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门</a:t>
            </a: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3</a:t>
            </a:r>
            <a:r>
              <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4</a:t>
            </a:r>
            <a:r>
              <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封锁，</a:t>
            </a: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Text Box 121"/>
          <p:cNvSpPr txBox="1">
            <a:spLocks noChangeArrowheads="1"/>
          </p:cNvSpPr>
          <p:nvPr/>
        </p:nvSpPr>
        <p:spPr bwMode="auto">
          <a:xfrm>
            <a:off x="6281738" y="3084513"/>
            <a:ext cx="1673225" cy="402674"/>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Text Box 122"/>
          <p:cNvSpPr txBox="1">
            <a:spLocks noChangeArrowheads="1"/>
          </p:cNvSpPr>
          <p:nvPr/>
        </p:nvSpPr>
        <p:spPr bwMode="auto">
          <a:xfrm>
            <a:off x="5970588" y="4278313"/>
            <a:ext cx="2536825"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门</a:t>
            </a:r>
            <a:r>
              <a:rPr kumimoji="1" lang="en-US" altLang="zh-CN"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3</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a:t>
            </a:r>
            <a:r>
              <a:rPr kumimoji="1" lang="en-US" altLang="zh-CN"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4</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打开，</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13" name="Text Box 123"/>
          <p:cNvSpPr txBox="1">
            <a:spLocks noChangeArrowheads="1"/>
          </p:cNvSpPr>
          <p:nvPr/>
        </p:nvSpPr>
        <p:spPr bwMode="auto">
          <a:xfrm>
            <a:off x="6393656" y="4980223"/>
            <a:ext cx="1449387"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4" name="Text Box 130"/>
          <p:cNvSpPr txBox="1">
            <a:spLocks noChangeArrowheads="1"/>
          </p:cNvSpPr>
          <p:nvPr/>
        </p:nvSpPr>
        <p:spPr bwMode="auto">
          <a:xfrm>
            <a:off x="5867400" y="5727700"/>
            <a:ext cx="2744788"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能否发生空翻？</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15" name="AutoShape 172"/>
          <p:cNvSpPr>
            <a:spLocks noChangeArrowheads="1"/>
          </p:cNvSpPr>
          <p:nvPr/>
        </p:nvSpPr>
        <p:spPr bwMode="auto">
          <a:xfrm>
            <a:off x="363538" y="4221163"/>
            <a:ext cx="533400" cy="2054225"/>
          </a:xfrm>
          <a:prstGeom prst="wedgeRoundRectCallout">
            <a:avLst>
              <a:gd name="adj1" fmla="val 166069"/>
              <a:gd name="adj2" fmla="val -74806"/>
              <a:gd name="adj3" fmla="val 16667"/>
            </a:avLst>
          </a:prstGeom>
          <a:solidFill>
            <a:schemeClr val="bg1"/>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400" dirty="0">
                <a:solidFill>
                  <a:schemeClr val="tx2"/>
                </a:solidFill>
              </a:rPr>
              <a:t>置</a:t>
            </a:r>
            <a:r>
              <a:rPr lang="en-US" altLang="zh-CN" sz="2400" dirty="0">
                <a:solidFill>
                  <a:schemeClr val="tx2"/>
                </a:solidFill>
              </a:rPr>
              <a:t>1</a:t>
            </a:r>
            <a:r>
              <a:rPr lang="zh-CN" altLang="en-US" sz="2400" dirty="0">
                <a:solidFill>
                  <a:schemeClr val="tx2"/>
                </a:solidFill>
              </a:rPr>
              <a:t>维持线</a:t>
            </a:r>
            <a:endParaRPr lang="zh-CN" altLang="en-US" sz="2400" dirty="0">
              <a:solidFill>
                <a:schemeClr val="tx2"/>
              </a:solidFill>
            </a:endParaRPr>
          </a:p>
        </p:txBody>
      </p:sp>
      <p:sp>
        <p:nvSpPr>
          <p:cNvPr id="16" name="AutoShape 181"/>
          <p:cNvSpPr>
            <a:spLocks noChangeArrowheads="1"/>
          </p:cNvSpPr>
          <p:nvPr/>
        </p:nvSpPr>
        <p:spPr bwMode="auto">
          <a:xfrm>
            <a:off x="279400" y="1373188"/>
            <a:ext cx="533400" cy="2054225"/>
          </a:xfrm>
          <a:prstGeom prst="wedgeRoundRectCallout">
            <a:avLst>
              <a:gd name="adj1" fmla="val 369347"/>
              <a:gd name="adj2" fmla="val 56181"/>
              <a:gd name="adj3" fmla="val 16667"/>
            </a:avLst>
          </a:prstGeom>
          <a:no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i="0" u="none" strike="noStrike" kern="1200" cap="none" spc="0" normalizeH="0" baseline="0" noProof="0" dirty="0">
                <a:solidFill>
                  <a:schemeClr val="tx2"/>
                </a:solidFill>
                <a:effectLst/>
                <a:uLnTx/>
                <a:uFillTx/>
                <a:latin typeface="Times New Roman" panose="02020603050405020304" pitchFamily="18" charset="0"/>
                <a:ea typeface="宋体" panose="02010600030101010101" pitchFamily="2" charset="-122"/>
                <a:cs typeface="+mn-cs"/>
              </a:rPr>
              <a:t>置</a:t>
            </a:r>
            <a:r>
              <a:rPr kumimoji="1" lang="en-US" altLang="zh-CN" sz="2400" i="0" u="none" strike="noStrike" kern="1200" cap="none" spc="0" normalizeH="0" baseline="0" noProof="0" dirty="0">
                <a:solidFill>
                  <a:schemeClr val="tx2"/>
                </a:solidFill>
                <a:effectLst/>
                <a:uLnTx/>
                <a:uFillTx/>
                <a:latin typeface="Times New Roman" panose="02020603050405020304" pitchFamily="18" charset="0"/>
                <a:ea typeface="宋体" panose="02010600030101010101" pitchFamily="2" charset="-122"/>
                <a:cs typeface="+mn-cs"/>
              </a:rPr>
              <a:t>0</a:t>
            </a:r>
            <a:r>
              <a:rPr kumimoji="1" lang="zh-CN" altLang="en-US" sz="2400" i="0" u="none" strike="noStrike" kern="1200" cap="none" spc="0" normalizeH="0" baseline="0" noProof="0" dirty="0">
                <a:solidFill>
                  <a:schemeClr val="tx2"/>
                </a:solidFill>
                <a:effectLst/>
                <a:uLnTx/>
                <a:uFillTx/>
                <a:latin typeface="Times New Roman" panose="02020603050405020304" pitchFamily="18" charset="0"/>
                <a:ea typeface="宋体" panose="02010600030101010101" pitchFamily="2" charset="-122"/>
                <a:cs typeface="+mn-cs"/>
              </a:rPr>
              <a:t>阻塞线</a:t>
            </a:r>
            <a:endParaRPr kumimoji="1" lang="zh-CN" altLang="en-US" sz="2400" i="0" u="none" strike="noStrike" kern="1200" cap="none" spc="0" normalizeH="0" baseline="0" noProof="0" dirty="0">
              <a:solidFill>
                <a:schemeClr val="tx2"/>
              </a:solidFill>
              <a:effectLst/>
              <a:uLnTx/>
              <a:uFillTx/>
              <a:latin typeface="Times New Roman" panose="02020603050405020304" pitchFamily="18" charset="0"/>
              <a:ea typeface="宋体" panose="02010600030101010101" pitchFamily="2" charset="-122"/>
              <a:cs typeface="+mn-cs"/>
            </a:endParaRPr>
          </a:p>
        </p:txBody>
      </p:sp>
      <p:grpSp>
        <p:nvGrpSpPr>
          <p:cNvPr id="17" name="Group 184"/>
          <p:cNvGrpSpPr/>
          <p:nvPr/>
        </p:nvGrpSpPr>
        <p:grpSpPr bwMode="auto">
          <a:xfrm>
            <a:off x="1714500" y="1876425"/>
            <a:ext cx="3254375" cy="4256088"/>
            <a:chOff x="1080" y="1218"/>
            <a:chExt cx="2050" cy="2681"/>
          </a:xfrm>
        </p:grpSpPr>
        <p:grpSp>
          <p:nvGrpSpPr>
            <p:cNvPr id="18" name="Group 183"/>
            <p:cNvGrpSpPr/>
            <p:nvPr/>
          </p:nvGrpSpPr>
          <p:grpSpPr bwMode="auto">
            <a:xfrm>
              <a:off x="1080" y="1218"/>
              <a:ext cx="2050" cy="2681"/>
              <a:chOff x="1080" y="1218"/>
              <a:chExt cx="2050" cy="2681"/>
            </a:xfrm>
          </p:grpSpPr>
          <p:sp>
            <p:nvSpPr>
              <p:cNvPr id="25" name="Text Box 52"/>
              <p:cNvSpPr txBox="1">
                <a:spLocks noChangeArrowheads="1"/>
              </p:cNvSpPr>
              <p:nvPr/>
            </p:nvSpPr>
            <p:spPr bwMode="auto">
              <a:xfrm>
                <a:off x="2758" y="2812"/>
                <a:ext cx="372" cy="288"/>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CP</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6" name="Text Box 53"/>
              <p:cNvSpPr txBox="1">
                <a:spLocks noChangeArrowheads="1"/>
              </p:cNvSpPr>
              <p:nvPr/>
            </p:nvSpPr>
            <p:spPr bwMode="auto">
              <a:xfrm>
                <a:off x="2236" y="3611"/>
                <a:ext cx="255" cy="288"/>
              </a:xfrm>
              <a:prstGeom prst="rect">
                <a:avLst/>
              </a:prstGeom>
              <a:no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D</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7" name="Text Box 54"/>
              <p:cNvSpPr txBox="1">
                <a:spLocks noChangeArrowheads="1"/>
              </p:cNvSpPr>
              <p:nvPr/>
            </p:nvSpPr>
            <p:spPr bwMode="auto">
              <a:xfrm>
                <a:off x="1272" y="1218"/>
                <a:ext cx="265" cy="288"/>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28" name="Group 182"/>
              <p:cNvGrpSpPr/>
              <p:nvPr/>
            </p:nvGrpSpPr>
            <p:grpSpPr bwMode="auto">
              <a:xfrm>
                <a:off x="2257" y="1310"/>
                <a:ext cx="184" cy="269"/>
                <a:chOff x="2257" y="1310"/>
                <a:chExt cx="184" cy="269"/>
              </a:xfrm>
            </p:grpSpPr>
            <p:sp>
              <p:nvSpPr>
                <p:cNvPr id="76" name="Line 93"/>
                <p:cNvSpPr>
                  <a:spLocks noChangeShapeType="1"/>
                </p:cNvSpPr>
                <p:nvPr/>
              </p:nvSpPr>
              <p:spPr bwMode="auto">
                <a:xfrm>
                  <a:off x="2268" y="1329"/>
                  <a:ext cx="147"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Rectangle 94"/>
                <p:cNvSpPr>
                  <a:spLocks noChangeArrowheads="1"/>
                </p:cNvSpPr>
                <p:nvPr/>
              </p:nvSpPr>
              <p:spPr bwMode="auto">
                <a:xfrm>
                  <a:off x="2257" y="1310"/>
                  <a:ext cx="184" cy="2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Georgia" panose="02040502050405020303" pitchFamily="18" charset="0"/>
                      <a:ea typeface="宋体" panose="02010600030101010101" pitchFamily="2" charset="-122"/>
                      <a:cs typeface="+mn-cs"/>
                    </a:rPr>
                    <a:t>Q</a:t>
                  </a:r>
                  <a:endParaRPr kumimoji="1" lang="en-US" altLang="zh-CN" sz="2800" b="1" i="0" u="none" strike="noStrike" kern="1200" cap="none" spc="0" normalizeH="0" baseline="0" noProof="0" dirty="0">
                    <a:ln>
                      <a:noFill/>
                    </a:ln>
                    <a:effectLst/>
                    <a:uLnTx/>
                    <a:uFillTx/>
                    <a:ea typeface="宋体" panose="02010600030101010101" pitchFamily="2" charset="-122"/>
                    <a:cs typeface="+mn-cs"/>
                  </a:endParaRPr>
                </a:p>
              </p:txBody>
            </p:sp>
          </p:grpSp>
          <p:sp>
            <p:nvSpPr>
              <p:cNvPr id="29" name="Line 7"/>
              <p:cNvSpPr>
                <a:spLocks noChangeShapeType="1"/>
              </p:cNvSpPr>
              <p:nvPr/>
            </p:nvSpPr>
            <p:spPr bwMode="auto">
              <a:xfrm flipV="1">
                <a:off x="1498" y="1393"/>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8"/>
              <p:cNvSpPr>
                <a:spLocks noChangeShapeType="1"/>
              </p:cNvSpPr>
              <p:nvPr/>
            </p:nvSpPr>
            <p:spPr bwMode="auto">
              <a:xfrm flipV="1">
                <a:off x="2239" y="1393"/>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9"/>
              <p:cNvSpPr>
                <a:spLocks noChangeShapeType="1"/>
              </p:cNvSpPr>
              <p:nvPr/>
            </p:nvSpPr>
            <p:spPr bwMode="auto">
              <a:xfrm>
                <a:off x="1498" y="1590"/>
                <a:ext cx="2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10"/>
              <p:cNvSpPr>
                <a:spLocks noChangeShapeType="1"/>
              </p:cNvSpPr>
              <p:nvPr/>
            </p:nvSpPr>
            <p:spPr bwMode="auto">
              <a:xfrm flipH="1">
                <a:off x="1979" y="1590"/>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11"/>
              <p:cNvSpPr>
                <a:spLocks noChangeShapeType="1"/>
              </p:cNvSpPr>
              <p:nvPr/>
            </p:nvSpPr>
            <p:spPr bwMode="auto">
              <a:xfrm flipV="1">
                <a:off x="1387" y="2063"/>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12"/>
              <p:cNvSpPr>
                <a:spLocks noChangeShapeType="1"/>
              </p:cNvSpPr>
              <p:nvPr/>
            </p:nvSpPr>
            <p:spPr bwMode="auto">
              <a:xfrm flipV="1">
                <a:off x="2350" y="2063"/>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13"/>
              <p:cNvSpPr>
                <a:spLocks noChangeShapeType="1"/>
              </p:cNvSpPr>
              <p:nvPr/>
            </p:nvSpPr>
            <p:spPr bwMode="auto">
              <a:xfrm flipV="1">
                <a:off x="2276" y="2771"/>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14"/>
              <p:cNvSpPr>
                <a:spLocks noChangeShapeType="1"/>
              </p:cNvSpPr>
              <p:nvPr/>
            </p:nvSpPr>
            <p:spPr bwMode="auto">
              <a:xfrm flipV="1">
                <a:off x="1275" y="2771"/>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19"/>
              <p:cNvSpPr>
                <a:spLocks noChangeShapeType="1"/>
              </p:cNvSpPr>
              <p:nvPr/>
            </p:nvSpPr>
            <p:spPr bwMode="auto">
              <a:xfrm flipH="1">
                <a:off x="2330" y="3429"/>
                <a:ext cx="2" cy="2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20"/>
              <p:cNvSpPr>
                <a:spLocks noChangeShapeType="1"/>
              </p:cNvSpPr>
              <p:nvPr/>
            </p:nvSpPr>
            <p:spPr bwMode="auto">
              <a:xfrm>
                <a:off x="1387" y="2771"/>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21"/>
              <p:cNvSpPr>
                <a:spLocks noChangeShapeType="1"/>
              </p:cNvSpPr>
              <p:nvPr/>
            </p:nvSpPr>
            <p:spPr bwMode="auto">
              <a:xfrm>
                <a:off x="1386" y="2968"/>
                <a:ext cx="1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Oval 29"/>
              <p:cNvSpPr>
                <a:spLocks noChangeAspect="1" noChangeArrowheads="1"/>
              </p:cNvSpPr>
              <p:nvPr/>
            </p:nvSpPr>
            <p:spPr bwMode="auto">
              <a:xfrm>
                <a:off x="2238" y="2996"/>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1" name="Line 36"/>
              <p:cNvSpPr>
                <a:spLocks noChangeShapeType="1"/>
              </p:cNvSpPr>
              <p:nvPr/>
            </p:nvSpPr>
            <p:spPr bwMode="auto">
              <a:xfrm>
                <a:off x="2425" y="2771"/>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Oval 37"/>
              <p:cNvSpPr>
                <a:spLocks noChangeAspect="1" noChangeArrowheads="1"/>
              </p:cNvSpPr>
              <p:nvPr/>
            </p:nvSpPr>
            <p:spPr bwMode="auto">
              <a:xfrm>
                <a:off x="2387" y="2928"/>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3" name="Oval 38"/>
              <p:cNvSpPr>
                <a:spLocks noChangeAspect="1" noChangeArrowheads="1"/>
              </p:cNvSpPr>
              <p:nvPr/>
            </p:nvSpPr>
            <p:spPr bwMode="auto">
              <a:xfrm>
                <a:off x="2206" y="1552"/>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4" name="Oval 39"/>
              <p:cNvSpPr>
                <a:spLocks noChangeAspect="1" noChangeArrowheads="1"/>
              </p:cNvSpPr>
              <p:nvPr/>
            </p:nvSpPr>
            <p:spPr bwMode="auto">
              <a:xfrm>
                <a:off x="1460" y="1551"/>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45" name="Line 40"/>
              <p:cNvSpPr>
                <a:spLocks noChangeShapeType="1"/>
              </p:cNvSpPr>
              <p:nvPr/>
            </p:nvSpPr>
            <p:spPr bwMode="auto">
              <a:xfrm>
                <a:off x="1534" y="2063"/>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Line 41"/>
              <p:cNvSpPr>
                <a:spLocks noChangeShapeType="1"/>
              </p:cNvSpPr>
              <p:nvPr/>
            </p:nvSpPr>
            <p:spPr bwMode="auto">
              <a:xfrm>
                <a:off x="2165" y="2063"/>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42"/>
              <p:cNvSpPr>
                <a:spLocks noChangeShapeType="1"/>
              </p:cNvSpPr>
              <p:nvPr/>
            </p:nvSpPr>
            <p:spPr bwMode="auto">
              <a:xfrm>
                <a:off x="1534" y="2181"/>
                <a:ext cx="1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43"/>
              <p:cNvSpPr>
                <a:spLocks noChangeShapeType="1"/>
              </p:cNvSpPr>
              <p:nvPr/>
            </p:nvSpPr>
            <p:spPr bwMode="auto">
              <a:xfrm flipH="1">
                <a:off x="1720" y="1590"/>
                <a:ext cx="259"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44"/>
              <p:cNvSpPr>
                <a:spLocks noChangeShapeType="1"/>
              </p:cNvSpPr>
              <p:nvPr/>
            </p:nvSpPr>
            <p:spPr bwMode="auto">
              <a:xfrm flipH="1">
                <a:off x="1942" y="2181"/>
                <a:ext cx="2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45"/>
              <p:cNvSpPr>
                <a:spLocks noChangeShapeType="1"/>
              </p:cNvSpPr>
              <p:nvPr/>
            </p:nvSpPr>
            <p:spPr bwMode="auto">
              <a:xfrm>
                <a:off x="1720" y="1590"/>
                <a:ext cx="222"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Rectangle 58"/>
              <p:cNvSpPr>
                <a:spLocks noChangeArrowheads="1"/>
              </p:cNvSpPr>
              <p:nvPr/>
            </p:nvSpPr>
            <p:spPr bwMode="auto">
              <a:xfrm>
                <a:off x="1302" y="1817"/>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2" name="Oval 59"/>
              <p:cNvSpPr>
                <a:spLocks noChangeArrowheads="1"/>
              </p:cNvSpPr>
              <p:nvPr/>
            </p:nvSpPr>
            <p:spPr bwMode="auto">
              <a:xfrm>
                <a:off x="1450" y="1740"/>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3" name="Rectangle 60"/>
              <p:cNvSpPr>
                <a:spLocks noChangeArrowheads="1"/>
              </p:cNvSpPr>
              <p:nvPr/>
            </p:nvSpPr>
            <p:spPr bwMode="auto">
              <a:xfrm>
                <a:off x="1302" y="1817"/>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4" name="Oval 61"/>
              <p:cNvSpPr>
                <a:spLocks noChangeArrowheads="1"/>
              </p:cNvSpPr>
              <p:nvPr/>
            </p:nvSpPr>
            <p:spPr bwMode="auto">
              <a:xfrm>
                <a:off x="1450" y="1740"/>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5" name="Rectangle 64"/>
              <p:cNvSpPr>
                <a:spLocks noChangeArrowheads="1"/>
              </p:cNvSpPr>
              <p:nvPr/>
            </p:nvSpPr>
            <p:spPr bwMode="auto">
              <a:xfrm>
                <a:off x="2051" y="1824"/>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6" name="Oval 65"/>
              <p:cNvSpPr>
                <a:spLocks noChangeArrowheads="1"/>
              </p:cNvSpPr>
              <p:nvPr/>
            </p:nvSpPr>
            <p:spPr bwMode="auto">
              <a:xfrm>
                <a:off x="2199" y="174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 name="Rectangle 66"/>
              <p:cNvSpPr>
                <a:spLocks noChangeArrowheads="1"/>
              </p:cNvSpPr>
              <p:nvPr/>
            </p:nvSpPr>
            <p:spPr bwMode="auto">
              <a:xfrm>
                <a:off x="2051" y="1824"/>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8" name="Oval 67"/>
              <p:cNvSpPr>
                <a:spLocks noChangeArrowheads="1"/>
              </p:cNvSpPr>
              <p:nvPr/>
            </p:nvSpPr>
            <p:spPr bwMode="auto">
              <a:xfrm>
                <a:off x="2199" y="174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9" name="Rectangle 70"/>
              <p:cNvSpPr>
                <a:spLocks noChangeArrowheads="1"/>
              </p:cNvSpPr>
              <p:nvPr/>
            </p:nvSpPr>
            <p:spPr bwMode="auto">
              <a:xfrm>
                <a:off x="1199" y="2532"/>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0" name="Oval 71"/>
              <p:cNvSpPr>
                <a:spLocks noChangeArrowheads="1"/>
              </p:cNvSpPr>
              <p:nvPr/>
            </p:nvSpPr>
            <p:spPr bwMode="auto">
              <a:xfrm>
                <a:off x="1346" y="2455"/>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1" name="Rectangle 72"/>
              <p:cNvSpPr>
                <a:spLocks noChangeArrowheads="1"/>
              </p:cNvSpPr>
              <p:nvPr/>
            </p:nvSpPr>
            <p:spPr bwMode="auto">
              <a:xfrm>
                <a:off x="1199" y="2532"/>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2" name="Oval 73"/>
              <p:cNvSpPr>
                <a:spLocks noChangeArrowheads="1"/>
              </p:cNvSpPr>
              <p:nvPr/>
            </p:nvSpPr>
            <p:spPr bwMode="auto">
              <a:xfrm>
                <a:off x="1346" y="2455"/>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3" name="Rectangle 76"/>
              <p:cNvSpPr>
                <a:spLocks noChangeArrowheads="1"/>
              </p:cNvSpPr>
              <p:nvPr/>
            </p:nvSpPr>
            <p:spPr bwMode="auto">
              <a:xfrm>
                <a:off x="2162" y="2525"/>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4" name="Oval 77"/>
              <p:cNvSpPr>
                <a:spLocks noChangeArrowheads="1"/>
              </p:cNvSpPr>
              <p:nvPr/>
            </p:nvSpPr>
            <p:spPr bwMode="auto">
              <a:xfrm>
                <a:off x="2310" y="2448"/>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5" name="Rectangle 78"/>
              <p:cNvSpPr>
                <a:spLocks noChangeArrowheads="1"/>
              </p:cNvSpPr>
              <p:nvPr/>
            </p:nvSpPr>
            <p:spPr bwMode="auto">
              <a:xfrm>
                <a:off x="2162" y="2525"/>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6" name="Oval 79"/>
              <p:cNvSpPr>
                <a:spLocks noChangeArrowheads="1"/>
              </p:cNvSpPr>
              <p:nvPr/>
            </p:nvSpPr>
            <p:spPr bwMode="auto">
              <a:xfrm>
                <a:off x="2310" y="2448"/>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7" name="Rectangle 82"/>
              <p:cNvSpPr>
                <a:spLocks noChangeArrowheads="1"/>
              </p:cNvSpPr>
              <p:nvPr/>
            </p:nvSpPr>
            <p:spPr bwMode="auto">
              <a:xfrm>
                <a:off x="1080" y="3194"/>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8" name="Oval 83"/>
              <p:cNvSpPr>
                <a:spLocks noChangeArrowheads="1"/>
              </p:cNvSpPr>
              <p:nvPr/>
            </p:nvSpPr>
            <p:spPr bwMode="auto">
              <a:xfrm>
                <a:off x="1228" y="311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9" name="Rectangle 84"/>
              <p:cNvSpPr>
                <a:spLocks noChangeArrowheads="1"/>
              </p:cNvSpPr>
              <p:nvPr/>
            </p:nvSpPr>
            <p:spPr bwMode="auto">
              <a:xfrm>
                <a:off x="1080" y="3194"/>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0" name="Oval 85"/>
              <p:cNvSpPr>
                <a:spLocks noChangeArrowheads="1"/>
              </p:cNvSpPr>
              <p:nvPr/>
            </p:nvSpPr>
            <p:spPr bwMode="auto">
              <a:xfrm>
                <a:off x="1228" y="311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1" name="Rectangle 88"/>
              <p:cNvSpPr>
                <a:spLocks noChangeArrowheads="1"/>
              </p:cNvSpPr>
              <p:nvPr/>
            </p:nvSpPr>
            <p:spPr bwMode="auto">
              <a:xfrm>
                <a:off x="2081" y="3194"/>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2" name="Oval 89"/>
              <p:cNvSpPr>
                <a:spLocks noChangeArrowheads="1"/>
              </p:cNvSpPr>
              <p:nvPr/>
            </p:nvSpPr>
            <p:spPr bwMode="auto">
              <a:xfrm>
                <a:off x="2229" y="3117"/>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3" name="Rectangle 90"/>
              <p:cNvSpPr>
                <a:spLocks noChangeArrowheads="1"/>
              </p:cNvSpPr>
              <p:nvPr/>
            </p:nvSpPr>
            <p:spPr bwMode="auto">
              <a:xfrm>
                <a:off x="2081" y="3194"/>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4" name="Oval 91"/>
              <p:cNvSpPr>
                <a:spLocks noChangeArrowheads="1"/>
              </p:cNvSpPr>
              <p:nvPr/>
            </p:nvSpPr>
            <p:spPr bwMode="auto">
              <a:xfrm>
                <a:off x="2229" y="3117"/>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5" name="Freeform 98"/>
              <p:cNvSpPr/>
              <p:nvPr/>
            </p:nvSpPr>
            <p:spPr bwMode="auto">
              <a:xfrm>
                <a:off x="1337" y="3043"/>
                <a:ext cx="924" cy="641"/>
              </a:xfrm>
              <a:custGeom>
                <a:avLst/>
                <a:gdLst>
                  <a:gd name="T0" fmla="*/ 924 w 924"/>
                  <a:gd name="T1" fmla="*/ 0 h 641"/>
                  <a:gd name="T2" fmla="*/ 609 w 924"/>
                  <a:gd name="T3" fmla="*/ 0 h 641"/>
                  <a:gd name="T4" fmla="*/ 283 w 924"/>
                  <a:gd name="T5" fmla="*/ 641 h 641"/>
                  <a:gd name="T6" fmla="*/ 0 w 924"/>
                  <a:gd name="T7" fmla="*/ 641 h 641"/>
                  <a:gd name="T8" fmla="*/ 0 w 924"/>
                  <a:gd name="T9" fmla="*/ 380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641">
                    <a:moveTo>
                      <a:pt x="924" y="0"/>
                    </a:moveTo>
                    <a:lnTo>
                      <a:pt x="609" y="0"/>
                    </a:lnTo>
                    <a:lnTo>
                      <a:pt x="283" y="641"/>
                    </a:lnTo>
                    <a:lnTo>
                      <a:pt x="0" y="641"/>
                    </a:lnTo>
                    <a:lnTo>
                      <a:pt x="0" y="38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9" name="Text Box 101"/>
            <p:cNvSpPr txBox="1">
              <a:spLocks noChangeArrowheads="1"/>
            </p:cNvSpPr>
            <p:nvPr/>
          </p:nvSpPr>
          <p:spPr bwMode="auto">
            <a:xfrm>
              <a:off x="1370" y="1783"/>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0" name="Text Box 102"/>
            <p:cNvSpPr txBox="1">
              <a:spLocks noChangeArrowheads="1"/>
            </p:cNvSpPr>
            <p:nvPr/>
          </p:nvSpPr>
          <p:spPr bwMode="auto">
            <a:xfrm>
              <a:off x="2142" y="1783"/>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1" name="Text Box 103"/>
            <p:cNvSpPr txBox="1">
              <a:spLocks noChangeArrowheads="1"/>
            </p:cNvSpPr>
            <p:nvPr/>
          </p:nvSpPr>
          <p:spPr bwMode="auto">
            <a:xfrm>
              <a:off x="1273" y="2501"/>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3</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2" name="Text Box 104"/>
            <p:cNvSpPr txBox="1">
              <a:spLocks noChangeArrowheads="1"/>
            </p:cNvSpPr>
            <p:nvPr/>
          </p:nvSpPr>
          <p:spPr bwMode="auto">
            <a:xfrm>
              <a:off x="2240" y="2490"/>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4</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3" name="Text Box 105"/>
            <p:cNvSpPr txBox="1">
              <a:spLocks noChangeArrowheads="1"/>
            </p:cNvSpPr>
            <p:nvPr/>
          </p:nvSpPr>
          <p:spPr bwMode="auto">
            <a:xfrm>
              <a:off x="1154" y="3164"/>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5</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4" name="Text Box 106"/>
            <p:cNvSpPr txBox="1">
              <a:spLocks noChangeArrowheads="1"/>
            </p:cNvSpPr>
            <p:nvPr/>
          </p:nvSpPr>
          <p:spPr bwMode="auto">
            <a:xfrm>
              <a:off x="2154" y="3153"/>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6</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sp>
        <p:nvSpPr>
          <p:cNvPr id="78" name="Text Box 111"/>
          <p:cNvSpPr txBox="1">
            <a:spLocks noChangeArrowheads="1"/>
          </p:cNvSpPr>
          <p:nvPr/>
        </p:nvSpPr>
        <p:spPr bwMode="auto">
          <a:xfrm>
            <a:off x="3798888" y="5394325"/>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0000"/>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rgbClr val="FF0000"/>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79" name="Text Box 112"/>
          <p:cNvSpPr txBox="1">
            <a:spLocks noChangeArrowheads="1"/>
          </p:cNvSpPr>
          <p:nvPr/>
        </p:nvSpPr>
        <p:spPr bwMode="auto">
          <a:xfrm>
            <a:off x="3694470" y="4644577"/>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0" name="Text Box 113"/>
          <p:cNvSpPr txBox="1">
            <a:spLocks noChangeArrowheads="1"/>
          </p:cNvSpPr>
          <p:nvPr/>
        </p:nvSpPr>
        <p:spPr bwMode="auto">
          <a:xfrm>
            <a:off x="2127250" y="5325270"/>
            <a:ext cx="60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1" name="Text Box 114"/>
          <p:cNvSpPr txBox="1">
            <a:spLocks noChangeArrowheads="1"/>
          </p:cNvSpPr>
          <p:nvPr/>
        </p:nvSpPr>
        <p:spPr bwMode="auto">
          <a:xfrm>
            <a:off x="1968500" y="4549774"/>
            <a:ext cx="509585" cy="46166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2" name="Text Box 115"/>
          <p:cNvSpPr txBox="1">
            <a:spLocks noChangeArrowheads="1"/>
          </p:cNvSpPr>
          <p:nvPr/>
        </p:nvSpPr>
        <p:spPr bwMode="auto">
          <a:xfrm>
            <a:off x="3898106" y="4206827"/>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3" name="Text Box 116"/>
          <p:cNvSpPr txBox="1">
            <a:spLocks noChangeArrowheads="1"/>
          </p:cNvSpPr>
          <p:nvPr/>
        </p:nvSpPr>
        <p:spPr bwMode="auto">
          <a:xfrm>
            <a:off x="2174875" y="4221163"/>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4" name="Text Box 117"/>
          <p:cNvSpPr txBox="1">
            <a:spLocks noChangeArrowheads="1"/>
          </p:cNvSpPr>
          <p:nvPr/>
        </p:nvSpPr>
        <p:spPr bwMode="auto">
          <a:xfrm>
            <a:off x="3767932" y="3495425"/>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5" name="Text Box 118"/>
          <p:cNvSpPr txBox="1">
            <a:spLocks noChangeArrowheads="1"/>
          </p:cNvSpPr>
          <p:nvPr/>
        </p:nvSpPr>
        <p:spPr bwMode="auto">
          <a:xfrm>
            <a:off x="1881669" y="3502026"/>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6" name="Text Box 119"/>
          <p:cNvSpPr txBox="1">
            <a:spLocks noChangeArrowheads="1"/>
          </p:cNvSpPr>
          <p:nvPr/>
        </p:nvSpPr>
        <p:spPr bwMode="auto">
          <a:xfrm>
            <a:off x="1954213" y="2212976"/>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nvGrpSpPr>
          <p:cNvPr id="87" name="Group 134"/>
          <p:cNvGrpSpPr/>
          <p:nvPr/>
        </p:nvGrpSpPr>
        <p:grpSpPr bwMode="auto">
          <a:xfrm>
            <a:off x="3775076" y="5445529"/>
            <a:ext cx="276225" cy="457200"/>
            <a:chOff x="532" y="3653"/>
            <a:chExt cx="163" cy="288"/>
          </a:xfrm>
        </p:grpSpPr>
        <p:sp>
          <p:nvSpPr>
            <p:cNvPr id="88" name="Rectangle 135"/>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9" name="Text Box 136"/>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90" name="Group 137"/>
          <p:cNvGrpSpPr/>
          <p:nvPr/>
        </p:nvGrpSpPr>
        <p:grpSpPr bwMode="auto">
          <a:xfrm>
            <a:off x="3697698" y="4648439"/>
            <a:ext cx="276225" cy="457200"/>
            <a:chOff x="532" y="3653"/>
            <a:chExt cx="163" cy="288"/>
          </a:xfrm>
        </p:grpSpPr>
        <p:sp>
          <p:nvSpPr>
            <p:cNvPr id="91" name="Rectangle 138"/>
            <p:cNvSpPr>
              <a:spLocks noChangeArrowheads="1"/>
            </p:cNvSpPr>
            <p:nvPr/>
          </p:nvSpPr>
          <p:spPr bwMode="auto">
            <a:xfrm>
              <a:off x="565" y="3706"/>
              <a:ext cx="109" cy="174"/>
            </a:xfrm>
            <a:prstGeom prst="rect">
              <a:avLst/>
            </a:prstGeom>
            <a:solidFill>
              <a:srgbClr val="0000C8"/>
            </a:solidFill>
            <a:ln>
              <a:noFill/>
            </a:ln>
            <a:effectLst/>
            <a:extLs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2" name="Text Box 139"/>
            <p:cNvSpPr txBox="1">
              <a:spLocks noChangeArrowheads="1"/>
            </p:cNvSpPr>
            <p:nvPr/>
          </p:nvSpPr>
          <p:spPr bwMode="auto">
            <a:xfrm>
              <a:off x="532" y="3653"/>
              <a:ext cx="163" cy="288"/>
            </a:xfrm>
            <a:prstGeom prst="rect">
              <a:avLst/>
            </a:prstGeom>
            <a:noFill/>
            <a:ln>
              <a:noFill/>
            </a:ln>
            <a:effectLst/>
            <a:extLst>
              <a:ext uri="{909E8E84-426E-40DD-AFC4-6F175D3DCCD1}">
                <a14:hiddenFill xmlns:a14="http://schemas.microsoft.com/office/drawing/2010/main">
                  <a:solidFill>
                    <a:srgbClr val="0000C8"/>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93" name="Group 140"/>
          <p:cNvGrpSpPr/>
          <p:nvPr/>
        </p:nvGrpSpPr>
        <p:grpSpPr bwMode="auto">
          <a:xfrm>
            <a:off x="2120900" y="5327650"/>
            <a:ext cx="276225" cy="457200"/>
            <a:chOff x="532" y="3653"/>
            <a:chExt cx="163" cy="288"/>
          </a:xfrm>
        </p:grpSpPr>
        <p:sp>
          <p:nvSpPr>
            <p:cNvPr id="94" name="Rectangle 141"/>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5" name="Text Box 142"/>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96" name="Group 147"/>
          <p:cNvGrpSpPr/>
          <p:nvPr/>
        </p:nvGrpSpPr>
        <p:grpSpPr bwMode="auto">
          <a:xfrm>
            <a:off x="1995220" y="4552006"/>
            <a:ext cx="276225" cy="457200"/>
            <a:chOff x="532" y="3653"/>
            <a:chExt cx="163" cy="288"/>
          </a:xfrm>
        </p:grpSpPr>
        <p:sp>
          <p:nvSpPr>
            <p:cNvPr id="97" name="Rectangle 148"/>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8" name="Text Box 149"/>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99" name="Group 150"/>
          <p:cNvGrpSpPr/>
          <p:nvPr/>
        </p:nvGrpSpPr>
        <p:grpSpPr bwMode="auto">
          <a:xfrm>
            <a:off x="1895475" y="3533775"/>
            <a:ext cx="276225" cy="457200"/>
            <a:chOff x="532" y="3653"/>
            <a:chExt cx="163" cy="288"/>
          </a:xfrm>
        </p:grpSpPr>
        <p:sp>
          <p:nvSpPr>
            <p:cNvPr id="100" name="Rectangle 151"/>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01" name="Text Box 152"/>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102" name="Group 153"/>
          <p:cNvGrpSpPr/>
          <p:nvPr/>
        </p:nvGrpSpPr>
        <p:grpSpPr bwMode="auto">
          <a:xfrm>
            <a:off x="3745706" y="3546461"/>
            <a:ext cx="276225" cy="457200"/>
            <a:chOff x="532" y="3653"/>
            <a:chExt cx="163" cy="288"/>
          </a:xfrm>
        </p:grpSpPr>
        <p:sp>
          <p:nvSpPr>
            <p:cNvPr id="103" name="Rectangle 154"/>
            <p:cNvSpPr>
              <a:spLocks noChangeArrowheads="1"/>
            </p:cNvSpPr>
            <p:nvPr/>
          </p:nvSpPr>
          <p:spPr bwMode="auto">
            <a:xfrm>
              <a:off x="565" y="3706"/>
              <a:ext cx="109" cy="174"/>
            </a:xfrm>
            <a:prstGeom prst="rect">
              <a:avLst/>
            </a:prstGeom>
            <a:solidFill>
              <a:srgbClr val="0000C8"/>
            </a:solidFill>
            <a:ln>
              <a:noFill/>
            </a:ln>
            <a:effectLst/>
            <a:extLs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 name="Text Box 155"/>
            <p:cNvSpPr txBox="1">
              <a:spLocks noChangeArrowheads="1"/>
            </p:cNvSpPr>
            <p:nvPr/>
          </p:nvSpPr>
          <p:spPr bwMode="auto">
            <a:xfrm>
              <a:off x="532" y="3653"/>
              <a:ext cx="163" cy="288"/>
            </a:xfrm>
            <a:prstGeom prst="rect">
              <a:avLst/>
            </a:prstGeom>
            <a:noFill/>
            <a:ln>
              <a:noFill/>
            </a:ln>
            <a:effectLst/>
            <a:extLst>
              <a:ext uri="{909E8E84-426E-40DD-AFC4-6F175D3DCCD1}">
                <a14:hiddenFill xmlns:a14="http://schemas.microsoft.com/office/drawing/2010/main">
                  <a:solidFill>
                    <a:srgbClr val="0000C8"/>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05" name="Group 156"/>
          <p:cNvGrpSpPr/>
          <p:nvPr/>
        </p:nvGrpSpPr>
        <p:grpSpPr bwMode="auto">
          <a:xfrm>
            <a:off x="2007083" y="2188981"/>
            <a:ext cx="260973" cy="461963"/>
            <a:chOff x="520" y="3641"/>
            <a:chExt cx="154" cy="239"/>
          </a:xfrm>
        </p:grpSpPr>
        <p:sp>
          <p:nvSpPr>
            <p:cNvPr id="106" name="Rectangle 157"/>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07" name="Text Box 158"/>
            <p:cNvSpPr txBox="1">
              <a:spLocks noChangeArrowheads="1"/>
            </p:cNvSpPr>
            <p:nvPr/>
          </p:nvSpPr>
          <p:spPr bwMode="auto">
            <a:xfrm>
              <a:off x="520" y="3641"/>
              <a:ext cx="149" cy="189"/>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108" name="Group 162"/>
          <p:cNvGrpSpPr/>
          <p:nvPr/>
        </p:nvGrpSpPr>
        <p:grpSpPr bwMode="auto">
          <a:xfrm>
            <a:off x="2011932" y="2225677"/>
            <a:ext cx="276225" cy="457200"/>
            <a:chOff x="532" y="3653"/>
            <a:chExt cx="163" cy="288"/>
          </a:xfrm>
        </p:grpSpPr>
        <p:sp>
          <p:nvSpPr>
            <p:cNvPr id="109" name="Rectangle 163"/>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10" name="Text Box 164"/>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111" name="Group 165"/>
          <p:cNvGrpSpPr/>
          <p:nvPr/>
        </p:nvGrpSpPr>
        <p:grpSpPr bwMode="auto">
          <a:xfrm>
            <a:off x="1936137" y="3565526"/>
            <a:ext cx="276225" cy="457200"/>
            <a:chOff x="532" y="3653"/>
            <a:chExt cx="163" cy="288"/>
          </a:xfrm>
        </p:grpSpPr>
        <p:sp>
          <p:nvSpPr>
            <p:cNvPr id="112" name="Rectangle 166"/>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13" name="Text Box 167"/>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114" name="Group 168"/>
          <p:cNvGrpSpPr/>
          <p:nvPr/>
        </p:nvGrpSpPr>
        <p:grpSpPr bwMode="auto">
          <a:xfrm>
            <a:off x="1981994" y="4598468"/>
            <a:ext cx="276225" cy="457200"/>
            <a:chOff x="532" y="3653"/>
            <a:chExt cx="163" cy="288"/>
          </a:xfrm>
        </p:grpSpPr>
        <p:sp>
          <p:nvSpPr>
            <p:cNvPr id="115" name="Rectangle 169"/>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16" name="Text Box 170"/>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117" name="Freeform 171"/>
          <p:cNvSpPr/>
          <p:nvPr/>
        </p:nvSpPr>
        <p:spPr bwMode="auto">
          <a:xfrm>
            <a:off x="1552575" y="3565525"/>
            <a:ext cx="655638" cy="2208213"/>
          </a:xfrm>
          <a:custGeom>
            <a:avLst/>
            <a:gdLst>
              <a:gd name="T0" fmla="*/ 2147483647 w 413"/>
              <a:gd name="T1" fmla="*/ 0 h 1391"/>
              <a:gd name="T2" fmla="*/ 0 w 413"/>
              <a:gd name="T3" fmla="*/ 0 h 1391"/>
              <a:gd name="T4" fmla="*/ 0 w 413"/>
              <a:gd name="T5" fmla="*/ 2147483647 h 1391"/>
              <a:gd name="T6" fmla="*/ 2147483647 w 413"/>
              <a:gd name="T7" fmla="*/ 2147483647 h 1391"/>
              <a:gd name="T8" fmla="*/ 2147483647 w 413"/>
              <a:gd name="T9" fmla="*/ 2147483647 h 1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1391">
                <a:moveTo>
                  <a:pt x="413" y="0"/>
                </a:moveTo>
                <a:lnTo>
                  <a:pt x="0" y="0"/>
                </a:lnTo>
                <a:lnTo>
                  <a:pt x="0" y="1391"/>
                </a:lnTo>
                <a:lnTo>
                  <a:pt x="207" y="1391"/>
                </a:lnTo>
                <a:lnTo>
                  <a:pt x="207" y="1141"/>
                </a:lnTo>
              </a:path>
            </a:pathLst>
          </a:custGeom>
          <a:noFill/>
          <a:ln w="38100" cap="flat" cmpd="sng">
            <a:solidFill>
              <a:srgbClr val="FF66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118" name="Group 173"/>
          <p:cNvGrpSpPr/>
          <p:nvPr/>
        </p:nvGrpSpPr>
        <p:grpSpPr bwMode="auto">
          <a:xfrm>
            <a:off x="3779526" y="3549459"/>
            <a:ext cx="276225" cy="457200"/>
            <a:chOff x="532" y="3653"/>
            <a:chExt cx="163" cy="288"/>
          </a:xfrm>
        </p:grpSpPr>
        <p:sp>
          <p:nvSpPr>
            <p:cNvPr id="119" name="Rectangle 174"/>
            <p:cNvSpPr>
              <a:spLocks noChangeArrowheads="1"/>
            </p:cNvSpPr>
            <p:nvPr/>
          </p:nvSpPr>
          <p:spPr bwMode="auto">
            <a:xfrm>
              <a:off x="565" y="3706"/>
              <a:ext cx="109" cy="174"/>
            </a:xfrm>
            <a:prstGeom prst="rect">
              <a:avLst/>
            </a:prstGeom>
            <a:solidFill>
              <a:srgbClr val="0000C8"/>
            </a:solidFill>
            <a:ln>
              <a:noFill/>
            </a:ln>
            <a:effectLst/>
            <a:extLs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20" name="Text Box 175"/>
            <p:cNvSpPr txBox="1">
              <a:spLocks noChangeArrowheads="1"/>
            </p:cNvSpPr>
            <p:nvPr/>
          </p:nvSpPr>
          <p:spPr bwMode="auto">
            <a:xfrm>
              <a:off x="532" y="3653"/>
              <a:ext cx="163" cy="288"/>
            </a:xfrm>
            <a:prstGeom prst="rect">
              <a:avLst/>
            </a:prstGeom>
            <a:noFill/>
            <a:ln>
              <a:noFill/>
            </a:ln>
            <a:effectLst/>
            <a:extLst>
              <a:ext uri="{909E8E84-426E-40DD-AFC4-6F175D3DCCD1}">
                <a14:hiddenFill xmlns:a14="http://schemas.microsoft.com/office/drawing/2010/main">
                  <a:solidFill>
                    <a:srgbClr val="0000C8"/>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121" name="Freeform 179"/>
          <p:cNvSpPr/>
          <p:nvPr/>
        </p:nvSpPr>
        <p:spPr bwMode="auto">
          <a:xfrm>
            <a:off x="2190750" y="3565525"/>
            <a:ext cx="1293813" cy="914400"/>
          </a:xfrm>
          <a:custGeom>
            <a:avLst/>
            <a:gdLst>
              <a:gd name="T0" fmla="*/ 0 w 815"/>
              <a:gd name="T1" fmla="*/ 0 h 576"/>
              <a:gd name="T2" fmla="*/ 2147483647 w 815"/>
              <a:gd name="T3" fmla="*/ 0 h 576"/>
              <a:gd name="T4" fmla="*/ 2147483647 w 815"/>
              <a:gd name="T5" fmla="*/ 2147483647 h 576"/>
              <a:gd name="T6" fmla="*/ 2147483647 w 815"/>
              <a:gd name="T7" fmla="*/ 2147483647 h 576"/>
              <a:gd name="T8" fmla="*/ 2147483647 w 815"/>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5" h="576">
                <a:moveTo>
                  <a:pt x="0" y="0"/>
                </a:moveTo>
                <a:lnTo>
                  <a:pt x="294" y="0"/>
                </a:lnTo>
                <a:lnTo>
                  <a:pt x="609" y="576"/>
                </a:lnTo>
                <a:lnTo>
                  <a:pt x="815" y="576"/>
                </a:lnTo>
                <a:lnTo>
                  <a:pt x="815" y="4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500" fill="hold"/>
                                        <p:tgtEl>
                                          <p:spTgt spid="14"/>
                                        </p:tgtEl>
                                        <p:attrNameLst>
                                          <p:attrName>ppt_w</p:attrName>
                                        </p:attrNameLst>
                                      </p:cBhvr>
                                      <p:tavLst>
                                        <p:tav tm="0">
                                          <p:val>
                                            <p:fltVal val="0"/>
                                          </p:val>
                                        </p:tav>
                                        <p:tav tm="100000">
                                          <p:val>
                                            <p:strVal val="#ppt_w"/>
                                          </p:val>
                                        </p:tav>
                                      </p:tavLst>
                                    </p:anim>
                                    <p:anim calcmode="lin" valueType="num">
                                      <p:cBhvr>
                                        <p:cTn id="6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dissolve">
                                      <p:cBhvr>
                                        <p:cTn id="65" dur="500"/>
                                        <p:tgtEl>
                                          <p:spTgt spid="78"/>
                                        </p:tgtEl>
                                      </p:cBhvr>
                                    </p:animEffect>
                                  </p:childTnLst>
                                </p:cTn>
                              </p:par>
                            </p:childTnLst>
                          </p:cTn>
                        </p:par>
                        <p:par>
                          <p:cTn id="66" fill="hold">
                            <p:stCondLst>
                              <p:cond delay="500"/>
                            </p:stCondLst>
                            <p:childTnLst>
                              <p:par>
                                <p:cTn id="67" presetID="9" presetClass="entr" presetSubtype="0" fill="hold" grpId="0" nodeType="afterEffect">
                                  <p:stCondLst>
                                    <p:cond delay="1000"/>
                                  </p:stCondLst>
                                  <p:childTnLst>
                                    <p:set>
                                      <p:cBhvr>
                                        <p:cTn id="68" dur="1" fill="hold">
                                          <p:stCondLst>
                                            <p:cond delay="0"/>
                                          </p:stCondLst>
                                        </p:cTn>
                                        <p:tgtEl>
                                          <p:spTgt spid="79"/>
                                        </p:tgtEl>
                                        <p:attrNameLst>
                                          <p:attrName>style.visibility</p:attrName>
                                        </p:attrNameLst>
                                      </p:cBhvr>
                                      <p:to>
                                        <p:strVal val="visible"/>
                                      </p:to>
                                    </p:set>
                                    <p:animEffect transition="in" filter="dissolve">
                                      <p:cBhvr>
                                        <p:cTn id="69" dur="500"/>
                                        <p:tgtEl>
                                          <p:spTgt spid="79"/>
                                        </p:tgtEl>
                                      </p:cBhvr>
                                    </p:animEffect>
                                  </p:childTnLst>
                                </p:cTn>
                              </p:par>
                            </p:childTnLst>
                          </p:cTn>
                        </p:par>
                        <p:par>
                          <p:cTn id="70" fill="hold">
                            <p:stCondLst>
                              <p:cond delay="2000"/>
                            </p:stCondLst>
                            <p:childTnLst>
                              <p:par>
                                <p:cTn id="71" presetID="9" presetClass="entr" presetSubtype="0" fill="hold" grpId="0" nodeType="afterEffect">
                                  <p:stCondLst>
                                    <p:cond delay="1000"/>
                                  </p:stCondLst>
                                  <p:childTnLst>
                                    <p:set>
                                      <p:cBhvr>
                                        <p:cTn id="72" dur="1" fill="hold">
                                          <p:stCondLst>
                                            <p:cond delay="0"/>
                                          </p:stCondLst>
                                        </p:cTn>
                                        <p:tgtEl>
                                          <p:spTgt spid="80"/>
                                        </p:tgtEl>
                                        <p:attrNameLst>
                                          <p:attrName>style.visibility</p:attrName>
                                        </p:attrNameLst>
                                      </p:cBhvr>
                                      <p:to>
                                        <p:strVal val="visible"/>
                                      </p:to>
                                    </p:set>
                                    <p:animEffect transition="in" filter="dissolve">
                                      <p:cBhvr>
                                        <p:cTn id="73" dur="500"/>
                                        <p:tgtEl>
                                          <p:spTgt spid="80"/>
                                        </p:tgtEl>
                                      </p:cBhvr>
                                    </p:animEffect>
                                  </p:childTnLst>
                                </p:cTn>
                              </p:par>
                            </p:childTnLst>
                          </p:cTn>
                        </p:par>
                        <p:par>
                          <p:cTn id="74" fill="hold">
                            <p:stCondLst>
                              <p:cond delay="3500"/>
                            </p:stCondLst>
                            <p:childTnLst>
                              <p:par>
                                <p:cTn id="75" presetID="9" presetClass="entr" presetSubtype="0" fill="hold" grpId="0" nodeType="afterEffect">
                                  <p:stCondLst>
                                    <p:cond delay="1000"/>
                                  </p:stCondLst>
                                  <p:childTnLst>
                                    <p:set>
                                      <p:cBhvr>
                                        <p:cTn id="76" dur="1" fill="hold">
                                          <p:stCondLst>
                                            <p:cond delay="0"/>
                                          </p:stCondLst>
                                        </p:cTn>
                                        <p:tgtEl>
                                          <p:spTgt spid="81"/>
                                        </p:tgtEl>
                                        <p:attrNameLst>
                                          <p:attrName>style.visibility</p:attrName>
                                        </p:attrNameLst>
                                      </p:cBhvr>
                                      <p:to>
                                        <p:strVal val="visible"/>
                                      </p:to>
                                    </p:set>
                                    <p:animEffect transition="in" filter="dissolve">
                                      <p:cBhvr>
                                        <p:cTn id="77" dur="500"/>
                                        <p:tgtEl>
                                          <p:spTgt spid="81"/>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dissolve">
                                      <p:cBhvr>
                                        <p:cTn id="82" dur="500"/>
                                        <p:tgtEl>
                                          <p:spTgt spid="82"/>
                                        </p:tgtEl>
                                      </p:cBhvr>
                                    </p:animEffect>
                                  </p:childTnLst>
                                </p:cTn>
                              </p:par>
                            </p:childTnLst>
                          </p:cTn>
                        </p:par>
                        <p:par>
                          <p:cTn id="83" fill="hold">
                            <p:stCondLst>
                              <p:cond delay="500"/>
                            </p:stCondLst>
                            <p:childTnLst>
                              <p:par>
                                <p:cTn id="84" presetID="9" presetClass="entr" presetSubtype="0" fill="hold" grpId="0" nodeType="afterEffect">
                                  <p:stCondLst>
                                    <p:cond delay="1000"/>
                                  </p:stCondLst>
                                  <p:childTnLst>
                                    <p:set>
                                      <p:cBhvr>
                                        <p:cTn id="85" dur="1" fill="hold">
                                          <p:stCondLst>
                                            <p:cond delay="0"/>
                                          </p:stCondLst>
                                        </p:cTn>
                                        <p:tgtEl>
                                          <p:spTgt spid="83"/>
                                        </p:tgtEl>
                                        <p:attrNameLst>
                                          <p:attrName>style.visibility</p:attrName>
                                        </p:attrNameLst>
                                      </p:cBhvr>
                                      <p:to>
                                        <p:strVal val="visible"/>
                                      </p:to>
                                    </p:set>
                                    <p:animEffect transition="in" filter="dissolve">
                                      <p:cBhvr>
                                        <p:cTn id="86" dur="500"/>
                                        <p:tgtEl>
                                          <p:spTgt spid="83"/>
                                        </p:tgtEl>
                                      </p:cBhvr>
                                    </p:animEffect>
                                  </p:childTnLst>
                                </p:cTn>
                              </p:par>
                            </p:childTnLst>
                          </p:cTn>
                        </p:par>
                        <p:par>
                          <p:cTn id="87" fill="hold">
                            <p:stCondLst>
                              <p:cond delay="2000"/>
                            </p:stCondLst>
                            <p:childTnLst>
                              <p:par>
                                <p:cTn id="88" presetID="9" presetClass="entr" presetSubtype="0" fill="hold" grpId="0" nodeType="afterEffect">
                                  <p:stCondLst>
                                    <p:cond delay="1000"/>
                                  </p:stCondLst>
                                  <p:childTnLst>
                                    <p:set>
                                      <p:cBhvr>
                                        <p:cTn id="89" dur="1" fill="hold">
                                          <p:stCondLst>
                                            <p:cond delay="0"/>
                                          </p:stCondLst>
                                        </p:cTn>
                                        <p:tgtEl>
                                          <p:spTgt spid="84"/>
                                        </p:tgtEl>
                                        <p:attrNameLst>
                                          <p:attrName>style.visibility</p:attrName>
                                        </p:attrNameLst>
                                      </p:cBhvr>
                                      <p:to>
                                        <p:strVal val="visible"/>
                                      </p:to>
                                    </p:set>
                                    <p:animEffect transition="in" filter="dissolve">
                                      <p:cBhvr>
                                        <p:cTn id="90" dur="500"/>
                                        <p:tgtEl>
                                          <p:spTgt spid="84"/>
                                        </p:tgtEl>
                                      </p:cBhvr>
                                    </p:animEffect>
                                  </p:childTnLst>
                                </p:cTn>
                              </p:par>
                            </p:childTnLst>
                          </p:cTn>
                        </p:par>
                        <p:par>
                          <p:cTn id="91" fill="hold">
                            <p:stCondLst>
                              <p:cond delay="3500"/>
                            </p:stCondLst>
                            <p:childTnLst>
                              <p:par>
                                <p:cTn id="92" presetID="9" presetClass="entr" presetSubtype="0" fill="hold" grpId="0" nodeType="afterEffect">
                                  <p:stCondLst>
                                    <p:cond delay="1000"/>
                                  </p:stCondLst>
                                  <p:childTnLst>
                                    <p:set>
                                      <p:cBhvr>
                                        <p:cTn id="93" dur="1" fill="hold">
                                          <p:stCondLst>
                                            <p:cond delay="0"/>
                                          </p:stCondLst>
                                        </p:cTn>
                                        <p:tgtEl>
                                          <p:spTgt spid="85"/>
                                        </p:tgtEl>
                                        <p:attrNameLst>
                                          <p:attrName>style.visibility</p:attrName>
                                        </p:attrNameLst>
                                      </p:cBhvr>
                                      <p:to>
                                        <p:strVal val="visible"/>
                                      </p:to>
                                    </p:set>
                                    <p:animEffect transition="in" filter="dissolve">
                                      <p:cBhvr>
                                        <p:cTn id="94" dur="500"/>
                                        <p:tgtEl>
                                          <p:spTgt spid="85"/>
                                        </p:tgtEl>
                                      </p:cBhvr>
                                    </p:animEffect>
                                  </p:childTnLst>
                                </p:cTn>
                              </p:par>
                            </p:childTnLst>
                          </p:cTn>
                        </p:par>
                        <p:par>
                          <p:cTn id="95" fill="hold">
                            <p:stCondLst>
                              <p:cond delay="5000"/>
                            </p:stCondLst>
                            <p:childTnLst>
                              <p:par>
                                <p:cTn id="96" presetID="9" presetClass="entr" presetSubtype="0" fill="hold" grpId="0" nodeType="afterEffect">
                                  <p:stCondLst>
                                    <p:cond delay="1000"/>
                                  </p:stCondLst>
                                  <p:childTnLst>
                                    <p:set>
                                      <p:cBhvr>
                                        <p:cTn id="97" dur="1" fill="hold">
                                          <p:stCondLst>
                                            <p:cond delay="0"/>
                                          </p:stCondLst>
                                        </p:cTn>
                                        <p:tgtEl>
                                          <p:spTgt spid="86"/>
                                        </p:tgtEl>
                                        <p:attrNameLst>
                                          <p:attrName>style.visibility</p:attrName>
                                        </p:attrNameLst>
                                      </p:cBhvr>
                                      <p:to>
                                        <p:strVal val="visible"/>
                                      </p:to>
                                    </p:set>
                                    <p:animEffect transition="in" filter="dissolve">
                                      <p:cBhvr>
                                        <p:cTn id="98" dur="500"/>
                                        <p:tgtEl>
                                          <p:spTgt spid="8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87"/>
                                        </p:tgtEl>
                                        <p:attrNameLst>
                                          <p:attrName>style.visibility</p:attrName>
                                        </p:attrNameLst>
                                      </p:cBhvr>
                                      <p:to>
                                        <p:strVal val="visible"/>
                                      </p:to>
                                    </p:set>
                                    <p:animEffect transition="in" filter="dissolve">
                                      <p:cBhvr>
                                        <p:cTn id="103" dur="500"/>
                                        <p:tgtEl>
                                          <p:spTgt spid="87"/>
                                        </p:tgtEl>
                                      </p:cBhvr>
                                    </p:animEffect>
                                  </p:childTnLst>
                                </p:cTn>
                              </p:par>
                            </p:childTnLst>
                          </p:cTn>
                        </p:par>
                        <p:par>
                          <p:cTn id="104" fill="hold">
                            <p:stCondLst>
                              <p:cond delay="500"/>
                            </p:stCondLst>
                            <p:childTnLst>
                              <p:par>
                                <p:cTn id="105" presetID="9" presetClass="entr" presetSubtype="0" fill="hold" nodeType="afterEffect">
                                  <p:stCondLst>
                                    <p:cond delay="1000"/>
                                  </p:stCondLst>
                                  <p:childTnLst>
                                    <p:set>
                                      <p:cBhvr>
                                        <p:cTn id="106" dur="1" fill="hold">
                                          <p:stCondLst>
                                            <p:cond delay="0"/>
                                          </p:stCondLst>
                                        </p:cTn>
                                        <p:tgtEl>
                                          <p:spTgt spid="90"/>
                                        </p:tgtEl>
                                        <p:attrNameLst>
                                          <p:attrName>style.visibility</p:attrName>
                                        </p:attrNameLst>
                                      </p:cBhvr>
                                      <p:to>
                                        <p:strVal val="visible"/>
                                      </p:to>
                                    </p:set>
                                    <p:animEffect transition="in" filter="dissolve">
                                      <p:cBhvr>
                                        <p:cTn id="107" dur="500"/>
                                        <p:tgtEl>
                                          <p:spTgt spid="90"/>
                                        </p:tgtEl>
                                      </p:cBhvr>
                                    </p:animEffect>
                                  </p:childTnLst>
                                </p:cTn>
                              </p:par>
                            </p:childTnLst>
                          </p:cTn>
                        </p:par>
                        <p:par>
                          <p:cTn id="108" fill="hold">
                            <p:stCondLst>
                              <p:cond delay="2000"/>
                            </p:stCondLst>
                            <p:childTnLst>
                              <p:par>
                                <p:cTn id="109" presetID="9" presetClass="entr" presetSubtype="0" fill="hold" nodeType="afterEffect">
                                  <p:stCondLst>
                                    <p:cond delay="1000"/>
                                  </p:stCondLst>
                                  <p:childTnLst>
                                    <p:set>
                                      <p:cBhvr>
                                        <p:cTn id="110" dur="1" fill="hold">
                                          <p:stCondLst>
                                            <p:cond delay="0"/>
                                          </p:stCondLst>
                                        </p:cTn>
                                        <p:tgtEl>
                                          <p:spTgt spid="93"/>
                                        </p:tgtEl>
                                        <p:attrNameLst>
                                          <p:attrName>style.visibility</p:attrName>
                                        </p:attrNameLst>
                                      </p:cBhvr>
                                      <p:to>
                                        <p:strVal val="visible"/>
                                      </p:to>
                                    </p:set>
                                    <p:animEffect transition="in" filter="dissolve">
                                      <p:cBhvr>
                                        <p:cTn id="111" dur="500"/>
                                        <p:tgtEl>
                                          <p:spTgt spid="93"/>
                                        </p:tgtEl>
                                      </p:cBhvr>
                                    </p:animEffect>
                                  </p:childTnLst>
                                </p:cTn>
                              </p:par>
                            </p:childTnLst>
                          </p:cTn>
                        </p:par>
                        <p:par>
                          <p:cTn id="112" fill="hold">
                            <p:stCondLst>
                              <p:cond delay="3500"/>
                            </p:stCondLst>
                            <p:childTnLst>
                              <p:par>
                                <p:cTn id="113" presetID="9" presetClass="entr" presetSubtype="0" fill="hold" nodeType="afterEffect">
                                  <p:stCondLst>
                                    <p:cond delay="100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par>
                          <p:cTn id="116" fill="hold">
                            <p:stCondLst>
                              <p:cond delay="5000"/>
                            </p:stCondLst>
                            <p:childTnLst>
                              <p:par>
                                <p:cTn id="117" presetID="9" presetClass="entr" presetSubtype="0" fill="hold" nodeType="afterEffect">
                                  <p:stCondLst>
                                    <p:cond delay="1000"/>
                                  </p:stCondLst>
                                  <p:childTnLst>
                                    <p:set>
                                      <p:cBhvr>
                                        <p:cTn id="118" dur="1" fill="hold">
                                          <p:stCondLst>
                                            <p:cond delay="0"/>
                                          </p:stCondLst>
                                        </p:cTn>
                                        <p:tgtEl>
                                          <p:spTgt spid="99"/>
                                        </p:tgtEl>
                                        <p:attrNameLst>
                                          <p:attrName>style.visibility</p:attrName>
                                        </p:attrNameLst>
                                      </p:cBhvr>
                                      <p:to>
                                        <p:strVal val="visible"/>
                                      </p:to>
                                    </p:set>
                                    <p:animEffect transition="in" filter="dissolve">
                                      <p:cBhvr>
                                        <p:cTn id="119" dur="500"/>
                                        <p:tgtEl>
                                          <p:spTgt spid="99"/>
                                        </p:tgtEl>
                                      </p:cBhvr>
                                    </p:animEffect>
                                  </p:childTnLst>
                                </p:cTn>
                              </p:par>
                            </p:childTnLst>
                          </p:cTn>
                        </p:par>
                        <p:par>
                          <p:cTn id="120" fill="hold">
                            <p:stCondLst>
                              <p:cond delay="6500"/>
                            </p:stCondLst>
                            <p:childTnLst>
                              <p:par>
                                <p:cTn id="121" presetID="9" presetClass="entr" presetSubtype="0" fill="hold" nodeType="afterEffect">
                                  <p:stCondLst>
                                    <p:cond delay="1000"/>
                                  </p:stCondLst>
                                  <p:childTnLst>
                                    <p:set>
                                      <p:cBhvr>
                                        <p:cTn id="122" dur="1" fill="hold">
                                          <p:stCondLst>
                                            <p:cond delay="0"/>
                                          </p:stCondLst>
                                        </p:cTn>
                                        <p:tgtEl>
                                          <p:spTgt spid="102"/>
                                        </p:tgtEl>
                                        <p:attrNameLst>
                                          <p:attrName>style.visibility</p:attrName>
                                        </p:attrNameLst>
                                      </p:cBhvr>
                                      <p:to>
                                        <p:strVal val="visible"/>
                                      </p:to>
                                    </p:set>
                                    <p:animEffect transition="in" filter="dissolve">
                                      <p:cBhvr>
                                        <p:cTn id="123" dur="500"/>
                                        <p:tgtEl>
                                          <p:spTgt spid="102"/>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5"/>
                                        </p:tgtEl>
                                        <p:attrNameLst>
                                          <p:attrName>style.visibility</p:attrName>
                                        </p:attrNameLst>
                                      </p:cBhvr>
                                      <p:to>
                                        <p:strVal val="visible"/>
                                      </p:to>
                                    </p:set>
                                    <p:animEffect transition="in" filter="dissolve">
                                      <p:cBhvr>
                                        <p:cTn id="128" dur="500"/>
                                        <p:tgtEl>
                                          <p:spTgt spid="10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nodeType="clickEffect">
                                  <p:stCondLst>
                                    <p:cond delay="0"/>
                                  </p:stCondLst>
                                  <p:childTnLst>
                                    <p:set>
                                      <p:cBhvr>
                                        <p:cTn id="132" dur="1" fill="hold">
                                          <p:stCondLst>
                                            <p:cond delay="0"/>
                                          </p:stCondLst>
                                        </p:cTn>
                                        <p:tgtEl>
                                          <p:spTgt spid="108"/>
                                        </p:tgtEl>
                                        <p:attrNameLst>
                                          <p:attrName>style.visibility</p:attrName>
                                        </p:attrNameLst>
                                      </p:cBhvr>
                                      <p:to>
                                        <p:strVal val="visible"/>
                                      </p:to>
                                    </p:set>
                                    <p:animEffect transition="in" filter="dissolve">
                                      <p:cBhvr>
                                        <p:cTn id="133" dur="500"/>
                                        <p:tgtEl>
                                          <p:spTgt spid="108"/>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11"/>
                                        </p:tgtEl>
                                        <p:attrNameLst>
                                          <p:attrName>style.visibility</p:attrName>
                                        </p:attrNameLst>
                                      </p:cBhvr>
                                      <p:to>
                                        <p:strVal val="visible"/>
                                      </p:to>
                                    </p:set>
                                    <p:animEffect transition="in" filter="dissolve">
                                      <p:cBhvr>
                                        <p:cTn id="138" dur="500"/>
                                        <p:tgtEl>
                                          <p:spTgt spid="111"/>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14"/>
                                        </p:tgtEl>
                                        <p:attrNameLst>
                                          <p:attrName>style.visibility</p:attrName>
                                        </p:attrNameLst>
                                      </p:cBhvr>
                                      <p:to>
                                        <p:strVal val="visible"/>
                                      </p:to>
                                    </p:set>
                                    <p:animEffect transition="in" filter="dissolve">
                                      <p:cBhvr>
                                        <p:cTn id="143" dur="500"/>
                                        <p:tgtEl>
                                          <p:spTgt spid="11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117"/>
                                        </p:tgtEl>
                                        <p:attrNameLst>
                                          <p:attrName>style.visibility</p:attrName>
                                        </p:attrNameLst>
                                      </p:cBhvr>
                                      <p:to>
                                        <p:strVal val="visible"/>
                                      </p:to>
                                    </p:set>
                                    <p:animEffect transition="in" filter="wipe(up)">
                                      <p:cBhvr>
                                        <p:cTn id="148" dur="500"/>
                                        <p:tgtEl>
                                          <p:spTgt spid="117"/>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118"/>
                                        </p:tgtEl>
                                        <p:attrNameLst>
                                          <p:attrName>style.visibility</p:attrName>
                                        </p:attrNameLst>
                                      </p:cBhvr>
                                      <p:to>
                                        <p:strVal val="visible"/>
                                      </p:to>
                                    </p:set>
                                    <p:animEffect transition="in" filter="dissolve">
                                      <p:cBhvr>
                                        <p:cTn id="153" dur="500"/>
                                        <p:tgtEl>
                                          <p:spTgt spid="11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121"/>
                                        </p:tgtEl>
                                        <p:attrNameLst>
                                          <p:attrName>style.visibility</p:attrName>
                                        </p:attrNameLst>
                                      </p:cBhvr>
                                      <p:to>
                                        <p:strVal val="visible"/>
                                      </p:to>
                                    </p:set>
                                    <p:animEffect transition="in" filter="wipe(left)">
                                      <p:cBhvr>
                                        <p:cTn id="158" dur="500"/>
                                        <p:tgtEl>
                                          <p:spTgt spid="121"/>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12" fill="hold" grpId="0" nodeType="clickEffect">
                                  <p:stCondLst>
                                    <p:cond delay="0"/>
                                  </p:stCondLst>
                                  <p:childTnLst>
                                    <p:set>
                                      <p:cBhvr>
                                        <p:cTn id="162" dur="1" fill="hold">
                                          <p:stCondLst>
                                            <p:cond delay="0"/>
                                          </p:stCondLst>
                                        </p:cTn>
                                        <p:tgtEl>
                                          <p:spTgt spid="15"/>
                                        </p:tgtEl>
                                        <p:attrNameLst>
                                          <p:attrName>style.visibility</p:attrName>
                                        </p:attrNameLst>
                                      </p:cBhvr>
                                      <p:to>
                                        <p:strVal val="visible"/>
                                      </p:to>
                                    </p:set>
                                    <p:anim calcmode="lin" valueType="num">
                                      <p:cBhvr additive="base">
                                        <p:cTn id="163" dur="500" fill="hold"/>
                                        <p:tgtEl>
                                          <p:spTgt spid="15"/>
                                        </p:tgtEl>
                                        <p:attrNameLst>
                                          <p:attrName>ppt_x</p:attrName>
                                        </p:attrNameLst>
                                      </p:cBhvr>
                                      <p:tavLst>
                                        <p:tav tm="0">
                                          <p:val>
                                            <p:strVal val="0-#ppt_w/2"/>
                                          </p:val>
                                        </p:tav>
                                        <p:tav tm="100000">
                                          <p:val>
                                            <p:strVal val="#ppt_x"/>
                                          </p:val>
                                        </p:tav>
                                      </p:tavLst>
                                    </p:anim>
                                    <p:anim calcmode="lin" valueType="num">
                                      <p:cBhvr additive="base">
                                        <p:cTn id="164" dur="500" fill="hold"/>
                                        <p:tgtEl>
                                          <p:spTgt spid="15"/>
                                        </p:tgtEl>
                                        <p:attrNameLst>
                                          <p:attrName>ppt_y</p:attrName>
                                        </p:attrNameLst>
                                      </p:cBhvr>
                                      <p:tavLst>
                                        <p:tav tm="0">
                                          <p:val>
                                            <p:strVal val="1+#ppt_h/2"/>
                                          </p:val>
                                        </p:tav>
                                        <p:tav tm="100000">
                                          <p:val>
                                            <p:strVal val="#ppt_y"/>
                                          </p:val>
                                        </p:tav>
                                      </p:tavLst>
                                    </p:anim>
                                  </p:childTnLst>
                                </p:cTn>
                              </p:par>
                            </p:childTnLst>
                          </p:cTn>
                        </p:par>
                        <p:par>
                          <p:cTn id="165" fill="hold">
                            <p:stCondLst>
                              <p:cond delay="500"/>
                            </p:stCondLst>
                            <p:childTnLst>
                              <p:par>
                                <p:cTn id="166" presetID="2" presetClass="entr" presetSubtype="9" fill="hold" grpId="0" nodeType="afterEffect">
                                  <p:stCondLst>
                                    <p:cond delay="1000"/>
                                  </p:stCondLst>
                                  <p:childTnLst>
                                    <p:set>
                                      <p:cBhvr>
                                        <p:cTn id="167" dur="1" fill="hold">
                                          <p:stCondLst>
                                            <p:cond delay="0"/>
                                          </p:stCondLst>
                                        </p:cTn>
                                        <p:tgtEl>
                                          <p:spTgt spid="16"/>
                                        </p:tgtEl>
                                        <p:attrNameLst>
                                          <p:attrName>style.visibility</p:attrName>
                                        </p:attrNameLst>
                                      </p:cBhvr>
                                      <p:to>
                                        <p:strVal val="visible"/>
                                      </p:to>
                                    </p:set>
                                    <p:anim calcmode="lin" valueType="num">
                                      <p:cBhvr additive="base">
                                        <p:cTn id="168" dur="500" fill="hold"/>
                                        <p:tgtEl>
                                          <p:spTgt spid="16"/>
                                        </p:tgtEl>
                                        <p:attrNameLst>
                                          <p:attrName>ppt_x</p:attrName>
                                        </p:attrNameLst>
                                      </p:cBhvr>
                                      <p:tavLst>
                                        <p:tav tm="0">
                                          <p:val>
                                            <p:strVal val="0-#ppt_w/2"/>
                                          </p:val>
                                        </p:tav>
                                        <p:tav tm="100000">
                                          <p:val>
                                            <p:strVal val="#ppt_x"/>
                                          </p:val>
                                        </p:tav>
                                      </p:tavLst>
                                    </p:anim>
                                    <p:anim calcmode="lin" valueType="num">
                                      <p:cBhvr additive="base">
                                        <p:cTn id="16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78" grpId="0" autoUpdateAnimBg="0"/>
      <p:bldP spid="79" grpId="0" autoUpdateAnimBg="0"/>
      <p:bldP spid="80" grpId="0" autoUpdateAnimBg="0"/>
      <p:bldP spid="81" grpId="0" autoUpdateAnimBg="0"/>
      <p:bldP spid="82" grpId="0" autoUpdateAnimBg="0"/>
      <p:bldP spid="83" grpId="0" autoUpdateAnimBg="0"/>
      <p:bldP spid="84" grpId="0" autoUpdateAnimBg="0"/>
      <p:bldP spid="85" grpId="0" autoUpdateAnimBg="0"/>
      <p:bldP spid="8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TextBox 4"/>
          <p:cNvSpPr txBox="1"/>
          <p:nvPr/>
        </p:nvSpPr>
        <p:spPr bwMode="auto">
          <a:xfrm>
            <a:off x="1463040" y="213360"/>
            <a:ext cx="52250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T</a:t>
            </a:r>
            <a:r>
              <a:rPr lang="zh-CN" altLang="en-US" sz="2800" dirty="0">
                <a:solidFill>
                  <a:schemeClr val="tx1"/>
                </a:solidFill>
                <a:latin typeface="黑体" panose="02010609060101010101" pitchFamily="49" charset="-122"/>
                <a:ea typeface="黑体" panose="02010609060101010101" pitchFamily="49" charset="-122"/>
              </a:rPr>
              <a:t>触发器的应用（</a:t>
            </a:r>
            <a:r>
              <a:rPr lang="en-US" altLang="zh-CN" sz="2800" dirty="0">
                <a:solidFill>
                  <a:schemeClr val="tx1"/>
                </a:solidFill>
                <a:latin typeface="黑体" panose="02010609060101010101" pitchFamily="49" charset="-122"/>
                <a:ea typeface="黑体" panose="02010609060101010101" pitchFamily="49" charset="-122"/>
              </a:rPr>
              <a:t>T’</a:t>
            </a:r>
            <a:r>
              <a:rPr lang="zh-CN" altLang="en-US" dirty="0">
                <a:solidFill>
                  <a:schemeClr val="tx1"/>
                </a:solidFill>
                <a:latin typeface="黑体" panose="02010609060101010101" pitchFamily="49" charset="-122"/>
                <a:ea typeface="黑体" panose="02010609060101010101" pitchFamily="49" charset="-122"/>
              </a:rPr>
              <a:t>触发器</a:t>
            </a:r>
            <a:r>
              <a:rPr lang="zh-CN" altLang="en-US" sz="2800" dirty="0">
                <a:solidFill>
                  <a:schemeClr val="tx1"/>
                </a:solidFill>
                <a:latin typeface="黑体" panose="02010609060101010101" pitchFamily="49" charset="-122"/>
                <a:ea typeface="黑体" panose="02010609060101010101" pitchFamily="49" charset="-122"/>
              </a:rPr>
              <a:t>）</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6" name="Group 43"/>
          <p:cNvGrpSpPr/>
          <p:nvPr/>
        </p:nvGrpSpPr>
        <p:grpSpPr bwMode="auto">
          <a:xfrm>
            <a:off x="1076325" y="3135313"/>
            <a:ext cx="7566025" cy="682625"/>
            <a:chOff x="215" y="2156"/>
            <a:chExt cx="4766" cy="430"/>
          </a:xfrm>
        </p:grpSpPr>
        <p:sp>
          <p:nvSpPr>
            <p:cNvPr id="7" name="Freeform 32"/>
            <p:cNvSpPr/>
            <p:nvPr/>
          </p:nvSpPr>
          <p:spPr bwMode="auto">
            <a:xfrm>
              <a:off x="761"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ine 33"/>
            <p:cNvSpPr>
              <a:spLocks noChangeShapeType="1"/>
            </p:cNvSpPr>
            <p:nvPr/>
          </p:nvSpPr>
          <p:spPr bwMode="auto">
            <a:xfrm flipH="1">
              <a:off x="596" y="2462"/>
              <a:ext cx="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Freeform 34"/>
            <p:cNvSpPr/>
            <p:nvPr/>
          </p:nvSpPr>
          <p:spPr bwMode="auto">
            <a:xfrm>
              <a:off x="1258"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Freeform 35"/>
            <p:cNvSpPr/>
            <p:nvPr/>
          </p:nvSpPr>
          <p:spPr bwMode="auto">
            <a:xfrm>
              <a:off x="1755"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Freeform 36"/>
            <p:cNvSpPr/>
            <p:nvPr/>
          </p:nvSpPr>
          <p:spPr bwMode="auto">
            <a:xfrm>
              <a:off x="2252"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Freeform 37"/>
            <p:cNvSpPr/>
            <p:nvPr/>
          </p:nvSpPr>
          <p:spPr bwMode="auto">
            <a:xfrm>
              <a:off x="2749" y="2156"/>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Freeform 38"/>
            <p:cNvSpPr/>
            <p:nvPr/>
          </p:nvSpPr>
          <p:spPr bwMode="auto">
            <a:xfrm>
              <a:off x="3257" y="2156"/>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Freeform 39"/>
            <p:cNvSpPr/>
            <p:nvPr/>
          </p:nvSpPr>
          <p:spPr bwMode="auto">
            <a:xfrm>
              <a:off x="3754" y="2156"/>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Freeform 40"/>
            <p:cNvSpPr/>
            <p:nvPr/>
          </p:nvSpPr>
          <p:spPr bwMode="auto">
            <a:xfrm>
              <a:off x="4251"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Freeform 41"/>
            <p:cNvSpPr/>
            <p:nvPr/>
          </p:nvSpPr>
          <p:spPr bwMode="auto">
            <a:xfrm>
              <a:off x="4733" y="2462"/>
              <a:ext cx="248" cy="1"/>
            </a:xfrm>
            <a:custGeom>
              <a:avLst/>
              <a:gdLst>
                <a:gd name="T0" fmla="*/ 0 w 248"/>
                <a:gd name="T1" fmla="*/ 0 h 1"/>
                <a:gd name="T2" fmla="*/ 248 w 248"/>
                <a:gd name="T3" fmla="*/ 0 h 1"/>
                <a:gd name="T4" fmla="*/ 0 60000 65536"/>
                <a:gd name="T5" fmla="*/ 0 60000 65536"/>
              </a:gdLst>
              <a:ahLst/>
              <a:cxnLst>
                <a:cxn ang="T4">
                  <a:pos x="T0" y="T1"/>
                </a:cxn>
                <a:cxn ang="T5">
                  <a:pos x="T2" y="T3"/>
                </a:cxn>
              </a:cxnLst>
              <a:rect l="0" t="0" r="r" b="b"/>
              <a:pathLst>
                <a:path w="248" h="1">
                  <a:moveTo>
                    <a:pt x="0" y="0"/>
                  </a:moveTo>
                  <a:cubicBezTo>
                    <a:pt x="83" y="0"/>
                    <a:pt x="165" y="0"/>
                    <a:pt x="248"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Text Box 42"/>
            <p:cNvSpPr txBox="1">
              <a:spLocks noChangeArrowheads="1"/>
            </p:cNvSpPr>
            <p:nvPr/>
          </p:nvSpPr>
          <p:spPr bwMode="auto">
            <a:xfrm>
              <a:off x="215" y="2259"/>
              <a:ext cx="47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9" name="Group 25"/>
          <p:cNvGrpSpPr/>
          <p:nvPr/>
        </p:nvGrpSpPr>
        <p:grpSpPr bwMode="auto">
          <a:xfrm>
            <a:off x="1758950" y="855664"/>
            <a:ext cx="5626100" cy="1574800"/>
            <a:chOff x="486" y="610"/>
            <a:chExt cx="3544" cy="992"/>
          </a:xfrm>
        </p:grpSpPr>
        <p:sp>
          <p:nvSpPr>
            <p:cNvPr id="22" name="Rectangle 4"/>
            <p:cNvSpPr>
              <a:spLocks noChangeArrowheads="1"/>
            </p:cNvSpPr>
            <p:nvPr/>
          </p:nvSpPr>
          <p:spPr bwMode="auto">
            <a:xfrm>
              <a:off x="1548" y="913"/>
              <a:ext cx="486" cy="689"/>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AutoShape 5"/>
            <p:cNvSpPr>
              <a:spLocks noChangeArrowheads="1"/>
            </p:cNvSpPr>
            <p:nvPr/>
          </p:nvSpPr>
          <p:spPr bwMode="auto">
            <a:xfrm rot="18900000" flipH="1">
              <a:off x="1483" y="1155"/>
              <a:ext cx="127" cy="127"/>
            </a:xfrm>
            <a:prstGeom prst="rtTriangle">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6"/>
            <p:cNvSpPr txBox="1">
              <a:spLocks noChangeArrowheads="1"/>
            </p:cNvSpPr>
            <p:nvPr/>
          </p:nvSpPr>
          <p:spPr bwMode="auto">
            <a:xfrm>
              <a:off x="1526" y="880"/>
              <a:ext cx="4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5" name="Text Box 7"/>
            <p:cNvSpPr txBox="1">
              <a:spLocks noChangeArrowheads="1"/>
            </p:cNvSpPr>
            <p:nvPr/>
          </p:nvSpPr>
          <p:spPr bwMode="auto">
            <a:xfrm>
              <a:off x="1965" y="627"/>
              <a:ext cx="39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Rectangle 10"/>
            <p:cNvSpPr>
              <a:spLocks noChangeArrowheads="1"/>
            </p:cNvSpPr>
            <p:nvPr/>
          </p:nvSpPr>
          <p:spPr bwMode="auto">
            <a:xfrm>
              <a:off x="3173" y="903"/>
              <a:ext cx="486" cy="689"/>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AutoShape 11"/>
            <p:cNvSpPr>
              <a:spLocks noChangeArrowheads="1"/>
            </p:cNvSpPr>
            <p:nvPr/>
          </p:nvSpPr>
          <p:spPr bwMode="auto">
            <a:xfrm rot="18900000" flipH="1">
              <a:off x="3108" y="1145"/>
              <a:ext cx="127" cy="127"/>
            </a:xfrm>
            <a:prstGeom prst="rtTriangle">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Text Box 12"/>
            <p:cNvSpPr txBox="1">
              <a:spLocks noChangeArrowheads="1"/>
            </p:cNvSpPr>
            <p:nvPr/>
          </p:nvSpPr>
          <p:spPr bwMode="auto">
            <a:xfrm>
              <a:off x="3151" y="870"/>
              <a:ext cx="40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Text Box 13"/>
            <p:cNvSpPr txBox="1">
              <a:spLocks noChangeArrowheads="1"/>
            </p:cNvSpPr>
            <p:nvPr/>
          </p:nvSpPr>
          <p:spPr bwMode="auto">
            <a:xfrm>
              <a:off x="3636" y="610"/>
              <a:ext cx="39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1"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Line 14"/>
            <p:cNvSpPr>
              <a:spLocks noChangeShapeType="1"/>
            </p:cNvSpPr>
            <p:nvPr/>
          </p:nvSpPr>
          <p:spPr bwMode="auto">
            <a:xfrm flipH="1">
              <a:off x="1073" y="1005"/>
              <a:ext cx="4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15"/>
            <p:cNvSpPr>
              <a:spLocks noChangeShapeType="1"/>
            </p:cNvSpPr>
            <p:nvPr/>
          </p:nvSpPr>
          <p:spPr bwMode="auto">
            <a:xfrm flipH="1">
              <a:off x="2710" y="1027"/>
              <a:ext cx="4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16"/>
            <p:cNvSpPr>
              <a:spLocks noChangeShapeType="1"/>
            </p:cNvSpPr>
            <p:nvPr/>
          </p:nvSpPr>
          <p:spPr bwMode="auto">
            <a:xfrm flipH="1">
              <a:off x="881" y="1225"/>
              <a:ext cx="597"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19"/>
            <p:cNvSpPr/>
            <p:nvPr/>
          </p:nvSpPr>
          <p:spPr bwMode="auto">
            <a:xfrm>
              <a:off x="2033" y="1073"/>
              <a:ext cx="1065" cy="141"/>
            </a:xfrm>
            <a:custGeom>
              <a:avLst/>
              <a:gdLst>
                <a:gd name="T0" fmla="*/ 0 w 1141"/>
                <a:gd name="T1" fmla="*/ 0 h 158"/>
                <a:gd name="T2" fmla="*/ 294 w 1141"/>
                <a:gd name="T3" fmla="*/ 0 h 158"/>
                <a:gd name="T4" fmla="*/ 294 w 1141"/>
                <a:gd name="T5" fmla="*/ 158 h 158"/>
                <a:gd name="T6" fmla="*/ 1141 w 1141"/>
                <a:gd name="T7" fmla="*/ 158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1" h="158">
                  <a:moveTo>
                    <a:pt x="0" y="0"/>
                  </a:moveTo>
                  <a:lnTo>
                    <a:pt x="294" y="0"/>
                  </a:lnTo>
                  <a:lnTo>
                    <a:pt x="294" y="158"/>
                  </a:lnTo>
                  <a:lnTo>
                    <a:pt x="1141" y="15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0"/>
            <p:cNvSpPr>
              <a:spLocks noChangeShapeType="1"/>
            </p:cNvSpPr>
            <p:nvPr/>
          </p:nvSpPr>
          <p:spPr bwMode="auto">
            <a:xfrm flipV="1">
              <a:off x="2306" y="790"/>
              <a:ext cx="0" cy="2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Freeform 21"/>
            <p:cNvSpPr/>
            <p:nvPr/>
          </p:nvSpPr>
          <p:spPr bwMode="auto">
            <a:xfrm>
              <a:off x="3659" y="757"/>
              <a:ext cx="294" cy="282"/>
            </a:xfrm>
            <a:custGeom>
              <a:avLst/>
              <a:gdLst>
                <a:gd name="T0" fmla="*/ 0 w 294"/>
                <a:gd name="T1" fmla="*/ 282 h 282"/>
                <a:gd name="T2" fmla="*/ 294 w 294"/>
                <a:gd name="T3" fmla="*/ 282 h 282"/>
                <a:gd name="T4" fmla="*/ 294 w 294"/>
                <a:gd name="T5" fmla="*/ 0 h 282"/>
                <a:gd name="T6" fmla="*/ 0 60000 65536"/>
                <a:gd name="T7" fmla="*/ 0 60000 65536"/>
                <a:gd name="T8" fmla="*/ 0 60000 65536"/>
              </a:gdLst>
              <a:ahLst/>
              <a:cxnLst>
                <a:cxn ang="T6">
                  <a:pos x="T0" y="T1"/>
                </a:cxn>
                <a:cxn ang="T7">
                  <a:pos x="T2" y="T3"/>
                </a:cxn>
                <a:cxn ang="T8">
                  <a:pos x="T4" y="T5"/>
                </a:cxn>
              </a:cxnLst>
              <a:rect l="0" t="0" r="r" b="b"/>
              <a:pathLst>
                <a:path w="294" h="282">
                  <a:moveTo>
                    <a:pt x="0" y="282"/>
                  </a:moveTo>
                  <a:lnTo>
                    <a:pt x="294" y="282"/>
                  </a:lnTo>
                  <a:lnTo>
                    <a:pt x="29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Text Box 22"/>
            <p:cNvSpPr txBox="1">
              <a:spLocks noChangeArrowheads="1"/>
            </p:cNvSpPr>
            <p:nvPr/>
          </p:nvSpPr>
          <p:spPr bwMode="auto">
            <a:xfrm>
              <a:off x="768" y="790"/>
              <a:ext cx="351"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Text Box 23"/>
            <p:cNvSpPr txBox="1">
              <a:spLocks noChangeArrowheads="1"/>
            </p:cNvSpPr>
            <p:nvPr/>
          </p:nvSpPr>
          <p:spPr bwMode="auto">
            <a:xfrm>
              <a:off x="2405" y="847"/>
              <a:ext cx="351"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Text Box 24"/>
            <p:cNvSpPr txBox="1">
              <a:spLocks noChangeArrowheads="1"/>
            </p:cNvSpPr>
            <p:nvPr/>
          </p:nvSpPr>
          <p:spPr bwMode="auto">
            <a:xfrm>
              <a:off x="486" y="1073"/>
              <a:ext cx="66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39" name="Group 63"/>
          <p:cNvGrpSpPr/>
          <p:nvPr/>
        </p:nvGrpSpPr>
        <p:grpSpPr bwMode="auto">
          <a:xfrm>
            <a:off x="2706688" y="3497263"/>
            <a:ext cx="5559425" cy="1647825"/>
            <a:chOff x="1242" y="2384"/>
            <a:chExt cx="3502" cy="1038"/>
          </a:xfrm>
        </p:grpSpPr>
        <p:sp>
          <p:nvSpPr>
            <p:cNvPr id="40" name="Line 51"/>
            <p:cNvSpPr>
              <a:spLocks noChangeShapeType="1"/>
            </p:cNvSpPr>
            <p:nvPr/>
          </p:nvSpPr>
          <p:spPr bwMode="auto">
            <a:xfrm>
              <a:off x="1242" y="2440"/>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Line 52"/>
            <p:cNvSpPr>
              <a:spLocks noChangeShapeType="1"/>
            </p:cNvSpPr>
            <p:nvPr/>
          </p:nvSpPr>
          <p:spPr bwMode="auto">
            <a:xfrm>
              <a:off x="1751" y="2440"/>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Line 53"/>
            <p:cNvSpPr>
              <a:spLocks noChangeShapeType="1"/>
            </p:cNvSpPr>
            <p:nvPr/>
          </p:nvSpPr>
          <p:spPr bwMode="auto">
            <a:xfrm>
              <a:off x="2248" y="2429"/>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Line 54"/>
            <p:cNvSpPr>
              <a:spLocks noChangeShapeType="1"/>
            </p:cNvSpPr>
            <p:nvPr/>
          </p:nvSpPr>
          <p:spPr bwMode="auto">
            <a:xfrm>
              <a:off x="2744" y="2418"/>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Line 55"/>
            <p:cNvSpPr>
              <a:spLocks noChangeShapeType="1"/>
            </p:cNvSpPr>
            <p:nvPr/>
          </p:nvSpPr>
          <p:spPr bwMode="auto">
            <a:xfrm>
              <a:off x="3230" y="2418"/>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56"/>
            <p:cNvSpPr>
              <a:spLocks noChangeShapeType="1"/>
            </p:cNvSpPr>
            <p:nvPr/>
          </p:nvSpPr>
          <p:spPr bwMode="auto">
            <a:xfrm>
              <a:off x="3750" y="2395"/>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Line 57"/>
            <p:cNvSpPr>
              <a:spLocks noChangeShapeType="1"/>
            </p:cNvSpPr>
            <p:nvPr/>
          </p:nvSpPr>
          <p:spPr bwMode="auto">
            <a:xfrm>
              <a:off x="4247" y="2384"/>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58"/>
            <p:cNvSpPr>
              <a:spLocks noChangeShapeType="1"/>
            </p:cNvSpPr>
            <p:nvPr/>
          </p:nvSpPr>
          <p:spPr bwMode="auto">
            <a:xfrm>
              <a:off x="4744" y="2384"/>
              <a:ext cx="0" cy="98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8" name="Group 64"/>
          <p:cNvGrpSpPr/>
          <p:nvPr/>
        </p:nvGrpSpPr>
        <p:grpSpPr bwMode="auto">
          <a:xfrm>
            <a:off x="788988" y="3836988"/>
            <a:ext cx="7853362" cy="590550"/>
            <a:chOff x="34" y="2598"/>
            <a:chExt cx="4947" cy="372"/>
          </a:xfrm>
        </p:grpSpPr>
        <p:sp>
          <p:nvSpPr>
            <p:cNvPr id="49" name="Text Box 44"/>
            <p:cNvSpPr txBox="1">
              <a:spLocks noChangeArrowheads="1"/>
            </p:cNvSpPr>
            <p:nvPr/>
          </p:nvSpPr>
          <p:spPr bwMode="auto">
            <a:xfrm>
              <a:off x="34" y="2643"/>
              <a:ext cx="7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0</a:t>
              </a:r>
              <a:r>
                <a:rPr kumimoji="1" lang="en-US" altLang="zh-CN" sz="2800" b="1"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1"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Freeform 60"/>
            <p:cNvSpPr/>
            <p:nvPr/>
          </p:nvSpPr>
          <p:spPr bwMode="auto">
            <a:xfrm>
              <a:off x="587" y="2598"/>
              <a:ext cx="4394" cy="316"/>
            </a:xfrm>
            <a:custGeom>
              <a:avLst/>
              <a:gdLst>
                <a:gd name="T0" fmla="*/ 0 w 4394"/>
                <a:gd name="T1" fmla="*/ 305 h 316"/>
                <a:gd name="T2" fmla="*/ 655 w 4394"/>
                <a:gd name="T3" fmla="*/ 305 h 316"/>
                <a:gd name="T4" fmla="*/ 655 w 4394"/>
                <a:gd name="T5" fmla="*/ 0 h 316"/>
                <a:gd name="T6" fmla="*/ 1164 w 4394"/>
                <a:gd name="T7" fmla="*/ 0 h 316"/>
                <a:gd name="T8" fmla="*/ 1164 w 4394"/>
                <a:gd name="T9" fmla="*/ 305 h 316"/>
                <a:gd name="T10" fmla="*/ 1661 w 4394"/>
                <a:gd name="T11" fmla="*/ 305 h 316"/>
                <a:gd name="T12" fmla="*/ 1661 w 4394"/>
                <a:gd name="T13" fmla="*/ 0 h 316"/>
                <a:gd name="T14" fmla="*/ 2157 w 4394"/>
                <a:gd name="T15" fmla="*/ 0 h 316"/>
                <a:gd name="T16" fmla="*/ 2157 w 4394"/>
                <a:gd name="T17" fmla="*/ 305 h 316"/>
                <a:gd name="T18" fmla="*/ 2643 w 4394"/>
                <a:gd name="T19" fmla="*/ 305 h 316"/>
                <a:gd name="T20" fmla="*/ 2643 w 4394"/>
                <a:gd name="T21" fmla="*/ 0 h 316"/>
                <a:gd name="T22" fmla="*/ 3163 w 4394"/>
                <a:gd name="T23" fmla="*/ 0 h 316"/>
                <a:gd name="T24" fmla="*/ 3163 w 4394"/>
                <a:gd name="T25" fmla="*/ 305 h 316"/>
                <a:gd name="T26" fmla="*/ 3660 w 4394"/>
                <a:gd name="T27" fmla="*/ 305 h 316"/>
                <a:gd name="T28" fmla="*/ 3660 w 4394"/>
                <a:gd name="T29" fmla="*/ 0 h 316"/>
                <a:gd name="T30" fmla="*/ 4157 w 4394"/>
                <a:gd name="T31" fmla="*/ 0 h 316"/>
                <a:gd name="T32" fmla="*/ 4157 w 4394"/>
                <a:gd name="T33" fmla="*/ 305 h 316"/>
                <a:gd name="T34" fmla="*/ 4394 w 4394"/>
                <a:gd name="T35" fmla="*/ 316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94" h="316">
                  <a:moveTo>
                    <a:pt x="0" y="305"/>
                  </a:moveTo>
                  <a:lnTo>
                    <a:pt x="655" y="305"/>
                  </a:lnTo>
                  <a:lnTo>
                    <a:pt x="655" y="0"/>
                  </a:lnTo>
                  <a:lnTo>
                    <a:pt x="1164" y="0"/>
                  </a:lnTo>
                  <a:lnTo>
                    <a:pt x="1164" y="305"/>
                  </a:lnTo>
                  <a:lnTo>
                    <a:pt x="1661" y="305"/>
                  </a:lnTo>
                  <a:lnTo>
                    <a:pt x="1661" y="0"/>
                  </a:lnTo>
                  <a:lnTo>
                    <a:pt x="2157" y="0"/>
                  </a:lnTo>
                  <a:lnTo>
                    <a:pt x="2157" y="305"/>
                  </a:lnTo>
                  <a:lnTo>
                    <a:pt x="2643" y="305"/>
                  </a:lnTo>
                  <a:lnTo>
                    <a:pt x="2643" y="0"/>
                  </a:lnTo>
                  <a:lnTo>
                    <a:pt x="3163" y="0"/>
                  </a:lnTo>
                  <a:lnTo>
                    <a:pt x="3163" y="305"/>
                  </a:lnTo>
                  <a:lnTo>
                    <a:pt x="3660" y="305"/>
                  </a:lnTo>
                  <a:lnTo>
                    <a:pt x="3660" y="0"/>
                  </a:lnTo>
                  <a:lnTo>
                    <a:pt x="4157" y="0"/>
                  </a:lnTo>
                  <a:lnTo>
                    <a:pt x="4157" y="305"/>
                  </a:lnTo>
                  <a:lnTo>
                    <a:pt x="4394" y="316"/>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1" name="Group 65"/>
          <p:cNvGrpSpPr/>
          <p:nvPr/>
        </p:nvGrpSpPr>
        <p:grpSpPr bwMode="auto">
          <a:xfrm>
            <a:off x="825500" y="4572000"/>
            <a:ext cx="7816850" cy="681038"/>
            <a:chOff x="57" y="3061"/>
            <a:chExt cx="4924" cy="429"/>
          </a:xfrm>
        </p:grpSpPr>
        <p:sp>
          <p:nvSpPr>
            <p:cNvPr id="52" name="Text Box 61"/>
            <p:cNvSpPr txBox="1">
              <a:spLocks noChangeArrowheads="1"/>
            </p:cNvSpPr>
            <p:nvPr/>
          </p:nvSpPr>
          <p:spPr bwMode="auto">
            <a:xfrm>
              <a:off x="57" y="3163"/>
              <a:ext cx="7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1"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Freeform 62"/>
            <p:cNvSpPr/>
            <p:nvPr/>
          </p:nvSpPr>
          <p:spPr bwMode="auto">
            <a:xfrm>
              <a:off x="587" y="3061"/>
              <a:ext cx="4394" cy="305"/>
            </a:xfrm>
            <a:custGeom>
              <a:avLst/>
              <a:gdLst>
                <a:gd name="T0" fmla="*/ 0 w 4394"/>
                <a:gd name="T1" fmla="*/ 305 h 305"/>
                <a:gd name="T2" fmla="*/ 1164 w 4394"/>
                <a:gd name="T3" fmla="*/ 305 h 305"/>
                <a:gd name="T4" fmla="*/ 1164 w 4394"/>
                <a:gd name="T5" fmla="*/ 0 h 305"/>
                <a:gd name="T6" fmla="*/ 2157 w 4394"/>
                <a:gd name="T7" fmla="*/ 0 h 305"/>
                <a:gd name="T8" fmla="*/ 2157 w 4394"/>
                <a:gd name="T9" fmla="*/ 305 h 305"/>
                <a:gd name="T10" fmla="*/ 3163 w 4394"/>
                <a:gd name="T11" fmla="*/ 305 h 305"/>
                <a:gd name="T12" fmla="*/ 3163 w 4394"/>
                <a:gd name="T13" fmla="*/ 0 h 305"/>
                <a:gd name="T14" fmla="*/ 4157 w 4394"/>
                <a:gd name="T15" fmla="*/ 0 h 305"/>
                <a:gd name="T16" fmla="*/ 4157 w 4394"/>
                <a:gd name="T17" fmla="*/ 305 h 305"/>
                <a:gd name="T18" fmla="*/ 4394 w 4394"/>
                <a:gd name="T19" fmla="*/ 305 h 3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94" h="305">
                  <a:moveTo>
                    <a:pt x="0" y="305"/>
                  </a:moveTo>
                  <a:lnTo>
                    <a:pt x="1164" y="305"/>
                  </a:lnTo>
                  <a:lnTo>
                    <a:pt x="1164" y="0"/>
                  </a:lnTo>
                  <a:lnTo>
                    <a:pt x="2157" y="0"/>
                  </a:lnTo>
                  <a:lnTo>
                    <a:pt x="2157" y="305"/>
                  </a:lnTo>
                  <a:lnTo>
                    <a:pt x="3163" y="305"/>
                  </a:lnTo>
                  <a:lnTo>
                    <a:pt x="3163" y="0"/>
                  </a:lnTo>
                  <a:lnTo>
                    <a:pt x="4157" y="0"/>
                  </a:lnTo>
                  <a:lnTo>
                    <a:pt x="4157" y="305"/>
                  </a:lnTo>
                  <a:lnTo>
                    <a:pt x="4394"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4" name="Text Box 66"/>
          <p:cNvSpPr txBox="1">
            <a:spLocks noChangeArrowheads="1"/>
          </p:cNvSpPr>
          <p:nvPr/>
        </p:nvSpPr>
        <p:spPr bwMode="auto">
          <a:xfrm>
            <a:off x="4465638" y="5594350"/>
            <a:ext cx="1522412"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分频器</a:t>
            </a:r>
            <a:endParaRPr kumimoji="1" lang="zh-CN" altLang="en-US" sz="2800" b="1"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2" name="椭圆 1"/>
          <p:cNvSpPr/>
          <p:nvPr/>
        </p:nvSpPr>
        <p:spPr>
          <a:xfrm>
            <a:off x="5886451" y="1738074"/>
            <a:ext cx="122238" cy="141769"/>
          </a:xfrm>
          <a:prstGeom prst="ellipse">
            <a:avLst/>
          </a:prstGeom>
          <a:ln w="38100">
            <a:solidFill>
              <a:schemeClr val="tx1"/>
            </a:solidFill>
          </a:ln>
        </p:spPr>
        <p:txBody>
          <a:bodyPr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18" name="椭圆 117"/>
          <p:cNvSpPr/>
          <p:nvPr/>
        </p:nvSpPr>
        <p:spPr>
          <a:xfrm>
            <a:off x="3304694" y="1761092"/>
            <a:ext cx="122238" cy="141769"/>
          </a:xfrm>
          <a:prstGeom prst="ellipse">
            <a:avLst/>
          </a:prstGeom>
          <a:ln w="38100">
            <a:solidFill>
              <a:schemeClr val="tx1"/>
            </a:solidFill>
          </a:ln>
        </p:spPr>
        <p:txBody>
          <a:bodyPr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slide(fromBottom)">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TextBox 4"/>
          <p:cNvSpPr txBox="1"/>
          <p:nvPr/>
        </p:nvSpPr>
        <p:spPr bwMode="auto">
          <a:xfrm>
            <a:off x="765110" y="157377"/>
            <a:ext cx="82109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sz="4000" dirty="0">
                <a:solidFill>
                  <a:schemeClr val="tx2"/>
                </a:solidFill>
                <a:latin typeface="黑体" panose="02010609060101010101" pitchFamily="49" charset="-122"/>
                <a:ea typeface="黑体" panose="02010609060101010101" pitchFamily="49" charset="-122"/>
                <a:cs typeface="+mj-cs"/>
              </a:rPr>
              <a:t>§ 4.10</a:t>
            </a:r>
            <a:r>
              <a:rPr lang="zh-CN" altLang="en-US" sz="4000" dirty="0">
                <a:solidFill>
                  <a:schemeClr val="tx2"/>
                </a:solidFill>
                <a:latin typeface="黑体" panose="02010609060101010101" pitchFamily="49" charset="-122"/>
                <a:ea typeface="黑体" panose="02010609060101010101" pitchFamily="49" charset="-122"/>
                <a:cs typeface="+mj-cs"/>
              </a:rPr>
              <a:t>不同触发器之间的相互转换</a:t>
            </a:r>
            <a:endParaRPr lang="zh-CN" altLang="en-US" sz="4000" dirty="0">
              <a:solidFill>
                <a:schemeClr val="tx2"/>
              </a:solidFill>
              <a:latin typeface="黑体" panose="02010609060101010101" pitchFamily="49" charset="-122"/>
              <a:ea typeface="黑体" panose="02010609060101010101" pitchFamily="49" charset="-122"/>
              <a:cs typeface="+mj-cs"/>
            </a:endParaRPr>
          </a:p>
        </p:txBody>
      </p:sp>
      <p:sp>
        <p:nvSpPr>
          <p:cNvPr id="6" name="Line 18"/>
          <p:cNvSpPr>
            <a:spLocks noChangeShapeType="1"/>
          </p:cNvSpPr>
          <p:nvPr/>
        </p:nvSpPr>
        <p:spPr bwMode="auto">
          <a:xfrm>
            <a:off x="4509314" y="3595692"/>
            <a:ext cx="218341" cy="0"/>
          </a:xfrm>
          <a:prstGeom prst="line">
            <a:avLst/>
          </a:prstGeom>
          <a:noFill/>
          <a:ln w="1905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n>
                <a:solidFill>
                  <a:schemeClr val="tx1"/>
                </a:solidFill>
              </a:ln>
            </a:endParaRPr>
          </a:p>
        </p:txBody>
      </p:sp>
      <p:grpSp>
        <p:nvGrpSpPr>
          <p:cNvPr id="7" name="Group 91"/>
          <p:cNvGrpSpPr/>
          <p:nvPr/>
        </p:nvGrpSpPr>
        <p:grpSpPr bwMode="auto">
          <a:xfrm>
            <a:off x="647701" y="1150938"/>
            <a:ext cx="7154863" cy="1901824"/>
            <a:chOff x="408" y="725"/>
            <a:chExt cx="4507" cy="1198"/>
          </a:xfrm>
        </p:grpSpPr>
        <p:sp>
          <p:nvSpPr>
            <p:cNvPr id="8" name="Rectangle 4" descr="水滴"/>
            <p:cNvSpPr>
              <a:spLocks noChangeArrowheads="1"/>
            </p:cNvSpPr>
            <p:nvPr/>
          </p:nvSpPr>
          <p:spPr bwMode="auto">
            <a:xfrm>
              <a:off x="408" y="725"/>
              <a:ext cx="311" cy="1198"/>
            </a:xfrm>
            <a:prstGeom prst="rect">
              <a:avLst/>
            </a:prstGeom>
            <a:blipFill dpi="0" rotWithShape="0">
              <a:blip r:embed="rId1" cstate="print"/>
              <a:srcRect/>
              <a:tile tx="0" ty="0" sx="100000" sy="100000" flip="none" algn="tl"/>
            </a:blipFill>
            <a:ln w="9525">
              <a:noFill/>
              <a:miter lim="800000"/>
            </a:ln>
            <a:effectLst>
              <a:outerShdw dist="107763" dir="13500000" algn="ctr" rotWithShape="0">
                <a:schemeClr val="folHlink"/>
              </a:outerShdw>
            </a:effectLst>
          </p:spPr>
          <p:txBody>
            <a:bodyPr wrap="none">
              <a:spAutoFit/>
            </a:bodyPr>
            <a:lstStyle/>
            <a:p>
              <a:pPr algn="ctr" fontAlgn="base">
                <a:spcBef>
                  <a:spcPct val="30000"/>
                </a:spcBef>
              </a:pP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转</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a:p>
              <a:pPr algn="ctr" fontAlgn="base">
                <a:spcBef>
                  <a:spcPct val="30000"/>
                </a:spcBef>
              </a:pP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换</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a:p>
              <a:pPr algn="ctr" fontAlgn="base">
                <a:spcBef>
                  <a:spcPct val="30000"/>
                </a:spcBef>
              </a:pP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方</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a:p>
              <a:pPr algn="ctr" fontAlgn="base">
                <a:spcBef>
                  <a:spcPct val="30000"/>
                </a:spcBef>
              </a:pP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法</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p:txBody>
        </p:sp>
        <p:sp>
          <p:nvSpPr>
            <p:cNvPr id="9" name="Rectangle 5"/>
            <p:cNvSpPr>
              <a:spLocks noChangeArrowheads="1"/>
            </p:cNvSpPr>
            <p:nvPr/>
          </p:nvSpPr>
          <p:spPr bwMode="auto">
            <a:xfrm>
              <a:off x="885" y="754"/>
              <a:ext cx="4030" cy="465"/>
            </a:xfrm>
            <a:prstGeom prst="rect">
              <a:avLst/>
            </a:prstGeom>
            <a:solidFill>
              <a:srgbClr val="CCEC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r>
                <a:rPr lang="en-US" altLang="zh-CN" sz="2400" dirty="0">
                  <a:ln>
                    <a:solidFill>
                      <a:schemeClr val="tx1"/>
                    </a:solidFill>
                  </a:ln>
                  <a:solidFill>
                    <a:schemeClr val="tx1"/>
                  </a:solidFill>
                  <a:latin typeface="黑体" panose="02010609060101010101" pitchFamily="49" charset="-122"/>
                  <a:ea typeface="黑体" panose="02010609060101010101" pitchFamily="49" charset="-122"/>
                </a:rPr>
                <a:t>(1) </a:t>
              </a: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写出待求触发器和给定触发器的特性方程。</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p:txBody>
        </p:sp>
        <p:sp>
          <p:nvSpPr>
            <p:cNvPr id="10" name="Rectangle 7"/>
            <p:cNvSpPr>
              <a:spLocks noChangeArrowheads="1"/>
            </p:cNvSpPr>
            <p:nvPr/>
          </p:nvSpPr>
          <p:spPr bwMode="auto">
            <a:xfrm>
              <a:off x="885" y="1666"/>
              <a:ext cx="4030" cy="233"/>
            </a:xfrm>
            <a:prstGeom prst="rect">
              <a:avLst/>
            </a:prstGeom>
            <a:solidFill>
              <a:srgbClr val="CCEC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r>
                <a:rPr lang="en-US" altLang="zh-CN" sz="2400" dirty="0">
                  <a:ln>
                    <a:solidFill>
                      <a:schemeClr val="tx1"/>
                    </a:solidFill>
                  </a:ln>
                  <a:solidFill>
                    <a:schemeClr val="tx1"/>
                  </a:solidFill>
                  <a:latin typeface="黑体" panose="02010609060101010101" pitchFamily="49" charset="-122"/>
                  <a:ea typeface="黑体" panose="02010609060101010101" pitchFamily="49" charset="-122"/>
                </a:rPr>
                <a:t>(3)</a:t>
              </a: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画出用给定触发器实现待求触发器的电路。</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p:txBody>
        </p:sp>
        <p:sp>
          <p:nvSpPr>
            <p:cNvPr id="11" name="Rectangle 90"/>
            <p:cNvSpPr>
              <a:spLocks noChangeArrowheads="1"/>
            </p:cNvSpPr>
            <p:nvPr/>
          </p:nvSpPr>
          <p:spPr bwMode="auto">
            <a:xfrm>
              <a:off x="877" y="1124"/>
              <a:ext cx="4030" cy="465"/>
            </a:xfrm>
            <a:prstGeom prst="rect">
              <a:avLst/>
            </a:prstGeom>
            <a:solidFill>
              <a:srgbClr val="CCECFF"/>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0"/>
                </a:spcBef>
              </a:pPr>
              <a:r>
                <a:rPr lang="en-US" altLang="zh-CN" sz="2400" dirty="0">
                  <a:ln>
                    <a:solidFill>
                      <a:schemeClr val="tx1"/>
                    </a:solidFill>
                  </a:ln>
                  <a:solidFill>
                    <a:schemeClr val="tx1"/>
                  </a:solidFill>
                  <a:latin typeface="黑体" panose="02010609060101010101" pitchFamily="49" charset="-122"/>
                  <a:ea typeface="黑体" panose="02010609060101010101" pitchFamily="49" charset="-122"/>
                </a:rPr>
                <a:t>(2)</a:t>
              </a: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比较上述特性方程，得出给定触发器中输入</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a:p>
              <a:pPr>
                <a:spcBef>
                  <a:spcPct val="0"/>
                </a:spcBef>
              </a:pPr>
              <a:r>
                <a:rPr lang="zh-CN" altLang="en-US" sz="2400" dirty="0">
                  <a:ln>
                    <a:solidFill>
                      <a:schemeClr val="tx1"/>
                    </a:solidFill>
                  </a:ln>
                  <a:solidFill>
                    <a:schemeClr val="tx1"/>
                  </a:solidFill>
                  <a:latin typeface="黑体" panose="02010609060101010101" pitchFamily="49" charset="-122"/>
                  <a:ea typeface="黑体" panose="02010609060101010101" pitchFamily="49" charset="-122"/>
                </a:rPr>
                <a:t>      信号的接法。</a:t>
              </a:r>
              <a:endParaRPr lang="zh-CN" altLang="en-US" sz="2400" dirty="0">
                <a:ln>
                  <a:solidFill>
                    <a:schemeClr val="tx1"/>
                  </a:solidFill>
                </a:ln>
                <a:solidFill>
                  <a:schemeClr val="tx1"/>
                </a:solidFill>
                <a:latin typeface="黑体" panose="02010609060101010101" pitchFamily="49" charset="-122"/>
                <a:ea typeface="黑体" panose="02010609060101010101" pitchFamily="49" charset="-122"/>
              </a:endParaRPr>
            </a:p>
          </p:txBody>
        </p:sp>
      </p:grpSp>
      <p:grpSp>
        <p:nvGrpSpPr>
          <p:cNvPr id="12" name="Group 11"/>
          <p:cNvGrpSpPr/>
          <p:nvPr/>
        </p:nvGrpSpPr>
        <p:grpSpPr bwMode="auto">
          <a:xfrm>
            <a:off x="548174" y="3098994"/>
            <a:ext cx="2173288" cy="457200"/>
            <a:chOff x="504" y="2062"/>
            <a:chExt cx="1159" cy="288"/>
          </a:xfrm>
        </p:grpSpPr>
        <p:sp>
          <p:nvSpPr>
            <p:cNvPr id="13" name="Rectangle 9"/>
            <p:cNvSpPr>
              <a:spLocks noChangeArrowheads="1"/>
            </p:cNvSpPr>
            <p:nvPr/>
          </p:nvSpPr>
          <p:spPr bwMode="auto">
            <a:xfrm>
              <a:off x="504" y="2062"/>
              <a:ext cx="11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r>
                <a:rPr lang="en-US" altLang="zh-CN" sz="2400" dirty="0">
                  <a:solidFill>
                    <a:schemeClr val="tx1"/>
                  </a:solidFill>
                </a:rPr>
                <a:t>1</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JK</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D</a:t>
              </a:r>
              <a:endParaRPr lang="en-US" altLang="zh-CN" sz="2400" i="1" dirty="0">
                <a:solidFill>
                  <a:schemeClr val="tx1"/>
                </a:solidFill>
                <a:latin typeface="Times New Roman" panose="02020603050405020304" pitchFamily="18" charset="0"/>
                <a:cs typeface="Times New Roman" panose="02020603050405020304" pitchFamily="18" charset="0"/>
              </a:endParaRPr>
            </a:p>
          </p:txBody>
        </p:sp>
        <p:sp>
          <p:nvSpPr>
            <p:cNvPr id="14" name="AutoShape 10"/>
            <p:cNvSpPr>
              <a:spLocks noChangeArrowheads="1"/>
            </p:cNvSpPr>
            <p:nvPr/>
          </p:nvSpPr>
          <p:spPr bwMode="auto">
            <a:xfrm>
              <a:off x="1100" y="2140"/>
              <a:ext cx="213" cy="150"/>
            </a:xfrm>
            <a:prstGeom prst="rightArrow">
              <a:avLst>
                <a:gd name="adj1" fmla="val 50000"/>
                <a:gd name="adj2" fmla="val 355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73" name="组合 72"/>
          <p:cNvGrpSpPr/>
          <p:nvPr/>
        </p:nvGrpSpPr>
        <p:grpSpPr>
          <a:xfrm>
            <a:off x="3025619" y="3612358"/>
            <a:ext cx="2661680" cy="696118"/>
            <a:chOff x="3025619" y="3459958"/>
            <a:chExt cx="2661680" cy="696118"/>
          </a:xfrm>
        </p:grpSpPr>
        <p:sp>
          <p:nvSpPr>
            <p:cNvPr id="18" name="AutoShape 16"/>
            <p:cNvSpPr>
              <a:spLocks noChangeArrowheads="1"/>
            </p:cNvSpPr>
            <p:nvPr/>
          </p:nvSpPr>
          <p:spPr bwMode="auto">
            <a:xfrm>
              <a:off x="3425783" y="3960814"/>
              <a:ext cx="1781293" cy="195262"/>
            </a:xfrm>
            <a:custGeom>
              <a:avLst/>
              <a:gdLst>
                <a:gd name="G0" fmla="+- 18639 0 0"/>
                <a:gd name="G1" fmla="+- 6118 0 0"/>
                <a:gd name="G2" fmla="+- 21600 0 6118"/>
                <a:gd name="G3" fmla="+- 10800 0 6118"/>
                <a:gd name="G4" fmla="+- 21600 0 18639"/>
                <a:gd name="G5" fmla="*/ G4 G3 10800"/>
                <a:gd name="G6" fmla="+- 21600 0 G5"/>
                <a:gd name="T0" fmla="*/ 18639 w 21600"/>
                <a:gd name="T1" fmla="*/ 0 h 21600"/>
                <a:gd name="T2" fmla="*/ 0 w 21600"/>
                <a:gd name="T3" fmla="*/ 10800 h 21600"/>
                <a:gd name="T4" fmla="*/ 1863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639" y="0"/>
                  </a:moveTo>
                  <a:lnTo>
                    <a:pt x="18639" y="6118"/>
                  </a:lnTo>
                  <a:lnTo>
                    <a:pt x="3375" y="6118"/>
                  </a:lnTo>
                  <a:lnTo>
                    <a:pt x="3375" y="15482"/>
                  </a:lnTo>
                  <a:lnTo>
                    <a:pt x="18639" y="15482"/>
                  </a:lnTo>
                  <a:lnTo>
                    <a:pt x="18639" y="21600"/>
                  </a:lnTo>
                  <a:lnTo>
                    <a:pt x="21600" y="10800"/>
                  </a:lnTo>
                  <a:close/>
                </a:path>
                <a:path w="21600" h="21600">
                  <a:moveTo>
                    <a:pt x="1350" y="6118"/>
                  </a:moveTo>
                  <a:lnTo>
                    <a:pt x="1350" y="15482"/>
                  </a:lnTo>
                  <a:lnTo>
                    <a:pt x="2700" y="15482"/>
                  </a:lnTo>
                  <a:lnTo>
                    <a:pt x="2700" y="6118"/>
                  </a:lnTo>
                  <a:close/>
                </a:path>
                <a:path w="21600" h="21600">
                  <a:moveTo>
                    <a:pt x="0" y="6118"/>
                  </a:moveTo>
                  <a:lnTo>
                    <a:pt x="0" y="15482"/>
                  </a:lnTo>
                  <a:lnTo>
                    <a:pt x="675" y="15482"/>
                  </a:lnTo>
                  <a:lnTo>
                    <a:pt x="675" y="6118"/>
                  </a:lnTo>
                  <a:close/>
                </a:path>
              </a:pathLst>
            </a:custGeom>
            <a:solidFill>
              <a:srgbClr val="00CC00">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pSp>
          <p:nvGrpSpPr>
            <p:cNvPr id="19" name="Group 19"/>
            <p:cNvGrpSpPr/>
            <p:nvPr/>
          </p:nvGrpSpPr>
          <p:grpSpPr bwMode="auto">
            <a:xfrm>
              <a:off x="3025619" y="3459958"/>
              <a:ext cx="2661680" cy="461963"/>
              <a:chOff x="2339" y="2165"/>
              <a:chExt cx="1536" cy="291"/>
            </a:xfrm>
          </p:grpSpPr>
          <p:sp>
            <p:nvSpPr>
              <p:cNvPr id="20" name="Rectangle 17"/>
              <p:cNvSpPr>
                <a:spLocks noChangeArrowheads="1"/>
              </p:cNvSpPr>
              <p:nvPr/>
            </p:nvSpPr>
            <p:spPr bwMode="auto">
              <a:xfrm>
                <a:off x="2339" y="2165"/>
                <a:ext cx="1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lang="zh-CN" altLang="en-US" sz="2400" dirty="0">
                    <a:solidFill>
                      <a:schemeClr val="tx1"/>
                    </a:solidFill>
                    <a:latin typeface="黑体" panose="02010609060101010101" pitchFamily="49" charset="-122"/>
                    <a:ea typeface="黑体" panose="02010609060101010101" pitchFamily="49" charset="-122"/>
                  </a:rPr>
                  <a:t>因此</a:t>
                </a:r>
                <a:r>
                  <a:rPr lang="zh-CN" altLang="en-US" sz="2400" dirty="0">
                    <a:solidFill>
                      <a:schemeClr val="tx1"/>
                    </a:solidFill>
                  </a:rPr>
                  <a:t>，</a:t>
                </a:r>
                <a:r>
                  <a:rPr lang="zh-CN" altLang="en-US" sz="2400" dirty="0">
                    <a:solidFill>
                      <a:schemeClr val="tx1"/>
                    </a:solidFill>
                    <a:latin typeface="黑体" panose="02010609060101010101" pitchFamily="49" charset="-122"/>
                    <a:ea typeface="黑体" panose="02010609060101010101" pitchFamily="49" charset="-122"/>
                  </a:rPr>
                  <a:t>令</a:t>
                </a:r>
                <a:r>
                  <a:rPr lang="en-US" altLang="zh-CN" sz="2400" i="1" dirty="0">
                    <a:solidFill>
                      <a:schemeClr val="tx1"/>
                    </a:solidFill>
                    <a:latin typeface="Times New Roman" panose="02020603050405020304" pitchFamily="18" charset="0"/>
                    <a:cs typeface="Times New Roman" panose="02020603050405020304" pitchFamily="18" charset="0"/>
                  </a:rPr>
                  <a:t>J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K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D</a:t>
                </a:r>
                <a:endParaRPr lang="en-US" altLang="zh-CN" sz="2400" i="1" dirty="0">
                  <a:solidFill>
                    <a:schemeClr val="tx1"/>
                  </a:solidFill>
                  <a:latin typeface="Times New Roman" panose="02020603050405020304" pitchFamily="18" charset="0"/>
                  <a:cs typeface="Times New Roman" panose="02020603050405020304" pitchFamily="18" charset="0"/>
                </a:endParaRPr>
              </a:p>
            </p:txBody>
          </p:sp>
          <p:sp>
            <p:nvSpPr>
              <p:cNvPr id="21" name="Line 18"/>
              <p:cNvSpPr>
                <a:spLocks noChangeShapeType="1"/>
              </p:cNvSpPr>
              <p:nvPr/>
            </p:nvSpPr>
            <p:spPr bwMode="auto">
              <a:xfrm>
                <a:off x="3393" y="2217"/>
                <a:ext cx="12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26" name="Group 57"/>
          <p:cNvGrpSpPr/>
          <p:nvPr/>
        </p:nvGrpSpPr>
        <p:grpSpPr bwMode="auto">
          <a:xfrm>
            <a:off x="5615782" y="3303588"/>
            <a:ext cx="3394075" cy="1511300"/>
            <a:chOff x="3398" y="2088"/>
            <a:chExt cx="2138" cy="952"/>
          </a:xfrm>
        </p:grpSpPr>
        <p:sp>
          <p:nvSpPr>
            <p:cNvPr id="27" name="AutoShape 38"/>
            <p:cNvSpPr>
              <a:spLocks noChangeArrowheads="1"/>
            </p:cNvSpPr>
            <p:nvPr/>
          </p:nvSpPr>
          <p:spPr bwMode="auto">
            <a:xfrm>
              <a:off x="3398" y="2088"/>
              <a:ext cx="2138" cy="952"/>
            </a:xfrm>
            <a:prstGeom prst="flowChartProcess">
              <a:avLst/>
            </a:prstGeom>
            <a:solidFill>
              <a:schemeClr val="bg1"/>
            </a:solidFill>
            <a:ln w="57150">
              <a:pattFill prst="sphere">
                <a:fgClr>
                  <a:srgbClr val="CC99FF"/>
                </a:fgClr>
                <a:bgClr>
                  <a:srgbClr val="FFFFFF"/>
                </a:bgClr>
              </a:patt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8" name="Object 56"/>
            <p:cNvGraphicFramePr>
              <a:graphicFrameLocks noChangeAspect="1"/>
            </p:cNvGraphicFramePr>
            <p:nvPr/>
          </p:nvGraphicFramePr>
          <p:xfrm>
            <a:off x="3690" y="2136"/>
            <a:ext cx="1662" cy="870"/>
          </p:xfrm>
          <a:graphic>
            <a:graphicData uri="http://schemas.openxmlformats.org/presentationml/2006/ole">
              <mc:AlternateContent xmlns:mc="http://schemas.openxmlformats.org/markup-compatibility/2006">
                <mc:Choice xmlns:v="urn:schemas-microsoft-com:vml" Requires="v">
                  <p:oleObj spid="_x0000_s2" name="BMP 图象" r:id="rId2" imgW="2638425" imgH="1381125" progId="PBrush">
                    <p:embed/>
                  </p:oleObj>
                </mc:Choice>
                <mc:Fallback>
                  <p:oleObj name="BMP 图象" r:id="rId2" imgW="2638425" imgH="1381125" progId="PBrush">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 y="2136"/>
                          <a:ext cx="1662" cy="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25"/>
            <p:cNvSpPr>
              <a:spLocks noChangeArrowheads="1"/>
            </p:cNvSpPr>
            <p:nvPr/>
          </p:nvSpPr>
          <p:spPr bwMode="auto">
            <a:xfrm>
              <a:off x="5281" y="26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30" name="Line 26"/>
            <p:cNvSpPr>
              <a:spLocks noChangeShapeType="1"/>
            </p:cNvSpPr>
            <p:nvPr/>
          </p:nvSpPr>
          <p:spPr bwMode="auto">
            <a:xfrm>
              <a:off x="5361" y="2716"/>
              <a:ext cx="12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 name="Rectangle 27"/>
            <p:cNvSpPr>
              <a:spLocks noChangeArrowheads="1"/>
            </p:cNvSpPr>
            <p:nvPr/>
          </p:nvSpPr>
          <p:spPr bwMode="auto">
            <a:xfrm>
              <a:off x="5274" y="21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32" name="Rectangle 28"/>
            <p:cNvSpPr>
              <a:spLocks noChangeArrowheads="1"/>
            </p:cNvSpPr>
            <p:nvPr/>
          </p:nvSpPr>
          <p:spPr bwMode="auto">
            <a:xfrm>
              <a:off x="3407" y="2401"/>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CP</a:t>
              </a:r>
              <a:endParaRPr lang="en-US" altLang="zh-CN" sz="2400" baseline="-25000">
                <a:solidFill>
                  <a:schemeClr val="tx1"/>
                </a:solidFill>
              </a:endParaRPr>
            </a:p>
          </p:txBody>
        </p:sp>
        <p:sp>
          <p:nvSpPr>
            <p:cNvPr id="33" name="Rectangle 29"/>
            <p:cNvSpPr>
              <a:spLocks noChangeArrowheads="1"/>
            </p:cNvSpPr>
            <p:nvPr/>
          </p:nvSpPr>
          <p:spPr bwMode="auto">
            <a:xfrm>
              <a:off x="3474" y="216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D</a:t>
              </a:r>
              <a:endParaRPr lang="en-US" altLang="zh-CN" sz="2400" baseline="-25000">
                <a:solidFill>
                  <a:schemeClr val="tx1"/>
                </a:solidFill>
              </a:endParaRPr>
            </a:p>
          </p:txBody>
        </p:sp>
        <p:sp>
          <p:nvSpPr>
            <p:cNvPr id="34" name="Rectangle 30"/>
            <p:cNvSpPr>
              <a:spLocks noChangeArrowheads="1"/>
            </p:cNvSpPr>
            <p:nvPr/>
          </p:nvSpPr>
          <p:spPr bwMode="auto">
            <a:xfrm>
              <a:off x="4581" y="2409"/>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C1</a:t>
              </a:r>
              <a:endParaRPr lang="en-US" altLang="zh-CN" sz="2400" baseline="-25000">
                <a:solidFill>
                  <a:schemeClr val="tx1"/>
                </a:solidFill>
              </a:endParaRPr>
            </a:p>
          </p:txBody>
        </p:sp>
        <p:sp>
          <p:nvSpPr>
            <p:cNvPr id="35" name="Rectangle 31"/>
            <p:cNvSpPr>
              <a:spLocks noChangeArrowheads="1"/>
            </p:cNvSpPr>
            <p:nvPr/>
          </p:nvSpPr>
          <p:spPr bwMode="auto">
            <a:xfrm>
              <a:off x="4498" y="214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1J</a:t>
              </a:r>
              <a:endParaRPr lang="en-US" altLang="zh-CN" sz="2400">
                <a:solidFill>
                  <a:schemeClr val="tx1"/>
                </a:solidFill>
              </a:endParaRPr>
            </a:p>
          </p:txBody>
        </p:sp>
        <p:grpSp>
          <p:nvGrpSpPr>
            <p:cNvPr id="36" name="Group 32"/>
            <p:cNvGrpSpPr/>
            <p:nvPr/>
          </p:nvGrpSpPr>
          <p:grpSpPr bwMode="auto">
            <a:xfrm rot="5400000">
              <a:off x="4484" y="2513"/>
              <a:ext cx="168" cy="96"/>
              <a:chOff x="2412" y="3725"/>
              <a:chExt cx="168" cy="96"/>
            </a:xfrm>
          </p:grpSpPr>
          <p:sp>
            <p:nvSpPr>
              <p:cNvPr id="38" name="Line 33"/>
              <p:cNvSpPr>
                <a:spLocks noChangeShapeType="1"/>
              </p:cNvSpPr>
              <p:nvPr/>
            </p:nvSpPr>
            <p:spPr bwMode="auto">
              <a:xfrm flipV="1">
                <a:off x="2412" y="3733"/>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 name="Line 34"/>
              <p:cNvSpPr>
                <a:spLocks noChangeShapeType="1"/>
              </p:cNvSpPr>
              <p:nvPr/>
            </p:nvSpPr>
            <p:spPr bwMode="auto">
              <a:xfrm flipH="1" flipV="1">
                <a:off x="2492" y="3725"/>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7" name="Rectangle 35"/>
            <p:cNvSpPr>
              <a:spLocks noChangeArrowheads="1"/>
            </p:cNvSpPr>
            <p:nvPr/>
          </p:nvSpPr>
          <p:spPr bwMode="auto">
            <a:xfrm>
              <a:off x="4483" y="2658"/>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1K</a:t>
              </a:r>
              <a:endParaRPr lang="en-US" altLang="zh-CN" sz="2400">
                <a:solidFill>
                  <a:schemeClr val="tx1"/>
                </a:solidFill>
              </a:endParaRPr>
            </a:p>
          </p:txBody>
        </p:sp>
      </p:grpSp>
      <p:grpSp>
        <p:nvGrpSpPr>
          <p:cNvPr id="40" name="Group 85"/>
          <p:cNvGrpSpPr/>
          <p:nvPr/>
        </p:nvGrpSpPr>
        <p:grpSpPr bwMode="auto">
          <a:xfrm>
            <a:off x="1019629" y="5346700"/>
            <a:ext cx="6375400" cy="1511300"/>
            <a:chOff x="560" y="3304"/>
            <a:chExt cx="4016" cy="952"/>
          </a:xfrm>
        </p:grpSpPr>
        <p:sp>
          <p:nvSpPr>
            <p:cNvPr id="41" name="AutoShape 59"/>
            <p:cNvSpPr>
              <a:spLocks noChangeArrowheads="1"/>
            </p:cNvSpPr>
            <p:nvPr/>
          </p:nvSpPr>
          <p:spPr bwMode="auto">
            <a:xfrm>
              <a:off x="560" y="3304"/>
              <a:ext cx="4016" cy="952"/>
            </a:xfrm>
            <a:prstGeom prst="flowChartProcess">
              <a:avLst/>
            </a:prstGeom>
            <a:solidFill>
              <a:schemeClr val="bg1"/>
            </a:solidFill>
            <a:ln w="57150">
              <a:pattFill prst="sphere">
                <a:fgClr>
                  <a:srgbClr val="CC99FF"/>
                </a:fgClr>
                <a:bgClr>
                  <a:srgbClr val="FFFFFF"/>
                </a:bgClr>
              </a:patt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2" name="Object 72"/>
            <p:cNvGraphicFramePr>
              <a:graphicFrameLocks noChangeAspect="1"/>
            </p:cNvGraphicFramePr>
            <p:nvPr/>
          </p:nvGraphicFramePr>
          <p:xfrm>
            <a:off x="939" y="3364"/>
            <a:ext cx="1254" cy="876"/>
          </p:xfrm>
          <a:graphic>
            <a:graphicData uri="http://schemas.openxmlformats.org/presentationml/2006/ole">
              <mc:AlternateContent xmlns:mc="http://schemas.openxmlformats.org/markup-compatibility/2006">
                <mc:Choice xmlns:v="urn:schemas-microsoft-com:vml" Requires="v">
                  <p:oleObj spid="_x0000_s3" name="BMP 图象" r:id="rId4" imgW="1990725" imgH="1390650" progId="PBrush">
                    <p:embed/>
                  </p:oleObj>
                </mc:Choice>
                <mc:Fallback>
                  <p:oleObj name="BMP 图象" r:id="rId4" imgW="1990725" imgH="1390650" progId="PBrush">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 y="3364"/>
                          <a:ext cx="1254" cy="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Rectangle 61"/>
            <p:cNvSpPr>
              <a:spLocks noChangeArrowheads="1"/>
            </p:cNvSpPr>
            <p:nvPr/>
          </p:nvSpPr>
          <p:spPr bwMode="auto">
            <a:xfrm>
              <a:off x="2155" y="387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44" name="Line 62"/>
            <p:cNvSpPr>
              <a:spLocks noChangeShapeType="1"/>
            </p:cNvSpPr>
            <p:nvPr/>
          </p:nvSpPr>
          <p:spPr bwMode="auto">
            <a:xfrm>
              <a:off x="2235" y="3932"/>
              <a:ext cx="12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Rectangle 63"/>
            <p:cNvSpPr>
              <a:spLocks noChangeArrowheads="1"/>
            </p:cNvSpPr>
            <p:nvPr/>
          </p:nvSpPr>
          <p:spPr bwMode="auto">
            <a:xfrm>
              <a:off x="2148" y="336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46" name="Rectangle 66"/>
            <p:cNvSpPr>
              <a:spLocks noChangeArrowheads="1"/>
            </p:cNvSpPr>
            <p:nvPr/>
          </p:nvSpPr>
          <p:spPr bwMode="auto">
            <a:xfrm>
              <a:off x="1455" y="3625"/>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C1</a:t>
              </a:r>
              <a:endParaRPr lang="en-US" altLang="zh-CN" sz="2400" baseline="-25000">
                <a:solidFill>
                  <a:schemeClr val="tx1"/>
                </a:solidFill>
              </a:endParaRPr>
            </a:p>
          </p:txBody>
        </p:sp>
        <p:sp>
          <p:nvSpPr>
            <p:cNvPr id="47" name="Rectangle 67"/>
            <p:cNvSpPr>
              <a:spLocks noChangeArrowheads="1"/>
            </p:cNvSpPr>
            <p:nvPr/>
          </p:nvSpPr>
          <p:spPr bwMode="auto">
            <a:xfrm>
              <a:off x="1372" y="336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1J</a:t>
              </a:r>
              <a:endParaRPr lang="en-US" altLang="zh-CN" sz="2400">
                <a:solidFill>
                  <a:schemeClr val="tx1"/>
                </a:solidFill>
              </a:endParaRPr>
            </a:p>
          </p:txBody>
        </p:sp>
        <p:grpSp>
          <p:nvGrpSpPr>
            <p:cNvPr id="48" name="Group 68"/>
            <p:cNvGrpSpPr/>
            <p:nvPr/>
          </p:nvGrpSpPr>
          <p:grpSpPr bwMode="auto">
            <a:xfrm rot="5400000">
              <a:off x="1358" y="3729"/>
              <a:ext cx="168" cy="96"/>
              <a:chOff x="2412" y="3725"/>
              <a:chExt cx="168" cy="96"/>
            </a:xfrm>
          </p:grpSpPr>
          <p:sp>
            <p:nvSpPr>
              <p:cNvPr id="64" name="Line 69"/>
              <p:cNvSpPr>
                <a:spLocks noChangeShapeType="1"/>
              </p:cNvSpPr>
              <p:nvPr/>
            </p:nvSpPr>
            <p:spPr bwMode="auto">
              <a:xfrm flipV="1">
                <a:off x="2412" y="3733"/>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70"/>
              <p:cNvSpPr>
                <a:spLocks noChangeShapeType="1"/>
              </p:cNvSpPr>
              <p:nvPr/>
            </p:nvSpPr>
            <p:spPr bwMode="auto">
              <a:xfrm flipH="1" flipV="1">
                <a:off x="2492" y="3725"/>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9" name="Rectangle 71"/>
            <p:cNvSpPr>
              <a:spLocks noChangeArrowheads="1"/>
            </p:cNvSpPr>
            <p:nvPr/>
          </p:nvSpPr>
          <p:spPr bwMode="auto">
            <a:xfrm>
              <a:off x="1357" y="3874"/>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1K</a:t>
              </a:r>
              <a:endParaRPr lang="en-US" altLang="zh-CN" sz="2400">
                <a:solidFill>
                  <a:schemeClr val="tx1"/>
                </a:solidFill>
              </a:endParaRPr>
            </a:p>
          </p:txBody>
        </p:sp>
        <p:graphicFrame>
          <p:nvGraphicFramePr>
            <p:cNvPr id="50" name="Object 73"/>
            <p:cNvGraphicFramePr>
              <a:graphicFrameLocks noChangeAspect="1"/>
            </p:cNvGraphicFramePr>
            <p:nvPr/>
          </p:nvGraphicFramePr>
          <p:xfrm>
            <a:off x="2939" y="3360"/>
            <a:ext cx="1254" cy="876"/>
          </p:xfrm>
          <a:graphic>
            <a:graphicData uri="http://schemas.openxmlformats.org/presentationml/2006/ole">
              <mc:AlternateContent xmlns:mc="http://schemas.openxmlformats.org/markup-compatibility/2006">
                <mc:Choice xmlns:v="urn:schemas-microsoft-com:vml" Requires="v">
                  <p:oleObj spid="_x0000_s15" name="BMP 图象" r:id="rId6" imgW="1990725" imgH="1390650" progId="PBrush">
                    <p:embed/>
                  </p:oleObj>
                </mc:Choice>
                <mc:Fallback>
                  <p:oleObj name="BMP 图象" r:id="rId6" imgW="1990725" imgH="1390650"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 y="3360"/>
                          <a:ext cx="1254" cy="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Rectangle 74"/>
            <p:cNvSpPr>
              <a:spLocks noChangeArrowheads="1"/>
            </p:cNvSpPr>
            <p:nvPr/>
          </p:nvSpPr>
          <p:spPr bwMode="auto">
            <a:xfrm>
              <a:off x="4155" y="386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52" name="Line 75"/>
            <p:cNvSpPr>
              <a:spLocks noChangeShapeType="1"/>
            </p:cNvSpPr>
            <p:nvPr/>
          </p:nvSpPr>
          <p:spPr bwMode="auto">
            <a:xfrm>
              <a:off x="4235" y="3928"/>
              <a:ext cx="12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Rectangle 76"/>
            <p:cNvSpPr>
              <a:spLocks noChangeArrowheads="1"/>
            </p:cNvSpPr>
            <p:nvPr/>
          </p:nvSpPr>
          <p:spPr bwMode="auto">
            <a:xfrm>
              <a:off x="4148" y="33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54" name="Rectangle 77"/>
            <p:cNvSpPr>
              <a:spLocks noChangeArrowheads="1"/>
            </p:cNvSpPr>
            <p:nvPr/>
          </p:nvSpPr>
          <p:spPr bwMode="auto">
            <a:xfrm>
              <a:off x="2673" y="3613"/>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CP</a:t>
              </a:r>
              <a:endParaRPr lang="en-US" altLang="zh-CN" sz="2400" baseline="-25000">
                <a:solidFill>
                  <a:schemeClr val="tx1"/>
                </a:solidFill>
              </a:endParaRPr>
            </a:p>
          </p:txBody>
        </p:sp>
        <p:sp>
          <p:nvSpPr>
            <p:cNvPr id="55" name="Rectangle 78"/>
            <p:cNvSpPr>
              <a:spLocks noChangeArrowheads="1"/>
            </p:cNvSpPr>
            <p:nvPr/>
          </p:nvSpPr>
          <p:spPr bwMode="auto">
            <a:xfrm>
              <a:off x="2740" y="337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a:t>
              </a:r>
              <a:endParaRPr lang="en-US" altLang="zh-CN" sz="2400" baseline="-25000">
                <a:solidFill>
                  <a:schemeClr val="tx1"/>
                </a:solidFill>
              </a:endParaRPr>
            </a:p>
          </p:txBody>
        </p:sp>
        <p:sp>
          <p:nvSpPr>
            <p:cNvPr id="56" name="Rectangle 79"/>
            <p:cNvSpPr>
              <a:spLocks noChangeArrowheads="1"/>
            </p:cNvSpPr>
            <p:nvPr/>
          </p:nvSpPr>
          <p:spPr bwMode="auto">
            <a:xfrm>
              <a:off x="3455" y="3621"/>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C1</a:t>
              </a:r>
              <a:endParaRPr lang="en-US" altLang="zh-CN" sz="2400" baseline="-25000">
                <a:solidFill>
                  <a:schemeClr val="tx1"/>
                </a:solidFill>
              </a:endParaRPr>
            </a:p>
          </p:txBody>
        </p:sp>
        <p:sp>
          <p:nvSpPr>
            <p:cNvPr id="57" name="Rectangle 80"/>
            <p:cNvSpPr>
              <a:spLocks noChangeArrowheads="1"/>
            </p:cNvSpPr>
            <p:nvPr/>
          </p:nvSpPr>
          <p:spPr bwMode="auto">
            <a:xfrm>
              <a:off x="3372" y="33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1J</a:t>
              </a:r>
              <a:endParaRPr lang="en-US" altLang="zh-CN" sz="2400">
                <a:solidFill>
                  <a:schemeClr val="tx1"/>
                </a:solidFill>
              </a:endParaRPr>
            </a:p>
          </p:txBody>
        </p:sp>
        <p:grpSp>
          <p:nvGrpSpPr>
            <p:cNvPr id="58" name="Group 81"/>
            <p:cNvGrpSpPr/>
            <p:nvPr/>
          </p:nvGrpSpPr>
          <p:grpSpPr bwMode="auto">
            <a:xfrm rot="5400000">
              <a:off x="3358" y="3725"/>
              <a:ext cx="168" cy="96"/>
              <a:chOff x="2412" y="3725"/>
              <a:chExt cx="168" cy="96"/>
            </a:xfrm>
          </p:grpSpPr>
          <p:sp>
            <p:nvSpPr>
              <p:cNvPr id="62" name="Line 82"/>
              <p:cNvSpPr>
                <a:spLocks noChangeShapeType="1"/>
              </p:cNvSpPr>
              <p:nvPr/>
            </p:nvSpPr>
            <p:spPr bwMode="auto">
              <a:xfrm flipV="1">
                <a:off x="2412" y="3733"/>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 name="Line 83"/>
              <p:cNvSpPr>
                <a:spLocks noChangeShapeType="1"/>
              </p:cNvSpPr>
              <p:nvPr/>
            </p:nvSpPr>
            <p:spPr bwMode="auto">
              <a:xfrm flipH="1" flipV="1">
                <a:off x="2492" y="3725"/>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59" name="Rectangle 84"/>
            <p:cNvSpPr>
              <a:spLocks noChangeArrowheads="1"/>
            </p:cNvSpPr>
            <p:nvPr/>
          </p:nvSpPr>
          <p:spPr bwMode="auto">
            <a:xfrm>
              <a:off x="3357" y="387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1K</a:t>
              </a:r>
              <a:endParaRPr lang="en-US" altLang="zh-CN" sz="2400">
                <a:solidFill>
                  <a:schemeClr val="tx1"/>
                </a:solidFill>
              </a:endParaRPr>
            </a:p>
          </p:txBody>
        </p:sp>
        <p:sp>
          <p:nvSpPr>
            <p:cNvPr id="60" name="Rectangle 65"/>
            <p:cNvSpPr>
              <a:spLocks noChangeArrowheads="1"/>
            </p:cNvSpPr>
            <p:nvPr/>
          </p:nvSpPr>
          <p:spPr bwMode="auto">
            <a:xfrm>
              <a:off x="740" y="337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T</a:t>
              </a:r>
              <a:endParaRPr lang="en-US" altLang="zh-CN" sz="2400" baseline="-25000">
                <a:solidFill>
                  <a:schemeClr val="tx1"/>
                </a:solidFill>
              </a:endParaRPr>
            </a:p>
          </p:txBody>
        </p:sp>
        <p:sp>
          <p:nvSpPr>
            <p:cNvPr id="61" name="Rectangle 64"/>
            <p:cNvSpPr>
              <a:spLocks noChangeArrowheads="1"/>
            </p:cNvSpPr>
            <p:nvPr/>
          </p:nvSpPr>
          <p:spPr bwMode="auto">
            <a:xfrm>
              <a:off x="673" y="3617"/>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CP</a:t>
              </a:r>
              <a:endParaRPr lang="en-US" altLang="zh-CN" sz="2400" baseline="-25000">
                <a:solidFill>
                  <a:schemeClr val="tx1"/>
                </a:solidFill>
              </a:endParaRPr>
            </a:p>
          </p:txBody>
        </p:sp>
      </p:grpSp>
      <p:sp>
        <p:nvSpPr>
          <p:cNvPr id="68" name="TextBox 67"/>
          <p:cNvSpPr txBox="1"/>
          <p:nvPr/>
        </p:nvSpPr>
        <p:spPr bwMode="auto">
          <a:xfrm>
            <a:off x="429208" y="4180114"/>
            <a:ext cx="29484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en-US" dirty="0">
                <a:solidFill>
                  <a:schemeClr val="tx1"/>
                </a:solidFill>
                <a:latin typeface="黑体" panose="02010609060101010101" pitchFamily="49" charset="-122"/>
                <a:ea typeface="黑体" panose="02010609060101010101" pitchFamily="49" charset="-122"/>
              </a:rPr>
              <a:t>欲得 </a:t>
            </a:r>
            <a:r>
              <a:rPr lang="en-US" altLang="zh-CN" i="1" dirty="0">
                <a:solidFill>
                  <a:schemeClr val="tx1"/>
                </a:solidFill>
                <a:latin typeface="Times New Roman" panose="02020603050405020304" pitchFamily="18" charset="0"/>
                <a:cs typeface="Times New Roman" panose="02020603050405020304" pitchFamily="18" charset="0"/>
              </a:rPr>
              <a:t>Q</a:t>
            </a:r>
            <a:r>
              <a:rPr lang="en-US" altLang="zh-CN" i="1" baseline="30000" dirty="0">
                <a:solidFill>
                  <a:schemeClr val="tx1"/>
                </a:solidFill>
                <a:latin typeface="Times New Roman" panose="02020603050405020304" pitchFamily="18" charset="0"/>
                <a:cs typeface="Times New Roman" panose="02020603050405020304" pitchFamily="18" charset="0"/>
              </a:rPr>
              <a:t>n</a:t>
            </a:r>
            <a:r>
              <a:rPr lang="en-US" altLang="zh-CN" baseline="30000" dirty="0">
                <a:solidFill>
                  <a:schemeClr val="tx1"/>
                </a:solidFill>
                <a:latin typeface="Times New Roman" panose="02020603050405020304" pitchFamily="18" charset="0"/>
                <a:cs typeface="Times New Roman" panose="02020603050405020304" pitchFamily="18" charset="0"/>
              </a:rPr>
              <a:t>+1 </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D</a:t>
            </a:r>
            <a:endParaRPr lang="en-US" altLang="zh-CN" i="1" dirty="0">
              <a:solidFill>
                <a:schemeClr val="tx1"/>
              </a:solidFill>
              <a:latin typeface="Times New Roman" panose="02020603050405020304" pitchFamily="18" charset="0"/>
              <a:cs typeface="Times New Roman" panose="02020603050405020304" pitchFamily="18" charset="0"/>
            </a:endParaRPr>
          </a:p>
        </p:txBody>
      </p:sp>
      <p:grpSp>
        <p:nvGrpSpPr>
          <p:cNvPr id="72" name="组合 71"/>
          <p:cNvGrpSpPr/>
          <p:nvPr/>
        </p:nvGrpSpPr>
        <p:grpSpPr>
          <a:xfrm>
            <a:off x="195943" y="3592285"/>
            <a:ext cx="2939144" cy="461665"/>
            <a:chOff x="195943" y="3592285"/>
            <a:chExt cx="2939144" cy="461665"/>
          </a:xfrm>
        </p:grpSpPr>
        <p:sp>
          <p:nvSpPr>
            <p:cNvPr id="67" name="TextBox 66"/>
            <p:cNvSpPr txBox="1"/>
            <p:nvPr/>
          </p:nvSpPr>
          <p:spPr bwMode="auto">
            <a:xfrm>
              <a:off x="195943" y="3592285"/>
              <a:ext cx="2939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en-US" sz="2400" dirty="0">
                  <a:solidFill>
                    <a:schemeClr val="tx1"/>
                  </a:solidFill>
                  <a:latin typeface="黑体" panose="02010609060101010101" pitchFamily="49" charset="-122"/>
                  <a:ea typeface="黑体" panose="02010609060101010101" pitchFamily="49" charset="-122"/>
                </a:rPr>
                <a:t>已有</a:t>
              </a: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r>
                <a:rPr lang="en-US" altLang="zh-CN" sz="2400" baseline="30000" dirty="0">
                  <a:solidFill>
                    <a:schemeClr val="tx1"/>
                  </a:solidFill>
                  <a:latin typeface="Times New Roman" panose="02020603050405020304" pitchFamily="18" charset="0"/>
                  <a:cs typeface="Times New Roman" panose="02020603050405020304" pitchFamily="18" charset="0"/>
                </a:rPr>
                <a:t>+1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JQ</a:t>
              </a:r>
              <a:r>
                <a:rPr lang="en-US" altLang="zh-CN" sz="2400" i="1" baseline="30000" dirty="0" err="1">
                  <a:solidFill>
                    <a:schemeClr val="tx1"/>
                  </a:solidFill>
                  <a:latin typeface="Times New Roman" panose="02020603050405020304" pitchFamily="18" charset="0"/>
                  <a:cs typeface="Times New Roman" panose="02020603050405020304" pitchFamily="18" charset="0"/>
                </a:rPr>
                <a:t>n</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KQ</a:t>
              </a:r>
              <a:r>
                <a:rPr lang="en-US" altLang="zh-CN" sz="2400" i="1" baseline="30000" dirty="0" err="1">
                  <a:solidFill>
                    <a:schemeClr val="tx1"/>
                  </a:solidFill>
                  <a:latin typeface="Times New Roman" panose="02020603050405020304" pitchFamily="18" charset="0"/>
                  <a:cs typeface="Times New Roman" panose="02020603050405020304" pitchFamily="18" charset="0"/>
                </a:rPr>
                <a:t>n</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Line 18"/>
            <p:cNvSpPr>
              <a:spLocks noChangeShapeType="1"/>
            </p:cNvSpPr>
            <p:nvPr/>
          </p:nvSpPr>
          <p:spPr bwMode="auto">
            <a:xfrm>
              <a:off x="1946505" y="3682779"/>
              <a:ext cx="21834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0" name="Line 18"/>
            <p:cNvSpPr>
              <a:spLocks noChangeShapeType="1"/>
            </p:cNvSpPr>
            <p:nvPr/>
          </p:nvSpPr>
          <p:spPr bwMode="auto">
            <a:xfrm>
              <a:off x="2490791" y="3657897"/>
              <a:ext cx="21834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6" name="Group 15"/>
          <p:cNvGrpSpPr/>
          <p:nvPr/>
        </p:nvGrpSpPr>
        <p:grpSpPr bwMode="auto">
          <a:xfrm>
            <a:off x="492189" y="4719638"/>
            <a:ext cx="3394075" cy="457200"/>
            <a:chOff x="504" y="3237"/>
            <a:chExt cx="2138" cy="288"/>
          </a:xfrm>
        </p:grpSpPr>
        <p:sp>
          <p:nvSpPr>
            <p:cNvPr id="17" name="Rectangle 13"/>
            <p:cNvSpPr>
              <a:spLocks noChangeArrowheads="1"/>
            </p:cNvSpPr>
            <p:nvPr/>
          </p:nvSpPr>
          <p:spPr bwMode="auto">
            <a:xfrm>
              <a:off x="504" y="3237"/>
              <a:ext cx="21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lang="en-US" altLang="zh-CN" sz="2400" dirty="0">
                  <a:solidFill>
                    <a:schemeClr val="tx1"/>
                  </a:solidFill>
                  <a:latin typeface="Times New Roman" panose="02020603050405020304" pitchFamily="18" charset="0"/>
                  <a:cs typeface="Times New Roman" panose="02020603050405020304" pitchFamily="18" charset="0"/>
                </a:rPr>
                <a:t>2.    </a:t>
              </a:r>
              <a:r>
                <a:rPr lang="en-US" altLang="zh-CN" sz="2400" i="1" dirty="0">
                  <a:solidFill>
                    <a:schemeClr val="tx1"/>
                  </a:solidFill>
                  <a:latin typeface="Times New Roman" panose="02020603050405020304" pitchFamily="18" charset="0"/>
                  <a:cs typeface="Times New Roman" panose="02020603050405020304" pitchFamily="18" charset="0"/>
                </a:rPr>
                <a:t>JK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T</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22" name="AutoShape 14"/>
            <p:cNvSpPr>
              <a:spLocks noChangeArrowheads="1"/>
            </p:cNvSpPr>
            <p:nvPr/>
          </p:nvSpPr>
          <p:spPr bwMode="auto">
            <a:xfrm>
              <a:off x="1236" y="3303"/>
              <a:ext cx="213" cy="150"/>
            </a:xfrm>
            <a:prstGeom prst="rightArrow">
              <a:avLst>
                <a:gd name="adj1" fmla="val 50000"/>
                <a:gd name="adj2" fmla="val 355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blinds(horizontal)">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linds(horizontal)">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linds(horizontal)">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par>
                                <p:cTn id="41" presetID="2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5"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grpSp>
        <p:nvGrpSpPr>
          <p:cNvPr id="6" name="Group 68"/>
          <p:cNvGrpSpPr/>
          <p:nvPr/>
        </p:nvGrpSpPr>
        <p:grpSpPr bwMode="auto">
          <a:xfrm>
            <a:off x="445537" y="569524"/>
            <a:ext cx="2191578" cy="457200"/>
            <a:chOff x="504" y="347"/>
            <a:chExt cx="1159" cy="288"/>
          </a:xfrm>
        </p:grpSpPr>
        <p:sp>
          <p:nvSpPr>
            <p:cNvPr id="7" name="Rectangle 38"/>
            <p:cNvSpPr>
              <a:spLocks noChangeArrowheads="1"/>
            </p:cNvSpPr>
            <p:nvPr/>
          </p:nvSpPr>
          <p:spPr bwMode="auto">
            <a:xfrm>
              <a:off x="504" y="347"/>
              <a:ext cx="11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r>
                <a:rPr lang="en-US" altLang="zh-CN" sz="2400" dirty="0">
                  <a:solidFill>
                    <a:schemeClr val="tx1"/>
                  </a:solidFill>
                  <a:latin typeface="Times New Roman" panose="02020603050405020304" pitchFamily="18" charset="0"/>
                  <a:cs typeface="Times New Roman" panose="02020603050405020304" pitchFamily="18" charset="0"/>
                </a:rPr>
                <a:t>3.    </a:t>
              </a:r>
              <a:r>
                <a:rPr lang="en-US" altLang="zh-CN" sz="2400" i="1" dirty="0">
                  <a:solidFill>
                    <a:schemeClr val="tx1"/>
                  </a:solidFill>
                  <a:latin typeface="Times New Roman" panose="02020603050405020304" pitchFamily="18" charset="0"/>
                  <a:cs typeface="Times New Roman" panose="02020603050405020304" pitchFamily="18" charset="0"/>
                </a:rPr>
                <a:t>D</a:t>
              </a:r>
              <a:r>
                <a:rPr lang="en-US" altLang="zh-CN" sz="2400" dirty="0">
                  <a:solidFill>
                    <a:schemeClr val="tx1"/>
                  </a:solidFill>
                </a:rPr>
                <a:t>       </a:t>
              </a:r>
              <a:r>
                <a:rPr lang="en-US" altLang="zh-CN" sz="2400" i="1" dirty="0">
                  <a:solidFill>
                    <a:schemeClr val="tx1"/>
                  </a:solidFill>
                  <a:latin typeface="Times New Roman" panose="02020603050405020304" pitchFamily="18" charset="0"/>
                  <a:cs typeface="Times New Roman" panose="02020603050405020304" pitchFamily="18" charset="0"/>
                </a:rPr>
                <a:t>JK</a:t>
              </a:r>
              <a:endParaRPr lang="en-US" altLang="zh-CN" sz="2400" i="1" dirty="0">
                <a:solidFill>
                  <a:schemeClr val="tx1"/>
                </a:solidFill>
                <a:latin typeface="Times New Roman" panose="02020603050405020304" pitchFamily="18" charset="0"/>
                <a:cs typeface="Times New Roman" panose="02020603050405020304" pitchFamily="18" charset="0"/>
              </a:endParaRPr>
            </a:p>
          </p:txBody>
        </p:sp>
        <p:sp>
          <p:nvSpPr>
            <p:cNvPr id="8" name="AutoShape 39"/>
            <p:cNvSpPr>
              <a:spLocks noChangeArrowheads="1"/>
            </p:cNvSpPr>
            <p:nvPr/>
          </p:nvSpPr>
          <p:spPr bwMode="auto">
            <a:xfrm>
              <a:off x="1048" y="413"/>
              <a:ext cx="213" cy="150"/>
            </a:xfrm>
            <a:prstGeom prst="rightArrow">
              <a:avLst>
                <a:gd name="adj1" fmla="val 50000"/>
                <a:gd name="adj2" fmla="val 355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9" name="AutoShape 40"/>
          <p:cNvSpPr>
            <a:spLocks noChangeArrowheads="1"/>
          </p:cNvSpPr>
          <p:nvPr/>
        </p:nvSpPr>
        <p:spPr bwMode="auto">
          <a:xfrm>
            <a:off x="3420886" y="2119638"/>
            <a:ext cx="1726372" cy="182563"/>
          </a:xfrm>
          <a:custGeom>
            <a:avLst/>
            <a:gdLst>
              <a:gd name="G0" fmla="+- 18639 0 0"/>
              <a:gd name="G1" fmla="+- 6118 0 0"/>
              <a:gd name="G2" fmla="+- 21600 0 6118"/>
              <a:gd name="G3" fmla="+- 10800 0 6118"/>
              <a:gd name="G4" fmla="+- 21600 0 18639"/>
              <a:gd name="G5" fmla="*/ G4 G3 10800"/>
              <a:gd name="G6" fmla="+- 21600 0 G5"/>
              <a:gd name="T0" fmla="*/ 18639 w 21600"/>
              <a:gd name="T1" fmla="*/ 0 h 21600"/>
              <a:gd name="T2" fmla="*/ 0 w 21600"/>
              <a:gd name="T3" fmla="*/ 10800 h 21600"/>
              <a:gd name="T4" fmla="*/ 1863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639" y="0"/>
                </a:moveTo>
                <a:lnTo>
                  <a:pt x="18639" y="6118"/>
                </a:lnTo>
                <a:lnTo>
                  <a:pt x="3375" y="6118"/>
                </a:lnTo>
                <a:lnTo>
                  <a:pt x="3375" y="15482"/>
                </a:lnTo>
                <a:lnTo>
                  <a:pt x="18639" y="15482"/>
                </a:lnTo>
                <a:lnTo>
                  <a:pt x="18639" y="21600"/>
                </a:lnTo>
                <a:lnTo>
                  <a:pt x="21600" y="10800"/>
                </a:lnTo>
                <a:close/>
              </a:path>
              <a:path w="21600" h="21600">
                <a:moveTo>
                  <a:pt x="1350" y="6118"/>
                </a:moveTo>
                <a:lnTo>
                  <a:pt x="1350" y="15482"/>
                </a:lnTo>
                <a:lnTo>
                  <a:pt x="2700" y="15482"/>
                </a:lnTo>
                <a:lnTo>
                  <a:pt x="2700" y="6118"/>
                </a:lnTo>
                <a:close/>
              </a:path>
              <a:path w="21600" h="21600">
                <a:moveTo>
                  <a:pt x="0" y="6118"/>
                </a:moveTo>
                <a:lnTo>
                  <a:pt x="0" y="15482"/>
                </a:lnTo>
                <a:lnTo>
                  <a:pt x="675" y="15482"/>
                </a:lnTo>
                <a:lnTo>
                  <a:pt x="675" y="6118"/>
                </a:lnTo>
                <a:close/>
              </a:path>
            </a:pathLst>
          </a:custGeom>
          <a:solidFill>
            <a:srgbClr val="00CC00">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pSp>
        <p:nvGrpSpPr>
          <p:cNvPr id="10" name="Group 62"/>
          <p:cNvGrpSpPr/>
          <p:nvPr/>
        </p:nvGrpSpPr>
        <p:grpSpPr bwMode="auto">
          <a:xfrm>
            <a:off x="360071" y="1204913"/>
            <a:ext cx="3175000" cy="1200150"/>
            <a:chOff x="488" y="599"/>
            <a:chExt cx="1392" cy="756"/>
          </a:xfrm>
        </p:grpSpPr>
        <p:sp>
          <p:nvSpPr>
            <p:cNvPr id="11" name="Rectangle 45"/>
            <p:cNvSpPr>
              <a:spLocks noChangeArrowheads="1"/>
            </p:cNvSpPr>
            <p:nvPr/>
          </p:nvSpPr>
          <p:spPr bwMode="auto">
            <a:xfrm>
              <a:off x="488" y="599"/>
              <a:ext cx="139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pPr>
              <a:r>
                <a:rPr lang="zh-CN" altLang="en-US" sz="2400" dirty="0">
                  <a:solidFill>
                    <a:schemeClr val="tx1"/>
                  </a:solidFill>
                  <a:latin typeface="黑体" panose="02010609060101010101" pitchFamily="49" charset="-122"/>
                  <a:ea typeface="黑体" panose="02010609060101010101" pitchFamily="49" charset="-122"/>
                </a:rPr>
                <a:t>已有 </a:t>
              </a: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r>
                <a:rPr lang="en-US" altLang="zh-CN" sz="2400" baseline="30000" dirty="0">
                  <a:solidFill>
                    <a:schemeClr val="tx1"/>
                  </a:solidFill>
                  <a:latin typeface="Times New Roman" panose="02020603050405020304" pitchFamily="18" charset="0"/>
                  <a:cs typeface="Times New Roman" panose="02020603050405020304" pitchFamily="18" charset="0"/>
                </a:rPr>
                <a:t>+1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D</a:t>
              </a:r>
              <a:endParaRPr lang="en-US" altLang="zh-CN" sz="2400" dirty="0">
                <a:solidFill>
                  <a:schemeClr val="tx1"/>
                </a:solidFill>
                <a:latin typeface="Times New Roman" panose="02020603050405020304" pitchFamily="18" charset="0"/>
                <a:cs typeface="Times New Roman" panose="02020603050405020304" pitchFamily="18" charset="0"/>
              </a:endParaRPr>
            </a:p>
            <a:p>
              <a:pPr fontAlgn="base">
                <a:spcBef>
                  <a:spcPct val="0"/>
                </a:spcBef>
              </a:pPr>
              <a:r>
                <a:rPr lang="zh-CN" altLang="en-US" sz="2400" dirty="0">
                  <a:solidFill>
                    <a:schemeClr val="tx1"/>
                  </a:solidFill>
                </a:rPr>
                <a:t>欲得</a:t>
              </a:r>
              <a:endParaRPr lang="zh-CN" altLang="en-US" sz="2400" i="1" dirty="0">
                <a:solidFill>
                  <a:schemeClr val="tx1"/>
                </a:solidFill>
              </a:endParaRPr>
            </a:p>
            <a:p>
              <a:pPr fontAlgn="base">
                <a:spcBef>
                  <a:spcPct val="0"/>
                </a:spcBef>
              </a:pP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r>
                <a:rPr lang="en-US" altLang="zh-CN" sz="2400" baseline="30000" dirty="0">
                  <a:solidFill>
                    <a:schemeClr val="tx1"/>
                  </a:solidFill>
                  <a:latin typeface="Times New Roman" panose="02020603050405020304" pitchFamily="18" charset="0"/>
                  <a:cs typeface="Times New Roman" panose="02020603050405020304" pitchFamily="18" charset="0"/>
                </a:rPr>
                <a:t>+1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JQ</a:t>
              </a:r>
              <a:r>
                <a:rPr lang="en-US" altLang="zh-CN" sz="2400" i="1" baseline="30000" dirty="0" err="1">
                  <a:solidFill>
                    <a:schemeClr val="tx1"/>
                  </a:solidFill>
                  <a:latin typeface="Times New Roman" panose="02020603050405020304" pitchFamily="18" charset="0"/>
                  <a:cs typeface="Times New Roman" panose="02020603050405020304" pitchFamily="18" charset="0"/>
                </a:rPr>
                <a:t>n</a:t>
              </a:r>
              <a:r>
                <a:rPr lang="en-US" altLang="zh-CN" sz="2400" i="1" baseline="300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KQ</a:t>
              </a:r>
              <a:r>
                <a:rPr lang="en-US" altLang="zh-CN" sz="2400" i="1" baseline="30000" dirty="0" err="1">
                  <a:solidFill>
                    <a:schemeClr val="tx1"/>
                  </a:solidFill>
                  <a:latin typeface="Times New Roman" panose="02020603050405020304" pitchFamily="18" charset="0"/>
                  <a:cs typeface="Times New Roman" panose="02020603050405020304" pitchFamily="18" charset="0"/>
                </a:rPr>
                <a:t>n</a:t>
              </a:r>
              <a:endParaRPr lang="en-US" altLang="zh-CN" sz="2400" i="1" baseline="30000" dirty="0">
                <a:solidFill>
                  <a:schemeClr val="tx1"/>
                </a:solidFill>
                <a:latin typeface="Times New Roman" panose="02020603050405020304" pitchFamily="18" charset="0"/>
                <a:cs typeface="Times New Roman" panose="02020603050405020304" pitchFamily="18" charset="0"/>
              </a:endParaRPr>
            </a:p>
          </p:txBody>
        </p:sp>
        <p:sp>
          <p:nvSpPr>
            <p:cNvPr id="12" name="Line 46"/>
            <p:cNvSpPr>
              <a:spLocks noChangeShapeType="1"/>
            </p:cNvSpPr>
            <p:nvPr/>
          </p:nvSpPr>
          <p:spPr bwMode="auto">
            <a:xfrm>
              <a:off x="977" y="1115"/>
              <a:ext cx="15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Line 47"/>
            <p:cNvSpPr>
              <a:spLocks noChangeShapeType="1"/>
            </p:cNvSpPr>
            <p:nvPr/>
          </p:nvSpPr>
          <p:spPr bwMode="auto">
            <a:xfrm>
              <a:off x="1223" y="1113"/>
              <a:ext cx="12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4" name="Group 129"/>
          <p:cNvGrpSpPr/>
          <p:nvPr/>
        </p:nvGrpSpPr>
        <p:grpSpPr bwMode="auto">
          <a:xfrm>
            <a:off x="2902713" y="1142484"/>
            <a:ext cx="2339975" cy="841375"/>
            <a:chOff x="1808" y="889"/>
            <a:chExt cx="1474" cy="530"/>
          </a:xfrm>
        </p:grpSpPr>
        <p:graphicFrame>
          <p:nvGraphicFramePr>
            <p:cNvPr id="15" name="Object 63"/>
            <p:cNvGraphicFramePr>
              <a:graphicFrameLocks noChangeAspect="1"/>
            </p:cNvGraphicFramePr>
            <p:nvPr/>
          </p:nvGraphicFramePr>
          <p:xfrm>
            <a:off x="1962" y="1123"/>
            <a:ext cx="1320" cy="296"/>
          </p:xfrm>
          <a:graphic>
            <a:graphicData uri="http://schemas.openxmlformats.org/presentationml/2006/ole">
              <mc:AlternateContent xmlns:mc="http://schemas.openxmlformats.org/markup-compatibility/2006">
                <mc:Choice xmlns:v="urn:schemas-microsoft-com:vml" Requires="v">
                  <p:oleObj spid="_x0000_s2" name="Equation" r:id="rId1" imgW="2095500" imgH="469900" progId="Equation.3">
                    <p:embed/>
                  </p:oleObj>
                </mc:Choice>
                <mc:Fallback>
                  <p:oleObj name="Equation" r:id="rId1" imgW="2095500" imgH="4699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1123"/>
                          <a:ext cx="1320"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65"/>
            <p:cNvGraphicFramePr>
              <a:graphicFrameLocks noChangeAspect="1"/>
            </p:cNvGraphicFramePr>
            <p:nvPr/>
          </p:nvGraphicFramePr>
          <p:xfrm>
            <a:off x="1808" y="889"/>
            <a:ext cx="1264" cy="272"/>
          </p:xfrm>
          <a:graphic>
            <a:graphicData uri="http://schemas.openxmlformats.org/presentationml/2006/ole">
              <mc:AlternateContent xmlns:mc="http://schemas.openxmlformats.org/markup-compatibility/2006">
                <mc:Choice xmlns:v="urn:schemas-microsoft-com:vml" Requires="v">
                  <p:oleObj spid="_x0000_s3" name="Equation" r:id="rId3" imgW="2006600" imgH="431800" progId="Equation.3">
                    <p:embed/>
                  </p:oleObj>
                </mc:Choice>
                <mc:Fallback>
                  <p:oleObj name="Equation" r:id="rId3" imgW="2006600" imgH="4318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 y="889"/>
                          <a:ext cx="126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 name="Group 69"/>
          <p:cNvGrpSpPr/>
          <p:nvPr/>
        </p:nvGrpSpPr>
        <p:grpSpPr bwMode="auto">
          <a:xfrm>
            <a:off x="443950" y="2733869"/>
            <a:ext cx="2498724" cy="457200"/>
            <a:chOff x="504" y="347"/>
            <a:chExt cx="1574" cy="288"/>
          </a:xfrm>
        </p:grpSpPr>
        <p:sp>
          <p:nvSpPr>
            <p:cNvPr id="18" name="Rectangle 70"/>
            <p:cNvSpPr>
              <a:spLocks noChangeArrowheads="1"/>
            </p:cNvSpPr>
            <p:nvPr/>
          </p:nvSpPr>
          <p:spPr bwMode="auto">
            <a:xfrm>
              <a:off x="504" y="347"/>
              <a:ext cx="15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lang="en-US" altLang="zh-CN" sz="2400" dirty="0">
                  <a:solidFill>
                    <a:schemeClr val="tx1"/>
                  </a:solidFill>
                  <a:latin typeface="Times New Roman" panose="02020603050405020304" pitchFamily="18" charset="0"/>
                  <a:cs typeface="Times New Roman" panose="02020603050405020304" pitchFamily="18" charset="0"/>
                </a:rPr>
                <a:t>4.    </a:t>
              </a:r>
              <a:r>
                <a:rPr lang="en-US" altLang="zh-CN" sz="2400" i="1" dirty="0">
                  <a:solidFill>
                    <a:schemeClr val="tx1"/>
                  </a:solidFill>
                  <a:latin typeface="Times New Roman" panose="02020603050405020304" pitchFamily="18" charset="0"/>
                  <a:cs typeface="Times New Roman" panose="02020603050405020304" pitchFamily="18" charset="0"/>
                </a:rPr>
                <a:t>D</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T</a:t>
              </a:r>
              <a:endParaRPr lang="en-US" altLang="zh-CN" sz="2400" i="1" dirty="0">
                <a:solidFill>
                  <a:schemeClr val="tx1"/>
                </a:solidFill>
                <a:latin typeface="Times New Roman" panose="02020603050405020304" pitchFamily="18" charset="0"/>
                <a:cs typeface="Times New Roman" panose="02020603050405020304" pitchFamily="18" charset="0"/>
              </a:endParaRPr>
            </a:p>
          </p:txBody>
        </p:sp>
        <p:sp>
          <p:nvSpPr>
            <p:cNvPr id="19" name="AutoShape 71"/>
            <p:cNvSpPr>
              <a:spLocks noChangeArrowheads="1"/>
            </p:cNvSpPr>
            <p:nvPr/>
          </p:nvSpPr>
          <p:spPr bwMode="auto">
            <a:xfrm>
              <a:off x="1126" y="412"/>
              <a:ext cx="213" cy="150"/>
            </a:xfrm>
            <a:prstGeom prst="rightArrow">
              <a:avLst>
                <a:gd name="adj1" fmla="val 50000"/>
                <a:gd name="adj2" fmla="val 355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0" name="Group 131"/>
          <p:cNvGrpSpPr/>
          <p:nvPr/>
        </p:nvGrpSpPr>
        <p:grpSpPr bwMode="auto">
          <a:xfrm>
            <a:off x="774700" y="3178175"/>
            <a:ext cx="2360613" cy="1200150"/>
            <a:chOff x="488" y="2002"/>
            <a:chExt cx="1487" cy="756"/>
          </a:xfrm>
        </p:grpSpPr>
        <p:sp>
          <p:nvSpPr>
            <p:cNvPr id="21" name="Rectangle 77"/>
            <p:cNvSpPr>
              <a:spLocks noChangeArrowheads="1"/>
            </p:cNvSpPr>
            <p:nvPr/>
          </p:nvSpPr>
          <p:spPr bwMode="auto">
            <a:xfrm>
              <a:off x="488" y="2002"/>
              <a:ext cx="148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pPr>
              <a:r>
                <a:rPr lang="zh-CN" altLang="en-US" sz="2400" dirty="0">
                  <a:solidFill>
                    <a:schemeClr val="tx1"/>
                  </a:solidFill>
                  <a:latin typeface="黑体" panose="02010609060101010101" pitchFamily="49" charset="-122"/>
                  <a:ea typeface="黑体" panose="02010609060101010101" pitchFamily="49" charset="-122"/>
                </a:rPr>
                <a:t>已有</a:t>
              </a:r>
              <a:r>
                <a:rPr lang="zh-CN" altLang="en-US" sz="2400" dirty="0">
                  <a:solidFill>
                    <a:schemeClr val="tx1"/>
                  </a:solidFill>
                </a:rPr>
                <a:t> </a:t>
              </a: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r>
                <a:rPr lang="en-US" altLang="zh-CN" sz="2400" baseline="30000" dirty="0">
                  <a:solidFill>
                    <a:schemeClr val="tx1"/>
                  </a:solidFill>
                  <a:latin typeface="Times New Roman" panose="02020603050405020304" pitchFamily="18" charset="0"/>
                  <a:cs typeface="Times New Roman" panose="02020603050405020304" pitchFamily="18" charset="0"/>
                </a:rPr>
                <a:t>+1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D </a:t>
              </a:r>
              <a:endParaRPr lang="en-US" altLang="zh-CN" sz="2400" dirty="0">
                <a:solidFill>
                  <a:schemeClr val="tx1"/>
                </a:solidFill>
                <a:latin typeface="Times New Roman" panose="02020603050405020304" pitchFamily="18" charset="0"/>
                <a:cs typeface="Times New Roman" panose="02020603050405020304" pitchFamily="18" charset="0"/>
              </a:endParaRPr>
            </a:p>
            <a:p>
              <a:pPr fontAlgn="base">
                <a:spcBef>
                  <a:spcPct val="0"/>
                </a:spcBef>
              </a:pPr>
              <a:r>
                <a:rPr lang="zh-CN" altLang="en-US" sz="2400" dirty="0">
                  <a:solidFill>
                    <a:schemeClr val="tx1"/>
                  </a:solidFill>
                  <a:latin typeface="黑体" panose="02010609060101010101" pitchFamily="49" charset="-122"/>
                  <a:ea typeface="黑体" panose="02010609060101010101" pitchFamily="49" charset="-122"/>
                </a:rPr>
                <a:t>欲得</a:t>
              </a:r>
              <a:endParaRPr lang="zh-CN" altLang="en-US" sz="2000" i="1" dirty="0">
                <a:solidFill>
                  <a:schemeClr val="tx1"/>
                </a:solidFill>
                <a:latin typeface="黑体" panose="02010609060101010101" pitchFamily="49" charset="-122"/>
                <a:ea typeface="黑体" panose="02010609060101010101" pitchFamily="49" charset="-122"/>
              </a:endParaRPr>
            </a:p>
            <a:p>
              <a:pPr fontAlgn="base">
                <a:spcBef>
                  <a:spcPct val="0"/>
                </a:spcBef>
              </a:pP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r>
                <a:rPr lang="en-US" altLang="zh-CN" sz="2400" baseline="30000" dirty="0">
                  <a:solidFill>
                    <a:schemeClr val="tx1"/>
                  </a:solidFill>
                  <a:latin typeface="Times New Roman" panose="02020603050405020304" pitchFamily="18" charset="0"/>
                  <a:cs typeface="Times New Roman" panose="02020603050405020304" pitchFamily="18" charset="0"/>
                </a:rPr>
                <a:t>+1 </a:t>
              </a:r>
              <a:r>
                <a:rPr lang="en-US" altLang="zh-CN" sz="2400" dirty="0">
                  <a:solidFill>
                    <a:schemeClr val="tx1"/>
                  </a:solidFill>
                  <a:latin typeface="Times New Roman" panose="02020603050405020304" pitchFamily="18" charset="0"/>
                  <a:cs typeface="Times New Roman" panose="02020603050405020304" pitchFamily="18" charset="0"/>
                </a:rPr>
                <a:t>=</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22" name="Object 64"/>
            <p:cNvGraphicFramePr>
              <a:graphicFrameLocks noChangeAspect="1"/>
            </p:cNvGraphicFramePr>
            <p:nvPr/>
          </p:nvGraphicFramePr>
          <p:xfrm>
            <a:off x="1207" y="2484"/>
            <a:ext cx="612" cy="256"/>
          </p:xfrm>
          <a:graphic>
            <a:graphicData uri="http://schemas.openxmlformats.org/presentationml/2006/ole">
              <mc:AlternateContent xmlns:mc="http://schemas.openxmlformats.org/markup-compatibility/2006">
                <mc:Choice xmlns:v="urn:schemas-microsoft-com:vml" Requires="v">
                  <p:oleObj spid="_x0000_s23" name="Equation" r:id="rId5" imgW="913765" imgH="406400" progId="Equation.3">
                    <p:embed/>
                  </p:oleObj>
                </mc:Choice>
                <mc:Fallback>
                  <p:oleObj name="Equation" r:id="rId5" imgW="913765" imgH="4064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 y="2484"/>
                          <a:ext cx="61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4" name="Group 85"/>
          <p:cNvGrpSpPr/>
          <p:nvPr/>
        </p:nvGrpSpPr>
        <p:grpSpPr bwMode="auto">
          <a:xfrm>
            <a:off x="575299" y="5268916"/>
            <a:ext cx="2560014" cy="830263"/>
            <a:chOff x="360" y="3239"/>
            <a:chExt cx="1511" cy="523"/>
          </a:xfrm>
        </p:grpSpPr>
        <p:sp>
          <p:nvSpPr>
            <p:cNvPr id="25" name="Rectangle 83"/>
            <p:cNvSpPr>
              <a:spLocks noChangeArrowheads="1"/>
            </p:cNvSpPr>
            <p:nvPr/>
          </p:nvSpPr>
          <p:spPr bwMode="auto">
            <a:xfrm>
              <a:off x="360" y="3239"/>
              <a:ext cx="151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pPr>
              <a:r>
                <a:rPr lang="zh-CN" altLang="en-US" sz="2400" dirty="0">
                  <a:solidFill>
                    <a:schemeClr val="tx1"/>
                  </a:solidFill>
                  <a:latin typeface="黑体" panose="02010609060101010101" pitchFamily="49" charset="-122"/>
                  <a:ea typeface="黑体" panose="02010609060101010101" pitchFamily="49" charset="-122"/>
                </a:rPr>
                <a:t>已有</a:t>
              </a:r>
              <a:r>
                <a:rPr lang="zh-CN" altLang="en-US" sz="2400" dirty="0">
                  <a:solidFill>
                    <a:schemeClr val="tx1"/>
                  </a:solidFill>
                </a:rPr>
                <a:t> </a:t>
              </a: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r>
                <a:rPr lang="en-US" altLang="zh-CN" sz="2400" baseline="30000" dirty="0">
                  <a:solidFill>
                    <a:schemeClr val="tx1"/>
                  </a:solidFill>
                  <a:latin typeface="Times New Roman" panose="02020603050405020304" pitchFamily="18" charset="0"/>
                  <a:cs typeface="Times New Roman" panose="02020603050405020304" pitchFamily="18" charset="0"/>
                </a:rPr>
                <a:t>+1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D</a:t>
              </a:r>
              <a:endParaRPr lang="en-US" altLang="zh-CN" sz="2400" dirty="0">
                <a:solidFill>
                  <a:schemeClr val="tx1"/>
                </a:solidFill>
                <a:latin typeface="Times New Roman" panose="02020603050405020304" pitchFamily="18" charset="0"/>
                <a:cs typeface="Times New Roman" panose="02020603050405020304" pitchFamily="18" charset="0"/>
              </a:endParaRPr>
            </a:p>
            <a:p>
              <a:pPr fontAlgn="base">
                <a:spcBef>
                  <a:spcPct val="0"/>
                </a:spcBef>
              </a:pPr>
              <a:r>
                <a:rPr lang="zh-CN" altLang="en-US" sz="2400" dirty="0">
                  <a:solidFill>
                    <a:schemeClr val="tx1"/>
                  </a:solidFill>
                  <a:latin typeface="黑体" panose="02010609060101010101" pitchFamily="49" charset="-122"/>
                  <a:ea typeface="黑体" panose="02010609060101010101" pitchFamily="49" charset="-122"/>
                </a:rPr>
                <a:t>欲得 </a:t>
              </a: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r>
                <a:rPr lang="en-US" altLang="zh-CN" sz="2400" baseline="30000" dirty="0">
                  <a:solidFill>
                    <a:schemeClr val="tx1"/>
                  </a:solidFill>
                  <a:latin typeface="Times New Roman" panose="02020603050405020304" pitchFamily="18" charset="0"/>
                  <a:cs typeface="Times New Roman" panose="02020603050405020304" pitchFamily="18" charset="0"/>
                </a:rPr>
                <a:t>+1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endParaRPr lang="en-US" altLang="zh-CN" sz="2400" i="1" baseline="30000" dirty="0">
                <a:solidFill>
                  <a:schemeClr val="tx1"/>
                </a:solidFill>
                <a:latin typeface="Times New Roman" panose="02020603050405020304" pitchFamily="18" charset="0"/>
                <a:cs typeface="Times New Roman" panose="02020603050405020304" pitchFamily="18" charset="0"/>
              </a:endParaRPr>
            </a:p>
          </p:txBody>
        </p:sp>
        <p:sp>
          <p:nvSpPr>
            <p:cNvPr id="26" name="Line 84"/>
            <p:cNvSpPr>
              <a:spLocks noChangeShapeType="1"/>
            </p:cNvSpPr>
            <p:nvPr/>
          </p:nvSpPr>
          <p:spPr bwMode="auto">
            <a:xfrm>
              <a:off x="1389" y="3519"/>
              <a:ext cx="2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7" name="Group 91"/>
          <p:cNvGrpSpPr/>
          <p:nvPr/>
        </p:nvGrpSpPr>
        <p:grpSpPr bwMode="auto">
          <a:xfrm>
            <a:off x="2697681" y="5131616"/>
            <a:ext cx="2465866" cy="461963"/>
            <a:chOff x="1747" y="3209"/>
            <a:chExt cx="1428" cy="291"/>
          </a:xfrm>
        </p:grpSpPr>
        <p:sp>
          <p:nvSpPr>
            <p:cNvPr id="28" name="Rectangle 87"/>
            <p:cNvSpPr>
              <a:spLocks noChangeArrowheads="1"/>
            </p:cNvSpPr>
            <p:nvPr/>
          </p:nvSpPr>
          <p:spPr bwMode="auto">
            <a:xfrm>
              <a:off x="1747" y="3209"/>
              <a:ext cx="14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lang="zh-CN" altLang="en-US" sz="2400" dirty="0">
                  <a:solidFill>
                    <a:schemeClr val="tx1"/>
                  </a:solidFill>
                  <a:latin typeface="黑体" panose="02010609060101010101" pitchFamily="49" charset="-122"/>
                  <a:ea typeface="黑体" panose="02010609060101010101" pitchFamily="49" charset="-122"/>
                </a:rPr>
                <a:t> 因此，令</a:t>
              </a:r>
              <a:r>
                <a:rPr lang="en-US" altLang="zh-CN" sz="2400" i="1" dirty="0">
                  <a:solidFill>
                    <a:schemeClr val="tx1"/>
                  </a:solidFill>
                  <a:latin typeface="Times New Roman" panose="02020603050405020304" pitchFamily="18" charset="0"/>
                  <a:cs typeface="Times New Roman" panose="02020603050405020304" pitchFamily="18" charset="0"/>
                </a:rPr>
                <a:t>D </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a:solidFill>
                    <a:schemeClr val="tx1"/>
                  </a:solidFill>
                  <a:latin typeface="Times New Roman" panose="02020603050405020304" pitchFamily="18" charset="0"/>
                  <a:cs typeface="Times New Roman" panose="02020603050405020304" pitchFamily="18" charset="0"/>
                </a:rPr>
                <a:t>Q</a:t>
              </a:r>
              <a:r>
                <a:rPr lang="en-US" altLang="zh-CN" sz="2400" i="1" baseline="30000" dirty="0">
                  <a:solidFill>
                    <a:schemeClr val="tx1"/>
                  </a:solidFill>
                  <a:latin typeface="Times New Roman" panose="02020603050405020304" pitchFamily="18" charset="0"/>
                  <a:cs typeface="Times New Roman" panose="02020603050405020304" pitchFamily="18" charset="0"/>
                </a:rPr>
                <a:t>n</a:t>
              </a:r>
              <a:endParaRPr lang="en-US" altLang="zh-CN" sz="2400" i="1" baseline="30000" dirty="0">
                <a:solidFill>
                  <a:schemeClr val="tx1"/>
                </a:solidFill>
                <a:latin typeface="Times New Roman" panose="02020603050405020304" pitchFamily="18" charset="0"/>
                <a:cs typeface="Times New Roman" panose="02020603050405020304" pitchFamily="18" charset="0"/>
              </a:endParaRPr>
            </a:p>
          </p:txBody>
        </p:sp>
        <p:sp>
          <p:nvSpPr>
            <p:cNvPr id="29" name="Line 88"/>
            <p:cNvSpPr>
              <a:spLocks noChangeShapeType="1"/>
            </p:cNvSpPr>
            <p:nvPr/>
          </p:nvSpPr>
          <p:spPr bwMode="auto">
            <a:xfrm>
              <a:off x="2908" y="3261"/>
              <a:ext cx="17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0" name="AutoShape 89"/>
          <p:cNvSpPr>
            <a:spLocks noChangeArrowheads="1"/>
          </p:cNvSpPr>
          <p:nvPr/>
        </p:nvSpPr>
        <p:spPr bwMode="auto">
          <a:xfrm>
            <a:off x="3448878" y="5562600"/>
            <a:ext cx="1739072" cy="188913"/>
          </a:xfrm>
          <a:custGeom>
            <a:avLst/>
            <a:gdLst>
              <a:gd name="G0" fmla="+- 18639 0 0"/>
              <a:gd name="G1" fmla="+- 6118 0 0"/>
              <a:gd name="G2" fmla="+- 21600 0 6118"/>
              <a:gd name="G3" fmla="+- 10800 0 6118"/>
              <a:gd name="G4" fmla="+- 21600 0 18639"/>
              <a:gd name="G5" fmla="*/ G4 G3 10800"/>
              <a:gd name="G6" fmla="+- 21600 0 G5"/>
              <a:gd name="T0" fmla="*/ 18639 w 21600"/>
              <a:gd name="T1" fmla="*/ 0 h 21600"/>
              <a:gd name="T2" fmla="*/ 0 w 21600"/>
              <a:gd name="T3" fmla="*/ 10800 h 21600"/>
              <a:gd name="T4" fmla="*/ 1863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639" y="0"/>
                </a:moveTo>
                <a:lnTo>
                  <a:pt x="18639" y="6118"/>
                </a:lnTo>
                <a:lnTo>
                  <a:pt x="3375" y="6118"/>
                </a:lnTo>
                <a:lnTo>
                  <a:pt x="3375" y="15482"/>
                </a:lnTo>
                <a:lnTo>
                  <a:pt x="18639" y="15482"/>
                </a:lnTo>
                <a:lnTo>
                  <a:pt x="18639" y="21600"/>
                </a:lnTo>
                <a:lnTo>
                  <a:pt x="21600" y="10800"/>
                </a:lnTo>
                <a:close/>
              </a:path>
              <a:path w="21600" h="21600">
                <a:moveTo>
                  <a:pt x="1350" y="6118"/>
                </a:moveTo>
                <a:lnTo>
                  <a:pt x="1350" y="15482"/>
                </a:lnTo>
                <a:lnTo>
                  <a:pt x="2700" y="15482"/>
                </a:lnTo>
                <a:lnTo>
                  <a:pt x="2700" y="6118"/>
                </a:lnTo>
                <a:close/>
              </a:path>
              <a:path w="21600" h="21600">
                <a:moveTo>
                  <a:pt x="0" y="6118"/>
                </a:moveTo>
                <a:lnTo>
                  <a:pt x="0" y="15482"/>
                </a:lnTo>
                <a:lnTo>
                  <a:pt x="675" y="15482"/>
                </a:lnTo>
                <a:lnTo>
                  <a:pt x="675" y="6118"/>
                </a:lnTo>
                <a:close/>
              </a:path>
            </a:pathLst>
          </a:custGeom>
          <a:solidFill>
            <a:srgbClr val="00CC00">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pSp>
        <p:nvGrpSpPr>
          <p:cNvPr id="31" name="Group 130"/>
          <p:cNvGrpSpPr/>
          <p:nvPr/>
        </p:nvGrpSpPr>
        <p:grpSpPr bwMode="auto">
          <a:xfrm>
            <a:off x="3686180" y="3201992"/>
            <a:ext cx="1544639" cy="461963"/>
            <a:chOff x="2217" y="2017"/>
            <a:chExt cx="973" cy="291"/>
          </a:xfrm>
        </p:grpSpPr>
        <p:graphicFrame>
          <p:nvGraphicFramePr>
            <p:cNvPr id="32" name="Object 82"/>
            <p:cNvGraphicFramePr>
              <a:graphicFrameLocks noChangeAspect="1"/>
            </p:cNvGraphicFramePr>
            <p:nvPr/>
          </p:nvGraphicFramePr>
          <p:xfrm>
            <a:off x="2614" y="2031"/>
            <a:ext cx="576" cy="256"/>
          </p:xfrm>
          <a:graphic>
            <a:graphicData uri="http://schemas.openxmlformats.org/presentationml/2006/ole">
              <mc:AlternateContent xmlns:mc="http://schemas.openxmlformats.org/markup-compatibility/2006">
                <mc:Choice xmlns:v="urn:schemas-microsoft-com:vml" Requires="v">
                  <p:oleObj spid="_x0000_s33" name="Equation" r:id="rId7" imgW="913765" imgH="406400" progId="Equation.3">
                    <p:embed/>
                  </p:oleObj>
                </mc:Choice>
                <mc:Fallback>
                  <p:oleObj name="Equation" r:id="rId7" imgW="913765" imgH="406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4" y="2031"/>
                          <a:ext cx="57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Rectangle 90"/>
            <p:cNvSpPr>
              <a:spLocks noChangeArrowheads="1"/>
            </p:cNvSpPr>
            <p:nvPr/>
          </p:nvSpPr>
          <p:spPr bwMode="auto">
            <a:xfrm>
              <a:off x="2217" y="2017"/>
              <a:ext cx="4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lang="en-US" altLang="zh-CN" sz="2400" i="1" dirty="0">
                  <a:solidFill>
                    <a:schemeClr val="tx1"/>
                  </a:solidFill>
                  <a:latin typeface="Times New Roman" panose="02020603050405020304" pitchFamily="18" charset="0"/>
                  <a:cs typeface="Times New Roman" panose="02020603050405020304" pitchFamily="18" charset="0"/>
                </a:rPr>
                <a:t>D </a:t>
              </a:r>
              <a:r>
                <a:rPr lang="en-US" altLang="zh-CN" sz="2400" dirty="0">
                  <a:solidFill>
                    <a:schemeClr val="tx1"/>
                  </a:solidFill>
                  <a:latin typeface="Times New Roman" panose="02020603050405020304" pitchFamily="18" charset="0"/>
                  <a:cs typeface="Times New Roman" panose="02020603050405020304" pitchFamily="18" charset="0"/>
                </a:rPr>
                <a:t>=</a:t>
              </a:r>
              <a:endParaRPr lang="en-US" altLang="zh-CN" sz="2400" baseline="30000" dirty="0">
                <a:solidFill>
                  <a:schemeClr val="tx1"/>
                </a:solidFill>
                <a:latin typeface="Times New Roman" panose="02020603050405020304" pitchFamily="18" charset="0"/>
                <a:cs typeface="Times New Roman" panose="02020603050405020304" pitchFamily="18" charset="0"/>
              </a:endParaRPr>
            </a:p>
          </p:txBody>
        </p:sp>
      </p:grpSp>
      <p:sp>
        <p:nvSpPr>
          <p:cNvPr id="35" name="AutoShape 93"/>
          <p:cNvSpPr>
            <a:spLocks noChangeArrowheads="1"/>
          </p:cNvSpPr>
          <p:nvPr/>
        </p:nvSpPr>
        <p:spPr bwMode="auto">
          <a:xfrm>
            <a:off x="3492498" y="3714750"/>
            <a:ext cx="1670051" cy="188913"/>
          </a:xfrm>
          <a:custGeom>
            <a:avLst/>
            <a:gdLst>
              <a:gd name="G0" fmla="+- 18639 0 0"/>
              <a:gd name="G1" fmla="+- 6118 0 0"/>
              <a:gd name="G2" fmla="+- 21600 0 6118"/>
              <a:gd name="G3" fmla="+- 10800 0 6118"/>
              <a:gd name="G4" fmla="+- 21600 0 18639"/>
              <a:gd name="G5" fmla="*/ G4 G3 10800"/>
              <a:gd name="G6" fmla="+- 21600 0 G5"/>
              <a:gd name="T0" fmla="*/ 18639 w 21600"/>
              <a:gd name="T1" fmla="*/ 0 h 21600"/>
              <a:gd name="T2" fmla="*/ 0 w 21600"/>
              <a:gd name="T3" fmla="*/ 10800 h 21600"/>
              <a:gd name="T4" fmla="*/ 1863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639" y="0"/>
                </a:moveTo>
                <a:lnTo>
                  <a:pt x="18639" y="6118"/>
                </a:lnTo>
                <a:lnTo>
                  <a:pt x="3375" y="6118"/>
                </a:lnTo>
                <a:lnTo>
                  <a:pt x="3375" y="15482"/>
                </a:lnTo>
                <a:lnTo>
                  <a:pt x="18639" y="15482"/>
                </a:lnTo>
                <a:lnTo>
                  <a:pt x="18639" y="21600"/>
                </a:lnTo>
                <a:lnTo>
                  <a:pt x="21600" y="10800"/>
                </a:lnTo>
                <a:close/>
              </a:path>
              <a:path w="21600" h="21600">
                <a:moveTo>
                  <a:pt x="1350" y="6118"/>
                </a:moveTo>
                <a:lnTo>
                  <a:pt x="1350" y="15482"/>
                </a:lnTo>
                <a:lnTo>
                  <a:pt x="2700" y="15482"/>
                </a:lnTo>
                <a:lnTo>
                  <a:pt x="2700" y="6118"/>
                </a:lnTo>
                <a:close/>
              </a:path>
              <a:path w="21600" h="21600">
                <a:moveTo>
                  <a:pt x="0" y="6118"/>
                </a:moveTo>
                <a:lnTo>
                  <a:pt x="0" y="15482"/>
                </a:lnTo>
                <a:lnTo>
                  <a:pt x="675" y="15482"/>
                </a:lnTo>
                <a:lnTo>
                  <a:pt x="675" y="6118"/>
                </a:lnTo>
                <a:close/>
              </a:path>
            </a:pathLst>
          </a:custGeom>
          <a:solidFill>
            <a:srgbClr val="00CC00">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pSp>
        <p:nvGrpSpPr>
          <p:cNvPr id="36" name="Group 108"/>
          <p:cNvGrpSpPr/>
          <p:nvPr/>
        </p:nvGrpSpPr>
        <p:grpSpPr bwMode="auto">
          <a:xfrm>
            <a:off x="5408613" y="4806950"/>
            <a:ext cx="2781300" cy="1562100"/>
            <a:chOff x="3391" y="3028"/>
            <a:chExt cx="1752" cy="984"/>
          </a:xfrm>
        </p:grpSpPr>
        <p:sp>
          <p:nvSpPr>
            <p:cNvPr id="37" name="AutoShape 94"/>
            <p:cNvSpPr>
              <a:spLocks noChangeArrowheads="1"/>
            </p:cNvSpPr>
            <p:nvPr/>
          </p:nvSpPr>
          <p:spPr bwMode="auto">
            <a:xfrm>
              <a:off x="3391" y="3028"/>
              <a:ext cx="1752" cy="984"/>
            </a:xfrm>
            <a:prstGeom prst="flowChartProcess">
              <a:avLst/>
            </a:prstGeom>
            <a:solidFill>
              <a:schemeClr val="bg1"/>
            </a:solidFill>
            <a:ln w="57150">
              <a:pattFill prst="sphere">
                <a:fgClr>
                  <a:srgbClr val="CC99FF"/>
                </a:fgClr>
                <a:bgClr>
                  <a:srgbClr val="FFFFFF"/>
                </a:bgClr>
              </a:patt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8" name="Object 107"/>
            <p:cNvGraphicFramePr>
              <a:graphicFrameLocks noChangeAspect="1"/>
            </p:cNvGraphicFramePr>
            <p:nvPr/>
          </p:nvGraphicFramePr>
          <p:xfrm>
            <a:off x="3705" y="3054"/>
            <a:ext cx="1200" cy="912"/>
          </p:xfrm>
          <a:graphic>
            <a:graphicData uri="http://schemas.openxmlformats.org/presentationml/2006/ole">
              <mc:AlternateContent xmlns:mc="http://schemas.openxmlformats.org/markup-compatibility/2006">
                <mc:Choice xmlns:v="urn:schemas-microsoft-com:vml" Requires="v">
                  <p:oleObj spid="_x0000_s39" name="BMP 图象" r:id="rId8" imgW="1905000" imgH="1447800" progId="PBrush">
                    <p:embed/>
                  </p:oleObj>
                </mc:Choice>
                <mc:Fallback>
                  <p:oleObj name="BMP 图象" r:id="rId8" imgW="1905000" imgH="1447800" progId="PBrush">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5" y="3054"/>
                          <a:ext cx="120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95"/>
            <p:cNvSpPr>
              <a:spLocks noChangeArrowheads="1"/>
            </p:cNvSpPr>
            <p:nvPr/>
          </p:nvSpPr>
          <p:spPr bwMode="auto">
            <a:xfrm>
              <a:off x="4858" y="361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41" name="Line 96"/>
            <p:cNvSpPr>
              <a:spLocks noChangeShapeType="1"/>
            </p:cNvSpPr>
            <p:nvPr/>
          </p:nvSpPr>
          <p:spPr bwMode="auto">
            <a:xfrm>
              <a:off x="4938" y="3672"/>
              <a:ext cx="12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Rectangle 97"/>
            <p:cNvSpPr>
              <a:spLocks noChangeArrowheads="1"/>
            </p:cNvSpPr>
            <p:nvPr/>
          </p:nvSpPr>
          <p:spPr bwMode="auto">
            <a:xfrm>
              <a:off x="4859" y="321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43" name="Rectangle 98"/>
            <p:cNvSpPr>
              <a:spLocks noChangeArrowheads="1"/>
            </p:cNvSpPr>
            <p:nvPr/>
          </p:nvSpPr>
          <p:spPr bwMode="auto">
            <a:xfrm>
              <a:off x="3408" y="3613"/>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CP</a:t>
              </a:r>
              <a:endParaRPr lang="en-US" altLang="zh-CN" sz="2400" baseline="-25000">
                <a:solidFill>
                  <a:schemeClr val="tx1"/>
                </a:solidFill>
              </a:endParaRPr>
            </a:p>
          </p:txBody>
        </p:sp>
        <p:sp>
          <p:nvSpPr>
            <p:cNvPr id="44" name="Rectangle 100"/>
            <p:cNvSpPr>
              <a:spLocks noChangeArrowheads="1"/>
            </p:cNvSpPr>
            <p:nvPr/>
          </p:nvSpPr>
          <p:spPr bwMode="auto">
            <a:xfrm>
              <a:off x="4132" y="3633"/>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C1</a:t>
              </a:r>
              <a:endParaRPr lang="en-US" altLang="zh-CN" sz="2400" baseline="-25000">
                <a:solidFill>
                  <a:schemeClr val="tx1"/>
                </a:solidFill>
              </a:endParaRPr>
            </a:p>
          </p:txBody>
        </p:sp>
        <p:sp>
          <p:nvSpPr>
            <p:cNvPr id="45" name="Rectangle 101"/>
            <p:cNvSpPr>
              <a:spLocks noChangeArrowheads="1"/>
            </p:cNvSpPr>
            <p:nvPr/>
          </p:nvSpPr>
          <p:spPr bwMode="auto">
            <a:xfrm>
              <a:off x="4041" y="322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1D</a:t>
              </a:r>
              <a:endParaRPr lang="en-US" altLang="zh-CN" sz="2400">
                <a:solidFill>
                  <a:schemeClr val="tx1"/>
                </a:solidFill>
              </a:endParaRPr>
            </a:p>
          </p:txBody>
        </p:sp>
        <p:grpSp>
          <p:nvGrpSpPr>
            <p:cNvPr id="46" name="Group 102"/>
            <p:cNvGrpSpPr/>
            <p:nvPr/>
          </p:nvGrpSpPr>
          <p:grpSpPr bwMode="auto">
            <a:xfrm rot="5400000">
              <a:off x="4019" y="3729"/>
              <a:ext cx="168" cy="96"/>
              <a:chOff x="2412" y="3725"/>
              <a:chExt cx="168" cy="96"/>
            </a:xfrm>
          </p:grpSpPr>
          <p:sp>
            <p:nvSpPr>
              <p:cNvPr id="47" name="Line 103"/>
              <p:cNvSpPr>
                <a:spLocks noChangeShapeType="1"/>
              </p:cNvSpPr>
              <p:nvPr/>
            </p:nvSpPr>
            <p:spPr bwMode="auto">
              <a:xfrm flipV="1">
                <a:off x="2412" y="3733"/>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104"/>
              <p:cNvSpPr>
                <a:spLocks noChangeShapeType="1"/>
              </p:cNvSpPr>
              <p:nvPr/>
            </p:nvSpPr>
            <p:spPr bwMode="auto">
              <a:xfrm flipH="1" flipV="1">
                <a:off x="2492" y="3725"/>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49" name="Group 123"/>
          <p:cNvGrpSpPr/>
          <p:nvPr/>
        </p:nvGrpSpPr>
        <p:grpSpPr bwMode="auto">
          <a:xfrm>
            <a:off x="5588000" y="2974975"/>
            <a:ext cx="3319463" cy="1562100"/>
            <a:chOff x="3399" y="1794"/>
            <a:chExt cx="2091" cy="984"/>
          </a:xfrm>
        </p:grpSpPr>
        <p:sp>
          <p:nvSpPr>
            <p:cNvPr id="50" name="AutoShape 110"/>
            <p:cNvSpPr>
              <a:spLocks noChangeArrowheads="1"/>
            </p:cNvSpPr>
            <p:nvPr/>
          </p:nvSpPr>
          <p:spPr bwMode="auto">
            <a:xfrm>
              <a:off x="3399" y="1794"/>
              <a:ext cx="2091" cy="984"/>
            </a:xfrm>
            <a:prstGeom prst="flowChartProcess">
              <a:avLst/>
            </a:prstGeom>
            <a:solidFill>
              <a:schemeClr val="bg1"/>
            </a:solidFill>
            <a:ln w="57150">
              <a:pattFill prst="sphere">
                <a:fgClr>
                  <a:srgbClr val="CC99FF"/>
                </a:fgClr>
                <a:bgClr>
                  <a:srgbClr val="FFFFFF"/>
                </a:bgClr>
              </a:patt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1" name="Object 121"/>
            <p:cNvGraphicFramePr>
              <a:graphicFrameLocks noChangeAspect="1"/>
            </p:cNvGraphicFramePr>
            <p:nvPr/>
          </p:nvGraphicFramePr>
          <p:xfrm>
            <a:off x="3710" y="1855"/>
            <a:ext cx="1542" cy="876"/>
          </p:xfrm>
          <a:graphic>
            <a:graphicData uri="http://schemas.openxmlformats.org/presentationml/2006/ole">
              <mc:AlternateContent xmlns:mc="http://schemas.openxmlformats.org/markup-compatibility/2006">
                <mc:Choice xmlns:v="urn:schemas-microsoft-com:vml" Requires="v">
                  <p:oleObj spid="_x0000_s52" name="BMP 图象" r:id="rId10" imgW="2447925" imgH="1390650" progId="PBrush">
                    <p:embed/>
                  </p:oleObj>
                </mc:Choice>
                <mc:Fallback>
                  <p:oleObj name="BMP 图象" r:id="rId10" imgW="2447925" imgH="1390650" progId="PBrush">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0" y="1855"/>
                          <a:ext cx="1542" cy="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 name="Rectangle 112"/>
            <p:cNvSpPr>
              <a:spLocks noChangeArrowheads="1"/>
            </p:cNvSpPr>
            <p:nvPr/>
          </p:nvSpPr>
          <p:spPr bwMode="auto">
            <a:xfrm>
              <a:off x="5202" y="237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54" name="Line 113"/>
            <p:cNvSpPr>
              <a:spLocks noChangeShapeType="1"/>
            </p:cNvSpPr>
            <p:nvPr/>
          </p:nvSpPr>
          <p:spPr bwMode="auto">
            <a:xfrm>
              <a:off x="5282" y="2438"/>
              <a:ext cx="12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5" name="Rectangle 114"/>
            <p:cNvSpPr>
              <a:spLocks noChangeArrowheads="1"/>
            </p:cNvSpPr>
            <p:nvPr/>
          </p:nvSpPr>
          <p:spPr bwMode="auto">
            <a:xfrm>
              <a:off x="5203" y="197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56" name="Rectangle 115"/>
            <p:cNvSpPr>
              <a:spLocks noChangeArrowheads="1"/>
            </p:cNvSpPr>
            <p:nvPr/>
          </p:nvSpPr>
          <p:spPr bwMode="auto">
            <a:xfrm>
              <a:off x="3416" y="237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CP</a:t>
              </a:r>
              <a:endParaRPr lang="en-US" altLang="zh-CN" sz="2400" baseline="-25000">
                <a:solidFill>
                  <a:schemeClr val="tx1"/>
                </a:solidFill>
              </a:endParaRPr>
            </a:p>
          </p:txBody>
        </p:sp>
        <p:sp>
          <p:nvSpPr>
            <p:cNvPr id="57" name="Rectangle 116"/>
            <p:cNvSpPr>
              <a:spLocks noChangeArrowheads="1"/>
            </p:cNvSpPr>
            <p:nvPr/>
          </p:nvSpPr>
          <p:spPr bwMode="auto">
            <a:xfrm>
              <a:off x="4492" y="2399"/>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C1</a:t>
              </a:r>
              <a:endParaRPr lang="en-US" altLang="zh-CN" sz="2400" baseline="-25000">
                <a:solidFill>
                  <a:schemeClr val="tx1"/>
                </a:solidFill>
              </a:endParaRPr>
            </a:p>
          </p:txBody>
        </p:sp>
        <p:sp>
          <p:nvSpPr>
            <p:cNvPr id="58" name="Rectangle 117"/>
            <p:cNvSpPr>
              <a:spLocks noChangeArrowheads="1"/>
            </p:cNvSpPr>
            <p:nvPr/>
          </p:nvSpPr>
          <p:spPr bwMode="auto">
            <a:xfrm>
              <a:off x="4401" y="198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1D</a:t>
              </a:r>
              <a:endParaRPr lang="en-US" altLang="zh-CN" sz="2400">
                <a:solidFill>
                  <a:schemeClr val="tx1"/>
                </a:solidFill>
              </a:endParaRPr>
            </a:p>
          </p:txBody>
        </p:sp>
        <p:grpSp>
          <p:nvGrpSpPr>
            <p:cNvPr id="59" name="Group 118"/>
            <p:cNvGrpSpPr/>
            <p:nvPr/>
          </p:nvGrpSpPr>
          <p:grpSpPr bwMode="auto">
            <a:xfrm rot="5400000">
              <a:off x="4379" y="2495"/>
              <a:ext cx="168" cy="96"/>
              <a:chOff x="2412" y="3725"/>
              <a:chExt cx="168" cy="96"/>
            </a:xfrm>
          </p:grpSpPr>
          <p:sp>
            <p:nvSpPr>
              <p:cNvPr id="60" name="Line 119"/>
              <p:cNvSpPr>
                <a:spLocks noChangeShapeType="1"/>
              </p:cNvSpPr>
              <p:nvPr/>
            </p:nvSpPr>
            <p:spPr bwMode="auto">
              <a:xfrm flipV="1">
                <a:off x="2412" y="3733"/>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 name="Line 120"/>
              <p:cNvSpPr>
                <a:spLocks noChangeShapeType="1"/>
              </p:cNvSpPr>
              <p:nvPr/>
            </p:nvSpPr>
            <p:spPr bwMode="auto">
              <a:xfrm flipH="1" flipV="1">
                <a:off x="2492" y="3725"/>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2" name="Rectangle 122"/>
            <p:cNvSpPr>
              <a:spLocks noChangeArrowheads="1"/>
            </p:cNvSpPr>
            <p:nvPr/>
          </p:nvSpPr>
          <p:spPr bwMode="auto">
            <a:xfrm>
              <a:off x="3504" y="2071"/>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T</a:t>
              </a:r>
              <a:endParaRPr lang="en-US" altLang="zh-CN" sz="2400" baseline="-25000">
                <a:solidFill>
                  <a:schemeClr val="tx1"/>
                </a:solidFill>
              </a:endParaRPr>
            </a:p>
          </p:txBody>
        </p:sp>
      </p:grpSp>
      <p:grpSp>
        <p:nvGrpSpPr>
          <p:cNvPr id="63" name="Group 127"/>
          <p:cNvGrpSpPr/>
          <p:nvPr/>
        </p:nvGrpSpPr>
        <p:grpSpPr bwMode="auto">
          <a:xfrm>
            <a:off x="5394325" y="849313"/>
            <a:ext cx="3594100" cy="1838325"/>
            <a:chOff x="3398" y="319"/>
            <a:chExt cx="2264" cy="1158"/>
          </a:xfrm>
        </p:grpSpPr>
        <p:sp>
          <p:nvSpPr>
            <p:cNvPr id="64" name="AutoShape 49"/>
            <p:cNvSpPr>
              <a:spLocks noChangeArrowheads="1"/>
            </p:cNvSpPr>
            <p:nvPr/>
          </p:nvSpPr>
          <p:spPr bwMode="auto">
            <a:xfrm>
              <a:off x="3398" y="319"/>
              <a:ext cx="2264" cy="1158"/>
            </a:xfrm>
            <a:prstGeom prst="flowChartProcess">
              <a:avLst/>
            </a:prstGeom>
            <a:solidFill>
              <a:schemeClr val="bg1"/>
            </a:solidFill>
            <a:ln w="57150">
              <a:pattFill prst="sphere">
                <a:fgClr>
                  <a:srgbClr val="CC99FF"/>
                </a:fgClr>
                <a:bgClr>
                  <a:srgbClr val="FFFFFF"/>
                </a:bgClr>
              </a:patt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65" name="Object 125"/>
            <p:cNvGraphicFramePr>
              <a:graphicFrameLocks noChangeAspect="1"/>
            </p:cNvGraphicFramePr>
            <p:nvPr/>
          </p:nvGraphicFramePr>
          <p:xfrm>
            <a:off x="3622" y="371"/>
            <a:ext cx="1830" cy="1068"/>
          </p:xfrm>
          <a:graphic>
            <a:graphicData uri="http://schemas.openxmlformats.org/presentationml/2006/ole">
              <mc:AlternateContent xmlns:mc="http://schemas.openxmlformats.org/markup-compatibility/2006">
                <mc:Choice xmlns:v="urn:schemas-microsoft-com:vml" Requires="v">
                  <p:oleObj spid="_x0000_s66" name="BMP 图象" r:id="rId12" imgW="2905125" imgH="1695450" progId="PBrush">
                    <p:embed/>
                  </p:oleObj>
                </mc:Choice>
                <mc:Fallback>
                  <p:oleObj name="BMP 图象" r:id="rId12" imgW="2905125" imgH="1695450" progId="PBrush">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2" y="371"/>
                          <a:ext cx="1830" cy="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Rectangle 51"/>
            <p:cNvSpPr>
              <a:spLocks noChangeArrowheads="1"/>
            </p:cNvSpPr>
            <p:nvPr/>
          </p:nvSpPr>
          <p:spPr bwMode="auto">
            <a:xfrm>
              <a:off x="5393" y="99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68" name="Line 52"/>
            <p:cNvSpPr>
              <a:spLocks noChangeShapeType="1"/>
            </p:cNvSpPr>
            <p:nvPr/>
          </p:nvSpPr>
          <p:spPr bwMode="auto">
            <a:xfrm>
              <a:off x="5473" y="1057"/>
              <a:ext cx="12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 name="Rectangle 53"/>
            <p:cNvSpPr>
              <a:spLocks noChangeArrowheads="1"/>
            </p:cNvSpPr>
            <p:nvPr/>
          </p:nvSpPr>
          <p:spPr bwMode="auto">
            <a:xfrm>
              <a:off x="5394" y="59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Q</a:t>
              </a:r>
              <a:endParaRPr lang="en-US" altLang="zh-CN" sz="2400" baseline="-25000">
                <a:solidFill>
                  <a:schemeClr val="tx1"/>
                </a:solidFill>
              </a:endParaRPr>
            </a:p>
          </p:txBody>
        </p:sp>
        <p:sp>
          <p:nvSpPr>
            <p:cNvPr id="70" name="Rectangle 54"/>
            <p:cNvSpPr>
              <a:spLocks noChangeArrowheads="1"/>
            </p:cNvSpPr>
            <p:nvPr/>
          </p:nvSpPr>
          <p:spPr bwMode="auto">
            <a:xfrm>
              <a:off x="4109" y="97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CP</a:t>
              </a:r>
              <a:endParaRPr lang="en-US" altLang="zh-CN" sz="2400" baseline="-25000">
                <a:solidFill>
                  <a:schemeClr val="tx1"/>
                </a:solidFill>
              </a:endParaRPr>
            </a:p>
          </p:txBody>
        </p:sp>
        <p:sp>
          <p:nvSpPr>
            <p:cNvPr id="71" name="Rectangle 55"/>
            <p:cNvSpPr>
              <a:spLocks noChangeArrowheads="1"/>
            </p:cNvSpPr>
            <p:nvPr/>
          </p:nvSpPr>
          <p:spPr bwMode="auto">
            <a:xfrm>
              <a:off x="3426" y="3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J</a:t>
              </a:r>
              <a:endParaRPr lang="en-US" altLang="zh-CN" sz="2400" baseline="-25000">
                <a:solidFill>
                  <a:schemeClr val="tx1"/>
                </a:solidFill>
              </a:endParaRPr>
            </a:p>
          </p:txBody>
        </p:sp>
        <p:sp>
          <p:nvSpPr>
            <p:cNvPr id="72" name="Rectangle 56"/>
            <p:cNvSpPr>
              <a:spLocks noChangeArrowheads="1"/>
            </p:cNvSpPr>
            <p:nvPr/>
          </p:nvSpPr>
          <p:spPr bwMode="auto">
            <a:xfrm>
              <a:off x="4754" y="987"/>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C1</a:t>
              </a:r>
              <a:endParaRPr lang="en-US" altLang="zh-CN" sz="2400" baseline="-25000">
                <a:solidFill>
                  <a:schemeClr val="tx1"/>
                </a:solidFill>
              </a:endParaRPr>
            </a:p>
          </p:txBody>
        </p:sp>
        <p:sp>
          <p:nvSpPr>
            <p:cNvPr id="73" name="Rectangle 57"/>
            <p:cNvSpPr>
              <a:spLocks noChangeArrowheads="1"/>
            </p:cNvSpPr>
            <p:nvPr/>
          </p:nvSpPr>
          <p:spPr bwMode="auto">
            <a:xfrm>
              <a:off x="4674" y="60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a:solidFill>
                    <a:schemeClr val="tx1"/>
                  </a:solidFill>
                </a:rPr>
                <a:t>1D</a:t>
              </a:r>
              <a:endParaRPr lang="en-US" altLang="zh-CN" sz="2400">
                <a:solidFill>
                  <a:schemeClr val="tx1"/>
                </a:solidFill>
              </a:endParaRPr>
            </a:p>
          </p:txBody>
        </p:sp>
        <p:grpSp>
          <p:nvGrpSpPr>
            <p:cNvPr id="74" name="Group 58"/>
            <p:cNvGrpSpPr/>
            <p:nvPr/>
          </p:nvGrpSpPr>
          <p:grpSpPr bwMode="auto">
            <a:xfrm rot="5400000">
              <a:off x="4649" y="1083"/>
              <a:ext cx="168" cy="96"/>
              <a:chOff x="2412" y="3725"/>
              <a:chExt cx="168" cy="96"/>
            </a:xfrm>
          </p:grpSpPr>
          <p:sp>
            <p:nvSpPr>
              <p:cNvPr id="75" name="Line 59"/>
              <p:cNvSpPr>
                <a:spLocks noChangeShapeType="1"/>
              </p:cNvSpPr>
              <p:nvPr/>
            </p:nvSpPr>
            <p:spPr bwMode="auto">
              <a:xfrm flipV="1">
                <a:off x="2412" y="3733"/>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6" name="Line 60"/>
              <p:cNvSpPr>
                <a:spLocks noChangeShapeType="1"/>
              </p:cNvSpPr>
              <p:nvPr/>
            </p:nvSpPr>
            <p:spPr bwMode="auto">
              <a:xfrm flipH="1" flipV="1">
                <a:off x="2492" y="3725"/>
                <a:ext cx="88" cy="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77" name="Rectangle 126"/>
            <p:cNvSpPr>
              <a:spLocks noChangeArrowheads="1"/>
            </p:cNvSpPr>
            <p:nvPr/>
          </p:nvSpPr>
          <p:spPr bwMode="auto">
            <a:xfrm>
              <a:off x="3418" y="7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fontAlgn="base"/>
              <a:r>
                <a:rPr lang="en-US" altLang="zh-CN" sz="2400" i="1">
                  <a:solidFill>
                    <a:schemeClr val="tx1"/>
                  </a:solidFill>
                </a:rPr>
                <a:t>K</a:t>
              </a:r>
              <a:endParaRPr lang="en-US" altLang="zh-CN" sz="2400" baseline="-25000">
                <a:solidFill>
                  <a:schemeClr val="tx1"/>
                </a:solidFill>
              </a:endParaRPr>
            </a:p>
          </p:txBody>
        </p:sp>
      </p:grpSp>
      <p:sp>
        <p:nvSpPr>
          <p:cNvPr id="78" name="TextBox 75"/>
          <p:cNvSpPr txBox="1"/>
          <p:nvPr/>
        </p:nvSpPr>
        <p:spPr bwMode="auto">
          <a:xfrm>
            <a:off x="2864498" y="587829"/>
            <a:ext cx="16981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en-US" sz="2400" dirty="0">
                <a:solidFill>
                  <a:schemeClr val="tx1"/>
                </a:solidFill>
                <a:latin typeface="黑体" panose="02010609060101010101" pitchFamily="49" charset="-122"/>
                <a:ea typeface="黑体" panose="02010609060101010101" pitchFamily="49" charset="-122"/>
              </a:rPr>
              <a:t>因此，令</a:t>
            </a:r>
            <a:endParaRPr lang="zh-CN" altLang="en-US" sz="2400" dirty="0">
              <a:latin typeface="Times New Roman" panose="02020603050405020304" pitchFamily="18" charset="0"/>
            </a:endParaRPr>
          </a:p>
        </p:txBody>
      </p:sp>
      <p:sp>
        <p:nvSpPr>
          <p:cNvPr id="79" name="TextBox 76"/>
          <p:cNvSpPr txBox="1"/>
          <p:nvPr/>
        </p:nvSpPr>
        <p:spPr bwMode="auto">
          <a:xfrm>
            <a:off x="3163077" y="2771192"/>
            <a:ext cx="18381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en-US" sz="2400" dirty="0">
                <a:solidFill>
                  <a:schemeClr val="tx1"/>
                </a:solidFill>
                <a:latin typeface="黑体" panose="02010609060101010101" pitchFamily="49" charset="-122"/>
                <a:ea typeface="黑体" panose="02010609060101010101" pitchFamily="49" charset="-122"/>
              </a:rPr>
              <a:t>因此，令</a:t>
            </a:r>
            <a:endParaRPr lang="en-US" altLang="zh-CN" sz="2400" dirty="0">
              <a:solidFill>
                <a:schemeClr val="tx1"/>
              </a:solidFill>
              <a:latin typeface="黑体" panose="02010609060101010101" pitchFamily="49" charset="-122"/>
              <a:ea typeface="黑体" panose="02010609060101010101" pitchFamily="49" charset="-122"/>
            </a:endParaRPr>
          </a:p>
        </p:txBody>
      </p:sp>
      <p:grpSp>
        <p:nvGrpSpPr>
          <p:cNvPr id="80" name="组合 79"/>
          <p:cNvGrpSpPr/>
          <p:nvPr/>
        </p:nvGrpSpPr>
        <p:grpSpPr>
          <a:xfrm>
            <a:off x="464026" y="4527289"/>
            <a:ext cx="1965325" cy="457200"/>
            <a:chOff x="799306" y="4542529"/>
            <a:chExt cx="1965325" cy="457200"/>
          </a:xfrm>
        </p:grpSpPr>
        <p:sp>
          <p:nvSpPr>
            <p:cNvPr id="81" name="Rectangle 73"/>
            <p:cNvSpPr>
              <a:spLocks noChangeArrowheads="1"/>
            </p:cNvSpPr>
            <p:nvPr/>
          </p:nvSpPr>
          <p:spPr bwMode="auto">
            <a:xfrm>
              <a:off x="799306" y="4542529"/>
              <a:ext cx="196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lang="en-US" altLang="zh-CN" sz="2400" dirty="0">
                  <a:solidFill>
                    <a:schemeClr val="tx1"/>
                  </a:solidFill>
                  <a:latin typeface="Times New Roman" panose="02020603050405020304" pitchFamily="18" charset="0"/>
                  <a:cs typeface="Times New Roman" panose="02020603050405020304" pitchFamily="18" charset="0"/>
                </a:rPr>
                <a:t>5.    </a:t>
              </a:r>
              <a:r>
                <a:rPr lang="en-US" altLang="zh-CN" sz="2400" i="1" dirty="0">
                  <a:solidFill>
                    <a:schemeClr val="tx1"/>
                  </a:solidFill>
                  <a:latin typeface="Times New Roman" panose="02020603050405020304" pitchFamily="18" charset="0"/>
                  <a:cs typeface="Times New Roman" panose="02020603050405020304" pitchFamily="18" charset="0"/>
                </a:rPr>
                <a:t>D</a:t>
              </a:r>
              <a:r>
                <a:rPr lang="en-US" altLang="zh-CN" sz="2400" dirty="0">
                  <a:solidFill>
                    <a:schemeClr val="tx1"/>
                  </a:solidFill>
                </a:rPr>
                <a:t>      </a:t>
              </a:r>
              <a:r>
                <a:rPr lang="en-US" altLang="zh-CN" sz="2400" i="1" dirty="0">
                  <a:solidFill>
                    <a:schemeClr val="tx1"/>
                  </a:solidFill>
                  <a:latin typeface="Times New Roman" panose="02020603050405020304" pitchFamily="18" charset="0"/>
                  <a:cs typeface="Times New Roman" panose="02020603050405020304" pitchFamily="18" charset="0"/>
                </a:rPr>
                <a:t>T’</a:t>
              </a:r>
              <a:endParaRPr lang="en-US" altLang="zh-CN" sz="2400" dirty="0">
                <a:solidFill>
                  <a:schemeClr val="tx1"/>
                </a:solidFill>
              </a:endParaRPr>
            </a:p>
          </p:txBody>
        </p:sp>
        <p:sp>
          <p:nvSpPr>
            <p:cNvPr id="82" name="AutoShape 71"/>
            <p:cNvSpPr>
              <a:spLocks noChangeArrowheads="1"/>
            </p:cNvSpPr>
            <p:nvPr/>
          </p:nvSpPr>
          <p:spPr bwMode="auto">
            <a:xfrm>
              <a:off x="1697769" y="4647509"/>
              <a:ext cx="338137" cy="238125"/>
            </a:xfrm>
            <a:prstGeom prst="rightArrow">
              <a:avLst>
                <a:gd name="adj1" fmla="val 50000"/>
                <a:gd name="adj2" fmla="val 355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down)">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2" presetClass="entr" presetSubtype="4"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00"/>
                                        <p:tgtEl>
                                          <p:spTgt spid="35"/>
                                        </p:tgtEl>
                                      </p:cBhvr>
                                    </p:animEffect>
                                  </p:childTnLst>
                                </p:cTn>
                              </p:par>
                              <p:par>
                                <p:cTn id="41" presetID="22" presetClass="entr" presetSubtype="4"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down)">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22" presetClass="entr" presetSubtype="4"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500"/>
                                        <p:tgtEl>
                                          <p:spTgt spid="36"/>
                                        </p:tgtEl>
                                      </p:cBhvr>
                                    </p:animEffect>
                                  </p:childTnLst>
                                </p:cTn>
                              </p:par>
                              <p:par>
                                <p:cTn id="61" presetID="22" presetClass="entr" presetSubtype="4" fill="hold"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wipe(down)">
                                      <p:cBhvr>
                                        <p:cTn id="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79" grpId="0" animBg="1"/>
      <p:bldP spid="35" grpId="1" animBg="1"/>
      <p:bldP spid="79" grpId="1" animBg="1"/>
      <p:bldP spid="30" grpId="0" animBg="1"/>
      <p:bldP spid="3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4.11 </a:t>
            </a:r>
            <a:r>
              <a:rPr lang="zh-CN" altLang="en-US" dirty="0">
                <a:latin typeface="黑体" panose="02010609060101010101" pitchFamily="49" charset="-122"/>
                <a:ea typeface="黑体" panose="02010609060101010101" pitchFamily="49" charset="-122"/>
              </a:rPr>
              <a:t>触发器总结</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Rectangle 3" descr="水滴"/>
          <p:cNvSpPr>
            <a:spLocks noChangeArrowheads="1"/>
          </p:cNvSpPr>
          <p:nvPr/>
        </p:nvSpPr>
        <p:spPr bwMode="auto">
          <a:xfrm>
            <a:off x="416131" y="1940560"/>
            <a:ext cx="152400" cy="152400"/>
          </a:xfrm>
          <a:prstGeom prst="rect">
            <a:avLst/>
          </a:prstGeom>
          <a:blipFill dpi="0" rotWithShape="0">
            <a:blip r:embed="rId1" cstate="print">
              <a:duotone>
                <a:prstClr val="black"/>
                <a:schemeClr val="accent2">
                  <a:tint val="45000"/>
                  <a:satMod val="400000"/>
                </a:schemeClr>
              </a:duotone>
            </a:blip>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Text Box 4"/>
          <p:cNvSpPr txBox="1">
            <a:spLocks noChangeArrowheads="1"/>
          </p:cNvSpPr>
          <p:nvPr/>
        </p:nvSpPr>
        <p:spPr bwMode="auto">
          <a:xfrm>
            <a:off x="739775" y="1363503"/>
            <a:ext cx="8404225" cy="145891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触发器和门电路是构成数字系统的基本逻辑单元。</a:t>
            </a:r>
            <a:endPar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前者具有记忆功能，用于构成时序逻辑电路；</a:t>
            </a:r>
            <a:endPar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后者没有记忆功能，用于构成组合逻辑电路。</a:t>
            </a:r>
            <a:endPar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p:txBody>
      </p:sp>
      <p:sp>
        <p:nvSpPr>
          <p:cNvPr id="7" name="Rectangle 9"/>
          <p:cNvSpPr>
            <a:spLocks noChangeArrowheads="1"/>
          </p:cNvSpPr>
          <p:nvPr/>
        </p:nvSpPr>
        <p:spPr bwMode="auto">
          <a:xfrm>
            <a:off x="739775" y="3090307"/>
            <a:ext cx="7848600" cy="2057400"/>
          </a:xfrm>
          <a:prstGeom prst="rect">
            <a:avLst/>
          </a:prstGeom>
          <a:solidFill>
            <a:srgbClr val="CCECFF">
              <a:alpha val="50000"/>
            </a:srgb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触发器有两个基本特性：①有两个稳定状态；</a:t>
            </a:r>
            <a:endPar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②在外信号作用下，两个稳定状态可相互转换，</a:t>
            </a:r>
            <a:endPar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没有外信号作用时，保持原状态不变。因此，</a:t>
            </a:r>
            <a:endPar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触发器具有记忆功能，常用来保存二进制信息。</a:t>
            </a:r>
            <a:endParaRPr kumimoji="1" lang="zh-CN" altLang="en-US" sz="2800"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p:txBody>
      </p:sp>
      <p:sp>
        <p:nvSpPr>
          <p:cNvPr id="8" name="Rectangle 10"/>
          <p:cNvSpPr>
            <a:spLocks noChangeArrowheads="1"/>
          </p:cNvSpPr>
          <p:nvPr/>
        </p:nvSpPr>
        <p:spPr bwMode="auto">
          <a:xfrm>
            <a:off x="895556" y="5415598"/>
            <a:ext cx="6788150" cy="98901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一个触发器可存储 </a:t>
            </a:r>
            <a:r>
              <a:rPr kumimoji="1" lang="en-US" altLang="zh-CN"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 </a:t>
            </a:r>
            <a:r>
              <a:rPr kumimoji="1" lang="zh-CN" altLang="en-US"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位二进制码，存储</a:t>
            </a:r>
            <a:endParaRPr kumimoji="1" lang="zh-CN" altLang="en-US"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 </a:t>
            </a:r>
            <a:r>
              <a:rPr kumimoji="1" lang="zh-CN" altLang="en-US"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位二进制码则需用 </a:t>
            </a:r>
            <a:r>
              <a:rPr kumimoji="1" lang="en-US" altLang="zh-CN" sz="2800"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 </a:t>
            </a:r>
            <a:r>
              <a:rPr kumimoji="1" lang="zh-CN" altLang="en-US"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个触发器。</a:t>
            </a:r>
            <a:endParaRPr kumimoji="1" lang="zh-CN" altLang="en-US" sz="2800"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Rectangle 11" descr="水滴"/>
          <p:cNvSpPr>
            <a:spLocks noChangeArrowheads="1"/>
          </p:cNvSpPr>
          <p:nvPr/>
        </p:nvSpPr>
        <p:spPr bwMode="auto">
          <a:xfrm>
            <a:off x="416131" y="3515360"/>
            <a:ext cx="152400" cy="152400"/>
          </a:xfrm>
          <a:prstGeom prst="rect">
            <a:avLst/>
          </a:prstGeom>
          <a:blipFill dpi="0" rotWithShape="0">
            <a:blip r:embed="rId1" cstate="print">
              <a:duotone>
                <a:prstClr val="black"/>
                <a:schemeClr val="accent2">
                  <a:tint val="45000"/>
                  <a:satMod val="400000"/>
                </a:schemeClr>
              </a:duotone>
            </a:blip>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par>
                          <p:cTn id="15" fill="hold">
                            <p:stCondLst>
                              <p:cond delay="500"/>
                            </p:stCondLst>
                            <p:childTnLst>
                              <p:par>
                                <p:cTn id="16" presetID="5"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5"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6" name="Text Box 2"/>
          <p:cNvSpPr txBox="1">
            <a:spLocks noChangeArrowheads="1"/>
          </p:cNvSpPr>
          <p:nvPr/>
        </p:nvSpPr>
        <p:spPr bwMode="auto">
          <a:xfrm>
            <a:off x="1168400" y="600075"/>
            <a:ext cx="7497763" cy="180022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just" defTabSz="914400" rtl="0" eaLnBrk="1" fontAlgn="t" latinLnBrk="0" hangingPunct="1">
              <a:lnSpc>
                <a:spcPct val="100000"/>
              </a:lnSpc>
              <a:spcBef>
                <a:spcPct val="10000"/>
              </a:spcBef>
              <a:spcAft>
                <a:spcPct val="0"/>
              </a:spcAft>
              <a:buClrTx/>
              <a:buSzTx/>
              <a:buFontTx/>
              <a:buNone/>
              <a:defRPr/>
            </a:pPr>
            <a:r>
              <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触发器的逻辑功能是指触发器的次态与现态及输入信号之间的逻辑关系。其描述方法主要有功能表、特性方程、激励表、状态转换图和波形图</a:t>
            </a:r>
            <a:r>
              <a:rPr kumimoji="1" lang="en-US" altLang="zh-CN"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a:t>
            </a:r>
            <a:r>
              <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又称时序图</a:t>
            </a:r>
            <a:r>
              <a:rPr kumimoji="1" lang="en-US" altLang="zh-CN"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a:t>
            </a:r>
            <a:r>
              <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等。 </a:t>
            </a:r>
            <a:endPar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p:txBody>
      </p:sp>
      <p:sp>
        <p:nvSpPr>
          <p:cNvPr id="7" name="Rectangle 3" descr="水滴"/>
          <p:cNvSpPr>
            <a:spLocks noChangeArrowheads="1"/>
          </p:cNvSpPr>
          <p:nvPr/>
        </p:nvSpPr>
        <p:spPr bwMode="auto">
          <a:xfrm>
            <a:off x="852488" y="812800"/>
            <a:ext cx="152400" cy="152400"/>
          </a:xfrm>
          <a:prstGeom prst="rect">
            <a:avLst/>
          </a:prstGeom>
          <a:blipFill dpi="0" rotWithShape="0">
            <a:blip r:embed="rId1" cstate="print">
              <a:duotone>
                <a:prstClr val="black"/>
                <a:schemeClr val="accent2">
                  <a:tint val="45000"/>
                  <a:satMod val="400000"/>
                </a:schemeClr>
              </a:duotone>
            </a:blip>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Text Box 9"/>
          <p:cNvSpPr txBox="1">
            <a:spLocks noChangeArrowheads="1"/>
          </p:cNvSpPr>
          <p:nvPr/>
        </p:nvSpPr>
        <p:spPr bwMode="auto">
          <a:xfrm>
            <a:off x="1284288" y="2530475"/>
            <a:ext cx="5727700" cy="51911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t"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FFCC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触发器根据逻辑功能不同分为 </a:t>
            </a:r>
            <a:endPar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p:txBody>
      </p:sp>
      <p:grpSp>
        <p:nvGrpSpPr>
          <p:cNvPr id="10" name="Group 158"/>
          <p:cNvGrpSpPr/>
          <p:nvPr/>
        </p:nvGrpSpPr>
        <p:grpSpPr bwMode="auto">
          <a:xfrm>
            <a:off x="577850" y="3090867"/>
            <a:ext cx="8062913" cy="369888"/>
            <a:chOff x="364" y="1835"/>
            <a:chExt cx="4985" cy="233"/>
          </a:xfrm>
        </p:grpSpPr>
        <p:sp>
          <p:nvSpPr>
            <p:cNvPr id="11" name="Text Box 60" descr="窄竖线"/>
            <p:cNvSpPr txBox="1">
              <a:spLocks noChangeArrowheads="1"/>
            </p:cNvSpPr>
            <p:nvPr/>
          </p:nvSpPr>
          <p:spPr bwMode="auto">
            <a:xfrm>
              <a:off x="1328" y="1835"/>
              <a:ext cx="760" cy="233"/>
            </a:xfrm>
            <a:prstGeom prst="rect">
              <a:avLst/>
            </a:prstGeom>
            <a:pattFill prst="narVert">
              <a:fgClr>
                <a:srgbClr val="00CC00"/>
              </a:fgClr>
              <a:bgClr>
                <a:srgbClr val="FFFFFF"/>
              </a:bgClr>
            </a:patt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400" b="1" i="1"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触发器 </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Text Box 76" descr="窄竖线"/>
            <p:cNvSpPr txBox="1">
              <a:spLocks noChangeArrowheads="1"/>
            </p:cNvSpPr>
            <p:nvPr/>
          </p:nvSpPr>
          <p:spPr bwMode="auto">
            <a:xfrm>
              <a:off x="3296" y="1835"/>
              <a:ext cx="728" cy="233"/>
            </a:xfrm>
            <a:prstGeom prst="rect">
              <a:avLst/>
            </a:prstGeom>
            <a:pattFill prst="narVert">
              <a:fgClr>
                <a:srgbClr val="00CC00"/>
              </a:fgClr>
              <a:bgClr>
                <a:srgbClr val="FFFFFF"/>
              </a:bgClr>
            </a:patt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400" b="1" i="1"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触发器 </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 Box 94" descr="窄竖线"/>
            <p:cNvSpPr txBox="1">
              <a:spLocks noChangeArrowheads="1"/>
            </p:cNvSpPr>
            <p:nvPr/>
          </p:nvSpPr>
          <p:spPr bwMode="auto">
            <a:xfrm>
              <a:off x="364" y="1835"/>
              <a:ext cx="858" cy="233"/>
            </a:xfrm>
            <a:prstGeom prst="rect">
              <a:avLst/>
            </a:prstGeom>
            <a:pattFill prst="narVert">
              <a:fgClr>
                <a:srgbClr val="00CC00"/>
              </a:fgClr>
              <a:bgClr>
                <a:srgbClr val="FFFFFF"/>
              </a:bgClr>
            </a:patt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RS</a:t>
              </a:r>
              <a:r>
                <a:rPr kumimoji="1" lang="en-US" altLang="zh-CN" sz="2400" b="1" i="1"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触发器 </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Text Box 122" descr="窄竖线"/>
            <p:cNvSpPr txBox="1">
              <a:spLocks noChangeArrowheads="1"/>
            </p:cNvSpPr>
            <p:nvPr/>
          </p:nvSpPr>
          <p:spPr bwMode="auto">
            <a:xfrm>
              <a:off x="2176" y="1835"/>
              <a:ext cx="848" cy="233"/>
            </a:xfrm>
            <a:prstGeom prst="rect">
              <a:avLst/>
            </a:prstGeom>
            <a:pattFill prst="narVert">
              <a:fgClr>
                <a:srgbClr val="00CC00"/>
              </a:fgClr>
              <a:bgClr>
                <a:srgbClr val="FFFFFF"/>
              </a:bgClr>
            </a:patt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JK</a:t>
              </a:r>
              <a:r>
                <a:rPr kumimoji="1" lang="en-US" altLang="zh-CN" sz="2400" b="1" i="1"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触发器 </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Text Box 152" descr="窄竖线"/>
            <p:cNvSpPr txBox="1">
              <a:spLocks noChangeArrowheads="1"/>
            </p:cNvSpPr>
            <p:nvPr/>
          </p:nvSpPr>
          <p:spPr bwMode="auto">
            <a:xfrm>
              <a:off x="4445" y="1835"/>
              <a:ext cx="904" cy="233"/>
            </a:xfrm>
            <a:prstGeom prst="rect">
              <a:avLst/>
            </a:prstGeom>
            <a:pattFill prst="narVert">
              <a:fgClr>
                <a:srgbClr val="00CC00"/>
              </a:fgClr>
              <a:bgClr>
                <a:srgbClr val="FFFFFF"/>
              </a:bgClr>
            </a:patt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触发器</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Group 163"/>
          <p:cNvGrpSpPr/>
          <p:nvPr/>
        </p:nvGrpSpPr>
        <p:grpSpPr bwMode="auto">
          <a:xfrm>
            <a:off x="369888" y="3671887"/>
            <a:ext cx="8680450" cy="2844799"/>
            <a:chOff x="233" y="2313"/>
            <a:chExt cx="5468" cy="1792"/>
          </a:xfrm>
        </p:grpSpPr>
        <p:grpSp>
          <p:nvGrpSpPr>
            <p:cNvPr id="17" name="Group 61"/>
            <p:cNvGrpSpPr/>
            <p:nvPr/>
          </p:nvGrpSpPr>
          <p:grpSpPr bwMode="auto">
            <a:xfrm>
              <a:off x="1364" y="2337"/>
              <a:ext cx="629" cy="724"/>
              <a:chOff x="1679" y="1489"/>
              <a:chExt cx="629" cy="724"/>
            </a:xfrm>
          </p:grpSpPr>
          <p:sp>
            <p:nvSpPr>
              <p:cNvPr id="91" name="Line 62"/>
              <p:cNvSpPr>
                <a:spLocks noChangeShapeType="1"/>
              </p:cNvSpPr>
              <p:nvPr/>
            </p:nvSpPr>
            <p:spPr bwMode="auto">
              <a:xfrm>
                <a:off x="1684" y="1489"/>
                <a:ext cx="624"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 name="Line 63"/>
              <p:cNvSpPr>
                <a:spLocks noChangeShapeType="1"/>
              </p:cNvSpPr>
              <p:nvPr/>
            </p:nvSpPr>
            <p:spPr bwMode="auto">
              <a:xfrm>
                <a:off x="1681" y="1719"/>
                <a:ext cx="627"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3" name="Line 64"/>
              <p:cNvSpPr>
                <a:spLocks noChangeShapeType="1"/>
              </p:cNvSpPr>
              <p:nvPr/>
            </p:nvSpPr>
            <p:spPr bwMode="auto">
              <a:xfrm>
                <a:off x="1680" y="2210"/>
                <a:ext cx="628"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4" name="Line 65"/>
              <p:cNvSpPr>
                <a:spLocks noChangeShapeType="1"/>
              </p:cNvSpPr>
              <p:nvPr/>
            </p:nvSpPr>
            <p:spPr bwMode="auto">
              <a:xfrm>
                <a:off x="1679" y="1489"/>
                <a:ext cx="0" cy="715"/>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5" name="Line 66"/>
              <p:cNvSpPr>
                <a:spLocks noChangeShapeType="1"/>
              </p:cNvSpPr>
              <p:nvPr/>
            </p:nvSpPr>
            <p:spPr bwMode="auto">
              <a:xfrm>
                <a:off x="1924" y="1489"/>
                <a:ext cx="0" cy="724"/>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6" name="Line 67"/>
              <p:cNvSpPr>
                <a:spLocks noChangeShapeType="1"/>
              </p:cNvSpPr>
              <p:nvPr/>
            </p:nvSpPr>
            <p:spPr bwMode="auto">
              <a:xfrm>
                <a:off x="2308" y="1489"/>
                <a:ext cx="0" cy="718"/>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7" name="Rectangle 68"/>
              <p:cNvSpPr>
                <a:spLocks noChangeArrowheads="1"/>
              </p:cNvSpPr>
              <p:nvPr/>
            </p:nvSpPr>
            <p:spPr bwMode="auto">
              <a:xfrm>
                <a:off x="1924" y="194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 </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8" name="Rectangle 69"/>
              <p:cNvSpPr>
                <a:spLocks noChangeArrowheads="1"/>
              </p:cNvSpPr>
              <p:nvPr/>
            </p:nvSpPr>
            <p:spPr bwMode="auto">
              <a:xfrm>
                <a:off x="1924" y="171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30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9" name="Rectangle 70"/>
              <p:cNvSpPr>
                <a:spLocks noChangeArrowheads="1"/>
              </p:cNvSpPr>
              <p:nvPr/>
            </p:nvSpPr>
            <p:spPr bwMode="auto">
              <a:xfrm>
                <a:off x="1924" y="148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0" name="Rectangle 71"/>
              <p:cNvSpPr>
                <a:spLocks noChangeArrowheads="1"/>
              </p:cNvSpPr>
              <p:nvPr/>
            </p:nvSpPr>
            <p:spPr bwMode="auto">
              <a:xfrm>
                <a:off x="1700" y="194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1" name="Rectangle 72"/>
              <p:cNvSpPr>
                <a:spLocks noChangeArrowheads="1"/>
              </p:cNvSpPr>
              <p:nvPr/>
            </p:nvSpPr>
            <p:spPr bwMode="auto">
              <a:xfrm>
                <a:off x="1700" y="171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 name="Rectangle 73"/>
              <p:cNvSpPr>
                <a:spLocks noChangeArrowheads="1"/>
              </p:cNvSpPr>
              <p:nvPr/>
            </p:nvSpPr>
            <p:spPr bwMode="auto">
              <a:xfrm>
                <a:off x="1700" y="148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D</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8" name="Rectangle 74"/>
            <p:cNvSpPr>
              <a:spLocks noChangeArrowheads="1"/>
            </p:cNvSpPr>
            <p:nvPr/>
          </p:nvSpPr>
          <p:spPr bwMode="auto">
            <a:xfrm>
              <a:off x="1342" y="3233"/>
              <a:ext cx="694" cy="233"/>
            </a:xfrm>
            <a:prstGeom prst="rect">
              <a:avLst/>
            </a:prstGeom>
            <a:solidFill>
              <a:srgbClr val="FFCCCC">
                <a:alpha val="50000"/>
              </a:srgb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 </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D</a:t>
              </a:r>
              <a:endPar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9" name="Group 77"/>
            <p:cNvGrpSpPr/>
            <p:nvPr/>
          </p:nvGrpSpPr>
          <p:grpSpPr bwMode="auto">
            <a:xfrm>
              <a:off x="3323" y="2337"/>
              <a:ext cx="629" cy="724"/>
              <a:chOff x="3430" y="1489"/>
              <a:chExt cx="629" cy="724"/>
            </a:xfrm>
          </p:grpSpPr>
          <p:grpSp>
            <p:nvGrpSpPr>
              <p:cNvPr id="77" name="Group 78"/>
              <p:cNvGrpSpPr/>
              <p:nvPr/>
            </p:nvGrpSpPr>
            <p:grpSpPr bwMode="auto">
              <a:xfrm>
                <a:off x="3430" y="1489"/>
                <a:ext cx="629" cy="724"/>
                <a:chOff x="1679" y="1489"/>
                <a:chExt cx="629" cy="724"/>
              </a:xfrm>
            </p:grpSpPr>
            <p:sp>
              <p:nvSpPr>
                <p:cNvPr id="79" name="Line 79"/>
                <p:cNvSpPr>
                  <a:spLocks noChangeShapeType="1"/>
                </p:cNvSpPr>
                <p:nvPr/>
              </p:nvSpPr>
              <p:spPr bwMode="auto">
                <a:xfrm>
                  <a:off x="1684" y="1489"/>
                  <a:ext cx="624"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 name="Line 80"/>
                <p:cNvSpPr>
                  <a:spLocks noChangeShapeType="1"/>
                </p:cNvSpPr>
                <p:nvPr/>
              </p:nvSpPr>
              <p:spPr bwMode="auto">
                <a:xfrm>
                  <a:off x="1681" y="1719"/>
                  <a:ext cx="627"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 name="Line 81"/>
                <p:cNvSpPr>
                  <a:spLocks noChangeShapeType="1"/>
                </p:cNvSpPr>
                <p:nvPr/>
              </p:nvSpPr>
              <p:spPr bwMode="auto">
                <a:xfrm>
                  <a:off x="1680" y="2210"/>
                  <a:ext cx="628"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2" name="Line 82"/>
                <p:cNvSpPr>
                  <a:spLocks noChangeShapeType="1"/>
                </p:cNvSpPr>
                <p:nvPr/>
              </p:nvSpPr>
              <p:spPr bwMode="auto">
                <a:xfrm>
                  <a:off x="1679" y="1489"/>
                  <a:ext cx="0" cy="715"/>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3" name="Line 83"/>
                <p:cNvSpPr>
                  <a:spLocks noChangeShapeType="1"/>
                </p:cNvSpPr>
                <p:nvPr/>
              </p:nvSpPr>
              <p:spPr bwMode="auto">
                <a:xfrm>
                  <a:off x="1924" y="1489"/>
                  <a:ext cx="0" cy="724"/>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4" name="Line 84"/>
                <p:cNvSpPr>
                  <a:spLocks noChangeShapeType="1"/>
                </p:cNvSpPr>
                <p:nvPr/>
              </p:nvSpPr>
              <p:spPr bwMode="auto">
                <a:xfrm>
                  <a:off x="2308" y="1489"/>
                  <a:ext cx="0" cy="718"/>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5" name="Rectangle 85"/>
                <p:cNvSpPr>
                  <a:spLocks noChangeArrowheads="1"/>
                </p:cNvSpPr>
                <p:nvPr/>
              </p:nvSpPr>
              <p:spPr bwMode="auto">
                <a:xfrm>
                  <a:off x="1924" y="1949"/>
                  <a:ext cx="384" cy="230"/>
                </a:xfrm>
                <a:prstGeom prst="rect">
                  <a:avLst/>
                </a:prstGeom>
                <a:solidFill>
                  <a:srgbClr val="FFCCCC">
                    <a:alpha val="50000"/>
                  </a:srgb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6" name="Rectangle 86"/>
                <p:cNvSpPr>
                  <a:spLocks noChangeArrowheads="1"/>
                </p:cNvSpPr>
                <p:nvPr/>
              </p:nvSpPr>
              <p:spPr bwMode="auto">
                <a:xfrm>
                  <a:off x="1924" y="171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7" name="Rectangle 87"/>
                <p:cNvSpPr>
                  <a:spLocks noChangeArrowheads="1"/>
                </p:cNvSpPr>
                <p:nvPr/>
              </p:nvSpPr>
              <p:spPr bwMode="auto">
                <a:xfrm>
                  <a:off x="1924" y="148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8" name="Rectangle 88"/>
                <p:cNvSpPr>
                  <a:spLocks noChangeArrowheads="1"/>
                </p:cNvSpPr>
                <p:nvPr/>
              </p:nvSpPr>
              <p:spPr bwMode="auto">
                <a:xfrm>
                  <a:off x="1700" y="194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9" name="Rectangle 89"/>
                <p:cNvSpPr>
                  <a:spLocks noChangeArrowheads="1"/>
                </p:cNvSpPr>
                <p:nvPr/>
              </p:nvSpPr>
              <p:spPr bwMode="auto">
                <a:xfrm>
                  <a:off x="1700" y="171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0" name="Rectangle 90"/>
                <p:cNvSpPr>
                  <a:spLocks noChangeArrowheads="1"/>
                </p:cNvSpPr>
                <p:nvPr/>
              </p:nvSpPr>
              <p:spPr bwMode="auto">
                <a:xfrm>
                  <a:off x="1700" y="148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T</a:t>
                  </a:r>
                  <a:endPar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78" name="Line 91"/>
              <p:cNvSpPr>
                <a:spLocks noChangeShapeType="1"/>
              </p:cNvSpPr>
              <p:nvPr/>
            </p:nvSpPr>
            <p:spPr bwMode="auto">
              <a:xfrm>
                <a:off x="3779" y="1981"/>
                <a:ext cx="173"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20" name="Object 92"/>
            <p:cNvGraphicFramePr>
              <a:graphicFrameLocks noChangeAspect="1"/>
            </p:cNvGraphicFramePr>
            <p:nvPr/>
          </p:nvGraphicFramePr>
          <p:xfrm>
            <a:off x="3120" y="3217"/>
            <a:ext cx="1097" cy="239"/>
          </p:xfrm>
          <a:graphic>
            <a:graphicData uri="http://schemas.openxmlformats.org/presentationml/2006/ole">
              <mc:AlternateContent xmlns:mc="http://schemas.openxmlformats.org/markup-compatibility/2006">
                <mc:Choice xmlns:v="urn:schemas-microsoft-com:vml" Requires="v">
                  <p:oleObj spid="_x0000_s2" name="Equation" r:id="rId2" imgW="1764665" imgH="406400" progId="Equation.3">
                    <p:embed/>
                  </p:oleObj>
                </mc:Choice>
                <mc:Fallback>
                  <p:oleObj name="Equation" r:id="rId2" imgW="1764665" imgH="4064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3217"/>
                          <a:ext cx="1097" cy="239"/>
                        </a:xfrm>
                        <a:prstGeom prst="rect">
                          <a:avLst/>
                        </a:prstGeom>
                        <a:solidFill>
                          <a:srgbClr val="FFCCCC">
                            <a:alpha val="50195"/>
                          </a:srgbClr>
                        </a:solidFill>
                      </p:spPr>
                    </p:pic>
                  </p:oleObj>
                </mc:Fallback>
              </mc:AlternateContent>
            </a:graphicData>
          </a:graphic>
        </p:graphicFrame>
        <p:grpSp>
          <p:nvGrpSpPr>
            <p:cNvPr id="21" name="Group 95"/>
            <p:cNvGrpSpPr/>
            <p:nvPr/>
          </p:nvGrpSpPr>
          <p:grpSpPr bwMode="auto">
            <a:xfrm>
              <a:off x="334" y="2337"/>
              <a:ext cx="852" cy="1150"/>
              <a:chOff x="578" y="1489"/>
              <a:chExt cx="834" cy="1150"/>
            </a:xfrm>
          </p:grpSpPr>
          <p:sp>
            <p:nvSpPr>
              <p:cNvPr id="56" name="Rectangle 96"/>
              <p:cNvSpPr>
                <a:spLocks noChangeArrowheads="1"/>
              </p:cNvSpPr>
              <p:nvPr/>
            </p:nvSpPr>
            <p:spPr bwMode="auto">
              <a:xfrm>
                <a:off x="1028" y="240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不定</a:t>
                </a:r>
                <a:endParaRPr kumimoji="1" lang="zh-CN" altLang="en-US" sz="2400" b="1" i="0" u="none" strike="noStrike" kern="1200" cap="none" spc="0" normalizeH="0" baseline="30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Rectangle 97"/>
              <p:cNvSpPr>
                <a:spLocks noChangeArrowheads="1"/>
              </p:cNvSpPr>
              <p:nvPr/>
            </p:nvSpPr>
            <p:spPr bwMode="auto">
              <a:xfrm>
                <a:off x="1028" y="217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58" name="Rectangle 98"/>
              <p:cNvSpPr>
                <a:spLocks noChangeArrowheads="1"/>
              </p:cNvSpPr>
              <p:nvPr/>
            </p:nvSpPr>
            <p:spPr bwMode="auto">
              <a:xfrm>
                <a:off x="1028" y="194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Rectangle 99"/>
              <p:cNvSpPr>
                <a:spLocks noChangeArrowheads="1"/>
              </p:cNvSpPr>
              <p:nvPr/>
            </p:nvSpPr>
            <p:spPr bwMode="auto">
              <a:xfrm>
                <a:off x="1028" y="171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Rectangle 100"/>
              <p:cNvSpPr>
                <a:spLocks noChangeArrowheads="1"/>
              </p:cNvSpPr>
              <p:nvPr/>
            </p:nvSpPr>
            <p:spPr bwMode="auto">
              <a:xfrm>
                <a:off x="1028" y="148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Line 101"/>
              <p:cNvSpPr>
                <a:spLocks noChangeShapeType="1"/>
              </p:cNvSpPr>
              <p:nvPr/>
            </p:nvSpPr>
            <p:spPr bwMode="auto">
              <a:xfrm>
                <a:off x="587" y="1489"/>
                <a:ext cx="825"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102"/>
              <p:cNvSpPr>
                <a:spLocks noChangeShapeType="1"/>
              </p:cNvSpPr>
              <p:nvPr/>
            </p:nvSpPr>
            <p:spPr bwMode="auto">
              <a:xfrm>
                <a:off x="578" y="1719"/>
                <a:ext cx="834"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Line 103"/>
              <p:cNvSpPr>
                <a:spLocks noChangeShapeType="1"/>
              </p:cNvSpPr>
              <p:nvPr/>
            </p:nvSpPr>
            <p:spPr bwMode="auto">
              <a:xfrm>
                <a:off x="580" y="2639"/>
                <a:ext cx="832"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Rectangle 104"/>
              <p:cNvSpPr>
                <a:spLocks noChangeArrowheads="1"/>
              </p:cNvSpPr>
              <p:nvPr/>
            </p:nvSpPr>
            <p:spPr bwMode="auto">
              <a:xfrm>
                <a:off x="804" y="240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Rectangle 105"/>
              <p:cNvSpPr>
                <a:spLocks noChangeArrowheads="1"/>
              </p:cNvSpPr>
              <p:nvPr/>
            </p:nvSpPr>
            <p:spPr bwMode="auto">
              <a:xfrm>
                <a:off x="579" y="240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Rectangle 106"/>
              <p:cNvSpPr>
                <a:spLocks noChangeArrowheads="1"/>
              </p:cNvSpPr>
              <p:nvPr/>
            </p:nvSpPr>
            <p:spPr bwMode="auto">
              <a:xfrm>
                <a:off x="804" y="217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Rectangle 107"/>
              <p:cNvSpPr>
                <a:spLocks noChangeArrowheads="1"/>
              </p:cNvSpPr>
              <p:nvPr/>
            </p:nvSpPr>
            <p:spPr bwMode="auto">
              <a:xfrm>
                <a:off x="579" y="217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68" name="Rectangle 108"/>
              <p:cNvSpPr>
                <a:spLocks noChangeArrowheads="1"/>
              </p:cNvSpPr>
              <p:nvPr/>
            </p:nvSpPr>
            <p:spPr bwMode="auto">
              <a:xfrm>
                <a:off x="804" y="194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69" name="Rectangle 109"/>
              <p:cNvSpPr>
                <a:spLocks noChangeArrowheads="1"/>
              </p:cNvSpPr>
              <p:nvPr/>
            </p:nvSpPr>
            <p:spPr bwMode="auto">
              <a:xfrm>
                <a:off x="579" y="194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 name="Rectangle 110"/>
              <p:cNvSpPr>
                <a:spLocks noChangeArrowheads="1"/>
              </p:cNvSpPr>
              <p:nvPr/>
            </p:nvSpPr>
            <p:spPr bwMode="auto">
              <a:xfrm>
                <a:off x="804" y="171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Rectangle 111"/>
              <p:cNvSpPr>
                <a:spLocks noChangeArrowheads="1"/>
              </p:cNvSpPr>
              <p:nvPr/>
            </p:nvSpPr>
            <p:spPr bwMode="auto">
              <a:xfrm>
                <a:off x="579" y="171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Rectangle 112"/>
              <p:cNvSpPr>
                <a:spLocks noChangeArrowheads="1"/>
              </p:cNvSpPr>
              <p:nvPr/>
            </p:nvSpPr>
            <p:spPr bwMode="auto">
              <a:xfrm>
                <a:off x="804" y="148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S</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Rectangle 113"/>
              <p:cNvSpPr>
                <a:spLocks noChangeArrowheads="1"/>
              </p:cNvSpPr>
              <p:nvPr/>
            </p:nvSpPr>
            <p:spPr bwMode="auto">
              <a:xfrm>
                <a:off x="579" y="148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R</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Line 114"/>
              <p:cNvSpPr>
                <a:spLocks noChangeShapeType="1"/>
              </p:cNvSpPr>
              <p:nvPr/>
            </p:nvSpPr>
            <p:spPr bwMode="auto">
              <a:xfrm>
                <a:off x="579" y="1489"/>
                <a:ext cx="0" cy="115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Line 115"/>
              <p:cNvSpPr>
                <a:spLocks noChangeShapeType="1"/>
              </p:cNvSpPr>
              <p:nvPr/>
            </p:nvSpPr>
            <p:spPr bwMode="auto">
              <a:xfrm>
                <a:off x="1028" y="1489"/>
                <a:ext cx="0" cy="115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Line 116"/>
              <p:cNvSpPr>
                <a:spLocks noChangeShapeType="1"/>
              </p:cNvSpPr>
              <p:nvPr/>
            </p:nvSpPr>
            <p:spPr bwMode="auto">
              <a:xfrm>
                <a:off x="1412" y="1489"/>
                <a:ext cx="0" cy="115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2" name="Rectangle 118"/>
            <p:cNvSpPr>
              <a:spLocks noChangeArrowheads="1"/>
            </p:cNvSpPr>
            <p:nvPr/>
          </p:nvSpPr>
          <p:spPr bwMode="auto">
            <a:xfrm>
              <a:off x="299" y="3640"/>
              <a:ext cx="1560" cy="465"/>
            </a:xfrm>
            <a:prstGeom prst="rect">
              <a:avLst/>
            </a:prstGeom>
            <a:solidFill>
              <a:srgbClr val="FFCCCC">
                <a:alpha val="50000"/>
              </a:srgb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 </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S</a:t>
              </a:r>
              <a:r>
                <a:rPr kumimoji="1" lang="en-US" altLang="zh-CN" sz="2400" b="1" i="1"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err="1">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RQ</a:t>
              </a:r>
              <a:r>
                <a:rPr kumimoji="1" lang="en-US" altLang="zh-CN" sz="2400" b="1" i="1" u="none" strike="noStrike" kern="1200" cap="none" spc="0" normalizeH="0" baseline="30000" noProof="0" dirty="0" err="1">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RS</a:t>
              </a:r>
              <a:r>
                <a:rPr kumimoji="1" lang="en-US" altLang="zh-CN" sz="2400" b="1" i="1"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dirty="0">
                  <a:ln>
                    <a:solidFill>
                      <a:schemeClr val="tx1"/>
                    </a:solid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solidFill>
                      <a:schemeClr val="tx1"/>
                    </a:solidFill>
                  </a:ln>
                  <a:solidFill>
                    <a:srgbClr val="000000"/>
                  </a:solidFill>
                  <a:effectLst/>
                  <a:uLnTx/>
                  <a:uFillTx/>
                  <a:latin typeface="宋体" panose="02010600030101010101" pitchFamily="2" charset="-122"/>
                  <a:ea typeface="宋体" panose="02010600030101010101" pitchFamily="2" charset="-122"/>
                  <a:cs typeface="+mn-cs"/>
                </a:rPr>
                <a:t>约束条件</a:t>
              </a:r>
              <a:r>
                <a:rPr kumimoji="1" lang="en-US" altLang="zh-CN" sz="2400" b="1" i="0" u="none" strike="noStrike" kern="1200" cap="none" spc="0" normalizeH="0" baseline="0" noProof="0" dirty="0">
                  <a:ln>
                    <a:solidFill>
                      <a:schemeClr val="tx1"/>
                    </a:solid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a:ln>
                  <a:solidFill>
                    <a:schemeClr val="tx1"/>
                  </a:solid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 name="AutoShape 119"/>
            <p:cNvSpPr/>
            <p:nvPr/>
          </p:nvSpPr>
          <p:spPr bwMode="auto">
            <a:xfrm>
              <a:off x="233" y="3697"/>
              <a:ext cx="65" cy="346"/>
            </a:xfrm>
            <a:prstGeom prst="leftBrace">
              <a:avLst>
                <a:gd name="adj1" fmla="val 42564"/>
                <a:gd name="adj2" fmla="val 50000"/>
              </a:avLst>
            </a:prstGeom>
            <a:solidFill>
              <a:srgbClr val="FFCCCC">
                <a:alpha val="50000"/>
              </a:srgb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120"/>
            <p:cNvSpPr>
              <a:spLocks noChangeShapeType="1"/>
            </p:cNvSpPr>
            <p:nvPr/>
          </p:nvSpPr>
          <p:spPr bwMode="auto">
            <a:xfrm>
              <a:off x="1112" y="3674"/>
              <a:ext cx="114"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5" name="Group 123"/>
            <p:cNvGrpSpPr/>
            <p:nvPr/>
          </p:nvGrpSpPr>
          <p:grpSpPr bwMode="auto">
            <a:xfrm>
              <a:off x="2162" y="2330"/>
              <a:ext cx="834" cy="1150"/>
              <a:chOff x="2413" y="1482"/>
              <a:chExt cx="834" cy="1150"/>
            </a:xfrm>
          </p:grpSpPr>
          <p:grpSp>
            <p:nvGrpSpPr>
              <p:cNvPr id="33" name="Group 124"/>
              <p:cNvGrpSpPr/>
              <p:nvPr/>
            </p:nvGrpSpPr>
            <p:grpSpPr bwMode="auto">
              <a:xfrm>
                <a:off x="2413" y="1482"/>
                <a:ext cx="834" cy="1150"/>
                <a:chOff x="578" y="1489"/>
                <a:chExt cx="834" cy="1150"/>
              </a:xfrm>
            </p:grpSpPr>
            <p:sp>
              <p:nvSpPr>
                <p:cNvPr id="35" name="Rectangle 125"/>
                <p:cNvSpPr>
                  <a:spLocks noChangeArrowheads="1"/>
                </p:cNvSpPr>
                <p:nvPr/>
              </p:nvSpPr>
              <p:spPr bwMode="auto">
                <a:xfrm>
                  <a:off x="1028" y="240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Rectangle 126"/>
                <p:cNvSpPr>
                  <a:spLocks noChangeArrowheads="1"/>
                </p:cNvSpPr>
                <p:nvPr/>
              </p:nvSpPr>
              <p:spPr bwMode="auto">
                <a:xfrm>
                  <a:off x="1028" y="217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37" name="Rectangle 127"/>
                <p:cNvSpPr>
                  <a:spLocks noChangeArrowheads="1"/>
                </p:cNvSpPr>
                <p:nvPr/>
              </p:nvSpPr>
              <p:spPr bwMode="auto">
                <a:xfrm>
                  <a:off x="1028" y="194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Rectangle 128"/>
                <p:cNvSpPr>
                  <a:spLocks noChangeArrowheads="1"/>
                </p:cNvSpPr>
                <p:nvPr/>
              </p:nvSpPr>
              <p:spPr bwMode="auto">
                <a:xfrm>
                  <a:off x="1028" y="171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Rectangle 129"/>
                <p:cNvSpPr>
                  <a:spLocks noChangeArrowheads="1"/>
                </p:cNvSpPr>
                <p:nvPr/>
              </p:nvSpPr>
              <p:spPr bwMode="auto">
                <a:xfrm>
                  <a:off x="1028" y="1489"/>
                  <a:ext cx="38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Line 130"/>
                <p:cNvSpPr>
                  <a:spLocks noChangeShapeType="1"/>
                </p:cNvSpPr>
                <p:nvPr/>
              </p:nvSpPr>
              <p:spPr bwMode="auto">
                <a:xfrm>
                  <a:off x="587" y="1489"/>
                  <a:ext cx="825"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Line 131"/>
                <p:cNvSpPr>
                  <a:spLocks noChangeShapeType="1"/>
                </p:cNvSpPr>
                <p:nvPr/>
              </p:nvSpPr>
              <p:spPr bwMode="auto">
                <a:xfrm>
                  <a:off x="578" y="1719"/>
                  <a:ext cx="834"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Line 132"/>
                <p:cNvSpPr>
                  <a:spLocks noChangeShapeType="1"/>
                </p:cNvSpPr>
                <p:nvPr/>
              </p:nvSpPr>
              <p:spPr bwMode="auto">
                <a:xfrm>
                  <a:off x="580" y="2639"/>
                  <a:ext cx="832" cy="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Rectangle 133"/>
                <p:cNvSpPr>
                  <a:spLocks noChangeArrowheads="1"/>
                </p:cNvSpPr>
                <p:nvPr/>
              </p:nvSpPr>
              <p:spPr bwMode="auto">
                <a:xfrm>
                  <a:off x="804" y="240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134"/>
                <p:cNvSpPr>
                  <a:spLocks noChangeArrowheads="1"/>
                </p:cNvSpPr>
                <p:nvPr/>
              </p:nvSpPr>
              <p:spPr bwMode="auto">
                <a:xfrm>
                  <a:off x="579" y="240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Rectangle 135"/>
                <p:cNvSpPr>
                  <a:spLocks noChangeArrowheads="1"/>
                </p:cNvSpPr>
                <p:nvPr/>
              </p:nvSpPr>
              <p:spPr bwMode="auto">
                <a:xfrm>
                  <a:off x="804" y="217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Rectangle 136"/>
                <p:cNvSpPr>
                  <a:spLocks noChangeArrowheads="1"/>
                </p:cNvSpPr>
                <p:nvPr/>
              </p:nvSpPr>
              <p:spPr bwMode="auto">
                <a:xfrm>
                  <a:off x="579" y="217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47" name="Rectangle 137"/>
                <p:cNvSpPr>
                  <a:spLocks noChangeArrowheads="1"/>
                </p:cNvSpPr>
                <p:nvPr/>
              </p:nvSpPr>
              <p:spPr bwMode="auto">
                <a:xfrm>
                  <a:off x="804" y="194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138"/>
                <p:cNvSpPr>
                  <a:spLocks noChangeArrowheads="1"/>
                </p:cNvSpPr>
                <p:nvPr/>
              </p:nvSpPr>
              <p:spPr bwMode="auto">
                <a:xfrm>
                  <a:off x="579" y="194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49" name="Rectangle 139"/>
                <p:cNvSpPr>
                  <a:spLocks noChangeArrowheads="1"/>
                </p:cNvSpPr>
                <p:nvPr/>
              </p:nvSpPr>
              <p:spPr bwMode="auto">
                <a:xfrm>
                  <a:off x="804" y="171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Rectangle 140"/>
                <p:cNvSpPr>
                  <a:spLocks noChangeArrowheads="1"/>
                </p:cNvSpPr>
                <p:nvPr/>
              </p:nvSpPr>
              <p:spPr bwMode="auto">
                <a:xfrm>
                  <a:off x="579" y="171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Rectangle 141"/>
                <p:cNvSpPr>
                  <a:spLocks noChangeArrowheads="1"/>
                </p:cNvSpPr>
                <p:nvPr/>
              </p:nvSpPr>
              <p:spPr bwMode="auto">
                <a:xfrm>
                  <a:off x="804" y="1489"/>
                  <a:ext cx="224"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K</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Rectangle 142"/>
                <p:cNvSpPr>
                  <a:spLocks noChangeArrowheads="1"/>
                </p:cNvSpPr>
                <p:nvPr/>
              </p:nvSpPr>
              <p:spPr bwMode="auto">
                <a:xfrm>
                  <a:off x="579" y="1489"/>
                  <a:ext cx="225" cy="230"/>
                </a:xfrm>
                <a:prstGeom prst="rect">
                  <a:avLst/>
                </a:prstGeom>
                <a:solidFill>
                  <a:srgbClr val="FFCCCC">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J</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143"/>
                <p:cNvSpPr>
                  <a:spLocks noChangeShapeType="1"/>
                </p:cNvSpPr>
                <p:nvPr/>
              </p:nvSpPr>
              <p:spPr bwMode="auto">
                <a:xfrm>
                  <a:off x="579" y="1489"/>
                  <a:ext cx="0" cy="115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144"/>
                <p:cNvSpPr>
                  <a:spLocks noChangeShapeType="1"/>
                </p:cNvSpPr>
                <p:nvPr/>
              </p:nvSpPr>
              <p:spPr bwMode="auto">
                <a:xfrm>
                  <a:off x="1028" y="1489"/>
                  <a:ext cx="0" cy="115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Line 145"/>
                <p:cNvSpPr>
                  <a:spLocks noChangeShapeType="1"/>
                </p:cNvSpPr>
                <p:nvPr/>
              </p:nvSpPr>
              <p:spPr bwMode="auto">
                <a:xfrm>
                  <a:off x="1412" y="1489"/>
                  <a:ext cx="0" cy="1150"/>
                </a:xfrm>
                <a:prstGeom prst="line">
                  <a:avLst/>
                </a:prstGeom>
                <a:noFill/>
                <a:ln w="28575"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34" name="Line 146"/>
              <p:cNvSpPr>
                <a:spLocks noChangeShapeType="1"/>
              </p:cNvSpPr>
              <p:nvPr/>
            </p:nvSpPr>
            <p:spPr bwMode="auto">
              <a:xfrm>
                <a:off x="2975" y="2438"/>
                <a:ext cx="157"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6" name="Group 147"/>
            <p:cNvGrpSpPr/>
            <p:nvPr/>
          </p:nvGrpSpPr>
          <p:grpSpPr bwMode="auto">
            <a:xfrm>
              <a:off x="2120" y="3649"/>
              <a:ext cx="1377" cy="233"/>
              <a:chOff x="2206" y="2705"/>
              <a:chExt cx="1258" cy="233"/>
            </a:xfrm>
          </p:grpSpPr>
          <p:sp>
            <p:nvSpPr>
              <p:cNvPr id="30" name="Rectangle 148"/>
              <p:cNvSpPr>
                <a:spLocks noChangeArrowheads="1"/>
              </p:cNvSpPr>
              <p:nvPr/>
            </p:nvSpPr>
            <p:spPr bwMode="auto">
              <a:xfrm>
                <a:off x="2206" y="2705"/>
                <a:ext cx="1258" cy="233"/>
              </a:xfrm>
              <a:prstGeom prst="rect">
                <a:avLst/>
              </a:prstGeom>
              <a:solidFill>
                <a:srgbClr val="FFCCCC">
                  <a:alpha val="50000"/>
                </a:srgb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 </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err="1">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JQ</a:t>
                </a:r>
                <a:r>
                  <a:rPr kumimoji="1" lang="en-US" altLang="zh-CN" sz="2400" b="1" i="1" u="none" strike="noStrike" kern="1200" cap="none" spc="0" normalizeH="0" baseline="30000" noProof="0" dirty="0" err="1">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err="1">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KQ</a:t>
                </a:r>
                <a:r>
                  <a:rPr kumimoji="1" lang="en-US" altLang="zh-CN" sz="2400" b="1" i="1" u="none" strike="noStrike" kern="1200" cap="none" spc="0" normalizeH="0" baseline="30000" noProof="0" dirty="0" err="1">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149"/>
              <p:cNvSpPr>
                <a:spLocks noChangeShapeType="1"/>
              </p:cNvSpPr>
              <p:nvPr/>
            </p:nvSpPr>
            <p:spPr bwMode="auto">
              <a:xfrm>
                <a:off x="2777" y="2738"/>
                <a:ext cx="173"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150"/>
              <p:cNvSpPr>
                <a:spLocks noChangeShapeType="1"/>
              </p:cNvSpPr>
              <p:nvPr/>
            </p:nvSpPr>
            <p:spPr bwMode="auto">
              <a:xfrm>
                <a:off x="3093" y="2730"/>
                <a:ext cx="126"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7" name="Text Box 153"/>
            <p:cNvSpPr txBox="1">
              <a:spLocks noChangeArrowheads="1"/>
            </p:cNvSpPr>
            <p:nvPr/>
          </p:nvSpPr>
          <p:spPr bwMode="auto">
            <a:xfrm>
              <a:off x="4057" y="2313"/>
              <a:ext cx="1644" cy="698"/>
            </a:xfrm>
            <a:prstGeom prst="rect">
              <a:avLst/>
            </a:prstGeom>
            <a:solidFill>
              <a:srgbClr val="FFCCCC">
                <a:alpha val="50000"/>
              </a:srgb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只有 </a:t>
              </a: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输入端，</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无数据输入端。</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来一个</a:t>
              </a: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翻转一次</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Rectangle 155"/>
            <p:cNvSpPr>
              <a:spLocks noChangeArrowheads="1"/>
            </p:cNvSpPr>
            <p:nvPr/>
          </p:nvSpPr>
          <p:spPr bwMode="auto">
            <a:xfrm>
              <a:off x="4415" y="3120"/>
              <a:ext cx="864" cy="233"/>
            </a:xfrm>
            <a:prstGeom prst="rect">
              <a:avLst/>
            </a:prstGeom>
            <a:solidFill>
              <a:srgbClr val="FFCCCC">
                <a:alpha val="50000"/>
              </a:srgb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 </a:t>
              </a: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30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156"/>
            <p:cNvSpPr>
              <a:spLocks noChangeShapeType="1"/>
            </p:cNvSpPr>
            <p:nvPr/>
          </p:nvSpPr>
          <p:spPr bwMode="auto">
            <a:xfrm>
              <a:off x="4943" y="3146"/>
              <a:ext cx="21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par>
                          <p:cTn id="16" fill="hold">
                            <p:stCondLst>
                              <p:cond delay="500"/>
                            </p:stCondLst>
                            <p:childTnLst>
                              <p:par>
                                <p:cTn id="17" presetID="17" presetClass="entr" presetSubtype="1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grpSp>
        <p:nvGrpSpPr>
          <p:cNvPr id="3" name="Group 2"/>
          <p:cNvGrpSpPr/>
          <p:nvPr/>
        </p:nvGrpSpPr>
        <p:grpSpPr bwMode="auto">
          <a:xfrm>
            <a:off x="1371600" y="1362079"/>
            <a:ext cx="6159500" cy="382588"/>
            <a:chOff x="864" y="1859"/>
            <a:chExt cx="3880" cy="241"/>
          </a:xfrm>
        </p:grpSpPr>
        <p:sp>
          <p:nvSpPr>
            <p:cNvPr id="4" name="Text Box 3" descr="窄竖线"/>
            <p:cNvSpPr txBox="1">
              <a:spLocks noChangeArrowheads="1"/>
            </p:cNvSpPr>
            <p:nvPr/>
          </p:nvSpPr>
          <p:spPr bwMode="auto">
            <a:xfrm>
              <a:off x="864" y="1859"/>
              <a:ext cx="1024" cy="233"/>
            </a:xfrm>
            <a:prstGeom prst="rect">
              <a:avLst/>
            </a:prstGeom>
            <a:solidFill>
              <a:srgbClr val="00B05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solidFill>
                      <a:schemeClr val="tx1"/>
                    </a:solidFill>
                  </a:ln>
                  <a:solidFill>
                    <a:srgbClr val="000000"/>
                  </a:solidFill>
                  <a:uLnTx/>
                  <a:uFillTx/>
                  <a:latin typeface="黑体" panose="02010609060101010101" pitchFamily="49" charset="-122"/>
                  <a:ea typeface="黑体" panose="02010609060101010101" pitchFamily="49" charset="-122"/>
                </a:rPr>
                <a:t>电平触发器 </a:t>
              </a:r>
              <a:endParaRPr kumimoji="1" lang="zh-CN" altLang="en-US" sz="2400" b="1" i="0" u="none" strike="noStrike" kern="1200" cap="none" spc="0" normalizeH="0" baseline="0" noProof="0" dirty="0">
                <a:ln>
                  <a:solidFill>
                    <a:schemeClr val="tx1"/>
                  </a:solidFill>
                </a:ln>
                <a:solidFill>
                  <a:srgbClr val="000000"/>
                </a:solidFill>
                <a:uLnTx/>
                <a:uFillTx/>
                <a:latin typeface="黑体" panose="02010609060101010101" pitchFamily="49" charset="-122"/>
                <a:ea typeface="黑体" panose="02010609060101010101" pitchFamily="49" charset="-122"/>
              </a:endParaRPr>
            </a:p>
          </p:txBody>
        </p:sp>
        <p:sp>
          <p:nvSpPr>
            <p:cNvPr id="5" name="Text Box 4" descr="窄竖线"/>
            <p:cNvSpPr txBox="1">
              <a:spLocks noChangeArrowheads="1"/>
            </p:cNvSpPr>
            <p:nvPr/>
          </p:nvSpPr>
          <p:spPr bwMode="auto">
            <a:xfrm>
              <a:off x="2312" y="1867"/>
              <a:ext cx="1008" cy="233"/>
            </a:xfrm>
            <a:prstGeom prst="rect">
              <a:avLst/>
            </a:prstGeom>
            <a:solidFill>
              <a:srgbClr val="00B05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边沿触发器 </a:t>
              </a:r>
              <a:endParaRPr kumimoji="1" lang="zh-CN" altLang="en-US" sz="24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p:txBody>
        </p:sp>
        <p:sp>
          <p:nvSpPr>
            <p:cNvPr id="6" name="Text Box 5" descr="窄竖线"/>
            <p:cNvSpPr txBox="1">
              <a:spLocks noChangeArrowheads="1"/>
            </p:cNvSpPr>
            <p:nvPr/>
          </p:nvSpPr>
          <p:spPr bwMode="auto">
            <a:xfrm>
              <a:off x="3744" y="1867"/>
              <a:ext cx="1000" cy="233"/>
            </a:xfrm>
            <a:prstGeom prst="rect">
              <a:avLst/>
            </a:prstGeom>
            <a:solidFill>
              <a:srgbClr val="00B05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主从触发器</a:t>
              </a:r>
              <a:r>
                <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7" name="Text Box 6"/>
          <p:cNvSpPr txBox="1">
            <a:spLocks noChangeArrowheads="1"/>
          </p:cNvSpPr>
          <p:nvPr/>
        </p:nvSpPr>
        <p:spPr bwMode="auto">
          <a:xfrm>
            <a:off x="1556385" y="334645"/>
            <a:ext cx="4754563" cy="519113"/>
          </a:xfrm>
          <a:prstGeom prst="rect">
            <a:avLst/>
          </a:prstGeom>
          <a:ln>
            <a:noFill/>
          </a:ln>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just" defTabSz="914400" rtl="0" eaLnBrk="1" fontAlgn="t"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FFCC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rPr>
              <a:t>根据触发方式不同分为 </a:t>
            </a:r>
            <a:endParaRPr kumimoji="1" lang="zh-CN" altLang="en-US" sz="2800" b="1" i="0" u="none" strike="noStrike" kern="1200" cap="none" spc="0" normalizeH="0" baseline="0" noProof="0" dirty="0">
              <a:ln>
                <a:solidFill>
                  <a:schemeClr val="tx1"/>
                </a:solidFill>
              </a:ln>
              <a:solidFill>
                <a:srgbClr val="000000"/>
              </a:solidFill>
              <a:effectLst/>
              <a:uLnTx/>
              <a:uFillTx/>
              <a:latin typeface="黑体" panose="02010609060101010101" pitchFamily="49" charset="-122"/>
              <a:ea typeface="黑体" panose="02010609060101010101" pitchFamily="49" charset="-122"/>
            </a:endParaRPr>
          </a:p>
        </p:txBody>
      </p:sp>
      <p:grpSp>
        <p:nvGrpSpPr>
          <p:cNvPr id="8" name="Group 60"/>
          <p:cNvGrpSpPr/>
          <p:nvPr/>
        </p:nvGrpSpPr>
        <p:grpSpPr bwMode="auto">
          <a:xfrm>
            <a:off x="1371600" y="2184400"/>
            <a:ext cx="6310313" cy="3322638"/>
            <a:chOff x="864" y="1560"/>
            <a:chExt cx="3975" cy="2093"/>
          </a:xfrm>
        </p:grpSpPr>
        <p:graphicFrame>
          <p:nvGraphicFramePr>
            <p:cNvPr id="9" name="Object 23"/>
            <p:cNvGraphicFramePr>
              <a:graphicFrameLocks noChangeAspect="1"/>
            </p:cNvGraphicFramePr>
            <p:nvPr/>
          </p:nvGraphicFramePr>
          <p:xfrm>
            <a:off x="1027" y="2072"/>
            <a:ext cx="1050" cy="1344"/>
          </p:xfrm>
          <a:graphic>
            <a:graphicData uri="http://schemas.openxmlformats.org/presentationml/2006/ole">
              <mc:AlternateContent xmlns:mc="http://schemas.openxmlformats.org/markup-compatibility/2006">
                <mc:Choice xmlns:v="urn:schemas-microsoft-com:vml" Requires="v">
                  <p:oleObj spid="_x0000_s10" name="BMP 图象" r:id="rId1" imgW="1666875" imgH="2133600" progId="PBrush">
                    <p:embed/>
                  </p:oleObj>
                </mc:Choice>
                <mc:Fallback>
                  <p:oleObj name="BMP 图象" r:id="rId1" imgW="1666875" imgH="2133600" progId="PBrush">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 y="2072"/>
                          <a:ext cx="105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2"/>
            <p:cNvSpPr txBox="1">
              <a:spLocks noChangeArrowheads="1"/>
            </p:cNvSpPr>
            <p:nvPr/>
          </p:nvSpPr>
          <p:spPr bwMode="auto">
            <a:xfrm>
              <a:off x="864" y="1560"/>
              <a:ext cx="400" cy="233"/>
            </a:xfrm>
            <a:prstGeom prst="rect">
              <a:avLst/>
            </a:prstGeom>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例如</a:t>
              </a:r>
              <a:endParaRPr kumimoji="1" lang="zh-CN" altLang="en-US" sz="24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9"/>
            <p:cNvSpPr>
              <a:spLocks noChangeArrowheads="1"/>
            </p:cNvSpPr>
            <p:nvPr/>
          </p:nvSpPr>
          <p:spPr bwMode="auto">
            <a:xfrm>
              <a:off x="1113" y="2746"/>
              <a:ext cx="334" cy="291"/>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1J</a:t>
              </a:r>
              <a:endParaRPr kumimoji="1" lang="en-US" altLang="zh-CN" sz="2400" b="1" i="0" u="none" strike="noStrike" kern="1200" cap="none" spc="0" normalizeH="0" baseline="0" noProof="0" dirty="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3" name="Rectangle 16"/>
            <p:cNvSpPr>
              <a:spLocks noChangeArrowheads="1"/>
            </p:cNvSpPr>
            <p:nvPr/>
          </p:nvSpPr>
          <p:spPr bwMode="auto">
            <a:xfrm>
              <a:off x="1832" y="1869"/>
              <a:ext cx="255"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24"/>
            <p:cNvSpPr>
              <a:spLocks noChangeArrowheads="1"/>
            </p:cNvSpPr>
            <p:nvPr/>
          </p:nvSpPr>
          <p:spPr bwMode="auto">
            <a:xfrm>
              <a:off x="1632" y="2745"/>
              <a:ext cx="361" cy="288"/>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lt1"/>
            </a:lnRef>
            <a:fillRef idx="1">
              <a:schemeClr val="accent3"/>
            </a:fillRef>
            <a:effectRef idx="1">
              <a:schemeClr val="accent3"/>
            </a:effectRef>
            <a:fontRef idx="minor">
              <a:schemeClr val="lt1"/>
            </a:fontRef>
          </p:style>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1K</a:t>
              </a:r>
              <a:endParaRPr kumimoji="1" lang="en-US" altLang="zh-CN" sz="2400" b="1" i="0"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21"/>
            <p:cNvSpPr>
              <a:spLocks noChangeArrowheads="1"/>
            </p:cNvSpPr>
            <p:nvPr/>
          </p:nvSpPr>
          <p:spPr bwMode="auto">
            <a:xfrm>
              <a:off x="1351" y="2753"/>
              <a:ext cx="351"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rPr>
                <a:t>C1</a:t>
              </a:r>
              <a:endParaRPr kumimoji="1" lang="en-US" altLang="zh-CN" sz="2400" b="1" i="0" u="none" strike="noStrike" kern="1200" cap="none" spc="0" normalizeH="0" baseline="-25000" noProof="0" dirty="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6" name="Line 17"/>
            <p:cNvSpPr>
              <a:spLocks noChangeShapeType="1"/>
            </p:cNvSpPr>
            <p:nvPr/>
          </p:nvSpPr>
          <p:spPr bwMode="auto">
            <a:xfrm>
              <a:off x="1904" y="1920"/>
              <a:ext cx="128" cy="0"/>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8"/>
            <p:cNvSpPr>
              <a:spLocks noChangeArrowheads="1"/>
            </p:cNvSpPr>
            <p:nvPr/>
          </p:nvSpPr>
          <p:spPr bwMode="auto">
            <a:xfrm>
              <a:off x="1008" y="1869"/>
              <a:ext cx="255"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Rectangle 20"/>
            <p:cNvSpPr>
              <a:spLocks noChangeArrowheads="1"/>
            </p:cNvSpPr>
            <p:nvPr/>
          </p:nvSpPr>
          <p:spPr bwMode="auto">
            <a:xfrm>
              <a:off x="1121" y="3357"/>
              <a:ext cx="212"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J</a:t>
              </a:r>
              <a:endParaRPr kumimoji="1" lang="en-US" altLang="zh-CN" sz="2400" b="1" i="1"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22"/>
            <p:cNvSpPr>
              <a:spLocks noChangeArrowheads="1"/>
            </p:cNvSpPr>
            <p:nvPr/>
          </p:nvSpPr>
          <p:spPr bwMode="auto">
            <a:xfrm>
              <a:off x="1361" y="3365"/>
              <a:ext cx="361"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rPr>
                <a:t>CP</a:t>
              </a:r>
              <a:endParaRPr kumimoji="1" lang="en-US" altLang="zh-CN" sz="2400" b="1" i="1" u="none" strike="noStrike" kern="1200" cap="none" spc="0" normalizeH="0" baseline="-25000" noProof="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0" name="Rectangle 25"/>
            <p:cNvSpPr>
              <a:spLocks noChangeArrowheads="1"/>
            </p:cNvSpPr>
            <p:nvPr/>
          </p:nvSpPr>
          <p:spPr bwMode="auto">
            <a:xfrm>
              <a:off x="1737" y="3365"/>
              <a:ext cx="244"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K</a:t>
              </a:r>
              <a:endParaRPr kumimoji="1" lang="en-US" altLang="zh-CN" sz="2400" b="1" i="1"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6"/>
            <p:cNvSpPr>
              <a:spLocks noChangeShapeType="1"/>
            </p:cNvSpPr>
            <p:nvPr/>
          </p:nvSpPr>
          <p:spPr bwMode="auto">
            <a:xfrm>
              <a:off x="1552" y="3048"/>
              <a:ext cx="0" cy="352"/>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2" name="Object 27"/>
            <p:cNvGraphicFramePr>
              <a:graphicFrameLocks noChangeAspect="1"/>
            </p:cNvGraphicFramePr>
            <p:nvPr/>
          </p:nvGraphicFramePr>
          <p:xfrm>
            <a:off x="2403" y="2072"/>
            <a:ext cx="1050" cy="1344"/>
          </p:xfrm>
          <a:graphic>
            <a:graphicData uri="http://schemas.openxmlformats.org/presentationml/2006/ole">
              <mc:AlternateContent xmlns:mc="http://schemas.openxmlformats.org/markup-compatibility/2006">
                <mc:Choice xmlns:v="urn:schemas-microsoft-com:vml" Requires="v">
                  <p:oleObj spid="_x0000_s23" name="BMP 图象" r:id="rId3" imgW="1666875" imgH="2133600" progId="PBrush">
                    <p:embed/>
                  </p:oleObj>
                </mc:Choice>
                <mc:Fallback>
                  <p:oleObj name="BMP 图象" r:id="rId3" imgW="1666875" imgH="2133600" progId="PBrush">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 y="2072"/>
                          <a:ext cx="105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8"/>
            <p:cNvSpPr>
              <a:spLocks noChangeArrowheads="1"/>
            </p:cNvSpPr>
            <p:nvPr/>
          </p:nvSpPr>
          <p:spPr bwMode="auto">
            <a:xfrm>
              <a:off x="3208" y="1869"/>
              <a:ext cx="255"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9"/>
            <p:cNvSpPr>
              <a:spLocks noChangeShapeType="1"/>
            </p:cNvSpPr>
            <p:nvPr/>
          </p:nvSpPr>
          <p:spPr bwMode="auto">
            <a:xfrm>
              <a:off x="3280" y="1920"/>
              <a:ext cx="128" cy="0"/>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Rectangle 30"/>
            <p:cNvSpPr>
              <a:spLocks noChangeArrowheads="1"/>
            </p:cNvSpPr>
            <p:nvPr/>
          </p:nvSpPr>
          <p:spPr bwMode="auto">
            <a:xfrm>
              <a:off x="2384" y="1869"/>
              <a:ext cx="255"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Rectangle 31"/>
            <p:cNvSpPr>
              <a:spLocks noChangeArrowheads="1"/>
            </p:cNvSpPr>
            <p:nvPr/>
          </p:nvSpPr>
          <p:spPr bwMode="auto">
            <a:xfrm>
              <a:off x="2467" y="2753"/>
              <a:ext cx="308"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1J</a:t>
              </a:r>
              <a:endParaRPr kumimoji="1" lang="en-US" altLang="zh-CN" sz="2400" b="1" i="0" u="none" strike="noStrike" kern="1200" cap="none" spc="0" normalizeH="0" baseline="0" noProof="0" dirty="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8" name="Rectangle 32"/>
            <p:cNvSpPr>
              <a:spLocks noChangeArrowheads="1"/>
            </p:cNvSpPr>
            <p:nvPr/>
          </p:nvSpPr>
          <p:spPr bwMode="auto">
            <a:xfrm>
              <a:off x="2497" y="3357"/>
              <a:ext cx="212"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J</a:t>
              </a:r>
              <a:endParaRPr kumimoji="1" lang="en-US" altLang="zh-CN" sz="2400" b="1" i="1"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Rectangle 33"/>
            <p:cNvSpPr>
              <a:spLocks noChangeArrowheads="1"/>
            </p:cNvSpPr>
            <p:nvPr/>
          </p:nvSpPr>
          <p:spPr bwMode="auto">
            <a:xfrm>
              <a:off x="2761" y="2717"/>
              <a:ext cx="351"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rPr>
                <a:t>C1</a:t>
              </a:r>
              <a:endParaRPr kumimoji="1" lang="en-US" altLang="zh-CN" sz="2400" b="1" i="0" u="none" strike="noStrike" kern="1200" cap="none" spc="0" normalizeH="0" baseline="-25000" noProof="0" dirty="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30" name="Rectangle 34"/>
            <p:cNvSpPr>
              <a:spLocks noChangeArrowheads="1"/>
            </p:cNvSpPr>
            <p:nvPr/>
          </p:nvSpPr>
          <p:spPr bwMode="auto">
            <a:xfrm>
              <a:off x="2737" y="3365"/>
              <a:ext cx="361"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rPr>
                <a:t>CP</a:t>
              </a:r>
              <a:endParaRPr kumimoji="1" lang="en-US" altLang="zh-CN" sz="2400" b="1" i="1" u="none" strike="noStrike" kern="1200" cap="none" spc="0" normalizeH="0" baseline="-25000" noProof="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31" name="Rectangle 35"/>
            <p:cNvSpPr>
              <a:spLocks noChangeArrowheads="1"/>
            </p:cNvSpPr>
            <p:nvPr/>
          </p:nvSpPr>
          <p:spPr bwMode="auto">
            <a:xfrm>
              <a:off x="3020" y="2739"/>
              <a:ext cx="361"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1K</a:t>
              </a:r>
              <a:endParaRPr kumimoji="1" lang="en-US" altLang="zh-CN" sz="2400" b="1" i="0"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Rectangle 36"/>
            <p:cNvSpPr>
              <a:spLocks noChangeArrowheads="1"/>
            </p:cNvSpPr>
            <p:nvPr/>
          </p:nvSpPr>
          <p:spPr bwMode="auto">
            <a:xfrm>
              <a:off x="3113" y="3365"/>
              <a:ext cx="244"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K</a:t>
              </a:r>
              <a:endParaRPr kumimoji="1" lang="en-US" altLang="zh-CN" sz="2400" b="1" i="1"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37"/>
            <p:cNvSpPr>
              <a:spLocks noChangeShapeType="1"/>
            </p:cNvSpPr>
            <p:nvPr/>
          </p:nvSpPr>
          <p:spPr bwMode="auto">
            <a:xfrm>
              <a:off x="2920" y="3048"/>
              <a:ext cx="0" cy="352"/>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34" name="Object 38"/>
            <p:cNvGraphicFramePr>
              <a:graphicFrameLocks noChangeAspect="1"/>
            </p:cNvGraphicFramePr>
            <p:nvPr/>
          </p:nvGraphicFramePr>
          <p:xfrm>
            <a:off x="3779" y="2072"/>
            <a:ext cx="1050" cy="1344"/>
          </p:xfrm>
          <a:graphic>
            <a:graphicData uri="http://schemas.openxmlformats.org/presentationml/2006/ole">
              <mc:AlternateContent xmlns:mc="http://schemas.openxmlformats.org/markup-compatibility/2006">
                <mc:Choice xmlns:v="urn:schemas-microsoft-com:vml" Requires="v">
                  <p:oleObj spid="_x0000_s35" name="BMP 图象" r:id="rId4" imgW="1666875" imgH="2133600" progId="PBrush">
                    <p:embed/>
                  </p:oleObj>
                </mc:Choice>
                <mc:Fallback>
                  <p:oleObj name="BMP 图象" r:id="rId4" imgW="1666875" imgH="2133600"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 y="2072"/>
                          <a:ext cx="105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Rectangle 39"/>
            <p:cNvSpPr>
              <a:spLocks noChangeArrowheads="1"/>
            </p:cNvSpPr>
            <p:nvPr/>
          </p:nvSpPr>
          <p:spPr bwMode="auto">
            <a:xfrm>
              <a:off x="4584" y="1869"/>
              <a:ext cx="255"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Line 40"/>
            <p:cNvSpPr>
              <a:spLocks noChangeShapeType="1"/>
            </p:cNvSpPr>
            <p:nvPr/>
          </p:nvSpPr>
          <p:spPr bwMode="auto">
            <a:xfrm>
              <a:off x="4656" y="1920"/>
              <a:ext cx="128" cy="0"/>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Rectangle 41"/>
            <p:cNvSpPr>
              <a:spLocks noChangeArrowheads="1"/>
            </p:cNvSpPr>
            <p:nvPr/>
          </p:nvSpPr>
          <p:spPr bwMode="auto">
            <a:xfrm>
              <a:off x="3760" y="1869"/>
              <a:ext cx="255"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Q</a:t>
              </a:r>
              <a:endPar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Rectangle 42"/>
            <p:cNvSpPr>
              <a:spLocks noChangeArrowheads="1"/>
            </p:cNvSpPr>
            <p:nvPr/>
          </p:nvSpPr>
          <p:spPr bwMode="auto">
            <a:xfrm>
              <a:off x="3842" y="2739"/>
              <a:ext cx="308"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1J</a:t>
              </a:r>
              <a:endParaRPr kumimoji="1" lang="en-US" altLang="zh-CN" sz="2400" b="1" i="0" u="none" strike="noStrike" kern="1200" cap="none" spc="0" normalizeH="0" baseline="0" noProof="0" dirty="0">
                <a:ln>
                  <a:solidFill>
                    <a:schemeClr val="tx1"/>
                  </a:solid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40" name="Rectangle 43"/>
            <p:cNvSpPr>
              <a:spLocks noChangeArrowheads="1"/>
            </p:cNvSpPr>
            <p:nvPr/>
          </p:nvSpPr>
          <p:spPr bwMode="auto">
            <a:xfrm>
              <a:off x="3873" y="3357"/>
              <a:ext cx="212"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J</a:t>
              </a:r>
              <a:endParaRPr kumimoji="1" lang="en-US" altLang="zh-CN" sz="2400" b="1" i="1"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Rectangle 44"/>
            <p:cNvSpPr>
              <a:spLocks noChangeArrowheads="1"/>
            </p:cNvSpPr>
            <p:nvPr/>
          </p:nvSpPr>
          <p:spPr bwMode="auto">
            <a:xfrm>
              <a:off x="4129" y="2749"/>
              <a:ext cx="360" cy="291"/>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rPr>
                <a:t>C1</a:t>
              </a:r>
              <a:endParaRPr kumimoji="1" lang="en-US" altLang="zh-CN" sz="2400" b="1" i="0" u="none" strike="noStrike" kern="1200" cap="none" spc="0" normalizeH="0" baseline="-25000" noProof="0" dirty="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2" name="Rectangle 45"/>
            <p:cNvSpPr>
              <a:spLocks noChangeArrowheads="1"/>
            </p:cNvSpPr>
            <p:nvPr/>
          </p:nvSpPr>
          <p:spPr bwMode="auto">
            <a:xfrm>
              <a:off x="4113" y="3365"/>
              <a:ext cx="361"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rPr>
                <a:t>CP</a:t>
              </a:r>
              <a:endParaRPr kumimoji="1" lang="en-US" altLang="zh-CN" sz="2400" b="1" i="1" u="none" strike="noStrike" kern="1200" cap="none" spc="0" normalizeH="0" baseline="-25000" noProof="0">
                <a:ln>
                  <a:solidFill>
                    <a:schemeClr val="tx1"/>
                  </a:solid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3" name="Rectangle 46"/>
            <p:cNvSpPr>
              <a:spLocks noChangeArrowheads="1"/>
            </p:cNvSpPr>
            <p:nvPr/>
          </p:nvSpPr>
          <p:spPr bwMode="auto">
            <a:xfrm>
              <a:off x="4403" y="2749"/>
              <a:ext cx="361"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1K</a:t>
              </a:r>
              <a:endParaRPr kumimoji="1" lang="en-US" altLang="zh-CN" sz="2400" b="1" i="0" u="none" strike="noStrike" kern="1200" cap="none" spc="0" normalizeH="0" baseline="-25000" noProof="0" dirty="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47"/>
            <p:cNvSpPr>
              <a:spLocks noChangeArrowheads="1"/>
            </p:cNvSpPr>
            <p:nvPr/>
          </p:nvSpPr>
          <p:spPr bwMode="auto">
            <a:xfrm>
              <a:off x="4489" y="3365"/>
              <a:ext cx="244" cy="288"/>
            </a:xfrm>
            <a:prstGeom prst="rect">
              <a:avLst/>
            </a:prstGeom>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rPr>
                <a:t>K</a:t>
              </a:r>
              <a:endParaRPr kumimoji="1" lang="en-US" altLang="zh-CN" sz="2400" b="1" i="1" u="none" strike="noStrike" kern="1200" cap="none" spc="0" normalizeH="0" baseline="-2500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48"/>
            <p:cNvSpPr>
              <a:spLocks noChangeShapeType="1"/>
            </p:cNvSpPr>
            <p:nvPr/>
          </p:nvSpPr>
          <p:spPr bwMode="auto">
            <a:xfrm>
              <a:off x="4296" y="3048"/>
              <a:ext cx="0" cy="352"/>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Line 51"/>
            <p:cNvSpPr>
              <a:spLocks noChangeShapeType="1"/>
            </p:cNvSpPr>
            <p:nvPr/>
          </p:nvSpPr>
          <p:spPr bwMode="auto">
            <a:xfrm>
              <a:off x="3920" y="2472"/>
              <a:ext cx="152" cy="0"/>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53"/>
            <p:cNvSpPr>
              <a:spLocks noChangeShapeType="1"/>
            </p:cNvSpPr>
            <p:nvPr/>
          </p:nvSpPr>
          <p:spPr bwMode="auto">
            <a:xfrm>
              <a:off x="4064" y="2472"/>
              <a:ext cx="0" cy="120"/>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Line 54"/>
            <p:cNvSpPr>
              <a:spLocks noChangeShapeType="1"/>
            </p:cNvSpPr>
            <p:nvPr/>
          </p:nvSpPr>
          <p:spPr bwMode="auto">
            <a:xfrm>
              <a:off x="4528" y="2472"/>
              <a:ext cx="152" cy="0"/>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Line 55"/>
            <p:cNvSpPr>
              <a:spLocks noChangeShapeType="1"/>
            </p:cNvSpPr>
            <p:nvPr/>
          </p:nvSpPr>
          <p:spPr bwMode="auto">
            <a:xfrm>
              <a:off x="4672" y="2472"/>
              <a:ext cx="0" cy="120"/>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56"/>
            <p:cNvSpPr>
              <a:spLocks noChangeShapeType="1"/>
            </p:cNvSpPr>
            <p:nvPr/>
          </p:nvSpPr>
          <p:spPr bwMode="auto">
            <a:xfrm flipV="1">
              <a:off x="2832" y="2960"/>
              <a:ext cx="88" cy="88"/>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Line 57"/>
            <p:cNvSpPr>
              <a:spLocks noChangeShapeType="1"/>
            </p:cNvSpPr>
            <p:nvPr/>
          </p:nvSpPr>
          <p:spPr bwMode="auto">
            <a:xfrm flipH="1" flipV="1">
              <a:off x="2912" y="2952"/>
              <a:ext cx="88" cy="88"/>
            </a:xfrm>
            <a:prstGeom prst="line">
              <a:avLst/>
            </a:prstGeom>
            <a:ln>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904875" y="1095375"/>
            <a:ext cx="5133975" cy="51911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t"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CC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根据是否受时钟控制分为 </a:t>
            </a:r>
            <a:endPar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grpSp>
        <p:nvGrpSpPr>
          <p:cNvPr id="168963" name="Group 3"/>
          <p:cNvGrpSpPr/>
          <p:nvPr/>
        </p:nvGrpSpPr>
        <p:grpSpPr bwMode="auto">
          <a:xfrm>
            <a:off x="1009650" y="1901827"/>
            <a:ext cx="5575300" cy="369888"/>
            <a:chOff x="864" y="730"/>
            <a:chExt cx="3512" cy="233"/>
          </a:xfrm>
        </p:grpSpPr>
        <p:sp>
          <p:nvSpPr>
            <p:cNvPr id="168964" name="Text Box 4" descr="窄竖线"/>
            <p:cNvSpPr txBox="1">
              <a:spLocks noChangeArrowheads="1"/>
            </p:cNvSpPr>
            <p:nvPr/>
          </p:nvSpPr>
          <p:spPr bwMode="auto">
            <a:xfrm>
              <a:off x="864" y="730"/>
              <a:ext cx="1024" cy="233"/>
            </a:xfrm>
            <a:prstGeom prst="rect">
              <a:avLst/>
            </a:prstGeom>
            <a:pattFill prst="narVert">
              <a:fgClr>
                <a:srgbClr val="00CC00"/>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异步触发器 </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68965" name="Text Box 5" descr="窄竖线"/>
            <p:cNvSpPr txBox="1">
              <a:spLocks noChangeArrowheads="1"/>
            </p:cNvSpPr>
            <p:nvPr/>
          </p:nvSpPr>
          <p:spPr bwMode="auto">
            <a:xfrm>
              <a:off x="3368" y="730"/>
              <a:ext cx="1008" cy="233"/>
            </a:xfrm>
            <a:prstGeom prst="rect">
              <a:avLst/>
            </a:prstGeom>
            <a:pattFill prst="narVert">
              <a:fgClr>
                <a:srgbClr val="00CC00"/>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钟控触发器 </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grpSp>
      <p:sp>
        <p:nvSpPr>
          <p:cNvPr id="168966" name="AutoShape 6"/>
          <p:cNvSpPr>
            <a:spLocks noChangeArrowheads="1"/>
          </p:cNvSpPr>
          <p:nvPr/>
        </p:nvSpPr>
        <p:spPr bwMode="auto">
          <a:xfrm>
            <a:off x="747713" y="3760788"/>
            <a:ext cx="7835900" cy="1611312"/>
          </a:xfrm>
          <a:prstGeom prst="wedgeRectCallout">
            <a:avLst>
              <a:gd name="adj1" fmla="val -32861"/>
              <a:gd name="adj2" fmla="val -88819"/>
            </a:avLst>
          </a:prstGeom>
          <a:solidFill>
            <a:srgbClr val="CCECFF">
              <a:alpha val="5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lstStyle/>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基本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RS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触发器是构成各种触发器的基础。它的输</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出受输入信号直接控制，不能定时控制，常用作集成触</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t"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发器的辅助输入端，用于直接置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0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或直接置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8967" name="Text Box 7"/>
          <p:cNvSpPr txBox="1">
            <a:spLocks noChangeArrowheads="1"/>
          </p:cNvSpPr>
          <p:nvPr/>
        </p:nvSpPr>
        <p:spPr bwMode="auto">
          <a:xfrm>
            <a:off x="709613" y="4943475"/>
            <a:ext cx="8120062" cy="457200"/>
          </a:xfrm>
          <a:prstGeom prst="rect">
            <a:avLst/>
          </a:prstGeom>
          <a:noFill/>
          <a:ln>
            <a:noFill/>
          </a:ln>
          <a:effectLst/>
          <a:extLst>
            <a:ext uri="{909E8E84-426E-40DD-AFC4-6F175D3DCCD1}">
              <a14:hiddenFill xmlns:a14="http://schemas.microsoft.com/office/drawing/2010/main">
                <a:solidFill>
                  <a:srgbClr val="CCEC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使用时须注意弄清它的有效电平，并满足约束条件。</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68972" name="AutoShape 12"/>
          <p:cNvSpPr>
            <a:spLocks noChangeArrowheads="1"/>
          </p:cNvSpPr>
          <p:nvPr/>
        </p:nvSpPr>
        <p:spPr bwMode="auto">
          <a:xfrm>
            <a:off x="800100" y="2644775"/>
            <a:ext cx="2284413" cy="379413"/>
          </a:xfrm>
          <a:prstGeom prst="wedgeRectCallout">
            <a:avLst>
              <a:gd name="adj1" fmla="val -19630"/>
              <a:gd name="adj2" fmla="val -114852"/>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基本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RS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触发器</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8973" name="AutoShape 13"/>
          <p:cNvSpPr>
            <a:spLocks noChangeArrowheads="1"/>
          </p:cNvSpPr>
          <p:nvPr/>
        </p:nvSpPr>
        <p:spPr bwMode="auto">
          <a:xfrm>
            <a:off x="3213100" y="2644775"/>
            <a:ext cx="5387975" cy="379413"/>
          </a:xfrm>
          <a:prstGeom prst="wedgeRectCallout">
            <a:avLst>
              <a:gd name="adj1" fmla="val 2944"/>
              <a:gd name="adj2" fmla="val -114852"/>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同步触发器、主从触发器和边沿触发器</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checkerboard(across)">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68963"/>
                                        </p:tgtEl>
                                        <p:attrNameLst>
                                          <p:attrName>style.visibility</p:attrName>
                                        </p:attrNameLst>
                                      </p:cBhvr>
                                      <p:to>
                                        <p:strVal val="visible"/>
                                      </p:to>
                                    </p:set>
                                    <p:anim calcmode="lin" valueType="num">
                                      <p:cBhvr>
                                        <p:cTn id="12" dur="500" fill="hold"/>
                                        <p:tgtEl>
                                          <p:spTgt spid="168963"/>
                                        </p:tgtEl>
                                        <p:attrNameLst>
                                          <p:attrName>ppt_w</p:attrName>
                                        </p:attrNameLst>
                                      </p:cBhvr>
                                      <p:tavLst>
                                        <p:tav tm="0">
                                          <p:val>
                                            <p:fltVal val="0"/>
                                          </p:val>
                                        </p:tav>
                                        <p:tav tm="100000">
                                          <p:val>
                                            <p:strVal val="#ppt_w"/>
                                          </p:val>
                                        </p:tav>
                                      </p:tavLst>
                                    </p:anim>
                                    <p:anim calcmode="lin" valueType="num">
                                      <p:cBhvr>
                                        <p:cTn id="13" dur="500" fill="hold"/>
                                        <p:tgtEl>
                                          <p:spTgt spid="16896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8972"/>
                                        </p:tgtEl>
                                        <p:attrNameLst>
                                          <p:attrName>style.visibility</p:attrName>
                                        </p:attrNameLst>
                                      </p:cBhvr>
                                      <p:to>
                                        <p:strVal val="visible"/>
                                      </p:to>
                                    </p:set>
                                    <p:anim calcmode="lin" valueType="num">
                                      <p:cBhvr additive="base">
                                        <p:cTn id="18" dur="500" fill="hold"/>
                                        <p:tgtEl>
                                          <p:spTgt spid="168972"/>
                                        </p:tgtEl>
                                        <p:attrNameLst>
                                          <p:attrName>ppt_x</p:attrName>
                                        </p:attrNameLst>
                                      </p:cBhvr>
                                      <p:tavLst>
                                        <p:tav tm="0">
                                          <p:val>
                                            <p:strVal val="0-#ppt_w/2"/>
                                          </p:val>
                                        </p:tav>
                                        <p:tav tm="100000">
                                          <p:val>
                                            <p:strVal val="#ppt_x"/>
                                          </p:val>
                                        </p:tav>
                                      </p:tavLst>
                                    </p:anim>
                                    <p:anim calcmode="lin" valueType="num">
                                      <p:cBhvr additive="base">
                                        <p:cTn id="19" dur="500" fill="hold"/>
                                        <p:tgtEl>
                                          <p:spTgt spid="16897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68973"/>
                                        </p:tgtEl>
                                        <p:attrNameLst>
                                          <p:attrName>style.visibility</p:attrName>
                                        </p:attrNameLst>
                                      </p:cBhvr>
                                      <p:to>
                                        <p:strVal val="visible"/>
                                      </p:to>
                                    </p:set>
                                    <p:anim calcmode="lin" valueType="num">
                                      <p:cBhvr additive="base">
                                        <p:cTn id="24" dur="500" fill="hold"/>
                                        <p:tgtEl>
                                          <p:spTgt spid="168973"/>
                                        </p:tgtEl>
                                        <p:attrNameLst>
                                          <p:attrName>ppt_x</p:attrName>
                                        </p:attrNameLst>
                                      </p:cBhvr>
                                      <p:tavLst>
                                        <p:tav tm="0">
                                          <p:val>
                                            <p:strVal val="1+#ppt_w/2"/>
                                          </p:val>
                                        </p:tav>
                                        <p:tav tm="100000">
                                          <p:val>
                                            <p:strVal val="#ppt_x"/>
                                          </p:val>
                                        </p:tav>
                                      </p:tavLst>
                                    </p:anim>
                                    <p:anim calcmode="lin" valueType="num">
                                      <p:cBhvr additive="base">
                                        <p:cTn id="25" dur="500" fill="hold"/>
                                        <p:tgtEl>
                                          <p:spTgt spid="16897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8966"/>
                                        </p:tgtEl>
                                        <p:attrNameLst>
                                          <p:attrName>style.visibility</p:attrName>
                                        </p:attrNameLst>
                                      </p:cBhvr>
                                      <p:to>
                                        <p:strVal val="visible"/>
                                      </p:to>
                                    </p:set>
                                    <p:anim calcmode="lin" valueType="num">
                                      <p:cBhvr additive="base">
                                        <p:cTn id="30" dur="500" fill="hold"/>
                                        <p:tgtEl>
                                          <p:spTgt spid="168966"/>
                                        </p:tgtEl>
                                        <p:attrNameLst>
                                          <p:attrName>ppt_x</p:attrName>
                                        </p:attrNameLst>
                                      </p:cBhvr>
                                      <p:tavLst>
                                        <p:tav tm="0">
                                          <p:val>
                                            <p:strVal val="1+#ppt_w/2"/>
                                          </p:val>
                                        </p:tav>
                                        <p:tav tm="100000">
                                          <p:val>
                                            <p:strVal val="#ppt_x"/>
                                          </p:val>
                                        </p:tav>
                                      </p:tavLst>
                                    </p:anim>
                                    <p:anim calcmode="lin" valueType="num">
                                      <p:cBhvr additive="base">
                                        <p:cTn id="31"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68967"/>
                                        </p:tgtEl>
                                        <p:attrNameLst>
                                          <p:attrName>style.visibility</p:attrName>
                                        </p:attrNameLst>
                                      </p:cBhvr>
                                      <p:to>
                                        <p:strVal val="visible"/>
                                      </p:to>
                                    </p:set>
                                    <p:animEffect transition="in" filter="checkerboard(across)">
                                      <p:cBhvr>
                                        <p:cTn id="36" dur="500"/>
                                        <p:tgtEl>
                                          <p:spTgt spid="16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6" grpId="0" animBg="1" autoUpdateAnimBg="0"/>
      <p:bldP spid="168967" grpId="0" autoUpdateAnimBg="0"/>
      <p:bldP spid="168972" grpId="0" animBg="1" autoUpdateAnimBg="0"/>
      <p:bldP spid="16897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7" name="Text Box 17"/>
          <p:cNvSpPr txBox="1">
            <a:spLocks noChangeArrowheads="1"/>
          </p:cNvSpPr>
          <p:nvPr/>
        </p:nvSpPr>
        <p:spPr bwMode="auto">
          <a:xfrm>
            <a:off x="1371600" y="1025525"/>
            <a:ext cx="4541838" cy="427038"/>
          </a:xfrm>
          <a:prstGeom prst="rect">
            <a:avLst/>
          </a:prstGeom>
          <a:noFill/>
          <a:ln>
            <a:noFill/>
          </a:ln>
          <a:effectLst/>
          <a:extLst>
            <a:ext uri="{909E8E84-426E-40DD-AFC4-6F175D3DCCD1}">
              <a14:hiddenFill xmlns:a14="http://schemas.microsoft.com/office/drawing/2010/main">
                <a:solidFill>
                  <a:srgbClr val="CCCC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不同触发方式的工作特点 </a:t>
            </a:r>
            <a:endPar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22898" name="Text Box 18"/>
          <p:cNvSpPr txBox="1">
            <a:spLocks noChangeArrowheads="1"/>
          </p:cNvSpPr>
          <p:nvPr/>
        </p:nvSpPr>
        <p:spPr bwMode="auto">
          <a:xfrm>
            <a:off x="1295400" y="1997075"/>
            <a:ext cx="7262813" cy="181588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3000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正电平触发式触发器的状态在 </a:t>
            </a: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1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期间翻转，在 </a:t>
            </a: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0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期间保持不变。电平触发式触发器的缺点是存在空翻现象，通常只能用于数据锁存。 </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899" name="AutoShape 19"/>
          <p:cNvSpPr>
            <a:spLocks noChangeArrowheads="1"/>
          </p:cNvSpPr>
          <p:nvPr/>
        </p:nvSpPr>
        <p:spPr bwMode="auto">
          <a:xfrm>
            <a:off x="863600" y="2127250"/>
            <a:ext cx="203200" cy="203200"/>
          </a:xfrm>
          <a:prstGeom prst="smileyFace">
            <a:avLst>
              <a:gd name="adj" fmla="val 4653"/>
            </a:avLst>
          </a:pr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2903" name="Text Box 23"/>
          <p:cNvSpPr txBox="1">
            <a:spLocks noChangeArrowheads="1"/>
          </p:cNvSpPr>
          <p:nvPr/>
        </p:nvSpPr>
        <p:spPr bwMode="auto">
          <a:xfrm>
            <a:off x="1282700" y="3787775"/>
            <a:ext cx="7823200" cy="224676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00000"/>
              </a:lnSpc>
              <a:spcBef>
                <a:spcPct val="3000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主从触发器由分别工作在时钟脉冲 </a:t>
            </a: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不同时段的主触发器和从触发器构成，通常只能在 </a:t>
            </a: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下降沿时刻状态发生翻转，而在 </a:t>
            </a: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其它时刻保持状态不变。它虽然克服了空翻，但对输入信号仍有限制。 </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904" name="AutoShape 24"/>
          <p:cNvSpPr>
            <a:spLocks noChangeArrowheads="1"/>
          </p:cNvSpPr>
          <p:nvPr/>
        </p:nvSpPr>
        <p:spPr bwMode="auto">
          <a:xfrm>
            <a:off x="838200" y="3930650"/>
            <a:ext cx="203200" cy="203200"/>
          </a:xfrm>
          <a:prstGeom prst="smileyFace">
            <a:avLst>
              <a:gd name="adj" fmla="val 4653"/>
            </a:avLst>
          </a:pr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2897"/>
                                        </p:tgtEl>
                                        <p:attrNameLst>
                                          <p:attrName>style.visibility</p:attrName>
                                        </p:attrNameLst>
                                      </p:cBhvr>
                                      <p:to>
                                        <p:strVal val="visible"/>
                                      </p:to>
                                    </p:set>
                                    <p:animEffect transition="in" filter="checkerboard(across)">
                                      <p:cBhvr>
                                        <p:cTn id="7" dur="500"/>
                                        <p:tgtEl>
                                          <p:spTgt spid="1228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2899"/>
                                        </p:tgtEl>
                                        <p:attrNameLst>
                                          <p:attrName>style.visibility</p:attrName>
                                        </p:attrNameLst>
                                      </p:cBhvr>
                                      <p:to>
                                        <p:strVal val="visible"/>
                                      </p:to>
                                    </p:set>
                                    <p:anim calcmode="lin" valueType="num">
                                      <p:cBhvr additive="base">
                                        <p:cTn id="12" dur="500" fill="hold"/>
                                        <p:tgtEl>
                                          <p:spTgt spid="122899"/>
                                        </p:tgtEl>
                                        <p:attrNameLst>
                                          <p:attrName>ppt_x</p:attrName>
                                        </p:attrNameLst>
                                      </p:cBhvr>
                                      <p:tavLst>
                                        <p:tav tm="0">
                                          <p:val>
                                            <p:strVal val="0-#ppt_w/2"/>
                                          </p:val>
                                        </p:tav>
                                        <p:tav tm="100000">
                                          <p:val>
                                            <p:strVal val="#ppt_x"/>
                                          </p:val>
                                        </p:tav>
                                      </p:tavLst>
                                    </p:anim>
                                    <p:anim calcmode="lin" valueType="num">
                                      <p:cBhvr additive="base">
                                        <p:cTn id="13" dur="500" fill="hold"/>
                                        <p:tgtEl>
                                          <p:spTgt spid="122899"/>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22898"/>
                                        </p:tgtEl>
                                        <p:attrNameLst>
                                          <p:attrName>style.visibility</p:attrName>
                                        </p:attrNameLst>
                                      </p:cBhvr>
                                      <p:to>
                                        <p:strVal val="visible"/>
                                      </p:to>
                                    </p:set>
                                    <p:animEffect transition="in" filter="checkerboard(across)">
                                      <p:cBhvr>
                                        <p:cTn id="17" dur="500"/>
                                        <p:tgtEl>
                                          <p:spTgt spid="12289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2904"/>
                                        </p:tgtEl>
                                        <p:attrNameLst>
                                          <p:attrName>style.visibility</p:attrName>
                                        </p:attrNameLst>
                                      </p:cBhvr>
                                      <p:to>
                                        <p:strVal val="visible"/>
                                      </p:to>
                                    </p:set>
                                    <p:anim calcmode="lin" valueType="num">
                                      <p:cBhvr additive="base">
                                        <p:cTn id="22" dur="500" fill="hold"/>
                                        <p:tgtEl>
                                          <p:spTgt spid="122904"/>
                                        </p:tgtEl>
                                        <p:attrNameLst>
                                          <p:attrName>ppt_x</p:attrName>
                                        </p:attrNameLst>
                                      </p:cBhvr>
                                      <p:tavLst>
                                        <p:tav tm="0">
                                          <p:val>
                                            <p:strVal val="0-#ppt_w/2"/>
                                          </p:val>
                                        </p:tav>
                                        <p:tav tm="100000">
                                          <p:val>
                                            <p:strVal val="#ppt_x"/>
                                          </p:val>
                                        </p:tav>
                                      </p:tavLst>
                                    </p:anim>
                                    <p:anim calcmode="lin" valueType="num">
                                      <p:cBhvr additive="base">
                                        <p:cTn id="23" dur="500" fill="hold"/>
                                        <p:tgtEl>
                                          <p:spTgt spid="122904"/>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122903"/>
                                        </p:tgtEl>
                                        <p:attrNameLst>
                                          <p:attrName>style.visibility</p:attrName>
                                        </p:attrNameLst>
                                      </p:cBhvr>
                                      <p:to>
                                        <p:strVal val="visible"/>
                                      </p:to>
                                    </p:set>
                                    <p:animEffect transition="in" filter="checkerboard(across)">
                                      <p:cBhvr>
                                        <p:cTn id="27" dur="500"/>
                                        <p:tgtEl>
                                          <p:spTgt spid="12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7" grpId="0" autoUpdateAnimBg="0"/>
      <p:bldP spid="122898" grpId="0" autoUpdateAnimBg="0"/>
      <p:bldP spid="12290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3" name="Text Box 5"/>
          <p:cNvSpPr txBox="1">
            <a:spLocks noChangeArrowheads="1"/>
          </p:cNvSpPr>
          <p:nvPr/>
        </p:nvSpPr>
        <p:spPr bwMode="auto">
          <a:xfrm>
            <a:off x="1371600" y="3934460"/>
            <a:ext cx="7112000" cy="1772793"/>
          </a:xfrm>
          <a:prstGeom prst="rect">
            <a:avLst/>
          </a:prstGeom>
          <a:solidFill>
            <a:srgbClr val="FFCC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t" latinLnBrk="0" hangingPunct="1">
              <a:lnSpc>
                <a:spcPct val="13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rPr>
              <a:t>分析触发器时应弄清楚触发器的功能、触发方式（触发沿或触发电平</a:t>
            </a:r>
            <a:r>
              <a:rPr kumimoji="1" lang="en-US" altLang="zh-CN" b="1"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rPr>
              <a:t>)</a:t>
            </a:r>
            <a:r>
              <a:rPr kumimoji="1" lang="zh-CN" altLang="en-US" b="1"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rPr>
              <a:t>，并弄清楚异步输入端是否加上了有效电平。 </a:t>
            </a:r>
            <a:endParaRPr kumimoji="1" lang="zh-CN" altLang="en-US" b="1"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endParaRPr>
          </a:p>
        </p:txBody>
      </p:sp>
      <p:sp>
        <p:nvSpPr>
          <p:cNvPr id="160774" name="Rectangle 6" descr="水滴"/>
          <p:cNvSpPr>
            <a:spLocks noChangeArrowheads="1"/>
          </p:cNvSpPr>
          <p:nvPr/>
        </p:nvSpPr>
        <p:spPr bwMode="auto">
          <a:xfrm>
            <a:off x="896620" y="4561205"/>
            <a:ext cx="152400" cy="152400"/>
          </a:xfrm>
          <a:prstGeom prst="rect">
            <a:avLst/>
          </a:prstGeom>
          <a:blipFill dpi="0" rotWithShape="0">
            <a:blip r:embed="rId1" cstate="print"/>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0778" name="Text Box 10"/>
          <p:cNvSpPr txBox="1">
            <a:spLocks noChangeArrowheads="1"/>
          </p:cNvSpPr>
          <p:nvPr/>
        </p:nvSpPr>
        <p:spPr bwMode="auto">
          <a:xfrm>
            <a:off x="1308100" y="1235075"/>
            <a:ext cx="7620000" cy="2332946"/>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t" latinLnBrk="0" hangingPunct="1">
              <a:lnSpc>
                <a:spcPct val="13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边沿触发器只能在 </a:t>
            </a: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上升沿</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或下降沿</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时刻接收输入信号，其状态只能在 </a:t>
            </a: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上升沿</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或下降沿</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时刻发生翻转。它应用范围广、可靠性高、抗干扰能力强。 </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0780" name="AutoShape 12"/>
          <p:cNvSpPr>
            <a:spLocks noChangeArrowheads="1"/>
          </p:cNvSpPr>
          <p:nvPr/>
        </p:nvSpPr>
        <p:spPr bwMode="auto">
          <a:xfrm>
            <a:off x="863600" y="1377950"/>
            <a:ext cx="203200" cy="203200"/>
          </a:xfrm>
          <a:prstGeom prst="smileyFace">
            <a:avLst>
              <a:gd name="adj" fmla="val 4653"/>
            </a:avLst>
          </a:pr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t"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0780"/>
                                        </p:tgtEl>
                                        <p:attrNameLst>
                                          <p:attrName>style.visibility</p:attrName>
                                        </p:attrNameLst>
                                      </p:cBhvr>
                                      <p:to>
                                        <p:strVal val="visible"/>
                                      </p:to>
                                    </p:set>
                                    <p:anim calcmode="lin" valueType="num">
                                      <p:cBhvr additive="base">
                                        <p:cTn id="7" dur="500" fill="hold"/>
                                        <p:tgtEl>
                                          <p:spTgt spid="160780"/>
                                        </p:tgtEl>
                                        <p:attrNameLst>
                                          <p:attrName>ppt_x</p:attrName>
                                        </p:attrNameLst>
                                      </p:cBhvr>
                                      <p:tavLst>
                                        <p:tav tm="0">
                                          <p:val>
                                            <p:strVal val="0-#ppt_w/2"/>
                                          </p:val>
                                        </p:tav>
                                        <p:tav tm="100000">
                                          <p:val>
                                            <p:strVal val="#ppt_x"/>
                                          </p:val>
                                        </p:tav>
                                      </p:tavLst>
                                    </p:anim>
                                    <p:anim calcmode="lin" valueType="num">
                                      <p:cBhvr additive="base">
                                        <p:cTn id="8" dur="500" fill="hold"/>
                                        <p:tgtEl>
                                          <p:spTgt spid="1607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160778"/>
                                        </p:tgtEl>
                                        <p:attrNameLst>
                                          <p:attrName>style.visibility</p:attrName>
                                        </p:attrNameLst>
                                      </p:cBhvr>
                                      <p:to>
                                        <p:strVal val="visible"/>
                                      </p:to>
                                    </p:set>
                                    <p:animEffect transition="in" filter="checkerboard(across)">
                                      <p:cBhvr>
                                        <p:cTn id="12" dur="500"/>
                                        <p:tgtEl>
                                          <p:spTgt spid="16077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60774"/>
                                        </p:tgtEl>
                                        <p:attrNameLst>
                                          <p:attrName>style.visibility</p:attrName>
                                        </p:attrNameLst>
                                      </p:cBhvr>
                                      <p:to>
                                        <p:strVal val="visible"/>
                                      </p:to>
                                    </p:se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160773"/>
                                        </p:tgtEl>
                                        <p:attrNameLst>
                                          <p:attrName>style.visibility</p:attrName>
                                        </p:attrNameLst>
                                      </p:cBhvr>
                                      <p:to>
                                        <p:strVal val="visible"/>
                                      </p:to>
                                    </p:set>
                                    <p:animEffect transition="in" filter="checkerboard(across)">
                                      <p:cBhvr>
                                        <p:cTn id="20" dur="500"/>
                                        <p:tgtEl>
                                          <p:spTgt spid="16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autoUpdateAnimBg="0"/>
      <p:bldP spid="16077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404937" y="2619375"/>
            <a:ext cx="6334125" cy="695325"/>
          </a:xfrm>
        </p:spPr>
        <p:txBody>
          <a:bodyPr/>
          <a:lstStyle/>
          <a:p>
            <a:r>
              <a:rPr lang="zh-CN" altLang="en-US" dirty="0">
                <a:latin typeface="黑体" panose="02010609060101010101" pitchFamily="49" charset="-122"/>
                <a:ea typeface="黑体" panose="02010609060101010101" pitchFamily="49" charset="-122"/>
              </a:rPr>
              <a:t>思考：触发器的发展脉络！</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z="1800" smtClean="0">
                <a:solidFill>
                  <a:schemeClr val="tx2"/>
                </a:solidFill>
              </a:rPr>
            </a:fld>
            <a:endParaRPr lang="en-US" altLang="zh-CN" sz="1800" dirty="0">
              <a:solidFill>
                <a:schemeClr val="tx2"/>
              </a:solidFill>
            </a:endParaRPr>
          </a:p>
        </p:txBody>
      </p:sp>
      <p:sp>
        <p:nvSpPr>
          <p:cNvPr id="5" name="Rectangle 2"/>
          <p:cNvSpPr txBox="1">
            <a:spLocks noChangeArrowheads="1"/>
          </p:cNvSpPr>
          <p:nvPr/>
        </p:nvSpPr>
        <p:spPr>
          <a:xfrm>
            <a:off x="547688" y="317500"/>
            <a:ext cx="2244725" cy="487363"/>
          </a:xfrm>
          <a:prstGeom prst="rect">
            <a:avLst/>
          </a:prstGeom>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2</a:t>
            </a:r>
            <a:r>
              <a:rPr kumimoji="1" lang="zh-CN" altLang="en-US" sz="2800" b="1" i="0" u="none" strike="noStrike" kern="1200" cap="none" spc="0" normalizeH="0" baseline="0" noProof="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a:t>
            </a:r>
            <a:r>
              <a:rPr kumimoji="1" lang="en-US" altLang="zh-CN" sz="2800" b="1"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D=0</a:t>
            </a:r>
            <a:r>
              <a:rPr kumimoji="1" lang="zh-CN" altLang="en-US" sz="2800" b="1" i="0" u="none" strike="noStrike" kern="1200" cap="none" spc="0" normalizeH="0" baseline="0" noProof="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rPr>
              <a:t>时：</a:t>
            </a:r>
            <a:endParaRPr kumimoji="1" lang="zh-CN" altLang="en-US" sz="2800" b="1" i="0" u="none" strike="noStrike" kern="1200" cap="none" spc="0" normalizeH="0" baseline="0" noProof="0" dirty="0">
              <a:ln>
                <a:solidFill>
                  <a:schemeClr val="tx1"/>
                </a:solid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6" name="Text Box 69"/>
          <p:cNvSpPr txBox="1">
            <a:spLocks noChangeArrowheads="1"/>
          </p:cNvSpPr>
          <p:nvPr/>
        </p:nvSpPr>
        <p:spPr bwMode="auto">
          <a:xfrm>
            <a:off x="2552700" y="4435475"/>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7" name="Text Box 71"/>
          <p:cNvSpPr txBox="1">
            <a:spLocks noChangeArrowheads="1"/>
          </p:cNvSpPr>
          <p:nvPr/>
        </p:nvSpPr>
        <p:spPr bwMode="auto">
          <a:xfrm>
            <a:off x="2838451" y="2454276"/>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 </a:t>
            </a:r>
            <a:endPar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nvGrpSpPr>
          <p:cNvPr id="8" name="Group 158"/>
          <p:cNvGrpSpPr/>
          <p:nvPr/>
        </p:nvGrpSpPr>
        <p:grpSpPr bwMode="auto">
          <a:xfrm>
            <a:off x="585788" y="863600"/>
            <a:ext cx="3387725" cy="4308475"/>
            <a:chOff x="369" y="544"/>
            <a:chExt cx="2134" cy="2714"/>
          </a:xfrm>
        </p:grpSpPr>
        <p:grpSp>
          <p:nvGrpSpPr>
            <p:cNvPr id="9" name="Group 157"/>
            <p:cNvGrpSpPr/>
            <p:nvPr/>
          </p:nvGrpSpPr>
          <p:grpSpPr bwMode="auto">
            <a:xfrm>
              <a:off x="471" y="544"/>
              <a:ext cx="2032" cy="2714"/>
              <a:chOff x="471" y="544"/>
              <a:chExt cx="2032" cy="2714"/>
            </a:xfrm>
          </p:grpSpPr>
          <p:grpSp>
            <p:nvGrpSpPr>
              <p:cNvPr id="13" name="Group 156"/>
              <p:cNvGrpSpPr/>
              <p:nvPr/>
            </p:nvGrpSpPr>
            <p:grpSpPr bwMode="auto">
              <a:xfrm>
                <a:off x="471" y="544"/>
                <a:ext cx="2032" cy="2714"/>
                <a:chOff x="471" y="544"/>
                <a:chExt cx="2032" cy="2714"/>
              </a:xfrm>
            </p:grpSpPr>
            <p:sp>
              <p:nvSpPr>
                <p:cNvPr id="20" name="Text Box 6"/>
                <p:cNvSpPr txBox="1">
                  <a:spLocks noChangeArrowheads="1"/>
                </p:cNvSpPr>
                <p:nvPr/>
              </p:nvSpPr>
              <p:spPr bwMode="auto">
                <a:xfrm>
                  <a:off x="2149" y="2138"/>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Text Box 7"/>
                <p:cNvSpPr txBox="1">
                  <a:spLocks noChangeArrowheads="1"/>
                </p:cNvSpPr>
                <p:nvPr/>
              </p:nvSpPr>
              <p:spPr bwMode="auto">
                <a:xfrm>
                  <a:off x="1464" y="2970"/>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Text Box 8"/>
                <p:cNvSpPr txBox="1">
                  <a:spLocks noChangeArrowheads="1"/>
                </p:cNvSpPr>
                <p:nvPr/>
              </p:nvSpPr>
              <p:spPr bwMode="auto">
                <a:xfrm>
                  <a:off x="663" y="544"/>
                  <a:ext cx="265" cy="288"/>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23" name="Group 155"/>
                <p:cNvGrpSpPr/>
                <p:nvPr/>
              </p:nvGrpSpPr>
              <p:grpSpPr bwMode="auto">
                <a:xfrm>
                  <a:off x="1648" y="637"/>
                  <a:ext cx="184" cy="269"/>
                  <a:chOff x="1648" y="659"/>
                  <a:chExt cx="184" cy="269"/>
                </a:xfrm>
              </p:grpSpPr>
              <p:sp>
                <p:nvSpPr>
                  <p:cNvPr id="71" name="Line 10"/>
                  <p:cNvSpPr>
                    <a:spLocks noChangeShapeType="1"/>
                  </p:cNvSpPr>
                  <p:nvPr/>
                </p:nvSpPr>
                <p:spPr bwMode="auto">
                  <a:xfrm>
                    <a:off x="1659" y="677"/>
                    <a:ext cx="147"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Rectangle 11"/>
                  <p:cNvSpPr>
                    <a:spLocks noChangeArrowheads="1"/>
                  </p:cNvSpPr>
                  <p:nvPr/>
                </p:nvSpPr>
                <p:spPr bwMode="auto">
                  <a:xfrm>
                    <a:off x="1648" y="659"/>
                    <a:ext cx="184" cy="2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ea typeface="宋体" panose="02010600030101010101" pitchFamily="2" charset="-122"/>
                      <a:cs typeface="+mn-cs"/>
                    </a:endParaRPr>
                  </a:p>
                </p:txBody>
              </p:sp>
            </p:grpSp>
            <p:sp>
              <p:nvSpPr>
                <p:cNvPr id="24" name="Line 12"/>
                <p:cNvSpPr>
                  <a:spLocks noChangeShapeType="1"/>
                </p:cNvSpPr>
                <p:nvPr/>
              </p:nvSpPr>
              <p:spPr bwMode="auto">
                <a:xfrm flipV="1">
                  <a:off x="889" y="719"/>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13"/>
                <p:cNvSpPr>
                  <a:spLocks noChangeShapeType="1"/>
                </p:cNvSpPr>
                <p:nvPr/>
              </p:nvSpPr>
              <p:spPr bwMode="auto">
                <a:xfrm flipV="1">
                  <a:off x="1630" y="719"/>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14"/>
                <p:cNvSpPr>
                  <a:spLocks noChangeShapeType="1"/>
                </p:cNvSpPr>
                <p:nvPr/>
              </p:nvSpPr>
              <p:spPr bwMode="auto">
                <a:xfrm>
                  <a:off x="889" y="916"/>
                  <a:ext cx="2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15"/>
                <p:cNvSpPr>
                  <a:spLocks noChangeShapeType="1"/>
                </p:cNvSpPr>
                <p:nvPr/>
              </p:nvSpPr>
              <p:spPr bwMode="auto">
                <a:xfrm flipH="1">
                  <a:off x="1370" y="916"/>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16"/>
                <p:cNvSpPr>
                  <a:spLocks noChangeShapeType="1"/>
                </p:cNvSpPr>
                <p:nvPr/>
              </p:nvSpPr>
              <p:spPr bwMode="auto">
                <a:xfrm flipV="1">
                  <a:off x="778" y="1389"/>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17"/>
                <p:cNvSpPr>
                  <a:spLocks noChangeShapeType="1"/>
                </p:cNvSpPr>
                <p:nvPr/>
              </p:nvSpPr>
              <p:spPr bwMode="auto">
                <a:xfrm flipV="1">
                  <a:off x="1741" y="1389"/>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18"/>
                <p:cNvSpPr>
                  <a:spLocks noChangeShapeType="1"/>
                </p:cNvSpPr>
                <p:nvPr/>
              </p:nvSpPr>
              <p:spPr bwMode="auto">
                <a:xfrm flipV="1">
                  <a:off x="1667" y="209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19"/>
                <p:cNvSpPr>
                  <a:spLocks noChangeShapeType="1"/>
                </p:cNvSpPr>
                <p:nvPr/>
              </p:nvSpPr>
              <p:spPr bwMode="auto">
                <a:xfrm flipV="1">
                  <a:off x="666" y="209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20"/>
                <p:cNvSpPr>
                  <a:spLocks noChangeShapeType="1"/>
                </p:cNvSpPr>
                <p:nvPr/>
              </p:nvSpPr>
              <p:spPr bwMode="auto">
                <a:xfrm flipH="1">
                  <a:off x="1633" y="2755"/>
                  <a:ext cx="2" cy="2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21"/>
                <p:cNvSpPr>
                  <a:spLocks noChangeShapeType="1"/>
                </p:cNvSpPr>
                <p:nvPr/>
              </p:nvSpPr>
              <p:spPr bwMode="auto">
                <a:xfrm>
                  <a:off x="778" y="2097"/>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2"/>
                <p:cNvSpPr>
                  <a:spLocks noChangeShapeType="1"/>
                </p:cNvSpPr>
                <p:nvPr/>
              </p:nvSpPr>
              <p:spPr bwMode="auto">
                <a:xfrm>
                  <a:off x="777" y="2294"/>
                  <a:ext cx="1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Oval 23"/>
                <p:cNvSpPr>
                  <a:spLocks noChangeAspect="1" noChangeArrowheads="1"/>
                </p:cNvSpPr>
                <p:nvPr/>
              </p:nvSpPr>
              <p:spPr bwMode="auto">
                <a:xfrm>
                  <a:off x="1648" y="2349"/>
                  <a:ext cx="44" cy="49"/>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Line 24"/>
                <p:cNvSpPr>
                  <a:spLocks noChangeShapeType="1"/>
                </p:cNvSpPr>
                <p:nvPr/>
              </p:nvSpPr>
              <p:spPr bwMode="auto">
                <a:xfrm>
                  <a:off x="1816" y="2097"/>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Oval 25"/>
                <p:cNvSpPr>
                  <a:spLocks noChangeAspect="1" noChangeArrowheads="1"/>
                </p:cNvSpPr>
                <p:nvPr/>
              </p:nvSpPr>
              <p:spPr bwMode="auto">
                <a:xfrm>
                  <a:off x="1800" y="2269"/>
                  <a:ext cx="34" cy="37"/>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Oval 26"/>
                <p:cNvSpPr>
                  <a:spLocks noChangeAspect="1" noChangeArrowheads="1"/>
                </p:cNvSpPr>
                <p:nvPr/>
              </p:nvSpPr>
              <p:spPr bwMode="auto">
                <a:xfrm>
                  <a:off x="1597" y="878"/>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9" name="Oval 27"/>
                <p:cNvSpPr>
                  <a:spLocks noChangeAspect="1" noChangeArrowheads="1"/>
                </p:cNvSpPr>
                <p:nvPr/>
              </p:nvSpPr>
              <p:spPr bwMode="auto">
                <a:xfrm>
                  <a:off x="851" y="877"/>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Line 28"/>
                <p:cNvSpPr>
                  <a:spLocks noChangeShapeType="1"/>
                </p:cNvSpPr>
                <p:nvPr/>
              </p:nvSpPr>
              <p:spPr bwMode="auto">
                <a:xfrm>
                  <a:off x="925" y="1389"/>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Line 29"/>
                <p:cNvSpPr>
                  <a:spLocks noChangeShapeType="1"/>
                </p:cNvSpPr>
                <p:nvPr/>
              </p:nvSpPr>
              <p:spPr bwMode="auto">
                <a:xfrm>
                  <a:off x="1556" y="1389"/>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Line 30"/>
                <p:cNvSpPr>
                  <a:spLocks noChangeShapeType="1"/>
                </p:cNvSpPr>
                <p:nvPr/>
              </p:nvSpPr>
              <p:spPr bwMode="auto">
                <a:xfrm>
                  <a:off x="925" y="1507"/>
                  <a:ext cx="1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Line 31"/>
                <p:cNvSpPr>
                  <a:spLocks noChangeShapeType="1"/>
                </p:cNvSpPr>
                <p:nvPr/>
              </p:nvSpPr>
              <p:spPr bwMode="auto">
                <a:xfrm flipH="1">
                  <a:off x="1111" y="916"/>
                  <a:ext cx="259"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Line 32"/>
                <p:cNvSpPr>
                  <a:spLocks noChangeShapeType="1"/>
                </p:cNvSpPr>
                <p:nvPr/>
              </p:nvSpPr>
              <p:spPr bwMode="auto">
                <a:xfrm flipH="1">
                  <a:off x="1333" y="1507"/>
                  <a:ext cx="2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33"/>
                <p:cNvSpPr>
                  <a:spLocks noChangeShapeType="1"/>
                </p:cNvSpPr>
                <p:nvPr/>
              </p:nvSpPr>
              <p:spPr bwMode="auto">
                <a:xfrm>
                  <a:off x="1111" y="916"/>
                  <a:ext cx="222"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Rectangle 34"/>
                <p:cNvSpPr>
                  <a:spLocks noChangeArrowheads="1"/>
                </p:cNvSpPr>
                <p:nvPr/>
              </p:nvSpPr>
              <p:spPr bwMode="auto">
                <a:xfrm>
                  <a:off x="693" y="1143"/>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Oval 35"/>
                <p:cNvSpPr>
                  <a:spLocks noChangeArrowheads="1"/>
                </p:cNvSpPr>
                <p:nvPr/>
              </p:nvSpPr>
              <p:spPr bwMode="auto">
                <a:xfrm>
                  <a:off x="841" y="1066"/>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Rectangle 36"/>
                <p:cNvSpPr>
                  <a:spLocks noChangeArrowheads="1"/>
                </p:cNvSpPr>
                <p:nvPr/>
              </p:nvSpPr>
              <p:spPr bwMode="auto">
                <a:xfrm>
                  <a:off x="693" y="1143"/>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Oval 37"/>
                <p:cNvSpPr>
                  <a:spLocks noChangeArrowheads="1"/>
                </p:cNvSpPr>
                <p:nvPr/>
              </p:nvSpPr>
              <p:spPr bwMode="auto">
                <a:xfrm>
                  <a:off x="841" y="1066"/>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Rectangle 38"/>
                <p:cNvSpPr>
                  <a:spLocks noChangeArrowheads="1"/>
                </p:cNvSpPr>
                <p:nvPr/>
              </p:nvSpPr>
              <p:spPr bwMode="auto">
                <a:xfrm>
                  <a:off x="1442" y="1150"/>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1" name="Oval 39"/>
                <p:cNvSpPr>
                  <a:spLocks noChangeArrowheads="1"/>
                </p:cNvSpPr>
                <p:nvPr/>
              </p:nvSpPr>
              <p:spPr bwMode="auto">
                <a:xfrm>
                  <a:off x="1590" y="1073"/>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2" name="Rectangle 40"/>
                <p:cNvSpPr>
                  <a:spLocks noChangeArrowheads="1"/>
                </p:cNvSpPr>
                <p:nvPr/>
              </p:nvSpPr>
              <p:spPr bwMode="auto">
                <a:xfrm>
                  <a:off x="1442" y="1150"/>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Oval 41"/>
                <p:cNvSpPr>
                  <a:spLocks noChangeArrowheads="1"/>
                </p:cNvSpPr>
                <p:nvPr/>
              </p:nvSpPr>
              <p:spPr bwMode="auto">
                <a:xfrm>
                  <a:off x="1590" y="1073"/>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Rectangle 42"/>
                <p:cNvSpPr>
                  <a:spLocks noChangeArrowheads="1"/>
                </p:cNvSpPr>
                <p:nvPr/>
              </p:nvSpPr>
              <p:spPr bwMode="auto">
                <a:xfrm>
                  <a:off x="590" y="185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Oval 43"/>
                <p:cNvSpPr>
                  <a:spLocks noChangeArrowheads="1"/>
                </p:cNvSpPr>
                <p:nvPr/>
              </p:nvSpPr>
              <p:spPr bwMode="auto">
                <a:xfrm>
                  <a:off x="737" y="178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6" name="Rectangle 44"/>
                <p:cNvSpPr>
                  <a:spLocks noChangeArrowheads="1"/>
                </p:cNvSpPr>
                <p:nvPr/>
              </p:nvSpPr>
              <p:spPr bwMode="auto">
                <a:xfrm>
                  <a:off x="590" y="185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Oval 45"/>
                <p:cNvSpPr>
                  <a:spLocks noChangeArrowheads="1"/>
                </p:cNvSpPr>
                <p:nvPr/>
              </p:nvSpPr>
              <p:spPr bwMode="auto">
                <a:xfrm>
                  <a:off x="737" y="178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Rectangle 46"/>
                <p:cNvSpPr>
                  <a:spLocks noChangeArrowheads="1"/>
                </p:cNvSpPr>
                <p:nvPr/>
              </p:nvSpPr>
              <p:spPr bwMode="auto">
                <a:xfrm>
                  <a:off x="1553" y="185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Oval 47"/>
                <p:cNvSpPr>
                  <a:spLocks noChangeArrowheads="1"/>
                </p:cNvSpPr>
                <p:nvPr/>
              </p:nvSpPr>
              <p:spPr bwMode="auto">
                <a:xfrm>
                  <a:off x="1701" y="177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Rectangle 48"/>
                <p:cNvSpPr>
                  <a:spLocks noChangeArrowheads="1"/>
                </p:cNvSpPr>
                <p:nvPr/>
              </p:nvSpPr>
              <p:spPr bwMode="auto">
                <a:xfrm>
                  <a:off x="1553" y="185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Oval 49"/>
                <p:cNvSpPr>
                  <a:spLocks noChangeArrowheads="1"/>
                </p:cNvSpPr>
                <p:nvPr/>
              </p:nvSpPr>
              <p:spPr bwMode="auto">
                <a:xfrm>
                  <a:off x="1701" y="177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Rectangle 50"/>
                <p:cNvSpPr>
                  <a:spLocks noChangeArrowheads="1"/>
                </p:cNvSpPr>
                <p:nvPr/>
              </p:nvSpPr>
              <p:spPr bwMode="auto">
                <a:xfrm>
                  <a:off x="471" y="2520"/>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Oval 51"/>
                <p:cNvSpPr>
                  <a:spLocks noChangeArrowheads="1"/>
                </p:cNvSpPr>
                <p:nvPr/>
              </p:nvSpPr>
              <p:spPr bwMode="auto">
                <a:xfrm>
                  <a:off x="619" y="2443"/>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4" name="Rectangle 52"/>
                <p:cNvSpPr>
                  <a:spLocks noChangeArrowheads="1"/>
                </p:cNvSpPr>
                <p:nvPr/>
              </p:nvSpPr>
              <p:spPr bwMode="auto">
                <a:xfrm>
                  <a:off x="471" y="2520"/>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5" name="Oval 53"/>
                <p:cNvSpPr>
                  <a:spLocks noChangeArrowheads="1"/>
                </p:cNvSpPr>
                <p:nvPr/>
              </p:nvSpPr>
              <p:spPr bwMode="auto">
                <a:xfrm>
                  <a:off x="619" y="2443"/>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6" name="Rectangle 54"/>
                <p:cNvSpPr>
                  <a:spLocks noChangeArrowheads="1"/>
                </p:cNvSpPr>
                <p:nvPr/>
              </p:nvSpPr>
              <p:spPr bwMode="auto">
                <a:xfrm>
                  <a:off x="1472" y="2520"/>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7" name="Oval 55"/>
                <p:cNvSpPr>
                  <a:spLocks noChangeArrowheads="1"/>
                </p:cNvSpPr>
                <p:nvPr/>
              </p:nvSpPr>
              <p:spPr bwMode="auto">
                <a:xfrm>
                  <a:off x="1620" y="2443"/>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8" name="Rectangle 56"/>
                <p:cNvSpPr>
                  <a:spLocks noChangeArrowheads="1"/>
                </p:cNvSpPr>
                <p:nvPr/>
              </p:nvSpPr>
              <p:spPr bwMode="auto">
                <a:xfrm>
                  <a:off x="1472" y="2520"/>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9" name="Oval 57"/>
                <p:cNvSpPr>
                  <a:spLocks noChangeArrowheads="1"/>
                </p:cNvSpPr>
                <p:nvPr/>
              </p:nvSpPr>
              <p:spPr bwMode="auto">
                <a:xfrm>
                  <a:off x="1620" y="2443"/>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0" name="Freeform 58"/>
                <p:cNvSpPr/>
                <p:nvPr/>
              </p:nvSpPr>
              <p:spPr bwMode="auto">
                <a:xfrm>
                  <a:off x="728" y="2369"/>
                  <a:ext cx="924" cy="641"/>
                </a:xfrm>
                <a:custGeom>
                  <a:avLst/>
                  <a:gdLst>
                    <a:gd name="T0" fmla="*/ 924 w 924"/>
                    <a:gd name="T1" fmla="*/ 0 h 641"/>
                    <a:gd name="T2" fmla="*/ 609 w 924"/>
                    <a:gd name="T3" fmla="*/ 0 h 641"/>
                    <a:gd name="T4" fmla="*/ 283 w 924"/>
                    <a:gd name="T5" fmla="*/ 641 h 641"/>
                    <a:gd name="T6" fmla="*/ 0 w 924"/>
                    <a:gd name="T7" fmla="*/ 641 h 641"/>
                    <a:gd name="T8" fmla="*/ 0 w 924"/>
                    <a:gd name="T9" fmla="*/ 380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641">
                      <a:moveTo>
                        <a:pt x="924" y="0"/>
                      </a:moveTo>
                      <a:lnTo>
                        <a:pt x="609" y="0"/>
                      </a:lnTo>
                      <a:lnTo>
                        <a:pt x="283" y="641"/>
                      </a:lnTo>
                      <a:lnTo>
                        <a:pt x="0" y="641"/>
                      </a:lnTo>
                      <a:lnTo>
                        <a:pt x="0" y="38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 name="Text Box 59"/>
              <p:cNvSpPr txBox="1">
                <a:spLocks noChangeArrowheads="1"/>
              </p:cNvSpPr>
              <p:nvPr/>
            </p:nvSpPr>
            <p:spPr bwMode="auto">
              <a:xfrm>
                <a:off x="761" y="1109"/>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Text Box 60"/>
              <p:cNvSpPr txBox="1">
                <a:spLocks noChangeArrowheads="1"/>
              </p:cNvSpPr>
              <p:nvPr/>
            </p:nvSpPr>
            <p:spPr bwMode="auto">
              <a:xfrm>
                <a:off x="1533" y="1109"/>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Text Box 61"/>
              <p:cNvSpPr txBox="1">
                <a:spLocks noChangeArrowheads="1"/>
              </p:cNvSpPr>
              <p:nvPr/>
            </p:nvSpPr>
            <p:spPr bwMode="auto">
              <a:xfrm>
                <a:off x="664" y="1827"/>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Text Box 62"/>
              <p:cNvSpPr txBox="1">
                <a:spLocks noChangeArrowheads="1"/>
              </p:cNvSpPr>
              <p:nvPr/>
            </p:nvSpPr>
            <p:spPr bwMode="auto">
              <a:xfrm>
                <a:off x="1631" y="1816"/>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Text Box 63"/>
              <p:cNvSpPr txBox="1">
                <a:spLocks noChangeArrowheads="1"/>
              </p:cNvSpPr>
              <p:nvPr/>
            </p:nvSpPr>
            <p:spPr bwMode="auto">
              <a:xfrm>
                <a:off x="545" y="2490"/>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5</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 name="Text Box 64"/>
              <p:cNvSpPr txBox="1">
                <a:spLocks noChangeArrowheads="1"/>
              </p:cNvSpPr>
              <p:nvPr/>
            </p:nvSpPr>
            <p:spPr bwMode="auto">
              <a:xfrm>
                <a:off x="1545" y="2479"/>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6</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0" name="Freeform 104"/>
            <p:cNvSpPr/>
            <p:nvPr/>
          </p:nvSpPr>
          <p:spPr bwMode="auto">
            <a:xfrm>
              <a:off x="369" y="1608"/>
              <a:ext cx="413" cy="1391"/>
            </a:xfrm>
            <a:custGeom>
              <a:avLst/>
              <a:gdLst>
                <a:gd name="T0" fmla="*/ 413 w 413"/>
                <a:gd name="T1" fmla="*/ 0 h 1391"/>
                <a:gd name="T2" fmla="*/ 0 w 413"/>
                <a:gd name="T3" fmla="*/ 0 h 1391"/>
                <a:gd name="T4" fmla="*/ 0 w 413"/>
                <a:gd name="T5" fmla="*/ 1391 h 1391"/>
                <a:gd name="T6" fmla="*/ 207 w 413"/>
                <a:gd name="T7" fmla="*/ 1391 h 1391"/>
                <a:gd name="T8" fmla="*/ 207 w 413"/>
                <a:gd name="T9" fmla="*/ 1141 h 1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1391">
                  <a:moveTo>
                    <a:pt x="413" y="0"/>
                  </a:moveTo>
                  <a:lnTo>
                    <a:pt x="0" y="0"/>
                  </a:lnTo>
                  <a:lnTo>
                    <a:pt x="0" y="1391"/>
                  </a:lnTo>
                  <a:lnTo>
                    <a:pt x="207" y="1391"/>
                  </a:lnTo>
                  <a:lnTo>
                    <a:pt x="207"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Freeform 108"/>
            <p:cNvSpPr/>
            <p:nvPr/>
          </p:nvSpPr>
          <p:spPr bwMode="auto">
            <a:xfrm>
              <a:off x="771" y="1608"/>
              <a:ext cx="815" cy="576"/>
            </a:xfrm>
            <a:custGeom>
              <a:avLst/>
              <a:gdLst>
                <a:gd name="T0" fmla="*/ 0 w 815"/>
                <a:gd name="T1" fmla="*/ 0 h 576"/>
                <a:gd name="T2" fmla="*/ 294 w 815"/>
                <a:gd name="T3" fmla="*/ 0 h 576"/>
                <a:gd name="T4" fmla="*/ 609 w 815"/>
                <a:gd name="T5" fmla="*/ 576 h 576"/>
                <a:gd name="T6" fmla="*/ 815 w 815"/>
                <a:gd name="T7" fmla="*/ 576 h 576"/>
                <a:gd name="T8" fmla="*/ 815 w 815"/>
                <a:gd name="T9" fmla="*/ 478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5" h="576">
                  <a:moveTo>
                    <a:pt x="0" y="0"/>
                  </a:moveTo>
                  <a:lnTo>
                    <a:pt x="294" y="0"/>
                  </a:lnTo>
                  <a:lnTo>
                    <a:pt x="609" y="576"/>
                  </a:lnTo>
                  <a:lnTo>
                    <a:pt x="815" y="576"/>
                  </a:lnTo>
                  <a:lnTo>
                    <a:pt x="815" y="4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Oval 109"/>
            <p:cNvSpPr>
              <a:spLocks noChangeArrowheads="1"/>
            </p:cNvSpPr>
            <p:nvPr/>
          </p:nvSpPr>
          <p:spPr bwMode="auto">
            <a:xfrm>
              <a:off x="739" y="1586"/>
              <a:ext cx="56" cy="56"/>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73" name="Text Box 111"/>
          <p:cNvSpPr txBox="1">
            <a:spLocks noChangeArrowheads="1"/>
          </p:cNvSpPr>
          <p:nvPr/>
        </p:nvSpPr>
        <p:spPr bwMode="auto">
          <a:xfrm>
            <a:off x="5038725" y="363538"/>
            <a:ext cx="1954213"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若</a:t>
            </a:r>
            <a:r>
              <a:rPr kumimoji="1" lang="en-US" altLang="zh-CN" sz="2800" i="0" u="none" strike="noStrike" kern="1200" cap="none" spc="0" normalizeH="0" baseline="0" noProof="0" dirty="0">
                <a:ln>
                  <a:solidFill>
                    <a:schemeClr val="tx1"/>
                  </a:solidFill>
                </a:ln>
                <a:effectLst/>
                <a:uLnTx/>
                <a:uFillTx/>
                <a:latin typeface="+mn-lt"/>
                <a:ea typeface="黑体" panose="02010609060101010101" pitchFamily="49" charset="-122"/>
              </a:rPr>
              <a:t>CP=0</a:t>
            </a: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                  </a:t>
            </a:r>
            <a:endParaRPr kumimoji="1" lang="zh-CN" altLang="en-US" sz="2800" i="0" u="none" strike="noStrike" kern="1200" cap="none" spc="0" normalizeH="0" baseline="3000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74" name="Text Box 112"/>
          <p:cNvSpPr txBox="1">
            <a:spLocks noChangeArrowheads="1"/>
          </p:cNvSpPr>
          <p:nvPr/>
        </p:nvSpPr>
        <p:spPr bwMode="auto">
          <a:xfrm>
            <a:off x="5557838" y="1638300"/>
            <a:ext cx="2432050"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若</a:t>
            </a:r>
            <a:r>
              <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CP</a:t>
            </a: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从</a:t>
            </a:r>
            <a:r>
              <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0</a:t>
            </a:r>
            <a:r>
              <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1</a:t>
            </a: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a:t>
            </a:r>
            <a:endPar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75" name="Text Box 113"/>
          <p:cNvSpPr txBox="1">
            <a:spLocks noChangeArrowheads="1"/>
          </p:cNvSpPr>
          <p:nvPr/>
        </p:nvSpPr>
        <p:spPr bwMode="auto">
          <a:xfrm>
            <a:off x="6538913" y="363538"/>
            <a:ext cx="2398712"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门</a:t>
            </a:r>
            <a:r>
              <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3</a:t>
            </a: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a:t>
            </a:r>
            <a:r>
              <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4</a:t>
            </a: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封锁，</a:t>
            </a:r>
            <a:endPar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76" name="Text Box 114"/>
          <p:cNvSpPr txBox="1">
            <a:spLocks noChangeArrowheads="1"/>
          </p:cNvSpPr>
          <p:nvPr/>
        </p:nvSpPr>
        <p:spPr bwMode="auto">
          <a:xfrm>
            <a:off x="5867400" y="1101725"/>
            <a:ext cx="1673225" cy="402674"/>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7" name="Text Box 115"/>
          <p:cNvSpPr txBox="1">
            <a:spLocks noChangeArrowheads="1"/>
          </p:cNvSpPr>
          <p:nvPr/>
        </p:nvSpPr>
        <p:spPr bwMode="auto">
          <a:xfrm>
            <a:off x="5694363" y="2328863"/>
            <a:ext cx="2536825"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门</a:t>
            </a:r>
            <a:r>
              <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3</a:t>
            </a: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a:t>
            </a:r>
            <a:r>
              <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4</a:t>
            </a: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sym typeface="Symbol" panose="05050102010706020507" pitchFamily="18" charset="2"/>
              </a:rPr>
              <a:t>打开，</a:t>
            </a:r>
            <a:endPar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78" name="Text Box 116"/>
          <p:cNvSpPr txBox="1">
            <a:spLocks noChangeArrowheads="1"/>
          </p:cNvSpPr>
          <p:nvPr/>
        </p:nvSpPr>
        <p:spPr bwMode="auto">
          <a:xfrm>
            <a:off x="5915025" y="2901950"/>
            <a:ext cx="1449388"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79" name="Text Box 117"/>
          <p:cNvSpPr txBox="1">
            <a:spLocks noChangeArrowheads="1"/>
          </p:cNvSpPr>
          <p:nvPr/>
        </p:nvSpPr>
        <p:spPr bwMode="auto">
          <a:xfrm>
            <a:off x="2654300" y="3619864"/>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0" name="Text Box 118"/>
          <p:cNvSpPr txBox="1">
            <a:spLocks noChangeArrowheads="1"/>
          </p:cNvSpPr>
          <p:nvPr/>
        </p:nvSpPr>
        <p:spPr bwMode="auto">
          <a:xfrm>
            <a:off x="1136650" y="4297363"/>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1" name="Text Box 119"/>
          <p:cNvSpPr txBox="1">
            <a:spLocks noChangeArrowheads="1"/>
          </p:cNvSpPr>
          <p:nvPr/>
        </p:nvSpPr>
        <p:spPr bwMode="auto">
          <a:xfrm>
            <a:off x="862013" y="2500313"/>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2" name="Text Box 120"/>
          <p:cNvSpPr txBox="1">
            <a:spLocks noChangeArrowheads="1"/>
          </p:cNvSpPr>
          <p:nvPr/>
        </p:nvSpPr>
        <p:spPr bwMode="auto">
          <a:xfrm>
            <a:off x="585788" y="4311650"/>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3" name="Text Box 121"/>
          <p:cNvSpPr txBox="1">
            <a:spLocks noChangeArrowheads="1"/>
          </p:cNvSpPr>
          <p:nvPr/>
        </p:nvSpPr>
        <p:spPr bwMode="auto">
          <a:xfrm>
            <a:off x="2120900" y="3000375"/>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4" name="Text Box 122"/>
          <p:cNvSpPr txBox="1">
            <a:spLocks noChangeArrowheads="1"/>
          </p:cNvSpPr>
          <p:nvPr/>
        </p:nvSpPr>
        <p:spPr bwMode="auto">
          <a:xfrm>
            <a:off x="2944070" y="3228975"/>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5" name="Text Box 123"/>
          <p:cNvSpPr txBox="1">
            <a:spLocks noChangeArrowheads="1"/>
          </p:cNvSpPr>
          <p:nvPr/>
        </p:nvSpPr>
        <p:spPr bwMode="auto">
          <a:xfrm>
            <a:off x="1243013" y="3254376"/>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nvGrpSpPr>
          <p:cNvPr id="86" name="Group 124"/>
          <p:cNvGrpSpPr/>
          <p:nvPr/>
        </p:nvGrpSpPr>
        <p:grpSpPr bwMode="auto">
          <a:xfrm>
            <a:off x="2951163" y="3246438"/>
            <a:ext cx="276225" cy="457200"/>
            <a:chOff x="532" y="3653"/>
            <a:chExt cx="163" cy="288"/>
          </a:xfrm>
        </p:grpSpPr>
        <p:sp>
          <p:nvSpPr>
            <p:cNvPr id="87" name="Rectangle 125"/>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8" name="Text Box 126"/>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89" name="Group 127"/>
          <p:cNvGrpSpPr/>
          <p:nvPr/>
        </p:nvGrpSpPr>
        <p:grpSpPr bwMode="auto">
          <a:xfrm>
            <a:off x="1277938" y="3243263"/>
            <a:ext cx="276225" cy="460375"/>
            <a:chOff x="532" y="3653"/>
            <a:chExt cx="163" cy="290"/>
          </a:xfrm>
        </p:grpSpPr>
        <p:sp>
          <p:nvSpPr>
            <p:cNvPr id="90" name="Rectangle 128"/>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1" name="Text Box 129"/>
            <p:cNvSpPr txBox="1">
              <a:spLocks noChangeArrowheads="1"/>
            </p:cNvSpPr>
            <p:nvPr/>
          </p:nvSpPr>
          <p:spPr bwMode="auto">
            <a:xfrm>
              <a:off x="532" y="3653"/>
              <a:ext cx="163" cy="290"/>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92" name="Group 130"/>
          <p:cNvGrpSpPr/>
          <p:nvPr/>
        </p:nvGrpSpPr>
        <p:grpSpPr bwMode="auto">
          <a:xfrm>
            <a:off x="2795588" y="2501900"/>
            <a:ext cx="293687" cy="457200"/>
            <a:chOff x="532" y="3653"/>
            <a:chExt cx="163" cy="288"/>
          </a:xfrm>
        </p:grpSpPr>
        <p:sp>
          <p:nvSpPr>
            <p:cNvPr id="93" name="Rectangle 131"/>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4" name="Text Box 132"/>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95" name="Text Box 133"/>
          <p:cNvSpPr txBox="1">
            <a:spLocks noChangeArrowheads="1"/>
          </p:cNvSpPr>
          <p:nvPr/>
        </p:nvSpPr>
        <p:spPr bwMode="auto">
          <a:xfrm>
            <a:off x="757238" y="3468688"/>
            <a:ext cx="6032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nvGrpSpPr>
          <p:cNvPr id="96" name="Group 134"/>
          <p:cNvGrpSpPr/>
          <p:nvPr/>
        </p:nvGrpSpPr>
        <p:grpSpPr bwMode="auto">
          <a:xfrm>
            <a:off x="2640013" y="1381125"/>
            <a:ext cx="309562" cy="457200"/>
            <a:chOff x="532" y="3653"/>
            <a:chExt cx="163" cy="288"/>
          </a:xfrm>
        </p:grpSpPr>
        <p:sp>
          <p:nvSpPr>
            <p:cNvPr id="97" name="Rectangle 135"/>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8" name="Text Box 136"/>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99" name="Group 137"/>
          <p:cNvGrpSpPr/>
          <p:nvPr/>
        </p:nvGrpSpPr>
        <p:grpSpPr bwMode="auto">
          <a:xfrm>
            <a:off x="1069975" y="1243013"/>
            <a:ext cx="309563" cy="457200"/>
            <a:chOff x="532" y="3653"/>
            <a:chExt cx="163" cy="288"/>
          </a:xfrm>
        </p:grpSpPr>
        <p:sp>
          <p:nvSpPr>
            <p:cNvPr id="100" name="Rectangle 138"/>
            <p:cNvSpPr>
              <a:spLocks noChangeArrowheads="1"/>
            </p:cNvSpPr>
            <p:nvPr/>
          </p:nvSpPr>
          <p:spPr bwMode="auto">
            <a:xfrm>
              <a:off x="565" y="3706"/>
              <a:ext cx="109" cy="174"/>
            </a:xfrm>
            <a:prstGeom prst="rect">
              <a:avLst/>
            </a:prstGeom>
            <a:solidFill>
              <a:srgbClr val="0000C8"/>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01" name="Text Box 139"/>
            <p:cNvSpPr txBox="1">
              <a:spLocks noChangeArrowheads="1"/>
            </p:cNvSpPr>
            <p:nvPr/>
          </p:nvSpPr>
          <p:spPr bwMode="auto">
            <a:xfrm>
              <a:off x="532" y="3653"/>
              <a:ext cx="163" cy="288"/>
            </a:xfrm>
            <a:prstGeom prst="rect">
              <a:avLst/>
            </a:prstGeom>
            <a:noFill/>
            <a:ln w="38100">
              <a:noFill/>
              <a:miter lim="800000"/>
            </a:ln>
            <a:effectLst/>
            <a:extLst>
              <a:ext uri="{909E8E84-426E-40DD-AFC4-6F175D3DCCD1}">
                <a14:hiddenFill xmlns:a14="http://schemas.microsoft.com/office/drawing/2010/main">
                  <a:solidFill>
                    <a:srgbClr val="0000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102" name="Freeform 140"/>
          <p:cNvSpPr/>
          <p:nvPr/>
        </p:nvSpPr>
        <p:spPr bwMode="auto">
          <a:xfrm>
            <a:off x="2743200" y="2535238"/>
            <a:ext cx="1379538" cy="2001837"/>
          </a:xfrm>
          <a:custGeom>
            <a:avLst/>
            <a:gdLst>
              <a:gd name="T0" fmla="*/ 0 w 869"/>
              <a:gd name="T1" fmla="*/ 0 h 1261"/>
              <a:gd name="T2" fmla="*/ 2147483647 w 869"/>
              <a:gd name="T3" fmla="*/ 0 h 1261"/>
              <a:gd name="T4" fmla="*/ 2147483647 w 869"/>
              <a:gd name="T5" fmla="*/ 2147483647 h 1261"/>
              <a:gd name="T6" fmla="*/ 2147483647 w 869"/>
              <a:gd name="T7" fmla="*/ 2147483647 h 1261"/>
              <a:gd name="T8" fmla="*/ 2147483647 w 869"/>
              <a:gd name="T9" fmla="*/ 2147483647 h 1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1261">
                <a:moveTo>
                  <a:pt x="0" y="0"/>
                </a:moveTo>
                <a:lnTo>
                  <a:pt x="869" y="0"/>
                </a:lnTo>
                <a:lnTo>
                  <a:pt x="869" y="1261"/>
                </a:lnTo>
                <a:lnTo>
                  <a:pt x="54" y="1261"/>
                </a:lnTo>
                <a:lnTo>
                  <a:pt x="54"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 name="AutoShape 145"/>
          <p:cNvSpPr>
            <a:spLocks noChangeArrowheads="1"/>
          </p:cNvSpPr>
          <p:nvPr/>
        </p:nvSpPr>
        <p:spPr bwMode="auto">
          <a:xfrm>
            <a:off x="4641850" y="1277938"/>
            <a:ext cx="533400" cy="2054225"/>
          </a:xfrm>
          <a:prstGeom prst="wedgeRoundRectCallout">
            <a:avLst>
              <a:gd name="adj1" fmla="val -147917"/>
              <a:gd name="adj2" fmla="val 77977"/>
              <a:gd name="adj3" fmla="val 16667"/>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置</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维持线</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04" name="Group 150"/>
          <p:cNvGrpSpPr/>
          <p:nvPr/>
        </p:nvGrpSpPr>
        <p:grpSpPr bwMode="auto">
          <a:xfrm>
            <a:off x="5416550" y="3689350"/>
            <a:ext cx="3175000" cy="725488"/>
            <a:chOff x="3412" y="2933"/>
            <a:chExt cx="2000" cy="457"/>
          </a:xfrm>
        </p:grpSpPr>
        <p:sp>
          <p:nvSpPr>
            <p:cNvPr id="105" name="Rectangle 148"/>
            <p:cNvSpPr>
              <a:spLocks noChangeArrowheads="1"/>
            </p:cNvSpPr>
            <p:nvPr/>
          </p:nvSpPr>
          <p:spPr bwMode="auto">
            <a:xfrm>
              <a:off x="3412" y="2933"/>
              <a:ext cx="2000" cy="457"/>
            </a:xfrm>
            <a:prstGeom prst="rect">
              <a:avLst/>
            </a:prstGeom>
            <a:gradFill rotWithShape="0">
              <a:gsLst>
                <a:gs pos="0">
                  <a:schemeClr val="bg1"/>
                </a:gs>
                <a:gs pos="50000">
                  <a:schemeClr val="accent1"/>
                </a:gs>
                <a:gs pos="100000">
                  <a:schemeClr val="bg1"/>
                </a:gs>
              </a:gsLst>
              <a:lin ang="5400000" scaled="1"/>
            </a:gra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6" name="Text Box 146"/>
            <p:cNvSpPr txBox="1">
              <a:spLocks noChangeArrowheads="1"/>
            </p:cNvSpPr>
            <p:nvPr/>
          </p:nvSpPr>
          <p:spPr bwMode="auto">
            <a:xfrm>
              <a:off x="3674" y="3022"/>
              <a:ext cx="92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7" name="Text Box 147"/>
            <p:cNvSpPr txBox="1">
              <a:spLocks noChangeArrowheads="1"/>
            </p:cNvSpPr>
            <p:nvPr/>
          </p:nvSpPr>
          <p:spPr bwMode="auto">
            <a:xfrm>
              <a:off x="4543" y="2999"/>
              <a:ext cx="75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08" name="Text Box 153"/>
          <p:cNvSpPr txBox="1">
            <a:spLocks noChangeArrowheads="1"/>
          </p:cNvSpPr>
          <p:nvPr/>
        </p:nvSpPr>
        <p:spPr bwMode="auto">
          <a:xfrm>
            <a:off x="2830513" y="4933950"/>
            <a:ext cx="5986462"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 1. </a:t>
            </a:r>
            <a:r>
              <a:rPr kumimoji="0" lang="en-US" altLang="zh-CN" sz="2800" i="0" u="none" strike="noStrike" kern="1200" cap="none" spc="0" normalizeH="0" baseline="0" noProof="0" dirty="0">
                <a:ln>
                  <a:solidFill>
                    <a:schemeClr val="tx1"/>
                  </a:solidFill>
                </a:ln>
                <a:effectLst/>
                <a:uLnTx/>
                <a:uFillTx/>
                <a:latin typeface="+mn-lt"/>
                <a:ea typeface="黑体" panose="02010609060101010101" pitchFamily="49" charset="-122"/>
              </a:rPr>
              <a:t>CP</a:t>
            </a:r>
            <a:r>
              <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正跳变时，才接受输入数据。</a:t>
            </a:r>
            <a:endPar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109" name="Text Box 154"/>
          <p:cNvSpPr txBox="1">
            <a:spLocks noChangeArrowheads="1"/>
          </p:cNvSpPr>
          <p:nvPr/>
        </p:nvSpPr>
        <p:spPr bwMode="auto">
          <a:xfrm>
            <a:off x="2881313" y="5557838"/>
            <a:ext cx="5918200" cy="104464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 2. </a:t>
            </a:r>
            <a:r>
              <a:rPr kumimoji="0" lang="en-US" altLang="zh-CN" sz="2800" i="0" u="none" strike="noStrike" kern="1200" cap="none" spc="0" normalizeH="0" baseline="0" noProof="0" dirty="0">
                <a:ln>
                  <a:solidFill>
                    <a:schemeClr val="tx1"/>
                  </a:solidFill>
                </a:ln>
                <a:effectLst/>
                <a:uLnTx/>
                <a:uFillTx/>
                <a:latin typeface="+mn-lt"/>
                <a:ea typeface="黑体" panose="02010609060101010101" pitchFamily="49" charset="-122"/>
              </a:rPr>
              <a:t>CP</a:t>
            </a:r>
            <a:r>
              <a:rPr kumimoji="0" lang="zh-CN" altLang="en-US" sz="2800" i="0" u="none" strike="noStrike" kern="1200" cap="none" spc="0" normalizeH="0" baseline="0" noProof="0" dirty="0">
                <a:ln>
                  <a:solidFill>
                    <a:schemeClr val="tx1"/>
                  </a:solidFill>
                </a:ln>
                <a:effectLst/>
                <a:uLnTx/>
                <a:uFillTx/>
                <a:latin typeface="+mn-lt"/>
                <a:ea typeface="黑体" panose="02010609060101010101" pitchFamily="49" charset="-122"/>
              </a:rPr>
              <a:t>＝</a:t>
            </a:r>
            <a:r>
              <a:rPr kumimoji="0" lang="en-US" altLang="zh-CN" sz="2800" i="0" u="none" strike="noStrike" kern="1200" cap="none" spc="0" normalizeH="0" baseline="0" noProof="0" dirty="0">
                <a:ln>
                  <a:solidFill>
                    <a:schemeClr val="tx1"/>
                  </a:solidFill>
                </a:ln>
                <a:effectLst/>
                <a:uLnTx/>
                <a:uFillTx/>
                <a:latin typeface="+mn-lt"/>
                <a:ea typeface="黑体" panose="02010609060101010101" pitchFamily="49" charset="-122"/>
              </a:rPr>
              <a:t>1</a:t>
            </a:r>
            <a:r>
              <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及</a:t>
            </a:r>
            <a:r>
              <a:rPr kumimoji="0" lang="en-US" altLang="zh-CN" sz="2800" i="0" u="none" strike="noStrike" kern="1200" cap="none" spc="0" normalizeH="0" baseline="0" noProof="0" dirty="0">
                <a:ln>
                  <a:solidFill>
                    <a:schemeClr val="tx1"/>
                  </a:solidFill>
                </a:ln>
                <a:effectLst/>
                <a:uLnTx/>
                <a:uFillTx/>
                <a:latin typeface="+mn-lt"/>
                <a:ea typeface="黑体" panose="02010609060101010101" pitchFamily="49" charset="-122"/>
              </a:rPr>
              <a:t>CP</a:t>
            </a:r>
            <a:r>
              <a:rPr kumimoji="0" lang="zh-CN" altLang="en-US" sz="2800" i="0" u="none" strike="noStrike" kern="1200" cap="none" spc="0" normalizeH="0" baseline="0" noProof="0" dirty="0">
                <a:ln>
                  <a:solidFill>
                    <a:schemeClr val="tx1"/>
                  </a:solidFill>
                </a:ln>
                <a:effectLst/>
                <a:uLnTx/>
                <a:uFillTx/>
                <a:latin typeface="+mn-lt"/>
                <a:ea typeface="黑体" panose="02010609060101010101" pitchFamily="49" charset="-122"/>
              </a:rPr>
              <a:t>＝</a:t>
            </a:r>
            <a:r>
              <a:rPr kumimoji="0" lang="en-US" altLang="zh-CN" sz="2800" i="0" u="none" strike="noStrike" kern="1200" cap="none" spc="0" normalizeH="0" baseline="0" noProof="0" dirty="0">
                <a:ln>
                  <a:solidFill>
                    <a:schemeClr val="tx1"/>
                  </a:solidFill>
                </a:ln>
                <a:effectLst/>
                <a:uLnTx/>
                <a:uFillTx/>
                <a:latin typeface="+mn-lt"/>
                <a:ea typeface="黑体" panose="02010609060101010101" pitchFamily="49" charset="-122"/>
              </a:rPr>
              <a:t>0</a:t>
            </a:r>
            <a:r>
              <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期间，输入数据</a:t>
            </a:r>
            <a:endPar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70000"/>
              </a:lnSpc>
              <a:spcBef>
                <a:spcPct val="50000"/>
              </a:spcBef>
              <a:spcAft>
                <a:spcPct val="0"/>
              </a:spcAft>
              <a:buClrTx/>
              <a:buSzTx/>
              <a:buFontTx/>
              <a:buNone/>
              <a:defRPr/>
            </a:pPr>
            <a:r>
              <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    变化不会影响触发器状态。</a:t>
            </a:r>
            <a:endPar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grpSp>
        <p:nvGrpSpPr>
          <p:cNvPr id="110" name="组合 109"/>
          <p:cNvGrpSpPr/>
          <p:nvPr/>
        </p:nvGrpSpPr>
        <p:grpSpPr>
          <a:xfrm>
            <a:off x="517208" y="5106988"/>
            <a:ext cx="1725612" cy="758825"/>
            <a:chOff x="517208" y="5106988"/>
            <a:chExt cx="1725612" cy="758825"/>
          </a:xfrm>
        </p:grpSpPr>
        <p:sp>
          <p:nvSpPr>
            <p:cNvPr id="111" name="AutoShape 152"/>
            <p:cNvSpPr>
              <a:spLocks noChangeArrowheads="1"/>
            </p:cNvSpPr>
            <p:nvPr/>
          </p:nvSpPr>
          <p:spPr bwMode="auto">
            <a:xfrm>
              <a:off x="517208" y="5106988"/>
              <a:ext cx="1725612" cy="758825"/>
            </a:xfrm>
            <a:prstGeom prst="cloudCallout">
              <a:avLst>
                <a:gd name="adj1" fmla="val 91213"/>
                <a:gd name="adj2" fmla="val 67574"/>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rgbClr val="9090F4"/>
                  </a:solid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12" name="TextBox 111"/>
            <p:cNvSpPr txBox="1"/>
            <p:nvPr/>
          </p:nvSpPr>
          <p:spPr>
            <a:xfrm>
              <a:off x="868680" y="5242560"/>
              <a:ext cx="1066800"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特点</a:t>
              </a:r>
              <a:endParaRPr lang="zh-CN" altLang="en-US" dirty="0">
                <a:solidFill>
                  <a:schemeClr val="tx1"/>
                </a:solidFill>
                <a:latin typeface="黑体" panose="02010609060101010101" pitchFamily="49" charset="-122"/>
                <a:ea typeface="黑体" panose="02010609060101010101" pitchFamily="49" charset="-122"/>
              </a:endParaRPr>
            </a:p>
          </p:txBody>
        </p:sp>
      </p:grpSp>
      <p:grpSp>
        <p:nvGrpSpPr>
          <p:cNvPr id="115" name="组合 114"/>
          <p:cNvGrpSpPr/>
          <p:nvPr/>
        </p:nvGrpSpPr>
        <p:grpSpPr>
          <a:xfrm>
            <a:off x="1413510" y="2535555"/>
            <a:ext cx="1376680" cy="998220"/>
            <a:chOff x="2226" y="3993"/>
            <a:chExt cx="2168" cy="1572"/>
          </a:xfrm>
        </p:grpSpPr>
        <p:cxnSp>
          <p:nvCxnSpPr>
            <p:cNvPr id="2" name="直接连接符 1"/>
            <p:cNvCxnSpPr/>
            <p:nvPr/>
          </p:nvCxnSpPr>
          <p:spPr>
            <a:xfrm>
              <a:off x="3942" y="3993"/>
              <a:ext cx="453" cy="15"/>
            </a:xfrm>
            <a:prstGeom prst="line">
              <a:avLst/>
            </a:prstGeom>
            <a:noFill/>
            <a:ln w="38100" cap="flat" cmpd="sng" algn="ctr">
              <a:solidFill>
                <a:srgbClr val="FF0000"/>
              </a:solidFill>
              <a:prstDash val="solid"/>
              <a:miter lim="800000"/>
              <a:headEnd type="none" w="med" len="med"/>
              <a:tailEnd type="none" w="med" len="med"/>
            </a:ln>
          </p:spPr>
        </p:cxnSp>
        <p:cxnSp>
          <p:nvCxnSpPr>
            <p:cNvPr id="3" name="直接连接符 2"/>
            <p:cNvCxnSpPr/>
            <p:nvPr/>
          </p:nvCxnSpPr>
          <p:spPr>
            <a:xfrm flipH="1">
              <a:off x="2519" y="4019"/>
              <a:ext cx="1433" cy="1546"/>
            </a:xfrm>
            <a:prstGeom prst="line">
              <a:avLst/>
            </a:prstGeom>
            <a:noFill/>
            <a:ln w="38100" cap="flat" cmpd="sng" algn="ctr">
              <a:solidFill>
                <a:srgbClr val="FF0000"/>
              </a:solidFill>
              <a:prstDash val="solid"/>
              <a:miter lim="800000"/>
              <a:headEnd type="none" w="med" len="med"/>
              <a:tailEnd type="none" w="med" len="med"/>
            </a:ln>
          </p:spPr>
        </p:cxnSp>
        <p:cxnSp>
          <p:nvCxnSpPr>
            <p:cNvPr id="113" name="直接连接符 112"/>
            <p:cNvCxnSpPr/>
            <p:nvPr/>
          </p:nvCxnSpPr>
          <p:spPr>
            <a:xfrm flipH="1">
              <a:off x="2226" y="5226"/>
              <a:ext cx="14" cy="302"/>
            </a:xfrm>
            <a:prstGeom prst="line">
              <a:avLst/>
            </a:prstGeom>
            <a:noFill/>
            <a:ln w="38100" cap="flat" cmpd="sng" algn="ctr">
              <a:solidFill>
                <a:srgbClr val="FF0000"/>
              </a:solidFill>
              <a:prstDash val="solid"/>
              <a:miter lim="800000"/>
              <a:headEnd type="none" w="med" len="med"/>
              <a:tailEnd type="none" w="med" len="med"/>
            </a:ln>
          </p:spPr>
        </p:cxnSp>
        <p:cxnSp>
          <p:nvCxnSpPr>
            <p:cNvPr id="114" name="直接连接符 113"/>
            <p:cNvCxnSpPr/>
            <p:nvPr/>
          </p:nvCxnSpPr>
          <p:spPr>
            <a:xfrm>
              <a:off x="2263" y="5505"/>
              <a:ext cx="264" cy="15"/>
            </a:xfrm>
            <a:prstGeom prst="line">
              <a:avLst/>
            </a:prstGeom>
            <a:noFill/>
            <a:ln w="38100" cap="flat" cmpd="sng" algn="ctr">
              <a:solidFill>
                <a:srgbClr val="FF0000"/>
              </a:solidFill>
              <a:prstDash val="solid"/>
              <a:miter lim="800000"/>
              <a:headEnd type="none" w="med" len="med"/>
              <a:tailEnd type="none" w="med" len="med"/>
            </a:ln>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500"/>
                            </p:stCondLst>
                            <p:childTnLst>
                              <p:par>
                                <p:cTn id="15" presetID="9" presetClass="entr" presetSubtype="0" fill="hold" grpId="0" nodeType="afterEffect">
                                  <p:stCondLst>
                                    <p:cond delay="100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par>
                          <p:cTn id="18" fill="hold">
                            <p:stCondLst>
                              <p:cond delay="2000"/>
                            </p:stCondLst>
                            <p:childTnLst>
                              <p:par>
                                <p:cTn id="19" presetID="9" presetClass="entr" presetSubtype="0" fill="hold" grpId="0" nodeType="afterEffect">
                                  <p:stCondLst>
                                    <p:cond delay="1000"/>
                                  </p:stCondLst>
                                  <p:childTnLst>
                                    <p:set>
                                      <p:cBhvr>
                                        <p:cTn id="20" dur="1" fill="hold">
                                          <p:stCondLst>
                                            <p:cond delay="0"/>
                                          </p:stCondLst>
                                        </p:cTn>
                                        <p:tgtEl>
                                          <p:spTgt spid="79"/>
                                        </p:tgtEl>
                                        <p:attrNameLst>
                                          <p:attrName>style.visibility</p:attrName>
                                        </p:attrNameLst>
                                      </p:cBhvr>
                                      <p:to>
                                        <p:strVal val="visible"/>
                                      </p:to>
                                    </p:set>
                                    <p:animEffect transition="in" filter="dissolve">
                                      <p:cBhvr>
                                        <p:cTn id="21" dur="500"/>
                                        <p:tgtEl>
                                          <p:spTgt spid="79"/>
                                        </p:tgtEl>
                                      </p:cBhvr>
                                    </p:animEffect>
                                  </p:childTnLst>
                                </p:cTn>
                              </p:par>
                            </p:childTnLst>
                          </p:cTn>
                        </p:par>
                        <p:par>
                          <p:cTn id="22" fill="hold">
                            <p:stCondLst>
                              <p:cond delay="3500"/>
                            </p:stCondLst>
                            <p:childTnLst>
                              <p:par>
                                <p:cTn id="23" presetID="9" presetClass="entr" presetSubtype="0" fill="hold" grpId="0" nodeType="afterEffect">
                                  <p:stCondLst>
                                    <p:cond delay="100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left)">
                                      <p:cBhvr>
                                        <p:cTn id="30" dur="500"/>
                                        <p:tgtEl>
                                          <p:spTgt spid="73"/>
                                        </p:tgtEl>
                                      </p:cBhvr>
                                    </p:animEffect>
                                  </p:childTnLst>
                                </p:cTn>
                              </p:par>
                            </p:childTnLst>
                          </p:cTn>
                        </p:par>
                        <p:par>
                          <p:cTn id="31" fill="hold">
                            <p:stCondLst>
                              <p:cond delay="500"/>
                            </p:stCondLst>
                            <p:childTnLst>
                              <p:par>
                                <p:cTn id="32" presetID="9" presetClass="entr" presetSubtype="0" fill="hold" grpId="0" nodeType="afterEffect">
                                  <p:stCondLst>
                                    <p:cond delay="1000"/>
                                  </p:stCondLst>
                                  <p:childTnLst>
                                    <p:set>
                                      <p:cBhvr>
                                        <p:cTn id="33" dur="1" fill="hold">
                                          <p:stCondLst>
                                            <p:cond delay="0"/>
                                          </p:stCondLst>
                                        </p:cTn>
                                        <p:tgtEl>
                                          <p:spTgt spid="84"/>
                                        </p:tgtEl>
                                        <p:attrNameLst>
                                          <p:attrName>style.visibility</p:attrName>
                                        </p:attrNameLst>
                                      </p:cBhvr>
                                      <p:to>
                                        <p:strVal val="visible"/>
                                      </p:to>
                                    </p:set>
                                    <p:animEffect transition="in" filter="dissolve">
                                      <p:cBhvr>
                                        <p:cTn id="34" dur="500"/>
                                        <p:tgtEl>
                                          <p:spTgt spid="84"/>
                                        </p:tgtEl>
                                      </p:cBhvr>
                                    </p:animEffect>
                                  </p:childTnLst>
                                </p:cTn>
                              </p:par>
                            </p:childTnLst>
                          </p:cTn>
                        </p:par>
                        <p:par>
                          <p:cTn id="35" fill="hold">
                            <p:stCondLst>
                              <p:cond delay="2000"/>
                            </p:stCondLst>
                            <p:childTnLst>
                              <p:par>
                                <p:cTn id="36" presetID="9" presetClass="entr" presetSubtype="0" fill="hold" grpId="0" nodeType="afterEffect">
                                  <p:stCondLst>
                                    <p:cond delay="1000"/>
                                  </p:stCondLst>
                                  <p:childTnLst>
                                    <p:set>
                                      <p:cBhvr>
                                        <p:cTn id="37" dur="1" fill="hold">
                                          <p:stCondLst>
                                            <p:cond delay="0"/>
                                          </p:stCondLst>
                                        </p:cTn>
                                        <p:tgtEl>
                                          <p:spTgt spid="85"/>
                                        </p:tgtEl>
                                        <p:attrNameLst>
                                          <p:attrName>style.visibility</p:attrName>
                                        </p:attrNameLst>
                                      </p:cBhvr>
                                      <p:to>
                                        <p:strVal val="visible"/>
                                      </p:to>
                                    </p:set>
                                    <p:animEffect transition="in" filter="dissolve">
                                      <p:cBhvr>
                                        <p:cTn id="38" dur="500"/>
                                        <p:tgtEl>
                                          <p:spTgt spid="8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anim calcmode="lin" valueType="num">
                                      <p:cBhvr additive="base">
                                        <p:cTn id="43" dur="500" fill="hold"/>
                                        <p:tgtEl>
                                          <p:spTgt spid="75"/>
                                        </p:tgtEl>
                                        <p:attrNameLst>
                                          <p:attrName>ppt_x</p:attrName>
                                        </p:attrNameLst>
                                      </p:cBhvr>
                                      <p:tavLst>
                                        <p:tav tm="0">
                                          <p:val>
                                            <p:strVal val="1+#ppt_w/2"/>
                                          </p:val>
                                        </p:tav>
                                        <p:tav tm="100000">
                                          <p:val>
                                            <p:strVal val="#ppt_x"/>
                                          </p:val>
                                        </p:tav>
                                      </p:tavLst>
                                    </p:anim>
                                    <p:anim calcmode="lin" valueType="num">
                                      <p:cBhvr additive="base">
                                        <p:cTn id="44"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childTnLst>
                          </p:cTn>
                        </p:par>
                        <p:par>
                          <p:cTn id="50" fill="hold">
                            <p:stCondLst>
                              <p:cond delay="500"/>
                            </p:stCondLst>
                            <p:childTnLst>
                              <p:par>
                                <p:cTn id="51" presetID="9" presetClass="entr" presetSubtype="0" fill="hold" grpId="0" nodeType="afterEffect">
                                  <p:stCondLst>
                                    <p:cond delay="1000"/>
                                  </p:stCondLst>
                                  <p:childTnLst>
                                    <p:set>
                                      <p:cBhvr>
                                        <p:cTn id="52" dur="1" fill="hold">
                                          <p:stCondLst>
                                            <p:cond delay="0"/>
                                          </p:stCondLst>
                                        </p:cTn>
                                        <p:tgtEl>
                                          <p:spTgt spid="81"/>
                                        </p:tgtEl>
                                        <p:attrNameLst>
                                          <p:attrName>style.visibility</p:attrName>
                                        </p:attrNameLst>
                                      </p:cBhvr>
                                      <p:to>
                                        <p:strVal val="visible"/>
                                      </p:to>
                                    </p:set>
                                    <p:animEffect transition="in" filter="dissolve">
                                      <p:cBhvr>
                                        <p:cTn id="53" dur="500"/>
                                        <p:tgtEl>
                                          <p:spTgt spid="81"/>
                                        </p:tgtEl>
                                      </p:cBhvr>
                                    </p:animEffect>
                                  </p:childTnLst>
                                </p:cTn>
                              </p:par>
                            </p:childTnLst>
                          </p:cTn>
                        </p:par>
                        <p:par>
                          <p:cTn id="54" fill="hold">
                            <p:stCondLst>
                              <p:cond delay="2000"/>
                            </p:stCondLst>
                            <p:childTnLst>
                              <p:par>
                                <p:cTn id="55" presetID="9" presetClass="entr" presetSubtype="0" fill="hold" grpId="0" nodeType="afterEffect">
                                  <p:stCondLst>
                                    <p:cond delay="1000"/>
                                  </p:stCondLst>
                                  <p:childTnLst>
                                    <p:set>
                                      <p:cBhvr>
                                        <p:cTn id="56" dur="1" fill="hold">
                                          <p:stCondLst>
                                            <p:cond delay="0"/>
                                          </p:stCondLst>
                                        </p:cTn>
                                        <p:tgtEl>
                                          <p:spTgt spid="82"/>
                                        </p:tgtEl>
                                        <p:attrNameLst>
                                          <p:attrName>style.visibility</p:attrName>
                                        </p:attrNameLst>
                                      </p:cBhvr>
                                      <p:to>
                                        <p:strVal val="visible"/>
                                      </p:to>
                                    </p:set>
                                    <p:animEffect transition="in" filter="dissolve">
                                      <p:cBhvr>
                                        <p:cTn id="57" dur="500"/>
                                        <p:tgtEl>
                                          <p:spTgt spid="82"/>
                                        </p:tgtEl>
                                      </p:cBhvr>
                                    </p:animEffect>
                                  </p:childTnLst>
                                </p:cTn>
                              </p:par>
                            </p:childTnLst>
                          </p:cTn>
                        </p:par>
                        <p:par>
                          <p:cTn id="58" fill="hold">
                            <p:stCondLst>
                              <p:cond delay="3500"/>
                            </p:stCondLst>
                            <p:childTnLst>
                              <p:par>
                                <p:cTn id="59" presetID="9" presetClass="entr" presetSubtype="0" fill="hold" grpId="0" nodeType="afterEffect">
                                  <p:stCondLst>
                                    <p:cond delay="1000"/>
                                  </p:stCondLst>
                                  <p:childTnLst>
                                    <p:set>
                                      <p:cBhvr>
                                        <p:cTn id="60" dur="1" fill="hold">
                                          <p:stCondLst>
                                            <p:cond delay="0"/>
                                          </p:stCondLst>
                                        </p:cTn>
                                        <p:tgtEl>
                                          <p:spTgt spid="95"/>
                                        </p:tgtEl>
                                        <p:attrNameLst>
                                          <p:attrName>style.visibility</p:attrName>
                                        </p:attrNameLst>
                                      </p:cBhvr>
                                      <p:to>
                                        <p:strVal val="visible"/>
                                      </p:to>
                                    </p:set>
                                    <p:animEffect transition="in" filter="dissolve">
                                      <p:cBhvr>
                                        <p:cTn id="61" dur="500"/>
                                        <p:tgtEl>
                                          <p:spTgt spid="95"/>
                                        </p:tgtEl>
                                      </p:cBhvr>
                                    </p:animEffect>
                                  </p:childTnLst>
                                </p:cTn>
                              </p:par>
                            </p:childTnLst>
                          </p:cTn>
                        </p:par>
                        <p:par>
                          <p:cTn id="62" fill="hold">
                            <p:stCondLst>
                              <p:cond delay="5000"/>
                            </p:stCondLst>
                            <p:childTnLst>
                              <p:par>
                                <p:cTn id="63" presetID="9" presetClass="entr" presetSubtype="0" fill="hold" grpId="0" nodeType="afterEffect">
                                  <p:stCondLst>
                                    <p:cond delay="1000"/>
                                  </p:stCondLst>
                                  <p:childTnLst>
                                    <p:set>
                                      <p:cBhvr>
                                        <p:cTn id="64" dur="1" fill="hold">
                                          <p:stCondLst>
                                            <p:cond delay="0"/>
                                          </p:stCondLst>
                                        </p:cTn>
                                        <p:tgtEl>
                                          <p:spTgt spid="83"/>
                                        </p:tgtEl>
                                        <p:attrNameLst>
                                          <p:attrName>style.visibility</p:attrName>
                                        </p:attrNameLst>
                                      </p:cBhvr>
                                      <p:to>
                                        <p:strVal val="visible"/>
                                      </p:to>
                                    </p:set>
                                    <p:animEffect transition="in" filter="dissolve">
                                      <p:cBhvr>
                                        <p:cTn id="65" dur="500"/>
                                        <p:tgtEl>
                                          <p:spTgt spid="8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left)">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anim calcmode="lin" valueType="num">
                                      <p:cBhvr additive="base">
                                        <p:cTn id="75" dur="500" fill="hold"/>
                                        <p:tgtEl>
                                          <p:spTgt spid="74"/>
                                        </p:tgtEl>
                                        <p:attrNameLst>
                                          <p:attrName>ppt_x</p:attrName>
                                        </p:attrNameLst>
                                      </p:cBhvr>
                                      <p:tavLst>
                                        <p:tav tm="0">
                                          <p:val>
                                            <p:strVal val="1+#ppt_w/2"/>
                                          </p:val>
                                        </p:tav>
                                        <p:tav tm="100000">
                                          <p:val>
                                            <p:strVal val="#ppt_x"/>
                                          </p:val>
                                        </p:tav>
                                      </p:tavLst>
                                    </p:anim>
                                    <p:anim calcmode="lin" valueType="num">
                                      <p:cBhvr additive="base">
                                        <p:cTn id="7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wipe(left)">
                                      <p:cBhvr>
                                        <p:cTn id="81" dur="500"/>
                                        <p:tgtEl>
                                          <p:spTgt spid="77"/>
                                        </p:tgtEl>
                                      </p:cBhvr>
                                    </p:animEffect>
                                  </p:childTnLst>
                                </p:cTn>
                              </p:par>
                            </p:childTnLst>
                          </p:cTn>
                        </p:par>
                        <p:par>
                          <p:cTn id="82" fill="hold">
                            <p:stCondLst>
                              <p:cond delay="500"/>
                            </p:stCondLst>
                            <p:childTnLst>
                              <p:par>
                                <p:cTn id="83" presetID="9" presetClass="entr" presetSubtype="0" fill="hold" nodeType="afterEffect">
                                  <p:stCondLst>
                                    <p:cond delay="1000"/>
                                  </p:stCondLst>
                                  <p:childTnLst>
                                    <p:set>
                                      <p:cBhvr>
                                        <p:cTn id="84" dur="1" fill="hold">
                                          <p:stCondLst>
                                            <p:cond delay="0"/>
                                          </p:stCondLst>
                                        </p:cTn>
                                        <p:tgtEl>
                                          <p:spTgt spid="86"/>
                                        </p:tgtEl>
                                        <p:attrNameLst>
                                          <p:attrName>style.visibility</p:attrName>
                                        </p:attrNameLst>
                                      </p:cBhvr>
                                      <p:to>
                                        <p:strVal val="visible"/>
                                      </p:to>
                                    </p:set>
                                    <p:animEffect transition="in" filter="dissolve">
                                      <p:cBhvr>
                                        <p:cTn id="85" dur="500"/>
                                        <p:tgtEl>
                                          <p:spTgt spid="86"/>
                                        </p:tgtEl>
                                      </p:cBhvr>
                                    </p:animEffect>
                                  </p:childTnLst>
                                </p:cTn>
                              </p:par>
                            </p:childTnLst>
                          </p:cTn>
                        </p:par>
                        <p:par>
                          <p:cTn id="86" fill="hold">
                            <p:stCondLst>
                              <p:cond delay="2000"/>
                            </p:stCondLst>
                            <p:childTnLst>
                              <p:par>
                                <p:cTn id="87" presetID="9" presetClass="entr" presetSubtype="0" fill="hold" nodeType="afterEffect">
                                  <p:stCondLst>
                                    <p:cond delay="1000"/>
                                  </p:stCondLst>
                                  <p:childTnLst>
                                    <p:set>
                                      <p:cBhvr>
                                        <p:cTn id="88" dur="1" fill="hold">
                                          <p:stCondLst>
                                            <p:cond delay="0"/>
                                          </p:stCondLst>
                                        </p:cTn>
                                        <p:tgtEl>
                                          <p:spTgt spid="89"/>
                                        </p:tgtEl>
                                        <p:attrNameLst>
                                          <p:attrName>style.visibility</p:attrName>
                                        </p:attrNameLst>
                                      </p:cBhvr>
                                      <p:to>
                                        <p:strVal val="visible"/>
                                      </p:to>
                                    </p:set>
                                    <p:animEffect transition="in" filter="dissolve">
                                      <p:cBhvr>
                                        <p:cTn id="89" dur="500"/>
                                        <p:tgtEl>
                                          <p:spTgt spid="89"/>
                                        </p:tgtEl>
                                      </p:cBhvr>
                                    </p:animEffect>
                                  </p:childTnLst>
                                </p:cTn>
                              </p:par>
                            </p:childTnLst>
                          </p:cTn>
                        </p:par>
                        <p:par>
                          <p:cTn id="90" fill="hold">
                            <p:stCondLst>
                              <p:cond delay="3500"/>
                            </p:stCondLst>
                            <p:childTnLst>
                              <p:par>
                                <p:cTn id="91" presetID="9" presetClass="entr" presetSubtype="0" fill="hold" nodeType="afterEffect">
                                  <p:stCondLst>
                                    <p:cond delay="100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childTnLst>
                          </p:cTn>
                        </p:par>
                        <p:par>
                          <p:cTn id="94" fill="hold">
                            <p:stCondLst>
                              <p:cond delay="5000"/>
                            </p:stCondLst>
                            <p:childTnLst>
                              <p:par>
                                <p:cTn id="95" presetID="9" presetClass="entr" presetSubtype="0" fill="hold" nodeType="afterEffect">
                                  <p:stCondLst>
                                    <p:cond delay="1000"/>
                                  </p:stCondLst>
                                  <p:childTnLst>
                                    <p:set>
                                      <p:cBhvr>
                                        <p:cTn id="96" dur="1" fill="hold">
                                          <p:stCondLst>
                                            <p:cond delay="0"/>
                                          </p:stCondLst>
                                        </p:cTn>
                                        <p:tgtEl>
                                          <p:spTgt spid="96"/>
                                        </p:tgtEl>
                                        <p:attrNameLst>
                                          <p:attrName>style.visibility</p:attrName>
                                        </p:attrNameLst>
                                      </p:cBhvr>
                                      <p:to>
                                        <p:strVal val="visible"/>
                                      </p:to>
                                    </p:set>
                                    <p:animEffect transition="in" filter="dissolve">
                                      <p:cBhvr>
                                        <p:cTn id="97" dur="500"/>
                                        <p:tgtEl>
                                          <p:spTgt spid="96"/>
                                        </p:tgtEl>
                                      </p:cBhvr>
                                    </p:animEffect>
                                  </p:childTnLst>
                                </p:cTn>
                              </p:par>
                            </p:childTnLst>
                          </p:cTn>
                        </p:par>
                        <p:par>
                          <p:cTn id="98" fill="hold">
                            <p:stCondLst>
                              <p:cond delay="6500"/>
                            </p:stCondLst>
                            <p:childTnLst>
                              <p:par>
                                <p:cTn id="99" presetID="9" presetClass="entr" presetSubtype="0" fill="hold" nodeType="afterEffect">
                                  <p:stCondLst>
                                    <p:cond delay="1000"/>
                                  </p:stCondLst>
                                  <p:childTnLst>
                                    <p:set>
                                      <p:cBhvr>
                                        <p:cTn id="100" dur="1" fill="hold">
                                          <p:stCondLst>
                                            <p:cond delay="0"/>
                                          </p:stCondLst>
                                        </p:cTn>
                                        <p:tgtEl>
                                          <p:spTgt spid="99"/>
                                        </p:tgtEl>
                                        <p:attrNameLst>
                                          <p:attrName>style.visibility</p:attrName>
                                        </p:attrNameLst>
                                      </p:cBhvr>
                                      <p:to>
                                        <p:strVal val="visible"/>
                                      </p:to>
                                    </p:set>
                                    <p:animEffect transition="in" filter="dissolve">
                                      <p:cBhvr>
                                        <p:cTn id="101" dur="500"/>
                                        <p:tgtEl>
                                          <p:spTgt spid="9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iterate type="wd">
                                    <p:tmPct val="100000"/>
                                  </p:iterate>
                                  <p:childTnLst>
                                    <p:set>
                                      <p:cBhvr>
                                        <p:cTn id="105" dur="1" fill="hold">
                                          <p:stCondLst>
                                            <p:cond delay="0"/>
                                          </p:stCondLst>
                                        </p:cTn>
                                        <p:tgtEl>
                                          <p:spTgt spid="78"/>
                                        </p:tgtEl>
                                        <p:attrNameLst>
                                          <p:attrName>style.visibility</p:attrName>
                                        </p:attrNameLst>
                                      </p:cBhvr>
                                      <p:to>
                                        <p:strVal val="visible"/>
                                      </p:to>
                                    </p:set>
                                    <p:animEffect transition="in" filter="wipe(left)">
                                      <p:cBhvr>
                                        <p:cTn id="106" dur="3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wipe(up)">
                                      <p:cBhvr>
                                        <p:cTn id="111" dur="500"/>
                                        <p:tgtEl>
                                          <p:spTgt spid="102"/>
                                        </p:tgtEl>
                                      </p:cBhvr>
                                    </p:animEffect>
                                  </p:childTnLst>
                                </p:cTn>
                              </p:par>
                            </p:childTnLst>
                          </p:cTn>
                        </p:par>
                        <p:par>
                          <p:cTn id="112" fill="hold">
                            <p:stCondLst>
                              <p:cond delay="500"/>
                            </p:stCondLst>
                            <p:childTnLst>
                              <p:par>
                                <p:cTn id="113" presetID="2" presetClass="entr" presetSubtype="1" fill="hold" grpId="0" nodeType="afterEffect">
                                  <p:stCondLst>
                                    <p:cond delay="1000"/>
                                  </p:stCondLst>
                                  <p:childTnLst>
                                    <p:set>
                                      <p:cBhvr>
                                        <p:cTn id="114" dur="1" fill="hold">
                                          <p:stCondLst>
                                            <p:cond delay="0"/>
                                          </p:stCondLst>
                                        </p:cTn>
                                        <p:tgtEl>
                                          <p:spTgt spid="103"/>
                                        </p:tgtEl>
                                        <p:attrNameLst>
                                          <p:attrName>style.visibility</p:attrName>
                                        </p:attrNameLst>
                                      </p:cBhvr>
                                      <p:to>
                                        <p:strVal val="visible"/>
                                      </p:to>
                                    </p:set>
                                    <p:anim calcmode="lin" valueType="num">
                                      <p:cBhvr additive="base">
                                        <p:cTn id="115" dur="500" fill="hold"/>
                                        <p:tgtEl>
                                          <p:spTgt spid="103"/>
                                        </p:tgtEl>
                                        <p:attrNameLst>
                                          <p:attrName>ppt_x</p:attrName>
                                        </p:attrNameLst>
                                      </p:cBhvr>
                                      <p:tavLst>
                                        <p:tav tm="0">
                                          <p:val>
                                            <p:strVal val="#ppt_x"/>
                                          </p:val>
                                        </p:tav>
                                        <p:tav tm="100000">
                                          <p:val>
                                            <p:strVal val="#ppt_x"/>
                                          </p:val>
                                        </p:tav>
                                      </p:tavLst>
                                    </p:anim>
                                    <p:anim calcmode="lin" valueType="num">
                                      <p:cBhvr additive="base">
                                        <p:cTn id="116" dur="500" fill="hold"/>
                                        <p:tgtEl>
                                          <p:spTgt spid="103"/>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 presetClass="entr" presetSubtype="32" fill="hold" nodeType="clickEffect">
                                  <p:stCondLst>
                                    <p:cond delay="0"/>
                                  </p:stCondLst>
                                  <p:childTnLst>
                                    <p:set>
                                      <p:cBhvr>
                                        <p:cTn id="120" dur="1" fill="hold">
                                          <p:stCondLst>
                                            <p:cond delay="0"/>
                                          </p:stCondLst>
                                        </p:cTn>
                                        <p:tgtEl>
                                          <p:spTgt spid="104"/>
                                        </p:tgtEl>
                                        <p:attrNameLst>
                                          <p:attrName>style.visibility</p:attrName>
                                        </p:attrNameLst>
                                      </p:cBhvr>
                                      <p:to>
                                        <p:strVal val="visible"/>
                                      </p:to>
                                    </p:set>
                                    <p:animEffect transition="in" filter="box(out)">
                                      <p:cBhvr>
                                        <p:cTn id="121" dur="500"/>
                                        <p:tgtEl>
                                          <p:spTgt spid="104"/>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1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08"/>
                                        </p:tgtEl>
                                        <p:attrNameLst>
                                          <p:attrName>style.visibility</p:attrName>
                                        </p:attrNameLst>
                                      </p:cBhvr>
                                      <p:to>
                                        <p:strVal val="visible"/>
                                      </p:to>
                                    </p:set>
                                    <p:animEffect transition="in" filter="wipe(left)">
                                      <p:cBhvr>
                                        <p:cTn id="130" dur="500"/>
                                        <p:tgtEl>
                                          <p:spTgt spid="10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09"/>
                                        </p:tgtEl>
                                        <p:attrNameLst>
                                          <p:attrName>style.visibility</p:attrName>
                                        </p:attrNameLst>
                                      </p:cBhvr>
                                      <p:to>
                                        <p:strVal val="visible"/>
                                      </p:to>
                                    </p:set>
                                    <p:animEffect transition="in" filter="wipe(left)">
                                      <p:cBhvr>
                                        <p:cTn id="135" dur="500"/>
                                        <p:tgtEl>
                                          <p:spTgt spid="109"/>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p:bldP spid="7" grpId="0"/>
      <p:bldP spid="73" grpId="0" animBg="1" autoUpdateAnimBg="0"/>
      <p:bldP spid="74" grpId="0" animBg="1" autoUpdateAnimBg="0"/>
      <p:bldP spid="75" grpId="0" animBg="1" autoUpdateAnimBg="0"/>
      <p:bldP spid="76" grpId="0" animBg="1" autoUpdateAnimBg="0"/>
      <p:bldP spid="77" grpId="0" autoUpdateAnimBg="0"/>
      <p:bldP spid="78" grpId="0" animBg="1" autoUpdateAnimBg="0"/>
      <p:bldP spid="79" grpId="0"/>
      <p:bldP spid="80" grpId="0"/>
      <p:bldP spid="81" grpId="0"/>
      <p:bldP spid="82" grpId="0"/>
      <p:bldP spid="83" grpId="0"/>
      <p:bldP spid="84" grpId="0"/>
      <p:bldP spid="85" grpId="0"/>
      <p:bldP spid="95" grpId="0"/>
      <p:bldP spid="103" grpId="0" animBg="1" autoUpdateAnimBg="0"/>
      <p:bldP spid="108" grpId="0" animBg="1" autoUpdateAnimBg="0"/>
      <p:bldP spid="10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259016" y="2529251"/>
            <a:ext cx="2050740" cy="695360"/>
          </a:xfrm>
        </p:spPr>
        <p:txBody>
          <a:bodyPr/>
          <a:lstStyle/>
          <a:p>
            <a:r>
              <a:rPr lang="en-US" altLang="zh-CN" dirty="0"/>
              <a:t>THE END</a:t>
            </a:r>
            <a:endParaRPr lang="zh-CN" altLang="en-US" dirty="0"/>
          </a:p>
        </p:txBody>
      </p:sp>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z="1800" smtClean="0">
                <a:solidFill>
                  <a:schemeClr val="tx2"/>
                </a:solidFill>
              </a:rPr>
            </a:fld>
            <a:endParaRPr lang="en-US" altLang="zh-CN" sz="1800" dirty="0">
              <a:solidFill>
                <a:schemeClr val="tx2"/>
              </a:solidFill>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2"/>
          <p:cNvGrpSpPr/>
          <p:nvPr/>
        </p:nvGrpSpPr>
        <p:grpSpPr bwMode="auto">
          <a:xfrm>
            <a:off x="1141413" y="854075"/>
            <a:ext cx="3387725" cy="4308475"/>
            <a:chOff x="719" y="538"/>
            <a:chExt cx="2134" cy="2714"/>
          </a:xfrm>
        </p:grpSpPr>
        <p:grpSp>
          <p:nvGrpSpPr>
            <p:cNvPr id="4" name="Group 131"/>
            <p:cNvGrpSpPr/>
            <p:nvPr/>
          </p:nvGrpSpPr>
          <p:grpSpPr bwMode="auto">
            <a:xfrm>
              <a:off x="821" y="538"/>
              <a:ext cx="2032" cy="2714"/>
              <a:chOff x="821" y="538"/>
              <a:chExt cx="2032" cy="2714"/>
            </a:xfrm>
          </p:grpSpPr>
          <p:grpSp>
            <p:nvGrpSpPr>
              <p:cNvPr id="8" name="Group 130"/>
              <p:cNvGrpSpPr/>
              <p:nvPr/>
            </p:nvGrpSpPr>
            <p:grpSpPr bwMode="auto">
              <a:xfrm>
                <a:off x="821" y="538"/>
                <a:ext cx="2032" cy="2714"/>
                <a:chOff x="821" y="538"/>
                <a:chExt cx="2032" cy="2714"/>
              </a:xfrm>
            </p:grpSpPr>
            <p:sp>
              <p:nvSpPr>
                <p:cNvPr id="15" name="Text Box 9"/>
                <p:cNvSpPr txBox="1">
                  <a:spLocks noChangeArrowheads="1"/>
                </p:cNvSpPr>
                <p:nvPr/>
              </p:nvSpPr>
              <p:spPr bwMode="auto">
                <a:xfrm>
                  <a:off x="2499" y="2132"/>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Text Box 10"/>
                <p:cNvSpPr txBox="1">
                  <a:spLocks noChangeArrowheads="1"/>
                </p:cNvSpPr>
                <p:nvPr/>
              </p:nvSpPr>
              <p:spPr bwMode="auto">
                <a:xfrm>
                  <a:off x="1814" y="2964"/>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Text Box 11"/>
                <p:cNvSpPr txBox="1">
                  <a:spLocks noChangeArrowheads="1"/>
                </p:cNvSpPr>
                <p:nvPr/>
              </p:nvSpPr>
              <p:spPr bwMode="auto">
                <a:xfrm>
                  <a:off x="1013" y="538"/>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8" name="Group 129"/>
                <p:cNvGrpSpPr/>
                <p:nvPr/>
              </p:nvGrpSpPr>
              <p:grpSpPr bwMode="auto">
                <a:xfrm>
                  <a:off x="1998" y="630"/>
                  <a:ext cx="158" cy="233"/>
                  <a:chOff x="1998" y="630"/>
                  <a:chExt cx="158" cy="233"/>
                </a:xfrm>
              </p:grpSpPr>
              <p:sp>
                <p:nvSpPr>
                  <p:cNvPr id="64" name="Line 13"/>
                  <p:cNvSpPr>
                    <a:spLocks noChangeShapeType="1"/>
                  </p:cNvSpPr>
                  <p:nvPr/>
                </p:nvSpPr>
                <p:spPr bwMode="auto">
                  <a:xfrm>
                    <a:off x="2009" y="649"/>
                    <a:ext cx="147"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Rectangle 14"/>
                  <p:cNvSpPr>
                    <a:spLocks noChangeArrowheads="1"/>
                  </p:cNvSpPr>
                  <p:nvPr/>
                </p:nvSpPr>
                <p:spPr bwMode="auto">
                  <a:xfrm>
                    <a:off x="1998" y="630"/>
                    <a:ext cx="140"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9" name="Line 15"/>
                <p:cNvSpPr>
                  <a:spLocks noChangeShapeType="1"/>
                </p:cNvSpPr>
                <p:nvPr/>
              </p:nvSpPr>
              <p:spPr bwMode="auto">
                <a:xfrm flipV="1">
                  <a:off x="1239" y="713"/>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Line 16"/>
                <p:cNvSpPr>
                  <a:spLocks noChangeShapeType="1"/>
                </p:cNvSpPr>
                <p:nvPr/>
              </p:nvSpPr>
              <p:spPr bwMode="auto">
                <a:xfrm flipV="1">
                  <a:off x="1980" y="713"/>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17"/>
                <p:cNvSpPr>
                  <a:spLocks noChangeShapeType="1"/>
                </p:cNvSpPr>
                <p:nvPr/>
              </p:nvSpPr>
              <p:spPr bwMode="auto">
                <a:xfrm>
                  <a:off x="1239" y="910"/>
                  <a:ext cx="2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18"/>
                <p:cNvSpPr>
                  <a:spLocks noChangeShapeType="1"/>
                </p:cNvSpPr>
                <p:nvPr/>
              </p:nvSpPr>
              <p:spPr bwMode="auto">
                <a:xfrm flipH="1">
                  <a:off x="1720" y="910"/>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19"/>
                <p:cNvSpPr>
                  <a:spLocks noChangeShapeType="1"/>
                </p:cNvSpPr>
                <p:nvPr/>
              </p:nvSpPr>
              <p:spPr bwMode="auto">
                <a:xfrm flipV="1">
                  <a:off x="1128" y="1383"/>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20"/>
                <p:cNvSpPr>
                  <a:spLocks noChangeShapeType="1"/>
                </p:cNvSpPr>
                <p:nvPr/>
              </p:nvSpPr>
              <p:spPr bwMode="auto">
                <a:xfrm flipV="1">
                  <a:off x="2091" y="1383"/>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21"/>
                <p:cNvSpPr>
                  <a:spLocks noChangeShapeType="1"/>
                </p:cNvSpPr>
                <p:nvPr/>
              </p:nvSpPr>
              <p:spPr bwMode="auto">
                <a:xfrm flipV="1">
                  <a:off x="2017" y="2091"/>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22"/>
                <p:cNvSpPr>
                  <a:spLocks noChangeShapeType="1"/>
                </p:cNvSpPr>
                <p:nvPr/>
              </p:nvSpPr>
              <p:spPr bwMode="auto">
                <a:xfrm flipV="1">
                  <a:off x="1016" y="2091"/>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23"/>
                <p:cNvSpPr>
                  <a:spLocks noChangeShapeType="1"/>
                </p:cNvSpPr>
                <p:nvPr/>
              </p:nvSpPr>
              <p:spPr bwMode="auto">
                <a:xfrm flipH="1">
                  <a:off x="1983" y="2749"/>
                  <a:ext cx="2" cy="2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24"/>
                <p:cNvSpPr>
                  <a:spLocks noChangeShapeType="1"/>
                </p:cNvSpPr>
                <p:nvPr/>
              </p:nvSpPr>
              <p:spPr bwMode="auto">
                <a:xfrm>
                  <a:off x="1128" y="2091"/>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25"/>
                <p:cNvSpPr>
                  <a:spLocks noChangeShapeType="1"/>
                </p:cNvSpPr>
                <p:nvPr/>
              </p:nvSpPr>
              <p:spPr bwMode="auto">
                <a:xfrm>
                  <a:off x="1127" y="2288"/>
                  <a:ext cx="1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Oval 26"/>
                <p:cNvSpPr>
                  <a:spLocks noChangeAspect="1" noChangeArrowheads="1"/>
                </p:cNvSpPr>
                <p:nvPr/>
              </p:nvSpPr>
              <p:spPr bwMode="auto">
                <a:xfrm>
                  <a:off x="1979" y="2316"/>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1" name="Line 27"/>
                <p:cNvSpPr>
                  <a:spLocks noChangeShapeType="1"/>
                </p:cNvSpPr>
                <p:nvPr/>
              </p:nvSpPr>
              <p:spPr bwMode="auto">
                <a:xfrm>
                  <a:off x="2166" y="2091"/>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Oval 28"/>
                <p:cNvSpPr>
                  <a:spLocks noChangeAspect="1" noChangeArrowheads="1"/>
                </p:cNvSpPr>
                <p:nvPr/>
              </p:nvSpPr>
              <p:spPr bwMode="auto">
                <a:xfrm>
                  <a:off x="2128" y="2248"/>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Oval 29"/>
                <p:cNvSpPr>
                  <a:spLocks noChangeAspect="1" noChangeArrowheads="1"/>
                </p:cNvSpPr>
                <p:nvPr/>
              </p:nvSpPr>
              <p:spPr bwMode="auto">
                <a:xfrm>
                  <a:off x="1947" y="872"/>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Oval 30"/>
                <p:cNvSpPr>
                  <a:spLocks noChangeAspect="1" noChangeArrowheads="1"/>
                </p:cNvSpPr>
                <p:nvPr/>
              </p:nvSpPr>
              <p:spPr bwMode="auto">
                <a:xfrm>
                  <a:off x="1201" y="871"/>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Line 31"/>
                <p:cNvSpPr>
                  <a:spLocks noChangeShapeType="1"/>
                </p:cNvSpPr>
                <p:nvPr/>
              </p:nvSpPr>
              <p:spPr bwMode="auto">
                <a:xfrm>
                  <a:off x="1275" y="1383"/>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32"/>
                <p:cNvSpPr>
                  <a:spLocks noChangeShapeType="1"/>
                </p:cNvSpPr>
                <p:nvPr/>
              </p:nvSpPr>
              <p:spPr bwMode="auto">
                <a:xfrm>
                  <a:off x="1906" y="1383"/>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33"/>
                <p:cNvSpPr>
                  <a:spLocks noChangeShapeType="1"/>
                </p:cNvSpPr>
                <p:nvPr/>
              </p:nvSpPr>
              <p:spPr bwMode="auto">
                <a:xfrm>
                  <a:off x="1275" y="1501"/>
                  <a:ext cx="1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34"/>
                <p:cNvSpPr>
                  <a:spLocks noChangeShapeType="1"/>
                </p:cNvSpPr>
                <p:nvPr/>
              </p:nvSpPr>
              <p:spPr bwMode="auto">
                <a:xfrm flipH="1">
                  <a:off x="1461" y="910"/>
                  <a:ext cx="259"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35"/>
                <p:cNvSpPr>
                  <a:spLocks noChangeShapeType="1"/>
                </p:cNvSpPr>
                <p:nvPr/>
              </p:nvSpPr>
              <p:spPr bwMode="auto">
                <a:xfrm flipH="1">
                  <a:off x="1683" y="1501"/>
                  <a:ext cx="2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Line 36"/>
                <p:cNvSpPr>
                  <a:spLocks noChangeShapeType="1"/>
                </p:cNvSpPr>
                <p:nvPr/>
              </p:nvSpPr>
              <p:spPr bwMode="auto">
                <a:xfrm>
                  <a:off x="1461" y="910"/>
                  <a:ext cx="222"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Oval 38"/>
                <p:cNvSpPr>
                  <a:spLocks noChangeArrowheads="1"/>
                </p:cNvSpPr>
                <p:nvPr/>
              </p:nvSpPr>
              <p:spPr bwMode="auto">
                <a:xfrm>
                  <a:off x="1191" y="1060"/>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Rectangle 39"/>
                <p:cNvSpPr>
                  <a:spLocks noChangeArrowheads="1"/>
                </p:cNvSpPr>
                <p:nvPr/>
              </p:nvSpPr>
              <p:spPr bwMode="auto">
                <a:xfrm>
                  <a:off x="941" y="1115"/>
                  <a:ext cx="473" cy="25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Oval 40"/>
                <p:cNvSpPr>
                  <a:spLocks noChangeArrowheads="1"/>
                </p:cNvSpPr>
                <p:nvPr/>
              </p:nvSpPr>
              <p:spPr bwMode="auto">
                <a:xfrm>
                  <a:off x="1191" y="1060"/>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Oval 42"/>
                <p:cNvSpPr>
                  <a:spLocks noChangeArrowheads="1"/>
                </p:cNvSpPr>
                <p:nvPr/>
              </p:nvSpPr>
              <p:spPr bwMode="auto">
                <a:xfrm>
                  <a:off x="1940" y="106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5" name="Rectangle 43"/>
                <p:cNvSpPr>
                  <a:spLocks noChangeArrowheads="1"/>
                </p:cNvSpPr>
                <p:nvPr/>
              </p:nvSpPr>
              <p:spPr bwMode="auto">
                <a:xfrm>
                  <a:off x="1792" y="1144"/>
                  <a:ext cx="449" cy="244"/>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Oval 44"/>
                <p:cNvSpPr>
                  <a:spLocks noChangeArrowheads="1"/>
                </p:cNvSpPr>
                <p:nvPr/>
              </p:nvSpPr>
              <p:spPr bwMode="auto">
                <a:xfrm>
                  <a:off x="1940" y="106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Rectangle 45"/>
                <p:cNvSpPr>
                  <a:spLocks noChangeArrowheads="1"/>
                </p:cNvSpPr>
                <p:nvPr/>
              </p:nvSpPr>
              <p:spPr bwMode="auto">
                <a:xfrm>
                  <a:off x="940" y="1852"/>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Oval 46"/>
                <p:cNvSpPr>
                  <a:spLocks noChangeArrowheads="1"/>
                </p:cNvSpPr>
                <p:nvPr/>
              </p:nvSpPr>
              <p:spPr bwMode="auto">
                <a:xfrm>
                  <a:off x="1087" y="1775"/>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Rectangle 47"/>
                <p:cNvSpPr>
                  <a:spLocks noChangeArrowheads="1"/>
                </p:cNvSpPr>
                <p:nvPr/>
              </p:nvSpPr>
              <p:spPr bwMode="auto">
                <a:xfrm>
                  <a:off x="940" y="1852"/>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Oval 48"/>
                <p:cNvSpPr>
                  <a:spLocks noChangeArrowheads="1"/>
                </p:cNvSpPr>
                <p:nvPr/>
              </p:nvSpPr>
              <p:spPr bwMode="auto">
                <a:xfrm>
                  <a:off x="1087" y="1775"/>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1" name="Rectangle 49"/>
                <p:cNvSpPr>
                  <a:spLocks noChangeArrowheads="1"/>
                </p:cNvSpPr>
                <p:nvPr/>
              </p:nvSpPr>
              <p:spPr bwMode="auto">
                <a:xfrm>
                  <a:off x="1903" y="1845"/>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2" name="Oval 50"/>
                <p:cNvSpPr>
                  <a:spLocks noChangeArrowheads="1"/>
                </p:cNvSpPr>
                <p:nvPr/>
              </p:nvSpPr>
              <p:spPr bwMode="auto">
                <a:xfrm>
                  <a:off x="2051" y="1768"/>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Rectangle 51"/>
                <p:cNvSpPr>
                  <a:spLocks noChangeArrowheads="1"/>
                </p:cNvSpPr>
                <p:nvPr/>
              </p:nvSpPr>
              <p:spPr bwMode="auto">
                <a:xfrm>
                  <a:off x="1903" y="1845"/>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Oval 52"/>
                <p:cNvSpPr>
                  <a:spLocks noChangeArrowheads="1"/>
                </p:cNvSpPr>
                <p:nvPr/>
              </p:nvSpPr>
              <p:spPr bwMode="auto">
                <a:xfrm>
                  <a:off x="2051" y="1768"/>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Rectangle 53"/>
                <p:cNvSpPr>
                  <a:spLocks noChangeArrowheads="1"/>
                </p:cNvSpPr>
                <p:nvPr/>
              </p:nvSpPr>
              <p:spPr bwMode="auto">
                <a:xfrm>
                  <a:off x="821" y="2514"/>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6" name="Oval 54"/>
                <p:cNvSpPr>
                  <a:spLocks noChangeArrowheads="1"/>
                </p:cNvSpPr>
                <p:nvPr/>
              </p:nvSpPr>
              <p:spPr bwMode="auto">
                <a:xfrm>
                  <a:off x="969" y="243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Rectangle 55"/>
                <p:cNvSpPr>
                  <a:spLocks noChangeArrowheads="1"/>
                </p:cNvSpPr>
                <p:nvPr/>
              </p:nvSpPr>
              <p:spPr bwMode="auto">
                <a:xfrm>
                  <a:off x="821" y="2514"/>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Oval 56"/>
                <p:cNvSpPr>
                  <a:spLocks noChangeArrowheads="1"/>
                </p:cNvSpPr>
                <p:nvPr/>
              </p:nvSpPr>
              <p:spPr bwMode="auto">
                <a:xfrm>
                  <a:off x="969" y="2437"/>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Rectangle 57"/>
                <p:cNvSpPr>
                  <a:spLocks noChangeArrowheads="1"/>
                </p:cNvSpPr>
                <p:nvPr/>
              </p:nvSpPr>
              <p:spPr bwMode="auto">
                <a:xfrm>
                  <a:off x="1822" y="2514"/>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Oval 58"/>
                <p:cNvSpPr>
                  <a:spLocks noChangeArrowheads="1"/>
                </p:cNvSpPr>
                <p:nvPr/>
              </p:nvSpPr>
              <p:spPr bwMode="auto">
                <a:xfrm>
                  <a:off x="1970" y="2437"/>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Rectangle 59"/>
                <p:cNvSpPr>
                  <a:spLocks noChangeArrowheads="1"/>
                </p:cNvSpPr>
                <p:nvPr/>
              </p:nvSpPr>
              <p:spPr bwMode="auto">
                <a:xfrm>
                  <a:off x="1822" y="2514"/>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Oval 60"/>
                <p:cNvSpPr>
                  <a:spLocks noChangeArrowheads="1"/>
                </p:cNvSpPr>
                <p:nvPr/>
              </p:nvSpPr>
              <p:spPr bwMode="auto">
                <a:xfrm>
                  <a:off x="1970" y="2437"/>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Freeform 61"/>
                <p:cNvSpPr/>
                <p:nvPr/>
              </p:nvSpPr>
              <p:spPr bwMode="auto">
                <a:xfrm>
                  <a:off x="1078" y="2363"/>
                  <a:ext cx="924" cy="641"/>
                </a:xfrm>
                <a:custGeom>
                  <a:avLst/>
                  <a:gdLst>
                    <a:gd name="T0" fmla="*/ 924 w 924"/>
                    <a:gd name="T1" fmla="*/ 0 h 641"/>
                    <a:gd name="T2" fmla="*/ 609 w 924"/>
                    <a:gd name="T3" fmla="*/ 0 h 641"/>
                    <a:gd name="T4" fmla="*/ 283 w 924"/>
                    <a:gd name="T5" fmla="*/ 641 h 641"/>
                    <a:gd name="T6" fmla="*/ 0 w 924"/>
                    <a:gd name="T7" fmla="*/ 641 h 641"/>
                    <a:gd name="T8" fmla="*/ 0 w 924"/>
                    <a:gd name="T9" fmla="*/ 380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641">
                      <a:moveTo>
                        <a:pt x="924" y="0"/>
                      </a:moveTo>
                      <a:lnTo>
                        <a:pt x="609" y="0"/>
                      </a:lnTo>
                      <a:lnTo>
                        <a:pt x="283" y="641"/>
                      </a:lnTo>
                      <a:lnTo>
                        <a:pt x="0" y="641"/>
                      </a:lnTo>
                      <a:lnTo>
                        <a:pt x="0" y="38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 name="Text Box 62"/>
              <p:cNvSpPr txBox="1">
                <a:spLocks noChangeArrowheads="1"/>
              </p:cNvSpPr>
              <p:nvPr/>
            </p:nvSpPr>
            <p:spPr bwMode="auto">
              <a:xfrm>
                <a:off x="1111" y="1103"/>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 name="Text Box 63"/>
              <p:cNvSpPr txBox="1">
                <a:spLocks noChangeArrowheads="1"/>
              </p:cNvSpPr>
              <p:nvPr/>
            </p:nvSpPr>
            <p:spPr bwMode="auto">
              <a:xfrm>
                <a:off x="1883" y="1103"/>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Text Box 64"/>
              <p:cNvSpPr txBox="1">
                <a:spLocks noChangeArrowheads="1"/>
              </p:cNvSpPr>
              <p:nvPr/>
            </p:nvSpPr>
            <p:spPr bwMode="auto">
              <a:xfrm>
                <a:off x="1014" y="1821"/>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Text Box 65"/>
              <p:cNvSpPr txBox="1">
                <a:spLocks noChangeArrowheads="1"/>
              </p:cNvSpPr>
              <p:nvPr/>
            </p:nvSpPr>
            <p:spPr bwMode="auto">
              <a:xfrm>
                <a:off x="1981" y="1810"/>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Text Box 66"/>
              <p:cNvSpPr txBox="1">
                <a:spLocks noChangeArrowheads="1"/>
              </p:cNvSpPr>
              <p:nvPr/>
            </p:nvSpPr>
            <p:spPr bwMode="auto">
              <a:xfrm>
                <a:off x="895" y="2484"/>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5</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Text Box 67"/>
              <p:cNvSpPr txBox="1">
                <a:spLocks noChangeArrowheads="1"/>
              </p:cNvSpPr>
              <p:nvPr/>
            </p:nvSpPr>
            <p:spPr bwMode="auto">
              <a:xfrm>
                <a:off x="1895" y="2473"/>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6</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5" name="Freeform 68"/>
            <p:cNvSpPr/>
            <p:nvPr/>
          </p:nvSpPr>
          <p:spPr bwMode="auto">
            <a:xfrm>
              <a:off x="719" y="1602"/>
              <a:ext cx="413" cy="1391"/>
            </a:xfrm>
            <a:custGeom>
              <a:avLst/>
              <a:gdLst>
                <a:gd name="T0" fmla="*/ 413 w 413"/>
                <a:gd name="T1" fmla="*/ 0 h 1391"/>
                <a:gd name="T2" fmla="*/ 0 w 413"/>
                <a:gd name="T3" fmla="*/ 0 h 1391"/>
                <a:gd name="T4" fmla="*/ 0 w 413"/>
                <a:gd name="T5" fmla="*/ 1391 h 1391"/>
                <a:gd name="T6" fmla="*/ 207 w 413"/>
                <a:gd name="T7" fmla="*/ 1391 h 1391"/>
                <a:gd name="T8" fmla="*/ 207 w 413"/>
                <a:gd name="T9" fmla="*/ 1141 h 1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1391">
                  <a:moveTo>
                    <a:pt x="413" y="0"/>
                  </a:moveTo>
                  <a:lnTo>
                    <a:pt x="0" y="0"/>
                  </a:lnTo>
                  <a:lnTo>
                    <a:pt x="0" y="1391"/>
                  </a:lnTo>
                  <a:lnTo>
                    <a:pt x="207" y="1391"/>
                  </a:lnTo>
                  <a:lnTo>
                    <a:pt x="207"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Freeform 69"/>
            <p:cNvSpPr/>
            <p:nvPr/>
          </p:nvSpPr>
          <p:spPr bwMode="auto">
            <a:xfrm>
              <a:off x="1121" y="1602"/>
              <a:ext cx="815" cy="576"/>
            </a:xfrm>
            <a:custGeom>
              <a:avLst/>
              <a:gdLst>
                <a:gd name="T0" fmla="*/ 0 w 815"/>
                <a:gd name="T1" fmla="*/ 0 h 576"/>
                <a:gd name="T2" fmla="*/ 294 w 815"/>
                <a:gd name="T3" fmla="*/ 0 h 576"/>
                <a:gd name="T4" fmla="*/ 609 w 815"/>
                <a:gd name="T5" fmla="*/ 576 h 576"/>
                <a:gd name="T6" fmla="*/ 815 w 815"/>
                <a:gd name="T7" fmla="*/ 576 h 576"/>
                <a:gd name="T8" fmla="*/ 815 w 815"/>
                <a:gd name="T9" fmla="*/ 478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5" h="576">
                  <a:moveTo>
                    <a:pt x="0" y="0"/>
                  </a:moveTo>
                  <a:lnTo>
                    <a:pt x="294" y="0"/>
                  </a:lnTo>
                  <a:lnTo>
                    <a:pt x="609" y="576"/>
                  </a:lnTo>
                  <a:lnTo>
                    <a:pt x="815" y="576"/>
                  </a:lnTo>
                  <a:lnTo>
                    <a:pt x="815" y="4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Oval 70"/>
            <p:cNvSpPr>
              <a:spLocks noChangeArrowheads="1"/>
            </p:cNvSpPr>
            <p:nvPr/>
          </p:nvSpPr>
          <p:spPr bwMode="auto">
            <a:xfrm>
              <a:off x="1089" y="1580"/>
              <a:ext cx="56" cy="56"/>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77" name="Group 134"/>
          <p:cNvGrpSpPr/>
          <p:nvPr/>
        </p:nvGrpSpPr>
        <p:grpSpPr bwMode="auto">
          <a:xfrm>
            <a:off x="104775" y="1963738"/>
            <a:ext cx="5688013" cy="2957512"/>
            <a:chOff x="66" y="1237"/>
            <a:chExt cx="3583" cy="1863"/>
          </a:xfrm>
        </p:grpSpPr>
        <p:sp>
          <p:nvSpPr>
            <p:cNvPr id="78" name="Freeform 94"/>
            <p:cNvSpPr/>
            <p:nvPr/>
          </p:nvSpPr>
          <p:spPr bwMode="auto">
            <a:xfrm>
              <a:off x="2078" y="1591"/>
              <a:ext cx="869" cy="1261"/>
            </a:xfrm>
            <a:custGeom>
              <a:avLst/>
              <a:gdLst>
                <a:gd name="T0" fmla="*/ 0 w 869"/>
                <a:gd name="T1" fmla="*/ 0 h 1261"/>
                <a:gd name="T2" fmla="*/ 869 w 869"/>
                <a:gd name="T3" fmla="*/ 0 h 1261"/>
                <a:gd name="T4" fmla="*/ 869 w 869"/>
                <a:gd name="T5" fmla="*/ 1261 h 1261"/>
                <a:gd name="T6" fmla="*/ 54 w 869"/>
                <a:gd name="T7" fmla="*/ 1261 h 1261"/>
                <a:gd name="T8" fmla="*/ 54 w 869"/>
                <a:gd name="T9" fmla="*/ 1141 h 1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1261">
                  <a:moveTo>
                    <a:pt x="0" y="0"/>
                  </a:moveTo>
                  <a:lnTo>
                    <a:pt x="869" y="0"/>
                  </a:lnTo>
                  <a:lnTo>
                    <a:pt x="869" y="1261"/>
                  </a:lnTo>
                  <a:lnTo>
                    <a:pt x="54" y="1261"/>
                  </a:lnTo>
                  <a:lnTo>
                    <a:pt x="54"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9" name="Freeform 96"/>
            <p:cNvSpPr/>
            <p:nvPr/>
          </p:nvSpPr>
          <p:spPr bwMode="auto">
            <a:xfrm>
              <a:off x="2189" y="1372"/>
              <a:ext cx="1028" cy="135"/>
            </a:xfrm>
            <a:custGeom>
              <a:avLst/>
              <a:gdLst>
                <a:gd name="T0" fmla="*/ 0 w 1028"/>
                <a:gd name="T1" fmla="*/ 0 h 135"/>
                <a:gd name="T2" fmla="*/ 0 w 1028"/>
                <a:gd name="T3" fmla="*/ 135 h 135"/>
                <a:gd name="T4" fmla="*/ 1028 w 1028"/>
                <a:gd name="T5" fmla="*/ 135 h 135"/>
                <a:gd name="T6" fmla="*/ 0 60000 65536"/>
                <a:gd name="T7" fmla="*/ 0 60000 65536"/>
                <a:gd name="T8" fmla="*/ 0 60000 65536"/>
              </a:gdLst>
              <a:ahLst/>
              <a:cxnLst>
                <a:cxn ang="T6">
                  <a:pos x="T0" y="T1"/>
                </a:cxn>
                <a:cxn ang="T7">
                  <a:pos x="T2" y="T3"/>
                </a:cxn>
                <a:cxn ang="T8">
                  <a:pos x="T4" y="T5"/>
                </a:cxn>
              </a:cxnLst>
              <a:rect l="0" t="0" r="r" b="b"/>
              <a:pathLst>
                <a:path w="1028" h="135">
                  <a:moveTo>
                    <a:pt x="0" y="0"/>
                  </a:moveTo>
                  <a:lnTo>
                    <a:pt x="0" y="135"/>
                  </a:lnTo>
                  <a:lnTo>
                    <a:pt x="1028" y="13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Freeform 101"/>
            <p:cNvSpPr/>
            <p:nvPr/>
          </p:nvSpPr>
          <p:spPr bwMode="auto">
            <a:xfrm>
              <a:off x="1231" y="1507"/>
              <a:ext cx="1796" cy="1401"/>
            </a:xfrm>
            <a:custGeom>
              <a:avLst/>
              <a:gdLst>
                <a:gd name="T0" fmla="*/ 1796 w 1796"/>
                <a:gd name="T1" fmla="*/ 0 h 1401"/>
                <a:gd name="T2" fmla="*/ 1796 w 1796"/>
                <a:gd name="T3" fmla="*/ 1401 h 1401"/>
                <a:gd name="T4" fmla="*/ 282 w 1796"/>
                <a:gd name="T5" fmla="*/ 1401 h 1401"/>
                <a:gd name="T6" fmla="*/ 282 w 1796"/>
                <a:gd name="T7" fmla="*/ 689 h 1401"/>
                <a:gd name="T8" fmla="*/ 0 w 1796"/>
                <a:gd name="T9" fmla="*/ 689 h 1401"/>
                <a:gd name="T10" fmla="*/ 0 w 1796"/>
                <a:gd name="T11" fmla="*/ 576 h 14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96" h="1401">
                  <a:moveTo>
                    <a:pt x="1796" y="0"/>
                  </a:moveTo>
                  <a:lnTo>
                    <a:pt x="1796" y="1401"/>
                  </a:lnTo>
                  <a:lnTo>
                    <a:pt x="282" y="1401"/>
                  </a:lnTo>
                  <a:lnTo>
                    <a:pt x="282" y="689"/>
                  </a:lnTo>
                  <a:lnTo>
                    <a:pt x="0" y="689"/>
                  </a:lnTo>
                  <a:lnTo>
                    <a:pt x="0" y="576"/>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102"/>
            <p:cNvSpPr>
              <a:spLocks noChangeShapeType="1"/>
            </p:cNvSpPr>
            <p:nvPr/>
          </p:nvSpPr>
          <p:spPr bwMode="auto">
            <a:xfrm>
              <a:off x="1886" y="2750"/>
              <a:ext cx="0" cy="15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Freeform 103"/>
            <p:cNvSpPr/>
            <p:nvPr/>
          </p:nvSpPr>
          <p:spPr bwMode="auto">
            <a:xfrm>
              <a:off x="610" y="1496"/>
              <a:ext cx="384" cy="1604"/>
            </a:xfrm>
            <a:custGeom>
              <a:avLst/>
              <a:gdLst>
                <a:gd name="T0" fmla="*/ 0 w 384"/>
                <a:gd name="T1" fmla="*/ 0 h 1604"/>
                <a:gd name="T2" fmla="*/ 0 w 384"/>
                <a:gd name="T3" fmla="*/ 1604 h 1604"/>
                <a:gd name="T4" fmla="*/ 384 w 384"/>
                <a:gd name="T5" fmla="*/ 1604 h 1604"/>
                <a:gd name="T6" fmla="*/ 384 w 384"/>
                <a:gd name="T7" fmla="*/ 1254 h 16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604">
                  <a:moveTo>
                    <a:pt x="0" y="0"/>
                  </a:moveTo>
                  <a:lnTo>
                    <a:pt x="0" y="1604"/>
                  </a:lnTo>
                  <a:lnTo>
                    <a:pt x="384" y="1604"/>
                  </a:lnTo>
                  <a:lnTo>
                    <a:pt x="384" y="125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Oval 104"/>
            <p:cNvSpPr>
              <a:spLocks noChangeArrowheads="1"/>
            </p:cNvSpPr>
            <p:nvPr/>
          </p:nvSpPr>
          <p:spPr bwMode="auto">
            <a:xfrm>
              <a:off x="588" y="1462"/>
              <a:ext cx="56" cy="56"/>
            </a:xfrm>
            <a:prstGeom prst="ellipse">
              <a:avLst/>
            </a:prstGeom>
            <a:solidFill>
              <a:srgbClr val="FFFF00"/>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4" name="Oval 105"/>
            <p:cNvSpPr>
              <a:spLocks noChangeArrowheads="1"/>
            </p:cNvSpPr>
            <p:nvPr/>
          </p:nvSpPr>
          <p:spPr bwMode="auto">
            <a:xfrm>
              <a:off x="2994" y="1485"/>
              <a:ext cx="56" cy="56"/>
            </a:xfrm>
            <a:prstGeom prst="ellipse">
              <a:avLst/>
            </a:prstGeom>
            <a:solidFill>
              <a:srgbClr val="FFFF00"/>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5" name="Oval 106"/>
            <p:cNvSpPr>
              <a:spLocks noChangeArrowheads="1"/>
            </p:cNvSpPr>
            <p:nvPr/>
          </p:nvSpPr>
          <p:spPr bwMode="auto">
            <a:xfrm>
              <a:off x="1842" y="2863"/>
              <a:ext cx="56" cy="56"/>
            </a:xfrm>
            <a:prstGeom prst="ellipse">
              <a:avLst/>
            </a:prstGeom>
            <a:solidFill>
              <a:srgbClr val="FFFF00"/>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86" name="Group 109"/>
            <p:cNvGrpSpPr/>
            <p:nvPr/>
          </p:nvGrpSpPr>
          <p:grpSpPr bwMode="auto">
            <a:xfrm>
              <a:off x="3174" y="1327"/>
              <a:ext cx="475" cy="288"/>
              <a:chOff x="3445" y="3253"/>
              <a:chExt cx="475" cy="288"/>
            </a:xfrm>
          </p:grpSpPr>
          <p:sp>
            <p:nvSpPr>
              <p:cNvPr id="91" name="Text Box 107"/>
              <p:cNvSpPr txBox="1">
                <a:spLocks noChangeArrowheads="1"/>
              </p:cNvSpPr>
              <p:nvPr/>
            </p:nvSpPr>
            <p:spPr bwMode="auto">
              <a:xfrm>
                <a:off x="3445" y="3253"/>
                <a:ext cx="47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2" name="Line 108"/>
              <p:cNvSpPr>
                <a:spLocks noChangeShapeType="1"/>
              </p:cNvSpPr>
              <p:nvPr/>
            </p:nvSpPr>
            <p:spPr bwMode="auto">
              <a:xfrm>
                <a:off x="3501" y="3309"/>
                <a:ext cx="1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87" name="Group 110"/>
            <p:cNvGrpSpPr/>
            <p:nvPr/>
          </p:nvGrpSpPr>
          <p:grpSpPr bwMode="auto">
            <a:xfrm>
              <a:off x="66" y="1237"/>
              <a:ext cx="475" cy="288"/>
              <a:chOff x="3445" y="3253"/>
              <a:chExt cx="475" cy="288"/>
            </a:xfrm>
          </p:grpSpPr>
          <p:sp>
            <p:nvSpPr>
              <p:cNvPr id="89" name="Text Box 111"/>
              <p:cNvSpPr txBox="1">
                <a:spLocks noChangeArrowheads="1"/>
              </p:cNvSpPr>
              <p:nvPr/>
            </p:nvSpPr>
            <p:spPr bwMode="auto">
              <a:xfrm>
                <a:off x="3445" y="3253"/>
                <a:ext cx="47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0" name="Line 112"/>
              <p:cNvSpPr>
                <a:spLocks noChangeShapeType="1"/>
              </p:cNvSpPr>
              <p:nvPr/>
            </p:nvSpPr>
            <p:spPr bwMode="auto">
              <a:xfrm>
                <a:off x="3501" y="3309"/>
                <a:ext cx="1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8" name="Freeform 133"/>
            <p:cNvSpPr/>
            <p:nvPr/>
          </p:nvSpPr>
          <p:spPr bwMode="auto">
            <a:xfrm>
              <a:off x="328" y="1367"/>
              <a:ext cx="666" cy="124"/>
            </a:xfrm>
            <a:custGeom>
              <a:avLst/>
              <a:gdLst>
                <a:gd name="T0" fmla="*/ 666 w 666"/>
                <a:gd name="T1" fmla="*/ 0 h 101"/>
                <a:gd name="T2" fmla="*/ 666 w 666"/>
                <a:gd name="T3" fmla="*/ 282 h 101"/>
                <a:gd name="T4" fmla="*/ 0 w 666"/>
                <a:gd name="T5" fmla="*/ 282 h 101"/>
                <a:gd name="T6" fmla="*/ 0 60000 65536"/>
                <a:gd name="T7" fmla="*/ 0 60000 65536"/>
                <a:gd name="T8" fmla="*/ 0 60000 65536"/>
              </a:gdLst>
              <a:ahLst/>
              <a:cxnLst>
                <a:cxn ang="T6">
                  <a:pos x="T0" y="T1"/>
                </a:cxn>
                <a:cxn ang="T7">
                  <a:pos x="T2" y="T3"/>
                </a:cxn>
                <a:cxn ang="T8">
                  <a:pos x="T4" y="T5"/>
                </a:cxn>
              </a:cxnLst>
              <a:rect l="0" t="0" r="r" b="b"/>
              <a:pathLst>
                <a:path w="666" h="101">
                  <a:moveTo>
                    <a:pt x="666" y="0"/>
                  </a:moveTo>
                  <a:lnTo>
                    <a:pt x="666" y="101"/>
                  </a:lnTo>
                  <a:lnTo>
                    <a:pt x="0" y="10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3" name="Text Box 4"/>
          <p:cNvSpPr txBox="1">
            <a:spLocks noChangeArrowheads="1"/>
          </p:cNvSpPr>
          <p:nvPr/>
        </p:nvSpPr>
        <p:spPr bwMode="auto">
          <a:xfrm>
            <a:off x="365760" y="251010"/>
            <a:ext cx="8016240"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defPPr>
              <a:defRPr lang="zh-CN"/>
            </a:defPPr>
            <a:lvl1pPr eaLnBrk="1" hangingPunct="1">
              <a:spcBef>
                <a:spcPct val="50000"/>
              </a:spcBef>
              <a:defRPr>
                <a:ln>
                  <a:solidFill>
                    <a:schemeClr val="accent6">
                      <a:lumMod val="60000"/>
                      <a:lumOff val="40000"/>
                    </a:schemeClr>
                  </a:solidFill>
                </a:ln>
                <a:solidFill>
                  <a:srgbClr val="9090F4"/>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kumimoji="0" lang="zh-CN" altLang="en-US" dirty="0">
                <a:ln>
                  <a:noFill/>
                </a:ln>
                <a:solidFill>
                  <a:schemeClr val="tx1"/>
                </a:solidFill>
                <a:latin typeface="黑体" panose="02010609060101010101" pitchFamily="49" charset="-122"/>
                <a:ea typeface="黑体" panose="02010609060101010101" pitchFamily="49" charset="-122"/>
              </a:rPr>
              <a:t>三、</a:t>
            </a:r>
            <a:r>
              <a:rPr kumimoji="0" lang="en-US" altLang="zh-CN" dirty="0">
                <a:ln>
                  <a:noFill/>
                </a:ln>
                <a:solidFill>
                  <a:schemeClr val="tx1"/>
                </a:solidFill>
                <a:ea typeface="黑体" panose="02010609060101010101" pitchFamily="49" charset="-122"/>
                <a:cs typeface="Times New Roman" panose="02020603050405020304" pitchFamily="18" charset="0"/>
              </a:rPr>
              <a:t>D</a:t>
            </a:r>
            <a:r>
              <a:rPr kumimoji="0" lang="zh-CN" altLang="en-US" dirty="0">
                <a:ln>
                  <a:noFill/>
                </a:ln>
                <a:solidFill>
                  <a:schemeClr val="tx1"/>
                </a:solidFill>
                <a:latin typeface="黑体" panose="02010609060101010101" pitchFamily="49" charset="-122"/>
                <a:ea typeface="黑体" panose="02010609060101010101" pitchFamily="49" charset="-122"/>
              </a:rPr>
              <a:t>触发器的直接（异步）置</a:t>
            </a:r>
            <a:r>
              <a:rPr kumimoji="0" lang="en-US" altLang="zh-CN" dirty="0">
                <a:ln>
                  <a:noFill/>
                </a:ln>
                <a:solidFill>
                  <a:schemeClr val="tx1"/>
                </a:solidFill>
                <a:latin typeface="黑体" panose="02010609060101010101" pitchFamily="49" charset="-122"/>
                <a:ea typeface="黑体" panose="02010609060101010101" pitchFamily="49" charset="-122"/>
              </a:rPr>
              <a:t>0</a:t>
            </a:r>
            <a:r>
              <a:rPr kumimoji="0" lang="zh-CN" altLang="en-US" dirty="0">
                <a:ln>
                  <a:noFill/>
                </a:ln>
                <a:solidFill>
                  <a:schemeClr val="tx1"/>
                </a:solidFill>
                <a:latin typeface="黑体" panose="02010609060101010101" pitchFamily="49" charset="-122"/>
                <a:ea typeface="黑体" panose="02010609060101010101" pitchFamily="49" charset="-122"/>
              </a:rPr>
              <a:t>、置</a:t>
            </a:r>
            <a:r>
              <a:rPr kumimoji="0" lang="en-US" altLang="zh-CN" dirty="0">
                <a:ln>
                  <a:noFill/>
                </a:ln>
                <a:solidFill>
                  <a:schemeClr val="tx1"/>
                </a:solidFill>
                <a:latin typeface="黑体" panose="02010609060101010101" pitchFamily="49" charset="-122"/>
                <a:ea typeface="黑体" panose="02010609060101010101" pitchFamily="49" charset="-122"/>
              </a:rPr>
              <a:t>1</a:t>
            </a:r>
            <a:r>
              <a:rPr kumimoji="0" lang="zh-CN" altLang="en-US" dirty="0">
                <a:ln>
                  <a:noFill/>
                </a:ln>
                <a:solidFill>
                  <a:schemeClr val="tx1"/>
                </a:solidFill>
                <a:latin typeface="黑体" panose="02010609060101010101" pitchFamily="49" charset="-122"/>
                <a:ea typeface="黑体" panose="02010609060101010101" pitchFamily="49" charset="-122"/>
              </a:rPr>
              <a:t>功能</a:t>
            </a:r>
            <a:endParaRPr lang="zh-CN" altLang="en-US" dirty="0">
              <a:ln>
                <a:noFill/>
              </a:ln>
              <a:solidFill>
                <a:schemeClr val="tx1"/>
              </a:solidFill>
              <a:latin typeface="黑体" panose="02010609060101010101" pitchFamily="49" charset="-122"/>
              <a:ea typeface="黑体" panose="02010609060101010101" pitchFamily="49" charset="-122"/>
            </a:endParaRPr>
          </a:p>
        </p:txBody>
      </p:sp>
      <p:grpSp>
        <p:nvGrpSpPr>
          <p:cNvPr id="99" name="组合 98"/>
          <p:cNvGrpSpPr/>
          <p:nvPr/>
        </p:nvGrpSpPr>
        <p:grpSpPr>
          <a:xfrm>
            <a:off x="5630862" y="1543050"/>
            <a:ext cx="3513137" cy="2677665"/>
            <a:chOff x="5630862" y="1543050"/>
            <a:chExt cx="3513137" cy="2677665"/>
          </a:xfrm>
        </p:grpSpPr>
        <p:grpSp>
          <p:nvGrpSpPr>
            <p:cNvPr id="71" name="Group 128"/>
            <p:cNvGrpSpPr/>
            <p:nvPr/>
          </p:nvGrpSpPr>
          <p:grpSpPr bwMode="auto">
            <a:xfrm>
              <a:off x="5630862" y="1543050"/>
              <a:ext cx="3513137" cy="2677665"/>
              <a:chOff x="3547" y="972"/>
              <a:chExt cx="2055" cy="1541"/>
            </a:xfrm>
          </p:grpSpPr>
          <p:sp>
            <p:nvSpPr>
              <p:cNvPr id="72" name="Text Box 114"/>
              <p:cNvSpPr txBox="1">
                <a:spLocks noChangeArrowheads="1"/>
              </p:cNvSpPr>
              <p:nvPr/>
            </p:nvSpPr>
            <p:spPr bwMode="auto">
              <a:xfrm>
                <a:off x="3547" y="972"/>
                <a:ext cx="2055" cy="154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R</a:t>
                </a:r>
                <a:r>
                  <a:rPr kumimoji="0" lang="en-US" altLang="zh-CN" sz="2800" b="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或</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S</a:t>
                </a:r>
                <a:r>
                  <a:rPr kumimoji="0" lang="en-US" altLang="zh-CN" sz="2800" b="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都可以作用到基本触发器</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直接影响  </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Q</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输出</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R</a:t>
                </a:r>
                <a:r>
                  <a:rPr kumimoji="0" lang="en-US" altLang="zh-CN" sz="2800" b="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撤销后也能维持状态。</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73" name="Line 117"/>
              <p:cNvSpPr>
                <a:spLocks noChangeShapeType="1"/>
              </p:cNvSpPr>
              <p:nvPr/>
            </p:nvSpPr>
            <p:spPr bwMode="auto">
              <a:xfrm>
                <a:off x="4963" y="2044"/>
                <a:ext cx="136"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Line 119"/>
              <p:cNvSpPr>
                <a:spLocks noChangeShapeType="1"/>
              </p:cNvSpPr>
              <p:nvPr/>
            </p:nvSpPr>
            <p:spPr bwMode="auto">
              <a:xfrm>
                <a:off x="4943" y="1078"/>
                <a:ext cx="136"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120"/>
              <p:cNvSpPr>
                <a:spLocks noChangeShapeType="1"/>
              </p:cNvSpPr>
              <p:nvPr/>
            </p:nvSpPr>
            <p:spPr bwMode="auto">
              <a:xfrm>
                <a:off x="3833" y="1394"/>
                <a:ext cx="136"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Line 127"/>
              <p:cNvSpPr>
                <a:spLocks noChangeShapeType="1"/>
              </p:cNvSpPr>
              <p:nvPr/>
            </p:nvSpPr>
            <p:spPr bwMode="auto">
              <a:xfrm>
                <a:off x="4263" y="2044"/>
                <a:ext cx="136"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4" name="Line 112"/>
            <p:cNvSpPr>
              <a:spLocks noChangeShapeType="1"/>
            </p:cNvSpPr>
            <p:nvPr/>
          </p:nvSpPr>
          <p:spPr bwMode="auto">
            <a:xfrm>
              <a:off x="5762890" y="2205038"/>
              <a:ext cx="1619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Line 112"/>
            <p:cNvSpPr>
              <a:spLocks noChangeShapeType="1"/>
            </p:cNvSpPr>
            <p:nvPr/>
          </p:nvSpPr>
          <p:spPr bwMode="auto">
            <a:xfrm>
              <a:off x="7913052" y="1691513"/>
              <a:ext cx="1619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 name="Line 112"/>
            <p:cNvSpPr>
              <a:spLocks noChangeShapeType="1"/>
            </p:cNvSpPr>
            <p:nvPr/>
          </p:nvSpPr>
          <p:spPr bwMode="auto">
            <a:xfrm>
              <a:off x="6919145" y="3222137"/>
              <a:ext cx="1619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0" name="组合 99"/>
          <p:cNvGrpSpPr/>
          <p:nvPr/>
        </p:nvGrpSpPr>
        <p:grpSpPr>
          <a:xfrm>
            <a:off x="222737" y="5061270"/>
            <a:ext cx="8921263" cy="1709978"/>
            <a:chOff x="222737" y="5061270"/>
            <a:chExt cx="8921263" cy="1709978"/>
          </a:xfrm>
        </p:grpSpPr>
        <p:sp>
          <p:nvSpPr>
            <p:cNvPr id="2" name="灯片编号占位符 3"/>
            <p:cNvSpPr txBox="1"/>
            <p:nvPr/>
          </p:nvSpPr>
          <p:spPr>
            <a:xfrm>
              <a:off x="222737" y="643284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grpSp>
          <p:nvGrpSpPr>
            <p:cNvPr id="66" name="Group 135"/>
            <p:cNvGrpSpPr/>
            <p:nvPr/>
          </p:nvGrpSpPr>
          <p:grpSpPr bwMode="auto">
            <a:xfrm>
              <a:off x="250825" y="5061270"/>
              <a:ext cx="8893175" cy="1373187"/>
              <a:chOff x="158" y="3217"/>
              <a:chExt cx="5602" cy="865"/>
            </a:xfrm>
          </p:grpSpPr>
          <p:sp>
            <p:nvSpPr>
              <p:cNvPr id="67" name="Text Box 118"/>
              <p:cNvSpPr txBox="1">
                <a:spLocks noChangeArrowheads="1"/>
              </p:cNvSpPr>
              <p:nvPr/>
            </p:nvSpPr>
            <p:spPr bwMode="auto">
              <a:xfrm>
                <a:off x="158" y="3217"/>
                <a:ext cx="5602" cy="86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CP=1</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R</a:t>
                </a:r>
                <a:r>
                  <a:rPr kumimoji="0" lang="en-US" altLang="zh-CN" sz="280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使</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Q=0;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同时 使门</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4</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输出</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，门</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3</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输出</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。即使</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R</a:t>
                </a:r>
                <a:r>
                  <a:rPr kumimoji="0" lang="en-US" altLang="zh-CN" sz="280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撤除，</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Q=0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也可以保持不变。</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S</a:t>
                </a:r>
                <a:r>
                  <a:rPr kumimoji="0" lang="en-US" altLang="zh-CN" sz="280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也是同样考虑</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要接入门</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5</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endPar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68" name="Line 122"/>
              <p:cNvSpPr>
                <a:spLocks noChangeShapeType="1"/>
              </p:cNvSpPr>
              <p:nvPr/>
            </p:nvSpPr>
            <p:spPr bwMode="auto">
              <a:xfrm>
                <a:off x="1402" y="3389"/>
                <a:ext cx="124"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123"/>
              <p:cNvSpPr>
                <a:spLocks noChangeShapeType="1"/>
              </p:cNvSpPr>
              <p:nvPr/>
            </p:nvSpPr>
            <p:spPr bwMode="auto">
              <a:xfrm>
                <a:off x="676" y="3649"/>
                <a:ext cx="124"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124"/>
              <p:cNvSpPr>
                <a:spLocks noChangeShapeType="1"/>
              </p:cNvSpPr>
              <p:nvPr/>
            </p:nvSpPr>
            <p:spPr bwMode="auto">
              <a:xfrm>
                <a:off x="4069" y="3649"/>
                <a:ext cx="124"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7" name="Line 112"/>
            <p:cNvSpPr>
              <a:spLocks noChangeShapeType="1"/>
            </p:cNvSpPr>
            <p:nvPr/>
          </p:nvSpPr>
          <p:spPr bwMode="auto">
            <a:xfrm>
              <a:off x="2446541" y="5160267"/>
              <a:ext cx="1619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Line 112"/>
            <p:cNvSpPr>
              <a:spLocks noChangeShapeType="1"/>
            </p:cNvSpPr>
            <p:nvPr/>
          </p:nvSpPr>
          <p:spPr bwMode="auto">
            <a:xfrm>
              <a:off x="6534829" y="5600901"/>
              <a:ext cx="1619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up)">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30480" y="6400800"/>
            <a:ext cx="518160" cy="33528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grpSp>
        <p:nvGrpSpPr>
          <p:cNvPr id="3" name="Group 62"/>
          <p:cNvGrpSpPr/>
          <p:nvPr/>
        </p:nvGrpSpPr>
        <p:grpSpPr bwMode="auto">
          <a:xfrm>
            <a:off x="393700" y="574358"/>
            <a:ext cx="8123238" cy="1031875"/>
            <a:chOff x="248" y="621"/>
            <a:chExt cx="5117" cy="650"/>
          </a:xfrm>
        </p:grpSpPr>
        <p:sp>
          <p:nvSpPr>
            <p:cNvPr id="4" name="Text Box 4"/>
            <p:cNvSpPr txBox="1">
              <a:spLocks noChangeArrowheads="1"/>
            </p:cNvSpPr>
            <p:nvPr/>
          </p:nvSpPr>
          <p:spPr bwMode="auto">
            <a:xfrm>
              <a:off x="248" y="621"/>
              <a:ext cx="5117" cy="6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不论</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期间还是</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CP=1</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期间，只要有</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R</a:t>
              </a:r>
              <a:r>
                <a:rPr kumimoji="0" lang="en-US" altLang="zh-CN" sz="280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，就</a:t>
              </a:r>
              <a:endPar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defRPr/>
              </a:pP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有</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Q=0,Q=1</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a:t>
              </a:r>
              <a:endPar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5" name="Line 5"/>
            <p:cNvSpPr>
              <a:spLocks noChangeShapeType="1"/>
            </p:cNvSpPr>
            <p:nvPr/>
          </p:nvSpPr>
          <p:spPr bwMode="auto">
            <a:xfrm>
              <a:off x="4265" y="678"/>
              <a:ext cx="10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Line 6"/>
            <p:cNvSpPr>
              <a:spLocks noChangeShapeType="1"/>
            </p:cNvSpPr>
            <p:nvPr/>
          </p:nvSpPr>
          <p:spPr bwMode="auto">
            <a:xfrm>
              <a:off x="1204" y="1004"/>
              <a:ext cx="10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 name="Group 10"/>
          <p:cNvGrpSpPr/>
          <p:nvPr/>
        </p:nvGrpSpPr>
        <p:grpSpPr bwMode="auto">
          <a:xfrm>
            <a:off x="412750" y="1795145"/>
            <a:ext cx="8212138" cy="1031875"/>
            <a:chOff x="260" y="1469"/>
            <a:chExt cx="5173" cy="650"/>
          </a:xfrm>
        </p:grpSpPr>
        <p:sp>
          <p:nvSpPr>
            <p:cNvPr id="8" name="Text Box 8"/>
            <p:cNvSpPr txBox="1">
              <a:spLocks noChangeArrowheads="1"/>
            </p:cNvSpPr>
            <p:nvPr/>
          </p:nvSpPr>
          <p:spPr bwMode="auto">
            <a:xfrm>
              <a:off x="260" y="1469"/>
              <a:ext cx="5173" cy="6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当</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R</a:t>
              </a:r>
              <a:r>
                <a:rPr kumimoji="0" lang="en-US" altLang="zh-CN" sz="2800" i="0" u="none" strike="noStrike" kern="1200" cap="none" spc="0" normalizeH="0" baseline="-25000" noProof="0" dirty="0">
                  <a:ln>
                    <a:solidFill>
                      <a:schemeClr val="tx1"/>
                    </a:solidFill>
                  </a:ln>
                  <a:effectLst/>
                  <a:uLnTx/>
                  <a:uFillTx/>
                  <a:ea typeface="黑体" panose="02010609060101010101" pitchFamily="49" charset="-122"/>
                  <a:cs typeface="Times New Roman" panose="02020603050405020304" pitchFamily="18" charset="0"/>
                </a:rPr>
                <a:t>D</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撤除后，</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Q=0</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将一直保持到下一个</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正跳</a:t>
              </a:r>
              <a:endPar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defRPr/>
              </a:pP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变来到为止。</a:t>
              </a:r>
              <a:endParaRPr kumimoji="1"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9" name="Line 9"/>
            <p:cNvSpPr>
              <a:spLocks noChangeShapeType="1"/>
            </p:cNvSpPr>
            <p:nvPr/>
          </p:nvSpPr>
          <p:spPr bwMode="auto">
            <a:xfrm>
              <a:off x="701" y="1525"/>
              <a:ext cx="1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 name="Group 31"/>
          <p:cNvGrpSpPr/>
          <p:nvPr/>
        </p:nvGrpSpPr>
        <p:grpSpPr bwMode="auto">
          <a:xfrm>
            <a:off x="733425" y="3335020"/>
            <a:ext cx="1901825" cy="2295525"/>
            <a:chOff x="553" y="2733"/>
            <a:chExt cx="1198" cy="1446"/>
          </a:xfrm>
        </p:grpSpPr>
        <p:sp>
          <p:nvSpPr>
            <p:cNvPr id="11" name="Rectangle 11"/>
            <p:cNvSpPr>
              <a:spLocks noChangeArrowheads="1"/>
            </p:cNvSpPr>
            <p:nvPr/>
          </p:nvSpPr>
          <p:spPr bwMode="auto">
            <a:xfrm>
              <a:off x="576" y="3061"/>
              <a:ext cx="1062" cy="44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AutoShape 12"/>
            <p:cNvSpPr>
              <a:spLocks noChangeArrowheads="1"/>
            </p:cNvSpPr>
            <p:nvPr/>
          </p:nvSpPr>
          <p:spPr bwMode="auto">
            <a:xfrm>
              <a:off x="983" y="3364"/>
              <a:ext cx="158" cy="137"/>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Line 13"/>
            <p:cNvSpPr>
              <a:spLocks noChangeShapeType="1"/>
            </p:cNvSpPr>
            <p:nvPr/>
          </p:nvSpPr>
          <p:spPr bwMode="auto">
            <a:xfrm>
              <a:off x="1062" y="3501"/>
              <a:ext cx="0" cy="3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1265" y="3513"/>
              <a:ext cx="0" cy="3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Oval 15"/>
            <p:cNvSpPr>
              <a:spLocks noChangeArrowheads="1"/>
            </p:cNvSpPr>
            <p:nvPr/>
          </p:nvSpPr>
          <p:spPr bwMode="auto">
            <a:xfrm>
              <a:off x="1422" y="350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Oval 16"/>
            <p:cNvSpPr>
              <a:spLocks noChangeArrowheads="1"/>
            </p:cNvSpPr>
            <p:nvPr/>
          </p:nvSpPr>
          <p:spPr bwMode="auto">
            <a:xfrm>
              <a:off x="756" y="350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Oval 17"/>
            <p:cNvSpPr>
              <a:spLocks noChangeArrowheads="1"/>
            </p:cNvSpPr>
            <p:nvPr/>
          </p:nvSpPr>
          <p:spPr bwMode="auto">
            <a:xfrm>
              <a:off x="789" y="2981"/>
              <a:ext cx="79" cy="7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Line 18"/>
            <p:cNvSpPr>
              <a:spLocks noChangeShapeType="1"/>
            </p:cNvSpPr>
            <p:nvPr/>
          </p:nvSpPr>
          <p:spPr bwMode="auto">
            <a:xfrm flipV="1">
              <a:off x="1344" y="2767"/>
              <a:ext cx="0" cy="2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ine 19"/>
            <p:cNvSpPr>
              <a:spLocks noChangeShapeType="1"/>
            </p:cNvSpPr>
            <p:nvPr/>
          </p:nvSpPr>
          <p:spPr bwMode="auto">
            <a:xfrm flipV="1">
              <a:off x="836" y="2756"/>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Line 20"/>
            <p:cNvSpPr>
              <a:spLocks noChangeShapeType="1"/>
            </p:cNvSpPr>
            <p:nvPr/>
          </p:nvSpPr>
          <p:spPr bwMode="auto">
            <a:xfrm>
              <a:off x="1469" y="3580"/>
              <a:ext cx="0" cy="2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21"/>
            <p:cNvSpPr>
              <a:spLocks noChangeShapeType="1"/>
            </p:cNvSpPr>
            <p:nvPr/>
          </p:nvSpPr>
          <p:spPr bwMode="auto">
            <a:xfrm>
              <a:off x="791" y="3592"/>
              <a:ext cx="0" cy="2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Text Box 22"/>
            <p:cNvSpPr txBox="1">
              <a:spLocks noChangeArrowheads="1"/>
            </p:cNvSpPr>
            <p:nvPr/>
          </p:nvSpPr>
          <p:spPr bwMode="auto">
            <a:xfrm>
              <a:off x="1310" y="2733"/>
              <a:ext cx="41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Text Box 23"/>
            <p:cNvSpPr txBox="1">
              <a:spLocks noChangeArrowheads="1"/>
            </p:cNvSpPr>
            <p:nvPr/>
          </p:nvSpPr>
          <p:spPr bwMode="auto">
            <a:xfrm>
              <a:off x="553" y="2744"/>
              <a:ext cx="41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24"/>
            <p:cNvSpPr txBox="1">
              <a:spLocks noChangeArrowheads="1"/>
            </p:cNvSpPr>
            <p:nvPr/>
          </p:nvSpPr>
          <p:spPr bwMode="auto">
            <a:xfrm>
              <a:off x="1129" y="3830"/>
              <a:ext cx="41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5" name="Text Box 25"/>
            <p:cNvSpPr txBox="1">
              <a:spLocks noChangeArrowheads="1"/>
            </p:cNvSpPr>
            <p:nvPr/>
          </p:nvSpPr>
          <p:spPr bwMode="auto">
            <a:xfrm>
              <a:off x="836" y="3830"/>
              <a:ext cx="41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Text Box 26"/>
            <p:cNvSpPr txBox="1">
              <a:spLocks noChangeArrowheads="1"/>
            </p:cNvSpPr>
            <p:nvPr/>
          </p:nvSpPr>
          <p:spPr bwMode="auto">
            <a:xfrm>
              <a:off x="554" y="3823"/>
              <a:ext cx="41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Text Box 27"/>
            <p:cNvSpPr txBox="1">
              <a:spLocks noChangeArrowheads="1"/>
            </p:cNvSpPr>
            <p:nvPr/>
          </p:nvSpPr>
          <p:spPr bwMode="auto">
            <a:xfrm>
              <a:off x="1333" y="3852"/>
              <a:ext cx="41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Line 28"/>
            <p:cNvSpPr>
              <a:spLocks noChangeShapeType="1"/>
            </p:cNvSpPr>
            <p:nvPr/>
          </p:nvSpPr>
          <p:spPr bwMode="auto">
            <a:xfrm>
              <a:off x="599" y="3851"/>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29"/>
            <p:cNvSpPr>
              <a:spLocks noChangeShapeType="1"/>
            </p:cNvSpPr>
            <p:nvPr/>
          </p:nvSpPr>
          <p:spPr bwMode="auto">
            <a:xfrm>
              <a:off x="1389" y="3907"/>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30"/>
            <p:cNvSpPr>
              <a:spLocks noChangeShapeType="1"/>
            </p:cNvSpPr>
            <p:nvPr/>
          </p:nvSpPr>
          <p:spPr bwMode="auto">
            <a:xfrm>
              <a:off x="621" y="2789"/>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1" name="Group 58"/>
          <p:cNvGrpSpPr/>
          <p:nvPr/>
        </p:nvGrpSpPr>
        <p:grpSpPr bwMode="auto">
          <a:xfrm>
            <a:off x="4606925" y="3011170"/>
            <a:ext cx="2994025" cy="3068638"/>
            <a:chOff x="2902" y="2156"/>
            <a:chExt cx="1886" cy="1933"/>
          </a:xfrm>
        </p:grpSpPr>
        <p:sp>
          <p:nvSpPr>
            <p:cNvPr id="32" name="Line 40"/>
            <p:cNvSpPr>
              <a:spLocks noChangeShapeType="1"/>
            </p:cNvSpPr>
            <p:nvPr/>
          </p:nvSpPr>
          <p:spPr bwMode="auto">
            <a:xfrm>
              <a:off x="2902" y="2168"/>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41"/>
            <p:cNvSpPr>
              <a:spLocks noChangeShapeType="1"/>
            </p:cNvSpPr>
            <p:nvPr/>
          </p:nvSpPr>
          <p:spPr bwMode="auto">
            <a:xfrm>
              <a:off x="3139" y="2157"/>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42"/>
            <p:cNvSpPr>
              <a:spLocks noChangeShapeType="1"/>
            </p:cNvSpPr>
            <p:nvPr/>
          </p:nvSpPr>
          <p:spPr bwMode="auto">
            <a:xfrm>
              <a:off x="3286" y="2156"/>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43"/>
            <p:cNvSpPr>
              <a:spLocks noChangeShapeType="1"/>
            </p:cNvSpPr>
            <p:nvPr/>
          </p:nvSpPr>
          <p:spPr bwMode="auto">
            <a:xfrm>
              <a:off x="3422" y="2157"/>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44"/>
            <p:cNvSpPr>
              <a:spLocks noChangeShapeType="1"/>
            </p:cNvSpPr>
            <p:nvPr/>
          </p:nvSpPr>
          <p:spPr bwMode="auto">
            <a:xfrm>
              <a:off x="3964" y="2180"/>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45"/>
            <p:cNvSpPr>
              <a:spLocks noChangeShapeType="1"/>
            </p:cNvSpPr>
            <p:nvPr/>
          </p:nvSpPr>
          <p:spPr bwMode="auto">
            <a:xfrm>
              <a:off x="4235" y="2180"/>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46"/>
            <p:cNvSpPr>
              <a:spLocks noChangeShapeType="1"/>
            </p:cNvSpPr>
            <p:nvPr/>
          </p:nvSpPr>
          <p:spPr bwMode="auto">
            <a:xfrm>
              <a:off x="4653" y="2170"/>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47"/>
            <p:cNvSpPr>
              <a:spLocks noChangeShapeType="1"/>
            </p:cNvSpPr>
            <p:nvPr/>
          </p:nvSpPr>
          <p:spPr bwMode="auto">
            <a:xfrm>
              <a:off x="4788" y="2158"/>
              <a:ext cx="0" cy="1909"/>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0" name="Group 57"/>
          <p:cNvGrpSpPr/>
          <p:nvPr/>
        </p:nvGrpSpPr>
        <p:grpSpPr bwMode="auto">
          <a:xfrm>
            <a:off x="3711575" y="2709545"/>
            <a:ext cx="4429125" cy="2454275"/>
            <a:chOff x="2338" y="1966"/>
            <a:chExt cx="2790" cy="1546"/>
          </a:xfrm>
        </p:grpSpPr>
        <p:sp>
          <p:nvSpPr>
            <p:cNvPr id="41" name="Freeform 48"/>
            <p:cNvSpPr/>
            <p:nvPr/>
          </p:nvSpPr>
          <p:spPr bwMode="auto">
            <a:xfrm>
              <a:off x="2688" y="2146"/>
              <a:ext cx="2440" cy="305"/>
            </a:xfrm>
            <a:custGeom>
              <a:avLst/>
              <a:gdLst>
                <a:gd name="T0" fmla="*/ 0 w 2440"/>
                <a:gd name="T1" fmla="*/ 0 h 305"/>
                <a:gd name="T2" fmla="*/ 745 w 2440"/>
                <a:gd name="T3" fmla="*/ 0 h 305"/>
                <a:gd name="T4" fmla="*/ 745 w 2440"/>
                <a:gd name="T5" fmla="*/ 305 h 305"/>
                <a:gd name="T6" fmla="*/ 1276 w 2440"/>
                <a:gd name="T7" fmla="*/ 305 h 305"/>
                <a:gd name="T8" fmla="*/ 1276 w 2440"/>
                <a:gd name="T9" fmla="*/ 0 h 305"/>
                <a:gd name="T10" fmla="*/ 2440 w 2440"/>
                <a:gd name="T11" fmla="*/ 0 h 3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40" h="305">
                  <a:moveTo>
                    <a:pt x="0" y="0"/>
                  </a:moveTo>
                  <a:lnTo>
                    <a:pt x="745" y="0"/>
                  </a:lnTo>
                  <a:lnTo>
                    <a:pt x="745" y="305"/>
                  </a:lnTo>
                  <a:lnTo>
                    <a:pt x="1276" y="305"/>
                  </a:lnTo>
                  <a:lnTo>
                    <a:pt x="1276" y="0"/>
                  </a:lnTo>
                  <a:lnTo>
                    <a:pt x="2440"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Freeform 49"/>
            <p:cNvSpPr/>
            <p:nvPr/>
          </p:nvSpPr>
          <p:spPr bwMode="auto">
            <a:xfrm>
              <a:off x="2677" y="2598"/>
              <a:ext cx="2428" cy="305"/>
            </a:xfrm>
            <a:custGeom>
              <a:avLst/>
              <a:gdLst>
                <a:gd name="T0" fmla="*/ 0 w 2428"/>
                <a:gd name="T1" fmla="*/ 305 h 305"/>
                <a:gd name="T2" fmla="*/ 463 w 2428"/>
                <a:gd name="T3" fmla="*/ 305 h 305"/>
                <a:gd name="T4" fmla="*/ 463 w 2428"/>
                <a:gd name="T5" fmla="*/ 0 h 305"/>
                <a:gd name="T6" fmla="*/ 1558 w 2428"/>
                <a:gd name="T7" fmla="*/ 0 h 305"/>
                <a:gd name="T8" fmla="*/ 1558 w 2428"/>
                <a:gd name="T9" fmla="*/ 305 h 305"/>
                <a:gd name="T10" fmla="*/ 2112 w 2428"/>
                <a:gd name="T11" fmla="*/ 305 h 305"/>
                <a:gd name="T12" fmla="*/ 2112 w 2428"/>
                <a:gd name="T13" fmla="*/ 0 h 305"/>
                <a:gd name="T14" fmla="*/ 2428 w 2428"/>
                <a:gd name="T15" fmla="*/ 0 h 3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28" h="305">
                  <a:moveTo>
                    <a:pt x="0" y="305"/>
                  </a:moveTo>
                  <a:lnTo>
                    <a:pt x="463" y="305"/>
                  </a:lnTo>
                  <a:lnTo>
                    <a:pt x="463" y="0"/>
                  </a:lnTo>
                  <a:lnTo>
                    <a:pt x="1558" y="0"/>
                  </a:lnTo>
                  <a:lnTo>
                    <a:pt x="1558" y="305"/>
                  </a:lnTo>
                  <a:lnTo>
                    <a:pt x="2112" y="305"/>
                  </a:lnTo>
                  <a:lnTo>
                    <a:pt x="2112" y="0"/>
                  </a:lnTo>
                  <a:lnTo>
                    <a:pt x="2428"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Freeform 50"/>
            <p:cNvSpPr/>
            <p:nvPr/>
          </p:nvSpPr>
          <p:spPr bwMode="auto">
            <a:xfrm>
              <a:off x="2677" y="3083"/>
              <a:ext cx="2417" cy="305"/>
            </a:xfrm>
            <a:custGeom>
              <a:avLst/>
              <a:gdLst>
                <a:gd name="T0" fmla="*/ 0 w 2417"/>
                <a:gd name="T1" fmla="*/ 305 h 305"/>
                <a:gd name="T2" fmla="*/ 226 w 2417"/>
                <a:gd name="T3" fmla="*/ 305 h 305"/>
                <a:gd name="T4" fmla="*/ 226 w 2417"/>
                <a:gd name="T5" fmla="*/ 0 h 305"/>
                <a:gd name="T6" fmla="*/ 610 w 2417"/>
                <a:gd name="T7" fmla="*/ 0 h 305"/>
                <a:gd name="T8" fmla="*/ 610 w 2417"/>
                <a:gd name="T9" fmla="*/ 305 h 305"/>
                <a:gd name="T10" fmla="*/ 1976 w 2417"/>
                <a:gd name="T11" fmla="*/ 305 h 305"/>
                <a:gd name="T12" fmla="*/ 1976 w 2417"/>
                <a:gd name="T13" fmla="*/ 0 h 305"/>
                <a:gd name="T14" fmla="*/ 2417 w 2417"/>
                <a:gd name="T15" fmla="*/ 0 h 3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17" h="305">
                  <a:moveTo>
                    <a:pt x="0" y="305"/>
                  </a:moveTo>
                  <a:lnTo>
                    <a:pt x="226" y="305"/>
                  </a:lnTo>
                  <a:lnTo>
                    <a:pt x="226" y="0"/>
                  </a:lnTo>
                  <a:lnTo>
                    <a:pt x="610" y="0"/>
                  </a:lnTo>
                  <a:lnTo>
                    <a:pt x="610" y="305"/>
                  </a:lnTo>
                  <a:lnTo>
                    <a:pt x="1976" y="305"/>
                  </a:lnTo>
                  <a:lnTo>
                    <a:pt x="1976" y="0"/>
                  </a:lnTo>
                  <a:lnTo>
                    <a:pt x="241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Text Box 52"/>
            <p:cNvSpPr txBox="1">
              <a:spLocks noChangeArrowheads="1"/>
            </p:cNvSpPr>
            <p:nvPr/>
          </p:nvSpPr>
          <p:spPr bwMode="auto">
            <a:xfrm>
              <a:off x="2338" y="2722"/>
              <a:ext cx="54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45" name="Group 55"/>
            <p:cNvGrpSpPr/>
            <p:nvPr/>
          </p:nvGrpSpPr>
          <p:grpSpPr bwMode="auto">
            <a:xfrm>
              <a:off x="2359" y="1966"/>
              <a:ext cx="408" cy="327"/>
              <a:chOff x="2315" y="1966"/>
              <a:chExt cx="408" cy="327"/>
            </a:xfrm>
          </p:grpSpPr>
          <p:sp>
            <p:nvSpPr>
              <p:cNvPr id="47" name="Text Box 53"/>
              <p:cNvSpPr txBox="1">
                <a:spLocks noChangeArrowheads="1"/>
              </p:cNvSpPr>
              <p:nvPr/>
            </p:nvSpPr>
            <p:spPr bwMode="auto">
              <a:xfrm>
                <a:off x="2315" y="1966"/>
                <a:ext cx="40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Line 54"/>
              <p:cNvSpPr>
                <a:spLocks noChangeShapeType="1"/>
              </p:cNvSpPr>
              <p:nvPr/>
            </p:nvSpPr>
            <p:spPr bwMode="auto">
              <a:xfrm>
                <a:off x="2372" y="2021"/>
                <a:ext cx="12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46" name="Text Box 56"/>
            <p:cNvSpPr txBox="1">
              <a:spLocks noChangeArrowheads="1"/>
            </p:cNvSpPr>
            <p:nvPr/>
          </p:nvSpPr>
          <p:spPr bwMode="auto">
            <a:xfrm>
              <a:off x="2417" y="3185"/>
              <a:ext cx="54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49" name="Text Box 59"/>
          <p:cNvSpPr txBox="1">
            <a:spLocks noChangeArrowheads="1"/>
          </p:cNvSpPr>
          <p:nvPr/>
        </p:nvSpPr>
        <p:spPr bwMode="auto">
          <a:xfrm>
            <a:off x="3533775" y="5344795"/>
            <a:ext cx="1039813"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Line 61"/>
          <p:cNvSpPr>
            <a:spLocks noChangeShapeType="1"/>
          </p:cNvSpPr>
          <p:nvPr/>
        </p:nvSpPr>
        <p:spPr bwMode="auto">
          <a:xfrm>
            <a:off x="4249738" y="5236845"/>
            <a:ext cx="735012"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63"/>
          <p:cNvSpPr>
            <a:spLocks noChangeShapeType="1"/>
          </p:cNvSpPr>
          <p:nvPr/>
        </p:nvSpPr>
        <p:spPr bwMode="auto">
          <a:xfrm>
            <a:off x="4213225" y="5757545"/>
            <a:ext cx="7715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Freeform 64"/>
          <p:cNvSpPr/>
          <p:nvPr/>
        </p:nvSpPr>
        <p:spPr bwMode="auto">
          <a:xfrm>
            <a:off x="4984750" y="5236845"/>
            <a:ext cx="447675" cy="519113"/>
          </a:xfrm>
          <a:custGeom>
            <a:avLst/>
            <a:gdLst>
              <a:gd name="T0" fmla="*/ 0 w 282"/>
              <a:gd name="T1" fmla="*/ 2147483647 h 327"/>
              <a:gd name="T2" fmla="*/ 0 w 282"/>
              <a:gd name="T3" fmla="*/ 0 h 327"/>
              <a:gd name="T4" fmla="*/ 2147483647 w 282"/>
              <a:gd name="T5" fmla="*/ 0 h 327"/>
              <a:gd name="T6" fmla="*/ 0 60000 65536"/>
              <a:gd name="T7" fmla="*/ 0 60000 65536"/>
              <a:gd name="T8" fmla="*/ 0 60000 65536"/>
            </a:gdLst>
            <a:ahLst/>
            <a:cxnLst>
              <a:cxn ang="T6">
                <a:pos x="T0" y="T1"/>
              </a:cxn>
              <a:cxn ang="T7">
                <a:pos x="T2" y="T3"/>
              </a:cxn>
              <a:cxn ang="T8">
                <a:pos x="T4" y="T5"/>
              </a:cxn>
            </a:cxnLst>
            <a:rect l="0" t="0" r="r" b="b"/>
            <a:pathLst>
              <a:path w="282" h="327">
                <a:moveTo>
                  <a:pt x="0" y="327"/>
                </a:moveTo>
                <a:lnTo>
                  <a:pt x="0" y="0"/>
                </a:lnTo>
                <a:lnTo>
                  <a:pt x="28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Freeform 65"/>
          <p:cNvSpPr/>
          <p:nvPr/>
        </p:nvSpPr>
        <p:spPr bwMode="auto">
          <a:xfrm>
            <a:off x="5432425" y="5236845"/>
            <a:ext cx="860425" cy="519113"/>
          </a:xfrm>
          <a:custGeom>
            <a:avLst/>
            <a:gdLst>
              <a:gd name="T0" fmla="*/ 0 w 542"/>
              <a:gd name="T1" fmla="*/ 0 h 327"/>
              <a:gd name="T2" fmla="*/ 0 w 542"/>
              <a:gd name="T3" fmla="*/ 2147483647 h 327"/>
              <a:gd name="T4" fmla="*/ 2147483647 w 542"/>
              <a:gd name="T5" fmla="*/ 2147483647 h 327"/>
              <a:gd name="T6" fmla="*/ 0 60000 65536"/>
              <a:gd name="T7" fmla="*/ 0 60000 65536"/>
              <a:gd name="T8" fmla="*/ 0 60000 65536"/>
            </a:gdLst>
            <a:ahLst/>
            <a:cxnLst>
              <a:cxn ang="T6">
                <a:pos x="T0" y="T1"/>
              </a:cxn>
              <a:cxn ang="T7">
                <a:pos x="T2" y="T3"/>
              </a:cxn>
              <a:cxn ang="T8">
                <a:pos x="T4" y="T5"/>
              </a:cxn>
            </a:cxnLst>
            <a:rect l="0" t="0" r="r" b="b"/>
            <a:pathLst>
              <a:path w="542" h="327">
                <a:moveTo>
                  <a:pt x="0" y="0"/>
                </a:moveTo>
                <a:lnTo>
                  <a:pt x="0" y="327"/>
                </a:lnTo>
                <a:lnTo>
                  <a:pt x="542" y="327"/>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66"/>
          <p:cNvSpPr>
            <a:spLocks noChangeShapeType="1"/>
          </p:cNvSpPr>
          <p:nvPr/>
        </p:nvSpPr>
        <p:spPr bwMode="auto">
          <a:xfrm>
            <a:off x="6292850" y="5755958"/>
            <a:ext cx="13096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Freeform 67"/>
          <p:cNvSpPr/>
          <p:nvPr/>
        </p:nvSpPr>
        <p:spPr bwMode="auto">
          <a:xfrm>
            <a:off x="7602538" y="5290820"/>
            <a:ext cx="447675" cy="465138"/>
          </a:xfrm>
          <a:custGeom>
            <a:avLst/>
            <a:gdLst>
              <a:gd name="T0" fmla="*/ 0 w 282"/>
              <a:gd name="T1" fmla="*/ 2147483647 h 293"/>
              <a:gd name="T2" fmla="*/ 0 w 282"/>
              <a:gd name="T3" fmla="*/ 0 h 293"/>
              <a:gd name="T4" fmla="*/ 2147483647 w 282"/>
              <a:gd name="T5" fmla="*/ 0 h 293"/>
              <a:gd name="T6" fmla="*/ 0 60000 65536"/>
              <a:gd name="T7" fmla="*/ 0 60000 65536"/>
              <a:gd name="T8" fmla="*/ 0 60000 65536"/>
            </a:gdLst>
            <a:ahLst/>
            <a:cxnLst>
              <a:cxn ang="T6">
                <a:pos x="T0" y="T1"/>
              </a:cxn>
              <a:cxn ang="T7">
                <a:pos x="T2" y="T3"/>
              </a:cxn>
              <a:cxn ang="T8">
                <a:pos x="T4" y="T5"/>
              </a:cxn>
            </a:cxnLst>
            <a:rect l="0" t="0" r="r" b="b"/>
            <a:pathLst>
              <a:path w="282" h="293">
                <a:moveTo>
                  <a:pt x="0" y="293"/>
                </a:moveTo>
                <a:lnTo>
                  <a:pt x="0" y="0"/>
                </a:lnTo>
                <a:lnTo>
                  <a:pt x="28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4" presetClass="entr" presetSubtype="16" fill="hold" nodeType="afterEffect">
                                  <p:stCondLst>
                                    <p:cond delay="200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ox(ou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left)">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left)">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ipe(left)">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106680" y="6351953"/>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3" name="TextBox 2"/>
          <p:cNvSpPr txBox="1"/>
          <p:nvPr/>
        </p:nvSpPr>
        <p:spPr bwMode="auto">
          <a:xfrm>
            <a:off x="661183" y="106680"/>
            <a:ext cx="5516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四、正边沿</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a:solidFill>
                  <a:schemeClr val="tx1"/>
                </a:solidFill>
                <a:latin typeface="黑体" panose="02010609060101010101" pitchFamily="49" charset="-122"/>
                <a:ea typeface="黑体" panose="02010609060101010101" pitchFamily="49" charset="-122"/>
              </a:rPr>
              <a:t>触发器的开关参数</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 name="Text Box 6"/>
          <p:cNvSpPr txBox="1">
            <a:spLocks noChangeArrowheads="1"/>
          </p:cNvSpPr>
          <p:nvPr/>
        </p:nvSpPr>
        <p:spPr bwMode="auto">
          <a:xfrm>
            <a:off x="6243637" y="1362150"/>
            <a:ext cx="2717483"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数据保持时间</a:t>
            </a:r>
            <a:r>
              <a:rPr kumimoji="0"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0"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rPr>
              <a:t>h</a:t>
            </a:r>
            <a:endParaRPr kumimoji="0"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5" name="Group 111"/>
          <p:cNvGrpSpPr/>
          <p:nvPr/>
        </p:nvGrpSpPr>
        <p:grpSpPr bwMode="auto">
          <a:xfrm>
            <a:off x="3227218" y="2184792"/>
            <a:ext cx="5800725" cy="615950"/>
            <a:chOff x="2106" y="1456"/>
            <a:chExt cx="3654" cy="388"/>
          </a:xfrm>
        </p:grpSpPr>
        <p:sp>
          <p:nvSpPr>
            <p:cNvPr id="6" name="Text Box 8"/>
            <p:cNvSpPr txBox="1">
              <a:spLocks noChangeArrowheads="1"/>
            </p:cNvSpPr>
            <p:nvPr/>
          </p:nvSpPr>
          <p:spPr bwMode="auto">
            <a:xfrm>
              <a:off x="2106" y="1517"/>
              <a:ext cx="547"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 name="Freeform 9"/>
            <p:cNvSpPr/>
            <p:nvPr/>
          </p:nvSpPr>
          <p:spPr bwMode="auto">
            <a:xfrm>
              <a:off x="2438" y="1456"/>
              <a:ext cx="3031" cy="248"/>
            </a:xfrm>
            <a:custGeom>
              <a:avLst/>
              <a:gdLst>
                <a:gd name="T0" fmla="*/ 0 w 2823"/>
                <a:gd name="T1" fmla="*/ 248 h 248"/>
                <a:gd name="T2" fmla="*/ 1387 w 2823"/>
                <a:gd name="T3" fmla="*/ 248 h 248"/>
                <a:gd name="T4" fmla="*/ 1611 w 2823"/>
                <a:gd name="T5" fmla="*/ 0 h 248"/>
                <a:gd name="T6" fmla="*/ 2144 w 2823"/>
                <a:gd name="T7" fmla="*/ 0 h 248"/>
                <a:gd name="T8" fmla="*/ 2351 w 2823"/>
                <a:gd name="T9" fmla="*/ 248 h 248"/>
                <a:gd name="T10" fmla="*/ 3125 w 2823"/>
                <a:gd name="T11" fmla="*/ 248 h 248"/>
                <a:gd name="T12" fmla="*/ 3367 w 2823"/>
                <a:gd name="T13" fmla="*/ 0 h 248"/>
                <a:gd name="T14" fmla="*/ 4027 w 2823"/>
                <a:gd name="T15" fmla="*/ 0 h 2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23" h="248">
                  <a:moveTo>
                    <a:pt x="0" y="248"/>
                  </a:moveTo>
                  <a:lnTo>
                    <a:pt x="971" y="248"/>
                  </a:lnTo>
                  <a:lnTo>
                    <a:pt x="1129" y="0"/>
                  </a:lnTo>
                  <a:lnTo>
                    <a:pt x="1502" y="0"/>
                  </a:lnTo>
                  <a:lnTo>
                    <a:pt x="1649" y="248"/>
                  </a:lnTo>
                  <a:lnTo>
                    <a:pt x="2191" y="248"/>
                  </a:lnTo>
                  <a:lnTo>
                    <a:pt x="2360" y="0"/>
                  </a:lnTo>
                  <a:lnTo>
                    <a:pt x="2823"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ine 10"/>
            <p:cNvSpPr>
              <a:spLocks noChangeShapeType="1"/>
            </p:cNvSpPr>
            <p:nvPr/>
          </p:nvSpPr>
          <p:spPr bwMode="auto">
            <a:xfrm>
              <a:off x="5457" y="1456"/>
              <a:ext cx="30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9" name="Group 17"/>
          <p:cNvGrpSpPr/>
          <p:nvPr/>
        </p:nvGrpSpPr>
        <p:grpSpPr bwMode="auto">
          <a:xfrm>
            <a:off x="3458993" y="2794392"/>
            <a:ext cx="5227638" cy="649288"/>
            <a:chOff x="2185" y="1886"/>
            <a:chExt cx="3293" cy="409"/>
          </a:xfrm>
        </p:grpSpPr>
        <p:sp>
          <p:nvSpPr>
            <p:cNvPr id="10" name="Freeform 14"/>
            <p:cNvSpPr/>
            <p:nvPr/>
          </p:nvSpPr>
          <p:spPr bwMode="auto">
            <a:xfrm>
              <a:off x="2440" y="1886"/>
              <a:ext cx="3038" cy="249"/>
            </a:xfrm>
            <a:custGeom>
              <a:avLst/>
              <a:gdLst>
                <a:gd name="T0" fmla="*/ 0 w 3038"/>
                <a:gd name="T1" fmla="*/ 249 h 249"/>
                <a:gd name="T2" fmla="*/ 564 w 3038"/>
                <a:gd name="T3" fmla="*/ 249 h 249"/>
                <a:gd name="T4" fmla="*/ 700 w 3038"/>
                <a:gd name="T5" fmla="*/ 0 h 249"/>
                <a:gd name="T6" fmla="*/ 1152 w 3038"/>
                <a:gd name="T7" fmla="*/ 0 h 249"/>
                <a:gd name="T8" fmla="*/ 1231 w 3038"/>
                <a:gd name="T9" fmla="*/ 249 h 249"/>
                <a:gd name="T10" fmla="*/ 1536 w 3038"/>
                <a:gd name="T11" fmla="*/ 249 h 249"/>
                <a:gd name="T12" fmla="*/ 1660 w 3038"/>
                <a:gd name="T13" fmla="*/ 0 h 249"/>
                <a:gd name="T14" fmla="*/ 1987 w 3038"/>
                <a:gd name="T15" fmla="*/ 0 h 249"/>
                <a:gd name="T16" fmla="*/ 2145 w 3038"/>
                <a:gd name="T17" fmla="*/ 249 h 249"/>
                <a:gd name="T18" fmla="*/ 2507 w 3038"/>
                <a:gd name="T19" fmla="*/ 249 h 249"/>
                <a:gd name="T20" fmla="*/ 2597 w 3038"/>
                <a:gd name="T21" fmla="*/ 0 h 249"/>
                <a:gd name="T22" fmla="*/ 3038 w 3038"/>
                <a:gd name="T23" fmla="*/ 0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38" h="249">
                  <a:moveTo>
                    <a:pt x="0" y="249"/>
                  </a:moveTo>
                  <a:lnTo>
                    <a:pt x="564" y="249"/>
                  </a:lnTo>
                  <a:lnTo>
                    <a:pt x="700" y="0"/>
                  </a:lnTo>
                  <a:lnTo>
                    <a:pt x="1152" y="0"/>
                  </a:lnTo>
                  <a:lnTo>
                    <a:pt x="1231" y="249"/>
                  </a:lnTo>
                  <a:lnTo>
                    <a:pt x="1536" y="249"/>
                  </a:lnTo>
                  <a:lnTo>
                    <a:pt x="1660" y="0"/>
                  </a:lnTo>
                  <a:lnTo>
                    <a:pt x="1987" y="0"/>
                  </a:lnTo>
                  <a:lnTo>
                    <a:pt x="2145" y="249"/>
                  </a:lnTo>
                  <a:lnTo>
                    <a:pt x="2507" y="249"/>
                  </a:lnTo>
                  <a:lnTo>
                    <a:pt x="2597" y="0"/>
                  </a:lnTo>
                  <a:lnTo>
                    <a:pt x="3038"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Text Box 15"/>
            <p:cNvSpPr txBox="1">
              <a:spLocks noChangeArrowheads="1"/>
            </p:cNvSpPr>
            <p:nvPr/>
          </p:nvSpPr>
          <p:spPr bwMode="auto">
            <a:xfrm>
              <a:off x="2185" y="1968"/>
              <a:ext cx="37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2" name="Group 112"/>
          <p:cNvGrpSpPr/>
          <p:nvPr/>
        </p:nvGrpSpPr>
        <p:grpSpPr bwMode="auto">
          <a:xfrm>
            <a:off x="4848056" y="2276867"/>
            <a:ext cx="3067050" cy="1471613"/>
            <a:chOff x="3127" y="1514"/>
            <a:chExt cx="1932" cy="927"/>
          </a:xfrm>
        </p:grpSpPr>
        <p:sp>
          <p:nvSpPr>
            <p:cNvPr id="13" name="Line 20"/>
            <p:cNvSpPr>
              <a:spLocks noChangeShapeType="1"/>
            </p:cNvSpPr>
            <p:nvPr/>
          </p:nvSpPr>
          <p:spPr bwMode="auto">
            <a:xfrm flipH="1">
              <a:off x="3556" y="1569"/>
              <a:ext cx="1" cy="824"/>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Line 21"/>
            <p:cNvSpPr>
              <a:spLocks noChangeShapeType="1"/>
            </p:cNvSpPr>
            <p:nvPr/>
          </p:nvSpPr>
          <p:spPr bwMode="auto">
            <a:xfrm flipH="1">
              <a:off x="3691" y="1558"/>
              <a:ext cx="1" cy="824"/>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Line 22"/>
            <p:cNvSpPr>
              <a:spLocks noChangeShapeType="1"/>
            </p:cNvSpPr>
            <p:nvPr/>
          </p:nvSpPr>
          <p:spPr bwMode="auto">
            <a:xfrm flipH="1">
              <a:off x="3127" y="1617"/>
              <a:ext cx="1" cy="824"/>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Line 23"/>
            <p:cNvSpPr>
              <a:spLocks noChangeShapeType="1"/>
            </p:cNvSpPr>
            <p:nvPr/>
          </p:nvSpPr>
          <p:spPr bwMode="auto">
            <a:xfrm flipH="1">
              <a:off x="4550" y="1538"/>
              <a:ext cx="1" cy="824"/>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Line 24"/>
            <p:cNvSpPr>
              <a:spLocks noChangeShapeType="1"/>
            </p:cNvSpPr>
            <p:nvPr/>
          </p:nvSpPr>
          <p:spPr bwMode="auto">
            <a:xfrm flipH="1">
              <a:off x="4901" y="1516"/>
              <a:ext cx="1" cy="824"/>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25"/>
            <p:cNvSpPr>
              <a:spLocks noChangeShapeType="1"/>
            </p:cNvSpPr>
            <p:nvPr/>
          </p:nvSpPr>
          <p:spPr bwMode="auto">
            <a:xfrm flipH="1">
              <a:off x="5058" y="1514"/>
              <a:ext cx="1" cy="824"/>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9" name="Group 36"/>
          <p:cNvGrpSpPr/>
          <p:nvPr/>
        </p:nvGrpSpPr>
        <p:grpSpPr bwMode="auto">
          <a:xfrm>
            <a:off x="4849643" y="3335730"/>
            <a:ext cx="3495675" cy="590550"/>
            <a:chOff x="2733" y="2384"/>
            <a:chExt cx="2202" cy="372"/>
          </a:xfrm>
        </p:grpSpPr>
        <p:grpSp>
          <p:nvGrpSpPr>
            <p:cNvPr id="20" name="Group 31"/>
            <p:cNvGrpSpPr/>
            <p:nvPr/>
          </p:nvGrpSpPr>
          <p:grpSpPr bwMode="auto">
            <a:xfrm>
              <a:off x="2733" y="2428"/>
              <a:ext cx="2180" cy="34"/>
              <a:chOff x="2733" y="2428"/>
              <a:chExt cx="2180" cy="34"/>
            </a:xfrm>
          </p:grpSpPr>
          <p:sp>
            <p:nvSpPr>
              <p:cNvPr id="25" name="Line 27"/>
              <p:cNvSpPr>
                <a:spLocks noChangeShapeType="1"/>
              </p:cNvSpPr>
              <p:nvPr/>
            </p:nvSpPr>
            <p:spPr bwMode="auto">
              <a:xfrm>
                <a:off x="2733" y="2451"/>
                <a:ext cx="429" cy="0"/>
              </a:xfrm>
              <a:prstGeom prst="line">
                <a:avLst/>
              </a:prstGeom>
              <a:noFill/>
              <a:ln w="38100">
                <a:solidFill>
                  <a:schemeClr val="tx1"/>
                </a:solidFill>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28"/>
              <p:cNvSpPr>
                <a:spLocks noChangeShapeType="1"/>
              </p:cNvSpPr>
              <p:nvPr/>
            </p:nvSpPr>
            <p:spPr bwMode="auto">
              <a:xfrm>
                <a:off x="4111" y="2428"/>
                <a:ext cx="429" cy="0"/>
              </a:xfrm>
              <a:prstGeom prst="line">
                <a:avLst/>
              </a:prstGeom>
              <a:noFill/>
              <a:ln w="38100">
                <a:solidFill>
                  <a:schemeClr val="tx1"/>
                </a:solidFill>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29"/>
              <p:cNvSpPr>
                <a:spLocks noChangeShapeType="1"/>
              </p:cNvSpPr>
              <p:nvPr/>
            </p:nvSpPr>
            <p:spPr bwMode="auto">
              <a:xfrm>
                <a:off x="3309" y="2462"/>
                <a:ext cx="237" cy="0"/>
              </a:xfrm>
              <a:prstGeom prst="line">
                <a:avLst/>
              </a:prstGeom>
              <a:noFill/>
              <a:ln w="38100">
                <a:solidFill>
                  <a:schemeClr val="tx1"/>
                </a:solidFill>
                <a:round/>
                <a:head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30"/>
              <p:cNvSpPr>
                <a:spLocks noChangeShapeType="1"/>
              </p:cNvSpPr>
              <p:nvPr/>
            </p:nvSpPr>
            <p:spPr bwMode="auto">
              <a:xfrm>
                <a:off x="4676" y="2439"/>
                <a:ext cx="237" cy="0"/>
              </a:xfrm>
              <a:prstGeom prst="line">
                <a:avLst/>
              </a:prstGeom>
              <a:noFill/>
              <a:ln w="38100">
                <a:solidFill>
                  <a:schemeClr val="tx1"/>
                </a:solidFill>
                <a:round/>
                <a:head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1" name="Text Box 32"/>
            <p:cNvSpPr txBox="1">
              <a:spLocks noChangeArrowheads="1"/>
            </p:cNvSpPr>
            <p:nvPr/>
          </p:nvSpPr>
          <p:spPr bwMode="auto">
            <a:xfrm>
              <a:off x="2767" y="2395"/>
              <a:ext cx="45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rPr>
                <a:t>su</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Text Box 33"/>
            <p:cNvSpPr txBox="1">
              <a:spLocks noChangeArrowheads="1"/>
            </p:cNvSpPr>
            <p:nvPr/>
          </p:nvSpPr>
          <p:spPr bwMode="auto">
            <a:xfrm>
              <a:off x="4156" y="2384"/>
              <a:ext cx="45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rPr>
                <a:t>su</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Text Box 34"/>
            <p:cNvSpPr txBox="1">
              <a:spLocks noChangeArrowheads="1"/>
            </p:cNvSpPr>
            <p:nvPr/>
          </p:nvSpPr>
          <p:spPr bwMode="auto">
            <a:xfrm>
              <a:off x="3129" y="2429"/>
              <a:ext cx="45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h</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35"/>
            <p:cNvSpPr txBox="1">
              <a:spLocks noChangeArrowheads="1"/>
            </p:cNvSpPr>
            <p:nvPr/>
          </p:nvSpPr>
          <p:spPr bwMode="auto">
            <a:xfrm>
              <a:off x="4484" y="2395"/>
              <a:ext cx="45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h</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29" name="Text Box 5"/>
          <p:cNvSpPr txBox="1">
            <a:spLocks noChangeArrowheads="1"/>
          </p:cNvSpPr>
          <p:nvPr/>
        </p:nvSpPr>
        <p:spPr bwMode="auto">
          <a:xfrm>
            <a:off x="3342153" y="1371357"/>
            <a:ext cx="2738607"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数据建立时间</a:t>
            </a:r>
            <a:r>
              <a:rPr kumimoji="0"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0"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rPr>
              <a:t>su</a:t>
            </a:r>
            <a:endParaRPr kumimoji="0"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Text Box 105"/>
          <p:cNvSpPr txBox="1">
            <a:spLocks noChangeArrowheads="1"/>
          </p:cNvSpPr>
          <p:nvPr/>
        </p:nvSpPr>
        <p:spPr bwMode="auto">
          <a:xfrm>
            <a:off x="3754268" y="5326455"/>
            <a:ext cx="4841092" cy="95410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rPr>
              <a:t>h</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为一级“与非”门的传输延迟时间（</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4</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的输出返回</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6</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1" name="Text Box 106"/>
          <p:cNvSpPr txBox="1">
            <a:spLocks noChangeArrowheads="1"/>
          </p:cNvSpPr>
          <p:nvPr/>
        </p:nvSpPr>
        <p:spPr bwMode="auto">
          <a:xfrm>
            <a:off x="3935243" y="4140592"/>
            <a:ext cx="4787900" cy="95410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正边沿</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D</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触发器的</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rPr>
              <a:t>su</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为门</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5</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6</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的传输延迟时间之和；</a:t>
            </a: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32" name="Group 223"/>
          <p:cNvGrpSpPr/>
          <p:nvPr/>
        </p:nvGrpSpPr>
        <p:grpSpPr bwMode="auto">
          <a:xfrm>
            <a:off x="286215" y="1712867"/>
            <a:ext cx="3111500" cy="4308475"/>
            <a:chOff x="132" y="1062"/>
            <a:chExt cx="1960" cy="2714"/>
          </a:xfrm>
        </p:grpSpPr>
        <p:grpSp>
          <p:nvGrpSpPr>
            <p:cNvPr id="33" name="Group 222"/>
            <p:cNvGrpSpPr/>
            <p:nvPr/>
          </p:nvGrpSpPr>
          <p:grpSpPr bwMode="auto">
            <a:xfrm>
              <a:off x="132" y="1062"/>
              <a:ext cx="1960" cy="2714"/>
              <a:chOff x="132" y="1062"/>
              <a:chExt cx="1960" cy="2714"/>
            </a:xfrm>
          </p:grpSpPr>
          <p:grpSp>
            <p:nvGrpSpPr>
              <p:cNvPr id="35" name="Group 221"/>
              <p:cNvGrpSpPr/>
              <p:nvPr/>
            </p:nvGrpSpPr>
            <p:grpSpPr bwMode="auto">
              <a:xfrm>
                <a:off x="234" y="1062"/>
                <a:ext cx="1858" cy="2714"/>
                <a:chOff x="234" y="1062"/>
                <a:chExt cx="1858" cy="2714"/>
              </a:xfrm>
            </p:grpSpPr>
            <p:grpSp>
              <p:nvGrpSpPr>
                <p:cNvPr id="39" name="Group 220"/>
                <p:cNvGrpSpPr/>
                <p:nvPr/>
              </p:nvGrpSpPr>
              <p:grpSpPr bwMode="auto">
                <a:xfrm>
                  <a:off x="234" y="1062"/>
                  <a:ext cx="1858" cy="2714"/>
                  <a:chOff x="234" y="1062"/>
                  <a:chExt cx="1858" cy="2714"/>
                </a:xfrm>
              </p:grpSpPr>
              <p:sp>
                <p:nvSpPr>
                  <p:cNvPr id="46" name="Text Box 157"/>
                  <p:cNvSpPr txBox="1">
                    <a:spLocks noChangeArrowheads="1"/>
                  </p:cNvSpPr>
                  <p:nvPr/>
                </p:nvSpPr>
                <p:spPr bwMode="auto">
                  <a:xfrm>
                    <a:off x="1738" y="2526"/>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Text Box 158"/>
                  <p:cNvSpPr txBox="1">
                    <a:spLocks noChangeArrowheads="1"/>
                  </p:cNvSpPr>
                  <p:nvPr/>
                </p:nvSpPr>
                <p:spPr bwMode="auto">
                  <a:xfrm>
                    <a:off x="1227" y="3488"/>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Text Box 159"/>
                  <p:cNvSpPr txBox="1">
                    <a:spLocks noChangeArrowheads="1"/>
                  </p:cNvSpPr>
                  <p:nvPr/>
                </p:nvSpPr>
                <p:spPr bwMode="auto">
                  <a:xfrm>
                    <a:off x="426" y="1062"/>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49" name="Group 160"/>
                  <p:cNvGrpSpPr/>
                  <p:nvPr/>
                </p:nvGrpSpPr>
                <p:grpSpPr bwMode="auto">
                  <a:xfrm>
                    <a:off x="1411" y="1155"/>
                    <a:ext cx="184" cy="269"/>
                    <a:chOff x="1648" y="659"/>
                    <a:chExt cx="184" cy="269"/>
                  </a:xfrm>
                </p:grpSpPr>
                <p:sp>
                  <p:nvSpPr>
                    <p:cNvPr id="97" name="Line 161"/>
                    <p:cNvSpPr>
                      <a:spLocks noChangeShapeType="1"/>
                    </p:cNvSpPr>
                    <p:nvPr/>
                  </p:nvSpPr>
                  <p:spPr bwMode="auto">
                    <a:xfrm>
                      <a:off x="1659" y="677"/>
                      <a:ext cx="147"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Rectangle 162"/>
                    <p:cNvSpPr>
                      <a:spLocks noChangeArrowheads="1"/>
                    </p:cNvSpPr>
                    <p:nvPr/>
                  </p:nvSpPr>
                  <p:spPr bwMode="auto">
                    <a:xfrm>
                      <a:off x="1648" y="659"/>
                      <a:ext cx="184" cy="2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effectLst/>
                        <a:uLnTx/>
                        <a:uFillTx/>
                        <a:ea typeface="宋体" panose="02010600030101010101" pitchFamily="2" charset="-122"/>
                        <a:cs typeface="+mn-cs"/>
                      </a:endParaRPr>
                    </a:p>
                  </p:txBody>
                </p:sp>
              </p:grpSp>
              <p:sp>
                <p:nvSpPr>
                  <p:cNvPr id="50" name="Line 163"/>
                  <p:cNvSpPr>
                    <a:spLocks noChangeShapeType="1"/>
                  </p:cNvSpPr>
                  <p:nvPr/>
                </p:nvSpPr>
                <p:spPr bwMode="auto">
                  <a:xfrm flipV="1">
                    <a:off x="652" y="123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164"/>
                  <p:cNvSpPr>
                    <a:spLocks noChangeShapeType="1"/>
                  </p:cNvSpPr>
                  <p:nvPr/>
                </p:nvSpPr>
                <p:spPr bwMode="auto">
                  <a:xfrm flipV="1">
                    <a:off x="1393" y="123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Line 165"/>
                  <p:cNvSpPr>
                    <a:spLocks noChangeShapeType="1"/>
                  </p:cNvSpPr>
                  <p:nvPr/>
                </p:nvSpPr>
                <p:spPr bwMode="auto">
                  <a:xfrm>
                    <a:off x="652" y="1434"/>
                    <a:ext cx="2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Line 166"/>
                  <p:cNvSpPr>
                    <a:spLocks noChangeShapeType="1"/>
                  </p:cNvSpPr>
                  <p:nvPr/>
                </p:nvSpPr>
                <p:spPr bwMode="auto">
                  <a:xfrm flipH="1">
                    <a:off x="1133" y="1434"/>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167"/>
                  <p:cNvSpPr>
                    <a:spLocks noChangeShapeType="1"/>
                  </p:cNvSpPr>
                  <p:nvPr/>
                </p:nvSpPr>
                <p:spPr bwMode="auto">
                  <a:xfrm flipV="1">
                    <a:off x="541" y="1907"/>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Line 168"/>
                  <p:cNvSpPr>
                    <a:spLocks noChangeShapeType="1"/>
                  </p:cNvSpPr>
                  <p:nvPr/>
                </p:nvSpPr>
                <p:spPr bwMode="auto">
                  <a:xfrm flipV="1">
                    <a:off x="1504" y="1907"/>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169"/>
                  <p:cNvSpPr>
                    <a:spLocks noChangeShapeType="1"/>
                  </p:cNvSpPr>
                  <p:nvPr/>
                </p:nvSpPr>
                <p:spPr bwMode="auto">
                  <a:xfrm flipV="1">
                    <a:off x="1430" y="2615"/>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170"/>
                  <p:cNvSpPr>
                    <a:spLocks noChangeShapeType="1"/>
                  </p:cNvSpPr>
                  <p:nvPr/>
                </p:nvSpPr>
                <p:spPr bwMode="auto">
                  <a:xfrm flipV="1">
                    <a:off x="429" y="2615"/>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Line 171"/>
                  <p:cNvSpPr>
                    <a:spLocks noChangeShapeType="1"/>
                  </p:cNvSpPr>
                  <p:nvPr/>
                </p:nvSpPr>
                <p:spPr bwMode="auto">
                  <a:xfrm>
                    <a:off x="1398" y="3273"/>
                    <a:ext cx="2" cy="2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Line 172"/>
                  <p:cNvSpPr>
                    <a:spLocks noChangeShapeType="1"/>
                  </p:cNvSpPr>
                  <p:nvPr/>
                </p:nvSpPr>
                <p:spPr bwMode="auto">
                  <a:xfrm>
                    <a:off x="541" y="2615"/>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173"/>
                  <p:cNvSpPr>
                    <a:spLocks noChangeShapeType="1"/>
                  </p:cNvSpPr>
                  <p:nvPr/>
                </p:nvSpPr>
                <p:spPr bwMode="auto">
                  <a:xfrm>
                    <a:off x="540" y="2812"/>
                    <a:ext cx="1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Oval 174"/>
                  <p:cNvSpPr>
                    <a:spLocks noChangeAspect="1" noChangeArrowheads="1"/>
                  </p:cNvSpPr>
                  <p:nvPr/>
                </p:nvSpPr>
                <p:spPr bwMode="auto">
                  <a:xfrm>
                    <a:off x="1392" y="2840"/>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Line 175"/>
                  <p:cNvSpPr>
                    <a:spLocks noChangeShapeType="1"/>
                  </p:cNvSpPr>
                  <p:nvPr/>
                </p:nvSpPr>
                <p:spPr bwMode="auto">
                  <a:xfrm>
                    <a:off x="1579" y="2615"/>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Oval 176"/>
                  <p:cNvSpPr>
                    <a:spLocks noChangeAspect="1" noChangeArrowheads="1"/>
                  </p:cNvSpPr>
                  <p:nvPr/>
                </p:nvSpPr>
                <p:spPr bwMode="auto">
                  <a:xfrm>
                    <a:off x="1541" y="2772"/>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4" name="Oval 177"/>
                  <p:cNvSpPr>
                    <a:spLocks noChangeAspect="1" noChangeArrowheads="1"/>
                  </p:cNvSpPr>
                  <p:nvPr/>
                </p:nvSpPr>
                <p:spPr bwMode="auto">
                  <a:xfrm>
                    <a:off x="1360" y="1396"/>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5" name="Oval 178"/>
                  <p:cNvSpPr>
                    <a:spLocks noChangeAspect="1" noChangeArrowheads="1"/>
                  </p:cNvSpPr>
                  <p:nvPr/>
                </p:nvSpPr>
                <p:spPr bwMode="auto">
                  <a:xfrm>
                    <a:off x="614" y="1395"/>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6" name="Line 179"/>
                  <p:cNvSpPr>
                    <a:spLocks noChangeShapeType="1"/>
                  </p:cNvSpPr>
                  <p:nvPr/>
                </p:nvSpPr>
                <p:spPr bwMode="auto">
                  <a:xfrm>
                    <a:off x="688" y="1907"/>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 name="Line 180"/>
                  <p:cNvSpPr>
                    <a:spLocks noChangeShapeType="1"/>
                  </p:cNvSpPr>
                  <p:nvPr/>
                </p:nvSpPr>
                <p:spPr bwMode="auto">
                  <a:xfrm>
                    <a:off x="1319" y="1907"/>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 name="Line 181"/>
                  <p:cNvSpPr>
                    <a:spLocks noChangeShapeType="1"/>
                  </p:cNvSpPr>
                  <p:nvPr/>
                </p:nvSpPr>
                <p:spPr bwMode="auto">
                  <a:xfrm>
                    <a:off x="688" y="2025"/>
                    <a:ext cx="1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182"/>
                  <p:cNvSpPr>
                    <a:spLocks noChangeShapeType="1"/>
                  </p:cNvSpPr>
                  <p:nvPr/>
                </p:nvSpPr>
                <p:spPr bwMode="auto">
                  <a:xfrm flipH="1">
                    <a:off x="874" y="1434"/>
                    <a:ext cx="259"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183"/>
                  <p:cNvSpPr>
                    <a:spLocks noChangeShapeType="1"/>
                  </p:cNvSpPr>
                  <p:nvPr/>
                </p:nvSpPr>
                <p:spPr bwMode="auto">
                  <a:xfrm flipH="1">
                    <a:off x="1096" y="2025"/>
                    <a:ext cx="2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184"/>
                  <p:cNvSpPr>
                    <a:spLocks noChangeShapeType="1"/>
                  </p:cNvSpPr>
                  <p:nvPr/>
                </p:nvSpPr>
                <p:spPr bwMode="auto">
                  <a:xfrm>
                    <a:off x="874" y="1434"/>
                    <a:ext cx="222"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Rectangle 185"/>
                  <p:cNvSpPr>
                    <a:spLocks noChangeArrowheads="1"/>
                  </p:cNvSpPr>
                  <p:nvPr/>
                </p:nvSpPr>
                <p:spPr bwMode="auto">
                  <a:xfrm>
                    <a:off x="456" y="166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3" name="Oval 186"/>
                  <p:cNvSpPr>
                    <a:spLocks noChangeArrowheads="1"/>
                  </p:cNvSpPr>
                  <p:nvPr/>
                </p:nvSpPr>
                <p:spPr bwMode="auto">
                  <a:xfrm>
                    <a:off x="604" y="158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4" name="Rectangle 187"/>
                  <p:cNvSpPr>
                    <a:spLocks noChangeArrowheads="1"/>
                  </p:cNvSpPr>
                  <p:nvPr/>
                </p:nvSpPr>
                <p:spPr bwMode="auto">
                  <a:xfrm>
                    <a:off x="456" y="166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5" name="Oval 188"/>
                  <p:cNvSpPr>
                    <a:spLocks noChangeArrowheads="1"/>
                  </p:cNvSpPr>
                  <p:nvPr/>
                </p:nvSpPr>
                <p:spPr bwMode="auto">
                  <a:xfrm>
                    <a:off x="604" y="158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6" name="Rectangle 189"/>
                  <p:cNvSpPr>
                    <a:spLocks noChangeArrowheads="1"/>
                  </p:cNvSpPr>
                  <p:nvPr/>
                </p:nvSpPr>
                <p:spPr bwMode="auto">
                  <a:xfrm>
                    <a:off x="1205" y="166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7" name="Oval 190"/>
                  <p:cNvSpPr>
                    <a:spLocks noChangeArrowheads="1"/>
                  </p:cNvSpPr>
                  <p:nvPr/>
                </p:nvSpPr>
                <p:spPr bwMode="auto">
                  <a:xfrm>
                    <a:off x="1353" y="159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8" name="Rectangle 191"/>
                  <p:cNvSpPr>
                    <a:spLocks noChangeArrowheads="1"/>
                  </p:cNvSpPr>
                  <p:nvPr/>
                </p:nvSpPr>
                <p:spPr bwMode="auto">
                  <a:xfrm>
                    <a:off x="1205" y="166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9" name="Oval 192"/>
                  <p:cNvSpPr>
                    <a:spLocks noChangeArrowheads="1"/>
                  </p:cNvSpPr>
                  <p:nvPr/>
                </p:nvSpPr>
                <p:spPr bwMode="auto">
                  <a:xfrm>
                    <a:off x="1353" y="159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Rectangle 193"/>
                  <p:cNvSpPr>
                    <a:spLocks noChangeArrowheads="1"/>
                  </p:cNvSpPr>
                  <p:nvPr/>
                </p:nvSpPr>
                <p:spPr bwMode="auto">
                  <a:xfrm>
                    <a:off x="353" y="2376"/>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1" name="Oval 194"/>
                  <p:cNvSpPr>
                    <a:spLocks noChangeArrowheads="1"/>
                  </p:cNvSpPr>
                  <p:nvPr/>
                </p:nvSpPr>
                <p:spPr bwMode="auto">
                  <a:xfrm>
                    <a:off x="500" y="2299"/>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2" name="Rectangle 195"/>
                  <p:cNvSpPr>
                    <a:spLocks noChangeArrowheads="1"/>
                  </p:cNvSpPr>
                  <p:nvPr/>
                </p:nvSpPr>
                <p:spPr bwMode="auto">
                  <a:xfrm>
                    <a:off x="353" y="2376"/>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3" name="Oval 196"/>
                  <p:cNvSpPr>
                    <a:spLocks noChangeArrowheads="1"/>
                  </p:cNvSpPr>
                  <p:nvPr/>
                </p:nvSpPr>
                <p:spPr bwMode="auto">
                  <a:xfrm>
                    <a:off x="500" y="2299"/>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4" name="Rectangle 197"/>
                  <p:cNvSpPr>
                    <a:spLocks noChangeArrowheads="1"/>
                  </p:cNvSpPr>
                  <p:nvPr/>
                </p:nvSpPr>
                <p:spPr bwMode="auto">
                  <a:xfrm>
                    <a:off x="1316" y="2369"/>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5" name="Oval 198"/>
                  <p:cNvSpPr>
                    <a:spLocks noChangeArrowheads="1"/>
                  </p:cNvSpPr>
                  <p:nvPr/>
                </p:nvSpPr>
                <p:spPr bwMode="auto">
                  <a:xfrm>
                    <a:off x="1464" y="2292"/>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6" name="Rectangle 199"/>
                  <p:cNvSpPr>
                    <a:spLocks noChangeArrowheads="1"/>
                  </p:cNvSpPr>
                  <p:nvPr/>
                </p:nvSpPr>
                <p:spPr bwMode="auto">
                  <a:xfrm>
                    <a:off x="1316" y="2369"/>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7" name="Oval 200"/>
                  <p:cNvSpPr>
                    <a:spLocks noChangeArrowheads="1"/>
                  </p:cNvSpPr>
                  <p:nvPr/>
                </p:nvSpPr>
                <p:spPr bwMode="auto">
                  <a:xfrm>
                    <a:off x="1464" y="2292"/>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Rectangle 201"/>
                  <p:cNvSpPr>
                    <a:spLocks noChangeArrowheads="1"/>
                  </p:cNvSpPr>
                  <p:nvPr/>
                </p:nvSpPr>
                <p:spPr bwMode="auto">
                  <a:xfrm>
                    <a:off x="234" y="303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9" name="Oval 202"/>
                  <p:cNvSpPr>
                    <a:spLocks noChangeArrowheads="1"/>
                  </p:cNvSpPr>
                  <p:nvPr/>
                </p:nvSpPr>
                <p:spPr bwMode="auto">
                  <a:xfrm>
                    <a:off x="382" y="296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0" name="Rectangle 203"/>
                  <p:cNvSpPr>
                    <a:spLocks noChangeArrowheads="1"/>
                  </p:cNvSpPr>
                  <p:nvPr/>
                </p:nvSpPr>
                <p:spPr bwMode="auto">
                  <a:xfrm>
                    <a:off x="234" y="303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1" name="Oval 204"/>
                  <p:cNvSpPr>
                    <a:spLocks noChangeArrowheads="1"/>
                  </p:cNvSpPr>
                  <p:nvPr/>
                </p:nvSpPr>
                <p:spPr bwMode="auto">
                  <a:xfrm>
                    <a:off x="382" y="296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2" name="Rectangle 205"/>
                  <p:cNvSpPr>
                    <a:spLocks noChangeArrowheads="1"/>
                  </p:cNvSpPr>
                  <p:nvPr/>
                </p:nvSpPr>
                <p:spPr bwMode="auto">
                  <a:xfrm>
                    <a:off x="1235" y="3038"/>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3" name="Oval 206"/>
                  <p:cNvSpPr>
                    <a:spLocks noChangeArrowheads="1"/>
                  </p:cNvSpPr>
                  <p:nvPr/>
                </p:nvSpPr>
                <p:spPr bwMode="auto">
                  <a:xfrm>
                    <a:off x="1383" y="296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4" name="Rectangle 207"/>
                  <p:cNvSpPr>
                    <a:spLocks noChangeArrowheads="1"/>
                  </p:cNvSpPr>
                  <p:nvPr/>
                </p:nvSpPr>
                <p:spPr bwMode="auto">
                  <a:xfrm>
                    <a:off x="1235" y="3038"/>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Oval 208"/>
                  <p:cNvSpPr>
                    <a:spLocks noChangeArrowheads="1"/>
                  </p:cNvSpPr>
                  <p:nvPr/>
                </p:nvSpPr>
                <p:spPr bwMode="auto">
                  <a:xfrm>
                    <a:off x="1383" y="296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6" name="Freeform 209"/>
                  <p:cNvSpPr/>
                  <p:nvPr/>
                </p:nvSpPr>
                <p:spPr bwMode="auto">
                  <a:xfrm>
                    <a:off x="491" y="2887"/>
                    <a:ext cx="924" cy="641"/>
                  </a:xfrm>
                  <a:custGeom>
                    <a:avLst/>
                    <a:gdLst>
                      <a:gd name="T0" fmla="*/ 924 w 924"/>
                      <a:gd name="T1" fmla="*/ 0 h 641"/>
                      <a:gd name="T2" fmla="*/ 609 w 924"/>
                      <a:gd name="T3" fmla="*/ 0 h 641"/>
                      <a:gd name="T4" fmla="*/ 283 w 924"/>
                      <a:gd name="T5" fmla="*/ 641 h 641"/>
                      <a:gd name="T6" fmla="*/ 0 w 924"/>
                      <a:gd name="T7" fmla="*/ 641 h 641"/>
                      <a:gd name="T8" fmla="*/ 0 w 924"/>
                      <a:gd name="T9" fmla="*/ 380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641">
                        <a:moveTo>
                          <a:pt x="924" y="0"/>
                        </a:moveTo>
                        <a:lnTo>
                          <a:pt x="609" y="0"/>
                        </a:lnTo>
                        <a:lnTo>
                          <a:pt x="283" y="641"/>
                        </a:lnTo>
                        <a:lnTo>
                          <a:pt x="0" y="641"/>
                        </a:lnTo>
                        <a:lnTo>
                          <a:pt x="0" y="38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40" name="Text Box 210"/>
                <p:cNvSpPr txBox="1">
                  <a:spLocks noChangeArrowheads="1"/>
                </p:cNvSpPr>
                <p:nvPr/>
              </p:nvSpPr>
              <p:spPr bwMode="auto">
                <a:xfrm>
                  <a:off x="524" y="1627"/>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Text Box 211"/>
                <p:cNvSpPr txBox="1">
                  <a:spLocks noChangeArrowheads="1"/>
                </p:cNvSpPr>
                <p:nvPr/>
              </p:nvSpPr>
              <p:spPr bwMode="auto">
                <a:xfrm>
                  <a:off x="1296" y="1627"/>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Text Box 212"/>
                <p:cNvSpPr txBox="1">
                  <a:spLocks noChangeArrowheads="1"/>
                </p:cNvSpPr>
                <p:nvPr/>
              </p:nvSpPr>
              <p:spPr bwMode="auto">
                <a:xfrm>
                  <a:off x="427" y="2345"/>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Text Box 213"/>
                <p:cNvSpPr txBox="1">
                  <a:spLocks noChangeArrowheads="1"/>
                </p:cNvSpPr>
                <p:nvPr/>
              </p:nvSpPr>
              <p:spPr bwMode="auto">
                <a:xfrm>
                  <a:off x="1394" y="2334"/>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Text Box 214"/>
                <p:cNvSpPr txBox="1">
                  <a:spLocks noChangeArrowheads="1"/>
                </p:cNvSpPr>
                <p:nvPr/>
              </p:nvSpPr>
              <p:spPr bwMode="auto">
                <a:xfrm>
                  <a:off x="308" y="3008"/>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5</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5" name="Text Box 215"/>
                <p:cNvSpPr txBox="1">
                  <a:spLocks noChangeArrowheads="1"/>
                </p:cNvSpPr>
                <p:nvPr/>
              </p:nvSpPr>
              <p:spPr bwMode="auto">
                <a:xfrm>
                  <a:off x="1308" y="2997"/>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6</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36" name="Freeform 216"/>
              <p:cNvSpPr/>
              <p:nvPr/>
            </p:nvSpPr>
            <p:spPr bwMode="auto">
              <a:xfrm>
                <a:off x="132" y="2126"/>
                <a:ext cx="413" cy="1391"/>
              </a:xfrm>
              <a:custGeom>
                <a:avLst/>
                <a:gdLst>
                  <a:gd name="T0" fmla="*/ 413 w 413"/>
                  <a:gd name="T1" fmla="*/ 0 h 1391"/>
                  <a:gd name="T2" fmla="*/ 0 w 413"/>
                  <a:gd name="T3" fmla="*/ 0 h 1391"/>
                  <a:gd name="T4" fmla="*/ 0 w 413"/>
                  <a:gd name="T5" fmla="*/ 1391 h 1391"/>
                  <a:gd name="T6" fmla="*/ 207 w 413"/>
                  <a:gd name="T7" fmla="*/ 1391 h 1391"/>
                  <a:gd name="T8" fmla="*/ 207 w 413"/>
                  <a:gd name="T9" fmla="*/ 1141 h 1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1391">
                    <a:moveTo>
                      <a:pt x="413" y="0"/>
                    </a:moveTo>
                    <a:lnTo>
                      <a:pt x="0" y="0"/>
                    </a:lnTo>
                    <a:lnTo>
                      <a:pt x="0" y="1391"/>
                    </a:lnTo>
                    <a:lnTo>
                      <a:pt x="207" y="1391"/>
                    </a:lnTo>
                    <a:lnTo>
                      <a:pt x="207"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Freeform 217"/>
              <p:cNvSpPr/>
              <p:nvPr/>
            </p:nvSpPr>
            <p:spPr bwMode="auto">
              <a:xfrm>
                <a:off x="534" y="2126"/>
                <a:ext cx="815" cy="576"/>
              </a:xfrm>
              <a:custGeom>
                <a:avLst/>
                <a:gdLst>
                  <a:gd name="T0" fmla="*/ 0 w 815"/>
                  <a:gd name="T1" fmla="*/ 0 h 576"/>
                  <a:gd name="T2" fmla="*/ 294 w 815"/>
                  <a:gd name="T3" fmla="*/ 0 h 576"/>
                  <a:gd name="T4" fmla="*/ 609 w 815"/>
                  <a:gd name="T5" fmla="*/ 576 h 576"/>
                  <a:gd name="T6" fmla="*/ 815 w 815"/>
                  <a:gd name="T7" fmla="*/ 576 h 576"/>
                  <a:gd name="T8" fmla="*/ 815 w 815"/>
                  <a:gd name="T9" fmla="*/ 478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5" h="576">
                    <a:moveTo>
                      <a:pt x="0" y="0"/>
                    </a:moveTo>
                    <a:lnTo>
                      <a:pt x="294" y="0"/>
                    </a:lnTo>
                    <a:lnTo>
                      <a:pt x="609" y="576"/>
                    </a:lnTo>
                    <a:lnTo>
                      <a:pt x="815" y="576"/>
                    </a:lnTo>
                    <a:lnTo>
                      <a:pt x="815" y="4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Oval 218"/>
              <p:cNvSpPr>
                <a:spLocks noChangeArrowheads="1"/>
              </p:cNvSpPr>
              <p:nvPr/>
            </p:nvSpPr>
            <p:spPr bwMode="auto">
              <a:xfrm>
                <a:off x="502" y="2104"/>
                <a:ext cx="56" cy="56"/>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34" name="Freeform 219"/>
            <p:cNvSpPr/>
            <p:nvPr/>
          </p:nvSpPr>
          <p:spPr bwMode="auto">
            <a:xfrm>
              <a:off x="1491" y="2115"/>
              <a:ext cx="260" cy="1261"/>
            </a:xfrm>
            <a:custGeom>
              <a:avLst/>
              <a:gdLst>
                <a:gd name="T0" fmla="*/ 0 w 869"/>
                <a:gd name="T1" fmla="*/ 0 h 1261"/>
                <a:gd name="T2" fmla="*/ 2 w 869"/>
                <a:gd name="T3" fmla="*/ 0 h 1261"/>
                <a:gd name="T4" fmla="*/ 2 w 869"/>
                <a:gd name="T5" fmla="*/ 1261 h 1261"/>
                <a:gd name="T6" fmla="*/ 0 w 869"/>
                <a:gd name="T7" fmla="*/ 1261 h 1261"/>
                <a:gd name="T8" fmla="*/ 0 w 869"/>
                <a:gd name="T9" fmla="*/ 1141 h 1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1261">
                  <a:moveTo>
                    <a:pt x="0" y="0"/>
                  </a:moveTo>
                  <a:lnTo>
                    <a:pt x="869" y="0"/>
                  </a:lnTo>
                  <a:lnTo>
                    <a:pt x="869" y="1261"/>
                  </a:lnTo>
                  <a:lnTo>
                    <a:pt x="54" y="1261"/>
                  </a:lnTo>
                  <a:lnTo>
                    <a:pt x="54"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9" name="TextBox 98"/>
          <p:cNvSpPr txBox="1"/>
          <p:nvPr/>
        </p:nvSpPr>
        <p:spPr bwMode="auto">
          <a:xfrm>
            <a:off x="950743" y="757312"/>
            <a:ext cx="685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、描述输入数据和</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CP</a:t>
            </a:r>
            <a:r>
              <a:rPr lang="zh-CN" altLang="en-US" sz="2800" dirty="0">
                <a:solidFill>
                  <a:schemeClr val="tx1"/>
                </a:solidFill>
                <a:latin typeface="黑体" panose="02010609060101010101" pitchFamily="49" charset="-122"/>
                <a:ea typeface="黑体" panose="02010609060101010101" pitchFamily="49" charset="-122"/>
              </a:rPr>
              <a:t>之间关系的参数</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blinds(horizontal)">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1+#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3"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strips(upRight)">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strips(downRight)">
                                      <p:cBhvr>
                                        <p:cTn id="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utoUpdateAnimBg="0"/>
      <p:bldP spid="30" grpId="0" animBg="1" autoUpdateAnimBg="0"/>
      <p:bldP spid="31" grpId="0" animBg="1" autoUpdateAnimBg="0"/>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0" y="6473873"/>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3" name="TextBox 2"/>
          <p:cNvSpPr txBox="1"/>
          <p:nvPr/>
        </p:nvSpPr>
        <p:spPr bwMode="auto">
          <a:xfrm>
            <a:off x="750569" y="320040"/>
            <a:ext cx="6723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、传输延迟时间：上升沿到稳定输出</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4" name="Group 64"/>
          <p:cNvGrpSpPr/>
          <p:nvPr/>
        </p:nvGrpSpPr>
        <p:grpSpPr bwMode="auto">
          <a:xfrm>
            <a:off x="5283518" y="1180783"/>
            <a:ext cx="2598737" cy="4105275"/>
            <a:chOff x="2372" y="869"/>
            <a:chExt cx="1637" cy="2586"/>
          </a:xfrm>
        </p:grpSpPr>
        <p:sp>
          <p:nvSpPr>
            <p:cNvPr id="5" name="Line 34"/>
            <p:cNvSpPr>
              <a:spLocks noChangeShapeType="1"/>
            </p:cNvSpPr>
            <p:nvPr/>
          </p:nvSpPr>
          <p:spPr bwMode="auto">
            <a:xfrm>
              <a:off x="2372" y="894"/>
              <a:ext cx="0" cy="247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Line 36"/>
            <p:cNvSpPr>
              <a:spLocks noChangeShapeType="1"/>
            </p:cNvSpPr>
            <p:nvPr/>
          </p:nvSpPr>
          <p:spPr bwMode="auto">
            <a:xfrm>
              <a:off x="2564" y="1166"/>
              <a:ext cx="0" cy="1073"/>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Line 37"/>
            <p:cNvSpPr>
              <a:spLocks noChangeShapeType="1"/>
            </p:cNvSpPr>
            <p:nvPr/>
          </p:nvSpPr>
          <p:spPr bwMode="auto">
            <a:xfrm>
              <a:off x="2724" y="2796"/>
              <a:ext cx="0" cy="553"/>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ine 38"/>
            <p:cNvSpPr>
              <a:spLocks noChangeShapeType="1"/>
            </p:cNvSpPr>
            <p:nvPr/>
          </p:nvSpPr>
          <p:spPr bwMode="auto">
            <a:xfrm>
              <a:off x="3693" y="869"/>
              <a:ext cx="0" cy="258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Line 39"/>
            <p:cNvSpPr>
              <a:spLocks noChangeShapeType="1"/>
            </p:cNvSpPr>
            <p:nvPr/>
          </p:nvSpPr>
          <p:spPr bwMode="auto">
            <a:xfrm>
              <a:off x="4009" y="1208"/>
              <a:ext cx="0" cy="1073"/>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Line 40"/>
            <p:cNvSpPr>
              <a:spLocks noChangeShapeType="1"/>
            </p:cNvSpPr>
            <p:nvPr/>
          </p:nvSpPr>
          <p:spPr bwMode="auto">
            <a:xfrm>
              <a:off x="3921" y="2882"/>
              <a:ext cx="0" cy="553"/>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1" name="Group 54"/>
          <p:cNvGrpSpPr/>
          <p:nvPr/>
        </p:nvGrpSpPr>
        <p:grpSpPr bwMode="auto">
          <a:xfrm>
            <a:off x="2986405" y="2473008"/>
            <a:ext cx="5792788" cy="2376487"/>
            <a:chOff x="925" y="1683"/>
            <a:chExt cx="3649" cy="1497"/>
          </a:xfrm>
        </p:grpSpPr>
        <p:grpSp>
          <p:nvGrpSpPr>
            <p:cNvPr id="12" name="Group 32"/>
            <p:cNvGrpSpPr/>
            <p:nvPr/>
          </p:nvGrpSpPr>
          <p:grpSpPr bwMode="auto">
            <a:xfrm>
              <a:off x="925" y="2822"/>
              <a:ext cx="407" cy="327"/>
              <a:chOff x="925" y="1931"/>
              <a:chExt cx="407" cy="327"/>
            </a:xfrm>
          </p:grpSpPr>
          <p:sp>
            <p:nvSpPr>
              <p:cNvPr id="17" name="Text Box 30"/>
              <p:cNvSpPr txBox="1">
                <a:spLocks noChangeArrowheads="1"/>
              </p:cNvSpPr>
              <p:nvPr/>
            </p:nvSpPr>
            <p:spPr bwMode="auto">
              <a:xfrm>
                <a:off x="925" y="1931"/>
                <a:ext cx="40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Line 31"/>
              <p:cNvSpPr>
                <a:spLocks noChangeShapeType="1"/>
              </p:cNvSpPr>
              <p:nvPr/>
            </p:nvSpPr>
            <p:spPr bwMode="auto">
              <a:xfrm>
                <a:off x="994" y="1988"/>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51"/>
            <p:cNvGrpSpPr/>
            <p:nvPr/>
          </p:nvGrpSpPr>
          <p:grpSpPr bwMode="auto">
            <a:xfrm>
              <a:off x="937" y="1683"/>
              <a:ext cx="3637" cy="338"/>
              <a:chOff x="937" y="1683"/>
              <a:chExt cx="3637" cy="338"/>
            </a:xfrm>
          </p:grpSpPr>
          <p:sp>
            <p:nvSpPr>
              <p:cNvPr id="15" name="Text Box 29"/>
              <p:cNvSpPr txBox="1">
                <a:spLocks noChangeArrowheads="1"/>
              </p:cNvSpPr>
              <p:nvPr/>
            </p:nvSpPr>
            <p:spPr bwMode="auto">
              <a:xfrm>
                <a:off x="937" y="1694"/>
                <a:ext cx="40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Freeform 50"/>
              <p:cNvSpPr/>
              <p:nvPr/>
            </p:nvSpPr>
            <p:spPr bwMode="auto">
              <a:xfrm>
                <a:off x="1186" y="1683"/>
                <a:ext cx="3388" cy="248"/>
              </a:xfrm>
              <a:custGeom>
                <a:avLst/>
                <a:gdLst>
                  <a:gd name="T0" fmla="*/ 0 w 3388"/>
                  <a:gd name="T1" fmla="*/ 248 h 248"/>
                  <a:gd name="T2" fmla="*/ 1242 w 3388"/>
                  <a:gd name="T3" fmla="*/ 248 h 248"/>
                  <a:gd name="T4" fmla="*/ 1491 w 3388"/>
                  <a:gd name="T5" fmla="*/ 0 h 248"/>
                  <a:gd name="T6" fmla="*/ 2733 w 3388"/>
                  <a:gd name="T7" fmla="*/ 0 h 248"/>
                  <a:gd name="T8" fmla="*/ 2982 w 3388"/>
                  <a:gd name="T9" fmla="*/ 248 h 248"/>
                  <a:gd name="T10" fmla="*/ 3388 w 3388"/>
                  <a:gd name="T11" fmla="*/ 248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88" h="248">
                    <a:moveTo>
                      <a:pt x="0" y="248"/>
                    </a:moveTo>
                    <a:lnTo>
                      <a:pt x="1242" y="248"/>
                    </a:lnTo>
                    <a:lnTo>
                      <a:pt x="1491" y="0"/>
                    </a:lnTo>
                    <a:lnTo>
                      <a:pt x="2733" y="0"/>
                    </a:lnTo>
                    <a:lnTo>
                      <a:pt x="2982" y="248"/>
                    </a:lnTo>
                    <a:lnTo>
                      <a:pt x="3388" y="24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 name="Freeform 52"/>
            <p:cNvSpPr/>
            <p:nvPr/>
          </p:nvSpPr>
          <p:spPr bwMode="auto">
            <a:xfrm>
              <a:off x="1220" y="2932"/>
              <a:ext cx="3354" cy="248"/>
            </a:xfrm>
            <a:custGeom>
              <a:avLst/>
              <a:gdLst>
                <a:gd name="T0" fmla="*/ 0 w 3354"/>
                <a:gd name="T1" fmla="*/ 0 h 248"/>
                <a:gd name="T2" fmla="*/ 1389 w 3354"/>
                <a:gd name="T3" fmla="*/ 0 h 248"/>
                <a:gd name="T4" fmla="*/ 1637 w 3354"/>
                <a:gd name="T5" fmla="*/ 248 h 248"/>
                <a:gd name="T6" fmla="*/ 2564 w 3354"/>
                <a:gd name="T7" fmla="*/ 248 h 248"/>
                <a:gd name="T8" fmla="*/ 2812 w 3354"/>
                <a:gd name="T9" fmla="*/ 0 h 248"/>
                <a:gd name="T10" fmla="*/ 3354 w 3354"/>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54" h="248">
                  <a:moveTo>
                    <a:pt x="0" y="0"/>
                  </a:moveTo>
                  <a:lnTo>
                    <a:pt x="1389" y="0"/>
                  </a:lnTo>
                  <a:lnTo>
                    <a:pt x="1637" y="248"/>
                  </a:lnTo>
                  <a:lnTo>
                    <a:pt x="2564" y="248"/>
                  </a:lnTo>
                  <a:lnTo>
                    <a:pt x="2812" y="0"/>
                  </a:lnTo>
                  <a:lnTo>
                    <a:pt x="335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9" name="Group 71"/>
          <p:cNvGrpSpPr/>
          <p:nvPr/>
        </p:nvGrpSpPr>
        <p:grpSpPr bwMode="auto">
          <a:xfrm>
            <a:off x="4653280" y="2993708"/>
            <a:ext cx="4141788" cy="2579687"/>
            <a:chOff x="1975" y="2011"/>
            <a:chExt cx="2609" cy="1625"/>
          </a:xfrm>
        </p:grpSpPr>
        <p:sp>
          <p:nvSpPr>
            <p:cNvPr id="20" name="Line 56"/>
            <p:cNvSpPr>
              <a:spLocks noChangeShapeType="1"/>
            </p:cNvSpPr>
            <p:nvPr/>
          </p:nvSpPr>
          <p:spPr bwMode="auto">
            <a:xfrm>
              <a:off x="2044" y="2022"/>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57"/>
            <p:cNvSpPr>
              <a:spLocks noChangeShapeType="1"/>
            </p:cNvSpPr>
            <p:nvPr/>
          </p:nvSpPr>
          <p:spPr bwMode="auto">
            <a:xfrm flipH="1">
              <a:off x="2564" y="2033"/>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58"/>
            <p:cNvSpPr>
              <a:spLocks noChangeShapeType="1"/>
            </p:cNvSpPr>
            <p:nvPr/>
          </p:nvSpPr>
          <p:spPr bwMode="auto">
            <a:xfrm flipH="1">
              <a:off x="3987" y="2021"/>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59"/>
            <p:cNvSpPr>
              <a:spLocks noChangeShapeType="1"/>
            </p:cNvSpPr>
            <p:nvPr/>
          </p:nvSpPr>
          <p:spPr bwMode="auto">
            <a:xfrm>
              <a:off x="3377" y="2022"/>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60"/>
            <p:cNvSpPr>
              <a:spLocks noChangeShapeType="1"/>
            </p:cNvSpPr>
            <p:nvPr/>
          </p:nvSpPr>
          <p:spPr bwMode="auto">
            <a:xfrm flipH="1">
              <a:off x="3919" y="3308"/>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61"/>
            <p:cNvSpPr>
              <a:spLocks noChangeShapeType="1"/>
            </p:cNvSpPr>
            <p:nvPr/>
          </p:nvSpPr>
          <p:spPr bwMode="auto">
            <a:xfrm>
              <a:off x="3377" y="3343"/>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62"/>
            <p:cNvSpPr>
              <a:spLocks noChangeShapeType="1"/>
            </p:cNvSpPr>
            <p:nvPr/>
          </p:nvSpPr>
          <p:spPr bwMode="auto">
            <a:xfrm flipH="1">
              <a:off x="2700" y="3275"/>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63"/>
            <p:cNvSpPr>
              <a:spLocks noChangeShapeType="1"/>
            </p:cNvSpPr>
            <p:nvPr/>
          </p:nvSpPr>
          <p:spPr bwMode="auto">
            <a:xfrm>
              <a:off x="2033" y="3264"/>
              <a:ext cx="328"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Text Box 65"/>
            <p:cNvSpPr txBox="1">
              <a:spLocks noChangeArrowheads="1"/>
            </p:cNvSpPr>
            <p:nvPr/>
          </p:nvSpPr>
          <p:spPr bwMode="auto">
            <a:xfrm>
              <a:off x="1975" y="2011"/>
              <a:ext cx="127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pLHCP</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Text Box 66"/>
            <p:cNvSpPr txBox="1">
              <a:spLocks noChangeArrowheads="1"/>
            </p:cNvSpPr>
            <p:nvPr/>
          </p:nvSpPr>
          <p:spPr bwMode="auto">
            <a:xfrm>
              <a:off x="3387" y="2033"/>
              <a:ext cx="110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pHLCP</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30" name="Text Box 67"/>
            <p:cNvSpPr txBox="1">
              <a:spLocks noChangeArrowheads="1"/>
            </p:cNvSpPr>
            <p:nvPr/>
          </p:nvSpPr>
          <p:spPr bwMode="auto">
            <a:xfrm>
              <a:off x="2111" y="3275"/>
              <a:ext cx="110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rPr>
                <a:t>pHLCP</a:t>
              </a:r>
              <a:r>
                <a:rPr kumimoji="1" lang="en-US" altLang="zh-CN" sz="2800" b="0" i="0" u="none" strike="noStrike" kern="1200" cap="none" spc="0" normalizeH="0" baseline="-25000" noProof="0" dirty="0" err="1">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endParaRPr kumimoji="1" lang="en-US" altLang="zh-CN" sz="28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31" name="Line 68"/>
            <p:cNvSpPr>
              <a:spLocks noChangeShapeType="1"/>
            </p:cNvSpPr>
            <p:nvPr/>
          </p:nvSpPr>
          <p:spPr bwMode="auto">
            <a:xfrm>
              <a:off x="2886" y="3421"/>
              <a:ext cx="1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Text Box 69"/>
            <p:cNvSpPr txBox="1">
              <a:spLocks noChangeArrowheads="1"/>
            </p:cNvSpPr>
            <p:nvPr/>
          </p:nvSpPr>
          <p:spPr bwMode="auto">
            <a:xfrm>
              <a:off x="3308" y="3309"/>
              <a:ext cx="127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t</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pLHCP</a:t>
              </a:r>
              <a:r>
                <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endParaRPr kumimoji="1" lang="en-US" altLang="zh-CN" sz="28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Line 70"/>
            <p:cNvSpPr>
              <a:spLocks noChangeShapeType="1"/>
            </p:cNvSpPr>
            <p:nvPr/>
          </p:nvSpPr>
          <p:spPr bwMode="auto">
            <a:xfrm>
              <a:off x="4079" y="3455"/>
              <a:ext cx="1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4" name="Group 143"/>
          <p:cNvGrpSpPr/>
          <p:nvPr/>
        </p:nvGrpSpPr>
        <p:grpSpPr bwMode="auto">
          <a:xfrm>
            <a:off x="4978718" y="3439795"/>
            <a:ext cx="3441700" cy="2519363"/>
            <a:chOff x="2406" y="2292"/>
            <a:chExt cx="2168" cy="1587"/>
          </a:xfrm>
        </p:grpSpPr>
        <p:sp>
          <p:nvSpPr>
            <p:cNvPr id="35" name="Text Box 139"/>
            <p:cNvSpPr txBox="1">
              <a:spLocks noChangeArrowheads="1"/>
            </p:cNvSpPr>
            <p:nvPr/>
          </p:nvSpPr>
          <p:spPr bwMode="auto">
            <a:xfrm>
              <a:off x="2406" y="2292"/>
              <a:ext cx="780"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两级门</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Text Box 140"/>
            <p:cNvSpPr txBox="1">
              <a:spLocks noChangeArrowheads="1"/>
            </p:cNvSpPr>
            <p:nvPr/>
          </p:nvSpPr>
          <p:spPr bwMode="auto">
            <a:xfrm>
              <a:off x="2473" y="3591"/>
              <a:ext cx="780"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三级门</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Text Box 141"/>
            <p:cNvSpPr txBox="1">
              <a:spLocks noChangeArrowheads="1"/>
            </p:cNvSpPr>
            <p:nvPr/>
          </p:nvSpPr>
          <p:spPr bwMode="auto">
            <a:xfrm>
              <a:off x="3716" y="3579"/>
              <a:ext cx="780"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两级门</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Text Box 142"/>
            <p:cNvSpPr txBox="1">
              <a:spLocks noChangeArrowheads="1"/>
            </p:cNvSpPr>
            <p:nvPr/>
          </p:nvSpPr>
          <p:spPr bwMode="auto">
            <a:xfrm>
              <a:off x="3794" y="2337"/>
              <a:ext cx="780"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三级门</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39" name="Group 150"/>
          <p:cNvGrpSpPr/>
          <p:nvPr/>
        </p:nvGrpSpPr>
        <p:grpSpPr bwMode="auto">
          <a:xfrm>
            <a:off x="2905443" y="1180783"/>
            <a:ext cx="5894387" cy="1258887"/>
            <a:chOff x="1100" y="869"/>
            <a:chExt cx="3713" cy="793"/>
          </a:xfrm>
        </p:grpSpPr>
        <p:grpSp>
          <p:nvGrpSpPr>
            <p:cNvPr id="40" name="Group 145"/>
            <p:cNvGrpSpPr/>
            <p:nvPr/>
          </p:nvGrpSpPr>
          <p:grpSpPr bwMode="auto">
            <a:xfrm>
              <a:off x="1100" y="869"/>
              <a:ext cx="3666" cy="376"/>
              <a:chOff x="1100" y="869"/>
              <a:chExt cx="3666" cy="376"/>
            </a:xfrm>
          </p:grpSpPr>
          <p:sp>
            <p:nvSpPr>
              <p:cNvPr id="43" name="Text Box 5"/>
              <p:cNvSpPr txBox="1">
                <a:spLocks noChangeArrowheads="1"/>
              </p:cNvSpPr>
              <p:nvPr/>
            </p:nvSpPr>
            <p:spPr bwMode="auto">
              <a:xfrm>
                <a:off x="1100" y="918"/>
                <a:ext cx="582"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Freeform 6"/>
              <p:cNvSpPr/>
              <p:nvPr/>
            </p:nvSpPr>
            <p:spPr bwMode="auto">
              <a:xfrm>
                <a:off x="1444" y="869"/>
                <a:ext cx="3031" cy="248"/>
              </a:xfrm>
              <a:custGeom>
                <a:avLst/>
                <a:gdLst>
                  <a:gd name="T0" fmla="*/ 0 w 2823"/>
                  <a:gd name="T1" fmla="*/ 248 h 248"/>
                  <a:gd name="T2" fmla="*/ 1387 w 2823"/>
                  <a:gd name="T3" fmla="*/ 248 h 248"/>
                  <a:gd name="T4" fmla="*/ 1611 w 2823"/>
                  <a:gd name="T5" fmla="*/ 0 h 248"/>
                  <a:gd name="T6" fmla="*/ 2144 w 2823"/>
                  <a:gd name="T7" fmla="*/ 0 h 248"/>
                  <a:gd name="T8" fmla="*/ 2351 w 2823"/>
                  <a:gd name="T9" fmla="*/ 248 h 248"/>
                  <a:gd name="T10" fmla="*/ 3125 w 2823"/>
                  <a:gd name="T11" fmla="*/ 248 h 248"/>
                  <a:gd name="T12" fmla="*/ 3367 w 2823"/>
                  <a:gd name="T13" fmla="*/ 0 h 248"/>
                  <a:gd name="T14" fmla="*/ 4027 w 2823"/>
                  <a:gd name="T15" fmla="*/ 0 h 2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23" h="248">
                    <a:moveTo>
                      <a:pt x="0" y="248"/>
                    </a:moveTo>
                    <a:lnTo>
                      <a:pt x="971" y="248"/>
                    </a:lnTo>
                    <a:lnTo>
                      <a:pt x="1129" y="0"/>
                    </a:lnTo>
                    <a:lnTo>
                      <a:pt x="1502" y="0"/>
                    </a:lnTo>
                    <a:lnTo>
                      <a:pt x="1649" y="248"/>
                    </a:lnTo>
                    <a:lnTo>
                      <a:pt x="2191" y="248"/>
                    </a:lnTo>
                    <a:lnTo>
                      <a:pt x="2360" y="0"/>
                    </a:lnTo>
                    <a:lnTo>
                      <a:pt x="2823"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7"/>
              <p:cNvSpPr>
                <a:spLocks noChangeShapeType="1"/>
              </p:cNvSpPr>
              <p:nvPr/>
            </p:nvSpPr>
            <p:spPr bwMode="auto">
              <a:xfrm>
                <a:off x="4463" y="869"/>
                <a:ext cx="30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41" name="Text Box 10"/>
            <p:cNvSpPr txBox="1">
              <a:spLocks noChangeArrowheads="1"/>
            </p:cNvSpPr>
            <p:nvPr/>
          </p:nvSpPr>
          <p:spPr bwMode="auto">
            <a:xfrm>
              <a:off x="1190" y="1335"/>
              <a:ext cx="37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Freeform 149"/>
            <p:cNvSpPr/>
            <p:nvPr/>
          </p:nvSpPr>
          <p:spPr bwMode="auto">
            <a:xfrm>
              <a:off x="1492" y="1267"/>
              <a:ext cx="3321" cy="260"/>
            </a:xfrm>
            <a:custGeom>
              <a:avLst/>
              <a:gdLst>
                <a:gd name="T0" fmla="*/ 0 w 3321"/>
                <a:gd name="T1" fmla="*/ 260 h 260"/>
                <a:gd name="T2" fmla="*/ 633 w 3321"/>
                <a:gd name="T3" fmla="*/ 260 h 260"/>
                <a:gd name="T4" fmla="*/ 881 w 3321"/>
                <a:gd name="T5" fmla="*/ 12 h 260"/>
                <a:gd name="T6" fmla="*/ 1401 w 3321"/>
                <a:gd name="T7" fmla="*/ 12 h 260"/>
                <a:gd name="T8" fmla="*/ 1649 w 3321"/>
                <a:gd name="T9" fmla="*/ 260 h 260"/>
                <a:gd name="T10" fmla="*/ 2869 w 3321"/>
                <a:gd name="T11" fmla="*/ 260 h 260"/>
                <a:gd name="T12" fmla="*/ 3129 w 3321"/>
                <a:gd name="T13" fmla="*/ 0 h 260"/>
                <a:gd name="T14" fmla="*/ 3321 w 3321"/>
                <a:gd name="T15" fmla="*/ 0 h 2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21" h="260">
                  <a:moveTo>
                    <a:pt x="0" y="260"/>
                  </a:moveTo>
                  <a:lnTo>
                    <a:pt x="633" y="260"/>
                  </a:lnTo>
                  <a:lnTo>
                    <a:pt x="881" y="12"/>
                  </a:lnTo>
                  <a:lnTo>
                    <a:pt x="1401" y="12"/>
                  </a:lnTo>
                  <a:lnTo>
                    <a:pt x="1649" y="260"/>
                  </a:lnTo>
                  <a:lnTo>
                    <a:pt x="2869" y="260"/>
                  </a:lnTo>
                  <a:lnTo>
                    <a:pt x="3129" y="0"/>
                  </a:lnTo>
                  <a:lnTo>
                    <a:pt x="332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6" name="Group 223"/>
          <p:cNvGrpSpPr/>
          <p:nvPr/>
        </p:nvGrpSpPr>
        <p:grpSpPr bwMode="auto">
          <a:xfrm>
            <a:off x="45720" y="1350645"/>
            <a:ext cx="3111500" cy="4308475"/>
            <a:chOff x="132" y="1062"/>
            <a:chExt cx="1960" cy="2714"/>
          </a:xfrm>
        </p:grpSpPr>
        <p:grpSp>
          <p:nvGrpSpPr>
            <p:cNvPr id="47" name="Group 222"/>
            <p:cNvGrpSpPr/>
            <p:nvPr/>
          </p:nvGrpSpPr>
          <p:grpSpPr bwMode="auto">
            <a:xfrm>
              <a:off x="132" y="1062"/>
              <a:ext cx="1960" cy="2714"/>
              <a:chOff x="132" y="1062"/>
              <a:chExt cx="1960" cy="2714"/>
            </a:xfrm>
          </p:grpSpPr>
          <p:grpSp>
            <p:nvGrpSpPr>
              <p:cNvPr id="49" name="Group 221"/>
              <p:cNvGrpSpPr/>
              <p:nvPr/>
            </p:nvGrpSpPr>
            <p:grpSpPr bwMode="auto">
              <a:xfrm>
                <a:off x="234" y="1062"/>
                <a:ext cx="1858" cy="2714"/>
                <a:chOff x="234" y="1062"/>
                <a:chExt cx="1858" cy="2714"/>
              </a:xfrm>
            </p:grpSpPr>
            <p:grpSp>
              <p:nvGrpSpPr>
                <p:cNvPr id="53" name="Group 220"/>
                <p:cNvGrpSpPr/>
                <p:nvPr/>
              </p:nvGrpSpPr>
              <p:grpSpPr bwMode="auto">
                <a:xfrm>
                  <a:off x="234" y="1062"/>
                  <a:ext cx="1858" cy="2714"/>
                  <a:chOff x="234" y="1062"/>
                  <a:chExt cx="1858" cy="2714"/>
                </a:xfrm>
              </p:grpSpPr>
              <p:sp>
                <p:nvSpPr>
                  <p:cNvPr id="60" name="Text Box 157"/>
                  <p:cNvSpPr txBox="1">
                    <a:spLocks noChangeArrowheads="1"/>
                  </p:cNvSpPr>
                  <p:nvPr/>
                </p:nvSpPr>
                <p:spPr bwMode="auto">
                  <a:xfrm>
                    <a:off x="1738" y="2526"/>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Text Box 158"/>
                  <p:cNvSpPr txBox="1">
                    <a:spLocks noChangeArrowheads="1"/>
                  </p:cNvSpPr>
                  <p:nvPr/>
                </p:nvSpPr>
                <p:spPr bwMode="auto">
                  <a:xfrm>
                    <a:off x="1227" y="3488"/>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0"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Text Box 159"/>
                  <p:cNvSpPr txBox="1">
                    <a:spLocks noChangeArrowheads="1"/>
                  </p:cNvSpPr>
                  <p:nvPr/>
                </p:nvSpPr>
                <p:spPr bwMode="auto">
                  <a:xfrm>
                    <a:off x="426" y="1062"/>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63" name="Group 160"/>
                  <p:cNvGrpSpPr/>
                  <p:nvPr/>
                </p:nvGrpSpPr>
                <p:grpSpPr bwMode="auto">
                  <a:xfrm>
                    <a:off x="1411" y="1155"/>
                    <a:ext cx="184" cy="269"/>
                    <a:chOff x="1648" y="659"/>
                    <a:chExt cx="184" cy="269"/>
                  </a:xfrm>
                </p:grpSpPr>
                <p:sp>
                  <p:nvSpPr>
                    <p:cNvPr id="111" name="Line 161"/>
                    <p:cNvSpPr>
                      <a:spLocks noChangeShapeType="1"/>
                    </p:cNvSpPr>
                    <p:nvPr/>
                  </p:nvSpPr>
                  <p:spPr bwMode="auto">
                    <a:xfrm>
                      <a:off x="1659" y="677"/>
                      <a:ext cx="147"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 name="Rectangle 162"/>
                    <p:cNvSpPr>
                      <a:spLocks noChangeArrowheads="1"/>
                    </p:cNvSpPr>
                    <p:nvPr/>
                  </p:nvSpPr>
                  <p:spPr bwMode="auto">
                    <a:xfrm>
                      <a:off x="1648" y="659"/>
                      <a:ext cx="184" cy="2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effectLst/>
                        <a:uLnTx/>
                        <a:uFillTx/>
                        <a:ea typeface="宋体" panose="02010600030101010101" pitchFamily="2" charset="-122"/>
                        <a:cs typeface="+mn-cs"/>
                      </a:endParaRPr>
                    </a:p>
                  </p:txBody>
                </p:sp>
              </p:grpSp>
              <p:sp>
                <p:nvSpPr>
                  <p:cNvPr id="64" name="Line 163"/>
                  <p:cNvSpPr>
                    <a:spLocks noChangeShapeType="1"/>
                  </p:cNvSpPr>
                  <p:nvPr/>
                </p:nvSpPr>
                <p:spPr bwMode="auto">
                  <a:xfrm flipV="1">
                    <a:off x="652" y="123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Line 164"/>
                  <p:cNvSpPr>
                    <a:spLocks noChangeShapeType="1"/>
                  </p:cNvSpPr>
                  <p:nvPr/>
                </p:nvSpPr>
                <p:spPr bwMode="auto">
                  <a:xfrm flipV="1">
                    <a:off x="1393" y="123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 name="Line 165"/>
                  <p:cNvSpPr>
                    <a:spLocks noChangeShapeType="1"/>
                  </p:cNvSpPr>
                  <p:nvPr/>
                </p:nvSpPr>
                <p:spPr bwMode="auto">
                  <a:xfrm>
                    <a:off x="652" y="1434"/>
                    <a:ext cx="2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 name="Line 166"/>
                  <p:cNvSpPr>
                    <a:spLocks noChangeShapeType="1"/>
                  </p:cNvSpPr>
                  <p:nvPr/>
                </p:nvSpPr>
                <p:spPr bwMode="auto">
                  <a:xfrm flipH="1">
                    <a:off x="1133" y="1434"/>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 name="Line 167"/>
                  <p:cNvSpPr>
                    <a:spLocks noChangeShapeType="1"/>
                  </p:cNvSpPr>
                  <p:nvPr/>
                </p:nvSpPr>
                <p:spPr bwMode="auto">
                  <a:xfrm flipV="1">
                    <a:off x="541" y="1907"/>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168"/>
                  <p:cNvSpPr>
                    <a:spLocks noChangeShapeType="1"/>
                  </p:cNvSpPr>
                  <p:nvPr/>
                </p:nvSpPr>
                <p:spPr bwMode="auto">
                  <a:xfrm flipV="1">
                    <a:off x="1504" y="1907"/>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169"/>
                  <p:cNvSpPr>
                    <a:spLocks noChangeShapeType="1"/>
                  </p:cNvSpPr>
                  <p:nvPr/>
                </p:nvSpPr>
                <p:spPr bwMode="auto">
                  <a:xfrm flipV="1">
                    <a:off x="1430" y="2615"/>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170"/>
                  <p:cNvSpPr>
                    <a:spLocks noChangeShapeType="1"/>
                  </p:cNvSpPr>
                  <p:nvPr/>
                </p:nvSpPr>
                <p:spPr bwMode="auto">
                  <a:xfrm flipV="1">
                    <a:off x="429" y="2615"/>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171"/>
                  <p:cNvSpPr>
                    <a:spLocks noChangeShapeType="1"/>
                  </p:cNvSpPr>
                  <p:nvPr/>
                </p:nvSpPr>
                <p:spPr bwMode="auto">
                  <a:xfrm>
                    <a:off x="1398" y="3273"/>
                    <a:ext cx="2" cy="2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Line 172"/>
                  <p:cNvSpPr>
                    <a:spLocks noChangeShapeType="1"/>
                  </p:cNvSpPr>
                  <p:nvPr/>
                </p:nvSpPr>
                <p:spPr bwMode="auto">
                  <a:xfrm>
                    <a:off x="541" y="2615"/>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Line 173"/>
                  <p:cNvSpPr>
                    <a:spLocks noChangeShapeType="1"/>
                  </p:cNvSpPr>
                  <p:nvPr/>
                </p:nvSpPr>
                <p:spPr bwMode="auto">
                  <a:xfrm>
                    <a:off x="540" y="2812"/>
                    <a:ext cx="1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Oval 174"/>
                  <p:cNvSpPr>
                    <a:spLocks noChangeAspect="1" noChangeArrowheads="1"/>
                  </p:cNvSpPr>
                  <p:nvPr/>
                </p:nvSpPr>
                <p:spPr bwMode="auto">
                  <a:xfrm>
                    <a:off x="1392" y="2840"/>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6" name="Line 175"/>
                  <p:cNvSpPr>
                    <a:spLocks noChangeShapeType="1"/>
                  </p:cNvSpPr>
                  <p:nvPr/>
                </p:nvSpPr>
                <p:spPr bwMode="auto">
                  <a:xfrm>
                    <a:off x="1579" y="2615"/>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Oval 176"/>
                  <p:cNvSpPr>
                    <a:spLocks noChangeAspect="1" noChangeArrowheads="1"/>
                  </p:cNvSpPr>
                  <p:nvPr/>
                </p:nvSpPr>
                <p:spPr bwMode="auto">
                  <a:xfrm>
                    <a:off x="1541" y="2772"/>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8" name="Oval 177"/>
                  <p:cNvSpPr>
                    <a:spLocks noChangeAspect="1" noChangeArrowheads="1"/>
                  </p:cNvSpPr>
                  <p:nvPr/>
                </p:nvSpPr>
                <p:spPr bwMode="auto">
                  <a:xfrm>
                    <a:off x="1360" y="1396"/>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9" name="Oval 178"/>
                  <p:cNvSpPr>
                    <a:spLocks noChangeAspect="1" noChangeArrowheads="1"/>
                  </p:cNvSpPr>
                  <p:nvPr/>
                </p:nvSpPr>
                <p:spPr bwMode="auto">
                  <a:xfrm>
                    <a:off x="614" y="1395"/>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Line 179"/>
                  <p:cNvSpPr>
                    <a:spLocks noChangeShapeType="1"/>
                  </p:cNvSpPr>
                  <p:nvPr/>
                </p:nvSpPr>
                <p:spPr bwMode="auto">
                  <a:xfrm>
                    <a:off x="688" y="1907"/>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180"/>
                  <p:cNvSpPr>
                    <a:spLocks noChangeShapeType="1"/>
                  </p:cNvSpPr>
                  <p:nvPr/>
                </p:nvSpPr>
                <p:spPr bwMode="auto">
                  <a:xfrm>
                    <a:off x="1319" y="1907"/>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Line 181"/>
                  <p:cNvSpPr>
                    <a:spLocks noChangeShapeType="1"/>
                  </p:cNvSpPr>
                  <p:nvPr/>
                </p:nvSpPr>
                <p:spPr bwMode="auto">
                  <a:xfrm>
                    <a:off x="688" y="2025"/>
                    <a:ext cx="1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Line 182"/>
                  <p:cNvSpPr>
                    <a:spLocks noChangeShapeType="1"/>
                  </p:cNvSpPr>
                  <p:nvPr/>
                </p:nvSpPr>
                <p:spPr bwMode="auto">
                  <a:xfrm flipH="1">
                    <a:off x="874" y="1434"/>
                    <a:ext cx="259"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Line 183"/>
                  <p:cNvSpPr>
                    <a:spLocks noChangeShapeType="1"/>
                  </p:cNvSpPr>
                  <p:nvPr/>
                </p:nvSpPr>
                <p:spPr bwMode="auto">
                  <a:xfrm flipH="1">
                    <a:off x="1096" y="2025"/>
                    <a:ext cx="2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5" name="Line 184"/>
                  <p:cNvSpPr>
                    <a:spLocks noChangeShapeType="1"/>
                  </p:cNvSpPr>
                  <p:nvPr/>
                </p:nvSpPr>
                <p:spPr bwMode="auto">
                  <a:xfrm>
                    <a:off x="874" y="1434"/>
                    <a:ext cx="222"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Rectangle 185"/>
                  <p:cNvSpPr>
                    <a:spLocks noChangeArrowheads="1"/>
                  </p:cNvSpPr>
                  <p:nvPr/>
                </p:nvSpPr>
                <p:spPr bwMode="auto">
                  <a:xfrm>
                    <a:off x="456" y="166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7" name="Oval 186"/>
                  <p:cNvSpPr>
                    <a:spLocks noChangeArrowheads="1"/>
                  </p:cNvSpPr>
                  <p:nvPr/>
                </p:nvSpPr>
                <p:spPr bwMode="auto">
                  <a:xfrm>
                    <a:off x="604" y="158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Rectangle 187"/>
                  <p:cNvSpPr>
                    <a:spLocks noChangeArrowheads="1"/>
                  </p:cNvSpPr>
                  <p:nvPr/>
                </p:nvSpPr>
                <p:spPr bwMode="auto">
                  <a:xfrm>
                    <a:off x="456" y="166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9" name="Oval 188"/>
                  <p:cNvSpPr>
                    <a:spLocks noChangeArrowheads="1"/>
                  </p:cNvSpPr>
                  <p:nvPr/>
                </p:nvSpPr>
                <p:spPr bwMode="auto">
                  <a:xfrm>
                    <a:off x="604" y="158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0" name="Rectangle 189"/>
                  <p:cNvSpPr>
                    <a:spLocks noChangeArrowheads="1"/>
                  </p:cNvSpPr>
                  <p:nvPr/>
                </p:nvSpPr>
                <p:spPr bwMode="auto">
                  <a:xfrm>
                    <a:off x="1205" y="166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1" name="Oval 190"/>
                  <p:cNvSpPr>
                    <a:spLocks noChangeArrowheads="1"/>
                  </p:cNvSpPr>
                  <p:nvPr/>
                </p:nvSpPr>
                <p:spPr bwMode="auto">
                  <a:xfrm>
                    <a:off x="1353" y="159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2" name="Rectangle 191"/>
                  <p:cNvSpPr>
                    <a:spLocks noChangeArrowheads="1"/>
                  </p:cNvSpPr>
                  <p:nvPr/>
                </p:nvSpPr>
                <p:spPr bwMode="auto">
                  <a:xfrm>
                    <a:off x="1205" y="166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3" name="Oval 192"/>
                  <p:cNvSpPr>
                    <a:spLocks noChangeArrowheads="1"/>
                  </p:cNvSpPr>
                  <p:nvPr/>
                </p:nvSpPr>
                <p:spPr bwMode="auto">
                  <a:xfrm>
                    <a:off x="1353" y="159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4" name="Rectangle 193"/>
                  <p:cNvSpPr>
                    <a:spLocks noChangeArrowheads="1"/>
                  </p:cNvSpPr>
                  <p:nvPr/>
                </p:nvSpPr>
                <p:spPr bwMode="auto">
                  <a:xfrm>
                    <a:off x="353" y="2376"/>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Oval 194"/>
                  <p:cNvSpPr>
                    <a:spLocks noChangeArrowheads="1"/>
                  </p:cNvSpPr>
                  <p:nvPr/>
                </p:nvSpPr>
                <p:spPr bwMode="auto">
                  <a:xfrm>
                    <a:off x="500" y="2299"/>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6" name="Rectangle 195"/>
                  <p:cNvSpPr>
                    <a:spLocks noChangeArrowheads="1"/>
                  </p:cNvSpPr>
                  <p:nvPr/>
                </p:nvSpPr>
                <p:spPr bwMode="auto">
                  <a:xfrm>
                    <a:off x="353" y="2376"/>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7" name="Oval 196"/>
                  <p:cNvSpPr>
                    <a:spLocks noChangeArrowheads="1"/>
                  </p:cNvSpPr>
                  <p:nvPr/>
                </p:nvSpPr>
                <p:spPr bwMode="auto">
                  <a:xfrm>
                    <a:off x="500" y="2299"/>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8" name="Rectangle 197"/>
                  <p:cNvSpPr>
                    <a:spLocks noChangeArrowheads="1"/>
                  </p:cNvSpPr>
                  <p:nvPr/>
                </p:nvSpPr>
                <p:spPr bwMode="auto">
                  <a:xfrm>
                    <a:off x="1316" y="2369"/>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9" name="Oval 198"/>
                  <p:cNvSpPr>
                    <a:spLocks noChangeArrowheads="1"/>
                  </p:cNvSpPr>
                  <p:nvPr/>
                </p:nvSpPr>
                <p:spPr bwMode="auto">
                  <a:xfrm>
                    <a:off x="1464" y="2292"/>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0" name="Rectangle 199"/>
                  <p:cNvSpPr>
                    <a:spLocks noChangeArrowheads="1"/>
                  </p:cNvSpPr>
                  <p:nvPr/>
                </p:nvSpPr>
                <p:spPr bwMode="auto">
                  <a:xfrm>
                    <a:off x="1316" y="2369"/>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1" name="Oval 200"/>
                  <p:cNvSpPr>
                    <a:spLocks noChangeArrowheads="1"/>
                  </p:cNvSpPr>
                  <p:nvPr/>
                </p:nvSpPr>
                <p:spPr bwMode="auto">
                  <a:xfrm>
                    <a:off x="1464" y="2292"/>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2" name="Rectangle 201"/>
                  <p:cNvSpPr>
                    <a:spLocks noChangeArrowheads="1"/>
                  </p:cNvSpPr>
                  <p:nvPr/>
                </p:nvSpPr>
                <p:spPr bwMode="auto">
                  <a:xfrm>
                    <a:off x="234" y="303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Oval 202"/>
                  <p:cNvSpPr>
                    <a:spLocks noChangeArrowheads="1"/>
                  </p:cNvSpPr>
                  <p:nvPr/>
                </p:nvSpPr>
                <p:spPr bwMode="auto">
                  <a:xfrm>
                    <a:off x="382" y="296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4" name="Rectangle 203"/>
                  <p:cNvSpPr>
                    <a:spLocks noChangeArrowheads="1"/>
                  </p:cNvSpPr>
                  <p:nvPr/>
                </p:nvSpPr>
                <p:spPr bwMode="auto">
                  <a:xfrm>
                    <a:off x="234" y="303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5" name="Oval 204"/>
                  <p:cNvSpPr>
                    <a:spLocks noChangeArrowheads="1"/>
                  </p:cNvSpPr>
                  <p:nvPr/>
                </p:nvSpPr>
                <p:spPr bwMode="auto">
                  <a:xfrm>
                    <a:off x="382" y="296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6" name="Rectangle 205"/>
                  <p:cNvSpPr>
                    <a:spLocks noChangeArrowheads="1"/>
                  </p:cNvSpPr>
                  <p:nvPr/>
                </p:nvSpPr>
                <p:spPr bwMode="auto">
                  <a:xfrm>
                    <a:off x="1235" y="3038"/>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7" name="Oval 206"/>
                  <p:cNvSpPr>
                    <a:spLocks noChangeArrowheads="1"/>
                  </p:cNvSpPr>
                  <p:nvPr/>
                </p:nvSpPr>
                <p:spPr bwMode="auto">
                  <a:xfrm>
                    <a:off x="1383" y="296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8" name="Rectangle 207"/>
                  <p:cNvSpPr>
                    <a:spLocks noChangeArrowheads="1"/>
                  </p:cNvSpPr>
                  <p:nvPr/>
                </p:nvSpPr>
                <p:spPr bwMode="auto">
                  <a:xfrm>
                    <a:off x="1235" y="3038"/>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9" name="Oval 208"/>
                  <p:cNvSpPr>
                    <a:spLocks noChangeArrowheads="1"/>
                  </p:cNvSpPr>
                  <p:nvPr/>
                </p:nvSpPr>
                <p:spPr bwMode="auto">
                  <a:xfrm>
                    <a:off x="1383" y="296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Freeform 209"/>
                  <p:cNvSpPr/>
                  <p:nvPr/>
                </p:nvSpPr>
                <p:spPr bwMode="auto">
                  <a:xfrm>
                    <a:off x="491" y="2887"/>
                    <a:ext cx="924" cy="641"/>
                  </a:xfrm>
                  <a:custGeom>
                    <a:avLst/>
                    <a:gdLst>
                      <a:gd name="T0" fmla="*/ 924 w 924"/>
                      <a:gd name="T1" fmla="*/ 0 h 641"/>
                      <a:gd name="T2" fmla="*/ 609 w 924"/>
                      <a:gd name="T3" fmla="*/ 0 h 641"/>
                      <a:gd name="T4" fmla="*/ 283 w 924"/>
                      <a:gd name="T5" fmla="*/ 641 h 641"/>
                      <a:gd name="T6" fmla="*/ 0 w 924"/>
                      <a:gd name="T7" fmla="*/ 641 h 641"/>
                      <a:gd name="T8" fmla="*/ 0 w 924"/>
                      <a:gd name="T9" fmla="*/ 380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641">
                        <a:moveTo>
                          <a:pt x="924" y="0"/>
                        </a:moveTo>
                        <a:lnTo>
                          <a:pt x="609" y="0"/>
                        </a:lnTo>
                        <a:lnTo>
                          <a:pt x="283" y="641"/>
                        </a:lnTo>
                        <a:lnTo>
                          <a:pt x="0" y="641"/>
                        </a:lnTo>
                        <a:lnTo>
                          <a:pt x="0" y="38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4" name="Text Box 210"/>
                <p:cNvSpPr txBox="1">
                  <a:spLocks noChangeArrowheads="1"/>
                </p:cNvSpPr>
                <p:nvPr/>
              </p:nvSpPr>
              <p:spPr bwMode="auto">
                <a:xfrm>
                  <a:off x="524" y="1627"/>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Text Box 211"/>
                <p:cNvSpPr txBox="1">
                  <a:spLocks noChangeArrowheads="1"/>
                </p:cNvSpPr>
                <p:nvPr/>
              </p:nvSpPr>
              <p:spPr bwMode="auto">
                <a:xfrm>
                  <a:off x="1296" y="1627"/>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6" name="Text Box 212"/>
                <p:cNvSpPr txBox="1">
                  <a:spLocks noChangeArrowheads="1"/>
                </p:cNvSpPr>
                <p:nvPr/>
              </p:nvSpPr>
              <p:spPr bwMode="auto">
                <a:xfrm>
                  <a:off x="427" y="2345"/>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Text Box 213"/>
                <p:cNvSpPr txBox="1">
                  <a:spLocks noChangeArrowheads="1"/>
                </p:cNvSpPr>
                <p:nvPr/>
              </p:nvSpPr>
              <p:spPr bwMode="auto">
                <a:xfrm>
                  <a:off x="1394" y="2334"/>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Text Box 214"/>
                <p:cNvSpPr txBox="1">
                  <a:spLocks noChangeArrowheads="1"/>
                </p:cNvSpPr>
                <p:nvPr/>
              </p:nvSpPr>
              <p:spPr bwMode="auto">
                <a:xfrm>
                  <a:off x="308" y="3008"/>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5</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Text Box 215"/>
                <p:cNvSpPr txBox="1">
                  <a:spLocks noChangeArrowheads="1"/>
                </p:cNvSpPr>
                <p:nvPr/>
              </p:nvSpPr>
              <p:spPr bwMode="auto">
                <a:xfrm>
                  <a:off x="1308" y="2997"/>
                  <a:ext cx="23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6</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50" name="Freeform 216"/>
              <p:cNvSpPr/>
              <p:nvPr/>
            </p:nvSpPr>
            <p:spPr bwMode="auto">
              <a:xfrm>
                <a:off x="132" y="2126"/>
                <a:ext cx="413" cy="1391"/>
              </a:xfrm>
              <a:custGeom>
                <a:avLst/>
                <a:gdLst>
                  <a:gd name="T0" fmla="*/ 413 w 413"/>
                  <a:gd name="T1" fmla="*/ 0 h 1391"/>
                  <a:gd name="T2" fmla="*/ 0 w 413"/>
                  <a:gd name="T3" fmla="*/ 0 h 1391"/>
                  <a:gd name="T4" fmla="*/ 0 w 413"/>
                  <a:gd name="T5" fmla="*/ 1391 h 1391"/>
                  <a:gd name="T6" fmla="*/ 207 w 413"/>
                  <a:gd name="T7" fmla="*/ 1391 h 1391"/>
                  <a:gd name="T8" fmla="*/ 207 w 413"/>
                  <a:gd name="T9" fmla="*/ 1141 h 1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1391">
                    <a:moveTo>
                      <a:pt x="413" y="0"/>
                    </a:moveTo>
                    <a:lnTo>
                      <a:pt x="0" y="0"/>
                    </a:lnTo>
                    <a:lnTo>
                      <a:pt x="0" y="1391"/>
                    </a:lnTo>
                    <a:lnTo>
                      <a:pt x="207" y="1391"/>
                    </a:lnTo>
                    <a:lnTo>
                      <a:pt x="207"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Freeform 217"/>
              <p:cNvSpPr/>
              <p:nvPr/>
            </p:nvSpPr>
            <p:spPr bwMode="auto">
              <a:xfrm>
                <a:off x="534" y="2126"/>
                <a:ext cx="815" cy="576"/>
              </a:xfrm>
              <a:custGeom>
                <a:avLst/>
                <a:gdLst>
                  <a:gd name="T0" fmla="*/ 0 w 815"/>
                  <a:gd name="T1" fmla="*/ 0 h 576"/>
                  <a:gd name="T2" fmla="*/ 294 w 815"/>
                  <a:gd name="T3" fmla="*/ 0 h 576"/>
                  <a:gd name="T4" fmla="*/ 609 w 815"/>
                  <a:gd name="T5" fmla="*/ 576 h 576"/>
                  <a:gd name="T6" fmla="*/ 815 w 815"/>
                  <a:gd name="T7" fmla="*/ 576 h 576"/>
                  <a:gd name="T8" fmla="*/ 815 w 815"/>
                  <a:gd name="T9" fmla="*/ 478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5" h="576">
                    <a:moveTo>
                      <a:pt x="0" y="0"/>
                    </a:moveTo>
                    <a:lnTo>
                      <a:pt x="294" y="0"/>
                    </a:lnTo>
                    <a:lnTo>
                      <a:pt x="609" y="576"/>
                    </a:lnTo>
                    <a:lnTo>
                      <a:pt x="815" y="576"/>
                    </a:lnTo>
                    <a:lnTo>
                      <a:pt x="815" y="4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Oval 218"/>
              <p:cNvSpPr>
                <a:spLocks noChangeArrowheads="1"/>
              </p:cNvSpPr>
              <p:nvPr/>
            </p:nvSpPr>
            <p:spPr bwMode="auto">
              <a:xfrm>
                <a:off x="502" y="2104"/>
                <a:ext cx="56" cy="56"/>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48" name="Freeform 219"/>
            <p:cNvSpPr/>
            <p:nvPr/>
          </p:nvSpPr>
          <p:spPr bwMode="auto">
            <a:xfrm>
              <a:off x="1491" y="2115"/>
              <a:ext cx="260" cy="1261"/>
            </a:xfrm>
            <a:custGeom>
              <a:avLst/>
              <a:gdLst>
                <a:gd name="T0" fmla="*/ 0 w 869"/>
                <a:gd name="T1" fmla="*/ 0 h 1261"/>
                <a:gd name="T2" fmla="*/ 2 w 869"/>
                <a:gd name="T3" fmla="*/ 0 h 1261"/>
                <a:gd name="T4" fmla="*/ 2 w 869"/>
                <a:gd name="T5" fmla="*/ 1261 h 1261"/>
                <a:gd name="T6" fmla="*/ 0 w 869"/>
                <a:gd name="T7" fmla="*/ 1261 h 1261"/>
                <a:gd name="T8" fmla="*/ 0 w 869"/>
                <a:gd name="T9" fmla="*/ 1141 h 1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1261">
                  <a:moveTo>
                    <a:pt x="0" y="0"/>
                  </a:moveTo>
                  <a:lnTo>
                    <a:pt x="869" y="0"/>
                  </a:lnTo>
                  <a:lnTo>
                    <a:pt x="869" y="1261"/>
                  </a:lnTo>
                  <a:lnTo>
                    <a:pt x="54" y="1261"/>
                  </a:lnTo>
                  <a:lnTo>
                    <a:pt x="54"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3" name="TextBox 2"/>
          <p:cNvSpPr txBox="1"/>
          <p:nvPr/>
        </p:nvSpPr>
        <p:spPr bwMode="auto">
          <a:xfrm>
            <a:off x="594360" y="304800"/>
            <a:ext cx="5273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、描述</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CP</a:t>
            </a:r>
            <a:r>
              <a:rPr lang="zh-CN" altLang="en-US" sz="2800" dirty="0">
                <a:solidFill>
                  <a:schemeClr val="tx1"/>
                </a:solidFill>
                <a:latin typeface="黑体" panose="02010609060101010101" pitchFamily="49" charset="-122"/>
                <a:ea typeface="黑体" panose="02010609060101010101" pitchFamily="49" charset="-122"/>
              </a:rPr>
              <a:t>脉冲宽度的参数</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 name="Text Box 4"/>
          <p:cNvSpPr txBox="1">
            <a:spLocks noChangeArrowheads="1"/>
          </p:cNvSpPr>
          <p:nvPr/>
        </p:nvSpPr>
        <p:spPr bwMode="auto">
          <a:xfrm>
            <a:off x="645616" y="4196080"/>
            <a:ext cx="8239304" cy="58477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32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t</a:t>
            </a:r>
            <a:r>
              <a:rPr kumimoji="0" lang="en-US" altLang="zh-CN" sz="32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wCP</a:t>
            </a:r>
            <a:r>
              <a:rPr kumimoji="0" lang="en-US" altLang="zh-CN" sz="3200" b="1" i="0" u="none" strike="noStrike" kern="1200" cap="none" spc="0" normalizeH="0" baseline="-25000" noProof="0" dirty="0">
                <a:effectLst/>
                <a:uLnTx/>
                <a:uFillTx/>
                <a:latin typeface="Arial" panose="020B0604020202020204" pitchFamily="34" charset="0"/>
                <a:ea typeface="宋体" panose="02010600030101010101" pitchFamily="2" charset="-122"/>
                <a:cs typeface="Times New Roman" panose="02020603050405020304" pitchFamily="18" charset="0"/>
              </a:rPr>
              <a:t>–</a:t>
            </a:r>
            <a:r>
              <a:rPr kumimoji="0" lang="en-US" altLang="zh-CN" sz="32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effectLst/>
                <a:uLnTx/>
                <a:uFillTx/>
                <a:latin typeface="宋体" panose="02010600030101010101" pitchFamily="2" charset="-122"/>
                <a:ea typeface="宋体" panose="02010600030101010101" pitchFamily="2" charset="-122"/>
                <a:cs typeface="+mn-cs"/>
              </a:rPr>
              <a:t>≥</a:t>
            </a:r>
            <a:r>
              <a:rPr kumimoji="0" lang="en-US" altLang="zh-CN" sz="32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t</a:t>
            </a:r>
            <a:r>
              <a:rPr kumimoji="0" lang="en-US" altLang="zh-CN" sz="32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su</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 </a:t>
            </a:r>
            <a:r>
              <a:rPr kumimoji="0" lang="zh-CN" altLang="en-US"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CP=0</a:t>
            </a:r>
            <a:r>
              <a:rPr kumimoji="0" lang="zh-CN" altLang="en-US"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，门</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4</a:t>
            </a:r>
            <a:r>
              <a:rPr kumimoji="0" lang="zh-CN" altLang="en-US"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延时）</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负脉冲准备数据</a:t>
            </a:r>
            <a:endParaRPr kumimoji="0"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endParaRPr>
          </a:p>
        </p:txBody>
      </p:sp>
      <p:grpSp>
        <p:nvGrpSpPr>
          <p:cNvPr id="5" name="Group 16"/>
          <p:cNvGrpSpPr/>
          <p:nvPr/>
        </p:nvGrpSpPr>
        <p:grpSpPr bwMode="auto">
          <a:xfrm>
            <a:off x="1038075" y="1487488"/>
            <a:ext cx="4735512" cy="1695450"/>
            <a:chOff x="1151" y="937"/>
            <a:chExt cx="2983" cy="1068"/>
          </a:xfrm>
        </p:grpSpPr>
        <p:sp>
          <p:nvSpPr>
            <p:cNvPr id="6" name="Freeform 10"/>
            <p:cNvSpPr/>
            <p:nvPr/>
          </p:nvSpPr>
          <p:spPr bwMode="auto">
            <a:xfrm>
              <a:off x="1514" y="937"/>
              <a:ext cx="2586" cy="282"/>
            </a:xfrm>
            <a:custGeom>
              <a:avLst/>
              <a:gdLst>
                <a:gd name="T0" fmla="*/ 0 w 2586"/>
                <a:gd name="T1" fmla="*/ 282 h 282"/>
                <a:gd name="T2" fmla="*/ 429 w 2586"/>
                <a:gd name="T3" fmla="*/ 282 h 282"/>
                <a:gd name="T4" fmla="*/ 429 w 2586"/>
                <a:gd name="T5" fmla="*/ 0 h 282"/>
                <a:gd name="T6" fmla="*/ 971 w 2586"/>
                <a:gd name="T7" fmla="*/ 0 h 282"/>
                <a:gd name="T8" fmla="*/ 971 w 2586"/>
                <a:gd name="T9" fmla="*/ 282 h 282"/>
                <a:gd name="T10" fmla="*/ 1502 w 2586"/>
                <a:gd name="T11" fmla="*/ 282 h 282"/>
                <a:gd name="T12" fmla="*/ 1502 w 2586"/>
                <a:gd name="T13" fmla="*/ 0 h 282"/>
                <a:gd name="T14" fmla="*/ 1999 w 2586"/>
                <a:gd name="T15" fmla="*/ 0 h 282"/>
                <a:gd name="T16" fmla="*/ 2100 w 2586"/>
                <a:gd name="T17" fmla="*/ 0 h 282"/>
                <a:gd name="T18" fmla="*/ 2100 w 2586"/>
                <a:gd name="T19" fmla="*/ 282 h 282"/>
                <a:gd name="T20" fmla="*/ 2586 w 2586"/>
                <a:gd name="T21" fmla="*/ 282 h 2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86" h="282">
                  <a:moveTo>
                    <a:pt x="0" y="282"/>
                  </a:moveTo>
                  <a:lnTo>
                    <a:pt x="429" y="282"/>
                  </a:lnTo>
                  <a:lnTo>
                    <a:pt x="429" y="0"/>
                  </a:lnTo>
                  <a:lnTo>
                    <a:pt x="971" y="0"/>
                  </a:lnTo>
                  <a:lnTo>
                    <a:pt x="971" y="282"/>
                  </a:lnTo>
                  <a:lnTo>
                    <a:pt x="1502" y="282"/>
                  </a:lnTo>
                  <a:lnTo>
                    <a:pt x="1502" y="0"/>
                  </a:lnTo>
                  <a:lnTo>
                    <a:pt x="1999" y="0"/>
                  </a:lnTo>
                  <a:lnTo>
                    <a:pt x="2100" y="0"/>
                  </a:lnTo>
                  <a:lnTo>
                    <a:pt x="2100" y="282"/>
                  </a:lnTo>
                  <a:lnTo>
                    <a:pt x="2586" y="28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 name="Freeform 11"/>
            <p:cNvSpPr/>
            <p:nvPr/>
          </p:nvSpPr>
          <p:spPr bwMode="auto">
            <a:xfrm>
              <a:off x="1514" y="1543"/>
              <a:ext cx="2620" cy="282"/>
            </a:xfrm>
            <a:custGeom>
              <a:avLst/>
              <a:gdLst>
                <a:gd name="T0" fmla="*/ 0 w 2620"/>
                <a:gd name="T1" fmla="*/ 282 h 282"/>
                <a:gd name="T2" fmla="*/ 203 w 2620"/>
                <a:gd name="T3" fmla="*/ 282 h 282"/>
                <a:gd name="T4" fmla="*/ 203 w 2620"/>
                <a:gd name="T5" fmla="*/ 0 h 282"/>
                <a:gd name="T6" fmla="*/ 643 w 2620"/>
                <a:gd name="T7" fmla="*/ 0 h 282"/>
                <a:gd name="T8" fmla="*/ 643 w 2620"/>
                <a:gd name="T9" fmla="*/ 282 h 282"/>
                <a:gd name="T10" fmla="*/ 1231 w 2620"/>
                <a:gd name="T11" fmla="*/ 282 h 282"/>
                <a:gd name="T12" fmla="*/ 1231 w 2620"/>
                <a:gd name="T13" fmla="*/ 0 h 282"/>
                <a:gd name="T14" fmla="*/ 1761 w 2620"/>
                <a:gd name="T15" fmla="*/ 0 h 282"/>
                <a:gd name="T16" fmla="*/ 1761 w 2620"/>
                <a:gd name="T17" fmla="*/ 282 h 282"/>
                <a:gd name="T18" fmla="*/ 2620 w 2620"/>
                <a:gd name="T19" fmla="*/ 282 h 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20" h="282">
                  <a:moveTo>
                    <a:pt x="0" y="282"/>
                  </a:moveTo>
                  <a:lnTo>
                    <a:pt x="203" y="282"/>
                  </a:lnTo>
                  <a:lnTo>
                    <a:pt x="203" y="0"/>
                  </a:lnTo>
                  <a:lnTo>
                    <a:pt x="643" y="0"/>
                  </a:lnTo>
                  <a:lnTo>
                    <a:pt x="643" y="282"/>
                  </a:lnTo>
                  <a:lnTo>
                    <a:pt x="1231" y="282"/>
                  </a:lnTo>
                  <a:lnTo>
                    <a:pt x="1231" y="0"/>
                  </a:lnTo>
                  <a:lnTo>
                    <a:pt x="1761" y="0"/>
                  </a:lnTo>
                  <a:lnTo>
                    <a:pt x="1761" y="282"/>
                  </a:lnTo>
                  <a:lnTo>
                    <a:pt x="2620" y="28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 name="Text Box 12"/>
            <p:cNvSpPr txBox="1">
              <a:spLocks noChangeArrowheads="1"/>
            </p:cNvSpPr>
            <p:nvPr/>
          </p:nvSpPr>
          <p:spPr bwMode="auto">
            <a:xfrm>
              <a:off x="1151" y="1038"/>
              <a:ext cx="475"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endParaRPr kumimoji="1"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9" name="Text Box 13"/>
            <p:cNvSpPr txBox="1">
              <a:spLocks noChangeArrowheads="1"/>
            </p:cNvSpPr>
            <p:nvPr/>
          </p:nvSpPr>
          <p:spPr bwMode="auto">
            <a:xfrm>
              <a:off x="1230" y="1678"/>
              <a:ext cx="475"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effectLst/>
                  <a:uLnTx/>
                  <a:uFillTx/>
                  <a:latin typeface="Times New Roman" panose="02020603050405020304" pitchFamily="18" charset="0"/>
                  <a:ea typeface="宋体" panose="02010600030101010101" pitchFamily="2" charset="-122"/>
                  <a:cs typeface="+mn-cs"/>
                </a:rPr>
                <a:t>D</a:t>
              </a:r>
              <a:endParaRPr kumimoji="1" lang="en-US" altLang="zh-CN" sz="2800" b="1" i="0" u="none" strike="noStrike" kern="1200" cap="none" spc="0" normalizeH="0" baseline="0" noProof="0">
                <a:effectLst/>
                <a:uLnTx/>
                <a:uFillTx/>
                <a:latin typeface="Times New Roman" panose="02020603050405020304" pitchFamily="18" charset="0"/>
                <a:ea typeface="宋体" panose="02010600030101010101" pitchFamily="2" charset="-122"/>
                <a:cs typeface="+mn-cs"/>
              </a:endParaRPr>
            </a:p>
          </p:txBody>
        </p:sp>
      </p:grpSp>
      <p:grpSp>
        <p:nvGrpSpPr>
          <p:cNvPr id="10" name="Group 20"/>
          <p:cNvGrpSpPr/>
          <p:nvPr/>
        </p:nvGrpSpPr>
        <p:grpSpPr bwMode="auto">
          <a:xfrm>
            <a:off x="2912914" y="777876"/>
            <a:ext cx="2219325" cy="965200"/>
            <a:chOff x="2332" y="490"/>
            <a:chExt cx="1398" cy="608"/>
          </a:xfrm>
        </p:grpSpPr>
        <p:sp>
          <p:nvSpPr>
            <p:cNvPr id="11" name="Line 15"/>
            <p:cNvSpPr>
              <a:spLocks noChangeShapeType="1"/>
            </p:cNvSpPr>
            <p:nvPr/>
          </p:nvSpPr>
          <p:spPr bwMode="auto">
            <a:xfrm>
              <a:off x="3027" y="1098"/>
              <a:ext cx="542" cy="0"/>
            </a:xfrm>
            <a:prstGeom prst="line">
              <a:avLst/>
            </a:prstGeom>
            <a:noFill/>
            <a:ln w="38100">
              <a:solidFill>
                <a:schemeClr val="tx1"/>
              </a:solidFill>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 name="Line 17"/>
            <p:cNvSpPr>
              <a:spLocks noChangeShapeType="1"/>
            </p:cNvSpPr>
            <p:nvPr/>
          </p:nvSpPr>
          <p:spPr bwMode="auto">
            <a:xfrm>
              <a:off x="2485" y="1096"/>
              <a:ext cx="542" cy="0"/>
            </a:xfrm>
            <a:prstGeom prst="line">
              <a:avLst/>
            </a:prstGeom>
            <a:noFill/>
            <a:ln w="38100">
              <a:solidFill>
                <a:schemeClr val="tx1"/>
              </a:solidFill>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 name="Text Box 18"/>
            <p:cNvSpPr txBox="1">
              <a:spLocks noChangeArrowheads="1"/>
            </p:cNvSpPr>
            <p:nvPr/>
          </p:nvSpPr>
          <p:spPr bwMode="auto">
            <a:xfrm>
              <a:off x="2984" y="518"/>
              <a:ext cx="746" cy="36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3200" b="1" i="0" u="none" strike="noStrike" kern="1200" cap="none" spc="0" normalizeH="0" baseline="0" noProof="0" dirty="0" err="1">
                  <a:solidFill>
                    <a:srgbClr val="FF0000"/>
                  </a:solidFill>
                  <a:effectLst/>
                  <a:uLnTx/>
                  <a:uFillTx/>
                  <a:latin typeface="Times New Roman" panose="02020603050405020304" pitchFamily="18" charset="0"/>
                  <a:ea typeface="宋体" panose="02010600030101010101" pitchFamily="2" charset="-122"/>
                  <a:cs typeface="+mn-cs"/>
                </a:rPr>
                <a:t>t</a:t>
              </a:r>
              <a:r>
                <a:rPr kumimoji="0" lang="en-US" altLang="zh-CN" sz="3200" b="1" i="0" u="none" strike="noStrike" kern="1200" cap="none" spc="0" normalizeH="0" baseline="-25000" noProof="0" dirty="0" err="1">
                  <a:solidFill>
                    <a:srgbClr val="FF0000"/>
                  </a:solidFill>
                  <a:effectLst/>
                  <a:uLnTx/>
                  <a:uFillTx/>
                  <a:latin typeface="Times New Roman" panose="02020603050405020304" pitchFamily="18" charset="0"/>
                  <a:ea typeface="宋体" panose="02010600030101010101" pitchFamily="2" charset="-122"/>
                  <a:cs typeface="+mn-cs"/>
                </a:rPr>
                <a:t>wCP</a:t>
              </a:r>
              <a:r>
                <a:rPr kumimoji="0" lang="en-US" altLang="zh-CN" sz="3200" b="1" i="0" u="none" strike="noStrike" kern="1200" cap="none" spc="0" normalizeH="0" baseline="-25000" noProof="0" dirty="0">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25000" noProof="0" dirty="0">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19"/>
            <p:cNvSpPr txBox="1">
              <a:spLocks noChangeArrowheads="1"/>
            </p:cNvSpPr>
            <p:nvPr/>
          </p:nvSpPr>
          <p:spPr bwMode="auto">
            <a:xfrm>
              <a:off x="2332" y="490"/>
              <a:ext cx="746" cy="36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3200" b="1" i="0" u="none" strike="noStrike" kern="1200" cap="none" spc="0" normalizeH="0" baseline="0" noProof="0" dirty="0" err="1">
                  <a:solidFill>
                    <a:srgbClr val="FF0000"/>
                  </a:solidFill>
                  <a:effectLst/>
                  <a:uLnTx/>
                  <a:uFillTx/>
                  <a:latin typeface="Times New Roman" panose="02020603050405020304" pitchFamily="18" charset="0"/>
                  <a:ea typeface="宋体" panose="02010600030101010101" pitchFamily="2" charset="-122"/>
                  <a:cs typeface="+mn-cs"/>
                </a:rPr>
                <a:t>t</a:t>
              </a:r>
              <a:r>
                <a:rPr kumimoji="0" lang="en-US" altLang="zh-CN" sz="3200" b="1" i="0" u="none" strike="noStrike" kern="1200" cap="none" spc="0" normalizeH="0" baseline="-25000" noProof="0" dirty="0" err="1">
                  <a:solidFill>
                    <a:srgbClr val="FF0000"/>
                  </a:solidFill>
                  <a:effectLst/>
                  <a:uLnTx/>
                  <a:uFillTx/>
                  <a:latin typeface="Times New Roman" panose="02020603050405020304" pitchFamily="18" charset="0"/>
                  <a:ea typeface="宋体" panose="02010600030101010101" pitchFamily="2" charset="-122"/>
                  <a:cs typeface="+mn-cs"/>
                </a:rPr>
                <a:t>wCP</a:t>
              </a:r>
              <a:r>
                <a:rPr kumimoji="0" lang="en-US" altLang="zh-CN" sz="3200" b="1" i="0" u="none" strike="noStrike" kern="1200" cap="none" spc="0" normalizeH="0" baseline="-25000" noProof="0" dirty="0">
                  <a:solidFill>
                    <a:srgbClr val="FF0000"/>
                  </a:solidFill>
                  <a:effectLst/>
                  <a:uLnTx/>
                  <a:uFillTx/>
                  <a:latin typeface="Arial" panose="020B0604020202020204" pitchFamily="34" charset="0"/>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25000" noProof="0" dirty="0">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5" name="Group 26"/>
          <p:cNvGrpSpPr/>
          <p:nvPr/>
        </p:nvGrpSpPr>
        <p:grpSpPr bwMode="auto">
          <a:xfrm>
            <a:off x="3536308" y="1836381"/>
            <a:ext cx="1079501" cy="1933577"/>
            <a:chOff x="2721" y="1151"/>
            <a:chExt cx="680" cy="1218"/>
          </a:xfrm>
        </p:grpSpPr>
        <p:sp>
          <p:nvSpPr>
            <p:cNvPr id="16" name="Line 21"/>
            <p:cNvSpPr>
              <a:spLocks noChangeShapeType="1"/>
            </p:cNvSpPr>
            <p:nvPr/>
          </p:nvSpPr>
          <p:spPr bwMode="auto">
            <a:xfrm>
              <a:off x="2747" y="1220"/>
              <a:ext cx="0" cy="1061"/>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Line 22"/>
            <p:cNvSpPr>
              <a:spLocks noChangeShapeType="1"/>
            </p:cNvSpPr>
            <p:nvPr/>
          </p:nvSpPr>
          <p:spPr bwMode="auto">
            <a:xfrm>
              <a:off x="3016" y="1220"/>
              <a:ext cx="0" cy="1061"/>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 name="Line 23"/>
            <p:cNvSpPr>
              <a:spLocks noChangeShapeType="1"/>
            </p:cNvSpPr>
            <p:nvPr/>
          </p:nvSpPr>
          <p:spPr bwMode="auto">
            <a:xfrm>
              <a:off x="3268" y="1151"/>
              <a:ext cx="0" cy="1061"/>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9" name="Text Box 24"/>
            <p:cNvSpPr txBox="1">
              <a:spLocks noChangeArrowheads="1"/>
            </p:cNvSpPr>
            <p:nvPr/>
          </p:nvSpPr>
          <p:spPr bwMode="auto">
            <a:xfrm>
              <a:off x="2721" y="1988"/>
              <a:ext cx="40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err="1">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err="1">
                  <a:solidFill>
                    <a:srgbClr val="FF0000"/>
                  </a:solidFill>
                  <a:effectLst/>
                  <a:uLnTx/>
                  <a:uFillTx/>
                  <a:latin typeface="Times New Roman" panose="02020603050405020304" pitchFamily="18" charset="0"/>
                  <a:ea typeface="宋体" panose="02010600030101010101" pitchFamily="2" charset="-122"/>
                  <a:cs typeface="+mn-cs"/>
                </a:rPr>
                <a:t>su</a:t>
              </a:r>
              <a:endParaRPr kumimoji="1" lang="en-US" altLang="zh-CN" sz="2800" b="1" i="0" u="none" strike="noStrike" kern="1200" cap="none" spc="0" normalizeH="0" baseline="-25000" noProof="0" dirty="0">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20" name="Text Box 25"/>
            <p:cNvSpPr txBox="1">
              <a:spLocks noChangeArrowheads="1"/>
            </p:cNvSpPr>
            <p:nvPr/>
          </p:nvSpPr>
          <p:spPr bwMode="auto">
            <a:xfrm>
              <a:off x="2994" y="2042"/>
              <a:ext cx="40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err="1">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err="1">
                  <a:solidFill>
                    <a:srgbClr val="FF0000"/>
                  </a:solidFill>
                  <a:effectLst/>
                  <a:uLnTx/>
                  <a:uFillTx/>
                  <a:latin typeface="Times New Roman" panose="02020603050405020304" pitchFamily="18" charset="0"/>
                  <a:ea typeface="宋体" panose="02010600030101010101" pitchFamily="2" charset="-122"/>
                  <a:cs typeface="+mn-cs"/>
                </a:rPr>
                <a:t>h</a:t>
              </a:r>
              <a:endParaRPr kumimoji="1" lang="en-US" altLang="zh-CN" sz="2800" b="1" i="0" u="none" strike="noStrike" kern="1200" cap="none" spc="0" normalizeH="0" baseline="-25000" noProof="0" dirty="0">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29"/>
          <p:cNvGrpSpPr/>
          <p:nvPr/>
        </p:nvGrpSpPr>
        <p:grpSpPr bwMode="auto">
          <a:xfrm>
            <a:off x="645160" y="4862513"/>
            <a:ext cx="8201025" cy="579437"/>
            <a:chOff x="165" y="3377"/>
            <a:chExt cx="5166" cy="365"/>
          </a:xfrm>
        </p:grpSpPr>
        <p:sp>
          <p:nvSpPr>
            <p:cNvPr id="22" name="Text Box 27"/>
            <p:cNvSpPr txBox="1">
              <a:spLocks noChangeArrowheads="1"/>
            </p:cNvSpPr>
            <p:nvPr/>
          </p:nvSpPr>
          <p:spPr bwMode="auto">
            <a:xfrm>
              <a:off x="165" y="3377"/>
              <a:ext cx="5166" cy="36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wCP</a:t>
              </a: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pdCP</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Q,Q</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正脉冲触发器稳定翻转</a:t>
              </a:r>
              <a:endParaRPr kumimoji="0"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endParaRPr>
            </a:p>
          </p:txBody>
        </p:sp>
        <p:sp>
          <p:nvSpPr>
            <p:cNvPr id="23" name="Line 28"/>
            <p:cNvSpPr>
              <a:spLocks noChangeShapeType="1"/>
            </p:cNvSpPr>
            <p:nvPr/>
          </p:nvSpPr>
          <p:spPr bwMode="auto">
            <a:xfrm>
              <a:off x="1747" y="3580"/>
              <a:ext cx="1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24" name="Text Box 30"/>
          <p:cNvSpPr txBox="1">
            <a:spLocks noChangeArrowheads="1"/>
          </p:cNvSpPr>
          <p:nvPr/>
        </p:nvSpPr>
        <p:spPr bwMode="auto">
          <a:xfrm>
            <a:off x="1100773" y="5596573"/>
            <a:ext cx="5826125" cy="4762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rgbClr val="CCCCFF"/>
              </a:buClr>
              <a:buSzPct val="70000"/>
              <a:buFont typeface="Wingdings" panose="05000000000000000000" pitchFamily="2" charset="2"/>
              <a:buNone/>
              <a:defRPr/>
            </a:pPr>
            <a:r>
              <a:rPr kumimoji="0" lang="en-US" altLang="zh-CN" sz="28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min</a:t>
            </a: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wCP</a:t>
            </a: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wCP</a:t>
            </a: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effectLst/>
                <a:uLnTx/>
                <a:uFillTx/>
                <a:cs typeface="Times New Roman" panose="02020603050405020304" pitchFamily="18" charset="0"/>
              </a:rPr>
              <a:t> </a:t>
            </a:r>
            <a:r>
              <a:rPr kumimoji="0" lang="en-US" altLang="zh-CN" sz="2800" b="1" i="0" u="none" strike="noStrike" kern="1200" cap="none" spc="0" normalizeH="0" baseline="0" noProof="0" dirty="0">
                <a:effectLst/>
                <a:uLnTx/>
                <a:uFillTx/>
                <a:ea typeface="黑体" panose="02010609060101010101" pitchFamily="49" charset="-122"/>
                <a:cs typeface="Times New Roman" panose="02020603050405020304" pitchFamily="18" charset="0"/>
              </a:rPr>
              <a:t>CP</a:t>
            </a:r>
            <a:r>
              <a:rPr kumimoji="0"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rPr>
              <a:t>最小周期</a:t>
            </a:r>
            <a:endParaRPr kumimoji="1" lang="zh-CN" altLang="en-US" sz="2800" b="1" i="0" u="none" strike="noStrike" kern="1200" cap="none" spc="0" normalizeH="0" baseline="0" noProof="0" dirty="0">
              <a:effectLst/>
              <a:uLnTx/>
              <a:uFillTx/>
              <a:latin typeface="黑体" panose="02010609060101010101" pitchFamily="49" charset="-122"/>
              <a:ea typeface="黑体" panose="02010609060101010101" pitchFamily="49" charset="-122"/>
            </a:endParaRPr>
          </a:p>
        </p:txBody>
      </p:sp>
      <p:sp>
        <p:nvSpPr>
          <p:cNvPr id="25" name="Text Box 31"/>
          <p:cNvSpPr txBox="1">
            <a:spLocks noChangeArrowheads="1"/>
          </p:cNvSpPr>
          <p:nvPr/>
        </p:nvSpPr>
        <p:spPr bwMode="auto">
          <a:xfrm>
            <a:off x="1049020" y="6152515"/>
            <a:ext cx="6113463" cy="4762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rgbClr val="CCCCFF"/>
              </a:buClr>
              <a:buSzPct val="70000"/>
              <a:buFont typeface="Wingdings" panose="05000000000000000000" pitchFamily="2" charset="2"/>
              <a:buNone/>
              <a:defRPr/>
            </a:pP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err="1">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25000" noProof="0" dirty="0" err="1">
                <a:effectLst/>
                <a:uLnTx/>
                <a:uFillTx/>
                <a:latin typeface="Times New Roman" panose="02020603050405020304" pitchFamily="18" charset="0"/>
                <a:ea typeface="宋体" panose="02010600030101010101" pitchFamily="2" charset="-122"/>
                <a:cs typeface="+mn-cs"/>
              </a:rPr>
              <a:t>max</a:t>
            </a: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1/T</a:t>
            </a:r>
            <a:r>
              <a:rPr kumimoji="0" lang="en-US" altLang="zh-CN" sz="2800" b="1" i="0" u="none" strike="noStrike" kern="1200" cap="none" spc="0" normalizeH="0" baseline="-25000" noProof="0" dirty="0">
                <a:effectLst/>
                <a:uLnTx/>
                <a:uFillTx/>
                <a:latin typeface="Times New Roman" panose="02020603050405020304" pitchFamily="18" charset="0"/>
                <a:ea typeface="宋体" panose="02010600030101010101" pitchFamily="2" charset="-122"/>
                <a:cs typeface="+mn-cs"/>
              </a:rPr>
              <a:t>min</a:t>
            </a:r>
            <a:r>
              <a:rPr kumimoji="0" lang="en-US" altLang="zh-CN" sz="28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effectLst/>
                <a:uLnTx/>
                <a:uFillTx/>
                <a:ea typeface="黑体" panose="02010609060101010101" pitchFamily="49" charset="-122"/>
                <a:cs typeface="Times New Roman" panose="02020603050405020304" pitchFamily="18" charset="0"/>
              </a:rPr>
              <a:t>CP</a:t>
            </a:r>
            <a:r>
              <a:rPr kumimoji="0" lang="zh-CN" altLang="en-US" sz="2800" b="1" i="0" u="none" strike="noStrike" kern="1200" cap="none" spc="0" normalizeH="0" baseline="0" noProof="0" dirty="0">
                <a:effectLst/>
                <a:uLnTx/>
                <a:uFillTx/>
                <a:ea typeface="黑体" panose="02010609060101010101" pitchFamily="49" charset="-122"/>
                <a:cs typeface="Times New Roman" panose="02020603050405020304" pitchFamily="18" charset="0"/>
              </a:rPr>
              <a:t>最大频率</a:t>
            </a:r>
            <a:endParaRPr kumimoji="1" lang="zh-CN" altLang="en-US" sz="2800" b="1" i="0" u="none" strike="noStrike" kern="1200" cap="none" spc="0" normalizeH="0" baseline="0" noProof="0" dirty="0">
              <a:effectLst/>
              <a:uLnTx/>
              <a:uFillTx/>
              <a:ea typeface="黑体" panose="02010609060101010101" pitchFamily="49" charset="-122"/>
              <a:cs typeface="Times New Roman" panose="02020603050405020304" pitchFamily="18" charset="0"/>
            </a:endParaRPr>
          </a:p>
        </p:txBody>
      </p:sp>
      <p:grpSp>
        <p:nvGrpSpPr>
          <p:cNvPr id="92" name="组合 91"/>
          <p:cNvGrpSpPr/>
          <p:nvPr/>
        </p:nvGrpSpPr>
        <p:grpSpPr>
          <a:xfrm>
            <a:off x="6131172" y="365804"/>
            <a:ext cx="3025191" cy="4040389"/>
            <a:chOff x="6009252" y="106724"/>
            <a:chExt cx="3025191" cy="4040389"/>
          </a:xfrm>
        </p:grpSpPr>
        <p:grpSp>
          <p:nvGrpSpPr>
            <p:cNvPr id="26" name="Group 223"/>
            <p:cNvGrpSpPr/>
            <p:nvPr/>
          </p:nvGrpSpPr>
          <p:grpSpPr bwMode="auto">
            <a:xfrm>
              <a:off x="6009252" y="161013"/>
              <a:ext cx="3025191" cy="3986100"/>
              <a:chOff x="132" y="1007"/>
              <a:chExt cx="2000" cy="2713"/>
            </a:xfrm>
          </p:grpSpPr>
          <p:grpSp>
            <p:nvGrpSpPr>
              <p:cNvPr id="27" name="Group 222"/>
              <p:cNvGrpSpPr/>
              <p:nvPr/>
            </p:nvGrpSpPr>
            <p:grpSpPr bwMode="auto">
              <a:xfrm>
                <a:off x="132" y="1007"/>
                <a:ext cx="2000" cy="2713"/>
                <a:chOff x="132" y="1007"/>
                <a:chExt cx="2000" cy="2713"/>
              </a:xfrm>
            </p:grpSpPr>
            <p:grpSp>
              <p:nvGrpSpPr>
                <p:cNvPr id="29" name="Group 221"/>
                <p:cNvGrpSpPr/>
                <p:nvPr/>
              </p:nvGrpSpPr>
              <p:grpSpPr bwMode="auto">
                <a:xfrm>
                  <a:off x="234" y="1007"/>
                  <a:ext cx="1898" cy="2713"/>
                  <a:chOff x="234" y="1007"/>
                  <a:chExt cx="1898" cy="2713"/>
                </a:xfrm>
              </p:grpSpPr>
              <p:grpSp>
                <p:nvGrpSpPr>
                  <p:cNvPr id="33" name="Group 220"/>
                  <p:cNvGrpSpPr/>
                  <p:nvPr/>
                </p:nvGrpSpPr>
                <p:grpSpPr bwMode="auto">
                  <a:xfrm>
                    <a:off x="234" y="1007"/>
                    <a:ext cx="1898" cy="2713"/>
                    <a:chOff x="234" y="1007"/>
                    <a:chExt cx="1898" cy="2713"/>
                  </a:xfrm>
                </p:grpSpPr>
                <p:sp>
                  <p:nvSpPr>
                    <p:cNvPr id="40" name="Text Box 157"/>
                    <p:cNvSpPr txBox="1">
                      <a:spLocks noChangeArrowheads="1"/>
                    </p:cNvSpPr>
                    <p:nvPr/>
                  </p:nvSpPr>
                  <p:spPr bwMode="auto">
                    <a:xfrm>
                      <a:off x="1738" y="2526"/>
                      <a:ext cx="394"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endPar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41" name="Text Box 158"/>
                    <p:cNvSpPr txBox="1">
                      <a:spLocks noChangeArrowheads="1"/>
                    </p:cNvSpPr>
                    <p:nvPr/>
                  </p:nvSpPr>
                  <p:spPr bwMode="auto">
                    <a:xfrm>
                      <a:off x="1427" y="3406"/>
                      <a:ext cx="270"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D</a:t>
                      </a:r>
                      <a:endPar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42" name="Text Box 159"/>
                    <p:cNvSpPr txBox="1">
                      <a:spLocks noChangeArrowheads="1"/>
                    </p:cNvSpPr>
                    <p:nvPr/>
                  </p:nvSpPr>
                  <p:spPr bwMode="auto">
                    <a:xfrm>
                      <a:off x="426" y="1073"/>
                      <a:ext cx="232"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endPar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43" name="Line 161"/>
                    <p:cNvSpPr>
                      <a:spLocks noChangeShapeType="1"/>
                    </p:cNvSpPr>
                    <p:nvPr/>
                  </p:nvSpPr>
                  <p:spPr bwMode="auto">
                    <a:xfrm>
                      <a:off x="1340" y="1007"/>
                      <a:ext cx="147"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Line 163"/>
                    <p:cNvSpPr>
                      <a:spLocks noChangeShapeType="1"/>
                    </p:cNvSpPr>
                    <p:nvPr/>
                  </p:nvSpPr>
                  <p:spPr bwMode="auto">
                    <a:xfrm flipV="1">
                      <a:off x="652" y="123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164"/>
                    <p:cNvSpPr>
                      <a:spLocks noChangeShapeType="1"/>
                    </p:cNvSpPr>
                    <p:nvPr/>
                  </p:nvSpPr>
                  <p:spPr bwMode="auto">
                    <a:xfrm flipV="1">
                      <a:off x="1393" y="1237"/>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Line 165"/>
                    <p:cNvSpPr>
                      <a:spLocks noChangeShapeType="1"/>
                    </p:cNvSpPr>
                    <p:nvPr/>
                  </p:nvSpPr>
                  <p:spPr bwMode="auto">
                    <a:xfrm>
                      <a:off x="652" y="1434"/>
                      <a:ext cx="22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166"/>
                    <p:cNvSpPr>
                      <a:spLocks noChangeShapeType="1"/>
                    </p:cNvSpPr>
                    <p:nvPr/>
                  </p:nvSpPr>
                  <p:spPr bwMode="auto">
                    <a:xfrm flipH="1">
                      <a:off x="1133" y="1434"/>
                      <a:ext cx="2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167"/>
                    <p:cNvSpPr>
                      <a:spLocks noChangeShapeType="1"/>
                    </p:cNvSpPr>
                    <p:nvPr/>
                  </p:nvSpPr>
                  <p:spPr bwMode="auto">
                    <a:xfrm flipV="1">
                      <a:off x="541" y="1907"/>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168"/>
                    <p:cNvSpPr>
                      <a:spLocks noChangeShapeType="1"/>
                    </p:cNvSpPr>
                    <p:nvPr/>
                  </p:nvSpPr>
                  <p:spPr bwMode="auto">
                    <a:xfrm flipV="1">
                      <a:off x="1504" y="1907"/>
                      <a:ext cx="0" cy="39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169"/>
                    <p:cNvSpPr>
                      <a:spLocks noChangeShapeType="1"/>
                    </p:cNvSpPr>
                    <p:nvPr/>
                  </p:nvSpPr>
                  <p:spPr bwMode="auto">
                    <a:xfrm flipV="1">
                      <a:off x="1430" y="2615"/>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Line 170"/>
                    <p:cNvSpPr>
                      <a:spLocks noChangeShapeType="1"/>
                    </p:cNvSpPr>
                    <p:nvPr/>
                  </p:nvSpPr>
                  <p:spPr bwMode="auto">
                    <a:xfrm flipV="1">
                      <a:off x="429" y="2615"/>
                      <a:ext cx="0" cy="3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Line 171"/>
                    <p:cNvSpPr>
                      <a:spLocks noChangeShapeType="1"/>
                    </p:cNvSpPr>
                    <p:nvPr/>
                  </p:nvSpPr>
                  <p:spPr bwMode="auto">
                    <a:xfrm>
                      <a:off x="1398" y="3273"/>
                      <a:ext cx="2" cy="2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172"/>
                    <p:cNvSpPr>
                      <a:spLocks noChangeShapeType="1"/>
                    </p:cNvSpPr>
                    <p:nvPr/>
                  </p:nvSpPr>
                  <p:spPr bwMode="auto">
                    <a:xfrm>
                      <a:off x="541" y="2615"/>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Line 173"/>
                    <p:cNvSpPr>
                      <a:spLocks noChangeShapeType="1"/>
                    </p:cNvSpPr>
                    <p:nvPr/>
                  </p:nvSpPr>
                  <p:spPr bwMode="auto">
                    <a:xfrm>
                      <a:off x="540" y="2812"/>
                      <a:ext cx="14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Oval 174"/>
                    <p:cNvSpPr>
                      <a:spLocks noChangeAspect="1" noChangeArrowheads="1"/>
                    </p:cNvSpPr>
                    <p:nvPr/>
                  </p:nvSpPr>
                  <p:spPr bwMode="auto">
                    <a:xfrm>
                      <a:off x="1392" y="2840"/>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Line 175"/>
                    <p:cNvSpPr>
                      <a:spLocks noChangeShapeType="1"/>
                    </p:cNvSpPr>
                    <p:nvPr/>
                  </p:nvSpPr>
                  <p:spPr bwMode="auto">
                    <a:xfrm>
                      <a:off x="1579" y="2615"/>
                      <a:ext cx="0" cy="1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Oval 176"/>
                    <p:cNvSpPr>
                      <a:spLocks noChangeAspect="1" noChangeArrowheads="1"/>
                    </p:cNvSpPr>
                    <p:nvPr/>
                  </p:nvSpPr>
                  <p:spPr bwMode="auto">
                    <a:xfrm>
                      <a:off x="1541" y="2772"/>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Oval 177"/>
                    <p:cNvSpPr>
                      <a:spLocks noChangeAspect="1" noChangeArrowheads="1"/>
                    </p:cNvSpPr>
                    <p:nvPr/>
                  </p:nvSpPr>
                  <p:spPr bwMode="auto">
                    <a:xfrm>
                      <a:off x="1360" y="1396"/>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Oval 178"/>
                    <p:cNvSpPr>
                      <a:spLocks noChangeAspect="1" noChangeArrowheads="1"/>
                    </p:cNvSpPr>
                    <p:nvPr/>
                  </p:nvSpPr>
                  <p:spPr bwMode="auto">
                    <a:xfrm>
                      <a:off x="614" y="1395"/>
                      <a:ext cx="70" cy="7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 name="Line 179"/>
                    <p:cNvSpPr>
                      <a:spLocks noChangeShapeType="1"/>
                    </p:cNvSpPr>
                    <p:nvPr/>
                  </p:nvSpPr>
                  <p:spPr bwMode="auto">
                    <a:xfrm>
                      <a:off x="688" y="1907"/>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 name="Line 180"/>
                    <p:cNvSpPr>
                      <a:spLocks noChangeShapeType="1"/>
                    </p:cNvSpPr>
                    <p:nvPr/>
                  </p:nvSpPr>
                  <p:spPr bwMode="auto">
                    <a:xfrm>
                      <a:off x="1319" y="1907"/>
                      <a:ext cx="0" cy="1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Line 181"/>
                    <p:cNvSpPr>
                      <a:spLocks noChangeShapeType="1"/>
                    </p:cNvSpPr>
                    <p:nvPr/>
                  </p:nvSpPr>
                  <p:spPr bwMode="auto">
                    <a:xfrm>
                      <a:off x="688" y="2025"/>
                      <a:ext cx="18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3" name="Line 182"/>
                    <p:cNvSpPr>
                      <a:spLocks noChangeShapeType="1"/>
                    </p:cNvSpPr>
                    <p:nvPr/>
                  </p:nvSpPr>
                  <p:spPr bwMode="auto">
                    <a:xfrm flipH="1">
                      <a:off x="874" y="1434"/>
                      <a:ext cx="259"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4" name="Line 183"/>
                    <p:cNvSpPr>
                      <a:spLocks noChangeShapeType="1"/>
                    </p:cNvSpPr>
                    <p:nvPr/>
                  </p:nvSpPr>
                  <p:spPr bwMode="auto">
                    <a:xfrm flipH="1">
                      <a:off x="1096" y="2025"/>
                      <a:ext cx="2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Line 184"/>
                    <p:cNvSpPr>
                      <a:spLocks noChangeShapeType="1"/>
                    </p:cNvSpPr>
                    <p:nvPr/>
                  </p:nvSpPr>
                  <p:spPr bwMode="auto">
                    <a:xfrm>
                      <a:off x="874" y="1434"/>
                      <a:ext cx="222" cy="5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Rectangle 185"/>
                    <p:cNvSpPr>
                      <a:spLocks noChangeArrowheads="1"/>
                    </p:cNvSpPr>
                    <p:nvPr/>
                  </p:nvSpPr>
                  <p:spPr bwMode="auto">
                    <a:xfrm>
                      <a:off x="456" y="166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Oval 186"/>
                    <p:cNvSpPr>
                      <a:spLocks noChangeArrowheads="1"/>
                    </p:cNvSpPr>
                    <p:nvPr/>
                  </p:nvSpPr>
                  <p:spPr bwMode="auto">
                    <a:xfrm>
                      <a:off x="604" y="158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Rectangle 187"/>
                    <p:cNvSpPr>
                      <a:spLocks noChangeArrowheads="1"/>
                    </p:cNvSpPr>
                    <p:nvPr/>
                  </p:nvSpPr>
                  <p:spPr bwMode="auto">
                    <a:xfrm>
                      <a:off x="456" y="1661"/>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88"/>
                    <p:cNvSpPr>
                      <a:spLocks noChangeArrowheads="1"/>
                    </p:cNvSpPr>
                    <p:nvPr/>
                  </p:nvSpPr>
                  <p:spPr bwMode="auto">
                    <a:xfrm>
                      <a:off x="604" y="1584"/>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Rectangle 189"/>
                    <p:cNvSpPr>
                      <a:spLocks noChangeArrowheads="1"/>
                    </p:cNvSpPr>
                    <p:nvPr/>
                  </p:nvSpPr>
                  <p:spPr bwMode="auto">
                    <a:xfrm>
                      <a:off x="1205" y="166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Oval 190"/>
                    <p:cNvSpPr>
                      <a:spLocks noChangeArrowheads="1"/>
                    </p:cNvSpPr>
                    <p:nvPr/>
                  </p:nvSpPr>
                  <p:spPr bwMode="auto">
                    <a:xfrm>
                      <a:off x="1353" y="159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Rectangle 191"/>
                    <p:cNvSpPr>
                      <a:spLocks noChangeArrowheads="1"/>
                    </p:cNvSpPr>
                    <p:nvPr/>
                  </p:nvSpPr>
                  <p:spPr bwMode="auto">
                    <a:xfrm>
                      <a:off x="1205" y="166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Oval 192"/>
                    <p:cNvSpPr>
                      <a:spLocks noChangeArrowheads="1"/>
                    </p:cNvSpPr>
                    <p:nvPr/>
                  </p:nvSpPr>
                  <p:spPr bwMode="auto">
                    <a:xfrm>
                      <a:off x="1353" y="159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Rectangle 193"/>
                    <p:cNvSpPr>
                      <a:spLocks noChangeArrowheads="1"/>
                    </p:cNvSpPr>
                    <p:nvPr/>
                  </p:nvSpPr>
                  <p:spPr bwMode="auto">
                    <a:xfrm>
                      <a:off x="353" y="2376"/>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Oval 194"/>
                    <p:cNvSpPr>
                      <a:spLocks noChangeArrowheads="1"/>
                    </p:cNvSpPr>
                    <p:nvPr/>
                  </p:nvSpPr>
                  <p:spPr bwMode="auto">
                    <a:xfrm>
                      <a:off x="500" y="2299"/>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6" name="Rectangle 195"/>
                    <p:cNvSpPr>
                      <a:spLocks noChangeArrowheads="1"/>
                    </p:cNvSpPr>
                    <p:nvPr/>
                  </p:nvSpPr>
                  <p:spPr bwMode="auto">
                    <a:xfrm>
                      <a:off x="353" y="2376"/>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Oval 196"/>
                    <p:cNvSpPr>
                      <a:spLocks noChangeArrowheads="1"/>
                    </p:cNvSpPr>
                    <p:nvPr/>
                  </p:nvSpPr>
                  <p:spPr bwMode="auto">
                    <a:xfrm>
                      <a:off x="500" y="2299"/>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8" name="Rectangle 197"/>
                    <p:cNvSpPr>
                      <a:spLocks noChangeArrowheads="1"/>
                    </p:cNvSpPr>
                    <p:nvPr/>
                  </p:nvSpPr>
                  <p:spPr bwMode="auto">
                    <a:xfrm>
                      <a:off x="1316" y="2369"/>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Oval 198"/>
                    <p:cNvSpPr>
                      <a:spLocks noChangeArrowheads="1"/>
                    </p:cNvSpPr>
                    <p:nvPr/>
                  </p:nvSpPr>
                  <p:spPr bwMode="auto">
                    <a:xfrm>
                      <a:off x="1464" y="2292"/>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0" name="Rectangle 199"/>
                    <p:cNvSpPr>
                      <a:spLocks noChangeArrowheads="1"/>
                    </p:cNvSpPr>
                    <p:nvPr/>
                  </p:nvSpPr>
                  <p:spPr bwMode="auto">
                    <a:xfrm>
                      <a:off x="1316" y="2369"/>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1" name="Oval 200"/>
                    <p:cNvSpPr>
                      <a:spLocks noChangeArrowheads="1"/>
                    </p:cNvSpPr>
                    <p:nvPr/>
                  </p:nvSpPr>
                  <p:spPr bwMode="auto">
                    <a:xfrm>
                      <a:off x="1464" y="2292"/>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 name="Rectangle 201"/>
                    <p:cNvSpPr>
                      <a:spLocks noChangeArrowheads="1"/>
                    </p:cNvSpPr>
                    <p:nvPr/>
                  </p:nvSpPr>
                  <p:spPr bwMode="auto">
                    <a:xfrm>
                      <a:off x="234" y="303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3" name="Oval 202"/>
                    <p:cNvSpPr>
                      <a:spLocks noChangeArrowheads="1"/>
                    </p:cNvSpPr>
                    <p:nvPr/>
                  </p:nvSpPr>
                  <p:spPr bwMode="auto">
                    <a:xfrm>
                      <a:off x="382" y="296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4" name="Rectangle 203"/>
                    <p:cNvSpPr>
                      <a:spLocks noChangeArrowheads="1"/>
                    </p:cNvSpPr>
                    <p:nvPr/>
                  </p:nvSpPr>
                  <p:spPr bwMode="auto">
                    <a:xfrm>
                      <a:off x="234" y="3038"/>
                      <a:ext cx="370"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5" name="Oval 204"/>
                    <p:cNvSpPr>
                      <a:spLocks noChangeArrowheads="1"/>
                    </p:cNvSpPr>
                    <p:nvPr/>
                  </p:nvSpPr>
                  <p:spPr bwMode="auto">
                    <a:xfrm>
                      <a:off x="382" y="2961"/>
                      <a:ext cx="74"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6" name="Rectangle 205"/>
                    <p:cNvSpPr>
                      <a:spLocks noChangeArrowheads="1"/>
                    </p:cNvSpPr>
                    <p:nvPr/>
                  </p:nvSpPr>
                  <p:spPr bwMode="auto">
                    <a:xfrm>
                      <a:off x="1235" y="3038"/>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7" name="Oval 206"/>
                    <p:cNvSpPr>
                      <a:spLocks noChangeArrowheads="1"/>
                    </p:cNvSpPr>
                    <p:nvPr/>
                  </p:nvSpPr>
                  <p:spPr bwMode="auto">
                    <a:xfrm>
                      <a:off x="1383" y="296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8" name="Rectangle 207"/>
                    <p:cNvSpPr>
                      <a:spLocks noChangeArrowheads="1"/>
                    </p:cNvSpPr>
                    <p:nvPr/>
                  </p:nvSpPr>
                  <p:spPr bwMode="auto">
                    <a:xfrm>
                      <a:off x="1235" y="3038"/>
                      <a:ext cx="371" cy="233"/>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9" name="Oval 208"/>
                    <p:cNvSpPr>
                      <a:spLocks noChangeArrowheads="1"/>
                    </p:cNvSpPr>
                    <p:nvPr/>
                  </p:nvSpPr>
                  <p:spPr bwMode="auto">
                    <a:xfrm>
                      <a:off x="1383" y="2961"/>
                      <a:ext cx="75" cy="77"/>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0" name="Freeform 209"/>
                    <p:cNvSpPr/>
                    <p:nvPr/>
                  </p:nvSpPr>
                  <p:spPr bwMode="auto">
                    <a:xfrm>
                      <a:off x="491" y="2887"/>
                      <a:ext cx="924" cy="641"/>
                    </a:xfrm>
                    <a:custGeom>
                      <a:avLst/>
                      <a:gdLst>
                        <a:gd name="T0" fmla="*/ 924 w 924"/>
                        <a:gd name="T1" fmla="*/ 0 h 641"/>
                        <a:gd name="T2" fmla="*/ 609 w 924"/>
                        <a:gd name="T3" fmla="*/ 0 h 641"/>
                        <a:gd name="T4" fmla="*/ 283 w 924"/>
                        <a:gd name="T5" fmla="*/ 641 h 641"/>
                        <a:gd name="T6" fmla="*/ 0 w 924"/>
                        <a:gd name="T7" fmla="*/ 641 h 641"/>
                        <a:gd name="T8" fmla="*/ 0 w 924"/>
                        <a:gd name="T9" fmla="*/ 380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4" h="641">
                          <a:moveTo>
                            <a:pt x="924" y="0"/>
                          </a:moveTo>
                          <a:lnTo>
                            <a:pt x="609" y="0"/>
                          </a:lnTo>
                          <a:lnTo>
                            <a:pt x="283" y="641"/>
                          </a:lnTo>
                          <a:lnTo>
                            <a:pt x="0" y="641"/>
                          </a:lnTo>
                          <a:lnTo>
                            <a:pt x="0" y="38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34" name="Text Box 210"/>
                  <p:cNvSpPr txBox="1">
                    <a:spLocks noChangeArrowheads="1"/>
                  </p:cNvSpPr>
                  <p:nvPr/>
                </p:nvSpPr>
                <p:spPr bwMode="auto">
                  <a:xfrm>
                    <a:off x="524" y="1627"/>
                    <a:ext cx="239"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endParaRPr>
                  </a:p>
                </p:txBody>
              </p:sp>
              <p:sp>
                <p:nvSpPr>
                  <p:cNvPr id="35" name="Text Box 211"/>
                  <p:cNvSpPr txBox="1">
                    <a:spLocks noChangeArrowheads="1"/>
                  </p:cNvSpPr>
                  <p:nvPr/>
                </p:nvSpPr>
                <p:spPr bwMode="auto">
                  <a:xfrm>
                    <a:off x="1296" y="1627"/>
                    <a:ext cx="239"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rPr>
                      <a:t>2</a:t>
                    </a:r>
                    <a:endPar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endParaRPr>
                  </a:p>
                </p:txBody>
              </p:sp>
              <p:sp>
                <p:nvSpPr>
                  <p:cNvPr id="36" name="Text Box 212"/>
                  <p:cNvSpPr txBox="1">
                    <a:spLocks noChangeArrowheads="1"/>
                  </p:cNvSpPr>
                  <p:nvPr/>
                </p:nvSpPr>
                <p:spPr bwMode="auto">
                  <a:xfrm>
                    <a:off x="427" y="2345"/>
                    <a:ext cx="239"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rPr>
                      <a:t>3</a:t>
                    </a:r>
                    <a:endPar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endParaRPr>
                  </a:p>
                </p:txBody>
              </p:sp>
              <p:sp>
                <p:nvSpPr>
                  <p:cNvPr id="37" name="Text Box 213"/>
                  <p:cNvSpPr txBox="1">
                    <a:spLocks noChangeArrowheads="1"/>
                  </p:cNvSpPr>
                  <p:nvPr/>
                </p:nvSpPr>
                <p:spPr bwMode="auto">
                  <a:xfrm>
                    <a:off x="1394" y="2334"/>
                    <a:ext cx="239"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rPr>
                      <a:t>4</a:t>
                    </a:r>
                    <a:endPar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endParaRPr>
                  </a:p>
                </p:txBody>
              </p:sp>
              <p:sp>
                <p:nvSpPr>
                  <p:cNvPr id="38" name="Text Box 214"/>
                  <p:cNvSpPr txBox="1">
                    <a:spLocks noChangeArrowheads="1"/>
                  </p:cNvSpPr>
                  <p:nvPr/>
                </p:nvSpPr>
                <p:spPr bwMode="auto">
                  <a:xfrm>
                    <a:off x="308" y="3008"/>
                    <a:ext cx="239"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rPr>
                      <a:t>5</a:t>
                    </a:r>
                    <a:endPar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endParaRPr>
                  </a:p>
                </p:txBody>
              </p:sp>
              <p:sp>
                <p:nvSpPr>
                  <p:cNvPr id="39" name="Text Box 215"/>
                  <p:cNvSpPr txBox="1">
                    <a:spLocks noChangeArrowheads="1"/>
                  </p:cNvSpPr>
                  <p:nvPr/>
                </p:nvSpPr>
                <p:spPr bwMode="auto">
                  <a:xfrm>
                    <a:off x="1308" y="2997"/>
                    <a:ext cx="239" cy="314"/>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rPr>
                      <a:t>6</a:t>
                    </a:r>
                    <a:endParaRPr kumimoji="1" lang="en-US" altLang="zh-CN" sz="2400" b="1" i="0" u="none" strike="noStrike" kern="1200" cap="none" spc="0" normalizeH="0" baseline="0" noProof="0">
                      <a:effectLst/>
                      <a:uLnTx/>
                      <a:uFillTx/>
                      <a:latin typeface="Times New Roman" panose="02020603050405020304" pitchFamily="18" charset="0"/>
                      <a:ea typeface="宋体" panose="02010600030101010101" pitchFamily="2" charset="-122"/>
                      <a:cs typeface="+mn-cs"/>
                    </a:endParaRPr>
                  </a:p>
                </p:txBody>
              </p:sp>
            </p:grpSp>
            <p:sp>
              <p:nvSpPr>
                <p:cNvPr id="30" name="Freeform 216"/>
                <p:cNvSpPr/>
                <p:nvPr/>
              </p:nvSpPr>
              <p:spPr bwMode="auto">
                <a:xfrm>
                  <a:off x="132" y="2126"/>
                  <a:ext cx="413" cy="1391"/>
                </a:xfrm>
                <a:custGeom>
                  <a:avLst/>
                  <a:gdLst>
                    <a:gd name="T0" fmla="*/ 413 w 413"/>
                    <a:gd name="T1" fmla="*/ 0 h 1391"/>
                    <a:gd name="T2" fmla="*/ 0 w 413"/>
                    <a:gd name="T3" fmla="*/ 0 h 1391"/>
                    <a:gd name="T4" fmla="*/ 0 w 413"/>
                    <a:gd name="T5" fmla="*/ 1391 h 1391"/>
                    <a:gd name="T6" fmla="*/ 207 w 413"/>
                    <a:gd name="T7" fmla="*/ 1391 h 1391"/>
                    <a:gd name="T8" fmla="*/ 207 w 413"/>
                    <a:gd name="T9" fmla="*/ 1141 h 1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1391">
                      <a:moveTo>
                        <a:pt x="413" y="0"/>
                      </a:moveTo>
                      <a:lnTo>
                        <a:pt x="0" y="0"/>
                      </a:lnTo>
                      <a:lnTo>
                        <a:pt x="0" y="1391"/>
                      </a:lnTo>
                      <a:lnTo>
                        <a:pt x="207" y="1391"/>
                      </a:lnTo>
                      <a:lnTo>
                        <a:pt x="207"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Freeform 217"/>
                <p:cNvSpPr/>
                <p:nvPr/>
              </p:nvSpPr>
              <p:spPr bwMode="auto">
                <a:xfrm>
                  <a:off x="534" y="2126"/>
                  <a:ext cx="815" cy="576"/>
                </a:xfrm>
                <a:custGeom>
                  <a:avLst/>
                  <a:gdLst>
                    <a:gd name="T0" fmla="*/ 0 w 815"/>
                    <a:gd name="T1" fmla="*/ 0 h 576"/>
                    <a:gd name="T2" fmla="*/ 294 w 815"/>
                    <a:gd name="T3" fmla="*/ 0 h 576"/>
                    <a:gd name="T4" fmla="*/ 609 w 815"/>
                    <a:gd name="T5" fmla="*/ 576 h 576"/>
                    <a:gd name="T6" fmla="*/ 815 w 815"/>
                    <a:gd name="T7" fmla="*/ 576 h 576"/>
                    <a:gd name="T8" fmla="*/ 815 w 815"/>
                    <a:gd name="T9" fmla="*/ 478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5" h="576">
                      <a:moveTo>
                        <a:pt x="0" y="0"/>
                      </a:moveTo>
                      <a:lnTo>
                        <a:pt x="294" y="0"/>
                      </a:lnTo>
                      <a:lnTo>
                        <a:pt x="609" y="576"/>
                      </a:lnTo>
                      <a:lnTo>
                        <a:pt x="815" y="576"/>
                      </a:lnTo>
                      <a:lnTo>
                        <a:pt x="815" y="4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Oval 218"/>
                <p:cNvSpPr>
                  <a:spLocks noChangeArrowheads="1"/>
                </p:cNvSpPr>
                <p:nvPr/>
              </p:nvSpPr>
              <p:spPr bwMode="auto">
                <a:xfrm>
                  <a:off x="502" y="2104"/>
                  <a:ext cx="56" cy="56"/>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28" name="Freeform 219"/>
              <p:cNvSpPr/>
              <p:nvPr/>
            </p:nvSpPr>
            <p:spPr bwMode="auto">
              <a:xfrm>
                <a:off x="1491" y="2115"/>
                <a:ext cx="260" cy="1261"/>
              </a:xfrm>
              <a:custGeom>
                <a:avLst/>
                <a:gdLst>
                  <a:gd name="T0" fmla="*/ 0 w 869"/>
                  <a:gd name="T1" fmla="*/ 0 h 1261"/>
                  <a:gd name="T2" fmla="*/ 2 w 869"/>
                  <a:gd name="T3" fmla="*/ 0 h 1261"/>
                  <a:gd name="T4" fmla="*/ 2 w 869"/>
                  <a:gd name="T5" fmla="*/ 1261 h 1261"/>
                  <a:gd name="T6" fmla="*/ 0 w 869"/>
                  <a:gd name="T7" fmla="*/ 1261 h 1261"/>
                  <a:gd name="T8" fmla="*/ 0 w 869"/>
                  <a:gd name="T9" fmla="*/ 1141 h 1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1261">
                    <a:moveTo>
                      <a:pt x="0" y="0"/>
                    </a:moveTo>
                    <a:lnTo>
                      <a:pt x="869" y="0"/>
                    </a:lnTo>
                    <a:lnTo>
                      <a:pt x="869" y="1261"/>
                    </a:lnTo>
                    <a:lnTo>
                      <a:pt x="54" y="1261"/>
                    </a:lnTo>
                    <a:lnTo>
                      <a:pt x="54" y="1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91" name="Text Box 159"/>
            <p:cNvSpPr txBox="1">
              <a:spLocks noChangeArrowheads="1"/>
            </p:cNvSpPr>
            <p:nvPr/>
          </p:nvSpPr>
          <p:spPr bwMode="auto">
            <a:xfrm>
              <a:off x="7726278" y="106724"/>
              <a:ext cx="350922" cy="46134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endParaRPr kumimoji="0" lang="en-US" altLang="zh-CN" sz="2400" b="1"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linds(horizontal)">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1"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utoUpdateAnimBg="0"/>
      <p:bldP spid="24" grpId="0" animBg="1" autoUpdateAnimBg="0"/>
      <p:bldP spid="25" grpId="0" animBg="1"/>
      <p:bldP spid="2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3" name="TextBox 2"/>
          <p:cNvSpPr txBox="1"/>
          <p:nvPr/>
        </p:nvSpPr>
        <p:spPr bwMode="auto">
          <a:xfrm>
            <a:off x="495455" y="125963"/>
            <a:ext cx="45642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四、正边沿</a:t>
            </a:r>
            <a:r>
              <a:rPr lang="en-US" altLang="zh-CN" sz="2800" dirty="0">
                <a:solidFill>
                  <a:schemeClr val="tx1"/>
                </a:solidFill>
                <a:latin typeface="黑体" panose="02010609060101010101" pitchFamily="49" charset="-122"/>
                <a:ea typeface="黑体" panose="02010609060101010101" pitchFamily="49" charset="-122"/>
              </a:rPr>
              <a:t>D</a:t>
            </a:r>
            <a:r>
              <a:rPr lang="zh-CN" altLang="en-US" sz="2800" dirty="0">
                <a:solidFill>
                  <a:schemeClr val="tx1"/>
                </a:solidFill>
                <a:latin typeface="黑体" panose="02010609060101010101" pitchFamily="49" charset="-122"/>
                <a:ea typeface="黑体" panose="02010609060101010101" pitchFamily="49" charset="-122"/>
              </a:rPr>
              <a:t>触发器的应用</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 name="Rectangle 130"/>
          <p:cNvSpPr>
            <a:spLocks noChangeArrowheads="1"/>
          </p:cNvSpPr>
          <p:nvPr/>
        </p:nvSpPr>
        <p:spPr bwMode="auto">
          <a:xfrm>
            <a:off x="4787900" y="4851559"/>
            <a:ext cx="2689225" cy="1273175"/>
          </a:xfrm>
          <a:prstGeom prst="rect">
            <a:avLst/>
          </a:prstGeom>
          <a:gradFill rotWithShape="0">
            <a:gsLst>
              <a:gs pos="0">
                <a:srgbClr val="E1E1FF"/>
              </a:gs>
              <a:gs pos="50000">
                <a:srgbClr val="FFFFB1"/>
              </a:gs>
              <a:gs pos="100000">
                <a:srgbClr val="E1E1FF"/>
              </a:gs>
            </a:gsLst>
            <a:lin ang="5400000" scaled="1"/>
          </a:gra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5" name="Group 47"/>
          <p:cNvGrpSpPr/>
          <p:nvPr/>
        </p:nvGrpSpPr>
        <p:grpSpPr bwMode="auto">
          <a:xfrm>
            <a:off x="1181100" y="1199763"/>
            <a:ext cx="6653213" cy="2417762"/>
            <a:chOff x="744" y="922"/>
            <a:chExt cx="4191" cy="1523"/>
          </a:xfrm>
        </p:grpSpPr>
        <p:sp>
          <p:nvSpPr>
            <p:cNvPr id="6" name="Rectangle 4"/>
            <p:cNvSpPr>
              <a:spLocks noChangeArrowheads="1"/>
            </p:cNvSpPr>
            <p:nvPr/>
          </p:nvSpPr>
          <p:spPr bwMode="auto">
            <a:xfrm>
              <a:off x="1730" y="1103"/>
              <a:ext cx="572" cy="81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D  Q</a:t>
              </a:r>
              <a:r>
                <a:rPr kumimoji="0" lang="en-US" altLang="zh-CN" sz="2400" b="0" i="0" u="none" strike="noStrike" kern="1200" cap="none" spc="0" normalizeH="0" baseline="-25000" noProof="0" dirty="0">
                  <a:ln>
                    <a:solidFill>
                      <a:schemeClr val="tx1"/>
                    </a:solidFill>
                  </a:ln>
                  <a:effectLst/>
                  <a:uLnTx/>
                  <a:uFillTx/>
                  <a:ea typeface="宋体" panose="02010600030101010101" pitchFamily="2" charset="-122"/>
                  <a:cs typeface="+mn-cs"/>
                </a:rPr>
                <a:t>0</a:t>
              </a:r>
              <a:endParaRPr kumimoji="0" lang="en-US" altLang="zh-CN" sz="2400" b="0" i="0" u="none" strike="noStrike" kern="1200" cap="none" spc="0" normalizeH="0" baseline="-25000" noProof="0" dirty="0">
                <a:ln>
                  <a:solidFill>
                    <a:schemeClr val="tx1"/>
                  </a:solidFill>
                </a:ln>
                <a:effectLst/>
                <a:uLnTx/>
                <a:uFillTx/>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 CP</a:t>
              </a:r>
              <a:endPar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7" name="Rectangle 5"/>
            <p:cNvSpPr>
              <a:spLocks noChangeArrowheads="1"/>
            </p:cNvSpPr>
            <p:nvPr/>
          </p:nvSpPr>
          <p:spPr bwMode="auto">
            <a:xfrm>
              <a:off x="2721" y="1103"/>
              <a:ext cx="571" cy="81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D  Q</a:t>
              </a:r>
              <a:r>
                <a:rPr kumimoji="0" lang="en-US" altLang="zh-CN" sz="2400" b="0" i="0" u="none" strike="noStrike" kern="1200" cap="none" spc="0" normalizeH="0" baseline="-25000" noProof="0">
                  <a:ln>
                    <a:solidFill>
                      <a:schemeClr val="tx1"/>
                    </a:solidFill>
                  </a:ln>
                  <a:effectLst/>
                  <a:uLnTx/>
                  <a:uFillTx/>
                  <a:ea typeface="宋体" panose="02010600030101010101" pitchFamily="2" charset="-122"/>
                  <a:cs typeface="+mn-cs"/>
                </a:rPr>
                <a:t>1</a:t>
              </a:r>
              <a:endParaRPr kumimoji="0" lang="en-US" altLang="zh-CN" sz="2400" b="0" i="0" u="none" strike="noStrike" kern="1200" cap="none" spc="0" normalizeH="0" baseline="-25000" noProof="0">
                <a:ln>
                  <a:solidFill>
                    <a:schemeClr val="tx1"/>
                  </a:solidFill>
                </a:ln>
                <a:effectLst/>
                <a:uLnTx/>
                <a:uFillTx/>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 CP</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8" name="Rectangle 6"/>
            <p:cNvSpPr>
              <a:spLocks noChangeArrowheads="1"/>
            </p:cNvSpPr>
            <p:nvPr/>
          </p:nvSpPr>
          <p:spPr bwMode="auto">
            <a:xfrm>
              <a:off x="3710" y="1103"/>
              <a:ext cx="572" cy="81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D  Q</a:t>
              </a:r>
              <a:r>
                <a:rPr kumimoji="0" lang="en-US" altLang="zh-CN" sz="2400" b="0" i="0" u="none" strike="noStrike" kern="1200" cap="none" spc="0" normalizeH="0" baseline="-25000" noProof="0" dirty="0">
                  <a:ln>
                    <a:solidFill>
                      <a:schemeClr val="tx1"/>
                    </a:solidFill>
                  </a:ln>
                  <a:effectLst/>
                  <a:uLnTx/>
                  <a:uFillTx/>
                  <a:ea typeface="宋体" panose="02010600030101010101" pitchFamily="2" charset="-122"/>
                  <a:cs typeface="+mn-cs"/>
                </a:rPr>
                <a:t>2</a:t>
              </a:r>
              <a:endParaRPr kumimoji="0" lang="en-US" altLang="zh-CN" sz="2400" b="0" i="0" u="none" strike="noStrike" kern="1200" cap="none" spc="0" normalizeH="0" baseline="-25000" noProof="0" dirty="0">
                <a:ln>
                  <a:solidFill>
                    <a:schemeClr val="tx1"/>
                  </a:solidFill>
                </a:ln>
                <a:effectLst/>
                <a:uLnTx/>
                <a:uFillTx/>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 CP</a:t>
              </a:r>
              <a:endPar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9" name="Line 7"/>
            <p:cNvSpPr>
              <a:spLocks noChangeShapeType="1"/>
            </p:cNvSpPr>
            <p:nvPr/>
          </p:nvSpPr>
          <p:spPr bwMode="auto">
            <a:xfrm>
              <a:off x="2302" y="1335"/>
              <a:ext cx="41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Line 8"/>
            <p:cNvSpPr>
              <a:spLocks noChangeShapeType="1"/>
            </p:cNvSpPr>
            <p:nvPr/>
          </p:nvSpPr>
          <p:spPr bwMode="auto">
            <a:xfrm>
              <a:off x="3292" y="1296"/>
              <a:ext cx="4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9"/>
            <p:cNvSpPr>
              <a:spLocks noChangeShapeType="1"/>
            </p:cNvSpPr>
            <p:nvPr/>
          </p:nvSpPr>
          <p:spPr bwMode="auto">
            <a:xfrm>
              <a:off x="4281" y="1296"/>
              <a:ext cx="30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10"/>
            <p:cNvSpPr>
              <a:spLocks noChangeShapeType="1"/>
            </p:cNvSpPr>
            <p:nvPr/>
          </p:nvSpPr>
          <p:spPr bwMode="auto">
            <a:xfrm>
              <a:off x="1311" y="1335"/>
              <a:ext cx="41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Line 11"/>
            <p:cNvSpPr>
              <a:spLocks noChangeShapeType="1"/>
            </p:cNvSpPr>
            <p:nvPr/>
          </p:nvSpPr>
          <p:spPr bwMode="auto">
            <a:xfrm>
              <a:off x="1140" y="2107"/>
              <a:ext cx="34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Line 12"/>
            <p:cNvSpPr>
              <a:spLocks noChangeShapeType="1"/>
            </p:cNvSpPr>
            <p:nvPr/>
          </p:nvSpPr>
          <p:spPr bwMode="auto">
            <a:xfrm>
              <a:off x="1578" y="1720"/>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Line 13"/>
            <p:cNvSpPr>
              <a:spLocks noChangeShapeType="1"/>
            </p:cNvSpPr>
            <p:nvPr/>
          </p:nvSpPr>
          <p:spPr bwMode="auto">
            <a:xfrm>
              <a:off x="1578" y="1720"/>
              <a:ext cx="0" cy="3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Oval 14"/>
            <p:cNvSpPr>
              <a:spLocks noChangeAspect="1" noChangeArrowheads="1"/>
            </p:cNvSpPr>
            <p:nvPr/>
          </p:nvSpPr>
          <p:spPr bwMode="auto">
            <a:xfrm>
              <a:off x="1556" y="2067"/>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Line 15"/>
            <p:cNvSpPr>
              <a:spLocks noChangeShapeType="1"/>
            </p:cNvSpPr>
            <p:nvPr/>
          </p:nvSpPr>
          <p:spPr bwMode="auto">
            <a:xfrm>
              <a:off x="2569" y="1720"/>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16"/>
            <p:cNvSpPr>
              <a:spLocks noChangeShapeType="1"/>
            </p:cNvSpPr>
            <p:nvPr/>
          </p:nvSpPr>
          <p:spPr bwMode="auto">
            <a:xfrm>
              <a:off x="2569" y="1720"/>
              <a:ext cx="0" cy="34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Text Box 20"/>
            <p:cNvSpPr txBox="1">
              <a:spLocks noChangeArrowheads="1"/>
            </p:cNvSpPr>
            <p:nvPr/>
          </p:nvSpPr>
          <p:spPr bwMode="auto">
            <a:xfrm>
              <a:off x="4662" y="1129"/>
              <a:ext cx="273"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20" name="Text Box 21"/>
            <p:cNvSpPr txBox="1">
              <a:spLocks noChangeArrowheads="1"/>
            </p:cNvSpPr>
            <p:nvPr/>
          </p:nvSpPr>
          <p:spPr bwMode="auto">
            <a:xfrm>
              <a:off x="4662" y="1899"/>
              <a:ext cx="273"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21" name="Text Box 22"/>
            <p:cNvSpPr txBox="1">
              <a:spLocks noChangeArrowheads="1"/>
            </p:cNvSpPr>
            <p:nvPr/>
          </p:nvSpPr>
          <p:spPr bwMode="auto">
            <a:xfrm>
              <a:off x="1072" y="1822"/>
              <a:ext cx="356"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CP</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22" name="Text Box 23"/>
            <p:cNvSpPr txBox="1">
              <a:spLocks noChangeArrowheads="1"/>
            </p:cNvSpPr>
            <p:nvPr/>
          </p:nvSpPr>
          <p:spPr bwMode="auto">
            <a:xfrm>
              <a:off x="744" y="922"/>
              <a:ext cx="888" cy="288"/>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串行输入</a:t>
              </a:r>
              <a:endParaRPr kumimoji="0" lang="zh-CN" altLang="en-US" sz="24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23" name="Freeform 26"/>
            <p:cNvSpPr/>
            <p:nvPr/>
          </p:nvSpPr>
          <p:spPr bwMode="auto">
            <a:xfrm>
              <a:off x="3523" y="1762"/>
              <a:ext cx="180" cy="350"/>
            </a:xfrm>
            <a:custGeom>
              <a:avLst/>
              <a:gdLst>
                <a:gd name="T0" fmla="*/ 180 w 180"/>
                <a:gd name="T1" fmla="*/ 0 h 350"/>
                <a:gd name="T2" fmla="*/ 0 w 180"/>
                <a:gd name="T3" fmla="*/ 0 h 350"/>
                <a:gd name="T4" fmla="*/ 0 w 180"/>
                <a:gd name="T5" fmla="*/ 350 h 350"/>
                <a:gd name="T6" fmla="*/ 0 60000 65536"/>
                <a:gd name="T7" fmla="*/ 0 60000 65536"/>
                <a:gd name="T8" fmla="*/ 0 60000 65536"/>
              </a:gdLst>
              <a:ahLst/>
              <a:cxnLst>
                <a:cxn ang="T6">
                  <a:pos x="T0" y="T1"/>
                </a:cxn>
                <a:cxn ang="T7">
                  <a:pos x="T2" y="T3"/>
                </a:cxn>
                <a:cxn ang="T8">
                  <a:pos x="T4" y="T5"/>
                </a:cxn>
              </a:cxnLst>
              <a:rect l="0" t="0" r="r" b="b"/>
              <a:pathLst>
                <a:path w="180" h="350">
                  <a:moveTo>
                    <a:pt x="180" y="0"/>
                  </a:moveTo>
                  <a:lnTo>
                    <a:pt x="0" y="0"/>
                  </a:lnTo>
                  <a:lnTo>
                    <a:pt x="0" y="35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Oval 27"/>
            <p:cNvSpPr>
              <a:spLocks noChangeAspect="1" noChangeArrowheads="1"/>
            </p:cNvSpPr>
            <p:nvPr/>
          </p:nvSpPr>
          <p:spPr bwMode="auto">
            <a:xfrm>
              <a:off x="3496" y="2090"/>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5" name="Oval 17"/>
            <p:cNvSpPr>
              <a:spLocks noChangeAspect="1" noChangeArrowheads="1"/>
            </p:cNvSpPr>
            <p:nvPr/>
          </p:nvSpPr>
          <p:spPr bwMode="auto">
            <a:xfrm>
              <a:off x="2547" y="2067"/>
              <a:ext cx="36" cy="3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Freeform 28"/>
            <p:cNvSpPr/>
            <p:nvPr/>
          </p:nvSpPr>
          <p:spPr bwMode="auto">
            <a:xfrm>
              <a:off x="1140" y="1909"/>
              <a:ext cx="2868" cy="440"/>
            </a:xfrm>
            <a:custGeom>
              <a:avLst/>
              <a:gdLst>
                <a:gd name="T0" fmla="*/ 2868 w 2868"/>
                <a:gd name="T1" fmla="*/ 0 h 440"/>
                <a:gd name="T2" fmla="*/ 2868 w 2868"/>
                <a:gd name="T3" fmla="*/ 440 h 440"/>
                <a:gd name="T4" fmla="*/ 0 w 2868"/>
                <a:gd name="T5" fmla="*/ 440 h 440"/>
                <a:gd name="T6" fmla="*/ 0 60000 65536"/>
                <a:gd name="T7" fmla="*/ 0 60000 65536"/>
                <a:gd name="T8" fmla="*/ 0 60000 65536"/>
              </a:gdLst>
              <a:ahLst/>
              <a:cxnLst>
                <a:cxn ang="T6">
                  <a:pos x="T0" y="T1"/>
                </a:cxn>
                <a:cxn ang="T7">
                  <a:pos x="T2" y="T3"/>
                </a:cxn>
                <a:cxn ang="T8">
                  <a:pos x="T4" y="T5"/>
                </a:cxn>
              </a:cxnLst>
              <a:rect l="0" t="0" r="r" b="b"/>
              <a:pathLst>
                <a:path w="2868" h="440">
                  <a:moveTo>
                    <a:pt x="2868" y="0"/>
                  </a:moveTo>
                  <a:lnTo>
                    <a:pt x="2868" y="440"/>
                  </a:lnTo>
                  <a:lnTo>
                    <a:pt x="0" y="44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30"/>
            <p:cNvSpPr>
              <a:spLocks noChangeShapeType="1"/>
            </p:cNvSpPr>
            <p:nvPr/>
          </p:nvSpPr>
          <p:spPr bwMode="auto">
            <a:xfrm>
              <a:off x="2992" y="1909"/>
              <a:ext cx="0" cy="42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31"/>
            <p:cNvSpPr>
              <a:spLocks noChangeShapeType="1"/>
            </p:cNvSpPr>
            <p:nvPr/>
          </p:nvSpPr>
          <p:spPr bwMode="auto">
            <a:xfrm>
              <a:off x="1986" y="1909"/>
              <a:ext cx="0" cy="42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Oval 32"/>
            <p:cNvSpPr>
              <a:spLocks noChangeArrowheads="1"/>
            </p:cNvSpPr>
            <p:nvPr/>
          </p:nvSpPr>
          <p:spPr bwMode="auto">
            <a:xfrm>
              <a:off x="2947" y="2304"/>
              <a:ext cx="68" cy="6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Oval 33"/>
            <p:cNvSpPr>
              <a:spLocks noChangeArrowheads="1"/>
            </p:cNvSpPr>
            <p:nvPr/>
          </p:nvSpPr>
          <p:spPr bwMode="auto">
            <a:xfrm>
              <a:off x="1942" y="2327"/>
              <a:ext cx="68" cy="6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31" name="Group 36"/>
            <p:cNvGrpSpPr/>
            <p:nvPr/>
          </p:nvGrpSpPr>
          <p:grpSpPr bwMode="auto">
            <a:xfrm>
              <a:off x="813" y="2157"/>
              <a:ext cx="553" cy="288"/>
              <a:chOff x="1175" y="3106"/>
              <a:chExt cx="553" cy="288"/>
            </a:xfrm>
          </p:grpSpPr>
          <p:sp>
            <p:nvSpPr>
              <p:cNvPr id="36" name="Text Box 34"/>
              <p:cNvSpPr txBox="1">
                <a:spLocks noChangeArrowheads="1"/>
              </p:cNvSpPr>
              <p:nvPr/>
            </p:nvSpPr>
            <p:spPr bwMode="auto">
              <a:xfrm>
                <a:off x="1175" y="3106"/>
                <a:ext cx="55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Line 35"/>
              <p:cNvSpPr>
                <a:spLocks noChangeShapeType="1"/>
              </p:cNvSpPr>
              <p:nvPr/>
            </p:nvSpPr>
            <p:spPr bwMode="auto">
              <a:xfrm>
                <a:off x="1228" y="3139"/>
                <a:ext cx="104"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2" name="AutoShape 37"/>
            <p:cNvSpPr>
              <a:spLocks noChangeArrowheads="1"/>
            </p:cNvSpPr>
            <p:nvPr/>
          </p:nvSpPr>
          <p:spPr bwMode="auto">
            <a:xfrm rot="5400000">
              <a:off x="1727" y="1660"/>
              <a:ext cx="104" cy="90"/>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AutoShape 38"/>
            <p:cNvSpPr>
              <a:spLocks noChangeArrowheads="1"/>
            </p:cNvSpPr>
            <p:nvPr/>
          </p:nvSpPr>
          <p:spPr bwMode="auto">
            <a:xfrm rot="5400000">
              <a:off x="2717" y="1670"/>
              <a:ext cx="104" cy="90"/>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AutoShape 39"/>
            <p:cNvSpPr>
              <a:spLocks noChangeArrowheads="1"/>
            </p:cNvSpPr>
            <p:nvPr/>
          </p:nvSpPr>
          <p:spPr bwMode="auto">
            <a:xfrm rot="5400000">
              <a:off x="3704" y="1705"/>
              <a:ext cx="104" cy="90"/>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Line 40"/>
            <p:cNvSpPr>
              <a:spLocks noChangeShapeType="1"/>
            </p:cNvSpPr>
            <p:nvPr/>
          </p:nvSpPr>
          <p:spPr bwMode="auto">
            <a:xfrm>
              <a:off x="3941" y="2349"/>
              <a:ext cx="62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8" name="Group 45"/>
          <p:cNvGrpSpPr/>
          <p:nvPr/>
        </p:nvGrpSpPr>
        <p:grpSpPr bwMode="auto">
          <a:xfrm>
            <a:off x="3651251" y="1707764"/>
            <a:ext cx="3717926" cy="541338"/>
            <a:chOff x="2300" y="1242"/>
            <a:chExt cx="2342" cy="341"/>
          </a:xfrm>
        </p:grpSpPr>
        <p:sp>
          <p:nvSpPr>
            <p:cNvPr id="39" name="Text Box 42"/>
            <p:cNvSpPr txBox="1">
              <a:spLocks noChangeArrowheads="1"/>
            </p:cNvSpPr>
            <p:nvPr/>
          </p:nvSpPr>
          <p:spPr bwMode="auto">
            <a:xfrm>
              <a:off x="2300" y="1295"/>
              <a:ext cx="2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Text Box 43"/>
            <p:cNvSpPr txBox="1">
              <a:spLocks noChangeArrowheads="1"/>
            </p:cNvSpPr>
            <p:nvPr/>
          </p:nvSpPr>
          <p:spPr bwMode="auto">
            <a:xfrm>
              <a:off x="3276" y="1253"/>
              <a:ext cx="38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Text Box 44"/>
            <p:cNvSpPr txBox="1">
              <a:spLocks noChangeArrowheads="1"/>
            </p:cNvSpPr>
            <p:nvPr/>
          </p:nvSpPr>
          <p:spPr bwMode="auto">
            <a:xfrm>
              <a:off x="4258" y="1242"/>
              <a:ext cx="38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42" name="Text Box 46"/>
          <p:cNvSpPr txBox="1">
            <a:spLocks noChangeArrowheads="1"/>
          </p:cNvSpPr>
          <p:nvPr/>
        </p:nvSpPr>
        <p:spPr bwMode="auto">
          <a:xfrm>
            <a:off x="1776413" y="1637913"/>
            <a:ext cx="573087"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43" name="Group 125"/>
          <p:cNvGrpSpPr/>
          <p:nvPr/>
        </p:nvGrpSpPr>
        <p:grpSpPr bwMode="auto">
          <a:xfrm>
            <a:off x="1897063" y="4046697"/>
            <a:ext cx="2136775" cy="2332037"/>
            <a:chOff x="3331" y="2552"/>
            <a:chExt cx="1346" cy="1469"/>
          </a:xfrm>
        </p:grpSpPr>
        <p:sp>
          <p:nvSpPr>
            <p:cNvPr id="44" name="Rectangle 57"/>
            <p:cNvSpPr>
              <a:spLocks noChangeArrowheads="1"/>
            </p:cNvSpPr>
            <p:nvPr/>
          </p:nvSpPr>
          <p:spPr bwMode="auto">
            <a:xfrm>
              <a:off x="3716" y="3430"/>
              <a:ext cx="958" cy="59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5" name="Rectangle 56"/>
            <p:cNvSpPr>
              <a:spLocks noChangeArrowheads="1"/>
            </p:cNvSpPr>
            <p:nvPr/>
          </p:nvSpPr>
          <p:spPr bwMode="auto">
            <a:xfrm>
              <a:off x="3331" y="3430"/>
              <a:ext cx="385" cy="59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Rectangle 55"/>
            <p:cNvSpPr>
              <a:spLocks noChangeArrowheads="1"/>
            </p:cNvSpPr>
            <p:nvPr/>
          </p:nvSpPr>
          <p:spPr bwMode="auto">
            <a:xfrm>
              <a:off x="3716" y="3137"/>
              <a:ext cx="958" cy="29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Rectangle 54"/>
            <p:cNvSpPr>
              <a:spLocks noChangeArrowheads="1"/>
            </p:cNvSpPr>
            <p:nvPr/>
          </p:nvSpPr>
          <p:spPr bwMode="auto">
            <a:xfrm>
              <a:off x="3331" y="3137"/>
              <a:ext cx="385" cy="29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Rectangle 53"/>
            <p:cNvSpPr>
              <a:spLocks noChangeArrowheads="1"/>
            </p:cNvSpPr>
            <p:nvPr/>
          </p:nvSpPr>
          <p:spPr bwMode="auto">
            <a:xfrm>
              <a:off x="3716" y="2845"/>
              <a:ext cx="958" cy="29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Rectangle 52"/>
            <p:cNvSpPr>
              <a:spLocks noChangeArrowheads="1"/>
            </p:cNvSpPr>
            <p:nvPr/>
          </p:nvSpPr>
          <p:spPr bwMode="auto">
            <a:xfrm>
              <a:off x="3331" y="2845"/>
              <a:ext cx="385" cy="29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Rectangle 51"/>
            <p:cNvSpPr>
              <a:spLocks noChangeArrowheads="1"/>
            </p:cNvSpPr>
            <p:nvPr/>
          </p:nvSpPr>
          <p:spPr bwMode="auto">
            <a:xfrm>
              <a:off x="3716" y="2552"/>
              <a:ext cx="958" cy="29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0</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Q</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Q</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1" name="Rectangle 50"/>
            <p:cNvSpPr>
              <a:spLocks noChangeArrowheads="1"/>
            </p:cNvSpPr>
            <p:nvPr/>
          </p:nvSpPr>
          <p:spPr bwMode="auto">
            <a:xfrm>
              <a:off x="3331" y="2552"/>
              <a:ext cx="385" cy="29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2" name="Line 59"/>
            <p:cNvSpPr>
              <a:spLocks noChangeShapeType="1"/>
            </p:cNvSpPr>
            <p:nvPr/>
          </p:nvSpPr>
          <p:spPr bwMode="auto">
            <a:xfrm>
              <a:off x="3331" y="2845"/>
              <a:ext cx="134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Line 60"/>
            <p:cNvSpPr>
              <a:spLocks noChangeShapeType="1"/>
            </p:cNvSpPr>
            <p:nvPr/>
          </p:nvSpPr>
          <p:spPr bwMode="auto">
            <a:xfrm>
              <a:off x="3331" y="3137"/>
              <a:ext cx="134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61"/>
            <p:cNvSpPr>
              <a:spLocks noChangeShapeType="1"/>
            </p:cNvSpPr>
            <p:nvPr/>
          </p:nvSpPr>
          <p:spPr bwMode="auto">
            <a:xfrm>
              <a:off x="3331" y="3430"/>
              <a:ext cx="134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Line 64"/>
            <p:cNvSpPr>
              <a:spLocks noChangeShapeType="1"/>
            </p:cNvSpPr>
            <p:nvPr/>
          </p:nvSpPr>
          <p:spPr bwMode="auto">
            <a:xfrm>
              <a:off x="3716" y="2552"/>
              <a:ext cx="0" cy="14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58"/>
            <p:cNvSpPr>
              <a:spLocks noChangeShapeType="1"/>
            </p:cNvSpPr>
            <p:nvPr/>
          </p:nvSpPr>
          <p:spPr bwMode="auto">
            <a:xfrm>
              <a:off x="3331" y="2552"/>
              <a:ext cx="1343"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63"/>
            <p:cNvSpPr>
              <a:spLocks noChangeShapeType="1"/>
            </p:cNvSpPr>
            <p:nvPr/>
          </p:nvSpPr>
          <p:spPr bwMode="auto">
            <a:xfrm>
              <a:off x="3331" y="2552"/>
              <a:ext cx="0" cy="1469"/>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Line 65"/>
            <p:cNvSpPr>
              <a:spLocks noChangeShapeType="1"/>
            </p:cNvSpPr>
            <p:nvPr/>
          </p:nvSpPr>
          <p:spPr bwMode="auto">
            <a:xfrm>
              <a:off x="4674" y="2552"/>
              <a:ext cx="0" cy="1469"/>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Line 62"/>
            <p:cNvSpPr>
              <a:spLocks noChangeShapeType="1"/>
            </p:cNvSpPr>
            <p:nvPr/>
          </p:nvSpPr>
          <p:spPr bwMode="auto">
            <a:xfrm>
              <a:off x="3331" y="4021"/>
              <a:ext cx="1343"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103"/>
            <p:cNvSpPr>
              <a:spLocks noChangeShapeType="1"/>
            </p:cNvSpPr>
            <p:nvPr/>
          </p:nvSpPr>
          <p:spPr bwMode="auto">
            <a:xfrm>
              <a:off x="3344" y="3727"/>
              <a:ext cx="133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1" name="Text Box 104"/>
          <p:cNvSpPr txBox="1">
            <a:spLocks noChangeArrowheads="1"/>
          </p:cNvSpPr>
          <p:nvPr/>
        </p:nvSpPr>
        <p:spPr bwMode="auto">
          <a:xfrm>
            <a:off x="1595438" y="1637913"/>
            <a:ext cx="573087"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4" name="Text Box 110"/>
          <p:cNvSpPr txBox="1">
            <a:spLocks noChangeArrowheads="1"/>
          </p:cNvSpPr>
          <p:nvPr/>
        </p:nvSpPr>
        <p:spPr bwMode="auto">
          <a:xfrm>
            <a:off x="3694907" y="1874450"/>
            <a:ext cx="412750" cy="457200"/>
          </a:xfrm>
          <a:prstGeom prst="rect">
            <a:avLst/>
          </a:prstGeom>
          <a:solidFill>
            <a:srgbClr val="FFFF00"/>
          </a:solidFill>
          <a:ln w="38100">
            <a:no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5" name="Text Box 111"/>
          <p:cNvSpPr txBox="1">
            <a:spLocks noChangeArrowheads="1"/>
          </p:cNvSpPr>
          <p:nvPr/>
        </p:nvSpPr>
        <p:spPr bwMode="auto">
          <a:xfrm>
            <a:off x="1360488" y="1634738"/>
            <a:ext cx="573087"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6" name="Text Box 112"/>
          <p:cNvSpPr txBox="1">
            <a:spLocks noChangeArrowheads="1"/>
          </p:cNvSpPr>
          <p:nvPr/>
        </p:nvSpPr>
        <p:spPr bwMode="auto">
          <a:xfrm>
            <a:off x="2046288" y="4511834"/>
            <a:ext cx="37306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9" name="Text Box 115"/>
          <p:cNvSpPr txBox="1">
            <a:spLocks noChangeArrowheads="1"/>
          </p:cNvSpPr>
          <p:nvPr/>
        </p:nvSpPr>
        <p:spPr bwMode="auto">
          <a:xfrm>
            <a:off x="6839736" y="1820476"/>
            <a:ext cx="317918" cy="461963"/>
          </a:xfrm>
          <a:prstGeom prst="rect">
            <a:avLst/>
          </a:prstGeom>
          <a:solidFill>
            <a:schemeClr val="accent2">
              <a:lumMod val="60000"/>
              <a:lumOff val="4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0" name="Text Box 116"/>
          <p:cNvSpPr txBox="1">
            <a:spLocks noChangeArrowheads="1"/>
          </p:cNvSpPr>
          <p:nvPr/>
        </p:nvSpPr>
        <p:spPr bwMode="auto">
          <a:xfrm>
            <a:off x="4645025" y="4064159"/>
            <a:ext cx="2924175"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右移移位寄存器</a:t>
            </a:r>
            <a:endPar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71" name="Text Box 117"/>
          <p:cNvSpPr txBox="1">
            <a:spLocks noChangeArrowheads="1"/>
          </p:cNvSpPr>
          <p:nvPr/>
        </p:nvSpPr>
        <p:spPr bwMode="auto">
          <a:xfrm>
            <a:off x="2584450" y="4510247"/>
            <a:ext cx="13398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0    0    0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118"/>
          <p:cNvSpPr txBox="1">
            <a:spLocks noChangeArrowheads="1"/>
          </p:cNvSpPr>
          <p:nvPr/>
        </p:nvSpPr>
        <p:spPr bwMode="auto">
          <a:xfrm>
            <a:off x="2046288" y="4976972"/>
            <a:ext cx="37306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3" name="Text Box 119"/>
          <p:cNvSpPr txBox="1">
            <a:spLocks noChangeArrowheads="1"/>
          </p:cNvSpPr>
          <p:nvPr/>
        </p:nvSpPr>
        <p:spPr bwMode="auto">
          <a:xfrm>
            <a:off x="2566988" y="4975384"/>
            <a:ext cx="407987"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4" name="Text Box 120"/>
          <p:cNvSpPr txBox="1">
            <a:spLocks noChangeArrowheads="1"/>
          </p:cNvSpPr>
          <p:nvPr/>
        </p:nvSpPr>
        <p:spPr bwMode="auto">
          <a:xfrm>
            <a:off x="3013075" y="4976972"/>
            <a:ext cx="949325"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5" name="Text Box 121"/>
          <p:cNvSpPr txBox="1">
            <a:spLocks noChangeArrowheads="1"/>
          </p:cNvSpPr>
          <p:nvPr/>
        </p:nvSpPr>
        <p:spPr bwMode="auto">
          <a:xfrm>
            <a:off x="2046288" y="5462747"/>
            <a:ext cx="37306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6" name="Text Box 122"/>
          <p:cNvSpPr txBox="1">
            <a:spLocks noChangeArrowheads="1"/>
          </p:cNvSpPr>
          <p:nvPr/>
        </p:nvSpPr>
        <p:spPr bwMode="auto">
          <a:xfrm>
            <a:off x="2584450" y="5459572"/>
            <a:ext cx="13398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1    1    0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7" name="Text Box 123"/>
          <p:cNvSpPr txBox="1">
            <a:spLocks noChangeArrowheads="1"/>
          </p:cNvSpPr>
          <p:nvPr/>
        </p:nvSpPr>
        <p:spPr bwMode="auto">
          <a:xfrm>
            <a:off x="2046288" y="5927884"/>
            <a:ext cx="37306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8" name="Text Box 124"/>
          <p:cNvSpPr txBox="1">
            <a:spLocks noChangeArrowheads="1"/>
          </p:cNvSpPr>
          <p:nvPr/>
        </p:nvSpPr>
        <p:spPr bwMode="auto">
          <a:xfrm>
            <a:off x="2601913" y="5926297"/>
            <a:ext cx="1339850"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0    1    1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5" name="Text Box 129"/>
          <p:cNvSpPr txBox="1">
            <a:spLocks noChangeArrowheads="1"/>
          </p:cNvSpPr>
          <p:nvPr/>
        </p:nvSpPr>
        <p:spPr bwMode="auto">
          <a:xfrm>
            <a:off x="4929188" y="5048409"/>
            <a:ext cx="2422525" cy="9461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锁存器不能作为移位寄存器</a:t>
            </a:r>
            <a:endParaRPr kumimoji="0"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86" name="TextBox 85"/>
          <p:cNvSpPr txBox="1"/>
          <p:nvPr/>
        </p:nvSpPr>
        <p:spPr bwMode="auto">
          <a:xfrm>
            <a:off x="466531" y="625151"/>
            <a:ext cx="3778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、移位寄存器</a:t>
            </a:r>
            <a:endParaRPr lang="zh-CN" altLang="en-US" dirty="0">
              <a:solidFill>
                <a:schemeClr val="tx1"/>
              </a:solidFill>
              <a:latin typeface="黑体" panose="02010609060101010101" pitchFamily="49" charset="-122"/>
              <a:ea typeface="黑体" panose="02010609060101010101" pitchFamily="49" charset="-122"/>
            </a:endParaRPr>
          </a:p>
        </p:txBody>
      </p:sp>
      <p:sp>
        <p:nvSpPr>
          <p:cNvPr id="87" name="Text Box 110"/>
          <p:cNvSpPr txBox="1">
            <a:spLocks noChangeArrowheads="1"/>
          </p:cNvSpPr>
          <p:nvPr/>
        </p:nvSpPr>
        <p:spPr bwMode="auto">
          <a:xfrm>
            <a:off x="5267326" y="1816426"/>
            <a:ext cx="412750" cy="457200"/>
          </a:xfrm>
          <a:prstGeom prst="rect">
            <a:avLst/>
          </a:prstGeom>
          <a:solidFill>
            <a:srgbClr val="FFFF00"/>
          </a:solidFill>
          <a:ln w="38100">
            <a:no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Text Box 110"/>
          <p:cNvSpPr txBox="1">
            <a:spLocks noChangeArrowheads="1"/>
          </p:cNvSpPr>
          <p:nvPr/>
        </p:nvSpPr>
        <p:spPr bwMode="auto">
          <a:xfrm>
            <a:off x="3679433" y="1882388"/>
            <a:ext cx="412750" cy="457200"/>
          </a:xfrm>
          <a:prstGeom prst="rect">
            <a:avLst/>
          </a:prstGeom>
          <a:solidFill>
            <a:srgbClr val="FFFF00"/>
          </a:solidFill>
          <a:ln w="38100">
            <a:no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linds(horizontal)">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dissolve">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0" fill="hold"/>
                                        <p:tgtEl>
                                          <p:spTgt spid="42"/>
                                        </p:tgtEl>
                                        <p:attrNameLst>
                                          <p:attrName>ppt_w</p:attrName>
                                        </p:attrNameLst>
                                      </p:cBhvr>
                                      <p:tavLst>
                                        <p:tav tm="0" fmla="#ppt_w*sin(2.5*pi*$)">
                                          <p:val>
                                            <p:fltVal val="0"/>
                                          </p:val>
                                        </p:tav>
                                        <p:tav tm="100000">
                                          <p:val>
                                            <p:fltVal val="1"/>
                                          </p:val>
                                        </p:tav>
                                      </p:tavLst>
                                    </p:anim>
                                    <p:anim calcmode="lin" valueType="num">
                                      <p:cBhvr>
                                        <p:cTn id="43" dur="50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dissolve">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dissolve">
                                      <p:cBhvr>
                                        <p:cTn id="57" dur="500"/>
                                        <p:tgtEl>
                                          <p:spTgt spid="7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500"/>
                                        <p:tgtEl>
                                          <p:spTgt spid="74"/>
                                        </p:tgtEl>
                                      </p:cBhvr>
                                    </p:animEffect>
                                  </p:childTnLst>
                                </p:cTn>
                              </p:par>
                            </p:childTnLst>
                          </p:cTn>
                        </p:par>
                      </p:childTnLst>
                    </p:cTn>
                  </p:par>
                  <p:par>
                    <p:cTn id="63" fill="hold">
                      <p:stCondLst>
                        <p:cond delay="indefinite"/>
                      </p:stCondLst>
                      <p:childTnLst>
                        <p:par>
                          <p:cTn id="64" fill="hold">
                            <p:stCondLst>
                              <p:cond delay="0"/>
                            </p:stCondLst>
                            <p:childTnLst>
                              <p:par>
                                <p:cTn id="65" presetID="19" presetClass="entr" presetSubtype="1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p:cTn id="67" dur="5000" fill="hold"/>
                                        <p:tgtEl>
                                          <p:spTgt spid="61"/>
                                        </p:tgtEl>
                                        <p:attrNameLst>
                                          <p:attrName>ppt_w</p:attrName>
                                        </p:attrNameLst>
                                      </p:cBhvr>
                                      <p:tavLst>
                                        <p:tav tm="0" fmla="#ppt_w*sin(2.5*pi*$)">
                                          <p:val>
                                            <p:fltVal val="0"/>
                                          </p:val>
                                        </p:tav>
                                        <p:tav tm="100000">
                                          <p:val>
                                            <p:fltVal val="1"/>
                                          </p:val>
                                        </p:tav>
                                      </p:tavLst>
                                    </p:anim>
                                    <p:anim calcmode="lin" valueType="num">
                                      <p:cBhvr>
                                        <p:cTn id="68" dur="5000" fill="hold"/>
                                        <p:tgtEl>
                                          <p:spTgt spid="61"/>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dissolve">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left)">
                                      <p:cBhvr>
                                        <p:cTn id="82" dur="500"/>
                                        <p:tgtEl>
                                          <p:spTgt spid="76"/>
                                        </p:tgtEl>
                                      </p:cBhvr>
                                    </p:animEffect>
                                  </p:childTnLst>
                                </p:cTn>
                              </p:par>
                            </p:childTnLst>
                          </p:cTn>
                        </p:par>
                      </p:childTnLst>
                    </p:cTn>
                  </p:par>
                  <p:par>
                    <p:cTn id="83" fill="hold">
                      <p:stCondLst>
                        <p:cond delay="indefinite"/>
                      </p:stCondLst>
                      <p:childTnLst>
                        <p:par>
                          <p:cTn id="84" fill="hold">
                            <p:stCondLst>
                              <p:cond delay="0"/>
                            </p:stCondLst>
                            <p:childTnLst>
                              <p:par>
                                <p:cTn id="85" presetID="19" presetClass="entr" presetSubtype="10" fill="hold" grpId="0" nodeType="click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p:cTn id="87" dur="5000" fill="hold"/>
                                        <p:tgtEl>
                                          <p:spTgt spid="65"/>
                                        </p:tgtEl>
                                        <p:attrNameLst>
                                          <p:attrName>ppt_w</p:attrName>
                                        </p:attrNameLst>
                                      </p:cBhvr>
                                      <p:tavLst>
                                        <p:tav tm="0" fmla="#ppt_w*sin(2.5*pi*$)">
                                          <p:val>
                                            <p:fltVal val="0"/>
                                          </p:val>
                                        </p:tav>
                                        <p:tav tm="100000">
                                          <p:val>
                                            <p:fltVal val="1"/>
                                          </p:val>
                                        </p:tav>
                                      </p:tavLst>
                                    </p:anim>
                                    <p:anim calcmode="lin" valueType="num">
                                      <p:cBhvr>
                                        <p:cTn id="88" dur="50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wipe(left)">
                                      <p:cBhvr>
                                        <p:cTn id="104" dur="500"/>
                                        <p:tgtEl>
                                          <p:spTgt spid="78"/>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additive="base">
                                        <p:cTn id="109" dur="500" fill="hold"/>
                                        <p:tgtEl>
                                          <p:spTgt spid="70"/>
                                        </p:tgtEl>
                                        <p:attrNameLst>
                                          <p:attrName>ppt_x</p:attrName>
                                        </p:attrNameLst>
                                      </p:cBhvr>
                                      <p:tavLst>
                                        <p:tav tm="0">
                                          <p:val>
                                            <p:strVal val="1+#ppt_w/2"/>
                                          </p:val>
                                        </p:tav>
                                        <p:tav tm="100000">
                                          <p:val>
                                            <p:strVal val="#ppt_x"/>
                                          </p:val>
                                        </p:tav>
                                      </p:tavLst>
                                    </p:anim>
                                    <p:anim calcmode="lin" valueType="num">
                                      <p:cBhvr additive="base">
                                        <p:cTn id="110"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3" presetClass="entr" presetSubtype="16"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anim calcmode="lin" valueType="num">
                                      <p:cBhvr>
                                        <p:cTn id="115" dur="500" fill="hold"/>
                                        <p:tgtEl>
                                          <p:spTgt spid="85"/>
                                        </p:tgtEl>
                                        <p:attrNameLst>
                                          <p:attrName>ppt_w</p:attrName>
                                        </p:attrNameLst>
                                      </p:cBhvr>
                                      <p:tavLst>
                                        <p:tav tm="0">
                                          <p:val>
                                            <p:fltVal val="0"/>
                                          </p:val>
                                        </p:tav>
                                        <p:tav tm="100000">
                                          <p:val>
                                            <p:strVal val="#ppt_w"/>
                                          </p:val>
                                        </p:tav>
                                      </p:tavLst>
                                    </p:anim>
                                    <p:anim calcmode="lin" valueType="num">
                                      <p:cBhvr>
                                        <p:cTn id="116" dur="500" fill="hold"/>
                                        <p:tgtEl>
                                          <p:spTgt spid="85"/>
                                        </p:tgtEl>
                                        <p:attrNameLst>
                                          <p:attrName>ppt_h</p:attrName>
                                        </p:attrNameLst>
                                      </p:cBhvr>
                                      <p:tavLst>
                                        <p:tav tm="0">
                                          <p:val>
                                            <p:fltVal val="0"/>
                                          </p:val>
                                        </p:tav>
                                        <p:tav tm="100000">
                                          <p:val>
                                            <p:strVal val="#ppt_h"/>
                                          </p:val>
                                        </p:tav>
                                      </p:tavLst>
                                    </p:anim>
                                  </p:childTnLst>
                                </p:cTn>
                              </p:par>
                            </p:childTnLst>
                          </p:cTn>
                        </p:par>
                        <p:par>
                          <p:cTn id="117" fill="hold">
                            <p:stCondLst>
                              <p:cond delay="500"/>
                            </p:stCondLst>
                            <p:childTnLst>
                              <p:par>
                                <p:cTn id="118" presetID="4" presetClass="entr" presetSubtype="16" fill="hold" grpId="0" nodeType="afterEffect">
                                  <p:stCondLst>
                                    <p:cond delay="1000"/>
                                  </p:stCondLst>
                                  <p:childTnLst>
                                    <p:set>
                                      <p:cBhvr>
                                        <p:cTn id="119" dur="1" fill="hold">
                                          <p:stCondLst>
                                            <p:cond delay="0"/>
                                          </p:stCondLst>
                                        </p:cTn>
                                        <p:tgtEl>
                                          <p:spTgt spid="4"/>
                                        </p:tgtEl>
                                        <p:attrNameLst>
                                          <p:attrName>style.visibility</p:attrName>
                                        </p:attrNameLst>
                                      </p:cBhvr>
                                      <p:to>
                                        <p:strVal val="visible"/>
                                      </p:to>
                                    </p:set>
                                    <p:animEffect transition="in" filter="box(in)">
                                      <p:cBhvr>
                                        <p:cTn id="1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2" grpId="0" autoUpdateAnimBg="0"/>
      <p:bldP spid="61" grpId="0" autoUpdateAnimBg="0"/>
      <p:bldP spid="64" grpId="0" animBg="1"/>
      <p:bldP spid="65" grpId="0" autoUpdateAnimBg="0"/>
      <p:bldP spid="66" grpId="0" autoUpdateAnimBg="0"/>
      <p:bldP spid="69" grpId="0" animBg="1"/>
      <p:bldP spid="70" grpId="0" animBg="1" autoUpdateAnimBg="0"/>
      <p:bldP spid="71" grpId="0" autoUpdateAnimBg="0"/>
      <p:bldP spid="72" grpId="0" autoUpdateAnimBg="0"/>
      <p:bldP spid="73" grpId="0" autoUpdateAnimBg="0"/>
      <p:bldP spid="74" grpId="0" autoUpdateAnimBg="0"/>
      <p:bldP spid="75" grpId="0" autoUpdateAnimBg="0"/>
      <p:bldP spid="76" grpId="0" autoUpdateAnimBg="0"/>
      <p:bldP spid="77" grpId="0" autoUpdateAnimBg="0"/>
      <p:bldP spid="78" grpId="0" autoUpdateAnimBg="0"/>
      <p:bldP spid="85" grpId="0" animBg="1" autoUpdateAnimBg="0"/>
      <p:bldP spid="86" grpId="0"/>
      <p:bldP spid="87" grpId="0" animBg="1"/>
      <p:bldP spid="88"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spcBef>
            <a:spcPct val="50000"/>
          </a:spcBef>
          <a:defRPr dirty="0">
            <a:solidFill>
              <a:schemeClr val="tx1"/>
            </a:solidFill>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txDef>
      <a:spPr bwMode="auto">
        <a:noFill/>
        <a:ln>
          <a:noFill/>
        </a:ln>
      </a:spPr>
      <a:bodyPr>
        <a:spAutoFit/>
      </a:bodyPr>
      <a:lstStyle>
        <a:defPPr algn="l" eaLnBrk="1" hangingPunct="1">
          <a:spcBef>
            <a:spcPct val="50000"/>
          </a:spcBef>
          <a:buClrTx/>
          <a:buSzTx/>
          <a:buFontTx/>
          <a:buNone/>
          <a:defRPr sz="2800">
            <a:latin typeface="Times New Roman" panose="02020603050405020304" pitchFamily="18" charset="0"/>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课件北航模板</Template>
  <TotalTime>0</TotalTime>
  <Words>4468</Words>
  <Application>WPS 演示</Application>
  <PresentationFormat>全屏显示(4:3)</PresentationFormat>
  <Paragraphs>1332</Paragraphs>
  <Slides>30</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14</vt:i4>
      </vt:variant>
      <vt:variant>
        <vt:lpstr>幻灯片标题</vt:lpstr>
      </vt:variant>
      <vt:variant>
        <vt:i4>30</vt:i4>
      </vt:variant>
    </vt:vector>
  </HeadingPairs>
  <TitlesOfParts>
    <vt:vector size="57" baseType="lpstr">
      <vt:lpstr>Arial</vt:lpstr>
      <vt:lpstr>宋体</vt:lpstr>
      <vt:lpstr>Wingdings</vt:lpstr>
      <vt:lpstr>Tahoma</vt:lpstr>
      <vt:lpstr>Times New Roman</vt:lpstr>
      <vt:lpstr>黑体</vt:lpstr>
      <vt:lpstr>Symbol</vt:lpstr>
      <vt:lpstr>Georgia</vt:lpstr>
      <vt:lpstr>微软雅黑</vt:lpstr>
      <vt:lpstr>Arial Unicode MS</vt:lpstr>
      <vt:lpstr>Calibri</vt:lpstr>
      <vt:lpstr>幼圆</vt:lpstr>
      <vt:lpstr>Blends</vt:lpstr>
      <vt:lpstr>PBrush</vt:lpstr>
      <vt:lpstr>PBrush</vt:lpstr>
      <vt:lpstr>Equation.3</vt:lpstr>
      <vt:lpstr>PBrush</vt:lpstr>
      <vt:lpstr>PBrush</vt:lpstr>
      <vt:lpstr>PBrush</vt:lpstr>
      <vt:lpstr>PBrush</vt:lpstr>
      <vt:lpstr>PBrush</vt:lpstr>
      <vt:lpstr>Equation.3</vt:lpstr>
      <vt:lpstr>Equation.3</vt:lpstr>
      <vt:lpstr>Equation.3</vt:lpstr>
      <vt:lpstr>Equation.3</vt:lpstr>
      <vt:lpstr>PBrush</vt:lpstr>
      <vt:lpstr>PBrush</vt:lpstr>
      <vt:lpstr>PowerPoint 演示文稿</vt:lpstr>
      <vt:lpstr>§ 4.9 边沿触发器（维持阻塞D触发器）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4.10 边沿触发的J-K触发器</vt:lpstr>
      <vt:lpstr>§ 4.10边沿触发的J-K触发器</vt:lpstr>
      <vt:lpstr>§ 4.10边沿触发的J-K触发器</vt:lpstr>
      <vt:lpstr>PowerPoint 演示文稿</vt:lpstr>
      <vt:lpstr>PowerPoint 演示文稿</vt:lpstr>
      <vt:lpstr>PowerPoint 演示文稿</vt:lpstr>
      <vt:lpstr>PowerPoint 演示文稿</vt:lpstr>
      <vt:lpstr>4.11 触发器总结</vt:lpstr>
      <vt:lpstr>PowerPoint 演示文稿</vt:lpstr>
      <vt:lpstr>PowerPoint 演示文稿</vt:lpstr>
      <vt:lpstr>PowerPoint 演示文稿</vt:lpstr>
      <vt:lpstr>PowerPoint 演示文稿</vt:lpstr>
      <vt:lpstr>PowerPoint 演示文稿</vt:lpstr>
      <vt:lpstr>思考：触发器的发展脉络！</vt:lpstr>
      <vt:lpstr>THE END</vt:lpstr>
    </vt:vector>
  </TitlesOfParts>
  <Company>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逻辑代数及逻辑函数的化简</dc:title>
  <dc:creator>thtf</dc:creator>
  <cp:lastModifiedBy>胡晓光</cp:lastModifiedBy>
  <cp:revision>632</cp:revision>
  <dcterms:created xsi:type="dcterms:W3CDTF">2004-02-20T06:45:00Z</dcterms:created>
  <dcterms:modified xsi:type="dcterms:W3CDTF">2022-04-13T13:12:42Z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BFE0C760EDAB475081194DA110A6400B</vt:lpwstr>
  </property>
  <property fmtid="{D5CDD505-2E9C-101B-9397-08002B2CF9AE}" pid="3" name="KSOProductBuildVer">
    <vt:lpwstr>2052-11.1.0.11365</vt:lpwstr>
  </property>
</Properties>
</file>