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610" r:id="rId3"/>
    <p:sldId id="611" r:id="rId5"/>
    <p:sldId id="612" r:id="rId6"/>
    <p:sldId id="613" r:id="rId7"/>
    <p:sldId id="614" r:id="rId8"/>
    <p:sldId id="615" r:id="rId9"/>
    <p:sldId id="616" r:id="rId10"/>
    <p:sldId id="617" r:id="rId11"/>
    <p:sldId id="618" r:id="rId12"/>
    <p:sldId id="619" r:id="rId13"/>
    <p:sldId id="622" r:id="rId14"/>
    <p:sldId id="624" r:id="rId15"/>
    <p:sldId id="627" r:id="rId16"/>
    <p:sldId id="628" r:id="rId17"/>
    <p:sldId id="630" r:id="rId18"/>
    <p:sldId id="632" r:id="rId19"/>
    <p:sldId id="640" r:id="rId20"/>
    <p:sldId id="641" r:id="rId21"/>
    <p:sldId id="670" r:id="rId22"/>
    <p:sldId id="642" r:id="rId23"/>
    <p:sldId id="643" r:id="rId24"/>
    <p:sldId id="666" r:id="rId25"/>
    <p:sldId id="667" r:id="rId26"/>
    <p:sldId id="668" r:id="rId27"/>
    <p:sldId id="677" r:id="rId28"/>
    <p:sldId id="461" r:id="rId29"/>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bg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800" b="1" kern="1200">
        <a:solidFill>
          <a:schemeClr val="bg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090F4"/>
    <a:srgbClr val="1F08F8"/>
    <a:srgbClr val="FFFF00"/>
    <a:srgbClr val="F6F000"/>
    <a:srgbClr val="CC9900"/>
    <a:srgbClr val="FF33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82" autoAdjust="0"/>
    <p:restoredTop sz="83250" autoAdjust="0"/>
  </p:normalViewPr>
  <p:slideViewPr>
    <p:cSldViewPr snapToGrid="0">
      <p:cViewPr varScale="1">
        <p:scale>
          <a:sx n="79" d="100"/>
          <a:sy n="79" d="100"/>
        </p:scale>
        <p:origin x="1314" y="63"/>
      </p:cViewPr>
      <p:guideLst>
        <p:guide orient="horz" pos="211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245"/>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AF0DD12-6D0B-434E-AEAE-27A0808CBFDE}"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B33CE97-CE35-493D-9476-D12D3F712BC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dirty="0"/>
                  <a:t>Vi</a:t>
                </a:r>
                <a:r>
                  <a:rPr lang="zh-CN" altLang="en-US" dirty="0"/>
                  <a:t>的输入值属于低电平，</a:t>
                </a:r>
                <a:r>
                  <a:rPr lang="en-US" altLang="zh-CN" dirty="0"/>
                  <a:t>Vo</a:t>
                </a:r>
                <a:r>
                  <a:rPr lang="zh-CN" altLang="en-US" dirty="0"/>
                  <a:t>仍然输出低电平，阈值是</a:t>
                </a:r>
                <a14:m>
                  <m:oMath xmlns:m="http://schemas.openxmlformats.org/officeDocument/2006/math">
                    <m:f>
                      <m:fPr>
                        <m:ctrlPr>
                          <a:rPr lang="en-US" altLang="zh-CN" sz="1200" b="1" i="1" dirty="0" smtClean="0">
                            <a:solidFill>
                              <a:srgbClr val="FF0000"/>
                            </a:solidFill>
                            <a:latin typeface="Cambria Math" panose="02040503050406030204" pitchFamily="18" charset="0"/>
                          </a:rPr>
                        </m:ctrlPr>
                      </m:fPr>
                      <m:num>
                        <m:r>
                          <a:rPr lang="en-US" altLang="zh-CN" sz="1200" b="1" i="1" dirty="0" smtClean="0">
                            <a:solidFill>
                              <a:srgbClr val="FF0000"/>
                            </a:solidFill>
                            <a:latin typeface="Cambria Math" panose="02040503050406030204" pitchFamily="18" charset="0"/>
                          </a:rPr>
                          <m:t>𝟏</m:t>
                        </m:r>
                      </m:num>
                      <m:den>
                        <m:r>
                          <a:rPr lang="en-US" altLang="zh-CN" sz="1200" b="1" i="1" dirty="0" smtClean="0">
                            <a:solidFill>
                              <a:srgbClr val="FF0000"/>
                            </a:solidFill>
                            <a:latin typeface="Cambria Math" panose="02040503050406030204" pitchFamily="18" charset="0"/>
                          </a:rPr>
                          <m:t>𝟐</m:t>
                        </m:r>
                      </m:den>
                    </m:f>
                    <m:sSub>
                      <m:sSubPr>
                        <m:ctrlPr>
                          <a:rPr lang="en-US" altLang="zh-CN" sz="120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12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12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a14:m>
                <a:r>
                  <a:rPr lang="zh-CN" altLang="en-US" dirty="0"/>
                  <a:t>。由于</a:t>
                </a:r>
                <a:r>
                  <a:rPr lang="en-US" altLang="zh-CN" dirty="0"/>
                  <a:t>CMOS</a:t>
                </a:r>
                <a:r>
                  <a:rPr lang="zh-CN" altLang="en-US" dirty="0"/>
                  <a:t>输入电流为零，可以得到</a:t>
                </a:r>
                <a:r>
                  <a:rPr lang="en-US" altLang="zh-CN" dirty="0"/>
                  <a:t>R1</a:t>
                </a:r>
                <a:r>
                  <a:rPr lang="zh-CN" altLang="en-US" dirty="0"/>
                  <a:t>和</a:t>
                </a:r>
                <a:r>
                  <a:rPr lang="en-US" altLang="zh-CN" dirty="0"/>
                  <a:t>R2</a:t>
                </a:r>
                <a:r>
                  <a:rPr lang="zh-CN" altLang="en-US" dirty="0"/>
                  <a:t>上的电流项等。</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调整一下？</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t>
            </a:r>
            <a:r>
              <a:rPr lang="zh-CN" altLang="en-US" dirty="0"/>
              <a:t>不能太大，</a:t>
            </a:r>
            <a:r>
              <a:rPr lang="en-US" altLang="zh-CN" dirty="0"/>
              <a:t>TTL</a:t>
            </a:r>
            <a:r>
              <a:rPr lang="zh-CN" altLang="en-US" dirty="0"/>
              <a:t>门的输入电阻。</a:t>
            </a:r>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B33CE97-CE35-493D-9476-D12D3F712B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633045" y="3174576"/>
            <a:ext cx="8446717" cy="45719"/>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dirty="0">
              <a:effectLst>
                <a:outerShdw blurRad="38100" dist="38100" dir="2700000" algn="tl">
                  <a:srgbClr val="000000">
                    <a:alpha val="43137"/>
                  </a:srgbClr>
                </a:outerShdw>
              </a:effectLst>
            </a:endParaRPr>
          </a:p>
        </p:txBody>
      </p:sp>
      <p:sp>
        <p:nvSpPr>
          <p:cNvPr id="16396" name="Rectangle 12"/>
          <p:cNvSpPr>
            <a:spLocks noGrp="1" noChangeArrowheads="1"/>
          </p:cNvSpPr>
          <p:nvPr>
            <p:ph type="ctrTitle"/>
          </p:nvPr>
        </p:nvSpPr>
        <p:spPr>
          <a:xfrm>
            <a:off x="858715" y="2466906"/>
            <a:ext cx="7426569" cy="695360"/>
          </a:xfrm>
        </p:spPr>
        <p:txBody>
          <a:bodyPr/>
          <a:lstStyle>
            <a:lvl1pPr>
              <a:defRPr b="1"/>
            </a:lvl1pPr>
          </a:lstStyle>
          <a:p>
            <a:pPr lvl="0"/>
            <a:r>
              <a:rPr lang="zh-CN" altLang="en-US" noProof="0"/>
              <a:t>单击此处编辑母版标题样式</a:t>
            </a:r>
            <a:endParaRPr lang="zh-CN" altLang="en-US" noProof="0" dirty="0"/>
          </a:p>
        </p:txBody>
      </p:sp>
      <p:sp>
        <p:nvSpPr>
          <p:cNvPr id="16397" name="Rectangle 13"/>
          <p:cNvSpPr>
            <a:spLocks noGrp="1" noChangeArrowheads="1"/>
          </p:cNvSpPr>
          <p:nvPr>
            <p:ph type="subTitle" idx="1"/>
          </p:nvPr>
        </p:nvSpPr>
        <p:spPr>
          <a:xfrm>
            <a:off x="1219994" y="3445937"/>
            <a:ext cx="6400800" cy="1752600"/>
          </a:xfrm>
          <a:prstGeom prst="rect">
            <a:avLst/>
          </a:prstGeom>
        </p:spPr>
        <p:txBody>
          <a:bodyPr/>
          <a:lstStyle>
            <a:lvl1pPr marL="0" indent="0" algn="ctr">
              <a:buFont typeface="Wingdings" panose="05000000000000000000" pitchFamily="2" charset="2"/>
              <a:buNone/>
              <a:defRPr b="1"/>
            </a:lvl1pPr>
          </a:lstStyle>
          <a:p>
            <a:pPr lvl="0"/>
            <a:r>
              <a:rPr lang="zh-CN" altLang="en-US" noProof="0"/>
              <a:t>单击此处编辑母版副标题样式</a:t>
            </a:r>
            <a:endParaRPr lang="zh-CN" altLang="en-US" noProof="0" dirty="0"/>
          </a:p>
        </p:txBody>
      </p:sp>
      <p:sp>
        <p:nvSpPr>
          <p:cNvPr id="20" name="Rectangle 8"/>
          <p:cNvSpPr>
            <a:spLocks noChangeArrowheads="1"/>
          </p:cNvSpPr>
          <p:nvPr/>
        </p:nvSpPr>
        <p:spPr bwMode="gray">
          <a:xfrm>
            <a:off x="189640" y="937607"/>
            <a:ext cx="3571387" cy="45719"/>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61652214&amp;di=0dbe8ba562ebf8b0aac6fc468b7851b5&amp;imgtype=0&amp;src=http%3A%2F%2Fphotocdn.sohu.com%2F20160130%2Fmp57336747_1454147583329_1_th.png"/>
          <p:cNvPicPr>
            <a:picLocks noChangeAspect="1" noChangeArrowheads="1"/>
          </p:cNvPicPr>
          <p:nvPr/>
        </p:nvPicPr>
        <p:blipFill rotWithShape="1">
          <a:blip r:embed="rId2">
            <a:extLst>
              <a:ext uri="{28A0092B-C50C-407E-A947-70E740481C1C}">
                <a14:useLocalDpi xmlns:a14="http://schemas.microsoft.com/office/drawing/2010/main" val="0"/>
              </a:ext>
            </a:extLst>
          </a:blip>
          <a:srcRect t="37692" b="35641"/>
          <a:stretch>
            <a:fillRect/>
          </a:stretch>
        </p:blipFill>
        <p:spPr bwMode="auto">
          <a:xfrm>
            <a:off x="372005" y="275048"/>
            <a:ext cx="3389022" cy="677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7161" y="309671"/>
            <a:ext cx="6954715" cy="588136"/>
          </a:xfrm>
        </p:spPr>
        <p:txBody>
          <a:bodyPr/>
          <a:lstStyle>
            <a:lvl1pPr>
              <a:defRPr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16523" y="984738"/>
            <a:ext cx="8563708" cy="5375029"/>
          </a:xfrm>
          <a:prstGeom prst="rect">
            <a:avLst/>
          </a:prstGeom>
        </p:spPr>
        <p:txBody>
          <a:bodyPr/>
          <a:lstStyle>
            <a:lvl1pPr marL="0" indent="0">
              <a:buNone/>
              <a:defRPr b="1"/>
            </a:lvl1pPr>
            <a:lvl2pPr marL="457200" indent="0">
              <a:buNone/>
              <a:defRPr b="1"/>
            </a:lvl2pPr>
            <a:lvl3pPr marL="914400" indent="0">
              <a:buNone/>
              <a:defRPr b="1"/>
            </a:lvl3pPr>
            <a:lvl4pPr marL="1371600" indent="0">
              <a:buNone/>
              <a:defRPr b="1"/>
            </a:lvl4pPr>
            <a:lvl5pPr marL="1828800" indent="0">
              <a:buNone/>
              <a:defRPr b="1"/>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6" name="Rectangle 13"/>
          <p:cNvSpPr>
            <a:spLocks noGrp="1" noChangeArrowheads="1"/>
          </p:cNvSpPr>
          <p:nvPr>
            <p:ph type="sldNum" sz="quarter" idx="12"/>
          </p:nvPr>
        </p:nvSpPr>
        <p:spPr>
          <a:xfrm>
            <a:off x="222737" y="6478561"/>
            <a:ext cx="902677" cy="338407"/>
          </a:xfrm>
          <a:prstGeom prst="rect">
            <a:avLst/>
          </a:prstGeom>
        </p:spPr>
        <p:txBody>
          <a:bodyPr/>
          <a:lstStyle>
            <a:lvl1pPr>
              <a:defRPr sz="1800" b="1">
                <a:solidFill>
                  <a:srgbClr val="1F08F8"/>
                </a:solidFill>
              </a:defRPr>
            </a:lvl1pPr>
          </a:lstStyle>
          <a:p>
            <a:pPr>
              <a:defRPr/>
            </a:pPr>
            <a:fld id="{315B291C-51FB-4C18-A138-CCB3C24CD792}" type="slidenum">
              <a:rPr lang="en-US" altLang="zh-CN" smtClean="0"/>
            </a:fld>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sp>
        <p:nvSpPr>
          <p:cNvPr id="8"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pic>
        <p:nvPicPr>
          <p:cNvPr id="12"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3077" t="40974" b="38513"/>
          <a:stretch>
            <a:fillRect/>
          </a:stretch>
        </p:blipFill>
        <p:spPr bwMode="auto">
          <a:xfrm>
            <a:off x="7640514" y="95243"/>
            <a:ext cx="1415562" cy="283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a:p>
        </p:txBody>
      </p:sp>
      <p:sp>
        <p:nvSpPr>
          <p:cNvPr id="3" name="内容占位符 2"/>
          <p:cNvSpPr>
            <a:spLocks noGrp="1"/>
          </p:cNvSpPr>
          <p:nvPr>
            <p:ph sz="half" idx="1"/>
          </p:nvPr>
        </p:nvSpPr>
        <p:spPr>
          <a:xfrm>
            <a:off x="839788" y="1455006"/>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40642" y="1432904"/>
            <a:ext cx="3810000" cy="4114800"/>
          </a:xfrm>
          <a:prstGeom prst="rect">
            <a:avLst/>
          </a:prstGeom>
        </p:spPr>
        <p:txBody>
          <a:bodyPr/>
          <a:lstStyle>
            <a:lvl1pPr>
              <a:defRPr b="1"/>
            </a:lvl1pPr>
            <a:lvl2pPr>
              <a:defRPr b="1"/>
            </a:lvl2pPr>
            <a:lvl3pPr>
              <a:defRPr b="1"/>
            </a:lvl3pPr>
            <a:lvl4pPr>
              <a:defRPr b="1"/>
            </a:lvl4pPr>
            <a:lvl5pPr>
              <a:defRPr b="1"/>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b="1"/>
            </a:lvl1pPr>
          </a:lstStyle>
          <a:p>
            <a:pPr>
              <a:defRPr/>
            </a:pPr>
            <a:endParaRPr lang="en-US" altLang="zh-CN" dirty="0"/>
          </a:p>
        </p:txBody>
      </p:sp>
      <p:sp>
        <p:nvSpPr>
          <p:cNvPr id="6" name="Rectangle 12"/>
          <p:cNvSpPr>
            <a:spLocks noGrp="1" noChangeArrowheads="1"/>
          </p:cNvSpPr>
          <p:nvPr>
            <p:ph type="ftr" sz="quarter" idx="11"/>
          </p:nvPr>
        </p:nvSpPr>
        <p:spPr/>
        <p:txBody>
          <a:bodyPr/>
          <a:lstStyle>
            <a:lvl1pPr>
              <a:defRPr b="1"/>
            </a:lvl1pPr>
          </a:lstStyle>
          <a:p>
            <a:pPr>
              <a:defRPr/>
            </a:pPr>
            <a:endParaRPr lang="en-US" altLang="zh-CN" dirty="0"/>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b="1"/>
            </a:lvl1pPr>
          </a:lstStyle>
          <a:p>
            <a:pPr>
              <a:defRPr/>
            </a:pPr>
            <a:fld id="{F4C1C56C-149B-47FD-93E1-25EA40A550F8}" type="slidenum">
              <a:rPr lang="en-US" altLang="zh-CN" smtClean="0"/>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06104" y="265475"/>
            <a:ext cx="6961256" cy="82391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533523" y="1276719"/>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533523" y="2100631"/>
            <a:ext cx="386873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532435" y="1276719"/>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532435" y="2100631"/>
            <a:ext cx="38877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FF513AF2-E6BE-46BF-BE60-AE5395E88CAD}" type="slidenum">
              <a:rPr lang="en-US" altLang="zh-CN" smtClean="0"/>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1125414"/>
            <a:ext cx="2949575" cy="931985"/>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1283677"/>
            <a:ext cx="4629150" cy="457737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5E5B9687-43AD-48E3-B967-34003FFE165D}" type="slidenum">
              <a:rPr lang="en-US" altLang="zh-CN" smtClean="0"/>
            </a:fld>
            <a:endParaRPr lang="en-US" altLang="zh-CN"/>
          </a:p>
        </p:txBody>
      </p:sp>
      <p:sp>
        <p:nvSpPr>
          <p:cNvPr id="8" name="标题 1"/>
          <p:cNvSpPr txBox="1"/>
          <p:nvPr/>
        </p:nvSpPr>
        <p:spPr bwMode="auto">
          <a:xfrm>
            <a:off x="1306104" y="265475"/>
            <a:ext cx="6961256"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b="0"/>
              <a:t>单击此处编辑母版标题样式</a:t>
            </a:r>
            <a:endParaRPr lang="zh-CN" altLang="en-US" b="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4F3AD361-67D9-49AA-9A53-38CF28EEA583}" type="slidenum">
              <a:rPr lang="en-US" altLang="zh-CN" smtClean="0"/>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00100" y="1661550"/>
            <a:ext cx="7772400" cy="46630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5C643A4-3E26-45D1-96DF-2F67516788A1}" type="slidenum">
              <a:rPr lang="en-US" altLang="zh-CN" smtClean="0"/>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816968" y="6359768"/>
            <a:ext cx="1905000" cy="457200"/>
          </a:xfrm>
          <a:prstGeom prst="rect">
            <a:avLst/>
          </a:prstGeom>
        </p:spPr>
        <p:txBody>
          <a:bodyPr/>
          <a:lstStyle>
            <a:lvl1pPr>
              <a:defRPr/>
            </a:lvl1pPr>
          </a:lstStyle>
          <a:p>
            <a:pPr>
              <a:defRPr/>
            </a:pPr>
            <a:fld id="{DD5FF35C-FDA9-4B3C-A051-F6FCDC8E36DB}" type="slidenum">
              <a:rPr lang="en-US" altLang="zh-CN" smtClean="0"/>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1324769" y="320113"/>
            <a:ext cx="7305992" cy="57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5371" name="Rectangle 11"/>
          <p:cNvSpPr>
            <a:spLocks noGrp="1" noChangeArrowheads="1"/>
          </p:cNvSpPr>
          <p:nvPr>
            <p:ph type="dt" sz="half" idx="2"/>
          </p:nvPr>
        </p:nvSpPr>
        <p:spPr bwMode="auto">
          <a:xfrm>
            <a:off x="263770" y="6459605"/>
            <a:ext cx="518747"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1" smtClean="0">
                <a:solidFill>
                  <a:schemeClr val="tx1"/>
                </a:solidFill>
                <a:effectLst/>
              </a:defRPr>
            </a:lvl1pPr>
          </a:lstStyle>
          <a:p>
            <a:pPr>
              <a:defRPr/>
            </a:pPr>
            <a:endParaRPr lang="en-US" altLang="zh-CN" dirty="0"/>
          </a:p>
        </p:txBody>
      </p:sp>
      <p:sp>
        <p:nvSpPr>
          <p:cNvPr id="15372" name="Rectangle 12"/>
          <p:cNvSpPr>
            <a:spLocks noGrp="1" noChangeArrowheads="1"/>
          </p:cNvSpPr>
          <p:nvPr>
            <p:ph type="ftr" sz="quarter" idx="3"/>
          </p:nvPr>
        </p:nvSpPr>
        <p:spPr bwMode="auto">
          <a:xfrm>
            <a:off x="3069748" y="6465656"/>
            <a:ext cx="2895600" cy="33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1" smtClean="0">
                <a:solidFill>
                  <a:schemeClr val="tx1"/>
                </a:solidFill>
                <a:effectLst/>
              </a:defRPr>
            </a:lvl1pPr>
          </a:lstStyle>
          <a:p>
            <a:pPr>
              <a:defRPr/>
            </a:pPr>
            <a:endParaRPr lang="en-US" altLang="zh-CN" dirty="0"/>
          </a:p>
        </p:txBody>
      </p:sp>
      <p:sp>
        <p:nvSpPr>
          <p:cNvPr id="15" name="Rectangle 8"/>
          <p:cNvSpPr>
            <a:spLocks noChangeArrowheads="1"/>
          </p:cNvSpPr>
          <p:nvPr/>
        </p:nvSpPr>
        <p:spPr bwMode="gray">
          <a:xfrm>
            <a:off x="602818" y="6380642"/>
            <a:ext cx="8226425" cy="31750"/>
          </a:xfrm>
          <a:prstGeom prst="rect">
            <a:avLst/>
          </a:prstGeom>
          <a:gradFill rotWithShape="0">
            <a:gsLst>
              <a:gs pos="87000">
                <a:schemeClr val="bg2"/>
              </a:gs>
              <a:gs pos="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pic>
        <p:nvPicPr>
          <p:cNvPr id="2050" name="Picture 2" descr="https://timgsa.baidu.com/timg?image&amp;quality=80&amp;size=b9999_10000&amp;sec=1513057428162&amp;di=37860fdf3c4871460953786bbfa26622&amp;imgtype=0&amp;src=http%3A%2F%2Fpic.baike.soso.com%2Fp%2F20111015%2F20111015115227-260268041.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894" t="12080" r="11532" b="12880"/>
          <a:stretch>
            <a:fillRect/>
          </a:stretch>
        </p:blipFill>
        <p:spPr bwMode="auto">
          <a:xfrm>
            <a:off x="428827" y="248004"/>
            <a:ext cx="677490" cy="6639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timgsa.baidu.com/timg?image&amp;quality=80&amp;size=b9999_10000&amp;sec=1513060306437&amp;di=30658f392e20939a542ddf602e2badff&amp;imgtype=0&amp;src=http%3A%2F%2Fphotocdn.sohu.com%2F20160130%2Fmp57336747_1454147583329_1_th.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3077" t="40974" b="38513"/>
          <a:stretch>
            <a:fillRect/>
          </a:stretch>
        </p:blipFill>
        <p:spPr bwMode="auto">
          <a:xfrm>
            <a:off x="7464668" y="6446811"/>
            <a:ext cx="1415562" cy="283113"/>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p:nvSpPr>
        <p:spPr bwMode="gray">
          <a:xfrm>
            <a:off x="404336" y="918967"/>
            <a:ext cx="8226425" cy="31750"/>
          </a:xfrm>
          <a:prstGeom prst="rect">
            <a:avLst/>
          </a:prstGeom>
          <a:gradFill rotWithShape="0">
            <a:gsLst>
              <a:gs pos="16000">
                <a:schemeClr val="bg2"/>
              </a:gs>
              <a:gs pos="100000">
                <a:schemeClr val="bg1"/>
              </a:gs>
            </a:gsLst>
            <a:lin ang="0" scaled="1"/>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
        <p:nvSpPr>
          <p:cNvPr id="1031" name="Rectangle 7"/>
          <p:cNvSpPr>
            <a:spLocks noChangeArrowheads="1"/>
          </p:cNvSpPr>
          <p:nvPr/>
        </p:nvSpPr>
        <p:spPr bwMode="gray">
          <a:xfrm>
            <a:off x="1107784" y="248004"/>
            <a:ext cx="31750" cy="105251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6200000" scaled="1"/>
            <a:tileRect/>
          </a:gradFill>
          <a:ln>
            <a:noFill/>
          </a:ln>
          <a:effectLst/>
        </p:spPr>
        <p:txBody>
          <a:bodyPr wrap="none" anchor="ctr"/>
          <a:lstStyle>
            <a:lvl1pPr>
              <a:defRPr kumimoji="1" sz="2800" b="1">
                <a:solidFill>
                  <a:schemeClr val="bg1"/>
                </a:solidFill>
                <a:latin typeface="Tahoma" panose="020B0604030504040204" pitchFamily="34" charset="0"/>
                <a:ea typeface="宋体" panose="02010600030101010101" pitchFamily="2" charset="-122"/>
              </a:defRPr>
            </a:lvl1pPr>
            <a:lvl2pPr marL="742950" indent="-285750">
              <a:defRPr kumimoji="1" sz="2800" b="1">
                <a:solidFill>
                  <a:schemeClr val="bg1"/>
                </a:solidFill>
                <a:latin typeface="Tahoma" panose="020B0604030504040204" pitchFamily="34" charset="0"/>
                <a:ea typeface="宋体" panose="02010600030101010101" pitchFamily="2" charset="-122"/>
              </a:defRPr>
            </a:lvl2pPr>
            <a:lvl3pPr marL="1143000" indent="-228600">
              <a:defRPr kumimoji="1" sz="2800" b="1">
                <a:solidFill>
                  <a:schemeClr val="bg1"/>
                </a:solidFill>
                <a:latin typeface="Tahoma" panose="020B0604030504040204" pitchFamily="34" charset="0"/>
                <a:ea typeface="宋体" panose="02010600030101010101" pitchFamily="2" charset="-122"/>
              </a:defRPr>
            </a:lvl3pPr>
            <a:lvl4pPr marL="1600200" indent="-228600">
              <a:defRPr kumimoji="1" sz="2800" b="1">
                <a:solidFill>
                  <a:schemeClr val="bg1"/>
                </a:solidFill>
                <a:latin typeface="Tahoma" panose="020B0604030504040204" pitchFamily="34" charset="0"/>
                <a:ea typeface="宋体" panose="02010600030101010101" pitchFamily="2" charset="-122"/>
              </a:defRPr>
            </a:lvl4pPr>
            <a:lvl5pPr marL="2057400" indent="-228600">
              <a:defRPr kumimoji="1" sz="2800" b="1">
                <a:solidFill>
                  <a:schemeClr val="bg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ahoma" panose="020B0604030504040204" pitchFamily="34" charset="0"/>
                <a:ea typeface="宋体" panose="02010600030101010101" pitchFamily="2" charset="-122"/>
              </a:defRPr>
            </a:lvl9pPr>
          </a:lstStyle>
          <a:p>
            <a:pPr algn="ctr" eaLnBrk="1" hangingPunct="1"/>
            <a:endParaRPr lang="zh-CN" altLang="zh-CN" sz="2400" b="1">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blinds dir="vert"/>
  </p:transition>
  <p:hf hdr="0" ftr="0" dt="0"/>
  <p:txStyles>
    <p:titleStyle>
      <a:lvl1pPr algn="l" rtl="0" eaLnBrk="1" fontAlgn="base" hangingPunct="1">
        <a:spcBef>
          <a:spcPct val="0"/>
        </a:spcBef>
        <a:spcAft>
          <a:spcPct val="0"/>
        </a:spcAft>
        <a:defRPr kumimoji="1" sz="4000" b="1"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7" Type="http://schemas.openxmlformats.org/officeDocument/2006/relationships/notesSlide" Target="../notesSlides/notesSlide5.xml"/><Relationship Id="rId16" Type="http://schemas.openxmlformats.org/officeDocument/2006/relationships/slideLayout" Target="../slideLayouts/slideLayout3.xml"/><Relationship Id="rId15" Type="http://schemas.openxmlformats.org/officeDocument/2006/relationships/audio" Target="../media/audio1.wav"/><Relationship Id="rId14" Type="http://schemas.openxmlformats.org/officeDocument/2006/relationships/image" Target="../media/image38.png"/><Relationship Id="rId13" Type="http://schemas.openxmlformats.org/officeDocument/2006/relationships/image" Target="../media/image37.png"/><Relationship Id="rId12"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34.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25.png"/><Relationship Id="rId1" Type="http://schemas.openxmlformats.org/officeDocument/2006/relationships/image" Target="../media/image45.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8.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5.png"/></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oleObject" Target="../embeddings/oleObject3.bin"/><Relationship Id="rId1" Type="http://schemas.openxmlformats.org/officeDocument/2006/relationships/image" Target="../media/image56.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3.xml"/><Relationship Id="rId5" Type="http://schemas.openxmlformats.org/officeDocument/2006/relationships/image" Target="../media/image64.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56.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56.png"/></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 Id="rId3" Type="http://schemas.openxmlformats.org/officeDocument/2006/relationships/oleObject" Target="../embeddings/oleObject2.bin"/><Relationship Id="rId2" Type="http://schemas.openxmlformats.org/officeDocument/2006/relationships/image" Target="../media/image3.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image" Target="../media/image73.png"/><Relationship Id="rId8" Type="http://schemas.openxmlformats.org/officeDocument/2006/relationships/image" Target="../media/image72.png"/><Relationship Id="rId7" Type="http://schemas.openxmlformats.org/officeDocument/2006/relationships/image" Target="../media/image71.png"/><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2" Type="http://schemas.openxmlformats.org/officeDocument/2006/relationships/slideLayout" Target="../slideLayouts/slideLayout3.xml"/><Relationship Id="rId11" Type="http://schemas.openxmlformats.org/officeDocument/2006/relationships/image" Target="../media/image75.png"/><Relationship Id="rId10" Type="http://schemas.openxmlformats.org/officeDocument/2006/relationships/image" Target="../media/image74.png"/><Relationship Id="rId1" Type="http://schemas.openxmlformats.org/officeDocument/2006/relationships/image" Target="../media/image56.png"/></Relationships>
</file>

<file path=ppt/slides/_rels/slide21.xml.rels><?xml version="1.0" encoding="UTF-8" standalone="yes"?>
<Relationships xmlns="http://schemas.openxmlformats.org/package/2006/relationships"><Relationship Id="rId9" Type="http://schemas.openxmlformats.org/officeDocument/2006/relationships/image" Target="../media/image73.png"/><Relationship Id="rId8" Type="http://schemas.openxmlformats.org/officeDocument/2006/relationships/image" Target="../media/image72.png"/><Relationship Id="rId7" Type="http://schemas.openxmlformats.org/officeDocument/2006/relationships/image" Target="../media/image71.png"/><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77.png"/><Relationship Id="rId2" Type="http://schemas.openxmlformats.org/officeDocument/2006/relationships/image" Target="../media/image76.png"/><Relationship Id="rId12" Type="http://schemas.openxmlformats.org/officeDocument/2006/relationships/slideLayout" Target="../slideLayouts/slideLayout3.xml"/><Relationship Id="rId11" Type="http://schemas.openxmlformats.org/officeDocument/2006/relationships/image" Target="../media/image75.png"/><Relationship Id="rId10" Type="http://schemas.openxmlformats.org/officeDocument/2006/relationships/image" Target="../media/image74.png"/><Relationship Id="rId1" Type="http://schemas.openxmlformats.org/officeDocument/2006/relationships/image" Target="../media/image56.png"/></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3.xml"/><Relationship Id="rId6" Type="http://schemas.openxmlformats.org/officeDocument/2006/relationships/image" Target="../media/image82.emf"/><Relationship Id="rId5" Type="http://schemas.openxmlformats.org/officeDocument/2006/relationships/oleObject" Target="../embeddings/oleObject4.bin"/><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3.xml"/><Relationship Id="rId7" Type="http://schemas.openxmlformats.org/officeDocument/2006/relationships/image" Target="../media/image86.png"/><Relationship Id="rId6" Type="http://schemas.openxmlformats.org/officeDocument/2006/relationships/image" Target="../media/image82.emf"/><Relationship Id="rId5" Type="http://schemas.openxmlformats.org/officeDocument/2006/relationships/oleObject" Target="../embeddings/oleObject5.bin"/><Relationship Id="rId4" Type="http://schemas.openxmlformats.org/officeDocument/2006/relationships/image" Target="../media/image81.png"/><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83.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3.xml"/><Relationship Id="rId3" Type="http://schemas.openxmlformats.org/officeDocument/2006/relationships/image" Target="../media/image88.png"/><Relationship Id="rId2" Type="http://schemas.openxmlformats.org/officeDocument/2006/relationships/oleObject" Target="../embeddings/oleObject6.bin"/><Relationship Id="rId1" Type="http://schemas.openxmlformats.org/officeDocument/2006/relationships/image" Target="../media/image87.png"/></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3.xml"/><Relationship Id="rId4" Type="http://schemas.openxmlformats.org/officeDocument/2006/relationships/image" Target="../media/image89.png"/><Relationship Id="rId3" Type="http://schemas.openxmlformats.org/officeDocument/2006/relationships/image" Target="../media/image88.png"/><Relationship Id="rId2" Type="http://schemas.openxmlformats.org/officeDocument/2006/relationships/oleObject" Target="../embeddings/oleObject7.bin"/><Relationship Id="rId1" Type="http://schemas.openxmlformats.org/officeDocument/2006/relationships/image" Target="../media/image8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3.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9.png"/><Relationship Id="rId4" Type="http://schemas.openxmlformats.org/officeDocument/2006/relationships/image" Target="../media/image13.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z="3200" dirty="0">
                <a:latin typeface="黑体" panose="02010609060101010101" pitchFamily="49" charset="-122"/>
                <a:ea typeface="黑体" panose="02010609060101010101" pitchFamily="49" charset="-122"/>
              </a:rPr>
              <a:t>§4.12 </a:t>
            </a:r>
            <a:r>
              <a:rPr lang="zh-CN" altLang="en-US" sz="3200" dirty="0">
                <a:latin typeface="黑体" panose="02010609060101010101" pitchFamily="49" charset="-122"/>
                <a:ea typeface="黑体" panose="02010609060101010101" pitchFamily="49" charset="-122"/>
              </a:rPr>
              <a:t>施密特触发器</a:t>
            </a:r>
            <a:endParaRPr lang="zh-CN" altLang="zh-CN" sz="3200" dirty="0">
              <a:latin typeface="黑体" panose="02010609060101010101" pitchFamily="49" charset="-122"/>
              <a:ea typeface="黑体" panose="02010609060101010101" pitchFamily="49" charset="-122"/>
            </a:endParaRPr>
          </a:p>
        </p:txBody>
      </p:sp>
      <p:sp>
        <p:nvSpPr>
          <p:cNvPr id="5123" name="Rectangle 3"/>
          <p:cNvSpPr>
            <a:spLocks noChangeArrowheads="1"/>
          </p:cNvSpPr>
          <p:nvPr/>
        </p:nvSpPr>
        <p:spPr bwMode="auto">
          <a:xfrm>
            <a:off x="439737" y="897807"/>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一、定义</a:t>
            </a:r>
            <a:endParaRPr kumimoji="0"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lnSpc>
                <a:spcPct val="90000"/>
              </a:lnSpc>
              <a:spcBef>
                <a:spcPts val="1200"/>
              </a:spcBef>
              <a:buClr>
                <a:srgbClr val="330066"/>
              </a:buClr>
              <a:buNone/>
              <a:defRPr/>
            </a:pPr>
            <a:r>
              <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  施密特触发器</a:t>
            </a:r>
            <a:r>
              <a:rPr lang="zh-CN" altLang="en-US" sz="2800" dirty="0">
                <a:solidFill>
                  <a:srgbClr val="000000"/>
                </a:solidFill>
                <a:latin typeface="黑体" panose="02010609060101010101" pitchFamily="49" charset="-122"/>
                <a:ea typeface="黑体" panose="02010609060101010101" pitchFamily="49" charset="-122"/>
              </a:rPr>
              <a:t>是一种能够把输入波形整形成适合于数字电路需要的矩形脉冲的电路</a:t>
            </a:r>
            <a:endParaRPr lang="zh-CN" altLang="en-US" sz="2800" dirty="0">
              <a:solidFill>
                <a:srgbClr val="000000"/>
              </a:solidFill>
              <a:latin typeface="黑体" panose="02010609060101010101" pitchFamily="49" charset="-122"/>
              <a:ea typeface="黑体" panose="02010609060101010101" pitchFamily="49" charset="-122"/>
            </a:endParaRPr>
          </a:p>
          <a:p>
            <a:pPr eaLnBrk="1" hangingPunct="1">
              <a:lnSpc>
                <a:spcPct val="90000"/>
              </a:lnSpc>
              <a:spcBef>
                <a:spcPts val="1200"/>
              </a:spcBef>
              <a:buClr>
                <a:srgbClr val="330066"/>
              </a:buClr>
              <a:defRPr/>
            </a:pPr>
            <a:r>
              <a:rPr kumimoji="0" lang="zh-CN" altLang="en-US" sz="2800" dirty="0">
                <a:solidFill>
                  <a:srgbClr val="000000"/>
                </a:solidFill>
                <a:latin typeface="黑体" panose="02010609060101010101" pitchFamily="49" charset="-122"/>
                <a:ea typeface="黑体" panose="02010609060101010101" pitchFamily="49" charset="-122"/>
              </a:rPr>
              <a:t>二、特点和类型</a:t>
            </a:r>
            <a:endParaRPr kumimoji="0" lang="zh-CN" altLang="en-US" sz="2800" dirty="0">
              <a:solidFill>
                <a:srgbClr val="000000"/>
              </a:solidFill>
              <a:latin typeface="黑体" panose="02010609060101010101" pitchFamily="49" charset="-122"/>
              <a:ea typeface="黑体" panose="02010609060101010101" pitchFamily="49" charset="-122"/>
            </a:endParaRPr>
          </a:p>
          <a:p>
            <a:pPr marL="0" indent="0" eaLnBrk="1" hangingPunct="1">
              <a:lnSpc>
                <a:spcPct val="90000"/>
              </a:lnSpc>
              <a:spcBef>
                <a:spcPts val="1200"/>
              </a:spcBef>
              <a:buClr>
                <a:srgbClr val="330066"/>
              </a:buClr>
              <a:buNone/>
              <a:defRPr/>
            </a:pPr>
            <a:endParaRPr kumimoji="0" lang="en-US" altLang="zh-CN" sz="2800" dirty="0">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7" name="Text Box 7"/>
          <p:cNvSpPr txBox="1">
            <a:spLocks noChangeArrowheads="1"/>
          </p:cNvSpPr>
          <p:nvPr/>
        </p:nvSpPr>
        <p:spPr bwMode="auto">
          <a:xfrm>
            <a:off x="531812" y="2836544"/>
            <a:ext cx="8137525"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⒈ </a:t>
            </a:r>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输入信号在变化过程中会引起电路状态变化</a:t>
            </a:r>
            <a:endPar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lang="zh-CN" altLang="en-US"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⒉ </a:t>
            </a:r>
            <a:r>
              <a:rPr kumimoji="1" lang="zh-CN" altLang="en-US"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输入信号在上升过程中引起电路状态翻转时的输入电压值（记做</a:t>
            </a:r>
            <a:r>
              <a:rPr kumimoji="1"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U</a:t>
            </a:r>
            <a:r>
              <a:rPr kumimoji="1" lang="en-US" altLang="zh-CN"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T+</a:t>
            </a:r>
            <a:r>
              <a:rPr kumimoji="1"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或</a:t>
            </a:r>
            <a:r>
              <a:rPr kumimoji="1"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V</a:t>
            </a:r>
            <a:r>
              <a:rPr kumimoji="1" lang="en-US" altLang="zh-CN"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T+</a:t>
            </a:r>
            <a:r>
              <a:rPr kumimoji="1" lang="zh-CN" altLang="en-US"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）与降低过程中引起电路输出状态翻转时的输入电压值（记做</a:t>
            </a:r>
            <a:r>
              <a:rPr kumimoji="1"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U</a:t>
            </a:r>
            <a:r>
              <a:rPr kumimoji="1" lang="en-US" altLang="zh-CN"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T-</a:t>
            </a:r>
            <a:r>
              <a:rPr kumimoji="1"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或</a:t>
            </a:r>
            <a:r>
              <a:rPr kumimoji="1"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V</a:t>
            </a:r>
            <a:r>
              <a:rPr kumimoji="1" lang="en-US" altLang="zh-CN"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T-</a:t>
            </a:r>
            <a:r>
              <a:rPr kumimoji="1" lang="zh-CN" altLang="en-US"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）不同，即形成</a:t>
            </a:r>
            <a:r>
              <a:rPr kumimoji="1" lang="zh-CN" altLang="en-US"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滞回特性</a:t>
            </a:r>
            <a:endParaRPr kumimoji="1" lang="zh-CN" altLang="en-US"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⒊ </a:t>
            </a:r>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在电路输出状态转换时，通过电路内部的正反馈，使输出波形的边沿很陡，改善了输出波形</a:t>
            </a:r>
            <a:endPar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451653" y="190500"/>
            <a:ext cx="8511114" cy="523220"/>
          </a:xfrm>
          <a:prstGeom prst="rect">
            <a:avLst/>
          </a:prstGeom>
          <a:solidFill>
            <a:schemeClr val="bg1">
              <a:lumMod val="95000"/>
            </a:schemeClr>
          </a:solidFill>
          <a:ln w="28575">
            <a:solidFill>
              <a:srgbClr val="FF0000"/>
            </a:solidFill>
          </a:ln>
          <a:effectLst/>
        </p:spPr>
        <p:txBody>
          <a:bodyPr wrap="square">
            <a:spAutoFit/>
          </a:bodyPr>
          <a:lstStyle/>
          <a:p>
            <a:pPr algn="ctr" eaLnBrk="1" hangingPunct="1">
              <a:spcBef>
                <a:spcPct val="50000"/>
              </a:spcBef>
              <a:defRPr/>
            </a:pPr>
            <a:r>
              <a:rPr kumimoji="1" lang="zh-CN" altLang="en-US" b="0"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问题②：</a:t>
            </a:r>
            <a:r>
              <a:rPr lang="zh-CN" altLang="en-US" dirty="0">
                <a:solidFill>
                  <a:srgbClr val="FF0000"/>
                </a:solidFill>
                <a:effectLst>
                  <a:outerShdw blurRad="38100" dist="38100" dir="2700000" algn="tl">
                    <a:srgbClr val="FFFFFF"/>
                  </a:outerShdw>
                </a:effectLst>
                <a:latin typeface="黑体" panose="02010609060101010101" pitchFamily="49" charset="-122"/>
                <a:ea typeface="黑体" panose="02010609060101010101" pitchFamily="49" charset="-122"/>
              </a:rPr>
              <a:t>如何确定触发脉冲类型和为什么会自动返回？</a:t>
            </a:r>
            <a:endParaRPr kumimoji="1" lang="zh-CN" altLang="en-US" b="0"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endParaRPr>
          </a:p>
        </p:txBody>
      </p:sp>
      <p:sp>
        <p:nvSpPr>
          <p:cNvPr id="3" name="Text Box 7"/>
          <p:cNvSpPr txBox="1">
            <a:spLocks noChangeArrowheads="1"/>
          </p:cNvSpPr>
          <p:nvPr/>
        </p:nvSpPr>
        <p:spPr bwMode="auto">
          <a:xfrm>
            <a:off x="451653" y="737239"/>
            <a:ext cx="799306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	</a:t>
            </a:r>
            <a:r>
              <a:rPr kumimoji="1" lang="zh-CN" altLang="en-US"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分析：当外加触发脉冲时，电路状态从稳态翻转到暂稳态，则为触发脉冲；</a:t>
            </a:r>
            <a:endParaRPr kumimoji="1" lang="en-US" altLang="zh-CN"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   </a:t>
            </a:r>
            <a:r>
              <a:rPr kumimoji="1" lang="en-US" altLang="zh-CN" b="1"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rPr>
              <a:t>	</a:t>
            </a:r>
            <a:r>
              <a:rPr kumimoji="1" lang="zh-CN" altLang="en-US" b="1"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rPr>
              <a:t>在</a:t>
            </a:r>
            <a:r>
              <a:rPr kumimoji="1" lang="zh-CN" altLang="en-US"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暂稳态，电路中某信号维持一段时间后变化，会返回到稳态。</a:t>
            </a:r>
            <a:endParaRPr kumimoji="1" lang="zh-CN" altLang="en-US"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endParaRPr>
          </a:p>
        </p:txBody>
      </p:sp>
      <p:sp>
        <p:nvSpPr>
          <p:cNvPr id="4" name="Text Box 5"/>
          <p:cNvSpPr txBox="1">
            <a:spLocks noChangeArrowheads="1"/>
          </p:cNvSpPr>
          <p:nvPr/>
        </p:nvSpPr>
        <p:spPr bwMode="auto">
          <a:xfrm>
            <a:off x="447531" y="3080075"/>
            <a:ext cx="5977983" cy="523220"/>
          </a:xfrm>
          <a:prstGeom prst="rect">
            <a:avLst/>
          </a:prstGeom>
          <a:solidFill>
            <a:schemeClr val="bg1">
              <a:lumMod val="95000"/>
            </a:schemeClr>
          </a:solidFill>
          <a:ln w="28575">
            <a:solidFill>
              <a:srgbClr val="FF0000"/>
            </a:solidFill>
          </a:ln>
          <a:effectLst/>
        </p:spPr>
        <p:txBody>
          <a:bodyPr wrap="square">
            <a:spAutoFit/>
          </a:bodyPr>
          <a:lstStyle/>
          <a:p>
            <a:pPr eaLnBrk="1" hangingPunct="1">
              <a:spcBef>
                <a:spcPct val="50000"/>
              </a:spcBef>
              <a:defRPr/>
            </a:pPr>
            <a:r>
              <a:rPr kumimoji="1" lang="zh-CN" altLang="en-US" b="0"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问题③：</a:t>
            </a:r>
            <a:r>
              <a:rPr lang="zh-CN" altLang="en-US" dirty="0">
                <a:solidFill>
                  <a:srgbClr val="FF0000"/>
                </a:solidFill>
                <a:effectLst>
                  <a:outerShdw blurRad="38100" dist="38100" dir="2700000" algn="tl">
                    <a:srgbClr val="FFFFFF"/>
                  </a:outerShdw>
                </a:effectLst>
                <a:latin typeface="黑体" panose="02010609060101010101" pitchFamily="49" charset="-122"/>
                <a:ea typeface="黑体" panose="02010609060101010101" pitchFamily="49" charset="-122"/>
              </a:rPr>
              <a:t>如何确定暂稳态维持时间？</a:t>
            </a:r>
            <a:endParaRPr kumimoji="1" lang="zh-CN" altLang="en-US" b="0"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endParaRPr>
          </a:p>
        </p:txBody>
      </p:sp>
      <p:sp>
        <p:nvSpPr>
          <p:cNvPr id="5" name="Text Box 7"/>
          <p:cNvSpPr txBox="1">
            <a:spLocks noChangeArrowheads="1"/>
          </p:cNvSpPr>
          <p:nvPr/>
        </p:nvSpPr>
        <p:spPr bwMode="auto">
          <a:xfrm>
            <a:off x="447531" y="3618572"/>
            <a:ext cx="799306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r>
              <a:rPr lang="en-US" altLang="zh-CN" dirty="0">
                <a:solidFill>
                  <a:srgbClr val="0000FF"/>
                </a:solidFill>
                <a:latin typeface="黑体" panose="02010609060101010101" pitchFamily="49" charset="-122"/>
                <a:ea typeface="黑体" panose="02010609060101010101" pitchFamily="49" charset="-122"/>
              </a:rPr>
              <a:t>	</a:t>
            </a:r>
            <a:r>
              <a:rPr lang="zh-CN" altLang="en-US" dirty="0">
                <a:solidFill>
                  <a:srgbClr val="0000FF"/>
                </a:solidFill>
                <a:latin typeface="黑体" panose="02010609060101010101" pitchFamily="49" charset="-122"/>
                <a:ea typeface="黑体" panose="02010609060101010101" pitchFamily="49" charset="-122"/>
              </a:rPr>
              <a:t>暂稳态维持时间需要有储能电路，比如电容的充放电时间</a:t>
            </a:r>
            <a:endParaRPr kumimoji="1" lang="zh-CN" altLang="en-US" b="1" i="0" u="none" strike="noStrike" kern="1200" cap="none" spc="0" normalizeH="0" baseline="0" noProof="0" dirty="0">
              <a:ln>
                <a:noFill/>
              </a:ln>
              <a:solidFill>
                <a:srgbClr val="0000FF"/>
              </a:solidFill>
              <a:uLnTx/>
              <a:uFillTx/>
              <a:latin typeface="黑体" panose="02010609060101010101" pitchFamily="49" charset="-122"/>
              <a:ea typeface="黑体" panose="02010609060101010101" pitchFamily="49" charset="-122"/>
            </a:endParaRPr>
          </a:p>
        </p:txBody>
      </p:sp>
      <p:sp>
        <p:nvSpPr>
          <p:cNvPr id="6" name="Rectangle 3"/>
          <p:cNvSpPr>
            <a:spLocks noChangeArrowheads="1"/>
          </p:cNvSpPr>
          <p:nvPr/>
        </p:nvSpPr>
        <p:spPr bwMode="auto">
          <a:xfrm>
            <a:off x="447531" y="4771976"/>
            <a:ext cx="8229600" cy="1638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defRPr/>
            </a:pPr>
            <a:r>
              <a:rPr lang="zh-CN" altLang="en-US" sz="2800" dirty="0">
                <a:latin typeface="黑体" panose="02010609060101010101" pitchFamily="49" charset="-122"/>
                <a:ea typeface="黑体" panose="02010609060101010101" pitchFamily="49" charset="-122"/>
              </a:rPr>
              <a:t>单稳态触发器的类型和应用</a:t>
            </a:r>
            <a:endParaRPr lang="en-US" altLang="zh-CN" sz="28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类型：</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微分型</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积分型</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p>
            <a:pPr marL="514350" indent="-514350">
              <a:buFont typeface="+mj-lt"/>
              <a:buAutoNum type="arabicPeriod"/>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应用：</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脉冲整型</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延时</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定时</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等</a:t>
            </a:r>
            <a:endParaRPr kumimoji="0" lang="zh-CN" altLang="en-US" sz="32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80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latin typeface="黑体" panose="02010609060101010101" pitchFamily="49" charset="-122"/>
                <a:ea typeface="黑体" panose="02010609060101010101" pitchFamily="49" charset="-122"/>
              </a:rPr>
              <a:t>二、积分型单稳态触发器的原理及分析</a:t>
            </a:r>
            <a:endParaRPr lang="en-US" altLang="zh-CN" sz="2800" dirty="0">
              <a:latin typeface="黑体" panose="02010609060101010101" pitchFamily="49" charset="-122"/>
              <a:ea typeface="黑体" panose="02010609060101010101" pitchFamily="49" charset="-122"/>
            </a:endParaRPr>
          </a:p>
        </p:txBody>
      </p:sp>
      <p:pic>
        <p:nvPicPr>
          <p:cNvPr id="3" name="Picture 2" descr="10-3-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9788" y="509245"/>
            <a:ext cx="4578350" cy="20145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6"/>
          <p:cNvGrpSpPr/>
          <p:nvPr/>
        </p:nvGrpSpPr>
        <p:grpSpPr bwMode="auto">
          <a:xfrm>
            <a:off x="447976" y="941045"/>
            <a:ext cx="550862" cy="279400"/>
            <a:chOff x="277" y="810"/>
            <a:chExt cx="347" cy="176"/>
          </a:xfrm>
        </p:grpSpPr>
        <p:sp>
          <p:nvSpPr>
            <p:cNvPr id="5" name="Line 47"/>
            <p:cNvSpPr>
              <a:spLocks noChangeShapeType="1"/>
            </p:cNvSpPr>
            <p:nvPr/>
          </p:nvSpPr>
          <p:spPr bwMode="auto">
            <a:xfrm>
              <a:off x="277" y="977"/>
              <a:ext cx="1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Line 48"/>
            <p:cNvSpPr>
              <a:spLocks noChangeShapeType="1"/>
            </p:cNvSpPr>
            <p:nvPr/>
          </p:nvSpPr>
          <p:spPr bwMode="auto">
            <a:xfrm>
              <a:off x="383" y="810"/>
              <a:ext cx="1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Line 49"/>
            <p:cNvSpPr>
              <a:spLocks noChangeShapeType="1"/>
            </p:cNvSpPr>
            <p:nvPr/>
          </p:nvSpPr>
          <p:spPr bwMode="auto">
            <a:xfrm>
              <a:off x="390" y="816"/>
              <a:ext cx="0" cy="1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Line 50"/>
            <p:cNvSpPr>
              <a:spLocks noChangeShapeType="1"/>
            </p:cNvSpPr>
            <p:nvPr/>
          </p:nvSpPr>
          <p:spPr bwMode="auto">
            <a:xfrm>
              <a:off x="501" y="976"/>
              <a:ext cx="12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Line 51"/>
            <p:cNvSpPr>
              <a:spLocks noChangeShapeType="1"/>
            </p:cNvSpPr>
            <p:nvPr/>
          </p:nvSpPr>
          <p:spPr bwMode="auto">
            <a:xfrm>
              <a:off x="499" y="822"/>
              <a:ext cx="0" cy="1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10" name="Text Box 41"/>
              <p:cNvSpPr txBox="1">
                <a:spLocks noChangeArrowheads="1"/>
              </p:cNvSpPr>
              <p:nvPr/>
            </p:nvSpPr>
            <p:spPr bwMode="auto">
              <a:xfrm>
                <a:off x="115542" y="2527125"/>
                <a:ext cx="5436758"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a:t>
                </a:r>
                <a:r>
                  <a:rPr kumimoji="1" lang="en-US" altLang="zh-CN"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1</a:t>
                </a:r>
                <a:r>
                  <a:rPr kumimoji="1"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）确定稳态</a:t>
                </a:r>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：在</a:t>
                </a:r>
                <a14:m>
                  <m:oMath xmlns:m="http://schemas.openxmlformats.org/officeDocument/2006/math">
                    <m:sSub>
                      <m:sSubPr>
                        <m:ctrlP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ctrlPr>
                      </m:sSubPr>
                      <m:e>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𝒗</m:t>
                        </m:r>
                      </m:e>
                      <m:sub>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𝑰</m:t>
                        </m:r>
                      </m:sub>
                    </m:sSub>
                  </m:oMath>
                </a14:m>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脉冲到来以前</a:t>
                </a:r>
                <a:r>
                  <a:rPr lang="zh-CN" altLang="en-US" noProof="0" dirty="0">
                    <a:solidFill>
                      <a:srgbClr val="000000"/>
                    </a:solidFill>
                    <a:latin typeface="黑体" panose="02010609060101010101" pitchFamily="49" charset="-122"/>
                    <a:ea typeface="黑体" panose="02010609060101010101" pitchFamily="49" charset="-122"/>
                  </a:rPr>
                  <a:t>，</a:t>
                </a:r>
                <a14:m>
                  <m:oMath xmlns:m="http://schemas.openxmlformats.org/officeDocument/2006/math">
                    <m:sSub>
                      <m:sSubPr>
                        <m:ctrlP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ctrlPr>
                      </m:sSubPr>
                      <m:e>
                        <m:r>
                          <a:rPr lang="en-US" altLang="zh-CN" i="1" noProof="0" dirty="0" smtClean="0">
                            <a:solidFill>
                              <a:srgbClr val="000000"/>
                            </a:solidFill>
                            <a:latin typeface="Cambria Math" panose="02040503050406030204" pitchFamily="18" charset="0"/>
                            <a:ea typeface="黑体" panose="02010609060101010101" pitchFamily="49" charset="-122"/>
                          </a:rPr>
                          <m:t>𝑣</m:t>
                        </m:r>
                      </m:e>
                      <m:sub>
                        <m:r>
                          <a:rPr lang="en-US" altLang="zh-CN" b="1" i="1" noProof="0" dirty="0" smtClean="0">
                            <a:solidFill>
                              <a:srgbClr val="000000"/>
                            </a:solidFill>
                            <a:latin typeface="Cambria Math" panose="02040503050406030204" pitchFamily="18" charset="0"/>
                            <a:ea typeface="黑体" panose="02010609060101010101" pitchFamily="49" charset="-122"/>
                          </a:rPr>
                          <m:t>𝑶</m:t>
                        </m:r>
                        <m:r>
                          <a:rPr lang="en-US" altLang="zh-CN" i="1" noProof="0" dirty="0" smtClean="0">
                            <a:solidFill>
                              <a:srgbClr val="000000"/>
                            </a:solidFill>
                            <a:latin typeface="Cambria Math" panose="02040503050406030204" pitchFamily="18" charset="0"/>
                            <a:ea typeface="黑体" panose="02010609060101010101" pitchFamily="49" charset="-122"/>
                          </a:rPr>
                          <m:t>1</m:t>
                        </m:r>
                      </m:sub>
                    </m:sSub>
                  </m:oMath>
                </a14:m>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高电平，</a:t>
                </a:r>
                <a14:m>
                  <m:oMath xmlns:m="http://schemas.openxmlformats.org/officeDocument/2006/math">
                    <m:sSub>
                      <m:sSubPr>
                        <m:ctrlP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ctrlPr>
                      </m:sSubPr>
                      <m:e>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𝒗</m:t>
                        </m:r>
                      </m:e>
                      <m:sub>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𝑶</m:t>
                        </m:r>
                      </m:sub>
                    </m:sSub>
                  </m:oMath>
                </a14:m>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高电平</a:t>
                </a:r>
                <a:endPar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mc:Choice>
        <mc:Fallback>
          <p:sp>
            <p:nvSpPr>
              <p:cNvPr id="10" name="Text Box 41"/>
              <p:cNvSpPr txBox="1">
                <a:spLocks noRot="1" noChangeAspect="1" noMove="1" noResize="1" noEditPoints="1" noAdjustHandles="1" noChangeArrowheads="1" noChangeShapeType="1" noTextEdit="1"/>
              </p:cNvSpPr>
              <p:nvPr/>
            </p:nvSpPr>
            <p:spPr bwMode="auto">
              <a:xfrm>
                <a:off x="115542" y="2527125"/>
                <a:ext cx="5436758" cy="954107"/>
              </a:xfrm>
              <a:prstGeom prst="rect">
                <a:avLst/>
              </a:prstGeom>
              <a:blipFill rotWithShape="1">
                <a:blip r:embed="rId2"/>
                <a:stretch>
                  <a:fillRect l="-11" t="-48" r="9" b="1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pSp>
        <p:nvGrpSpPr>
          <p:cNvPr id="147" name="组合 146"/>
          <p:cNvGrpSpPr/>
          <p:nvPr/>
        </p:nvGrpSpPr>
        <p:grpSpPr>
          <a:xfrm>
            <a:off x="328930" y="3643630"/>
            <a:ext cx="5060315" cy="2821305"/>
            <a:chOff x="518" y="5738"/>
            <a:chExt cx="7969" cy="4443"/>
          </a:xfrm>
        </p:grpSpPr>
        <mc:AlternateContent xmlns:mc="http://schemas.openxmlformats.org/markup-compatibility/2006">
          <mc:Choice xmlns:a14="http://schemas.microsoft.com/office/drawing/2010/main" Requires="a14">
            <p:sp>
              <p:nvSpPr>
                <p:cNvPr id="11" name="Rectangle 52"/>
                <p:cNvSpPr>
                  <a:spLocks noChangeArrowheads="1"/>
                </p:cNvSpPr>
                <p:nvPr/>
              </p:nvSpPr>
              <p:spPr bwMode="auto">
                <a:xfrm>
                  <a:off x="518" y="6098"/>
                  <a:ext cx="1592" cy="1355"/>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14:m>
                    <m:oMath xmlns:m="http://schemas.openxmlformats.org/officeDocument/2006/math">
                      <m:sSub>
                        <m:sSubPr>
                          <m:ctrlP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𝒗</m:t>
                          </m:r>
                        </m:e>
                        <m:sub>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𝑰</m:t>
                          </m:r>
                        </m:sub>
                      </m:sSub>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正跳变</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1" name="Rectangle 52"/>
                <p:cNvSpPr>
                  <a:spLocks noRot="1" noChangeAspect="1" noMove="1" noResize="1" noEditPoints="1" noAdjustHandles="1" noChangeArrowheads="1" noChangeShapeType="1" noTextEdit="1"/>
                </p:cNvSpPr>
                <p:nvPr/>
              </p:nvSpPr>
              <p:spPr bwMode="auto">
                <a:xfrm>
                  <a:off x="518" y="6098"/>
                  <a:ext cx="1592" cy="1355"/>
                </a:xfrm>
                <a:prstGeom prst="rect">
                  <a:avLst/>
                </a:prstGeom>
                <a:blipFill rotWithShape="1">
                  <a:blip r:embed="rId3"/>
                </a:blip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Rectangle 53"/>
                <p:cNvSpPr>
                  <a:spLocks noChangeArrowheads="1"/>
                </p:cNvSpPr>
                <p:nvPr/>
              </p:nvSpPr>
              <p:spPr bwMode="auto">
                <a:xfrm>
                  <a:off x="3568" y="5738"/>
                  <a:ext cx="3102" cy="727"/>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0">
                    <a:spcBef>
                      <a:spcPct val="50000"/>
                    </a:spcBef>
                    <a:defRPr/>
                  </a:pPr>
                  <a14:m>
                    <m:oMath xmlns:m="http://schemas.openxmlformats.org/officeDocument/2006/math">
                      <m:sSub>
                        <m:sSubPr>
                          <m:ctrlPr>
                            <a:rPr lang="en-US" altLang="zh-CN" sz="2400" i="1" dirty="0">
                              <a:solidFill>
                                <a:srgbClr val="000000"/>
                              </a:solidFill>
                              <a:latin typeface="Cambria Math" panose="02040503050406030204" pitchFamily="18" charset="0"/>
                              <a:ea typeface="黑体" panose="02010609060101010101" pitchFamily="49" charset="-122"/>
                            </a:rPr>
                          </m:ctrlPr>
                        </m:sSubPr>
                        <m:e>
                          <m:r>
                            <a:rPr lang="en-US" altLang="zh-CN" sz="2400" i="1" dirty="0">
                              <a:solidFill>
                                <a:srgbClr val="000000"/>
                              </a:solidFill>
                              <a:latin typeface="Cambria Math" panose="02040503050406030204" pitchFamily="18" charset="0"/>
                              <a:ea typeface="黑体" panose="02010609060101010101" pitchFamily="49" charset="-122"/>
                            </a:rPr>
                            <m:t>𝑣</m:t>
                          </m:r>
                        </m:e>
                        <m:sub>
                          <m:r>
                            <a:rPr lang="en-US" altLang="zh-CN" sz="2400" i="1" dirty="0">
                              <a:solidFill>
                                <a:srgbClr val="000000"/>
                              </a:solidFill>
                              <a:latin typeface="Cambria Math" panose="02040503050406030204" pitchFamily="18" charset="0"/>
                              <a:ea typeface="黑体" panose="02010609060101010101" pitchFamily="49" charset="-122"/>
                            </a:rPr>
                            <m:t>𝑶</m:t>
                          </m:r>
                          <m:r>
                            <a:rPr lang="en-US" altLang="zh-CN" sz="2400" i="1" dirty="0">
                              <a:solidFill>
                                <a:srgbClr val="000000"/>
                              </a:solidFill>
                              <a:latin typeface="Cambria Math" panose="02040503050406030204" pitchFamily="18" charset="0"/>
                              <a:ea typeface="黑体" panose="02010609060101010101" pitchFamily="49" charset="-122"/>
                            </a:rPr>
                            <m:t>1</m:t>
                          </m:r>
                        </m:sub>
                      </m:sSub>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负跳变</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2" name="Rectangle 53"/>
                <p:cNvSpPr>
                  <a:spLocks noRot="1" noChangeAspect="1" noMove="1" noResize="1" noEditPoints="1" noAdjustHandles="1" noChangeArrowheads="1" noChangeShapeType="1" noTextEdit="1"/>
                </p:cNvSpPr>
                <p:nvPr/>
              </p:nvSpPr>
              <p:spPr bwMode="auto">
                <a:xfrm>
                  <a:off x="3568" y="5738"/>
                  <a:ext cx="3102" cy="727"/>
                </a:xfrm>
                <a:prstGeom prst="rect">
                  <a:avLst/>
                </a:prstGeom>
                <a:blipFill rotWithShape="1">
                  <a:blip r:embed="rId4"/>
                </a:blip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Rectangle 54"/>
                <p:cNvSpPr>
                  <a:spLocks noChangeArrowheads="1"/>
                </p:cNvSpPr>
                <p:nvPr/>
              </p:nvSpPr>
              <p:spPr bwMode="auto">
                <a:xfrm>
                  <a:off x="3540" y="6838"/>
                  <a:ext cx="1788" cy="1309"/>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0">
                    <a:spcBef>
                      <a:spcPct val="50000"/>
                    </a:spcBef>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 </a:t>
                  </a:r>
                  <a14:m>
                    <m:oMath xmlns:m="http://schemas.openxmlformats.org/officeDocument/2006/math">
                      <m:sSub>
                        <m:sSubPr>
                          <m:ctrlPr>
                            <a:rPr lang="en-US" altLang="zh-CN" sz="2400" i="1" dirty="0">
                              <a:solidFill>
                                <a:srgbClr val="000000"/>
                              </a:solidFill>
                              <a:latin typeface="Cambria Math" panose="02040503050406030204" pitchFamily="18" charset="0"/>
                              <a:ea typeface="黑体" panose="02010609060101010101" pitchFamily="49" charset="-122"/>
                            </a:rPr>
                          </m:ctrlPr>
                        </m:sSubPr>
                        <m:e>
                          <m:r>
                            <a:rPr lang="en-US" altLang="zh-CN" sz="2400" i="1" dirty="0">
                              <a:solidFill>
                                <a:srgbClr val="000000"/>
                              </a:solidFill>
                              <a:latin typeface="Cambria Math" panose="02040503050406030204" pitchFamily="18" charset="0"/>
                              <a:ea typeface="黑体" panose="02010609060101010101" pitchFamily="49" charset="-122"/>
                            </a:rPr>
                            <m:t>𝒗</m:t>
                          </m:r>
                        </m:e>
                        <m:sub>
                          <m:r>
                            <a:rPr lang="en-US" altLang="zh-CN" sz="2400" b="1" i="1" dirty="0" smtClean="0">
                              <a:solidFill>
                                <a:srgbClr val="000000"/>
                              </a:solidFill>
                              <a:latin typeface="Cambria Math" panose="02040503050406030204" pitchFamily="18" charset="0"/>
                              <a:ea typeface="黑体" panose="02010609060101010101" pitchFamily="49" charset="-122"/>
                            </a:rPr>
                            <m:t>𝑨</m:t>
                          </m:r>
                        </m:sub>
                      </m:sSub>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不突变</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3" name="Rectangle 54"/>
                <p:cNvSpPr>
                  <a:spLocks noRot="1" noChangeAspect="1" noMove="1" noResize="1" noEditPoints="1" noAdjustHandles="1" noChangeArrowheads="1" noChangeShapeType="1" noTextEdit="1"/>
                </p:cNvSpPr>
                <p:nvPr/>
              </p:nvSpPr>
              <p:spPr bwMode="auto">
                <a:xfrm>
                  <a:off x="3540" y="6838"/>
                  <a:ext cx="1788" cy="1309"/>
                </a:xfrm>
                <a:prstGeom prst="rect">
                  <a:avLst/>
                </a:prstGeom>
                <a:blipFill rotWithShape="1">
                  <a:blip r:embed="rId5"/>
                </a:blip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14" name="AutoShape 55"/>
            <p:cNvSpPr>
              <a:spLocks noChangeArrowheads="1"/>
            </p:cNvSpPr>
            <p:nvPr/>
          </p:nvSpPr>
          <p:spPr bwMode="auto">
            <a:xfrm rot="-1534572">
              <a:off x="2198" y="6370"/>
              <a:ext cx="1317" cy="502"/>
            </a:xfrm>
            <a:prstGeom prst="rightArrow">
              <a:avLst>
                <a:gd name="adj1" fmla="val 50000"/>
                <a:gd name="adj2" fmla="val 65547"/>
              </a:avLst>
            </a:prstGeom>
            <a:gradFill rotWithShape="0">
              <a:gsLst>
                <a:gs pos="0">
                  <a:schemeClr val="tx1"/>
                </a:gs>
                <a:gs pos="50000">
                  <a:srgbClr val="FF0000"/>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AutoShape 56"/>
            <p:cNvSpPr>
              <a:spLocks noChangeArrowheads="1"/>
            </p:cNvSpPr>
            <p:nvPr/>
          </p:nvSpPr>
          <p:spPr bwMode="auto">
            <a:xfrm rot="1722189">
              <a:off x="2280" y="6933"/>
              <a:ext cx="1193" cy="470"/>
            </a:xfrm>
            <a:prstGeom prst="rightArrow">
              <a:avLst>
                <a:gd name="adj1" fmla="val 50000"/>
                <a:gd name="adj2" fmla="val 63431"/>
              </a:avLst>
            </a:prstGeom>
            <a:gradFill rotWithShape="0">
              <a:gsLst>
                <a:gs pos="0">
                  <a:schemeClr val="tx1"/>
                </a:gs>
                <a:gs pos="50000">
                  <a:srgbClr val="FF0000"/>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16" name="Rectangle 57"/>
                <p:cNvSpPr>
                  <a:spLocks noChangeArrowheads="1"/>
                </p:cNvSpPr>
                <p:nvPr/>
              </p:nvSpPr>
              <p:spPr bwMode="auto">
                <a:xfrm>
                  <a:off x="1618" y="8408"/>
                  <a:ext cx="1872" cy="727"/>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14:m>
                    <m:oMath xmlns:m="http://schemas.openxmlformats.org/officeDocument/2006/math">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𝑪</m:t>
                      </m:r>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放电</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6" name="Rectangle 57"/>
                <p:cNvSpPr>
                  <a:spLocks noRot="1" noChangeAspect="1" noMove="1" noResize="1" noEditPoints="1" noAdjustHandles="1" noChangeArrowheads="1" noChangeShapeType="1" noTextEdit="1"/>
                </p:cNvSpPr>
                <p:nvPr/>
              </p:nvSpPr>
              <p:spPr bwMode="auto">
                <a:xfrm>
                  <a:off x="1618" y="8408"/>
                  <a:ext cx="1872" cy="727"/>
                </a:xfrm>
                <a:prstGeom prst="rect">
                  <a:avLst/>
                </a:prstGeom>
                <a:blipFill rotWithShape="1">
                  <a:blip r:embed="rId6"/>
                </a:blip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58"/>
                <p:cNvSpPr>
                  <a:spLocks noChangeArrowheads="1"/>
                </p:cNvSpPr>
                <p:nvPr/>
              </p:nvSpPr>
              <p:spPr bwMode="auto">
                <a:xfrm>
                  <a:off x="4778" y="8470"/>
                  <a:ext cx="3680" cy="727"/>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0">
                    <a:spcBef>
                      <a:spcPct val="50000"/>
                    </a:spcBef>
                    <a:defRPr/>
                  </a:pPr>
                  <a14:m>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rPr>
                          </m:ctrlPr>
                        </m:sSubPr>
                        <m:e>
                          <m:r>
                            <a:rPr lang="en-US" altLang="zh-CN" sz="2400" i="1" dirty="0">
                              <a:solidFill>
                                <a:srgbClr val="000000"/>
                              </a:solidFill>
                              <a:latin typeface="Cambria Math" panose="02040503050406030204" pitchFamily="18" charset="0"/>
                              <a:ea typeface="黑体" panose="02010609060101010101" pitchFamily="49" charset="-122"/>
                            </a:rPr>
                            <m:t>𝒗</m:t>
                          </m:r>
                        </m:e>
                        <m:sub>
                          <m:r>
                            <a:rPr lang="en-US" altLang="zh-CN" sz="2400" i="1" dirty="0">
                              <a:solidFill>
                                <a:srgbClr val="000000"/>
                              </a:solidFill>
                              <a:latin typeface="Cambria Math" panose="02040503050406030204" pitchFamily="18" charset="0"/>
                              <a:ea typeface="黑体" panose="02010609060101010101" pitchFamily="49" charset="-122"/>
                            </a:rPr>
                            <m:t>𝑨</m:t>
                          </m:r>
                        </m:sub>
                      </m:sSub>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下降直到</a:t>
                  </a:r>
                  <a14:m>
                    <m:oMath xmlns:m="http://schemas.openxmlformats.org/officeDocument/2006/math">
                      <m:sSub>
                        <m:sSubPr>
                          <m:ctrlP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𝑽</m:t>
                          </m:r>
                        </m:e>
                        <m:sub>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𝑻𝑯</m:t>
                          </m:r>
                        </m:sub>
                      </m:sSub>
                    </m:oMath>
                  </a14:m>
                  <a:endPar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7" name="Rectangle 58"/>
                <p:cNvSpPr>
                  <a:spLocks noRot="1" noChangeAspect="1" noMove="1" noResize="1" noEditPoints="1" noAdjustHandles="1" noChangeArrowheads="1" noChangeShapeType="1" noTextEdit="1"/>
                </p:cNvSpPr>
                <p:nvPr/>
              </p:nvSpPr>
              <p:spPr bwMode="auto">
                <a:xfrm>
                  <a:off x="4778" y="8470"/>
                  <a:ext cx="3680" cy="727"/>
                </a:xfrm>
                <a:prstGeom prst="rect">
                  <a:avLst/>
                </a:prstGeom>
                <a:blipFill rotWithShape="1">
                  <a:blip r:embed="rId7"/>
                </a:blip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18" name="AutoShape 59"/>
            <p:cNvSpPr>
              <a:spLocks noChangeArrowheads="1"/>
            </p:cNvSpPr>
            <p:nvPr/>
          </p:nvSpPr>
          <p:spPr bwMode="auto">
            <a:xfrm>
              <a:off x="3588" y="8575"/>
              <a:ext cx="920" cy="470"/>
            </a:xfrm>
            <a:prstGeom prst="notchedRightArrow">
              <a:avLst>
                <a:gd name="adj1" fmla="val 50000"/>
                <a:gd name="adj2" fmla="val 48936"/>
              </a:avLst>
            </a:prstGeom>
            <a:gradFill rotWithShape="0">
              <a:gsLst>
                <a:gs pos="0">
                  <a:schemeClr val="tx1"/>
                </a:gs>
                <a:gs pos="50000">
                  <a:srgbClr val="FF0000"/>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AutoShape 60"/>
            <p:cNvSpPr>
              <a:spLocks noChangeArrowheads="1"/>
            </p:cNvSpPr>
            <p:nvPr/>
          </p:nvSpPr>
          <p:spPr bwMode="auto">
            <a:xfrm>
              <a:off x="5338" y="7433"/>
              <a:ext cx="815" cy="500"/>
            </a:xfrm>
            <a:prstGeom prst="notchedRightArrow">
              <a:avLst>
                <a:gd name="adj1" fmla="val 50000"/>
                <a:gd name="adj2" fmla="val 40750"/>
              </a:avLst>
            </a:prstGeom>
            <a:gradFill rotWithShape="0">
              <a:gsLst>
                <a:gs pos="0">
                  <a:schemeClr val="tx1"/>
                </a:gs>
                <a:gs pos="50000">
                  <a:srgbClr val="FF0000"/>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0" name="Rectangle 61"/>
                <p:cNvSpPr>
                  <a:spLocks noChangeArrowheads="1"/>
                </p:cNvSpPr>
                <p:nvPr/>
              </p:nvSpPr>
              <p:spPr bwMode="auto">
                <a:xfrm>
                  <a:off x="6230" y="6868"/>
                  <a:ext cx="1785" cy="1355"/>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0">
                    <a:spcBef>
                      <a:spcPct val="50000"/>
                    </a:spcBef>
                    <a:defRPr/>
                  </a:pPr>
                  <a14:m>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rPr>
                          </m:ctrlPr>
                        </m:sSubPr>
                        <m:e>
                          <m:r>
                            <a:rPr lang="en-US" altLang="zh-CN" sz="2400" i="1" dirty="0">
                              <a:solidFill>
                                <a:srgbClr val="000000"/>
                              </a:solidFill>
                              <a:latin typeface="Cambria Math" panose="02040503050406030204" pitchFamily="18" charset="0"/>
                              <a:ea typeface="黑体" panose="02010609060101010101" pitchFamily="49" charset="-122"/>
                            </a:rPr>
                            <m:t>𝒗</m:t>
                          </m:r>
                        </m:e>
                        <m:sub>
                          <m:r>
                            <a:rPr lang="en-US" altLang="zh-CN" sz="2400" b="1" i="1" dirty="0" smtClean="0">
                              <a:solidFill>
                                <a:srgbClr val="000000"/>
                              </a:solidFill>
                              <a:latin typeface="Cambria Math" panose="02040503050406030204" pitchFamily="18" charset="0"/>
                              <a:ea typeface="黑体" panose="02010609060101010101" pitchFamily="49" charset="-122"/>
                            </a:rPr>
                            <m:t>𝑶</m:t>
                          </m:r>
                        </m:sub>
                      </m:sSub>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负跳变</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20" name="Rectangle 61"/>
                <p:cNvSpPr>
                  <a:spLocks noRot="1" noChangeAspect="1" noMove="1" noResize="1" noEditPoints="1" noAdjustHandles="1" noChangeArrowheads="1" noChangeShapeType="1" noTextEdit="1"/>
                </p:cNvSpPr>
                <p:nvPr/>
              </p:nvSpPr>
              <p:spPr bwMode="auto">
                <a:xfrm>
                  <a:off x="6230" y="6868"/>
                  <a:ext cx="1785" cy="1355"/>
                </a:xfrm>
                <a:prstGeom prst="rect">
                  <a:avLst/>
                </a:prstGeom>
                <a:blipFill rotWithShape="1">
                  <a:blip r:embed="rId8"/>
                </a:blip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21" name="AutoShape 62"/>
            <p:cNvSpPr>
              <a:spLocks noChangeArrowheads="1"/>
            </p:cNvSpPr>
            <p:nvPr/>
          </p:nvSpPr>
          <p:spPr bwMode="auto">
            <a:xfrm>
              <a:off x="685" y="8570"/>
              <a:ext cx="895" cy="447"/>
            </a:xfrm>
            <a:prstGeom prst="notchedRightArrow">
              <a:avLst>
                <a:gd name="adj1" fmla="val 50000"/>
                <a:gd name="adj2" fmla="val 50000"/>
              </a:avLst>
            </a:prstGeom>
            <a:gradFill rotWithShape="0">
              <a:gsLst>
                <a:gs pos="0">
                  <a:schemeClr val="tx1"/>
                </a:gs>
                <a:gs pos="50000">
                  <a:srgbClr val="FF0000"/>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AutoShape 63"/>
            <p:cNvSpPr/>
            <p:nvPr/>
          </p:nvSpPr>
          <p:spPr bwMode="auto">
            <a:xfrm>
              <a:off x="8083" y="5963"/>
              <a:ext cx="405" cy="2003"/>
            </a:xfrm>
            <a:prstGeom prst="rightBrace">
              <a:avLst>
                <a:gd name="adj1" fmla="val 41204"/>
                <a:gd name="adj2" fmla="val 50000"/>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AutoShape 75"/>
            <p:cNvSpPr>
              <a:spLocks noChangeArrowheads="1"/>
            </p:cNvSpPr>
            <p:nvPr/>
          </p:nvSpPr>
          <p:spPr bwMode="auto">
            <a:xfrm>
              <a:off x="765" y="9593"/>
              <a:ext cx="873" cy="470"/>
            </a:xfrm>
            <a:prstGeom prst="notchedRightArrow">
              <a:avLst>
                <a:gd name="adj1" fmla="val 50000"/>
                <a:gd name="adj2" fmla="val 46410"/>
              </a:avLst>
            </a:prstGeom>
            <a:gradFill rotWithShape="0">
              <a:gsLst>
                <a:gs pos="0">
                  <a:schemeClr val="tx1"/>
                </a:gs>
                <a:gs pos="50000">
                  <a:srgbClr val="FF0000"/>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24" name="Rectangle 76"/>
                <p:cNvSpPr>
                  <a:spLocks noChangeArrowheads="1"/>
                </p:cNvSpPr>
                <p:nvPr/>
              </p:nvSpPr>
              <p:spPr bwMode="auto">
                <a:xfrm>
                  <a:off x="1655" y="9455"/>
                  <a:ext cx="5506" cy="727"/>
                </a:xfrm>
                <a:prstGeom prst="rect">
                  <a:avLst/>
                </a:prstGeom>
                <a:no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0">
                    <a:spcBef>
                      <a:spcPct val="50000"/>
                    </a:spcBef>
                    <a:defRPr/>
                  </a:pPr>
                  <a14:m>
                    <m:oMath xmlns:m="http://schemas.openxmlformats.org/officeDocument/2006/math">
                      <m:sSub>
                        <m:sSubPr>
                          <m:ctrlPr>
                            <a:rPr lang="en-US" altLang="zh-CN" sz="2400" i="1" dirty="0">
                              <a:solidFill>
                                <a:srgbClr val="000000"/>
                              </a:solidFill>
                              <a:latin typeface="Cambria Math" panose="02040503050406030204" pitchFamily="18" charset="0"/>
                              <a:ea typeface="黑体" panose="02010609060101010101" pitchFamily="49" charset="-122"/>
                            </a:rPr>
                          </m:ctrlPr>
                        </m:sSubPr>
                        <m:e>
                          <m:r>
                            <a:rPr lang="en-US" altLang="zh-CN" sz="2400" i="1" dirty="0">
                              <a:solidFill>
                                <a:srgbClr val="000000"/>
                              </a:solidFill>
                              <a:latin typeface="Cambria Math" panose="02040503050406030204" pitchFamily="18" charset="0"/>
                              <a:ea typeface="黑体" panose="02010609060101010101" pitchFamily="49" charset="-122"/>
                            </a:rPr>
                            <m:t>𝒗</m:t>
                          </m:r>
                        </m:e>
                        <m:sub>
                          <m:r>
                            <a:rPr lang="en-US" altLang="zh-CN" sz="2400" i="1" dirty="0">
                              <a:solidFill>
                                <a:srgbClr val="000000"/>
                              </a:solidFill>
                              <a:latin typeface="Cambria Math" panose="02040503050406030204" pitchFamily="18" charset="0"/>
                              <a:ea typeface="黑体" panose="02010609060101010101" pitchFamily="49" charset="-122"/>
                            </a:rPr>
                            <m:t>𝑶</m:t>
                          </m:r>
                        </m:sub>
                      </m:sSub>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上跳； </a:t>
                  </a:r>
                  <a14:m>
                    <m:oMath xmlns:m="http://schemas.openxmlformats.org/officeDocument/2006/math">
                      <m:sSub>
                        <m:sSubPr>
                          <m:ctrlPr>
                            <a:rPr lang="en-US" altLang="zh-CN" sz="2400" i="1" dirty="0">
                              <a:solidFill>
                                <a:srgbClr val="000000"/>
                              </a:solidFill>
                              <a:latin typeface="Cambria Math" panose="02040503050406030204" pitchFamily="18" charset="0"/>
                              <a:ea typeface="黑体" panose="02010609060101010101" pitchFamily="49" charset="-122"/>
                            </a:rPr>
                          </m:ctrlPr>
                        </m:sSubPr>
                        <m:e>
                          <m:r>
                            <a:rPr lang="en-US" altLang="zh-CN" sz="2400" i="1" dirty="0">
                              <a:solidFill>
                                <a:srgbClr val="000000"/>
                              </a:solidFill>
                              <a:latin typeface="Cambria Math" panose="02040503050406030204" pitchFamily="18" charset="0"/>
                              <a:ea typeface="黑体" panose="02010609060101010101" pitchFamily="49" charset="-122"/>
                            </a:rPr>
                            <m:t>𝒗</m:t>
                          </m:r>
                        </m:e>
                        <m:sub>
                          <m:r>
                            <a:rPr lang="en-US" altLang="zh-CN" sz="2400" i="1" dirty="0">
                              <a:solidFill>
                                <a:srgbClr val="000000"/>
                              </a:solidFill>
                              <a:latin typeface="Cambria Math" panose="02040503050406030204" pitchFamily="18" charset="0"/>
                              <a:ea typeface="黑体" panose="02010609060101010101" pitchFamily="49" charset="-122"/>
                            </a:rPr>
                            <m:t>𝑨</m:t>
                          </m:r>
                        </m:sub>
                      </m:sSub>
                    </m:oMath>
                  </a14:m>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继续下降</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24" name="Rectangle 76"/>
                <p:cNvSpPr>
                  <a:spLocks noRot="1" noChangeAspect="1" noMove="1" noResize="1" noEditPoints="1" noAdjustHandles="1" noChangeArrowheads="1" noChangeShapeType="1" noTextEdit="1"/>
                </p:cNvSpPr>
                <p:nvPr/>
              </p:nvSpPr>
              <p:spPr bwMode="auto">
                <a:xfrm>
                  <a:off x="1655" y="9455"/>
                  <a:ext cx="5506" cy="727"/>
                </a:xfrm>
                <a:prstGeom prst="rect">
                  <a:avLst/>
                </a:prstGeom>
                <a:blipFill rotWithShape="1">
                  <a:blip r:embed="rId9"/>
                </a:blipFill>
                <a:ln w="2857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pSp>
      <p:sp>
        <p:nvSpPr>
          <p:cNvPr id="25" name="Text Box 142"/>
          <p:cNvSpPr txBox="1">
            <a:spLocks noChangeArrowheads="1"/>
          </p:cNvSpPr>
          <p:nvPr/>
        </p:nvSpPr>
        <p:spPr bwMode="auto">
          <a:xfrm>
            <a:off x="37454" y="2013762"/>
            <a:ext cx="26068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TTL</a:t>
            </a:r>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门电路</a:t>
            </a:r>
            <a:endPar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51" name="Line 29"/>
          <p:cNvSpPr>
            <a:spLocks noChangeShapeType="1"/>
          </p:cNvSpPr>
          <p:nvPr/>
        </p:nvSpPr>
        <p:spPr bwMode="auto">
          <a:xfrm>
            <a:off x="6632575" y="2152650"/>
            <a:ext cx="0" cy="4013200"/>
          </a:xfrm>
          <a:prstGeom prst="line">
            <a:avLst/>
          </a:prstGeom>
          <a:noFill/>
          <a:ln w="38100" cap="rnd">
            <a:solidFill>
              <a:srgbClr val="008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Line 30"/>
          <p:cNvSpPr>
            <a:spLocks noChangeShapeType="1"/>
          </p:cNvSpPr>
          <p:nvPr/>
        </p:nvSpPr>
        <p:spPr bwMode="auto">
          <a:xfrm>
            <a:off x="5970588" y="2049463"/>
            <a:ext cx="66357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Line 31"/>
          <p:cNvSpPr>
            <a:spLocks noChangeShapeType="1"/>
          </p:cNvSpPr>
          <p:nvPr/>
        </p:nvSpPr>
        <p:spPr bwMode="auto">
          <a:xfrm>
            <a:off x="5970588" y="2914650"/>
            <a:ext cx="66357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Line 32"/>
          <p:cNvSpPr>
            <a:spLocks noChangeShapeType="1"/>
          </p:cNvSpPr>
          <p:nvPr/>
        </p:nvSpPr>
        <p:spPr bwMode="auto">
          <a:xfrm>
            <a:off x="5970588" y="4270375"/>
            <a:ext cx="66357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Line 33"/>
          <p:cNvSpPr>
            <a:spLocks noChangeShapeType="1"/>
          </p:cNvSpPr>
          <p:nvPr/>
        </p:nvSpPr>
        <p:spPr bwMode="auto">
          <a:xfrm>
            <a:off x="5970588" y="5626100"/>
            <a:ext cx="66357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Text Box 34"/>
          <p:cNvSpPr txBox="1">
            <a:spLocks noChangeArrowheads="1"/>
          </p:cNvSpPr>
          <p:nvPr/>
        </p:nvSpPr>
        <p:spPr bwMode="auto">
          <a:xfrm>
            <a:off x="6489700" y="2051050"/>
            <a:ext cx="433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57" name="Group 35"/>
          <p:cNvGrpSpPr/>
          <p:nvPr/>
        </p:nvGrpSpPr>
        <p:grpSpPr bwMode="auto">
          <a:xfrm>
            <a:off x="6608763" y="1573213"/>
            <a:ext cx="711200" cy="484187"/>
            <a:chOff x="4142" y="973"/>
            <a:chExt cx="448" cy="305"/>
          </a:xfrm>
        </p:grpSpPr>
        <p:sp>
          <p:nvSpPr>
            <p:cNvPr id="58" name="Line 36"/>
            <p:cNvSpPr>
              <a:spLocks noChangeShapeType="1"/>
            </p:cNvSpPr>
            <p:nvPr/>
          </p:nvSpPr>
          <p:spPr bwMode="auto">
            <a:xfrm flipV="1">
              <a:off x="4142" y="978"/>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Line 37"/>
            <p:cNvSpPr>
              <a:spLocks noChangeShapeType="1"/>
            </p:cNvSpPr>
            <p:nvPr/>
          </p:nvSpPr>
          <p:spPr bwMode="auto">
            <a:xfrm>
              <a:off x="4145" y="973"/>
              <a:ext cx="44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0" name="Group 38"/>
          <p:cNvGrpSpPr/>
          <p:nvPr/>
        </p:nvGrpSpPr>
        <p:grpSpPr bwMode="auto">
          <a:xfrm>
            <a:off x="6634163" y="2928938"/>
            <a:ext cx="692150" cy="477837"/>
            <a:chOff x="4145" y="1845"/>
            <a:chExt cx="436" cy="301"/>
          </a:xfrm>
        </p:grpSpPr>
        <p:sp>
          <p:nvSpPr>
            <p:cNvPr id="61" name="Line 39"/>
            <p:cNvSpPr>
              <a:spLocks noChangeShapeType="1"/>
            </p:cNvSpPr>
            <p:nvPr/>
          </p:nvSpPr>
          <p:spPr bwMode="auto">
            <a:xfrm flipV="1">
              <a:off x="4145" y="184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Line 40"/>
            <p:cNvSpPr>
              <a:spLocks noChangeShapeType="1"/>
            </p:cNvSpPr>
            <p:nvPr/>
          </p:nvSpPr>
          <p:spPr bwMode="auto">
            <a:xfrm>
              <a:off x="4154" y="2146"/>
              <a:ext cx="427"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3" name="Group 42"/>
          <p:cNvGrpSpPr/>
          <p:nvPr/>
        </p:nvGrpSpPr>
        <p:grpSpPr bwMode="auto">
          <a:xfrm>
            <a:off x="6634163" y="5626100"/>
            <a:ext cx="374650" cy="490538"/>
            <a:chOff x="4145" y="3544"/>
            <a:chExt cx="236" cy="309"/>
          </a:xfrm>
        </p:grpSpPr>
        <p:sp>
          <p:nvSpPr>
            <p:cNvPr id="64" name="Line 43"/>
            <p:cNvSpPr>
              <a:spLocks noChangeShapeType="1"/>
            </p:cNvSpPr>
            <p:nvPr/>
          </p:nvSpPr>
          <p:spPr bwMode="auto">
            <a:xfrm>
              <a:off x="4145" y="3544"/>
              <a:ext cx="0" cy="309"/>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Line 44"/>
            <p:cNvSpPr>
              <a:spLocks noChangeShapeType="1"/>
            </p:cNvSpPr>
            <p:nvPr/>
          </p:nvSpPr>
          <p:spPr bwMode="auto">
            <a:xfrm>
              <a:off x="4145" y="3853"/>
              <a:ext cx="236"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6" name="Group 64"/>
          <p:cNvGrpSpPr/>
          <p:nvPr/>
        </p:nvGrpSpPr>
        <p:grpSpPr bwMode="auto">
          <a:xfrm>
            <a:off x="6615113" y="4237038"/>
            <a:ext cx="352425" cy="423862"/>
            <a:chOff x="4146" y="2682"/>
            <a:chExt cx="222" cy="267"/>
          </a:xfrm>
        </p:grpSpPr>
        <p:sp>
          <p:nvSpPr>
            <p:cNvPr id="67" name="Line 65"/>
            <p:cNvSpPr>
              <a:spLocks noChangeShapeType="1"/>
            </p:cNvSpPr>
            <p:nvPr/>
          </p:nvSpPr>
          <p:spPr bwMode="auto">
            <a:xfrm>
              <a:off x="4146" y="2682"/>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Line 66"/>
            <p:cNvSpPr>
              <a:spLocks noChangeShapeType="1"/>
            </p:cNvSpPr>
            <p:nvPr/>
          </p:nvSpPr>
          <p:spPr bwMode="auto">
            <a:xfrm>
              <a:off x="4164" y="2721"/>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Line 67"/>
            <p:cNvSpPr>
              <a:spLocks noChangeShapeType="1"/>
            </p:cNvSpPr>
            <p:nvPr/>
          </p:nvSpPr>
          <p:spPr bwMode="auto">
            <a:xfrm>
              <a:off x="4179" y="2760"/>
              <a:ext cx="27"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Line 68"/>
            <p:cNvSpPr>
              <a:spLocks noChangeShapeType="1"/>
            </p:cNvSpPr>
            <p:nvPr/>
          </p:nvSpPr>
          <p:spPr bwMode="auto">
            <a:xfrm>
              <a:off x="4203" y="2796"/>
              <a:ext cx="1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Line 69"/>
            <p:cNvSpPr>
              <a:spLocks noChangeShapeType="1"/>
            </p:cNvSpPr>
            <p:nvPr/>
          </p:nvSpPr>
          <p:spPr bwMode="auto">
            <a:xfrm>
              <a:off x="4212" y="2817"/>
              <a:ext cx="30"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Line 70"/>
            <p:cNvSpPr>
              <a:spLocks noChangeShapeType="1"/>
            </p:cNvSpPr>
            <p:nvPr/>
          </p:nvSpPr>
          <p:spPr bwMode="auto">
            <a:xfrm>
              <a:off x="4236" y="2844"/>
              <a:ext cx="30"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Line 71"/>
            <p:cNvSpPr>
              <a:spLocks noChangeShapeType="1"/>
            </p:cNvSpPr>
            <p:nvPr/>
          </p:nvSpPr>
          <p:spPr bwMode="auto">
            <a:xfrm>
              <a:off x="4254" y="2862"/>
              <a:ext cx="45"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Line 72"/>
            <p:cNvSpPr>
              <a:spLocks noChangeShapeType="1"/>
            </p:cNvSpPr>
            <p:nvPr/>
          </p:nvSpPr>
          <p:spPr bwMode="auto">
            <a:xfrm>
              <a:off x="4284" y="2898"/>
              <a:ext cx="2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5" name="Line 73"/>
            <p:cNvSpPr>
              <a:spLocks noChangeShapeType="1"/>
            </p:cNvSpPr>
            <p:nvPr/>
          </p:nvSpPr>
          <p:spPr bwMode="auto">
            <a:xfrm>
              <a:off x="4290" y="2901"/>
              <a:ext cx="4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Line 74"/>
            <p:cNvSpPr>
              <a:spLocks noChangeShapeType="1"/>
            </p:cNvSpPr>
            <p:nvPr/>
          </p:nvSpPr>
          <p:spPr bwMode="auto">
            <a:xfrm>
              <a:off x="4326" y="2928"/>
              <a:ext cx="42"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77" name="Group 77"/>
          <p:cNvGrpSpPr/>
          <p:nvPr/>
        </p:nvGrpSpPr>
        <p:grpSpPr bwMode="auto">
          <a:xfrm>
            <a:off x="6983413" y="5611813"/>
            <a:ext cx="822325" cy="490537"/>
            <a:chOff x="4360" y="3546"/>
            <a:chExt cx="481" cy="309"/>
          </a:xfrm>
        </p:grpSpPr>
        <p:sp>
          <p:nvSpPr>
            <p:cNvPr id="78" name="Line 78"/>
            <p:cNvSpPr>
              <a:spLocks noChangeShapeType="1"/>
            </p:cNvSpPr>
            <p:nvPr/>
          </p:nvSpPr>
          <p:spPr bwMode="auto">
            <a:xfrm>
              <a:off x="4370" y="355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9" name="Line 79"/>
            <p:cNvSpPr>
              <a:spLocks noChangeShapeType="1"/>
            </p:cNvSpPr>
            <p:nvPr/>
          </p:nvSpPr>
          <p:spPr bwMode="auto">
            <a:xfrm>
              <a:off x="4360" y="3546"/>
              <a:ext cx="481"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80" name="Group 80"/>
          <p:cNvGrpSpPr/>
          <p:nvPr/>
        </p:nvGrpSpPr>
        <p:grpSpPr bwMode="auto">
          <a:xfrm>
            <a:off x="6970713" y="4678363"/>
            <a:ext cx="327025" cy="88900"/>
            <a:chOff x="4356" y="2949"/>
            <a:chExt cx="225" cy="93"/>
          </a:xfrm>
        </p:grpSpPr>
        <p:sp>
          <p:nvSpPr>
            <p:cNvPr id="81" name="Line 81"/>
            <p:cNvSpPr>
              <a:spLocks noChangeShapeType="1"/>
            </p:cNvSpPr>
            <p:nvPr/>
          </p:nvSpPr>
          <p:spPr bwMode="auto">
            <a:xfrm>
              <a:off x="4356" y="2949"/>
              <a:ext cx="45"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Line 82"/>
            <p:cNvSpPr>
              <a:spLocks noChangeShapeType="1"/>
            </p:cNvSpPr>
            <p:nvPr/>
          </p:nvSpPr>
          <p:spPr bwMode="auto">
            <a:xfrm>
              <a:off x="4377" y="2964"/>
              <a:ext cx="57" cy="27"/>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Line 83"/>
            <p:cNvSpPr>
              <a:spLocks noChangeShapeType="1"/>
            </p:cNvSpPr>
            <p:nvPr/>
          </p:nvSpPr>
          <p:spPr bwMode="auto">
            <a:xfrm>
              <a:off x="4428" y="2991"/>
              <a:ext cx="39"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4" name="Line 84"/>
            <p:cNvSpPr>
              <a:spLocks noChangeShapeType="1"/>
            </p:cNvSpPr>
            <p:nvPr/>
          </p:nvSpPr>
          <p:spPr bwMode="auto">
            <a:xfrm>
              <a:off x="4458" y="3006"/>
              <a:ext cx="57" cy="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5" name="Line 85"/>
            <p:cNvSpPr>
              <a:spLocks noChangeShapeType="1"/>
            </p:cNvSpPr>
            <p:nvPr/>
          </p:nvSpPr>
          <p:spPr bwMode="auto">
            <a:xfrm>
              <a:off x="4485" y="3012"/>
              <a:ext cx="5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6" name="Line 86"/>
            <p:cNvSpPr>
              <a:spLocks noChangeShapeType="1"/>
            </p:cNvSpPr>
            <p:nvPr/>
          </p:nvSpPr>
          <p:spPr bwMode="auto">
            <a:xfrm>
              <a:off x="4518" y="3027"/>
              <a:ext cx="63" cy="1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87" name="Group 87"/>
          <p:cNvGrpSpPr/>
          <p:nvPr/>
        </p:nvGrpSpPr>
        <p:grpSpPr bwMode="auto">
          <a:xfrm>
            <a:off x="7319963" y="1565275"/>
            <a:ext cx="511175" cy="1868488"/>
            <a:chOff x="4577" y="973"/>
            <a:chExt cx="322" cy="1177"/>
          </a:xfrm>
        </p:grpSpPr>
        <p:grpSp>
          <p:nvGrpSpPr>
            <p:cNvPr id="88" name="Group 88"/>
            <p:cNvGrpSpPr/>
            <p:nvPr/>
          </p:nvGrpSpPr>
          <p:grpSpPr bwMode="auto">
            <a:xfrm>
              <a:off x="4581" y="973"/>
              <a:ext cx="318" cy="318"/>
              <a:chOff x="4581" y="973"/>
              <a:chExt cx="318" cy="318"/>
            </a:xfrm>
          </p:grpSpPr>
          <p:sp>
            <p:nvSpPr>
              <p:cNvPr id="92" name="Line 89"/>
              <p:cNvSpPr>
                <a:spLocks noChangeShapeType="1"/>
              </p:cNvSpPr>
              <p:nvPr/>
            </p:nvSpPr>
            <p:spPr bwMode="auto">
              <a:xfrm>
                <a:off x="4581" y="973"/>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3" name="Line 90"/>
              <p:cNvSpPr>
                <a:spLocks noChangeShapeType="1"/>
              </p:cNvSpPr>
              <p:nvPr/>
            </p:nvSpPr>
            <p:spPr bwMode="auto">
              <a:xfrm>
                <a:off x="4590" y="1291"/>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89" name="Group 91"/>
            <p:cNvGrpSpPr/>
            <p:nvPr/>
          </p:nvGrpSpPr>
          <p:grpSpPr bwMode="auto">
            <a:xfrm>
              <a:off x="4577" y="1832"/>
              <a:ext cx="319" cy="318"/>
              <a:chOff x="4577" y="1832"/>
              <a:chExt cx="319" cy="318"/>
            </a:xfrm>
          </p:grpSpPr>
          <p:sp>
            <p:nvSpPr>
              <p:cNvPr id="90" name="Line 92"/>
              <p:cNvSpPr>
                <a:spLocks noChangeShapeType="1"/>
              </p:cNvSpPr>
              <p:nvPr/>
            </p:nvSpPr>
            <p:spPr bwMode="auto">
              <a:xfrm>
                <a:off x="4577" y="1832"/>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1" name="Line 93"/>
              <p:cNvSpPr>
                <a:spLocks noChangeShapeType="1"/>
              </p:cNvSpPr>
              <p:nvPr/>
            </p:nvSpPr>
            <p:spPr bwMode="auto">
              <a:xfrm>
                <a:off x="4587" y="1837"/>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grpSp>
        <p:nvGrpSpPr>
          <p:cNvPr id="94" name="Group 94"/>
          <p:cNvGrpSpPr/>
          <p:nvPr/>
        </p:nvGrpSpPr>
        <p:grpSpPr bwMode="auto">
          <a:xfrm>
            <a:off x="5292725" y="4365625"/>
            <a:ext cx="2967038" cy="457200"/>
            <a:chOff x="3334" y="2750"/>
            <a:chExt cx="1869" cy="288"/>
          </a:xfrm>
        </p:grpSpPr>
        <mc:AlternateContent xmlns:mc="http://schemas.openxmlformats.org/markup-compatibility/2006">
          <mc:Choice xmlns:a14="http://schemas.microsoft.com/office/drawing/2010/main" Requires="a14">
            <p:sp>
              <p:nvSpPr>
                <p:cNvPr id="95" name="Text Box 95"/>
                <p:cNvSpPr txBox="1">
                  <a:spLocks noChangeArrowheads="1"/>
                </p:cNvSpPr>
                <p:nvPr/>
              </p:nvSpPr>
              <p:spPr bwMode="auto">
                <a:xfrm>
                  <a:off x="3334" y="2750"/>
                  <a:ext cx="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centerGroup"/>
                      </m:oMathParaPr>
                      <m:oMath xmlns:m="http://schemas.openxmlformats.org/officeDocument/2006/math">
                        <m:sSub>
                          <m:sSubPr>
                            <m:ctrlPr>
                              <a:rPr lang="en-US" altLang="zh-CN" sz="2400" i="1" dirty="0">
                                <a:solidFill>
                                  <a:srgbClr val="000000"/>
                                </a:solidFill>
                                <a:latin typeface="Cambria Math" panose="02040503050406030204" pitchFamily="18" charset="0"/>
                                <a:ea typeface="楷体_GB2312" pitchFamily="1" charset="-122"/>
                              </a:rPr>
                            </m:ctrlPr>
                          </m:sSubPr>
                          <m:e>
                            <m:r>
                              <a:rPr lang="en-US" altLang="zh-CN" sz="2400" i="1" dirty="0">
                                <a:solidFill>
                                  <a:srgbClr val="000000"/>
                                </a:solidFill>
                                <a:latin typeface="Cambria Math" panose="02040503050406030204" pitchFamily="18" charset="0"/>
                                <a:ea typeface="楷体_GB2312" pitchFamily="1" charset="-122"/>
                              </a:rPr>
                              <m:t>𝑽</m:t>
                            </m:r>
                          </m:e>
                          <m:sub>
                            <m:r>
                              <a:rPr lang="en-US" altLang="zh-CN" sz="2400" i="1" dirty="0">
                                <a:solidFill>
                                  <a:srgbClr val="000000"/>
                                </a:solidFill>
                                <a:latin typeface="Cambria Math" panose="02040503050406030204" pitchFamily="18" charset="0"/>
                                <a:ea typeface="楷体_GB2312" pitchFamily="1" charset="-122"/>
                              </a:rPr>
                              <m:t>𝑻𝑯</m:t>
                            </m:r>
                          </m:sub>
                        </m:sSub>
                      </m:oMath>
                    </m:oMathPara>
                  </a14:m>
                  <a:endPar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95" name="Text Box 95"/>
                <p:cNvSpPr txBox="1">
                  <a:spLocks noRot="1" noChangeAspect="1" noMove="1" noResize="1" noEditPoints="1" noAdjustHandles="1" noChangeArrowheads="1" noChangeShapeType="1" noTextEdit="1"/>
                </p:cNvSpPr>
                <p:nvPr/>
              </p:nvSpPr>
              <p:spPr bwMode="auto">
                <a:xfrm>
                  <a:off x="3334" y="2750"/>
                  <a:ext cx="447" cy="288"/>
                </a:xfrm>
                <a:prstGeom prst="rect">
                  <a:avLst/>
                </a:prstGeom>
                <a:blipFill rotWithShape="1">
                  <a:blip r:embed="rId10"/>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96" name="Line 96"/>
            <p:cNvSpPr>
              <a:spLocks noChangeShapeType="1"/>
            </p:cNvSpPr>
            <p:nvPr/>
          </p:nvSpPr>
          <p:spPr bwMode="auto">
            <a:xfrm>
              <a:off x="3774" y="2945"/>
              <a:ext cx="1429" cy="9"/>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97" name="Line 97"/>
          <p:cNvSpPr>
            <a:spLocks noChangeShapeType="1"/>
          </p:cNvSpPr>
          <p:nvPr/>
        </p:nvSpPr>
        <p:spPr bwMode="auto">
          <a:xfrm flipH="1" flipV="1">
            <a:off x="6986588" y="4124325"/>
            <a:ext cx="0" cy="1514475"/>
          </a:xfrm>
          <a:prstGeom prst="line">
            <a:avLst/>
          </a:prstGeom>
          <a:noFill/>
          <a:ln w="3810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8" name="Line 98"/>
          <p:cNvSpPr>
            <a:spLocks noChangeShapeType="1"/>
          </p:cNvSpPr>
          <p:nvPr/>
        </p:nvSpPr>
        <p:spPr bwMode="auto">
          <a:xfrm flipH="1" flipV="1">
            <a:off x="7318375" y="1871663"/>
            <a:ext cx="0" cy="2965450"/>
          </a:xfrm>
          <a:prstGeom prst="line">
            <a:avLst/>
          </a:prstGeom>
          <a:noFill/>
          <a:ln w="3810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 name="Freeform 99"/>
          <p:cNvSpPr/>
          <p:nvPr/>
        </p:nvSpPr>
        <p:spPr bwMode="auto">
          <a:xfrm>
            <a:off x="7318375" y="4271963"/>
            <a:ext cx="523875" cy="474662"/>
          </a:xfrm>
          <a:custGeom>
            <a:avLst/>
            <a:gdLst>
              <a:gd name="T0" fmla="*/ 0 w 540"/>
              <a:gd name="T1" fmla="*/ 299 h 299"/>
              <a:gd name="T2" fmla="*/ 92 w 540"/>
              <a:gd name="T3" fmla="*/ 107 h 299"/>
              <a:gd name="T4" fmla="*/ 256 w 540"/>
              <a:gd name="T5" fmla="*/ 15 h 299"/>
              <a:gd name="T6" fmla="*/ 540 w 540"/>
              <a:gd name="T7" fmla="*/ 15 h 299"/>
            </a:gdLst>
            <a:ahLst/>
            <a:cxnLst>
              <a:cxn ang="0">
                <a:pos x="T0" y="T1"/>
              </a:cxn>
              <a:cxn ang="0">
                <a:pos x="T2" y="T3"/>
              </a:cxn>
              <a:cxn ang="0">
                <a:pos x="T4" y="T5"/>
              </a:cxn>
              <a:cxn ang="0">
                <a:pos x="T6" y="T7"/>
              </a:cxn>
            </a:cxnLst>
            <a:rect l="0" t="0" r="r" b="b"/>
            <a:pathLst>
              <a:path w="540" h="299">
                <a:moveTo>
                  <a:pt x="0" y="299"/>
                </a:moveTo>
                <a:cubicBezTo>
                  <a:pt x="24" y="226"/>
                  <a:pt x="49" y="154"/>
                  <a:pt x="92" y="107"/>
                </a:cubicBezTo>
                <a:cubicBezTo>
                  <a:pt x="135" y="60"/>
                  <a:pt x="181" y="30"/>
                  <a:pt x="256" y="15"/>
                </a:cubicBezTo>
                <a:cubicBezTo>
                  <a:pt x="331" y="0"/>
                  <a:pt x="435" y="7"/>
                  <a:pt x="540" y="15"/>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0" name="Line 100"/>
          <p:cNvSpPr>
            <a:spLocks noChangeShapeType="1"/>
          </p:cNvSpPr>
          <p:nvPr/>
        </p:nvSpPr>
        <p:spPr bwMode="auto">
          <a:xfrm>
            <a:off x="7820025" y="2154238"/>
            <a:ext cx="0" cy="4013200"/>
          </a:xfrm>
          <a:prstGeom prst="line">
            <a:avLst/>
          </a:prstGeom>
          <a:noFill/>
          <a:ln w="38100" cap="rnd">
            <a:solidFill>
              <a:srgbClr val="008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1" name="Text Box 101"/>
          <p:cNvSpPr txBox="1">
            <a:spLocks noChangeArrowheads="1"/>
          </p:cNvSpPr>
          <p:nvPr/>
        </p:nvSpPr>
        <p:spPr bwMode="auto">
          <a:xfrm>
            <a:off x="7677150" y="2052638"/>
            <a:ext cx="433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02" name="Group 102"/>
          <p:cNvGrpSpPr/>
          <p:nvPr/>
        </p:nvGrpSpPr>
        <p:grpSpPr bwMode="auto">
          <a:xfrm>
            <a:off x="7810500" y="1574800"/>
            <a:ext cx="711200" cy="484188"/>
            <a:chOff x="4142" y="973"/>
            <a:chExt cx="448" cy="305"/>
          </a:xfrm>
        </p:grpSpPr>
        <p:sp>
          <p:nvSpPr>
            <p:cNvPr id="103" name="Line 103"/>
            <p:cNvSpPr>
              <a:spLocks noChangeShapeType="1"/>
            </p:cNvSpPr>
            <p:nvPr/>
          </p:nvSpPr>
          <p:spPr bwMode="auto">
            <a:xfrm flipV="1">
              <a:off x="4142" y="978"/>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4" name="Line 104"/>
            <p:cNvSpPr>
              <a:spLocks noChangeShapeType="1"/>
            </p:cNvSpPr>
            <p:nvPr/>
          </p:nvSpPr>
          <p:spPr bwMode="auto">
            <a:xfrm>
              <a:off x="4145" y="973"/>
              <a:ext cx="44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05" name="Group 105"/>
          <p:cNvGrpSpPr/>
          <p:nvPr/>
        </p:nvGrpSpPr>
        <p:grpSpPr bwMode="auto">
          <a:xfrm>
            <a:off x="7821613" y="2930525"/>
            <a:ext cx="692150" cy="477838"/>
            <a:chOff x="4145" y="1845"/>
            <a:chExt cx="436" cy="301"/>
          </a:xfrm>
        </p:grpSpPr>
        <p:sp>
          <p:nvSpPr>
            <p:cNvPr id="106" name="Line 106"/>
            <p:cNvSpPr>
              <a:spLocks noChangeShapeType="1"/>
            </p:cNvSpPr>
            <p:nvPr/>
          </p:nvSpPr>
          <p:spPr bwMode="auto">
            <a:xfrm flipV="1">
              <a:off x="4145" y="184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7" name="Line 107"/>
            <p:cNvSpPr>
              <a:spLocks noChangeShapeType="1"/>
            </p:cNvSpPr>
            <p:nvPr/>
          </p:nvSpPr>
          <p:spPr bwMode="auto">
            <a:xfrm>
              <a:off x="4154" y="2146"/>
              <a:ext cx="427"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08" name="Group 108"/>
          <p:cNvGrpSpPr/>
          <p:nvPr/>
        </p:nvGrpSpPr>
        <p:grpSpPr bwMode="auto">
          <a:xfrm>
            <a:off x="7821613" y="5627688"/>
            <a:ext cx="374650" cy="490537"/>
            <a:chOff x="4145" y="3544"/>
            <a:chExt cx="236" cy="309"/>
          </a:xfrm>
        </p:grpSpPr>
        <p:sp>
          <p:nvSpPr>
            <p:cNvPr id="109" name="Line 109"/>
            <p:cNvSpPr>
              <a:spLocks noChangeShapeType="1"/>
            </p:cNvSpPr>
            <p:nvPr/>
          </p:nvSpPr>
          <p:spPr bwMode="auto">
            <a:xfrm>
              <a:off x="4145" y="3544"/>
              <a:ext cx="0" cy="309"/>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0" name="Line 110"/>
            <p:cNvSpPr>
              <a:spLocks noChangeShapeType="1"/>
            </p:cNvSpPr>
            <p:nvPr/>
          </p:nvSpPr>
          <p:spPr bwMode="auto">
            <a:xfrm>
              <a:off x="4145" y="3853"/>
              <a:ext cx="236"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11" name="Group 111"/>
          <p:cNvGrpSpPr/>
          <p:nvPr/>
        </p:nvGrpSpPr>
        <p:grpSpPr bwMode="auto">
          <a:xfrm>
            <a:off x="7802563" y="4281488"/>
            <a:ext cx="352425" cy="381000"/>
            <a:chOff x="4146" y="2682"/>
            <a:chExt cx="222" cy="267"/>
          </a:xfrm>
        </p:grpSpPr>
        <p:sp>
          <p:nvSpPr>
            <p:cNvPr id="112" name="Line 112"/>
            <p:cNvSpPr>
              <a:spLocks noChangeShapeType="1"/>
            </p:cNvSpPr>
            <p:nvPr/>
          </p:nvSpPr>
          <p:spPr bwMode="auto">
            <a:xfrm>
              <a:off x="4146" y="2682"/>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 name="Line 113"/>
            <p:cNvSpPr>
              <a:spLocks noChangeShapeType="1"/>
            </p:cNvSpPr>
            <p:nvPr/>
          </p:nvSpPr>
          <p:spPr bwMode="auto">
            <a:xfrm>
              <a:off x="4164" y="2721"/>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4" name="Line 114"/>
            <p:cNvSpPr>
              <a:spLocks noChangeShapeType="1"/>
            </p:cNvSpPr>
            <p:nvPr/>
          </p:nvSpPr>
          <p:spPr bwMode="auto">
            <a:xfrm>
              <a:off x="4179" y="2760"/>
              <a:ext cx="27"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5" name="Line 115"/>
            <p:cNvSpPr>
              <a:spLocks noChangeShapeType="1"/>
            </p:cNvSpPr>
            <p:nvPr/>
          </p:nvSpPr>
          <p:spPr bwMode="auto">
            <a:xfrm>
              <a:off x="4203" y="2796"/>
              <a:ext cx="1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 name="Line 116"/>
            <p:cNvSpPr>
              <a:spLocks noChangeShapeType="1"/>
            </p:cNvSpPr>
            <p:nvPr/>
          </p:nvSpPr>
          <p:spPr bwMode="auto">
            <a:xfrm>
              <a:off x="4212" y="2817"/>
              <a:ext cx="30"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7" name="Line 117"/>
            <p:cNvSpPr>
              <a:spLocks noChangeShapeType="1"/>
            </p:cNvSpPr>
            <p:nvPr/>
          </p:nvSpPr>
          <p:spPr bwMode="auto">
            <a:xfrm>
              <a:off x="4236" y="2844"/>
              <a:ext cx="30"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8" name="Line 118"/>
            <p:cNvSpPr>
              <a:spLocks noChangeShapeType="1"/>
            </p:cNvSpPr>
            <p:nvPr/>
          </p:nvSpPr>
          <p:spPr bwMode="auto">
            <a:xfrm>
              <a:off x="4254" y="2862"/>
              <a:ext cx="45"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9" name="Line 119"/>
            <p:cNvSpPr>
              <a:spLocks noChangeShapeType="1"/>
            </p:cNvSpPr>
            <p:nvPr/>
          </p:nvSpPr>
          <p:spPr bwMode="auto">
            <a:xfrm>
              <a:off x="4284" y="2898"/>
              <a:ext cx="2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0" name="Line 120"/>
            <p:cNvSpPr>
              <a:spLocks noChangeShapeType="1"/>
            </p:cNvSpPr>
            <p:nvPr/>
          </p:nvSpPr>
          <p:spPr bwMode="auto">
            <a:xfrm>
              <a:off x="4290" y="2901"/>
              <a:ext cx="4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1" name="Line 121"/>
            <p:cNvSpPr>
              <a:spLocks noChangeShapeType="1"/>
            </p:cNvSpPr>
            <p:nvPr/>
          </p:nvSpPr>
          <p:spPr bwMode="auto">
            <a:xfrm>
              <a:off x="4326" y="2928"/>
              <a:ext cx="42"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22" name="Group 122"/>
          <p:cNvGrpSpPr/>
          <p:nvPr/>
        </p:nvGrpSpPr>
        <p:grpSpPr bwMode="auto">
          <a:xfrm>
            <a:off x="8143875" y="4665663"/>
            <a:ext cx="327025" cy="88900"/>
            <a:chOff x="4356" y="2949"/>
            <a:chExt cx="225" cy="93"/>
          </a:xfrm>
        </p:grpSpPr>
        <p:sp>
          <p:nvSpPr>
            <p:cNvPr id="123" name="Line 123"/>
            <p:cNvSpPr>
              <a:spLocks noChangeShapeType="1"/>
            </p:cNvSpPr>
            <p:nvPr/>
          </p:nvSpPr>
          <p:spPr bwMode="auto">
            <a:xfrm>
              <a:off x="4356" y="2949"/>
              <a:ext cx="45"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4" name="Line 124"/>
            <p:cNvSpPr>
              <a:spLocks noChangeShapeType="1"/>
            </p:cNvSpPr>
            <p:nvPr/>
          </p:nvSpPr>
          <p:spPr bwMode="auto">
            <a:xfrm>
              <a:off x="4377" y="2964"/>
              <a:ext cx="57" cy="27"/>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5" name="Line 125"/>
            <p:cNvSpPr>
              <a:spLocks noChangeShapeType="1"/>
            </p:cNvSpPr>
            <p:nvPr/>
          </p:nvSpPr>
          <p:spPr bwMode="auto">
            <a:xfrm>
              <a:off x="4428" y="2991"/>
              <a:ext cx="39"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6" name="Line 126"/>
            <p:cNvSpPr>
              <a:spLocks noChangeShapeType="1"/>
            </p:cNvSpPr>
            <p:nvPr/>
          </p:nvSpPr>
          <p:spPr bwMode="auto">
            <a:xfrm>
              <a:off x="4458" y="3006"/>
              <a:ext cx="57" cy="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7" name="Line 127"/>
            <p:cNvSpPr>
              <a:spLocks noChangeShapeType="1"/>
            </p:cNvSpPr>
            <p:nvPr/>
          </p:nvSpPr>
          <p:spPr bwMode="auto">
            <a:xfrm>
              <a:off x="4485" y="3012"/>
              <a:ext cx="5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8" name="Line 128"/>
            <p:cNvSpPr>
              <a:spLocks noChangeShapeType="1"/>
            </p:cNvSpPr>
            <p:nvPr/>
          </p:nvSpPr>
          <p:spPr bwMode="auto">
            <a:xfrm>
              <a:off x="4518" y="3027"/>
              <a:ext cx="63" cy="1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29" name="Group 129"/>
          <p:cNvGrpSpPr/>
          <p:nvPr/>
        </p:nvGrpSpPr>
        <p:grpSpPr bwMode="auto">
          <a:xfrm>
            <a:off x="8493125" y="1566863"/>
            <a:ext cx="511175" cy="1868487"/>
            <a:chOff x="4577" y="973"/>
            <a:chExt cx="322" cy="1177"/>
          </a:xfrm>
        </p:grpSpPr>
        <p:grpSp>
          <p:nvGrpSpPr>
            <p:cNvPr id="130" name="Group 130"/>
            <p:cNvGrpSpPr/>
            <p:nvPr/>
          </p:nvGrpSpPr>
          <p:grpSpPr bwMode="auto">
            <a:xfrm>
              <a:off x="4581" y="973"/>
              <a:ext cx="318" cy="318"/>
              <a:chOff x="4581" y="973"/>
              <a:chExt cx="318" cy="318"/>
            </a:xfrm>
          </p:grpSpPr>
          <p:sp>
            <p:nvSpPr>
              <p:cNvPr id="134" name="Line 131"/>
              <p:cNvSpPr>
                <a:spLocks noChangeShapeType="1"/>
              </p:cNvSpPr>
              <p:nvPr/>
            </p:nvSpPr>
            <p:spPr bwMode="auto">
              <a:xfrm>
                <a:off x="4581" y="973"/>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 name="Line 132"/>
              <p:cNvSpPr>
                <a:spLocks noChangeShapeType="1"/>
              </p:cNvSpPr>
              <p:nvPr/>
            </p:nvSpPr>
            <p:spPr bwMode="auto">
              <a:xfrm>
                <a:off x="4590" y="1291"/>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31" name="Group 133"/>
            <p:cNvGrpSpPr/>
            <p:nvPr/>
          </p:nvGrpSpPr>
          <p:grpSpPr bwMode="auto">
            <a:xfrm>
              <a:off x="4577" y="1832"/>
              <a:ext cx="319" cy="318"/>
              <a:chOff x="4577" y="1832"/>
              <a:chExt cx="319" cy="318"/>
            </a:xfrm>
          </p:grpSpPr>
          <p:sp>
            <p:nvSpPr>
              <p:cNvPr id="132" name="Line 134"/>
              <p:cNvSpPr>
                <a:spLocks noChangeShapeType="1"/>
              </p:cNvSpPr>
              <p:nvPr/>
            </p:nvSpPr>
            <p:spPr bwMode="auto">
              <a:xfrm>
                <a:off x="4577" y="1832"/>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 name="Line 135"/>
              <p:cNvSpPr>
                <a:spLocks noChangeShapeType="1"/>
              </p:cNvSpPr>
              <p:nvPr/>
            </p:nvSpPr>
            <p:spPr bwMode="auto">
              <a:xfrm>
                <a:off x="4587" y="1837"/>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sp>
        <p:nvSpPr>
          <p:cNvPr id="136" name="Line 136"/>
          <p:cNvSpPr>
            <a:spLocks noChangeShapeType="1"/>
          </p:cNvSpPr>
          <p:nvPr/>
        </p:nvSpPr>
        <p:spPr bwMode="auto">
          <a:xfrm flipH="1" flipV="1">
            <a:off x="8491538" y="1873250"/>
            <a:ext cx="0" cy="2965450"/>
          </a:xfrm>
          <a:prstGeom prst="line">
            <a:avLst/>
          </a:prstGeom>
          <a:noFill/>
          <a:ln w="3810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7" name="Freeform 137"/>
          <p:cNvSpPr/>
          <p:nvPr/>
        </p:nvSpPr>
        <p:spPr bwMode="auto">
          <a:xfrm>
            <a:off x="8491538" y="4273550"/>
            <a:ext cx="523875" cy="474663"/>
          </a:xfrm>
          <a:custGeom>
            <a:avLst/>
            <a:gdLst>
              <a:gd name="T0" fmla="*/ 0 w 540"/>
              <a:gd name="T1" fmla="*/ 299 h 299"/>
              <a:gd name="T2" fmla="*/ 92 w 540"/>
              <a:gd name="T3" fmla="*/ 107 h 299"/>
              <a:gd name="T4" fmla="*/ 256 w 540"/>
              <a:gd name="T5" fmla="*/ 15 h 299"/>
              <a:gd name="T6" fmla="*/ 540 w 540"/>
              <a:gd name="T7" fmla="*/ 15 h 299"/>
            </a:gdLst>
            <a:ahLst/>
            <a:cxnLst>
              <a:cxn ang="0">
                <a:pos x="T0" y="T1"/>
              </a:cxn>
              <a:cxn ang="0">
                <a:pos x="T2" y="T3"/>
              </a:cxn>
              <a:cxn ang="0">
                <a:pos x="T4" y="T5"/>
              </a:cxn>
              <a:cxn ang="0">
                <a:pos x="T6" y="T7"/>
              </a:cxn>
            </a:cxnLst>
            <a:rect l="0" t="0" r="r" b="b"/>
            <a:pathLst>
              <a:path w="540" h="299">
                <a:moveTo>
                  <a:pt x="0" y="299"/>
                </a:moveTo>
                <a:cubicBezTo>
                  <a:pt x="24" y="226"/>
                  <a:pt x="49" y="154"/>
                  <a:pt x="92" y="107"/>
                </a:cubicBezTo>
                <a:cubicBezTo>
                  <a:pt x="135" y="60"/>
                  <a:pt x="181" y="30"/>
                  <a:pt x="256" y="15"/>
                </a:cubicBezTo>
                <a:cubicBezTo>
                  <a:pt x="331" y="0"/>
                  <a:pt x="435" y="7"/>
                  <a:pt x="540" y="15"/>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8" name="Line 138"/>
          <p:cNvSpPr>
            <a:spLocks noChangeShapeType="1"/>
          </p:cNvSpPr>
          <p:nvPr/>
        </p:nvSpPr>
        <p:spPr bwMode="auto">
          <a:xfrm>
            <a:off x="8194675" y="4389438"/>
            <a:ext cx="14288" cy="1779587"/>
          </a:xfrm>
          <a:prstGeom prst="line">
            <a:avLst/>
          </a:prstGeom>
          <a:noFill/>
          <a:ln w="38100" cap="rnd">
            <a:solidFill>
              <a:srgbClr val="008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39" name="Group 139"/>
          <p:cNvGrpSpPr/>
          <p:nvPr/>
        </p:nvGrpSpPr>
        <p:grpSpPr bwMode="auto">
          <a:xfrm>
            <a:off x="8183563" y="5619750"/>
            <a:ext cx="822325" cy="490538"/>
            <a:chOff x="4360" y="3546"/>
            <a:chExt cx="481" cy="309"/>
          </a:xfrm>
        </p:grpSpPr>
        <p:sp>
          <p:nvSpPr>
            <p:cNvPr id="140" name="Line 140"/>
            <p:cNvSpPr>
              <a:spLocks noChangeShapeType="1"/>
            </p:cNvSpPr>
            <p:nvPr/>
          </p:nvSpPr>
          <p:spPr bwMode="auto">
            <a:xfrm>
              <a:off x="4370" y="355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1" name="Line 141"/>
            <p:cNvSpPr>
              <a:spLocks noChangeShapeType="1"/>
            </p:cNvSpPr>
            <p:nvPr/>
          </p:nvSpPr>
          <p:spPr bwMode="auto">
            <a:xfrm>
              <a:off x="4360" y="3546"/>
              <a:ext cx="481"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42" name="Group 144"/>
          <p:cNvGrpSpPr/>
          <p:nvPr/>
        </p:nvGrpSpPr>
        <p:grpSpPr bwMode="auto">
          <a:xfrm>
            <a:off x="6226175" y="5632450"/>
            <a:ext cx="1174750" cy="457200"/>
            <a:chOff x="3931" y="3007"/>
            <a:chExt cx="740" cy="288"/>
          </a:xfrm>
        </p:grpSpPr>
        <p:sp>
          <p:nvSpPr>
            <p:cNvPr id="143" name="Rectangle 145"/>
            <p:cNvSpPr>
              <a:spLocks noChangeArrowheads="1"/>
            </p:cNvSpPr>
            <p:nvPr/>
          </p:nvSpPr>
          <p:spPr bwMode="auto">
            <a:xfrm>
              <a:off x="4152" y="3007"/>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W</a:t>
              </a: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 name="Line 146"/>
            <p:cNvSpPr>
              <a:spLocks noChangeShapeType="1"/>
            </p:cNvSpPr>
            <p:nvPr/>
          </p:nvSpPr>
          <p:spPr bwMode="auto">
            <a:xfrm>
              <a:off x="3931" y="3180"/>
              <a:ext cx="256"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5" name="Line 147"/>
            <p:cNvSpPr>
              <a:spLocks noChangeShapeType="1"/>
            </p:cNvSpPr>
            <p:nvPr/>
          </p:nvSpPr>
          <p:spPr bwMode="auto">
            <a:xfrm flipH="1">
              <a:off x="4424" y="3181"/>
              <a:ext cx="247"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46" name="Text Box 148"/>
          <p:cNvSpPr txBox="1">
            <a:spLocks noChangeArrowheads="1"/>
          </p:cNvSpPr>
          <p:nvPr/>
        </p:nvSpPr>
        <p:spPr bwMode="auto">
          <a:xfrm>
            <a:off x="5712511" y="636589"/>
            <a:ext cx="29784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a:t>
            </a:r>
            <a:r>
              <a:rPr kumimoji="0" lang="en-US" altLang="zh-CN"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2</a:t>
            </a:r>
            <a:r>
              <a:rPr kumimoji="0"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）画波形</a:t>
            </a:r>
            <a:endParaRPr kumimoji="0"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endParaRPr>
          </a:p>
        </p:txBody>
      </p:sp>
      <p:grpSp>
        <p:nvGrpSpPr>
          <p:cNvPr id="151" name="组合 150"/>
          <p:cNvGrpSpPr/>
          <p:nvPr/>
        </p:nvGrpSpPr>
        <p:grpSpPr>
          <a:xfrm>
            <a:off x="5320030" y="993775"/>
            <a:ext cx="4041140" cy="5641975"/>
            <a:chOff x="8378" y="1565"/>
            <a:chExt cx="6364" cy="8885"/>
          </a:xfrm>
        </p:grpSpPr>
        <p:grpSp>
          <p:nvGrpSpPr>
            <p:cNvPr id="26" name="Group 4"/>
            <p:cNvGrpSpPr/>
            <p:nvPr/>
          </p:nvGrpSpPr>
          <p:grpSpPr bwMode="auto">
            <a:xfrm>
              <a:off x="8378" y="1568"/>
              <a:ext cx="6365" cy="8882"/>
              <a:chOff x="3351" y="627"/>
              <a:chExt cx="2546" cy="3553"/>
            </a:xfrm>
          </p:grpSpPr>
          <p:grpSp>
            <p:nvGrpSpPr>
              <p:cNvPr id="27" name="Group 5"/>
              <p:cNvGrpSpPr/>
              <p:nvPr/>
            </p:nvGrpSpPr>
            <p:grpSpPr bwMode="auto">
              <a:xfrm>
                <a:off x="3571" y="809"/>
                <a:ext cx="2319" cy="815"/>
                <a:chOff x="3562" y="800"/>
                <a:chExt cx="1964" cy="815"/>
              </a:xfrm>
            </p:grpSpPr>
            <p:sp>
              <p:nvSpPr>
                <p:cNvPr id="47" name="Line 6"/>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Line 7"/>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Text Box 8"/>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50" name="Text Box 9"/>
                <p:cNvSpPr txBox="1">
                  <a:spLocks noChangeArrowheads="1"/>
                </p:cNvSpPr>
                <p:nvPr/>
              </p:nvSpPr>
              <p:spPr bwMode="auto">
                <a:xfrm>
                  <a:off x="5254" y="1250"/>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p:grpSp>
          <p:sp>
            <p:nvSpPr>
              <p:cNvPr id="28" name="Text Box 10"/>
              <p:cNvSpPr txBox="1">
                <a:spLocks noChangeArrowheads="1"/>
              </p:cNvSpPr>
              <p:nvPr/>
            </p:nvSpPr>
            <p:spPr bwMode="auto">
              <a:xfrm>
                <a:off x="3467" y="627"/>
                <a:ext cx="4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AlternateContent xmlns:mc="http://schemas.openxmlformats.org/markup-compatibility/2006">
            <mc:Choice xmlns:a14="http://schemas.microsoft.com/office/drawing/2010/main" Requires="a14">
              <p:sp>
                <p:nvSpPr>
                  <p:cNvPr id="29" name="Text Box 11"/>
                  <p:cNvSpPr txBox="1">
                    <a:spLocks noChangeArrowheads="1"/>
                  </p:cNvSpPr>
                  <p:nvPr/>
                </p:nvSpPr>
                <p:spPr bwMode="auto">
                  <a:xfrm>
                    <a:off x="3351" y="1470"/>
                    <a:ext cx="6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i="1" dirty="0">
                                  <a:solidFill>
                                    <a:srgbClr val="000000"/>
                                  </a:solidFill>
                                  <a:latin typeface="Cambria Math" panose="02040503050406030204" pitchFamily="18" charset="0"/>
                                  <a:ea typeface="黑体" panose="02010609060101010101" pitchFamily="49" charset="-122"/>
                                </a:rPr>
                              </m:ctrlPr>
                            </m:sSubPr>
                            <m:e>
                              <m:r>
                                <a:rPr lang="en-US" altLang="zh-CN" b="1" i="1" dirty="0">
                                  <a:solidFill>
                                    <a:srgbClr val="000000"/>
                                  </a:solidFill>
                                  <a:latin typeface="Cambria Math" panose="02040503050406030204" pitchFamily="18" charset="0"/>
                                  <a:ea typeface="黑体" panose="02010609060101010101" pitchFamily="49" charset="-122"/>
                                </a:rPr>
                                <m:t>𝒗</m:t>
                              </m:r>
                            </m:e>
                            <m:sub>
                              <m:r>
                                <a:rPr lang="en-US" altLang="zh-CN" b="1" i="1" dirty="0">
                                  <a:solidFill>
                                    <a:srgbClr val="000000"/>
                                  </a:solidFill>
                                  <a:latin typeface="Cambria Math" panose="02040503050406030204" pitchFamily="18" charset="0"/>
                                  <a:ea typeface="黑体" panose="02010609060101010101" pitchFamily="49" charset="-122"/>
                                </a:rPr>
                                <m:t>𝑶</m:t>
                              </m:r>
                              <m:r>
                                <a:rPr lang="en-US" altLang="zh-CN" b="1" i="1" dirty="0">
                                  <a:solidFill>
                                    <a:srgbClr val="000000"/>
                                  </a:solidFill>
                                  <a:latin typeface="Cambria Math" panose="02040503050406030204" pitchFamily="18" charset="0"/>
                                  <a:ea typeface="黑体" panose="02010609060101010101" pitchFamily="49" charset="-122"/>
                                </a:rPr>
                                <m:t>𝟏</m:t>
                              </m:r>
                            </m:sub>
                          </m:sSub>
                        </m:oMath>
                      </m:oMathPara>
                    </a14:m>
                    <a:endParaRPr kumimoji="1" lang="en-US" altLang="zh-CN" sz="2800"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endParaRPr>
                  </a:p>
                </p:txBody>
              </p:sp>
            </mc:Choice>
            <mc:Fallback>
              <p:sp>
                <p:nvSpPr>
                  <p:cNvPr id="29" name="Text Box 11"/>
                  <p:cNvSpPr txBox="1">
                    <a:spLocks noRot="1" noChangeAspect="1" noMove="1" noResize="1" noEditPoints="1" noAdjustHandles="1" noChangeArrowheads="1" noChangeShapeType="1" noTextEdit="1"/>
                  </p:cNvSpPr>
                  <p:nvPr/>
                </p:nvSpPr>
                <p:spPr bwMode="auto">
                  <a:xfrm>
                    <a:off x="3351" y="1470"/>
                    <a:ext cx="601" cy="327"/>
                  </a:xfrm>
                  <a:prstGeom prst="rect">
                    <a:avLst/>
                  </a:prstGeom>
                  <a:blipFill rotWithShape="1">
                    <a:blip r:embed="rId11"/>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 Box 12"/>
                  <p:cNvSpPr txBox="1">
                    <a:spLocks noChangeArrowheads="1"/>
                  </p:cNvSpPr>
                  <p:nvPr/>
                </p:nvSpPr>
                <p:spPr bwMode="auto">
                  <a:xfrm>
                    <a:off x="3380" y="2328"/>
                    <a:ext cx="6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i="1" dirty="0">
                                  <a:solidFill>
                                    <a:srgbClr val="000000"/>
                                  </a:solidFill>
                                  <a:latin typeface="Cambria Math" panose="02040503050406030204" pitchFamily="18" charset="0"/>
                                  <a:ea typeface="黑体" panose="02010609060101010101" pitchFamily="49" charset="-122"/>
                                </a:rPr>
                              </m:ctrlPr>
                            </m:sSubPr>
                            <m:e>
                              <m:r>
                                <a:rPr lang="en-US" altLang="zh-CN" i="1" dirty="0">
                                  <a:solidFill>
                                    <a:srgbClr val="000000"/>
                                  </a:solidFill>
                                  <a:latin typeface="Cambria Math" panose="02040503050406030204" pitchFamily="18" charset="0"/>
                                  <a:ea typeface="黑体" panose="02010609060101010101" pitchFamily="49" charset="-122"/>
                                </a:rPr>
                                <m:t>𝒗</m:t>
                              </m:r>
                            </m:e>
                            <m:sub>
                              <m:r>
                                <a:rPr lang="en-US" altLang="zh-CN" i="1" dirty="0">
                                  <a:solidFill>
                                    <a:srgbClr val="000000"/>
                                  </a:solidFill>
                                  <a:latin typeface="Cambria Math" panose="02040503050406030204" pitchFamily="18" charset="0"/>
                                  <a:ea typeface="黑体" panose="02010609060101010101" pitchFamily="49" charset="-122"/>
                                </a:rPr>
                                <m:t>𝑨</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30" name="Text Box 12"/>
                  <p:cNvSpPr txBox="1">
                    <a:spLocks noRot="1" noChangeAspect="1" noMove="1" noResize="1" noEditPoints="1" noAdjustHandles="1" noChangeArrowheads="1" noChangeShapeType="1" noTextEdit="1"/>
                  </p:cNvSpPr>
                  <p:nvPr/>
                </p:nvSpPr>
                <p:spPr bwMode="auto">
                  <a:xfrm>
                    <a:off x="3380" y="2328"/>
                    <a:ext cx="601" cy="330"/>
                  </a:xfrm>
                  <a:prstGeom prst="rect">
                    <a:avLst/>
                  </a:prstGeom>
                  <a:blipFill rotWithShape="1">
                    <a:blip r:embed="rId12"/>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 Box 13"/>
                  <p:cNvSpPr txBox="1">
                    <a:spLocks noChangeArrowheads="1"/>
                  </p:cNvSpPr>
                  <p:nvPr/>
                </p:nvSpPr>
                <p:spPr bwMode="auto">
                  <a:xfrm>
                    <a:off x="3397" y="3210"/>
                    <a:ext cx="6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i="1" dirty="0">
                                  <a:solidFill>
                                    <a:srgbClr val="000000"/>
                                  </a:solidFill>
                                  <a:latin typeface="Cambria Math" panose="02040503050406030204" pitchFamily="18" charset="0"/>
                                  <a:ea typeface="黑体" panose="02010609060101010101" pitchFamily="49" charset="-122"/>
                                </a:rPr>
                              </m:ctrlPr>
                            </m:sSubPr>
                            <m:e>
                              <m:r>
                                <a:rPr lang="en-US" altLang="zh-CN" i="1" dirty="0">
                                  <a:solidFill>
                                    <a:srgbClr val="000000"/>
                                  </a:solidFill>
                                  <a:latin typeface="Cambria Math" panose="02040503050406030204" pitchFamily="18" charset="0"/>
                                  <a:ea typeface="黑体" panose="02010609060101010101" pitchFamily="49" charset="-122"/>
                                </a:rPr>
                                <m:t>𝒗</m:t>
                              </m:r>
                            </m:e>
                            <m:sub>
                              <m:r>
                                <a:rPr lang="en-US" altLang="zh-CN" i="1" dirty="0">
                                  <a:solidFill>
                                    <a:srgbClr val="000000"/>
                                  </a:solidFill>
                                  <a:latin typeface="Cambria Math" panose="02040503050406030204" pitchFamily="18" charset="0"/>
                                  <a:ea typeface="黑体" panose="02010609060101010101" pitchFamily="49" charset="-122"/>
                                </a:rPr>
                                <m:t>𝑶</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31" name="Text Box 13"/>
                  <p:cNvSpPr txBox="1">
                    <a:spLocks noRot="1" noChangeAspect="1" noMove="1" noResize="1" noEditPoints="1" noAdjustHandles="1" noChangeArrowheads="1" noChangeShapeType="1" noTextEdit="1"/>
                  </p:cNvSpPr>
                  <p:nvPr/>
                </p:nvSpPr>
                <p:spPr bwMode="auto">
                  <a:xfrm>
                    <a:off x="3397" y="3210"/>
                    <a:ext cx="601" cy="330"/>
                  </a:xfrm>
                  <a:prstGeom prst="rect">
                    <a:avLst/>
                  </a:prstGeom>
                  <a:blipFill rotWithShape="1">
                    <a:blip r:embed="rId13"/>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pSp>
            <p:nvGrpSpPr>
              <p:cNvPr id="32" name="Group 14"/>
              <p:cNvGrpSpPr/>
              <p:nvPr/>
            </p:nvGrpSpPr>
            <p:grpSpPr bwMode="auto">
              <a:xfrm>
                <a:off x="3578" y="1661"/>
                <a:ext cx="2319" cy="815"/>
                <a:chOff x="3562" y="800"/>
                <a:chExt cx="1964" cy="815"/>
              </a:xfrm>
            </p:grpSpPr>
            <p:sp>
              <p:nvSpPr>
                <p:cNvPr id="43" name="Line 15"/>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Line 16"/>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Text Box 17"/>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46" name="Text Box 18"/>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nvGrpSpPr>
              <p:cNvPr id="33" name="Group 19"/>
              <p:cNvGrpSpPr/>
              <p:nvPr/>
            </p:nvGrpSpPr>
            <p:grpSpPr bwMode="auto">
              <a:xfrm>
                <a:off x="3564" y="2513"/>
                <a:ext cx="2319" cy="815"/>
                <a:chOff x="3562" y="800"/>
                <a:chExt cx="1964" cy="815"/>
              </a:xfrm>
            </p:grpSpPr>
            <p:sp>
              <p:nvSpPr>
                <p:cNvPr id="39" name="Line 20"/>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Line 21"/>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Text Box 22"/>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42" name="Text Box 23"/>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nvGrpSpPr>
              <p:cNvPr id="34" name="Group 24"/>
              <p:cNvGrpSpPr/>
              <p:nvPr/>
            </p:nvGrpSpPr>
            <p:grpSpPr bwMode="auto">
              <a:xfrm>
                <a:off x="3574" y="3365"/>
                <a:ext cx="2319" cy="815"/>
                <a:chOff x="3562" y="800"/>
                <a:chExt cx="1964" cy="815"/>
              </a:xfrm>
            </p:grpSpPr>
            <p:sp>
              <p:nvSpPr>
                <p:cNvPr id="35" name="Line 25"/>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Line 26"/>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Text Box 27"/>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38" name="Text Box 28"/>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mc:AlternateContent xmlns:mc="http://schemas.openxmlformats.org/markup-compatibility/2006">
          <mc:Choice xmlns:a14="http://schemas.microsoft.com/office/drawing/2010/main" Requires="a14">
            <p:sp>
              <p:nvSpPr>
                <p:cNvPr id="148" name="Text Box 10"/>
                <p:cNvSpPr txBox="1">
                  <a:spLocks noChangeArrowheads="1"/>
                </p:cNvSpPr>
                <p:nvPr/>
              </p:nvSpPr>
              <p:spPr bwMode="auto">
                <a:xfrm>
                  <a:off x="8472" y="1565"/>
                  <a:ext cx="1073" cy="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centerGroup"/>
                      </m:oMathParaPr>
                      <m:oMath xmlns:m="http://schemas.openxmlformats.org/officeDocument/2006/math">
                        <m:sSub>
                          <m:sSubPr>
                            <m:ctrlPr>
                              <a:rPr lang="en-US" altLang="zh-CN" i="1" dirty="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𝒗</m:t>
                            </m:r>
                          </m:e>
                          <m:sub>
                            <m:r>
                              <a:rPr lang="en-US" altLang="zh-CN" i="1" dirty="0">
                                <a:solidFill>
                                  <a:srgbClr val="000000"/>
                                </a:solidFill>
                                <a:latin typeface="Cambria Math" panose="02040503050406030204" pitchFamily="18" charset="0"/>
                                <a:ea typeface="楷体_GB2312" pitchFamily="1" charset="-122"/>
                              </a:rPr>
                              <m:t>𝑰</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48" name="Text Box 10"/>
                <p:cNvSpPr txBox="1">
                  <a:spLocks noRot="1" noChangeAspect="1" noMove="1" noResize="1" noEditPoints="1" noAdjustHandles="1" noChangeArrowheads="1" noChangeShapeType="1" noTextEdit="1"/>
                </p:cNvSpPr>
                <p:nvPr/>
              </p:nvSpPr>
              <p:spPr bwMode="auto">
                <a:xfrm>
                  <a:off x="8472" y="1565"/>
                  <a:ext cx="1073" cy="824"/>
                </a:xfrm>
                <a:prstGeom prst="rect">
                  <a:avLst/>
                </a:prstGeom>
                <a:blipFill rotWithShape="1">
                  <a:blip r:embed="rId14"/>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pSp>
      <p:sp>
        <p:nvSpPr>
          <p:cNvPr id="149" name="AutoShape 143"/>
          <p:cNvSpPr>
            <a:spLocks noChangeArrowheads="1"/>
          </p:cNvSpPr>
          <p:nvPr/>
        </p:nvSpPr>
        <p:spPr bwMode="auto">
          <a:xfrm flipH="1">
            <a:off x="4228714" y="488952"/>
            <a:ext cx="2438787" cy="387350"/>
          </a:xfrm>
          <a:prstGeom prst="wedgeEllipseCallout">
            <a:avLst>
              <a:gd name="adj1" fmla="val 80190"/>
              <a:gd name="adj2" fmla="val 118099"/>
            </a:avLst>
          </a:prstGeom>
          <a:solidFill>
            <a:schemeClr val="bg1"/>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取值不能太大</a:t>
            </a:r>
            <a:endParaRPr kumimoji="1" lang="zh-CN" altLang="en-US" sz="20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endParaRPr>
          </a:p>
        </p:txBody>
      </p:sp>
      <p:sp>
        <p:nvSpPr>
          <p:cNvPr id="150" name="矩形 149"/>
          <p:cNvSpPr/>
          <p:nvPr/>
        </p:nvSpPr>
        <p:spPr>
          <a:xfrm>
            <a:off x="2980770" y="1149506"/>
            <a:ext cx="472510" cy="206956"/>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6"/>
                                        </p:tgtEl>
                                        <p:attrNameLst>
                                          <p:attrName>style.visibility</p:attrName>
                                        </p:attrNameLst>
                                      </p:cBhvr>
                                      <p:to>
                                        <p:strVal val="visible"/>
                                      </p:to>
                                    </p:set>
                                    <p:animEffect transition="in" filter="wipe(left)">
                                      <p:cBhvr>
                                        <p:cTn id="16" dur="500"/>
                                        <p:tgtEl>
                                          <p:spTgt spid="1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left)">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56">
                                            <p:txEl>
                                              <p:pRg st="0" end="0"/>
                                            </p:txEl>
                                          </p:spTgt>
                                        </p:tgtEl>
                                        <p:attrNameLst>
                                          <p:attrName>style.visibility</p:attrName>
                                        </p:attrNameLst>
                                      </p:cBhvr>
                                      <p:to>
                                        <p:strVal val="visible"/>
                                      </p:to>
                                    </p:set>
                                    <p:animEffect transition="in" filter="box(out)">
                                      <p:cBhvr>
                                        <p:cTn id="41" dur="500"/>
                                        <p:tgtEl>
                                          <p:spTgt spid="56">
                                            <p:txEl>
                                              <p:pRg st="0" end="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15" name="CAMERA.WAV"/>
                                        </p:tgtEl>
                                      </p:cMediaNode>
                                    </p:audio>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left)">
                                      <p:cBhvr>
                                        <p:cTn id="46" dur="500"/>
                                        <p:tgtEl>
                                          <p:spTgt spid="5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left)">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left)">
                                      <p:cBhvr>
                                        <p:cTn id="61" dur="5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left)">
                                      <p:cBhvr>
                                        <p:cTn id="66" dur="10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wipe(left)">
                                      <p:cBhvr>
                                        <p:cTn id="71" dur="500"/>
                                        <p:tgtEl>
                                          <p:spTgt spid="6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97"/>
                                        </p:tgtEl>
                                        <p:attrNameLst>
                                          <p:attrName>style.visibility</p:attrName>
                                        </p:attrNameLst>
                                      </p:cBhvr>
                                      <p:to>
                                        <p:strVal val="visible"/>
                                      </p:to>
                                    </p:set>
                                    <p:animEffect transition="in" filter="wipe(up)">
                                      <p:cBhvr>
                                        <p:cTn id="76" dur="500"/>
                                        <p:tgtEl>
                                          <p:spTgt spid="9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wipe(left)">
                                      <p:cBhvr>
                                        <p:cTn id="81" dur="500"/>
                                        <p:tgtEl>
                                          <p:spTgt spid="7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wipe(left)">
                                      <p:cBhvr>
                                        <p:cTn id="86" dur="500"/>
                                        <p:tgtEl>
                                          <p:spTgt spid="8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wipe(left)">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98"/>
                                        </p:tgtEl>
                                        <p:attrNameLst>
                                          <p:attrName>style.visibility</p:attrName>
                                        </p:attrNameLst>
                                      </p:cBhvr>
                                      <p:to>
                                        <p:strVal val="visible"/>
                                      </p:to>
                                    </p:set>
                                    <p:animEffect transition="in" filter="wipe(up)">
                                      <p:cBhvr>
                                        <p:cTn id="96" dur="500"/>
                                        <p:tgtEl>
                                          <p:spTgt spid="9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99"/>
                                        </p:tgtEl>
                                        <p:attrNameLst>
                                          <p:attrName>style.visibility</p:attrName>
                                        </p:attrNameLst>
                                      </p:cBhvr>
                                      <p:to>
                                        <p:strVal val="visible"/>
                                      </p:to>
                                    </p:set>
                                    <p:animEffect transition="in" filter="wipe(down)">
                                      <p:cBhvr>
                                        <p:cTn id="101" dur="500"/>
                                        <p:tgtEl>
                                          <p:spTgt spid="99"/>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101">
                                            <p:txEl>
                                              <p:pRg st="0" end="0"/>
                                            </p:txEl>
                                          </p:spTgt>
                                        </p:tgtEl>
                                        <p:attrNameLst>
                                          <p:attrName>style.visibility</p:attrName>
                                        </p:attrNameLst>
                                      </p:cBhvr>
                                      <p:to>
                                        <p:strVal val="visible"/>
                                      </p:to>
                                    </p:set>
                                    <p:animEffect transition="in" filter="box(out)">
                                      <p:cBhvr>
                                        <p:cTn id="106" dur="500"/>
                                        <p:tgtEl>
                                          <p:spTgt spid="101">
                                            <p:txEl>
                                              <p:pRg st="0" end="0"/>
                                            </p:txEl>
                                          </p:spTgt>
                                        </p:tgtEl>
                                      </p:cBhvr>
                                    </p:animEffect>
                                  </p:childTnLst>
                                  <p:subTnLst>
                                    <p:audio>
                                      <p:cMediaNode>
                                        <p:cTn display="0" masterRel="sameClick">
                                          <p:stCondLst>
                                            <p:cond evt="begin" delay="0">
                                              <p:tn val="104"/>
                                            </p:cond>
                                          </p:stCondLst>
                                          <p:endCondLst>
                                            <p:cond evt="onStopAudio" delay="0">
                                              <p:tgtEl>
                                                <p:sldTgt/>
                                              </p:tgtEl>
                                            </p:cond>
                                          </p:endCondLst>
                                        </p:cTn>
                                        <p:tgtEl>
                                          <p:sndTgt r:embed="rId15" name="CAMERA.WAV"/>
                                        </p:tgtEl>
                                      </p:cMediaNode>
                                    </p:audio>
                                  </p:sub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100"/>
                                        </p:tgtEl>
                                        <p:attrNameLst>
                                          <p:attrName>style.visibility</p:attrName>
                                        </p:attrNameLst>
                                      </p:cBhvr>
                                      <p:to>
                                        <p:strVal val="visible"/>
                                      </p:to>
                                    </p:set>
                                    <p:animEffect transition="in" filter="wipe(up)">
                                      <p:cBhvr>
                                        <p:cTn id="111" dur="500"/>
                                        <p:tgtEl>
                                          <p:spTgt spid="10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102"/>
                                        </p:tgtEl>
                                        <p:attrNameLst>
                                          <p:attrName>style.visibility</p:attrName>
                                        </p:attrNameLst>
                                      </p:cBhvr>
                                      <p:to>
                                        <p:strVal val="visible"/>
                                      </p:to>
                                    </p:set>
                                    <p:animEffect transition="in" filter="wipe(down)">
                                      <p:cBhvr>
                                        <p:cTn id="116" dur="500"/>
                                        <p:tgtEl>
                                          <p:spTgt spid="10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05"/>
                                        </p:tgtEl>
                                        <p:attrNameLst>
                                          <p:attrName>style.visibility</p:attrName>
                                        </p:attrNameLst>
                                      </p:cBhvr>
                                      <p:to>
                                        <p:strVal val="visible"/>
                                      </p:to>
                                    </p:set>
                                    <p:animEffect transition="in" filter="wipe(left)">
                                      <p:cBhvr>
                                        <p:cTn id="121" dur="500"/>
                                        <p:tgtEl>
                                          <p:spTgt spid="10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08"/>
                                        </p:tgtEl>
                                        <p:attrNameLst>
                                          <p:attrName>style.visibility</p:attrName>
                                        </p:attrNameLst>
                                      </p:cBhvr>
                                      <p:to>
                                        <p:strVal val="visible"/>
                                      </p:to>
                                    </p:set>
                                    <p:animEffect transition="in" filter="wipe(left)">
                                      <p:cBhvr>
                                        <p:cTn id="126" dur="500"/>
                                        <p:tgtEl>
                                          <p:spTgt spid="10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11"/>
                                        </p:tgtEl>
                                        <p:attrNameLst>
                                          <p:attrName>style.visibility</p:attrName>
                                        </p:attrNameLst>
                                      </p:cBhvr>
                                      <p:to>
                                        <p:strVal val="visible"/>
                                      </p:to>
                                    </p:set>
                                    <p:animEffect transition="in" filter="wipe(left)">
                                      <p:cBhvr>
                                        <p:cTn id="131" dur="500"/>
                                        <p:tgtEl>
                                          <p:spTgt spid="111"/>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138"/>
                                        </p:tgtEl>
                                        <p:attrNameLst>
                                          <p:attrName>style.visibility</p:attrName>
                                        </p:attrNameLst>
                                      </p:cBhvr>
                                      <p:to>
                                        <p:strVal val="visible"/>
                                      </p:to>
                                    </p:set>
                                    <p:animEffect transition="in" filter="wipe(up)">
                                      <p:cBhvr>
                                        <p:cTn id="136" dur="500"/>
                                        <p:tgtEl>
                                          <p:spTgt spid="13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139"/>
                                        </p:tgtEl>
                                        <p:attrNameLst>
                                          <p:attrName>style.visibility</p:attrName>
                                        </p:attrNameLst>
                                      </p:cBhvr>
                                      <p:to>
                                        <p:strVal val="visible"/>
                                      </p:to>
                                    </p:set>
                                    <p:animEffect transition="in" filter="wipe(left)">
                                      <p:cBhvr>
                                        <p:cTn id="141" dur="500"/>
                                        <p:tgtEl>
                                          <p:spTgt spid="13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122"/>
                                        </p:tgtEl>
                                        <p:attrNameLst>
                                          <p:attrName>style.visibility</p:attrName>
                                        </p:attrNameLst>
                                      </p:cBhvr>
                                      <p:to>
                                        <p:strVal val="visible"/>
                                      </p:to>
                                    </p:set>
                                    <p:animEffect transition="in" filter="wipe(left)">
                                      <p:cBhvr>
                                        <p:cTn id="146" dur="500"/>
                                        <p:tgtEl>
                                          <p:spTgt spid="122"/>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wipe(left)">
                                      <p:cBhvr>
                                        <p:cTn id="151" dur="500"/>
                                        <p:tgtEl>
                                          <p:spTgt spid="129"/>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nodeType="clickEffect">
                                  <p:stCondLst>
                                    <p:cond delay="0"/>
                                  </p:stCondLst>
                                  <p:childTnLst>
                                    <p:set>
                                      <p:cBhvr>
                                        <p:cTn id="155" dur="1" fill="hold">
                                          <p:stCondLst>
                                            <p:cond delay="0"/>
                                          </p:stCondLst>
                                        </p:cTn>
                                        <p:tgtEl>
                                          <p:spTgt spid="136"/>
                                        </p:tgtEl>
                                        <p:attrNameLst>
                                          <p:attrName>style.visibility</p:attrName>
                                        </p:attrNameLst>
                                      </p:cBhvr>
                                      <p:to>
                                        <p:strVal val="visible"/>
                                      </p:to>
                                    </p:set>
                                    <p:animEffect transition="in" filter="wipe(up)">
                                      <p:cBhvr>
                                        <p:cTn id="156" dur="500"/>
                                        <p:tgtEl>
                                          <p:spTgt spid="136"/>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137"/>
                                        </p:tgtEl>
                                        <p:attrNameLst>
                                          <p:attrName>style.visibility</p:attrName>
                                        </p:attrNameLst>
                                      </p:cBhvr>
                                      <p:to>
                                        <p:strVal val="visible"/>
                                      </p:to>
                                    </p:set>
                                    <p:animEffect transition="in" filter="wipe(down)">
                                      <p:cBhvr>
                                        <p:cTn id="161" dur="500"/>
                                        <p:tgtEl>
                                          <p:spTgt spid="137"/>
                                        </p:tgtEl>
                                      </p:cBhvr>
                                    </p:animEffect>
                                  </p:childTnLst>
                                </p:cTn>
                              </p:par>
                            </p:childTnLst>
                          </p:cTn>
                        </p:par>
                      </p:childTnLst>
                    </p:cTn>
                  </p:par>
                  <p:par>
                    <p:cTn id="162" fill="hold">
                      <p:stCondLst>
                        <p:cond delay="indefinite"/>
                      </p:stCondLst>
                      <p:childTnLst>
                        <p:par>
                          <p:cTn id="163" fill="hold">
                            <p:stCondLst>
                              <p:cond delay="0"/>
                            </p:stCondLst>
                            <p:childTnLst>
                              <p:par>
                                <p:cTn id="164" presetID="4" presetClass="entr" presetSubtype="16" fill="hold" nodeType="clickEffect">
                                  <p:stCondLst>
                                    <p:cond delay="0"/>
                                  </p:stCondLst>
                                  <p:childTnLst>
                                    <p:set>
                                      <p:cBhvr>
                                        <p:cTn id="165" dur="1" fill="hold">
                                          <p:stCondLst>
                                            <p:cond delay="0"/>
                                          </p:stCondLst>
                                        </p:cTn>
                                        <p:tgtEl>
                                          <p:spTgt spid="142"/>
                                        </p:tgtEl>
                                        <p:attrNameLst>
                                          <p:attrName>style.visibility</p:attrName>
                                        </p:attrNameLst>
                                      </p:cBhvr>
                                      <p:to>
                                        <p:strVal val="visible"/>
                                      </p:to>
                                    </p:set>
                                    <p:animEffect transition="in" filter="box(in)">
                                      <p:cBhvr>
                                        <p:cTn id="166" dur="500"/>
                                        <p:tgtEl>
                                          <p:spTgt spid="142"/>
                                        </p:tgtEl>
                                      </p:cBhvr>
                                    </p:animEffect>
                                  </p:childTnLst>
                                </p:cTn>
                              </p:par>
                            </p:childTnLst>
                          </p:cTn>
                        </p:par>
                      </p:childTnLst>
                    </p:cTn>
                  </p:par>
                  <p:par>
                    <p:cTn id="167" fill="hold">
                      <p:stCondLst>
                        <p:cond delay="indefinite"/>
                      </p:stCondLst>
                      <p:childTnLst>
                        <p:par>
                          <p:cTn id="168" fill="hold">
                            <p:stCondLst>
                              <p:cond delay="0"/>
                            </p:stCondLst>
                            <p:childTnLst>
                              <p:par>
                                <p:cTn id="169" presetID="16" presetClass="entr" presetSubtype="26" fill="hold" grpId="0" nodeType="clickEffect">
                                  <p:stCondLst>
                                    <p:cond delay="0"/>
                                  </p:stCondLst>
                                  <p:childTnLst>
                                    <p:set>
                                      <p:cBhvr>
                                        <p:cTn id="170" dur="1" fill="hold">
                                          <p:stCondLst>
                                            <p:cond delay="0"/>
                                          </p:stCondLst>
                                        </p:cTn>
                                        <p:tgtEl>
                                          <p:spTgt spid="149"/>
                                        </p:tgtEl>
                                        <p:attrNameLst>
                                          <p:attrName>style.visibility</p:attrName>
                                        </p:attrNameLst>
                                      </p:cBhvr>
                                      <p:to>
                                        <p:strVal val="visible"/>
                                      </p:to>
                                    </p:set>
                                    <p:animEffect transition="in" filter="barn(inHorizontal)">
                                      <p:cBhvr>
                                        <p:cTn id="171"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1" grpId="0" autoUpdateAnimBg="0" build="p"/>
      <p:bldP spid="146" grpId="0"/>
      <p:bldP spid="1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3"/>
              <p:cNvSpPr>
                <a:spLocks noChangeArrowheads="1"/>
              </p:cNvSpPr>
              <p:nvPr/>
            </p:nvSpPr>
            <p:spPr bwMode="auto">
              <a:xfrm>
                <a:off x="-3283" y="-1000"/>
                <a:ext cx="8051694" cy="55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latin typeface="黑体" panose="02010609060101010101" pitchFamily="49" charset="-122"/>
                    <a:ea typeface="黑体" panose="02010609060101010101" pitchFamily="49" charset="-122"/>
                  </a:rPr>
                  <a:t>由电压波形可看出，暂稳态为放电至</a:t>
                </a:r>
                <a14:m>
                  <m:oMath xmlns:m="http://schemas.openxmlformats.org/officeDocument/2006/math">
                    <m:sSub>
                      <m:sSubPr>
                        <m:ctrlPr>
                          <a:rPr lang="en-US" altLang="zh-CN" sz="2800" b="1" i="1" dirty="0" smtClean="0">
                            <a:solidFill>
                              <a:srgbClr val="000000"/>
                            </a:solidFill>
                            <a:latin typeface="Cambria Math" panose="02040503050406030204" pitchFamily="18" charset="0"/>
                            <a:ea typeface="黑体" panose="02010609060101010101" pitchFamily="49" charset="-122"/>
                          </a:rPr>
                        </m:ctrlPr>
                      </m:sSubPr>
                      <m:e>
                        <m:r>
                          <a:rPr lang="en-US" altLang="zh-CN" sz="2800" i="1" dirty="0" smtClean="0">
                            <a:solidFill>
                              <a:srgbClr val="000000"/>
                            </a:solidFill>
                            <a:latin typeface="Cambria Math" panose="02040503050406030204" pitchFamily="18" charset="0"/>
                            <a:ea typeface="黑体" panose="02010609060101010101" pitchFamily="49" charset="-122"/>
                          </a:rPr>
                          <m:t>𝑉</m:t>
                        </m:r>
                      </m:e>
                      <m:sub>
                        <m:r>
                          <a:rPr lang="en-US" altLang="zh-CN" sz="2800" b="1" i="1" dirty="0" smtClean="0">
                            <a:solidFill>
                              <a:srgbClr val="000000"/>
                            </a:solidFill>
                            <a:latin typeface="Cambria Math" panose="02040503050406030204" pitchFamily="18" charset="0"/>
                            <a:ea typeface="黑体" panose="02010609060101010101" pitchFamily="49" charset="-122"/>
                          </a:rPr>
                          <m:t>𝑻𝑯</m:t>
                        </m:r>
                      </m:sub>
                    </m:sSub>
                  </m:oMath>
                </a14:m>
                <a:r>
                  <a:rPr lang="zh-CN" altLang="en-US" sz="2800" dirty="0">
                    <a:solidFill>
                      <a:srgbClr val="000000"/>
                    </a:solidFill>
                    <a:latin typeface="黑体" panose="02010609060101010101" pitchFamily="49" charset="-122"/>
                    <a:ea typeface="黑体" panose="02010609060101010101" pitchFamily="49" charset="-122"/>
                  </a:rPr>
                  <a:t>的时间</a:t>
                </a:r>
                <a:endParaRPr lang="zh-CN" altLang="en-US" sz="2800" dirty="0">
                  <a:solidFill>
                    <a:srgbClr val="000000"/>
                  </a:solidFill>
                  <a:latin typeface="黑体" panose="02010609060101010101" pitchFamily="49" charset="-122"/>
                  <a:ea typeface="黑体" panose="02010609060101010101" pitchFamily="49" charset="-122"/>
                </a:endParaRPr>
              </a:p>
              <a:p>
                <a:pPr eaLnBrk="1" hangingPunct="1">
                  <a:spcBef>
                    <a:spcPts val="400"/>
                  </a:spcBef>
                  <a:buClr>
                    <a:srgbClr val="330066"/>
                  </a:buClr>
                  <a:defRPr/>
                </a:pPr>
                <a:endParaRPr lang="en-US" altLang="zh-CN" sz="2800" dirty="0">
                  <a:latin typeface="黑体" panose="02010609060101010101" pitchFamily="49" charset="-122"/>
                  <a:ea typeface="黑体" panose="02010609060101010101" pitchFamily="49" charset="-122"/>
                </a:endParaRPr>
              </a:p>
            </p:txBody>
          </p:sp>
        </mc:Choice>
        <mc:Fallback>
          <p:sp>
            <p:nvSpPr>
              <p:cNvPr id="2" name="Rectangle 3"/>
              <p:cNvSpPr>
                <a:spLocks noRot="1" noChangeAspect="1" noMove="1" noResize="1" noEditPoints="1" noAdjustHandles="1" noChangeArrowheads="1" noChangeShapeType="1" noTextEdit="1"/>
              </p:cNvSpPr>
              <p:nvPr/>
            </p:nvSpPr>
            <p:spPr bwMode="auto">
              <a:xfrm>
                <a:off x="-3283" y="-1000"/>
                <a:ext cx="8051694" cy="550622"/>
              </a:xfrm>
              <a:prstGeom prst="rect">
                <a:avLst/>
              </a:prstGeom>
              <a:blipFill rotWithShape="1">
                <a:blip r:embed="rId1"/>
                <a:stretch>
                  <a:fillRect l="1" t="66" r="5" b="-724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 name="Rectangle 2"/>
          <p:cNvSpPr>
            <a:spLocks noChangeArrowheads="1"/>
          </p:cNvSpPr>
          <p:nvPr/>
        </p:nvSpPr>
        <p:spPr bwMode="auto">
          <a:xfrm>
            <a:off x="0" y="559146"/>
            <a:ext cx="42910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a:t>
            </a:r>
            <a:r>
              <a:rPr kumimoji="1" lang="en-US" altLang="zh-CN"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3</a:t>
            </a:r>
            <a:r>
              <a:rPr kumimoji="1"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）放电等效电路</a:t>
            </a:r>
            <a:endParaRPr kumimoji="1"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endParaRPr>
          </a:p>
        </p:txBody>
      </p:sp>
      <p:pic>
        <p:nvPicPr>
          <p:cNvPr id="4" name="Picture 139" descr="10-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7" y="1058589"/>
            <a:ext cx="4860925" cy="3914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Rectangle 2"/>
              <p:cNvSpPr>
                <a:spLocks noChangeArrowheads="1"/>
              </p:cNvSpPr>
              <p:nvPr/>
            </p:nvSpPr>
            <p:spPr bwMode="auto">
              <a:xfrm>
                <a:off x="-2319" y="3244493"/>
                <a:ext cx="5734951" cy="1815882"/>
              </a:xfrm>
              <a:prstGeom prst="rect">
                <a:avLst/>
              </a:prstGeom>
              <a:solidFill>
                <a:schemeClr val="bg1"/>
              </a:solidFill>
              <a:ln>
                <a:noFill/>
              </a:ln>
              <a:effec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a:t>
                </a:r>
                <a:r>
                  <a:rPr kumimoji="1" lang="en-US" altLang="zh-CN"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4</a:t>
                </a:r>
                <a:r>
                  <a:rPr kumimoji="1"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输出脉冲宽度</a:t>
                </a:r>
                <a14:m>
                  <m:oMath xmlns:m="http://schemas.openxmlformats.org/officeDocument/2006/math">
                    <m:sSub>
                      <m:sSubPr>
                        <m:ctrlPr>
                          <a:rPr lang="en-US" altLang="zh-CN" b="1" i="1" dirty="0" smtClean="0">
                            <a:solidFill>
                              <a:srgbClr val="FF0000"/>
                            </a:solidFill>
                            <a:latin typeface="Cambria Math" panose="02040503050406030204" pitchFamily="18" charset="0"/>
                            <a:ea typeface="黑体" panose="02010609060101010101" pitchFamily="49" charset="-122"/>
                          </a:rPr>
                        </m:ctrlPr>
                      </m:sSubPr>
                      <m:e>
                        <m:r>
                          <a:rPr lang="en-US" altLang="zh-CN" i="1" dirty="0" smtClean="0">
                            <a:solidFill>
                              <a:srgbClr val="FF0000"/>
                            </a:solidFill>
                            <a:latin typeface="Cambria Math" panose="02040503050406030204" pitchFamily="18" charset="0"/>
                            <a:ea typeface="黑体" panose="02010609060101010101" pitchFamily="49" charset="-122"/>
                          </a:rPr>
                          <m:t>𝑡</m:t>
                        </m:r>
                      </m:e>
                      <m:sub>
                        <m:r>
                          <a:rPr lang="en-US" altLang="zh-CN" i="1" dirty="0" smtClean="0">
                            <a:solidFill>
                              <a:srgbClr val="FF0000"/>
                            </a:solidFill>
                            <a:latin typeface="Cambria Math" panose="02040503050406030204" pitchFamily="18" charset="0"/>
                            <a:ea typeface="黑体" panose="02010609060101010101" pitchFamily="49" charset="-122"/>
                          </a:rPr>
                          <m:t>𝑤</m:t>
                        </m:r>
                      </m:sub>
                    </m:sSub>
                  </m:oMath>
                </a14:m>
                <a:endParaRPr lang="en-US" altLang="zh-CN" b="1" dirty="0">
                  <a:solidFill>
                    <a:srgbClr val="FF0000"/>
                  </a:solidFill>
                  <a:latin typeface="黑体" panose="02010609060101010101" pitchFamily="49" charset="-122"/>
                  <a:ea typeface="黑体" panose="02010609060101010101" pitchFamily="49" charset="-122"/>
                </a:endParaRPr>
              </a:p>
              <a:p>
                <a:pPr lvl="0" eaLnBrk="1" hangingPunct="1">
                  <a:defRPr/>
                </a:pPr>
                <a:r>
                  <a:rPr lang="en-US" altLang="zh-CN" b="1" dirty="0">
                    <a:solidFill>
                      <a:srgbClr val="000000"/>
                    </a:solidFill>
                    <a:ea typeface="楷体_GB2312" pitchFamily="1" charset="-122"/>
                  </a:rPr>
                  <a:t>    </a:t>
                </a:r>
                <a14:m>
                  <m:oMath xmlns:m="http://schemas.openxmlformats.org/officeDocument/2006/math">
                    <m:sSub>
                      <m:sSubPr>
                        <m:ctrlPr>
                          <a:rPr lang="en-US" altLang="zh-CN" b="1" i="1" dirty="0" smtClean="0">
                            <a:solidFill>
                              <a:srgbClr val="000000"/>
                            </a:solidFill>
                            <a:latin typeface="Cambria Math" panose="02040503050406030204" pitchFamily="18" charset="0"/>
                            <a:ea typeface="楷体_GB2312" pitchFamily="1" charset="-122"/>
                          </a:rPr>
                        </m:ctrlPr>
                      </m:sSubPr>
                      <m:e>
                        <m:r>
                          <a:rPr lang="en-US" altLang="zh-CN" i="1" dirty="0" smtClean="0">
                            <a:solidFill>
                              <a:srgbClr val="000000"/>
                            </a:solidFill>
                            <a:latin typeface="Cambria Math" panose="02040503050406030204" pitchFamily="18" charset="0"/>
                            <a:ea typeface="楷体_GB2312" pitchFamily="1" charset="-122"/>
                          </a:rPr>
                          <m:t>𝑉</m:t>
                        </m:r>
                      </m:e>
                      <m:sub>
                        <m:r>
                          <a:rPr lang="en-US" altLang="zh-CN" b="1" i="1" dirty="0" smtClean="0">
                            <a:solidFill>
                              <a:srgbClr val="000000"/>
                            </a:solidFill>
                            <a:latin typeface="Cambria Math" panose="02040503050406030204" pitchFamily="18" charset="0"/>
                            <a:ea typeface="楷体_GB2312" pitchFamily="1" charset="-122"/>
                          </a:rPr>
                          <m:t>𝑪</m:t>
                        </m:r>
                      </m:sub>
                    </m:sSub>
                    <m:d>
                      <m:dPr>
                        <m:ctrlPr>
                          <a:rPr lang="en-US" altLang="zh-CN" b="1" i="1" dirty="0" smtClean="0">
                            <a:solidFill>
                              <a:srgbClr val="000000"/>
                            </a:solidFill>
                            <a:latin typeface="Cambria Math" panose="02040503050406030204" pitchFamily="18" charset="0"/>
                            <a:ea typeface="楷体_GB2312" pitchFamily="1" charset="-122"/>
                          </a:rPr>
                        </m:ctrlPr>
                      </m:dPr>
                      <m:e>
                        <m:r>
                          <a:rPr lang="en-US" altLang="zh-CN" b="1" i="1" dirty="0" smtClean="0">
                            <a:solidFill>
                              <a:srgbClr val="000000"/>
                            </a:solidFill>
                            <a:latin typeface="Cambria Math" panose="02040503050406030204" pitchFamily="18" charset="0"/>
                            <a:ea typeface="楷体_GB2312" pitchFamily="1" charset="-122"/>
                          </a:rPr>
                          <m:t>𝟎</m:t>
                        </m:r>
                      </m:e>
                    </m:d>
                    <m:r>
                      <a:rPr lang="en-US" altLang="zh-CN" b="1" i="1" dirty="0" smtClean="0">
                        <a:solidFill>
                          <a:srgbClr val="000000"/>
                        </a:solidFill>
                        <a:latin typeface="Cambria Math" panose="02040503050406030204" pitchFamily="18" charset="0"/>
                        <a:ea typeface="楷体_GB2312" pitchFamily="1" charset="-122"/>
                      </a:rPr>
                      <m:t>=</m:t>
                    </m:r>
                    <m:sSub>
                      <m:sSubPr>
                        <m:ctrlPr>
                          <a:rPr lang="en-US" altLang="zh-CN" b="1" i="1" dirty="0" smtClean="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𝑉</m:t>
                        </m:r>
                      </m:e>
                      <m:sub>
                        <m:r>
                          <a:rPr lang="en-US" altLang="zh-CN" b="1" i="1" dirty="0" smtClean="0">
                            <a:solidFill>
                              <a:srgbClr val="000000"/>
                            </a:solidFill>
                            <a:latin typeface="Cambria Math" panose="02040503050406030204" pitchFamily="18" charset="0"/>
                            <a:ea typeface="楷体_GB2312" pitchFamily="1" charset="-122"/>
                          </a:rPr>
                          <m:t>𝑶𝑯</m:t>
                        </m:r>
                      </m:sub>
                    </m:sSub>
                    <m:r>
                      <a:rPr lang="zh-CN" altLang="en-US" i="1" dirty="0">
                        <a:solidFill>
                          <a:srgbClr val="000000"/>
                        </a:solidFill>
                        <a:latin typeface="Cambria Math" panose="02040503050406030204" pitchFamily="18" charset="0"/>
                        <a:ea typeface="楷体_GB2312" pitchFamily="1" charset="-122"/>
                      </a:rPr>
                      <m:t>，</m:t>
                    </m:r>
                    <m:sSub>
                      <m:sSubPr>
                        <m:ctrlPr>
                          <a:rPr lang="en-US" altLang="zh-CN" b="1" i="1" dirty="0" smtClean="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𝑉</m:t>
                        </m:r>
                      </m:e>
                      <m:sub>
                        <m:r>
                          <a:rPr lang="en-US" altLang="zh-CN" b="1" i="1" dirty="0" smtClean="0">
                            <a:solidFill>
                              <a:srgbClr val="000000"/>
                            </a:solidFill>
                            <a:latin typeface="Cambria Math" panose="02040503050406030204" pitchFamily="18" charset="0"/>
                            <a:ea typeface="楷体_GB2312" pitchFamily="1" charset="-122"/>
                          </a:rPr>
                          <m:t>𝑪</m:t>
                        </m:r>
                      </m:sub>
                    </m:sSub>
                    <m:d>
                      <m:dPr>
                        <m:ctrlPr>
                          <a:rPr lang="en-US" altLang="zh-CN" b="1" i="1" dirty="0" smtClean="0">
                            <a:solidFill>
                              <a:srgbClr val="000000"/>
                            </a:solidFill>
                            <a:latin typeface="Cambria Math" panose="02040503050406030204" pitchFamily="18" charset="0"/>
                            <a:ea typeface="楷体_GB2312" pitchFamily="1" charset="-122"/>
                          </a:rPr>
                        </m:ctrlPr>
                      </m:dPr>
                      <m:e>
                        <m:r>
                          <a:rPr lang="zh-CN" altLang="en-US" i="1" dirty="0">
                            <a:solidFill>
                              <a:srgbClr val="000000"/>
                            </a:solidFill>
                            <a:latin typeface="Cambria Math" panose="02040503050406030204" pitchFamily="18" charset="0"/>
                            <a:ea typeface="楷体_GB2312" pitchFamily="1" charset="-122"/>
                          </a:rPr>
                          <m:t>∞</m:t>
                        </m:r>
                      </m:e>
                    </m:d>
                    <m:r>
                      <a:rPr lang="en-US" altLang="zh-CN" b="1" i="1" dirty="0" smtClean="0">
                        <a:solidFill>
                          <a:srgbClr val="000000"/>
                        </a:solidFill>
                        <a:latin typeface="Cambria Math" panose="02040503050406030204" pitchFamily="18" charset="0"/>
                        <a:ea typeface="楷体_GB2312" pitchFamily="1" charset="-122"/>
                      </a:rPr>
                      <m:t>=</m:t>
                    </m:r>
                    <m:r>
                      <a:rPr lang="zh-CN" altLang="en-US" i="1" dirty="0">
                        <a:solidFill>
                          <a:srgbClr val="000000"/>
                        </a:solidFill>
                        <a:latin typeface="Cambria Math" panose="02040503050406030204" pitchFamily="18" charset="0"/>
                        <a:ea typeface="楷体_GB2312" pitchFamily="1" charset="-122"/>
                      </a:rPr>
                      <m:t> </m:t>
                    </m:r>
                    <m:sSub>
                      <m:sSubPr>
                        <m:ctrlPr>
                          <a:rPr lang="en-US" altLang="zh-CN" b="1" i="1" dirty="0" smtClean="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𝑉</m:t>
                        </m:r>
                      </m:e>
                      <m:sub>
                        <m:r>
                          <a:rPr lang="en-US" altLang="zh-CN" b="1" i="1" dirty="0" smtClean="0">
                            <a:solidFill>
                              <a:srgbClr val="000000"/>
                            </a:solidFill>
                            <a:latin typeface="Cambria Math" panose="02040503050406030204" pitchFamily="18" charset="0"/>
                            <a:ea typeface="楷体_GB2312" pitchFamily="1" charset="-122"/>
                          </a:rPr>
                          <m:t>𝑶𝑳</m:t>
                        </m:r>
                      </m:sub>
                    </m:sSub>
                    <m:r>
                      <a:rPr lang="en-US" altLang="zh-CN" i="1" baseline="-25000" dirty="0">
                        <a:solidFill>
                          <a:srgbClr val="000000"/>
                        </a:solidFill>
                        <a:latin typeface="Cambria Math" panose="02040503050406030204" pitchFamily="18" charset="0"/>
                        <a:ea typeface="楷体_GB2312" pitchFamily="1" charset="-122"/>
                      </a:rPr>
                      <m:t> </m:t>
                    </m:r>
                  </m:oMath>
                </a14:m>
                <a:endParaRPr lang="en-US" altLang="zh-CN" dirty="0">
                  <a:solidFill>
                    <a:srgbClr val="000000"/>
                  </a:solidFill>
                  <a:latin typeface="Times New Roman" panose="02020603050405020304" pitchFamily="18" charset="0"/>
                  <a:ea typeface="楷体_GB2312" pitchFamily="1"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zh-CN" b="1" dirty="0">
                    <a:solidFill>
                      <a:srgbClr val="000000"/>
                    </a:solidFill>
                    <a:ea typeface="楷体_GB2312" pitchFamily="1" charset="-122"/>
                  </a:rPr>
                  <a:t>    </a:t>
                </a:r>
                <a14:m>
                  <m:oMath xmlns:m="http://schemas.openxmlformats.org/officeDocument/2006/math">
                    <m:sSub>
                      <m:sSubPr>
                        <m:ctrlPr>
                          <a:rPr lang="en-US" altLang="zh-CN" b="1" i="1" dirty="0" smtClean="0">
                            <a:solidFill>
                              <a:srgbClr val="000000"/>
                            </a:solidFill>
                            <a:latin typeface="Cambria Math" panose="02040503050406030204" pitchFamily="18" charset="0"/>
                            <a:ea typeface="楷体_GB2312" pitchFamily="1" charset="-122"/>
                          </a:rPr>
                        </m:ctrlPr>
                      </m:sSubPr>
                      <m:e>
                        <m:r>
                          <a:rPr lang="en-US" altLang="zh-CN" i="1" dirty="0" smtClean="0">
                            <a:solidFill>
                              <a:srgbClr val="000000"/>
                            </a:solidFill>
                            <a:latin typeface="Cambria Math" panose="02040503050406030204" pitchFamily="18" charset="0"/>
                            <a:ea typeface="楷体_GB2312" pitchFamily="1" charset="-122"/>
                          </a:rPr>
                          <m:t>𝑉</m:t>
                        </m:r>
                      </m:e>
                      <m:sub>
                        <m:r>
                          <a:rPr lang="en-US" altLang="zh-CN" b="1" i="1" dirty="0" smtClean="0">
                            <a:solidFill>
                              <a:srgbClr val="000000"/>
                            </a:solidFill>
                            <a:latin typeface="Cambria Math" panose="02040503050406030204" pitchFamily="18" charset="0"/>
                            <a:ea typeface="楷体_GB2312" pitchFamily="1" charset="-122"/>
                          </a:rPr>
                          <m:t>𝑪</m:t>
                        </m:r>
                      </m:sub>
                    </m:sSub>
                    <m:d>
                      <m:dPr>
                        <m:ctrlPr>
                          <a:rPr lang="en-US" altLang="zh-CN" b="1" i="1" dirty="0" smtClean="0">
                            <a:solidFill>
                              <a:srgbClr val="000000"/>
                            </a:solidFill>
                            <a:latin typeface="Cambria Math" panose="02040503050406030204" pitchFamily="18" charset="0"/>
                            <a:ea typeface="楷体_GB2312" pitchFamily="1" charset="-122"/>
                          </a:rPr>
                        </m:ctrlPr>
                      </m:dPr>
                      <m:e>
                        <m:r>
                          <a:rPr lang="en-US" altLang="zh-CN" b="1" i="1" dirty="0" smtClean="0">
                            <a:solidFill>
                              <a:srgbClr val="000000"/>
                            </a:solidFill>
                            <a:latin typeface="Cambria Math" panose="02040503050406030204" pitchFamily="18" charset="0"/>
                            <a:ea typeface="楷体_GB2312" pitchFamily="1" charset="-122"/>
                          </a:rPr>
                          <m:t>𝒕𝒉</m:t>
                        </m:r>
                      </m:e>
                    </m:d>
                    <m:r>
                      <a:rPr lang="en-US" altLang="zh-CN" b="1" i="1" dirty="0" smtClean="0">
                        <a:solidFill>
                          <a:srgbClr val="000000"/>
                        </a:solidFill>
                        <a:latin typeface="Cambria Math" panose="02040503050406030204" pitchFamily="18" charset="0"/>
                        <a:ea typeface="楷体_GB2312" pitchFamily="1" charset="-122"/>
                      </a:rPr>
                      <m:t>=</m:t>
                    </m:r>
                    <m:sSub>
                      <m:sSubPr>
                        <m:ctrlPr>
                          <a:rPr lang="en-US" altLang="zh-CN" b="1" i="1" dirty="0" smtClean="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𝑉</m:t>
                        </m:r>
                      </m:e>
                      <m:sub>
                        <m:r>
                          <a:rPr lang="en-US" altLang="zh-CN" b="1" i="1" dirty="0" smtClean="0">
                            <a:solidFill>
                              <a:srgbClr val="000000"/>
                            </a:solidFill>
                            <a:latin typeface="Cambria Math" panose="02040503050406030204" pitchFamily="18" charset="0"/>
                            <a:ea typeface="楷体_GB2312" pitchFamily="1" charset="-122"/>
                          </a:rPr>
                          <m:t>𝑻𝑯</m:t>
                        </m:r>
                      </m:sub>
                    </m:sSub>
                    <m:r>
                      <a:rPr lang="zh-CN" altLang="en-US" i="1" dirty="0">
                        <a:solidFill>
                          <a:srgbClr val="000000"/>
                        </a:solidFill>
                        <a:latin typeface="Cambria Math" panose="02040503050406030204" pitchFamily="18" charset="0"/>
                        <a:ea typeface="楷体_GB2312" pitchFamily="1" charset="-122"/>
                      </a:rPr>
                      <m:t>，</m:t>
                    </m:r>
                    <m:r>
                      <a:rPr lang="en-US" altLang="zh-CN" i="1" dirty="0">
                        <a:solidFill>
                          <a:srgbClr val="000000"/>
                        </a:solidFill>
                        <a:latin typeface="Cambria Math" panose="02040503050406030204" pitchFamily="18" charset="0"/>
                        <a:ea typeface="楷体_GB2312" pitchFamily="1" charset="-122"/>
                      </a:rPr>
                      <m:t>𝜏</m:t>
                    </m:r>
                    <m:r>
                      <a:rPr lang="en-US" altLang="zh-CN" b="1" i="1" dirty="0" smtClean="0">
                        <a:solidFill>
                          <a:srgbClr val="000000"/>
                        </a:solidFill>
                        <a:latin typeface="Cambria Math" panose="02040503050406030204" pitchFamily="18" charset="0"/>
                        <a:ea typeface="楷体_GB2312" pitchFamily="1" charset="-122"/>
                      </a:rPr>
                      <m:t>=</m:t>
                    </m:r>
                    <m:d>
                      <m:dPr>
                        <m:ctrlPr>
                          <a:rPr lang="en-US" altLang="zh-CN" i="1" dirty="0">
                            <a:solidFill>
                              <a:srgbClr val="000000"/>
                            </a:solidFill>
                            <a:latin typeface="Cambria Math" panose="02040503050406030204" pitchFamily="18" charset="0"/>
                            <a:ea typeface="楷体_GB2312" pitchFamily="1" charset="-122"/>
                          </a:rPr>
                        </m:ctrlPr>
                      </m:dPr>
                      <m:e>
                        <m:r>
                          <a:rPr lang="en-US" altLang="zh-CN" i="1" dirty="0">
                            <a:solidFill>
                              <a:srgbClr val="000000"/>
                            </a:solidFill>
                            <a:latin typeface="Cambria Math" panose="02040503050406030204" pitchFamily="18" charset="0"/>
                            <a:ea typeface="楷体_GB2312" pitchFamily="1" charset="-122"/>
                          </a:rPr>
                          <m:t>𝑅</m:t>
                        </m:r>
                        <m:r>
                          <a:rPr lang="en-US" altLang="zh-CN" b="1" i="1" dirty="0" smtClean="0">
                            <a:solidFill>
                              <a:srgbClr val="000000"/>
                            </a:solidFill>
                            <a:latin typeface="Cambria Math" panose="02040503050406030204" pitchFamily="18" charset="0"/>
                            <a:ea typeface="楷体_GB2312" pitchFamily="1" charset="-122"/>
                          </a:rPr>
                          <m:t>+</m:t>
                        </m:r>
                        <m:sSub>
                          <m:sSubPr>
                            <m:ctrlPr>
                              <a:rPr lang="en-US" altLang="zh-CN" b="1" i="1" dirty="0" smtClean="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𝑅</m:t>
                            </m:r>
                          </m:e>
                          <m:sub>
                            <m:r>
                              <a:rPr lang="en-US" altLang="zh-CN" b="1" i="1" dirty="0" smtClean="0">
                                <a:solidFill>
                                  <a:srgbClr val="000000"/>
                                </a:solidFill>
                                <a:latin typeface="Cambria Math" panose="02040503050406030204" pitchFamily="18" charset="0"/>
                                <a:ea typeface="楷体_GB2312" pitchFamily="1" charset="-122"/>
                              </a:rPr>
                              <m:t>𝑶</m:t>
                            </m:r>
                          </m:sub>
                        </m:sSub>
                      </m:e>
                    </m:d>
                    <m:r>
                      <a:rPr lang="en-US" altLang="zh-CN" i="1" dirty="0">
                        <a:solidFill>
                          <a:srgbClr val="000000"/>
                        </a:solidFill>
                        <a:latin typeface="Cambria Math" panose="02040503050406030204" pitchFamily="18" charset="0"/>
                        <a:ea typeface="楷体_GB2312" pitchFamily="1" charset="-122"/>
                      </a:rPr>
                      <m:t>𝐶</m:t>
                    </m:r>
                  </m:oMath>
                </a14:m>
                <a:endParaRPr lang="en-US" altLang="zh-CN" dirty="0">
                  <a:solidFill>
                    <a:srgbClr val="000000"/>
                  </a:solidFill>
                  <a:ea typeface="楷体_GB2312" pitchFamily="1"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endParaRPr>
              </a:p>
            </p:txBody>
          </p:sp>
        </mc:Choice>
        <mc:Fallback>
          <p:sp>
            <p:nvSpPr>
              <p:cNvPr id="6" name="Rectangle 2"/>
              <p:cNvSpPr>
                <a:spLocks noRot="1" noChangeAspect="1" noMove="1" noResize="1" noEditPoints="1" noAdjustHandles="1" noChangeArrowheads="1" noChangeShapeType="1" noTextEdit="1"/>
              </p:cNvSpPr>
              <p:nvPr/>
            </p:nvSpPr>
            <p:spPr bwMode="auto">
              <a:xfrm>
                <a:off x="-2319" y="3244493"/>
                <a:ext cx="5734951" cy="1815882"/>
              </a:xfrm>
              <a:prstGeom prst="rect">
                <a:avLst/>
              </a:prstGeom>
              <a:blipFill rotWithShape="1">
                <a:blip r:embed="rId3"/>
                <a:stretch>
                  <a:fillRect l="7" t="-15" r="8" b="3"/>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Rectangle 2"/>
              <p:cNvSpPr>
                <a:spLocks noChangeArrowheads="1"/>
              </p:cNvSpPr>
              <p:nvPr/>
            </p:nvSpPr>
            <p:spPr bwMode="auto">
              <a:xfrm>
                <a:off x="550475" y="4675698"/>
                <a:ext cx="4433373" cy="1460336"/>
              </a:xfrm>
              <a:prstGeom prst="rect">
                <a:avLst/>
              </a:prstGeom>
              <a:solidFill>
                <a:schemeClr val="bg1">
                  <a:lumMod val="95000"/>
                </a:schemeClr>
              </a:solidFill>
              <a:ln w="28575">
                <a:solidFill>
                  <a:srgbClr val="FF0000"/>
                </a:solidFill>
              </a:ln>
              <a:effectLst/>
            </p:spPr>
            <p:txBody>
              <a:bodyPr wrap="square" anchor="ctr">
                <a:spAutoFit/>
              </a:bodyPr>
              <a:lstStyle/>
              <a:p>
                <a:pPr lvl="0" eaLnBrk="1" hangingPunct="1">
                  <a:defRPr/>
                </a:pPr>
                <a14:m>
                  <m:oMath xmlns:m="http://schemas.openxmlformats.org/officeDocument/2006/math">
                    <m:sSub>
                      <m:sSubPr>
                        <m:ctrlPr>
                          <a:rPr lang="en-US" altLang="zh-CN" i="1" dirty="0" smtClean="0">
                            <a:solidFill>
                              <a:srgbClr val="FF0000"/>
                            </a:solidFill>
                            <a:latin typeface="Cambria Math" panose="02040503050406030204" pitchFamily="18" charset="0"/>
                            <a:ea typeface="黑体" panose="02010609060101010101" pitchFamily="49" charset="-122"/>
                          </a:rPr>
                        </m:ctrlPr>
                      </m:sSubPr>
                      <m:e>
                        <m:r>
                          <a:rPr lang="en-US" altLang="zh-CN" i="1" dirty="0" smtClean="0">
                            <a:solidFill>
                              <a:srgbClr val="FF0000"/>
                            </a:solidFill>
                            <a:latin typeface="Cambria Math" panose="02040503050406030204" pitchFamily="18" charset="0"/>
                            <a:ea typeface="黑体" panose="02010609060101010101" pitchFamily="49" charset="-122"/>
                          </a:rPr>
                          <m:t>𝑡</m:t>
                        </m:r>
                      </m:e>
                      <m:sub>
                        <m:r>
                          <a:rPr lang="en-US" altLang="zh-CN" i="1" dirty="0" smtClean="0">
                            <a:solidFill>
                              <a:srgbClr val="FF0000"/>
                            </a:solidFill>
                            <a:latin typeface="Cambria Math" panose="02040503050406030204" pitchFamily="18" charset="0"/>
                            <a:ea typeface="黑体" panose="02010609060101010101" pitchFamily="49" charset="-122"/>
                          </a:rPr>
                          <m:t>𝑤</m:t>
                        </m:r>
                      </m:sub>
                    </m:sSub>
                    <m:r>
                      <a:rPr lang="en-US" altLang="zh-CN" b="1" i="1" dirty="0" smtClean="0">
                        <a:solidFill>
                          <a:srgbClr val="FF0000"/>
                        </a:solidFill>
                        <a:latin typeface="Cambria Math" panose="02040503050406030204" pitchFamily="18" charset="0"/>
                        <a:ea typeface="黑体" panose="02010609060101010101" pitchFamily="49" charset="-122"/>
                      </a:rPr>
                      <m:t>=</m:t>
                    </m:r>
                    <m:r>
                      <a:rPr lang="zh-CN" altLang="en-US" b="1" i="1" dirty="0" smtClean="0">
                        <a:solidFill>
                          <a:srgbClr val="FF0000"/>
                        </a:solidFill>
                        <a:latin typeface="Cambria Math" panose="02040503050406030204" pitchFamily="18" charset="0"/>
                        <a:ea typeface="黑体" panose="02010609060101010101" pitchFamily="49" charset="-122"/>
                      </a:rPr>
                      <m:t>𝝉</m:t>
                    </m:r>
                    <m:r>
                      <a:rPr lang="en-US" altLang="zh-CN" b="1" i="1" dirty="0" smtClean="0">
                        <a:solidFill>
                          <a:srgbClr val="FF0000"/>
                        </a:solidFill>
                        <a:latin typeface="Cambria Math" panose="02040503050406030204" pitchFamily="18" charset="0"/>
                        <a:ea typeface="黑体" panose="02010609060101010101" pitchFamily="49" charset="-122"/>
                      </a:rPr>
                      <m:t>𝒍𝒏</m:t>
                    </m:r>
                    <m:f>
                      <m:fPr>
                        <m:ctrlPr>
                          <a:rPr lang="en-US" altLang="zh-CN" b="1" i="1" dirty="0" smtClean="0">
                            <a:solidFill>
                              <a:srgbClr val="FF0000"/>
                            </a:solidFill>
                            <a:latin typeface="Cambria Math" panose="02040503050406030204" pitchFamily="18" charset="0"/>
                            <a:ea typeface="黑体" panose="02010609060101010101" pitchFamily="49" charset="-122"/>
                          </a:rPr>
                        </m:ctrlPr>
                      </m:fPr>
                      <m:num>
                        <m:sSub>
                          <m:sSubPr>
                            <m:ctrlPr>
                              <a:rPr lang="en-US" altLang="zh-CN" b="1" i="1" dirty="0" smtClean="0">
                                <a:solidFill>
                                  <a:srgbClr val="FF0000"/>
                                </a:solidFill>
                                <a:latin typeface="Cambria Math" panose="02040503050406030204" pitchFamily="18" charset="0"/>
                                <a:ea typeface="黑体" panose="02010609060101010101" pitchFamily="49" charset="-122"/>
                              </a:rPr>
                            </m:ctrlPr>
                          </m:sSubPr>
                          <m:e>
                            <m:r>
                              <a:rPr lang="en-US" altLang="zh-CN" b="1" i="1" dirty="0" smtClean="0">
                                <a:solidFill>
                                  <a:srgbClr val="FF0000"/>
                                </a:solidFill>
                                <a:latin typeface="Cambria Math" panose="02040503050406030204" pitchFamily="18" charset="0"/>
                                <a:ea typeface="黑体" panose="02010609060101010101" pitchFamily="49" charset="-122"/>
                              </a:rPr>
                              <m:t>𝑽</m:t>
                            </m:r>
                          </m:e>
                          <m:sub>
                            <m:r>
                              <a:rPr lang="en-US" altLang="zh-CN" b="1" i="1" dirty="0" smtClean="0">
                                <a:solidFill>
                                  <a:srgbClr val="FF0000"/>
                                </a:solidFill>
                                <a:latin typeface="Cambria Math" panose="02040503050406030204" pitchFamily="18" charset="0"/>
                                <a:ea typeface="黑体" panose="02010609060101010101" pitchFamily="49" charset="-122"/>
                              </a:rPr>
                              <m:t>𝑪</m:t>
                            </m:r>
                          </m:sub>
                        </m:sSub>
                        <m:d>
                          <m:dPr>
                            <m:ctrlPr>
                              <a:rPr lang="en-US" altLang="zh-CN" i="1" dirty="0">
                                <a:solidFill>
                                  <a:srgbClr val="FF0000"/>
                                </a:solidFill>
                                <a:latin typeface="Cambria Math" panose="02040503050406030204" pitchFamily="18" charset="0"/>
                                <a:ea typeface="黑体" panose="02010609060101010101" pitchFamily="49" charset="-122"/>
                              </a:rPr>
                            </m:ctrlPr>
                          </m:dPr>
                          <m:e>
                            <m:r>
                              <a:rPr lang="en-US" altLang="zh-CN" i="1" dirty="0">
                                <a:solidFill>
                                  <a:srgbClr val="FF0000"/>
                                </a:solidFill>
                                <a:latin typeface="Cambria Math" panose="02040503050406030204" pitchFamily="18" charset="0"/>
                                <a:ea typeface="Cambria Math" panose="02040503050406030204" pitchFamily="18" charset="0"/>
                              </a:rPr>
                              <m:t>∞</m:t>
                            </m:r>
                          </m:e>
                        </m:d>
                        <m:r>
                          <a:rPr lang="en-US" altLang="zh-CN" b="1" i="1" dirty="0" smtClean="0">
                            <a:solidFill>
                              <a:srgbClr val="FF0000"/>
                            </a:solidFill>
                            <a:latin typeface="Cambria Math" panose="02040503050406030204" pitchFamily="18" charset="0"/>
                            <a:ea typeface="黑体" panose="02010609060101010101" pitchFamily="49" charset="-122"/>
                          </a:rPr>
                          <m:t>−</m:t>
                        </m:r>
                        <m:sSub>
                          <m:sSubPr>
                            <m:ctrlPr>
                              <a:rPr lang="en-US" altLang="zh-CN" b="1" i="1" dirty="0" smtClean="0">
                                <a:solidFill>
                                  <a:srgbClr val="FF0000"/>
                                </a:solidFill>
                                <a:latin typeface="Cambria Math" panose="02040503050406030204" pitchFamily="18" charset="0"/>
                                <a:ea typeface="黑体" panose="02010609060101010101" pitchFamily="49" charset="-122"/>
                              </a:rPr>
                            </m:ctrlPr>
                          </m:sSubPr>
                          <m:e>
                            <m:r>
                              <a:rPr lang="en-US" altLang="zh-CN" b="1" i="1" dirty="0" smtClean="0">
                                <a:solidFill>
                                  <a:srgbClr val="FF0000"/>
                                </a:solidFill>
                                <a:latin typeface="Cambria Math" panose="02040503050406030204" pitchFamily="18" charset="0"/>
                                <a:ea typeface="黑体" panose="02010609060101010101" pitchFamily="49" charset="-122"/>
                              </a:rPr>
                              <m:t>𝑽</m:t>
                            </m:r>
                          </m:e>
                          <m:sub>
                            <m:r>
                              <a:rPr lang="en-US" altLang="zh-CN" b="1" i="1" dirty="0" smtClean="0">
                                <a:solidFill>
                                  <a:srgbClr val="FF0000"/>
                                </a:solidFill>
                                <a:latin typeface="Cambria Math" panose="02040503050406030204" pitchFamily="18" charset="0"/>
                                <a:ea typeface="黑体" panose="02010609060101010101" pitchFamily="49" charset="-122"/>
                              </a:rPr>
                              <m:t>𝑪</m:t>
                            </m:r>
                          </m:sub>
                        </m:sSub>
                        <m:d>
                          <m:dPr>
                            <m:ctrlPr>
                              <a:rPr lang="en-US" altLang="zh-CN" b="1" i="1" dirty="0" smtClean="0">
                                <a:solidFill>
                                  <a:srgbClr val="FF0000"/>
                                </a:solidFill>
                                <a:latin typeface="Cambria Math" panose="02040503050406030204" pitchFamily="18" charset="0"/>
                                <a:ea typeface="黑体" panose="02010609060101010101" pitchFamily="49" charset="-122"/>
                              </a:rPr>
                            </m:ctrlPr>
                          </m:dPr>
                          <m:e>
                            <m:r>
                              <a:rPr lang="en-US" altLang="zh-CN" b="1" i="1" dirty="0" smtClean="0">
                                <a:solidFill>
                                  <a:srgbClr val="FF0000"/>
                                </a:solidFill>
                                <a:latin typeface="Cambria Math" panose="02040503050406030204" pitchFamily="18" charset="0"/>
                                <a:ea typeface="黑体" panose="02010609060101010101" pitchFamily="49" charset="-122"/>
                              </a:rPr>
                              <m:t>𝟎</m:t>
                            </m:r>
                          </m:e>
                        </m:d>
                      </m:num>
                      <m:den>
                        <m:sSub>
                          <m:sSubPr>
                            <m:ctrlPr>
                              <a:rPr lang="en-US" altLang="zh-CN" i="1" dirty="0">
                                <a:solidFill>
                                  <a:srgbClr val="FF0000"/>
                                </a:solidFill>
                                <a:latin typeface="Cambria Math" panose="02040503050406030204" pitchFamily="18" charset="0"/>
                                <a:ea typeface="黑体" panose="02010609060101010101" pitchFamily="49" charset="-122"/>
                              </a:rPr>
                            </m:ctrlPr>
                          </m:sSubPr>
                          <m:e>
                            <m:r>
                              <a:rPr lang="en-US" altLang="zh-CN" i="1" dirty="0">
                                <a:solidFill>
                                  <a:srgbClr val="FF0000"/>
                                </a:solidFill>
                                <a:latin typeface="Cambria Math" panose="02040503050406030204" pitchFamily="18" charset="0"/>
                                <a:ea typeface="黑体" panose="02010609060101010101" pitchFamily="49" charset="-122"/>
                              </a:rPr>
                              <m:t>𝑽</m:t>
                            </m:r>
                          </m:e>
                          <m:sub>
                            <m:r>
                              <a:rPr lang="en-US" altLang="zh-CN" i="1" dirty="0">
                                <a:solidFill>
                                  <a:srgbClr val="FF0000"/>
                                </a:solidFill>
                                <a:latin typeface="Cambria Math" panose="02040503050406030204" pitchFamily="18" charset="0"/>
                                <a:ea typeface="黑体" panose="02010609060101010101" pitchFamily="49" charset="-122"/>
                              </a:rPr>
                              <m:t>𝑪</m:t>
                            </m:r>
                          </m:sub>
                        </m:sSub>
                        <m:d>
                          <m:dPr>
                            <m:ctrlPr>
                              <a:rPr lang="en-US" altLang="zh-CN" i="1" dirty="0">
                                <a:solidFill>
                                  <a:srgbClr val="FF0000"/>
                                </a:solidFill>
                                <a:latin typeface="Cambria Math" panose="02040503050406030204" pitchFamily="18" charset="0"/>
                                <a:ea typeface="黑体" panose="02010609060101010101" pitchFamily="49" charset="-122"/>
                              </a:rPr>
                            </m:ctrlPr>
                          </m:dPr>
                          <m:e>
                            <m:r>
                              <a:rPr lang="en-US" altLang="zh-CN" i="1" dirty="0">
                                <a:solidFill>
                                  <a:srgbClr val="FF0000"/>
                                </a:solidFill>
                                <a:latin typeface="Cambria Math" panose="02040503050406030204" pitchFamily="18" charset="0"/>
                                <a:ea typeface="Cambria Math" panose="02040503050406030204" pitchFamily="18" charset="0"/>
                              </a:rPr>
                              <m:t>∞</m:t>
                            </m:r>
                          </m:e>
                        </m:d>
                        <m:r>
                          <a:rPr lang="en-US" altLang="zh-CN" i="1" dirty="0">
                            <a:solidFill>
                              <a:srgbClr val="FF0000"/>
                            </a:solidFill>
                            <a:latin typeface="Cambria Math" panose="02040503050406030204" pitchFamily="18" charset="0"/>
                            <a:ea typeface="黑体" panose="02010609060101010101" pitchFamily="49" charset="-122"/>
                          </a:rPr>
                          <m:t>−</m:t>
                        </m:r>
                        <m:sSub>
                          <m:sSubPr>
                            <m:ctrlPr>
                              <a:rPr lang="en-US" altLang="zh-CN" i="1" dirty="0">
                                <a:solidFill>
                                  <a:srgbClr val="FF0000"/>
                                </a:solidFill>
                                <a:latin typeface="Cambria Math" panose="02040503050406030204" pitchFamily="18" charset="0"/>
                                <a:ea typeface="黑体" panose="02010609060101010101" pitchFamily="49" charset="-122"/>
                              </a:rPr>
                            </m:ctrlPr>
                          </m:sSubPr>
                          <m:e>
                            <m:r>
                              <a:rPr lang="en-US" altLang="zh-CN" i="1" dirty="0">
                                <a:solidFill>
                                  <a:srgbClr val="FF0000"/>
                                </a:solidFill>
                                <a:latin typeface="Cambria Math" panose="02040503050406030204" pitchFamily="18" charset="0"/>
                                <a:ea typeface="黑体" panose="02010609060101010101" pitchFamily="49" charset="-122"/>
                              </a:rPr>
                              <m:t>𝑽</m:t>
                            </m:r>
                          </m:e>
                          <m:sub>
                            <m:r>
                              <a:rPr lang="en-US" altLang="zh-CN" i="1" dirty="0">
                                <a:solidFill>
                                  <a:srgbClr val="FF0000"/>
                                </a:solidFill>
                                <a:latin typeface="Cambria Math" panose="02040503050406030204" pitchFamily="18" charset="0"/>
                                <a:ea typeface="黑体" panose="02010609060101010101" pitchFamily="49" charset="-122"/>
                              </a:rPr>
                              <m:t>𝑪</m:t>
                            </m:r>
                          </m:sub>
                        </m:sSub>
                        <m:d>
                          <m:dPr>
                            <m:ctrlPr>
                              <a:rPr lang="en-US" altLang="zh-CN" i="1" dirty="0">
                                <a:solidFill>
                                  <a:srgbClr val="FF0000"/>
                                </a:solidFill>
                                <a:latin typeface="Cambria Math" panose="02040503050406030204" pitchFamily="18" charset="0"/>
                                <a:ea typeface="黑体" panose="02010609060101010101" pitchFamily="49" charset="-122"/>
                              </a:rPr>
                            </m:ctrlPr>
                          </m:dPr>
                          <m:e>
                            <m:r>
                              <a:rPr lang="en-US" altLang="zh-CN" b="1" i="1" dirty="0" smtClean="0">
                                <a:solidFill>
                                  <a:srgbClr val="FF0000"/>
                                </a:solidFill>
                                <a:latin typeface="Cambria Math" panose="02040503050406030204" pitchFamily="18" charset="0"/>
                                <a:ea typeface="黑体" panose="02010609060101010101" pitchFamily="49" charset="-122"/>
                              </a:rPr>
                              <m:t>𝒕𝒉</m:t>
                            </m:r>
                          </m:e>
                        </m:d>
                      </m:den>
                    </m:f>
                  </m:oMath>
                </a14:m>
                <a:r>
                  <a:rPr lang="en-US" altLang="zh-CN" b="1" i="1" dirty="0">
                    <a:solidFill>
                      <a:srgbClr val="FF0000"/>
                    </a:solidFill>
                    <a:latin typeface="Cambria Math" panose="02040503050406030204" pitchFamily="18" charset="0"/>
                    <a:ea typeface="黑体" panose="02010609060101010101" pitchFamily="49" charset="-122"/>
                  </a:rPr>
                  <a:t> </a:t>
                </a:r>
                <a:endParaRPr lang="en-US" altLang="zh-CN" b="1" i="1" dirty="0">
                  <a:solidFill>
                    <a:srgbClr val="FF0000"/>
                  </a:solidFill>
                  <a:latin typeface="Cambria Math" panose="02040503050406030204" pitchFamily="18" charset="0"/>
                  <a:ea typeface="黑体" panose="02010609060101010101" pitchFamily="49" charset="-122"/>
                </a:endParaRPr>
              </a:p>
              <a:p>
                <a:pPr lvl="0" eaLnBrk="1" hangingPunct="1">
                  <a:defRPr/>
                </a:pPr>
                <a:r>
                  <a:rPr lang="en-US" altLang="zh-CN" b="1" dirty="0">
                    <a:solidFill>
                      <a:srgbClr val="FF0000"/>
                    </a:solidFill>
                    <a:ea typeface="黑体" panose="02010609060101010101" pitchFamily="49" charset="-122"/>
                  </a:rPr>
                  <a:t>     </a:t>
                </a:r>
                <a14:m>
                  <m:oMath xmlns:m="http://schemas.openxmlformats.org/officeDocument/2006/math">
                    <m:r>
                      <a:rPr lang="en-US" altLang="zh-CN" b="1" i="1" dirty="0" smtClean="0">
                        <a:solidFill>
                          <a:srgbClr val="FF0000"/>
                        </a:solidFill>
                        <a:latin typeface="Cambria Math" panose="02040503050406030204" pitchFamily="18" charset="0"/>
                        <a:ea typeface="黑体" panose="02010609060101010101" pitchFamily="49" charset="-122"/>
                      </a:rPr>
                      <m:t>=</m:t>
                    </m:r>
                    <m:d>
                      <m:dPr>
                        <m:ctrlPr>
                          <a:rPr lang="en-US" altLang="zh-CN" b="1" i="1" dirty="0" smtClean="0">
                            <a:solidFill>
                              <a:srgbClr val="FF0000"/>
                            </a:solidFill>
                            <a:latin typeface="Cambria Math" panose="02040503050406030204" pitchFamily="18" charset="0"/>
                            <a:ea typeface="黑体" panose="02010609060101010101" pitchFamily="49" charset="-122"/>
                          </a:rPr>
                        </m:ctrlPr>
                      </m:dPr>
                      <m:e>
                        <m:r>
                          <a:rPr lang="en-US" altLang="zh-CN" b="1" i="1" dirty="0" smtClean="0">
                            <a:solidFill>
                              <a:srgbClr val="FF0000"/>
                            </a:solidFill>
                            <a:latin typeface="Cambria Math" panose="02040503050406030204" pitchFamily="18" charset="0"/>
                            <a:ea typeface="黑体" panose="02010609060101010101" pitchFamily="49" charset="-122"/>
                          </a:rPr>
                          <m:t>𝑹</m:t>
                        </m:r>
                        <m:r>
                          <a:rPr lang="en-US" altLang="zh-CN" b="1" i="1" dirty="0" smtClean="0">
                            <a:solidFill>
                              <a:srgbClr val="FF0000"/>
                            </a:solidFill>
                            <a:latin typeface="Cambria Math" panose="02040503050406030204" pitchFamily="18" charset="0"/>
                            <a:ea typeface="黑体" panose="02010609060101010101" pitchFamily="49" charset="-122"/>
                          </a:rPr>
                          <m:t>+</m:t>
                        </m:r>
                        <m:sSub>
                          <m:sSubPr>
                            <m:ctrlPr>
                              <a:rPr lang="en-US" altLang="zh-CN" b="1" i="1" dirty="0" smtClean="0">
                                <a:solidFill>
                                  <a:srgbClr val="FF0000"/>
                                </a:solidFill>
                                <a:latin typeface="Cambria Math" panose="02040503050406030204" pitchFamily="18" charset="0"/>
                                <a:ea typeface="黑体" panose="02010609060101010101" pitchFamily="49" charset="-122"/>
                              </a:rPr>
                            </m:ctrlPr>
                          </m:sSubPr>
                          <m:e>
                            <m:r>
                              <a:rPr lang="en-US" altLang="zh-CN" b="1" i="1" dirty="0" smtClean="0">
                                <a:solidFill>
                                  <a:srgbClr val="FF0000"/>
                                </a:solidFill>
                                <a:latin typeface="Cambria Math" panose="02040503050406030204" pitchFamily="18" charset="0"/>
                                <a:ea typeface="黑体" panose="02010609060101010101" pitchFamily="49" charset="-122"/>
                              </a:rPr>
                              <m:t>𝑹</m:t>
                            </m:r>
                          </m:e>
                          <m:sub>
                            <m:r>
                              <a:rPr lang="en-US" altLang="zh-CN" b="1" i="1" dirty="0" smtClean="0">
                                <a:solidFill>
                                  <a:srgbClr val="FF0000"/>
                                </a:solidFill>
                                <a:latin typeface="Cambria Math" panose="02040503050406030204" pitchFamily="18" charset="0"/>
                                <a:ea typeface="黑体" panose="02010609060101010101" pitchFamily="49" charset="-122"/>
                              </a:rPr>
                              <m:t>𝑶</m:t>
                            </m:r>
                          </m:sub>
                        </m:sSub>
                      </m:e>
                    </m:d>
                    <m:r>
                      <a:rPr lang="en-US" altLang="zh-CN" b="1" i="1" dirty="0" smtClean="0">
                        <a:solidFill>
                          <a:srgbClr val="FF0000"/>
                        </a:solidFill>
                        <a:latin typeface="Cambria Math" panose="02040503050406030204" pitchFamily="18" charset="0"/>
                        <a:ea typeface="黑体" panose="02010609060101010101" pitchFamily="49" charset="-122"/>
                      </a:rPr>
                      <m:t>𝑪</m:t>
                    </m:r>
                    <m:r>
                      <a:rPr lang="en-US" altLang="zh-CN" i="1" dirty="0">
                        <a:solidFill>
                          <a:srgbClr val="FF0000"/>
                        </a:solidFill>
                        <a:latin typeface="Cambria Math" panose="02040503050406030204" pitchFamily="18" charset="0"/>
                        <a:ea typeface="黑体" panose="02010609060101010101" pitchFamily="49" charset="-122"/>
                      </a:rPr>
                      <m:t>𝒍𝒏</m:t>
                    </m:r>
                    <m:f>
                      <m:fPr>
                        <m:ctrlPr>
                          <a:rPr lang="en-US" altLang="zh-CN" i="1" dirty="0">
                            <a:solidFill>
                              <a:srgbClr val="FF0000"/>
                            </a:solidFill>
                            <a:latin typeface="Cambria Math" panose="02040503050406030204" pitchFamily="18" charset="0"/>
                            <a:ea typeface="黑体" panose="02010609060101010101" pitchFamily="49" charset="-122"/>
                          </a:rPr>
                        </m:ctrlPr>
                      </m:fPr>
                      <m:num>
                        <m:sSub>
                          <m:sSubPr>
                            <m:ctrlPr>
                              <a:rPr lang="en-US" altLang="zh-CN" i="1" dirty="0">
                                <a:solidFill>
                                  <a:srgbClr val="FF0000"/>
                                </a:solidFill>
                                <a:latin typeface="Cambria Math" panose="02040503050406030204" pitchFamily="18" charset="0"/>
                                <a:ea typeface="黑体" panose="02010609060101010101" pitchFamily="49" charset="-122"/>
                              </a:rPr>
                            </m:ctrlPr>
                          </m:sSubPr>
                          <m:e>
                            <m:r>
                              <a:rPr lang="en-US" altLang="zh-CN" i="1" dirty="0">
                                <a:solidFill>
                                  <a:srgbClr val="FF0000"/>
                                </a:solidFill>
                                <a:latin typeface="Cambria Math" panose="02040503050406030204" pitchFamily="18" charset="0"/>
                                <a:ea typeface="黑体" panose="02010609060101010101" pitchFamily="49" charset="-122"/>
                              </a:rPr>
                              <m:t>𝑽</m:t>
                            </m:r>
                          </m:e>
                          <m:sub>
                            <m:r>
                              <a:rPr lang="en-US" altLang="zh-CN" b="1" i="1" dirty="0" smtClean="0">
                                <a:solidFill>
                                  <a:srgbClr val="FF0000"/>
                                </a:solidFill>
                                <a:latin typeface="Cambria Math" panose="02040503050406030204" pitchFamily="18" charset="0"/>
                                <a:ea typeface="黑体" panose="02010609060101010101" pitchFamily="49" charset="-122"/>
                              </a:rPr>
                              <m:t>𝑶𝑳</m:t>
                            </m:r>
                          </m:sub>
                        </m:sSub>
                        <m:r>
                          <a:rPr lang="en-US" altLang="zh-CN" i="1" dirty="0">
                            <a:solidFill>
                              <a:srgbClr val="FF0000"/>
                            </a:solidFill>
                            <a:latin typeface="Cambria Math" panose="02040503050406030204" pitchFamily="18" charset="0"/>
                            <a:ea typeface="黑体" panose="02010609060101010101" pitchFamily="49" charset="-122"/>
                          </a:rPr>
                          <m:t>−</m:t>
                        </m:r>
                        <m:sSub>
                          <m:sSubPr>
                            <m:ctrlPr>
                              <a:rPr lang="en-US" altLang="zh-CN" i="1" dirty="0">
                                <a:solidFill>
                                  <a:srgbClr val="FF0000"/>
                                </a:solidFill>
                                <a:latin typeface="Cambria Math" panose="02040503050406030204" pitchFamily="18" charset="0"/>
                                <a:ea typeface="黑体" panose="02010609060101010101" pitchFamily="49" charset="-122"/>
                              </a:rPr>
                            </m:ctrlPr>
                          </m:sSubPr>
                          <m:e>
                            <m:r>
                              <a:rPr lang="en-US" altLang="zh-CN" i="1" dirty="0">
                                <a:solidFill>
                                  <a:srgbClr val="FF0000"/>
                                </a:solidFill>
                                <a:latin typeface="Cambria Math" panose="02040503050406030204" pitchFamily="18" charset="0"/>
                                <a:ea typeface="黑体" panose="02010609060101010101" pitchFamily="49" charset="-122"/>
                              </a:rPr>
                              <m:t>𝑽</m:t>
                            </m:r>
                          </m:e>
                          <m:sub>
                            <m:r>
                              <a:rPr lang="en-US" altLang="zh-CN" b="1" i="1" dirty="0" smtClean="0">
                                <a:solidFill>
                                  <a:srgbClr val="FF0000"/>
                                </a:solidFill>
                                <a:latin typeface="Cambria Math" panose="02040503050406030204" pitchFamily="18" charset="0"/>
                                <a:ea typeface="黑体" panose="02010609060101010101" pitchFamily="49" charset="-122"/>
                              </a:rPr>
                              <m:t>𝑶𝑯</m:t>
                            </m:r>
                          </m:sub>
                        </m:sSub>
                      </m:num>
                      <m:den>
                        <m:sSub>
                          <m:sSubPr>
                            <m:ctrlPr>
                              <a:rPr lang="en-US" altLang="zh-CN" i="1" dirty="0">
                                <a:solidFill>
                                  <a:srgbClr val="FF0000"/>
                                </a:solidFill>
                                <a:latin typeface="Cambria Math" panose="02040503050406030204" pitchFamily="18" charset="0"/>
                                <a:ea typeface="黑体" panose="02010609060101010101" pitchFamily="49" charset="-122"/>
                              </a:rPr>
                            </m:ctrlPr>
                          </m:sSubPr>
                          <m:e>
                            <m:r>
                              <a:rPr lang="en-US" altLang="zh-CN" i="1" dirty="0">
                                <a:solidFill>
                                  <a:srgbClr val="FF0000"/>
                                </a:solidFill>
                                <a:latin typeface="Cambria Math" panose="02040503050406030204" pitchFamily="18" charset="0"/>
                                <a:ea typeface="黑体" panose="02010609060101010101" pitchFamily="49" charset="-122"/>
                              </a:rPr>
                              <m:t>𝑽</m:t>
                            </m:r>
                          </m:e>
                          <m:sub>
                            <m:r>
                              <a:rPr lang="en-US" altLang="zh-CN" i="1" dirty="0">
                                <a:solidFill>
                                  <a:srgbClr val="FF0000"/>
                                </a:solidFill>
                                <a:latin typeface="Cambria Math" panose="02040503050406030204" pitchFamily="18" charset="0"/>
                                <a:ea typeface="黑体" panose="02010609060101010101" pitchFamily="49" charset="-122"/>
                              </a:rPr>
                              <m:t>𝑶𝑳</m:t>
                            </m:r>
                          </m:sub>
                        </m:sSub>
                        <m:r>
                          <a:rPr lang="en-US" altLang="zh-CN" i="1" dirty="0">
                            <a:solidFill>
                              <a:srgbClr val="FF0000"/>
                            </a:solidFill>
                            <a:latin typeface="Cambria Math" panose="02040503050406030204" pitchFamily="18" charset="0"/>
                            <a:ea typeface="黑体" panose="02010609060101010101" pitchFamily="49" charset="-122"/>
                          </a:rPr>
                          <m:t>−</m:t>
                        </m:r>
                        <m:sSub>
                          <m:sSubPr>
                            <m:ctrlPr>
                              <a:rPr lang="en-US" altLang="zh-CN" i="1" dirty="0">
                                <a:solidFill>
                                  <a:srgbClr val="FF0000"/>
                                </a:solidFill>
                                <a:latin typeface="Cambria Math" panose="02040503050406030204" pitchFamily="18" charset="0"/>
                                <a:ea typeface="黑体" panose="02010609060101010101" pitchFamily="49" charset="-122"/>
                              </a:rPr>
                            </m:ctrlPr>
                          </m:sSubPr>
                          <m:e>
                            <m:r>
                              <a:rPr lang="en-US" altLang="zh-CN" i="1" dirty="0">
                                <a:solidFill>
                                  <a:srgbClr val="FF0000"/>
                                </a:solidFill>
                                <a:latin typeface="Cambria Math" panose="02040503050406030204" pitchFamily="18" charset="0"/>
                                <a:ea typeface="黑体" panose="02010609060101010101" pitchFamily="49" charset="-122"/>
                              </a:rPr>
                              <m:t>𝑽</m:t>
                            </m:r>
                          </m:e>
                          <m:sub>
                            <m:r>
                              <a:rPr lang="en-US" altLang="zh-CN" b="1" i="1" dirty="0" smtClean="0">
                                <a:solidFill>
                                  <a:srgbClr val="FF0000"/>
                                </a:solidFill>
                                <a:latin typeface="Cambria Math" panose="02040503050406030204" pitchFamily="18" charset="0"/>
                                <a:ea typeface="黑体" panose="02010609060101010101" pitchFamily="49" charset="-122"/>
                              </a:rPr>
                              <m:t>𝑻</m:t>
                            </m:r>
                            <m:r>
                              <a:rPr lang="en-US" altLang="zh-CN" i="1" dirty="0">
                                <a:solidFill>
                                  <a:srgbClr val="FF0000"/>
                                </a:solidFill>
                                <a:latin typeface="Cambria Math" panose="02040503050406030204" pitchFamily="18" charset="0"/>
                                <a:ea typeface="黑体" panose="02010609060101010101" pitchFamily="49" charset="-122"/>
                              </a:rPr>
                              <m:t>𝑯</m:t>
                            </m:r>
                          </m:sub>
                        </m:sSub>
                      </m:den>
                    </m:f>
                  </m:oMath>
                </a14:m>
                <a:endParaRPr kumimoji="1" lang="zh-CN" altLang="en-US" b="1"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endParaRPr>
              </a:p>
            </p:txBody>
          </p:sp>
        </mc:Choice>
        <mc:Fallback>
          <p:sp>
            <p:nvSpPr>
              <p:cNvPr id="7" name="Rectangle 2"/>
              <p:cNvSpPr>
                <a:spLocks noRot="1" noChangeAspect="1" noMove="1" noResize="1" noEditPoints="1" noAdjustHandles="1" noChangeArrowheads="1" noChangeShapeType="1" noTextEdit="1"/>
              </p:cNvSpPr>
              <p:nvPr/>
            </p:nvSpPr>
            <p:spPr bwMode="auto">
              <a:xfrm>
                <a:off x="550475" y="4675698"/>
                <a:ext cx="4433373" cy="1460336"/>
              </a:xfrm>
              <a:prstGeom prst="rect">
                <a:avLst/>
              </a:prstGeom>
              <a:blipFill rotWithShape="1">
                <a:blip r:embed="rId4"/>
                <a:stretch>
                  <a:fillRect l="-328" t="-1013" r="-321" b="-955"/>
                </a:stretch>
              </a:blipFill>
              <a:ln w="28575">
                <a:solidFill>
                  <a:srgbClr val="FF0000"/>
                </a:solid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Rectangle 118"/>
              <p:cNvSpPr>
                <a:spLocks noChangeArrowheads="1"/>
              </p:cNvSpPr>
              <p:nvPr/>
            </p:nvSpPr>
            <p:spPr bwMode="auto">
              <a:xfrm>
                <a:off x="-404513" y="6285594"/>
                <a:ext cx="55090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533400">
                  <a:tabLst>
                    <a:tab pos="920750" algn="l"/>
                  </a:tabLst>
                  <a:defRPr>
                    <a:solidFill>
                      <a:schemeClr val="tx1"/>
                    </a:solidFill>
                    <a:latin typeface="Arial" panose="020B0604020202020204" pitchFamily="34" charset="0"/>
                    <a:ea typeface="宋体" panose="02010600030101010101" pitchFamily="2" charset="-122"/>
                  </a:defRPr>
                </a:lvl1pPr>
                <a:lvl2pPr>
                  <a:tabLst>
                    <a:tab pos="920750" algn="l"/>
                  </a:tabLst>
                  <a:defRPr>
                    <a:solidFill>
                      <a:schemeClr val="tx1"/>
                    </a:solidFill>
                    <a:latin typeface="Arial" panose="020B0604020202020204" pitchFamily="34" charset="0"/>
                    <a:ea typeface="宋体" panose="02010600030101010101" pitchFamily="2" charset="-122"/>
                  </a:defRPr>
                </a:lvl2pPr>
                <a:lvl3pPr>
                  <a:tabLst>
                    <a:tab pos="920750" algn="l"/>
                  </a:tabLst>
                  <a:defRPr>
                    <a:solidFill>
                      <a:schemeClr val="tx1"/>
                    </a:solidFill>
                    <a:latin typeface="Arial" panose="020B0604020202020204" pitchFamily="34" charset="0"/>
                    <a:ea typeface="宋体" panose="02010600030101010101" pitchFamily="2" charset="-122"/>
                  </a:defRPr>
                </a:lvl3pPr>
                <a:lvl4pPr>
                  <a:tabLst>
                    <a:tab pos="920750" algn="l"/>
                  </a:tabLst>
                  <a:defRPr>
                    <a:solidFill>
                      <a:schemeClr val="tx1"/>
                    </a:solidFill>
                    <a:latin typeface="Arial" panose="020B0604020202020204" pitchFamily="34" charset="0"/>
                    <a:ea typeface="宋体" panose="02010600030101010101" pitchFamily="2" charset="-122"/>
                  </a:defRPr>
                </a:lvl4pPr>
                <a:lvl5pPr>
                  <a:tabLst>
                    <a:tab pos="9207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9207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9207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9207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920750" algn="l"/>
                  </a:tabLst>
                  <a:defRPr>
                    <a:solidFill>
                      <a:schemeClr val="tx1"/>
                    </a:solidFill>
                    <a:latin typeface="Arial" panose="020B0604020202020204" pitchFamily="34" charset="0"/>
                    <a:ea typeface="宋体" panose="02010600030101010101" pitchFamily="2" charset="-122"/>
                  </a:defRPr>
                </a:lvl9pPr>
              </a:lstStyle>
              <a:p>
                <a:pPr marL="0" marR="0" lvl="0" indent="533400" defTabSz="914400" rtl="0" eaLnBrk="1" fontAlgn="base" latinLnBrk="0" hangingPunct="1">
                  <a:lnSpc>
                    <a:spcPct val="100000"/>
                  </a:lnSpc>
                  <a:spcBef>
                    <a:spcPct val="0"/>
                  </a:spcBef>
                  <a:spcAft>
                    <a:spcPct val="0"/>
                  </a:spcAft>
                  <a:buClrTx/>
                  <a:buSzTx/>
                  <a:buFontTx/>
                  <a:buNone/>
                  <a:tabLst>
                    <a:tab pos="920750" algn="l"/>
                  </a:tabLst>
                  <a:defRPr/>
                </a:pP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恢复时间：</a:t>
                </a:r>
                <a14:m>
                  <m:oMath xmlns:m="http://schemas.openxmlformats.org/officeDocument/2006/math">
                    <m:sSub>
                      <m:sSubPr>
                        <m:ctrlP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ctrlPr>
                      </m:sSubPr>
                      <m:e>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𝒕</m:t>
                        </m:r>
                      </m:e>
                      <m:sub>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𝒓𝒆</m:t>
                        </m:r>
                      </m:sub>
                    </m:sSub>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m:t>
                    </m:r>
                    <m:r>
                      <a:rPr kumimoji="1" lang="en-US" altLang="zh-CN" sz="2400" b="1"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rPr>
                      <m:t>(</m:t>
                    </m:r>
                    <m:r>
                      <a:rPr kumimoji="1" lang="en-US" altLang="zh-CN" sz="2400" b="1"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rPr>
                      <m:t>𝟑</m:t>
                    </m:r>
                    <m:r>
                      <a:rPr kumimoji="1" lang="en-US" altLang="zh-CN" sz="2400" b="1"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rPr>
                      <m:t>~</m:t>
                    </m:r>
                    <m:r>
                      <a:rPr kumimoji="1" lang="en-US" altLang="zh-CN" sz="2400" b="1"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rPr>
                      <m:t>𝟓</m:t>
                    </m:r>
                    <m:r>
                      <a:rPr kumimoji="1" lang="en-US" altLang="zh-CN" sz="2400" b="1"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rPr>
                      <m:t>)( </m:t>
                    </m:r>
                    <m:r>
                      <a:rPr kumimoji="1" lang="en-US" altLang="zh-CN" sz="2400" b="1"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rPr>
                      <m:t>𝑹</m:t>
                    </m:r>
                    <m:r>
                      <a:rPr kumimoji="1" lang="zh-CN" altLang="en-US" sz="2400" b="1"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rPr>
                      <m:t>＋</m:t>
                    </m:r>
                    <m:sSubSup>
                      <m:sSubSupPr>
                        <m:ctrlP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ctrlPr>
                      </m:sSubSupPr>
                      <m:e>
                        <m:r>
                          <a:rPr kumimoji="1" lang="en-US" altLang="zh-CN" sz="2400" b="1"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rPr>
                          <m:t>𝑹</m:t>
                        </m:r>
                      </m:e>
                      <m:sub>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𝑶</m:t>
                        </m:r>
                      </m:sub>
                      <m:sup>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m:t>
                        </m:r>
                      </m:sup>
                    </m:sSubSup>
                    <m:r>
                      <a:rPr kumimoji="1" lang="en-US" altLang="zh-CN" sz="2400" b="1"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rPr>
                      <m:t>)</m:t>
                    </m:r>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𝑪</m:t>
                    </m:r>
                  </m:oMath>
                </a14:m>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mc:Choice>
        <mc:Fallback>
          <p:sp>
            <p:nvSpPr>
              <p:cNvPr id="8" name="Rectangle 118"/>
              <p:cNvSpPr>
                <a:spLocks noRot="1" noChangeAspect="1" noMove="1" noResize="1" noEditPoints="1" noAdjustHandles="1" noChangeArrowheads="1" noChangeShapeType="1" noTextEdit="1"/>
              </p:cNvSpPr>
              <p:nvPr/>
            </p:nvSpPr>
            <p:spPr bwMode="auto">
              <a:xfrm>
                <a:off x="-404513" y="6285594"/>
                <a:ext cx="5509097" cy="461665"/>
              </a:xfrm>
              <a:prstGeom prst="rect">
                <a:avLst/>
              </a:prstGeom>
              <a:blipFill rotWithShape="1">
                <a:blip r:embed="rId5"/>
                <a:stretch>
                  <a:fillRect t="-79" r="8" b="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118"/>
              <p:cNvSpPr>
                <a:spLocks noChangeArrowheads="1"/>
              </p:cNvSpPr>
              <p:nvPr/>
            </p:nvSpPr>
            <p:spPr bwMode="auto">
              <a:xfrm>
                <a:off x="5398462" y="6316185"/>
                <a:ext cx="36096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533400">
                  <a:tabLst>
                    <a:tab pos="920750" algn="l"/>
                  </a:tabLst>
                  <a:defRPr>
                    <a:solidFill>
                      <a:schemeClr val="tx1"/>
                    </a:solidFill>
                    <a:latin typeface="Arial" panose="020B0604020202020204" pitchFamily="34" charset="0"/>
                    <a:ea typeface="宋体" panose="02010600030101010101" pitchFamily="2" charset="-122"/>
                  </a:defRPr>
                </a:lvl1pPr>
                <a:lvl2pPr>
                  <a:tabLst>
                    <a:tab pos="920750" algn="l"/>
                  </a:tabLst>
                  <a:defRPr>
                    <a:solidFill>
                      <a:schemeClr val="tx1"/>
                    </a:solidFill>
                    <a:latin typeface="Arial" panose="020B0604020202020204" pitchFamily="34" charset="0"/>
                    <a:ea typeface="宋体" panose="02010600030101010101" pitchFamily="2" charset="-122"/>
                  </a:defRPr>
                </a:lvl2pPr>
                <a:lvl3pPr>
                  <a:tabLst>
                    <a:tab pos="920750" algn="l"/>
                  </a:tabLst>
                  <a:defRPr>
                    <a:solidFill>
                      <a:schemeClr val="tx1"/>
                    </a:solidFill>
                    <a:latin typeface="Arial" panose="020B0604020202020204" pitchFamily="34" charset="0"/>
                    <a:ea typeface="宋体" panose="02010600030101010101" pitchFamily="2" charset="-122"/>
                  </a:defRPr>
                </a:lvl3pPr>
                <a:lvl4pPr>
                  <a:tabLst>
                    <a:tab pos="920750" algn="l"/>
                  </a:tabLst>
                  <a:defRPr>
                    <a:solidFill>
                      <a:schemeClr val="tx1"/>
                    </a:solidFill>
                    <a:latin typeface="Arial" panose="020B0604020202020204" pitchFamily="34" charset="0"/>
                    <a:ea typeface="宋体" panose="02010600030101010101" pitchFamily="2" charset="-122"/>
                  </a:defRPr>
                </a:lvl4pPr>
                <a:lvl5pPr>
                  <a:tabLst>
                    <a:tab pos="92075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92075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92075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92075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920750" algn="l"/>
                  </a:tabLst>
                  <a:defRPr>
                    <a:solidFill>
                      <a:schemeClr val="tx1"/>
                    </a:solidFill>
                    <a:latin typeface="Arial" panose="020B0604020202020204" pitchFamily="34" charset="0"/>
                    <a:ea typeface="宋体" panose="02010600030101010101" pitchFamily="2" charset="-122"/>
                  </a:defRPr>
                </a:lvl9pPr>
              </a:lstStyle>
              <a:p>
                <a:pPr lvl="0" indent="0" eaLnBrk="1" hangingPunct="1">
                  <a:defRPr/>
                </a:pPr>
                <a:r>
                  <a:rPr lang="zh-CN" altLang="en-US" sz="2400" dirty="0">
                    <a:solidFill>
                      <a:srgbClr val="000000"/>
                    </a:solidFill>
                    <a:latin typeface="黑体" panose="02010609060101010101" pitchFamily="49" charset="-122"/>
                    <a:ea typeface="黑体" panose="02010609060101010101" pitchFamily="49" charset="-122"/>
                  </a:rPr>
                  <a:t>分辨</a:t>
                </a:r>
                <a:r>
                  <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时间：</a:t>
                </a:r>
                <a14:m>
                  <m:oMath xmlns:m="http://schemas.openxmlformats.org/officeDocument/2006/math">
                    <m:sSub>
                      <m:sSubPr>
                        <m:ctrlP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ctrlPr>
                      </m:sSubPr>
                      <m:e>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𝒕</m:t>
                        </m:r>
                      </m:e>
                      <m:sub>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𝒅</m:t>
                        </m:r>
                      </m:sub>
                    </m:sSub>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rPr>
                      <m:t>=</m:t>
                    </m:r>
                    <m:sSub>
                      <m:sSubPr>
                        <m:ctrlPr>
                          <a:rPr lang="en-US" altLang="zh-CN" sz="2400" i="1" dirty="0">
                            <a:solidFill>
                              <a:srgbClr val="000000"/>
                            </a:solidFill>
                            <a:latin typeface="Cambria Math" panose="02040503050406030204" pitchFamily="18" charset="0"/>
                            <a:ea typeface="黑体" panose="02010609060101010101" pitchFamily="49" charset="-122"/>
                          </a:rPr>
                        </m:ctrlPr>
                      </m:sSubPr>
                      <m:e>
                        <m:r>
                          <a:rPr lang="en-US" altLang="zh-CN" sz="2400" i="1" dirty="0">
                            <a:solidFill>
                              <a:srgbClr val="000000"/>
                            </a:solidFill>
                            <a:latin typeface="Cambria Math" panose="02040503050406030204" pitchFamily="18" charset="0"/>
                            <a:ea typeface="黑体" panose="02010609060101010101" pitchFamily="49" charset="-122"/>
                          </a:rPr>
                          <m:t>𝒕</m:t>
                        </m:r>
                      </m:e>
                      <m:sub>
                        <m:r>
                          <a:rPr lang="en-US" altLang="zh-CN" sz="2400" i="1" dirty="0">
                            <a:solidFill>
                              <a:srgbClr val="000000"/>
                            </a:solidFill>
                            <a:latin typeface="Cambria Math" panose="02040503050406030204" pitchFamily="18" charset="0"/>
                            <a:ea typeface="黑体" panose="02010609060101010101" pitchFamily="49" charset="-122"/>
                          </a:rPr>
                          <m:t>𝒓𝒆</m:t>
                        </m:r>
                      </m:sub>
                    </m:sSub>
                    <m:r>
                      <a:rPr lang="en-US" altLang="zh-CN" sz="2400" b="1" i="1" dirty="0" smtClean="0">
                        <a:solidFill>
                          <a:srgbClr val="000000"/>
                        </a:solidFill>
                        <a:latin typeface="Cambria Math" panose="02040503050406030204" pitchFamily="18" charset="0"/>
                        <a:ea typeface="黑体" panose="02010609060101010101" pitchFamily="49" charset="-122"/>
                      </a:rPr>
                      <m:t>+</m:t>
                    </m:r>
                    <m:sSub>
                      <m:sSubPr>
                        <m:ctrlPr>
                          <a:rPr lang="en-US" altLang="zh-CN" sz="2400" i="1" dirty="0">
                            <a:solidFill>
                              <a:srgbClr val="000000"/>
                            </a:solidFill>
                            <a:latin typeface="Cambria Math" panose="02040503050406030204" pitchFamily="18" charset="0"/>
                            <a:ea typeface="黑体" panose="02010609060101010101" pitchFamily="49" charset="-122"/>
                          </a:rPr>
                        </m:ctrlPr>
                      </m:sSubPr>
                      <m:e>
                        <m:r>
                          <a:rPr lang="en-US" altLang="zh-CN" sz="2400" i="1" dirty="0">
                            <a:solidFill>
                              <a:srgbClr val="000000"/>
                            </a:solidFill>
                            <a:latin typeface="Cambria Math" panose="02040503050406030204" pitchFamily="18" charset="0"/>
                            <a:ea typeface="黑体" panose="02010609060101010101" pitchFamily="49" charset="-122"/>
                          </a:rPr>
                          <m:t>𝒕</m:t>
                        </m:r>
                      </m:e>
                      <m:sub>
                        <m:r>
                          <a:rPr lang="en-US" altLang="zh-CN" sz="2400" b="1" i="1" dirty="0" smtClean="0">
                            <a:solidFill>
                              <a:srgbClr val="000000"/>
                            </a:solidFill>
                            <a:latin typeface="Cambria Math" panose="02040503050406030204" pitchFamily="18" charset="0"/>
                            <a:ea typeface="黑体" panose="02010609060101010101" pitchFamily="49" charset="-122"/>
                          </a:rPr>
                          <m:t>𝑻𝑹</m:t>
                        </m:r>
                      </m:sub>
                    </m:sSub>
                  </m:oMath>
                </a14:m>
                <a:endParaRPr kumimoji="1" lang="zh-CN" altLang="en-US" sz="24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mc:Choice>
        <mc:Fallback>
          <p:sp>
            <p:nvSpPr>
              <p:cNvPr id="9" name="Rectangle 118"/>
              <p:cNvSpPr>
                <a:spLocks noRot="1" noChangeAspect="1" noMove="1" noResize="1" noEditPoints="1" noAdjustHandles="1" noChangeArrowheads="1" noChangeShapeType="1" noTextEdit="1"/>
              </p:cNvSpPr>
              <p:nvPr/>
            </p:nvSpPr>
            <p:spPr bwMode="auto">
              <a:xfrm>
                <a:off x="5398462" y="6316185"/>
                <a:ext cx="3609676" cy="461665"/>
              </a:xfrm>
              <a:prstGeom prst="rect">
                <a:avLst/>
              </a:prstGeom>
              <a:blipFill rotWithShape="1">
                <a:blip r:embed="rId6"/>
                <a:stretch>
                  <a:fillRect l="-9" t="-103" r="1" b="1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5" name="组合 4"/>
          <p:cNvGrpSpPr/>
          <p:nvPr/>
        </p:nvGrpSpPr>
        <p:grpSpPr>
          <a:xfrm>
            <a:off x="5277852" y="559146"/>
            <a:ext cx="4048125" cy="5759450"/>
            <a:chOff x="5313363" y="544859"/>
            <a:chExt cx="4048125" cy="5759450"/>
          </a:xfrm>
        </p:grpSpPr>
        <p:grpSp>
          <p:nvGrpSpPr>
            <p:cNvPr id="10" name="Group 4"/>
            <p:cNvGrpSpPr/>
            <p:nvPr/>
          </p:nvGrpSpPr>
          <p:grpSpPr bwMode="auto">
            <a:xfrm>
              <a:off x="5668963" y="952846"/>
              <a:ext cx="3681412" cy="1293813"/>
              <a:chOff x="3562" y="800"/>
              <a:chExt cx="1964" cy="815"/>
            </a:xfrm>
          </p:grpSpPr>
          <p:sp>
            <p:nvSpPr>
              <p:cNvPr id="11" name="Line 5"/>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Line 6"/>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Text Box 7"/>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4" name="Text Box 8"/>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sp>
          <p:nvSpPr>
            <p:cNvPr id="15" name="Text Box 9"/>
            <p:cNvSpPr txBox="1">
              <a:spLocks noChangeArrowheads="1"/>
            </p:cNvSpPr>
            <p:nvPr/>
          </p:nvSpPr>
          <p:spPr bwMode="auto">
            <a:xfrm>
              <a:off x="5518150" y="663921"/>
              <a:ext cx="681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v</a:t>
              </a:r>
              <a:r>
                <a:rPr kumimoji="1" lang="en-US" altLang="zh-CN" sz="28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1" charset="-122"/>
                  <a:cs typeface="+mn-cs"/>
                </a:rPr>
                <a:t>i</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6" name="Text Box 10"/>
            <p:cNvSpPr txBox="1">
              <a:spLocks noChangeArrowheads="1"/>
            </p:cNvSpPr>
            <p:nvPr/>
          </p:nvSpPr>
          <p:spPr bwMode="auto">
            <a:xfrm>
              <a:off x="5391150" y="2002184"/>
              <a:ext cx="954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v</a:t>
              </a:r>
              <a:r>
                <a:rPr kumimoji="1"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1" charset="-122"/>
                  <a:cs typeface="+mn-cs"/>
                </a:rPr>
                <a:t>o</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1" charset="-122"/>
                  <a:cs typeface="+mn-cs"/>
                </a:rPr>
                <a:t>1</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7" name="Text Box 11"/>
            <p:cNvSpPr txBox="1">
              <a:spLocks noChangeArrowheads="1"/>
            </p:cNvSpPr>
            <p:nvPr/>
          </p:nvSpPr>
          <p:spPr bwMode="auto">
            <a:xfrm>
              <a:off x="5405438" y="3364259"/>
              <a:ext cx="954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v</a:t>
              </a:r>
              <a:r>
                <a:rPr kumimoji="1"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1" charset="-122"/>
                  <a:cs typeface="+mn-cs"/>
                </a:rPr>
                <a:t>A</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8" name="Text Box 12"/>
            <p:cNvSpPr txBox="1">
              <a:spLocks noChangeArrowheads="1"/>
            </p:cNvSpPr>
            <p:nvPr/>
          </p:nvSpPr>
          <p:spPr bwMode="auto">
            <a:xfrm>
              <a:off x="5513388" y="4721571"/>
              <a:ext cx="954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v</a:t>
              </a:r>
              <a:r>
                <a:rPr kumimoji="1"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1" charset="-122"/>
                  <a:cs typeface="+mn-cs"/>
                </a:rPr>
                <a:t>o</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nvGrpSpPr>
            <p:cNvPr id="19" name="Group 13"/>
            <p:cNvGrpSpPr/>
            <p:nvPr/>
          </p:nvGrpSpPr>
          <p:grpSpPr bwMode="auto">
            <a:xfrm>
              <a:off x="5680075" y="2305396"/>
              <a:ext cx="3681413" cy="1293813"/>
              <a:chOff x="3562" y="800"/>
              <a:chExt cx="1964" cy="815"/>
            </a:xfrm>
          </p:grpSpPr>
          <p:sp>
            <p:nvSpPr>
              <p:cNvPr id="20" name="Line 14"/>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Line 15"/>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Text Box 16"/>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23" name="Text Box 17"/>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nvGrpSpPr>
            <p:cNvPr id="24" name="Group 18"/>
            <p:cNvGrpSpPr/>
            <p:nvPr/>
          </p:nvGrpSpPr>
          <p:grpSpPr bwMode="auto">
            <a:xfrm>
              <a:off x="5657850" y="3657946"/>
              <a:ext cx="3681413" cy="1293813"/>
              <a:chOff x="3562" y="800"/>
              <a:chExt cx="1964" cy="815"/>
            </a:xfrm>
          </p:grpSpPr>
          <p:sp>
            <p:nvSpPr>
              <p:cNvPr id="25" name="Line 19"/>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Line 20"/>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Text Box 21"/>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28" name="Text Box 22"/>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nvGrpSpPr>
            <p:cNvPr id="29" name="Group 23"/>
            <p:cNvGrpSpPr/>
            <p:nvPr/>
          </p:nvGrpSpPr>
          <p:grpSpPr bwMode="auto">
            <a:xfrm>
              <a:off x="5673725" y="5010496"/>
              <a:ext cx="3681413" cy="1293813"/>
              <a:chOff x="3562" y="800"/>
              <a:chExt cx="1964" cy="815"/>
            </a:xfrm>
          </p:grpSpPr>
          <p:sp>
            <p:nvSpPr>
              <p:cNvPr id="30" name="Line 24"/>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Line 25"/>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Text Box 26"/>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33" name="Text Box 27"/>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sp>
          <p:nvSpPr>
            <p:cNvPr id="34" name="Line 28"/>
            <p:cNvSpPr>
              <a:spLocks noChangeShapeType="1"/>
            </p:cNvSpPr>
            <p:nvPr/>
          </p:nvSpPr>
          <p:spPr bwMode="auto">
            <a:xfrm>
              <a:off x="6632575" y="1821209"/>
              <a:ext cx="0" cy="4013200"/>
            </a:xfrm>
            <a:prstGeom prst="line">
              <a:avLst/>
            </a:prstGeom>
            <a:noFill/>
            <a:ln w="38100" cap="rnd">
              <a:solidFill>
                <a:srgbClr val="FF0066"/>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Line 29"/>
            <p:cNvSpPr>
              <a:spLocks noChangeShapeType="1"/>
            </p:cNvSpPr>
            <p:nvPr/>
          </p:nvSpPr>
          <p:spPr bwMode="auto">
            <a:xfrm>
              <a:off x="5970588" y="1718021"/>
              <a:ext cx="66357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Line 30"/>
            <p:cNvSpPr>
              <a:spLocks noChangeShapeType="1"/>
            </p:cNvSpPr>
            <p:nvPr/>
          </p:nvSpPr>
          <p:spPr bwMode="auto">
            <a:xfrm>
              <a:off x="5970588" y="2583209"/>
              <a:ext cx="66357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Line 31"/>
            <p:cNvSpPr>
              <a:spLocks noChangeShapeType="1"/>
            </p:cNvSpPr>
            <p:nvPr/>
          </p:nvSpPr>
          <p:spPr bwMode="auto">
            <a:xfrm>
              <a:off x="5970588" y="3938934"/>
              <a:ext cx="66357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Line 32"/>
            <p:cNvSpPr>
              <a:spLocks noChangeShapeType="1"/>
            </p:cNvSpPr>
            <p:nvPr/>
          </p:nvSpPr>
          <p:spPr bwMode="auto">
            <a:xfrm>
              <a:off x="5970588" y="5294659"/>
              <a:ext cx="66357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Text Box 33"/>
            <p:cNvSpPr txBox="1">
              <a:spLocks noChangeArrowheads="1"/>
            </p:cNvSpPr>
            <p:nvPr/>
          </p:nvSpPr>
          <p:spPr bwMode="auto">
            <a:xfrm>
              <a:off x="6489700" y="1719609"/>
              <a:ext cx="433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40" name="Group 34"/>
            <p:cNvGrpSpPr/>
            <p:nvPr/>
          </p:nvGrpSpPr>
          <p:grpSpPr bwMode="auto">
            <a:xfrm>
              <a:off x="6608763" y="1241771"/>
              <a:ext cx="711200" cy="484188"/>
              <a:chOff x="4142" y="973"/>
              <a:chExt cx="448" cy="305"/>
            </a:xfrm>
          </p:grpSpPr>
          <p:sp>
            <p:nvSpPr>
              <p:cNvPr id="41" name="Line 35"/>
              <p:cNvSpPr>
                <a:spLocks noChangeShapeType="1"/>
              </p:cNvSpPr>
              <p:nvPr/>
            </p:nvSpPr>
            <p:spPr bwMode="auto">
              <a:xfrm flipV="1">
                <a:off x="4142" y="978"/>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Line 36"/>
              <p:cNvSpPr>
                <a:spLocks noChangeShapeType="1"/>
              </p:cNvSpPr>
              <p:nvPr/>
            </p:nvSpPr>
            <p:spPr bwMode="auto">
              <a:xfrm>
                <a:off x="4145" y="973"/>
                <a:ext cx="44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3" name="Group 37"/>
            <p:cNvGrpSpPr/>
            <p:nvPr/>
          </p:nvGrpSpPr>
          <p:grpSpPr bwMode="auto">
            <a:xfrm>
              <a:off x="6634163" y="2597496"/>
              <a:ext cx="692150" cy="477838"/>
              <a:chOff x="4145" y="1845"/>
              <a:chExt cx="436" cy="301"/>
            </a:xfrm>
          </p:grpSpPr>
          <p:sp>
            <p:nvSpPr>
              <p:cNvPr id="44" name="Line 38"/>
              <p:cNvSpPr>
                <a:spLocks noChangeShapeType="1"/>
              </p:cNvSpPr>
              <p:nvPr/>
            </p:nvSpPr>
            <p:spPr bwMode="auto">
              <a:xfrm flipV="1">
                <a:off x="4145" y="184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Line 39"/>
              <p:cNvSpPr>
                <a:spLocks noChangeShapeType="1"/>
              </p:cNvSpPr>
              <p:nvPr/>
            </p:nvSpPr>
            <p:spPr bwMode="auto">
              <a:xfrm>
                <a:off x="4154" y="2146"/>
                <a:ext cx="427"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6" name="Group 40"/>
            <p:cNvGrpSpPr/>
            <p:nvPr/>
          </p:nvGrpSpPr>
          <p:grpSpPr bwMode="auto">
            <a:xfrm>
              <a:off x="6634163" y="5294659"/>
              <a:ext cx="374650" cy="490537"/>
              <a:chOff x="4145" y="3544"/>
              <a:chExt cx="236" cy="309"/>
            </a:xfrm>
          </p:grpSpPr>
          <p:sp>
            <p:nvSpPr>
              <p:cNvPr id="47" name="Line 41"/>
              <p:cNvSpPr>
                <a:spLocks noChangeShapeType="1"/>
              </p:cNvSpPr>
              <p:nvPr/>
            </p:nvSpPr>
            <p:spPr bwMode="auto">
              <a:xfrm>
                <a:off x="4145" y="3544"/>
                <a:ext cx="0" cy="309"/>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Line 42"/>
              <p:cNvSpPr>
                <a:spLocks noChangeShapeType="1"/>
              </p:cNvSpPr>
              <p:nvPr/>
            </p:nvSpPr>
            <p:spPr bwMode="auto">
              <a:xfrm>
                <a:off x="4145" y="3853"/>
                <a:ext cx="236"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9" name="Group 43"/>
            <p:cNvGrpSpPr/>
            <p:nvPr/>
          </p:nvGrpSpPr>
          <p:grpSpPr bwMode="auto">
            <a:xfrm>
              <a:off x="6615113" y="3905596"/>
              <a:ext cx="352425" cy="423863"/>
              <a:chOff x="4146" y="2682"/>
              <a:chExt cx="222" cy="267"/>
            </a:xfrm>
          </p:grpSpPr>
          <p:sp>
            <p:nvSpPr>
              <p:cNvPr id="50" name="Line 44"/>
              <p:cNvSpPr>
                <a:spLocks noChangeShapeType="1"/>
              </p:cNvSpPr>
              <p:nvPr/>
            </p:nvSpPr>
            <p:spPr bwMode="auto">
              <a:xfrm>
                <a:off x="4146" y="2682"/>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Line 45"/>
              <p:cNvSpPr>
                <a:spLocks noChangeShapeType="1"/>
              </p:cNvSpPr>
              <p:nvPr/>
            </p:nvSpPr>
            <p:spPr bwMode="auto">
              <a:xfrm>
                <a:off x="4164" y="2721"/>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Line 46"/>
              <p:cNvSpPr>
                <a:spLocks noChangeShapeType="1"/>
              </p:cNvSpPr>
              <p:nvPr/>
            </p:nvSpPr>
            <p:spPr bwMode="auto">
              <a:xfrm>
                <a:off x="4179" y="2760"/>
                <a:ext cx="27"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Line 47"/>
              <p:cNvSpPr>
                <a:spLocks noChangeShapeType="1"/>
              </p:cNvSpPr>
              <p:nvPr/>
            </p:nvSpPr>
            <p:spPr bwMode="auto">
              <a:xfrm>
                <a:off x="4203" y="2796"/>
                <a:ext cx="1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Line 48"/>
              <p:cNvSpPr>
                <a:spLocks noChangeShapeType="1"/>
              </p:cNvSpPr>
              <p:nvPr/>
            </p:nvSpPr>
            <p:spPr bwMode="auto">
              <a:xfrm>
                <a:off x="4212" y="2817"/>
                <a:ext cx="30"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Line 49"/>
              <p:cNvSpPr>
                <a:spLocks noChangeShapeType="1"/>
              </p:cNvSpPr>
              <p:nvPr/>
            </p:nvSpPr>
            <p:spPr bwMode="auto">
              <a:xfrm>
                <a:off x="4236" y="2844"/>
                <a:ext cx="30"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Line 50"/>
              <p:cNvSpPr>
                <a:spLocks noChangeShapeType="1"/>
              </p:cNvSpPr>
              <p:nvPr/>
            </p:nvSpPr>
            <p:spPr bwMode="auto">
              <a:xfrm>
                <a:off x="4254" y="2862"/>
                <a:ext cx="45"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Line 51"/>
              <p:cNvSpPr>
                <a:spLocks noChangeShapeType="1"/>
              </p:cNvSpPr>
              <p:nvPr/>
            </p:nvSpPr>
            <p:spPr bwMode="auto">
              <a:xfrm>
                <a:off x="4284" y="2898"/>
                <a:ext cx="2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Line 52"/>
              <p:cNvSpPr>
                <a:spLocks noChangeShapeType="1"/>
              </p:cNvSpPr>
              <p:nvPr/>
            </p:nvSpPr>
            <p:spPr bwMode="auto">
              <a:xfrm>
                <a:off x="4290" y="2901"/>
                <a:ext cx="4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Line 53"/>
              <p:cNvSpPr>
                <a:spLocks noChangeShapeType="1"/>
              </p:cNvSpPr>
              <p:nvPr/>
            </p:nvSpPr>
            <p:spPr bwMode="auto">
              <a:xfrm>
                <a:off x="4326" y="2928"/>
                <a:ext cx="42"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0" name="Group 54"/>
            <p:cNvGrpSpPr/>
            <p:nvPr/>
          </p:nvGrpSpPr>
          <p:grpSpPr bwMode="auto">
            <a:xfrm>
              <a:off x="6996113" y="5318471"/>
              <a:ext cx="822325" cy="490538"/>
              <a:chOff x="4360" y="3546"/>
              <a:chExt cx="481" cy="309"/>
            </a:xfrm>
          </p:grpSpPr>
          <p:sp>
            <p:nvSpPr>
              <p:cNvPr id="61" name="Line 55"/>
              <p:cNvSpPr>
                <a:spLocks noChangeShapeType="1"/>
              </p:cNvSpPr>
              <p:nvPr/>
            </p:nvSpPr>
            <p:spPr bwMode="auto">
              <a:xfrm>
                <a:off x="4370" y="355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Line 56"/>
              <p:cNvSpPr>
                <a:spLocks noChangeShapeType="1"/>
              </p:cNvSpPr>
              <p:nvPr/>
            </p:nvSpPr>
            <p:spPr bwMode="auto">
              <a:xfrm>
                <a:off x="4360" y="3546"/>
                <a:ext cx="481"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3" name="Group 57"/>
            <p:cNvGrpSpPr/>
            <p:nvPr/>
          </p:nvGrpSpPr>
          <p:grpSpPr bwMode="auto">
            <a:xfrm>
              <a:off x="6970713" y="4346921"/>
              <a:ext cx="327025" cy="88900"/>
              <a:chOff x="4356" y="2949"/>
              <a:chExt cx="225" cy="93"/>
            </a:xfrm>
          </p:grpSpPr>
          <p:sp>
            <p:nvSpPr>
              <p:cNvPr id="64" name="Line 58"/>
              <p:cNvSpPr>
                <a:spLocks noChangeShapeType="1"/>
              </p:cNvSpPr>
              <p:nvPr/>
            </p:nvSpPr>
            <p:spPr bwMode="auto">
              <a:xfrm>
                <a:off x="4356" y="2949"/>
                <a:ext cx="45"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Line 59"/>
              <p:cNvSpPr>
                <a:spLocks noChangeShapeType="1"/>
              </p:cNvSpPr>
              <p:nvPr/>
            </p:nvSpPr>
            <p:spPr bwMode="auto">
              <a:xfrm>
                <a:off x="4377" y="2964"/>
                <a:ext cx="57" cy="27"/>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Line 60"/>
              <p:cNvSpPr>
                <a:spLocks noChangeShapeType="1"/>
              </p:cNvSpPr>
              <p:nvPr/>
            </p:nvSpPr>
            <p:spPr bwMode="auto">
              <a:xfrm>
                <a:off x="4428" y="2991"/>
                <a:ext cx="39"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7" name="Line 61"/>
              <p:cNvSpPr>
                <a:spLocks noChangeShapeType="1"/>
              </p:cNvSpPr>
              <p:nvPr/>
            </p:nvSpPr>
            <p:spPr bwMode="auto">
              <a:xfrm>
                <a:off x="4458" y="3006"/>
                <a:ext cx="57" cy="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Line 62"/>
              <p:cNvSpPr>
                <a:spLocks noChangeShapeType="1"/>
              </p:cNvSpPr>
              <p:nvPr/>
            </p:nvSpPr>
            <p:spPr bwMode="auto">
              <a:xfrm>
                <a:off x="4485" y="3012"/>
                <a:ext cx="5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 name="Line 63"/>
              <p:cNvSpPr>
                <a:spLocks noChangeShapeType="1"/>
              </p:cNvSpPr>
              <p:nvPr/>
            </p:nvSpPr>
            <p:spPr bwMode="auto">
              <a:xfrm>
                <a:off x="4518" y="3027"/>
                <a:ext cx="63" cy="1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70" name="Group 64"/>
            <p:cNvGrpSpPr/>
            <p:nvPr/>
          </p:nvGrpSpPr>
          <p:grpSpPr bwMode="auto">
            <a:xfrm>
              <a:off x="7319963" y="1233834"/>
              <a:ext cx="511175" cy="1868487"/>
              <a:chOff x="4577" y="973"/>
              <a:chExt cx="322" cy="1177"/>
            </a:xfrm>
          </p:grpSpPr>
          <p:grpSp>
            <p:nvGrpSpPr>
              <p:cNvPr id="71" name="Group 65"/>
              <p:cNvGrpSpPr/>
              <p:nvPr/>
            </p:nvGrpSpPr>
            <p:grpSpPr bwMode="auto">
              <a:xfrm>
                <a:off x="4581" y="973"/>
                <a:ext cx="318" cy="318"/>
                <a:chOff x="4581" y="973"/>
                <a:chExt cx="318" cy="318"/>
              </a:xfrm>
            </p:grpSpPr>
            <p:sp>
              <p:nvSpPr>
                <p:cNvPr id="75" name="Line 66"/>
                <p:cNvSpPr>
                  <a:spLocks noChangeShapeType="1"/>
                </p:cNvSpPr>
                <p:nvPr/>
              </p:nvSpPr>
              <p:spPr bwMode="auto">
                <a:xfrm>
                  <a:off x="4581" y="973"/>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Line 67"/>
                <p:cNvSpPr>
                  <a:spLocks noChangeShapeType="1"/>
                </p:cNvSpPr>
                <p:nvPr/>
              </p:nvSpPr>
              <p:spPr bwMode="auto">
                <a:xfrm>
                  <a:off x="4590" y="1291"/>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72" name="Group 68"/>
              <p:cNvGrpSpPr/>
              <p:nvPr/>
            </p:nvGrpSpPr>
            <p:grpSpPr bwMode="auto">
              <a:xfrm>
                <a:off x="4577" y="1832"/>
                <a:ext cx="319" cy="318"/>
                <a:chOff x="4577" y="1832"/>
                <a:chExt cx="319" cy="318"/>
              </a:xfrm>
            </p:grpSpPr>
            <p:sp>
              <p:nvSpPr>
                <p:cNvPr id="73" name="Line 69"/>
                <p:cNvSpPr>
                  <a:spLocks noChangeShapeType="1"/>
                </p:cNvSpPr>
                <p:nvPr/>
              </p:nvSpPr>
              <p:spPr bwMode="auto">
                <a:xfrm>
                  <a:off x="4577" y="1832"/>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Line 70"/>
                <p:cNvSpPr>
                  <a:spLocks noChangeShapeType="1"/>
                </p:cNvSpPr>
                <p:nvPr/>
              </p:nvSpPr>
              <p:spPr bwMode="auto">
                <a:xfrm>
                  <a:off x="4587" y="1837"/>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sp>
          <p:nvSpPr>
            <p:cNvPr id="77" name="Text Box 71"/>
            <p:cNvSpPr txBox="1">
              <a:spLocks noChangeArrowheads="1"/>
            </p:cNvSpPr>
            <p:nvPr/>
          </p:nvSpPr>
          <p:spPr bwMode="auto">
            <a:xfrm>
              <a:off x="5313363" y="4013546"/>
              <a:ext cx="709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V</a:t>
              </a:r>
              <a:r>
                <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1" charset="-122"/>
                  <a:cs typeface="+mn-cs"/>
                </a:rPr>
                <a:t>TH</a:t>
              </a:r>
              <a:endPar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78" name="Line 72"/>
            <p:cNvSpPr>
              <a:spLocks noChangeShapeType="1"/>
            </p:cNvSpPr>
            <p:nvPr/>
          </p:nvSpPr>
          <p:spPr bwMode="auto">
            <a:xfrm>
              <a:off x="5991225" y="4343746"/>
              <a:ext cx="2268538" cy="14288"/>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9" name="Line 73"/>
            <p:cNvSpPr>
              <a:spLocks noChangeShapeType="1"/>
            </p:cNvSpPr>
            <p:nvPr/>
          </p:nvSpPr>
          <p:spPr bwMode="auto">
            <a:xfrm flipH="1" flipV="1">
              <a:off x="6986588" y="3792884"/>
              <a:ext cx="0" cy="1514475"/>
            </a:xfrm>
            <a:prstGeom prst="line">
              <a:avLst/>
            </a:prstGeom>
            <a:noFill/>
            <a:ln w="3810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0" name="Line 74"/>
            <p:cNvSpPr>
              <a:spLocks noChangeShapeType="1"/>
            </p:cNvSpPr>
            <p:nvPr/>
          </p:nvSpPr>
          <p:spPr bwMode="auto">
            <a:xfrm flipH="1" flipV="1">
              <a:off x="7308850" y="1540221"/>
              <a:ext cx="0" cy="2965450"/>
            </a:xfrm>
            <a:prstGeom prst="line">
              <a:avLst/>
            </a:prstGeom>
            <a:noFill/>
            <a:ln w="3810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1" name="Freeform 75"/>
            <p:cNvSpPr/>
            <p:nvPr/>
          </p:nvSpPr>
          <p:spPr bwMode="auto">
            <a:xfrm>
              <a:off x="7318375" y="3929409"/>
              <a:ext cx="493713" cy="485775"/>
            </a:xfrm>
            <a:custGeom>
              <a:avLst/>
              <a:gdLst>
                <a:gd name="T0" fmla="*/ 0 w 540"/>
                <a:gd name="T1" fmla="*/ 299 h 299"/>
                <a:gd name="T2" fmla="*/ 92 w 540"/>
                <a:gd name="T3" fmla="*/ 107 h 299"/>
                <a:gd name="T4" fmla="*/ 256 w 540"/>
                <a:gd name="T5" fmla="*/ 15 h 299"/>
                <a:gd name="T6" fmla="*/ 540 w 540"/>
                <a:gd name="T7" fmla="*/ 15 h 299"/>
              </a:gdLst>
              <a:ahLst/>
              <a:cxnLst>
                <a:cxn ang="0">
                  <a:pos x="T0" y="T1"/>
                </a:cxn>
                <a:cxn ang="0">
                  <a:pos x="T2" y="T3"/>
                </a:cxn>
                <a:cxn ang="0">
                  <a:pos x="T4" y="T5"/>
                </a:cxn>
                <a:cxn ang="0">
                  <a:pos x="T6" y="T7"/>
                </a:cxn>
              </a:cxnLst>
              <a:rect l="0" t="0" r="r" b="b"/>
              <a:pathLst>
                <a:path w="540" h="299">
                  <a:moveTo>
                    <a:pt x="0" y="299"/>
                  </a:moveTo>
                  <a:cubicBezTo>
                    <a:pt x="24" y="226"/>
                    <a:pt x="49" y="154"/>
                    <a:pt x="92" y="107"/>
                  </a:cubicBezTo>
                  <a:cubicBezTo>
                    <a:pt x="135" y="60"/>
                    <a:pt x="181" y="30"/>
                    <a:pt x="256" y="15"/>
                  </a:cubicBezTo>
                  <a:cubicBezTo>
                    <a:pt x="331" y="0"/>
                    <a:pt x="435" y="7"/>
                    <a:pt x="540" y="15"/>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2" name="Line 76"/>
            <p:cNvSpPr>
              <a:spLocks noChangeShapeType="1"/>
            </p:cNvSpPr>
            <p:nvPr/>
          </p:nvSpPr>
          <p:spPr bwMode="auto">
            <a:xfrm>
              <a:off x="7820025" y="1822796"/>
              <a:ext cx="0" cy="4013200"/>
            </a:xfrm>
            <a:prstGeom prst="line">
              <a:avLst/>
            </a:prstGeom>
            <a:noFill/>
            <a:ln w="38100" cap="rnd">
              <a:solidFill>
                <a:srgbClr val="FF0066"/>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 name="Text Box 77"/>
            <p:cNvSpPr txBox="1">
              <a:spLocks noChangeArrowheads="1"/>
            </p:cNvSpPr>
            <p:nvPr/>
          </p:nvSpPr>
          <p:spPr bwMode="auto">
            <a:xfrm>
              <a:off x="7677150" y="1721196"/>
              <a:ext cx="433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84" name="Group 78"/>
            <p:cNvGrpSpPr/>
            <p:nvPr/>
          </p:nvGrpSpPr>
          <p:grpSpPr bwMode="auto">
            <a:xfrm>
              <a:off x="7810500" y="1243359"/>
              <a:ext cx="711200" cy="484187"/>
              <a:chOff x="4142" y="973"/>
              <a:chExt cx="448" cy="305"/>
            </a:xfrm>
          </p:grpSpPr>
          <p:sp>
            <p:nvSpPr>
              <p:cNvPr id="85" name="Line 79"/>
              <p:cNvSpPr>
                <a:spLocks noChangeShapeType="1"/>
              </p:cNvSpPr>
              <p:nvPr/>
            </p:nvSpPr>
            <p:spPr bwMode="auto">
              <a:xfrm flipV="1">
                <a:off x="4142" y="978"/>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6" name="Line 80"/>
              <p:cNvSpPr>
                <a:spLocks noChangeShapeType="1"/>
              </p:cNvSpPr>
              <p:nvPr/>
            </p:nvSpPr>
            <p:spPr bwMode="auto">
              <a:xfrm>
                <a:off x="4145" y="973"/>
                <a:ext cx="44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87" name="Group 81"/>
            <p:cNvGrpSpPr/>
            <p:nvPr/>
          </p:nvGrpSpPr>
          <p:grpSpPr bwMode="auto">
            <a:xfrm>
              <a:off x="7821613" y="2599084"/>
              <a:ext cx="692150" cy="477837"/>
              <a:chOff x="4145" y="1845"/>
              <a:chExt cx="436" cy="301"/>
            </a:xfrm>
          </p:grpSpPr>
          <p:sp>
            <p:nvSpPr>
              <p:cNvPr id="88" name="Line 82"/>
              <p:cNvSpPr>
                <a:spLocks noChangeShapeType="1"/>
              </p:cNvSpPr>
              <p:nvPr/>
            </p:nvSpPr>
            <p:spPr bwMode="auto">
              <a:xfrm flipV="1">
                <a:off x="4145" y="184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9" name="Line 83"/>
              <p:cNvSpPr>
                <a:spLocks noChangeShapeType="1"/>
              </p:cNvSpPr>
              <p:nvPr/>
            </p:nvSpPr>
            <p:spPr bwMode="auto">
              <a:xfrm>
                <a:off x="4154" y="2146"/>
                <a:ext cx="427"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90" name="Group 84"/>
            <p:cNvGrpSpPr/>
            <p:nvPr/>
          </p:nvGrpSpPr>
          <p:grpSpPr bwMode="auto">
            <a:xfrm>
              <a:off x="7821613" y="5296246"/>
              <a:ext cx="374650" cy="490538"/>
              <a:chOff x="4145" y="3544"/>
              <a:chExt cx="236" cy="309"/>
            </a:xfrm>
          </p:grpSpPr>
          <p:sp>
            <p:nvSpPr>
              <p:cNvPr id="91" name="Line 85"/>
              <p:cNvSpPr>
                <a:spLocks noChangeShapeType="1"/>
              </p:cNvSpPr>
              <p:nvPr/>
            </p:nvSpPr>
            <p:spPr bwMode="auto">
              <a:xfrm>
                <a:off x="4145" y="3544"/>
                <a:ext cx="0" cy="309"/>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 name="Line 86"/>
              <p:cNvSpPr>
                <a:spLocks noChangeShapeType="1"/>
              </p:cNvSpPr>
              <p:nvPr/>
            </p:nvSpPr>
            <p:spPr bwMode="auto">
              <a:xfrm>
                <a:off x="4145" y="3853"/>
                <a:ext cx="236"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93" name="Group 87"/>
            <p:cNvGrpSpPr/>
            <p:nvPr/>
          </p:nvGrpSpPr>
          <p:grpSpPr bwMode="auto">
            <a:xfrm>
              <a:off x="7812088" y="3929409"/>
              <a:ext cx="342900" cy="401637"/>
              <a:chOff x="4146" y="2682"/>
              <a:chExt cx="222" cy="267"/>
            </a:xfrm>
          </p:grpSpPr>
          <p:sp>
            <p:nvSpPr>
              <p:cNvPr id="94" name="Line 88"/>
              <p:cNvSpPr>
                <a:spLocks noChangeShapeType="1"/>
              </p:cNvSpPr>
              <p:nvPr/>
            </p:nvSpPr>
            <p:spPr bwMode="auto">
              <a:xfrm>
                <a:off x="4146" y="2682"/>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 name="Line 89"/>
              <p:cNvSpPr>
                <a:spLocks noChangeShapeType="1"/>
              </p:cNvSpPr>
              <p:nvPr/>
            </p:nvSpPr>
            <p:spPr bwMode="auto">
              <a:xfrm>
                <a:off x="4164" y="2721"/>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6" name="Line 90"/>
              <p:cNvSpPr>
                <a:spLocks noChangeShapeType="1"/>
              </p:cNvSpPr>
              <p:nvPr/>
            </p:nvSpPr>
            <p:spPr bwMode="auto">
              <a:xfrm>
                <a:off x="4179" y="2760"/>
                <a:ext cx="27"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7" name="Line 91"/>
              <p:cNvSpPr>
                <a:spLocks noChangeShapeType="1"/>
              </p:cNvSpPr>
              <p:nvPr/>
            </p:nvSpPr>
            <p:spPr bwMode="auto">
              <a:xfrm>
                <a:off x="4203" y="2796"/>
                <a:ext cx="1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8" name="Line 92"/>
              <p:cNvSpPr>
                <a:spLocks noChangeShapeType="1"/>
              </p:cNvSpPr>
              <p:nvPr/>
            </p:nvSpPr>
            <p:spPr bwMode="auto">
              <a:xfrm>
                <a:off x="4212" y="2817"/>
                <a:ext cx="30"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 name="Line 93"/>
              <p:cNvSpPr>
                <a:spLocks noChangeShapeType="1"/>
              </p:cNvSpPr>
              <p:nvPr/>
            </p:nvSpPr>
            <p:spPr bwMode="auto">
              <a:xfrm>
                <a:off x="4236" y="2844"/>
                <a:ext cx="30"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0" name="Line 94"/>
              <p:cNvSpPr>
                <a:spLocks noChangeShapeType="1"/>
              </p:cNvSpPr>
              <p:nvPr/>
            </p:nvSpPr>
            <p:spPr bwMode="auto">
              <a:xfrm>
                <a:off x="4254" y="2862"/>
                <a:ext cx="45"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1" name="Line 95"/>
              <p:cNvSpPr>
                <a:spLocks noChangeShapeType="1"/>
              </p:cNvSpPr>
              <p:nvPr/>
            </p:nvSpPr>
            <p:spPr bwMode="auto">
              <a:xfrm>
                <a:off x="4284" y="2898"/>
                <a:ext cx="2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 name="Line 96"/>
              <p:cNvSpPr>
                <a:spLocks noChangeShapeType="1"/>
              </p:cNvSpPr>
              <p:nvPr/>
            </p:nvSpPr>
            <p:spPr bwMode="auto">
              <a:xfrm>
                <a:off x="4290" y="2901"/>
                <a:ext cx="4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 name="Line 97"/>
              <p:cNvSpPr>
                <a:spLocks noChangeShapeType="1"/>
              </p:cNvSpPr>
              <p:nvPr/>
            </p:nvSpPr>
            <p:spPr bwMode="auto">
              <a:xfrm>
                <a:off x="4326" y="2928"/>
                <a:ext cx="42"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04" name="Group 98"/>
            <p:cNvGrpSpPr/>
            <p:nvPr/>
          </p:nvGrpSpPr>
          <p:grpSpPr bwMode="auto">
            <a:xfrm>
              <a:off x="8143875" y="4334221"/>
              <a:ext cx="327025" cy="88900"/>
              <a:chOff x="4356" y="2949"/>
              <a:chExt cx="225" cy="93"/>
            </a:xfrm>
          </p:grpSpPr>
          <p:sp>
            <p:nvSpPr>
              <p:cNvPr id="105" name="Line 99"/>
              <p:cNvSpPr>
                <a:spLocks noChangeShapeType="1"/>
              </p:cNvSpPr>
              <p:nvPr/>
            </p:nvSpPr>
            <p:spPr bwMode="auto">
              <a:xfrm>
                <a:off x="4356" y="2949"/>
                <a:ext cx="45"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6" name="Line 100"/>
              <p:cNvSpPr>
                <a:spLocks noChangeShapeType="1"/>
              </p:cNvSpPr>
              <p:nvPr/>
            </p:nvSpPr>
            <p:spPr bwMode="auto">
              <a:xfrm>
                <a:off x="4377" y="2964"/>
                <a:ext cx="57" cy="27"/>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7" name="Line 101"/>
              <p:cNvSpPr>
                <a:spLocks noChangeShapeType="1"/>
              </p:cNvSpPr>
              <p:nvPr/>
            </p:nvSpPr>
            <p:spPr bwMode="auto">
              <a:xfrm>
                <a:off x="4428" y="2991"/>
                <a:ext cx="39"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 name="Line 102"/>
              <p:cNvSpPr>
                <a:spLocks noChangeShapeType="1"/>
              </p:cNvSpPr>
              <p:nvPr/>
            </p:nvSpPr>
            <p:spPr bwMode="auto">
              <a:xfrm>
                <a:off x="4458" y="3006"/>
                <a:ext cx="57" cy="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9" name="Line 103"/>
              <p:cNvSpPr>
                <a:spLocks noChangeShapeType="1"/>
              </p:cNvSpPr>
              <p:nvPr/>
            </p:nvSpPr>
            <p:spPr bwMode="auto">
              <a:xfrm>
                <a:off x="4485" y="3012"/>
                <a:ext cx="5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0" name="Line 104"/>
              <p:cNvSpPr>
                <a:spLocks noChangeShapeType="1"/>
              </p:cNvSpPr>
              <p:nvPr/>
            </p:nvSpPr>
            <p:spPr bwMode="auto">
              <a:xfrm>
                <a:off x="4518" y="3027"/>
                <a:ext cx="63" cy="1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11" name="Group 105"/>
            <p:cNvGrpSpPr/>
            <p:nvPr/>
          </p:nvGrpSpPr>
          <p:grpSpPr bwMode="auto">
            <a:xfrm>
              <a:off x="8493125" y="1235421"/>
              <a:ext cx="511175" cy="1868488"/>
              <a:chOff x="4577" y="973"/>
              <a:chExt cx="322" cy="1177"/>
            </a:xfrm>
          </p:grpSpPr>
          <p:grpSp>
            <p:nvGrpSpPr>
              <p:cNvPr id="112" name="Group 106"/>
              <p:cNvGrpSpPr/>
              <p:nvPr/>
            </p:nvGrpSpPr>
            <p:grpSpPr bwMode="auto">
              <a:xfrm>
                <a:off x="4581" y="973"/>
                <a:ext cx="318" cy="318"/>
                <a:chOff x="4581" y="973"/>
                <a:chExt cx="318" cy="318"/>
              </a:xfrm>
            </p:grpSpPr>
            <p:sp>
              <p:nvSpPr>
                <p:cNvPr id="116" name="Line 107"/>
                <p:cNvSpPr>
                  <a:spLocks noChangeShapeType="1"/>
                </p:cNvSpPr>
                <p:nvPr/>
              </p:nvSpPr>
              <p:spPr bwMode="auto">
                <a:xfrm>
                  <a:off x="4581" y="973"/>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7" name="Line 108"/>
                <p:cNvSpPr>
                  <a:spLocks noChangeShapeType="1"/>
                </p:cNvSpPr>
                <p:nvPr/>
              </p:nvSpPr>
              <p:spPr bwMode="auto">
                <a:xfrm>
                  <a:off x="4590" y="1291"/>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13" name="Group 109"/>
              <p:cNvGrpSpPr/>
              <p:nvPr/>
            </p:nvGrpSpPr>
            <p:grpSpPr bwMode="auto">
              <a:xfrm>
                <a:off x="4577" y="1832"/>
                <a:ext cx="319" cy="318"/>
                <a:chOff x="4577" y="1832"/>
                <a:chExt cx="319" cy="318"/>
              </a:xfrm>
            </p:grpSpPr>
            <p:sp>
              <p:nvSpPr>
                <p:cNvPr id="114" name="Line 110"/>
                <p:cNvSpPr>
                  <a:spLocks noChangeShapeType="1"/>
                </p:cNvSpPr>
                <p:nvPr/>
              </p:nvSpPr>
              <p:spPr bwMode="auto">
                <a:xfrm>
                  <a:off x="4577" y="1832"/>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5" name="Line 111"/>
                <p:cNvSpPr>
                  <a:spLocks noChangeShapeType="1"/>
                </p:cNvSpPr>
                <p:nvPr/>
              </p:nvSpPr>
              <p:spPr bwMode="auto">
                <a:xfrm>
                  <a:off x="4587" y="1837"/>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sp>
          <p:nvSpPr>
            <p:cNvPr id="118" name="Line 112"/>
            <p:cNvSpPr>
              <a:spLocks noChangeShapeType="1"/>
            </p:cNvSpPr>
            <p:nvPr/>
          </p:nvSpPr>
          <p:spPr bwMode="auto">
            <a:xfrm flipH="1" flipV="1">
              <a:off x="8491538" y="1541809"/>
              <a:ext cx="0" cy="2965450"/>
            </a:xfrm>
            <a:prstGeom prst="line">
              <a:avLst/>
            </a:prstGeom>
            <a:noFill/>
            <a:ln w="3810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9" name="Freeform 113"/>
            <p:cNvSpPr/>
            <p:nvPr/>
          </p:nvSpPr>
          <p:spPr bwMode="auto">
            <a:xfrm>
              <a:off x="8491538" y="3942109"/>
              <a:ext cx="523875" cy="474662"/>
            </a:xfrm>
            <a:custGeom>
              <a:avLst/>
              <a:gdLst>
                <a:gd name="T0" fmla="*/ 0 w 540"/>
                <a:gd name="T1" fmla="*/ 299 h 299"/>
                <a:gd name="T2" fmla="*/ 92 w 540"/>
                <a:gd name="T3" fmla="*/ 107 h 299"/>
                <a:gd name="T4" fmla="*/ 256 w 540"/>
                <a:gd name="T5" fmla="*/ 15 h 299"/>
                <a:gd name="T6" fmla="*/ 540 w 540"/>
                <a:gd name="T7" fmla="*/ 15 h 299"/>
              </a:gdLst>
              <a:ahLst/>
              <a:cxnLst>
                <a:cxn ang="0">
                  <a:pos x="T0" y="T1"/>
                </a:cxn>
                <a:cxn ang="0">
                  <a:pos x="T2" y="T3"/>
                </a:cxn>
                <a:cxn ang="0">
                  <a:pos x="T4" y="T5"/>
                </a:cxn>
                <a:cxn ang="0">
                  <a:pos x="T6" y="T7"/>
                </a:cxn>
              </a:cxnLst>
              <a:rect l="0" t="0" r="r" b="b"/>
              <a:pathLst>
                <a:path w="540" h="299">
                  <a:moveTo>
                    <a:pt x="0" y="299"/>
                  </a:moveTo>
                  <a:cubicBezTo>
                    <a:pt x="24" y="226"/>
                    <a:pt x="49" y="154"/>
                    <a:pt x="92" y="107"/>
                  </a:cubicBezTo>
                  <a:cubicBezTo>
                    <a:pt x="135" y="60"/>
                    <a:pt x="181" y="30"/>
                    <a:pt x="256" y="15"/>
                  </a:cubicBezTo>
                  <a:cubicBezTo>
                    <a:pt x="331" y="0"/>
                    <a:pt x="435" y="7"/>
                    <a:pt x="540" y="15"/>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0" name="Line 114"/>
            <p:cNvSpPr>
              <a:spLocks noChangeShapeType="1"/>
            </p:cNvSpPr>
            <p:nvPr/>
          </p:nvSpPr>
          <p:spPr bwMode="auto">
            <a:xfrm>
              <a:off x="8194675" y="4057996"/>
              <a:ext cx="14288" cy="1779588"/>
            </a:xfrm>
            <a:prstGeom prst="line">
              <a:avLst/>
            </a:prstGeom>
            <a:noFill/>
            <a:ln w="38100" cap="rnd">
              <a:solidFill>
                <a:srgbClr val="FF0066"/>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21" name="Group 115"/>
            <p:cNvGrpSpPr/>
            <p:nvPr/>
          </p:nvGrpSpPr>
          <p:grpSpPr bwMode="auto">
            <a:xfrm>
              <a:off x="8183563" y="5288309"/>
              <a:ext cx="822325" cy="490537"/>
              <a:chOff x="4360" y="3546"/>
              <a:chExt cx="481" cy="309"/>
            </a:xfrm>
          </p:grpSpPr>
          <p:sp>
            <p:nvSpPr>
              <p:cNvPr id="122" name="Line 116"/>
              <p:cNvSpPr>
                <a:spLocks noChangeShapeType="1"/>
              </p:cNvSpPr>
              <p:nvPr/>
            </p:nvSpPr>
            <p:spPr bwMode="auto">
              <a:xfrm>
                <a:off x="4370" y="355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3" name="Line 117"/>
              <p:cNvSpPr>
                <a:spLocks noChangeShapeType="1"/>
              </p:cNvSpPr>
              <p:nvPr/>
            </p:nvSpPr>
            <p:spPr bwMode="auto">
              <a:xfrm>
                <a:off x="4360" y="3546"/>
                <a:ext cx="481"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24" name="Line 119"/>
            <p:cNvSpPr>
              <a:spLocks noChangeShapeType="1"/>
            </p:cNvSpPr>
            <p:nvPr/>
          </p:nvSpPr>
          <p:spPr bwMode="auto">
            <a:xfrm>
              <a:off x="6183313" y="1468784"/>
              <a:ext cx="40640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5" name="Line 120"/>
            <p:cNvSpPr>
              <a:spLocks noChangeShapeType="1"/>
            </p:cNvSpPr>
            <p:nvPr/>
          </p:nvSpPr>
          <p:spPr bwMode="auto">
            <a:xfrm flipH="1">
              <a:off x="7343775" y="1454496"/>
              <a:ext cx="34925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6" name="Rectangle 121"/>
            <p:cNvSpPr>
              <a:spLocks noChangeArrowheads="1"/>
            </p:cNvSpPr>
            <p:nvPr/>
          </p:nvSpPr>
          <p:spPr bwMode="auto">
            <a:xfrm>
              <a:off x="6707188" y="1222721"/>
              <a:ext cx="54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TR</a:t>
              </a: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27" name="Group 122"/>
            <p:cNvGrpSpPr/>
            <p:nvPr/>
          </p:nvGrpSpPr>
          <p:grpSpPr bwMode="auto">
            <a:xfrm>
              <a:off x="6240463" y="5299421"/>
              <a:ext cx="1174750" cy="457200"/>
              <a:chOff x="3931" y="3007"/>
              <a:chExt cx="740" cy="288"/>
            </a:xfrm>
          </p:grpSpPr>
          <p:sp>
            <p:nvSpPr>
              <p:cNvPr id="128" name="Rectangle 123"/>
              <p:cNvSpPr>
                <a:spLocks noChangeArrowheads="1"/>
              </p:cNvSpPr>
              <p:nvPr/>
            </p:nvSpPr>
            <p:spPr bwMode="auto">
              <a:xfrm>
                <a:off x="4152" y="3007"/>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W</a:t>
                </a: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9" name="Line 124"/>
              <p:cNvSpPr>
                <a:spLocks noChangeShapeType="1"/>
              </p:cNvSpPr>
              <p:nvPr/>
            </p:nvSpPr>
            <p:spPr bwMode="auto">
              <a:xfrm>
                <a:off x="3931" y="3180"/>
                <a:ext cx="256"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0" name="Line 125"/>
              <p:cNvSpPr>
                <a:spLocks noChangeShapeType="1"/>
              </p:cNvSpPr>
              <p:nvPr/>
            </p:nvSpPr>
            <p:spPr bwMode="auto">
              <a:xfrm flipH="1">
                <a:off x="4424" y="3181"/>
                <a:ext cx="247"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31" name="Group 127"/>
            <p:cNvGrpSpPr/>
            <p:nvPr/>
          </p:nvGrpSpPr>
          <p:grpSpPr bwMode="auto">
            <a:xfrm>
              <a:off x="7291388" y="2776884"/>
              <a:ext cx="449262" cy="1238250"/>
              <a:chOff x="4593" y="1661"/>
              <a:chExt cx="283" cy="780"/>
            </a:xfrm>
          </p:grpSpPr>
          <p:sp>
            <p:nvSpPr>
              <p:cNvPr id="132" name="Line 128"/>
              <p:cNvSpPr>
                <a:spLocks noChangeShapeType="1"/>
              </p:cNvSpPr>
              <p:nvPr/>
            </p:nvSpPr>
            <p:spPr bwMode="auto">
              <a:xfrm rot="-10800000">
                <a:off x="4604" y="2205"/>
                <a:ext cx="226" cy="0"/>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 name="Rectangle 129"/>
              <p:cNvSpPr>
                <a:spLocks noChangeArrowheads="1"/>
              </p:cNvSpPr>
              <p:nvPr/>
            </p:nvSpPr>
            <p:spPr bwMode="auto">
              <a:xfrm>
                <a:off x="4593" y="1827"/>
                <a:ext cx="2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re</a:t>
                </a: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4" name="Line 130"/>
              <p:cNvSpPr>
                <a:spLocks noChangeShapeType="1"/>
              </p:cNvSpPr>
              <p:nvPr/>
            </p:nvSpPr>
            <p:spPr bwMode="auto">
              <a:xfrm flipH="1" flipV="1">
                <a:off x="4855" y="1661"/>
                <a:ext cx="0" cy="780"/>
              </a:xfrm>
              <a:prstGeom prst="line">
                <a:avLst/>
              </a:prstGeom>
              <a:noFill/>
              <a:ln w="3810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35" name="Group 131"/>
            <p:cNvGrpSpPr/>
            <p:nvPr/>
          </p:nvGrpSpPr>
          <p:grpSpPr bwMode="auto">
            <a:xfrm>
              <a:off x="6588125" y="544859"/>
              <a:ext cx="1209675" cy="776287"/>
              <a:chOff x="4151" y="0"/>
              <a:chExt cx="762" cy="489"/>
            </a:xfrm>
          </p:grpSpPr>
          <p:sp>
            <p:nvSpPr>
              <p:cNvPr id="136" name="Rectangle 132"/>
              <p:cNvSpPr>
                <a:spLocks noChangeArrowheads="1"/>
              </p:cNvSpPr>
              <p:nvPr/>
            </p:nvSpPr>
            <p:spPr bwMode="auto">
              <a:xfrm>
                <a:off x="4372" y="0"/>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min</a:t>
                </a:r>
                <a:endPar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7" name="Line 133"/>
              <p:cNvSpPr>
                <a:spLocks noChangeShapeType="1"/>
              </p:cNvSpPr>
              <p:nvPr/>
            </p:nvSpPr>
            <p:spPr bwMode="auto">
              <a:xfrm flipH="1">
                <a:off x="4151" y="173"/>
                <a:ext cx="256" cy="0"/>
              </a:xfrm>
              <a:prstGeom prst="line">
                <a:avLst/>
              </a:prstGeom>
              <a:noFill/>
              <a:ln w="381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8" name="Line 134"/>
              <p:cNvSpPr>
                <a:spLocks noChangeShapeType="1"/>
              </p:cNvSpPr>
              <p:nvPr/>
            </p:nvSpPr>
            <p:spPr bwMode="auto">
              <a:xfrm>
                <a:off x="4644" y="174"/>
                <a:ext cx="247" cy="0"/>
              </a:xfrm>
              <a:prstGeom prst="line">
                <a:avLst/>
              </a:prstGeom>
              <a:noFill/>
              <a:ln w="381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9" name="Line 135"/>
              <p:cNvSpPr>
                <a:spLocks noChangeShapeType="1"/>
              </p:cNvSpPr>
              <p:nvPr/>
            </p:nvSpPr>
            <p:spPr bwMode="auto">
              <a:xfrm>
                <a:off x="4155" y="54"/>
                <a:ext cx="9" cy="435"/>
              </a:xfrm>
              <a:prstGeom prst="line">
                <a:avLst/>
              </a:prstGeom>
              <a:noFill/>
              <a:ln w="38100" cap="rnd">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0" name="Line 136"/>
              <p:cNvSpPr>
                <a:spLocks noChangeShapeType="1"/>
              </p:cNvSpPr>
              <p:nvPr/>
            </p:nvSpPr>
            <p:spPr bwMode="auto">
              <a:xfrm>
                <a:off x="4904" y="9"/>
                <a:ext cx="9" cy="435"/>
              </a:xfrm>
              <a:prstGeom prst="line">
                <a:avLst/>
              </a:prstGeom>
              <a:noFill/>
              <a:ln w="38100" cap="rnd">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41" name="Text Box 137"/>
            <p:cNvSpPr txBox="1">
              <a:spLocks noChangeArrowheads="1"/>
            </p:cNvSpPr>
            <p:nvPr/>
          </p:nvSpPr>
          <p:spPr bwMode="auto">
            <a:xfrm>
              <a:off x="5940425" y="3410296"/>
              <a:ext cx="954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v</a:t>
              </a:r>
              <a:r>
                <a:rPr kumimoji="1"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1" charset="-122"/>
                  <a:cs typeface="+mn-cs"/>
                </a:rPr>
                <a:t>C</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楷体_GB2312" pitchFamily="1" charset="-122"/>
                <a:cs typeface="+mn-cs"/>
              </a:endParaRPr>
            </a:p>
          </p:txBody>
        </p:sp>
      </p:grpSp>
      <p:sp>
        <p:nvSpPr>
          <p:cNvPr id="142" name="矩形 141"/>
          <p:cNvSpPr/>
          <p:nvPr/>
        </p:nvSpPr>
        <p:spPr>
          <a:xfrm>
            <a:off x="1320722" y="2090310"/>
            <a:ext cx="379857" cy="146238"/>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3" name="矩形 142"/>
          <p:cNvSpPr/>
          <p:nvPr/>
        </p:nvSpPr>
        <p:spPr>
          <a:xfrm rot="16200000">
            <a:off x="2350617" y="1576754"/>
            <a:ext cx="375469" cy="159527"/>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4" name="矩形 143"/>
          <p:cNvSpPr/>
          <p:nvPr/>
        </p:nvSpPr>
        <p:spPr>
          <a:xfrm rot="16200000">
            <a:off x="592035" y="2306423"/>
            <a:ext cx="260965" cy="121214"/>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5" name="矩形 144"/>
          <p:cNvSpPr/>
          <p:nvPr/>
        </p:nvSpPr>
        <p:spPr>
          <a:xfrm rot="16200000">
            <a:off x="3962423" y="1705901"/>
            <a:ext cx="375469" cy="159527"/>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问题</a:t>
                </a:r>
                <a:r>
                  <a:rPr lang="en-US" altLang="zh-CN"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1</a:t>
                </a: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：对触发脉冲宽度</a:t>
                </a:r>
                <a14:m>
                  <m:oMath xmlns:m="http://schemas.openxmlformats.org/officeDocument/2006/math">
                    <m:sSub>
                      <m:sSubPr>
                        <m:ctrlPr>
                          <a:rPr lang="en-US" altLang="zh-CN" sz="2800" b="1" i="1" dirty="0" smtClean="0">
                            <a:solidFill>
                              <a:srgbClr val="000000"/>
                            </a:solidFill>
                            <a:effectLst>
                              <a:outerShdw blurRad="38100" dist="38100" dir="2700000" algn="tl">
                                <a:srgbClr val="FFFFFF"/>
                              </a:outerShdw>
                            </a:effectLst>
                            <a:latin typeface="Cambria Math" panose="02040503050406030204" pitchFamily="18" charset="0"/>
                            <a:ea typeface="黑体" panose="02010609060101010101" pitchFamily="49" charset="-122"/>
                          </a:rPr>
                        </m:ctrlPr>
                      </m:sSubPr>
                      <m:e>
                        <m:r>
                          <a:rPr lang="en-US" altLang="zh-CN" sz="2800" i="1" dirty="0" smtClean="0">
                            <a:solidFill>
                              <a:srgbClr val="000000"/>
                            </a:solidFill>
                            <a:effectLst>
                              <a:outerShdw blurRad="38100" dist="38100" dir="2700000" algn="tl">
                                <a:srgbClr val="FFFFFF"/>
                              </a:outerShdw>
                            </a:effectLst>
                            <a:latin typeface="Cambria Math" panose="02040503050406030204" pitchFamily="18" charset="0"/>
                            <a:ea typeface="黑体" panose="02010609060101010101" pitchFamily="49" charset="-122"/>
                          </a:rPr>
                          <m:t>𝑡</m:t>
                        </m:r>
                      </m:e>
                      <m:sub>
                        <m:r>
                          <a:rPr lang="en-US" altLang="zh-CN" sz="2800" b="1" i="1" dirty="0" smtClean="0">
                            <a:solidFill>
                              <a:srgbClr val="000000"/>
                            </a:solidFill>
                            <a:effectLst>
                              <a:outerShdw blurRad="38100" dist="38100" dir="2700000" algn="tl">
                                <a:srgbClr val="FFFFFF"/>
                              </a:outerShdw>
                            </a:effectLst>
                            <a:latin typeface="Cambria Math" panose="02040503050406030204" pitchFamily="18" charset="0"/>
                            <a:ea typeface="黑体" panose="02010609060101010101" pitchFamily="49" charset="-122"/>
                          </a:rPr>
                          <m:t>𝑻𝑹</m:t>
                        </m:r>
                      </m:sub>
                    </m:sSub>
                  </m:oMath>
                </a14:m>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有无要求？</a:t>
                </a:r>
                <a:endParaRPr lang="zh-CN" altLang="en-US" sz="2800" dirty="0">
                  <a:solidFill>
                    <a:srgbClr val="000000"/>
                  </a:solidFill>
                  <a:latin typeface="黑体" panose="02010609060101010101" pitchFamily="49" charset="-122"/>
                  <a:ea typeface="黑体" panose="02010609060101010101" pitchFamily="49" charset="-122"/>
                </a:endParaRPr>
              </a:p>
            </p:txBody>
          </p:sp>
        </mc:Choice>
        <mc:Fallback>
          <p:sp>
            <p:nvSpPr>
              <p:cNvPr id="2" name="Rectangle 3"/>
              <p:cNvSpPr>
                <a:spLocks noRot="1" noChangeAspect="1" noMove="1" noResize="1" noEditPoints="1" noAdjustHandles="1" noChangeArrowheads="1" noChangeShapeType="1" noTextEdit="1"/>
              </p:cNvSpPr>
              <p:nvPr/>
            </p:nvSpPr>
            <p:spPr bwMode="auto">
              <a:xfrm>
                <a:off x="-3283" y="-1001"/>
                <a:ext cx="8229600" cy="594125"/>
              </a:xfrm>
              <a:prstGeom prst="rect">
                <a:avLst/>
              </a:prstGeom>
              <a:blipFill rotWithShape="1">
                <a:blip r:embed="rId1"/>
                <a:stretch>
                  <a:fillRect l="1" t="62" r="6" b="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3" name="Picture 2" descr="10-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88" y="509245"/>
            <a:ext cx="4578350" cy="20145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6"/>
          <p:cNvGrpSpPr/>
          <p:nvPr/>
        </p:nvGrpSpPr>
        <p:grpSpPr bwMode="auto">
          <a:xfrm>
            <a:off x="447976" y="941045"/>
            <a:ext cx="550862" cy="279400"/>
            <a:chOff x="277" y="810"/>
            <a:chExt cx="347" cy="176"/>
          </a:xfrm>
        </p:grpSpPr>
        <p:sp>
          <p:nvSpPr>
            <p:cNvPr id="5" name="Line 47"/>
            <p:cNvSpPr>
              <a:spLocks noChangeShapeType="1"/>
            </p:cNvSpPr>
            <p:nvPr/>
          </p:nvSpPr>
          <p:spPr bwMode="auto">
            <a:xfrm>
              <a:off x="277" y="977"/>
              <a:ext cx="1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Line 48"/>
            <p:cNvSpPr>
              <a:spLocks noChangeShapeType="1"/>
            </p:cNvSpPr>
            <p:nvPr/>
          </p:nvSpPr>
          <p:spPr bwMode="auto">
            <a:xfrm>
              <a:off x="383" y="810"/>
              <a:ext cx="1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Line 49"/>
            <p:cNvSpPr>
              <a:spLocks noChangeShapeType="1"/>
            </p:cNvSpPr>
            <p:nvPr/>
          </p:nvSpPr>
          <p:spPr bwMode="auto">
            <a:xfrm>
              <a:off x="390" y="816"/>
              <a:ext cx="0" cy="1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Line 50"/>
            <p:cNvSpPr>
              <a:spLocks noChangeShapeType="1"/>
            </p:cNvSpPr>
            <p:nvPr/>
          </p:nvSpPr>
          <p:spPr bwMode="auto">
            <a:xfrm>
              <a:off x="501" y="976"/>
              <a:ext cx="12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Line 51"/>
            <p:cNvSpPr>
              <a:spLocks noChangeShapeType="1"/>
            </p:cNvSpPr>
            <p:nvPr/>
          </p:nvSpPr>
          <p:spPr bwMode="auto">
            <a:xfrm>
              <a:off x="499" y="822"/>
              <a:ext cx="0" cy="1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0" name="Rectangle 75"/>
          <p:cNvSpPr>
            <a:spLocks noChangeArrowheads="1"/>
          </p:cNvSpPr>
          <p:nvPr/>
        </p:nvSpPr>
        <p:spPr bwMode="auto">
          <a:xfrm>
            <a:off x="192692" y="2394649"/>
            <a:ext cx="5332151" cy="954107"/>
          </a:xfrm>
          <a:prstGeom prst="rect">
            <a:avLst/>
          </a:prstGeom>
          <a:noFill/>
          <a:ln w="28575">
            <a:noFill/>
          </a:ln>
          <a:effec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b="0" dirty="0">
                <a:solidFill>
                  <a:srgbClr val="0000FF"/>
                </a:solidFill>
                <a:latin typeface="黑体" panose="02010609060101010101" pitchFamily="49" charset="-122"/>
                <a:ea typeface="黑体" panose="02010609060101010101" pitchFamily="49" charset="-122"/>
              </a:rPr>
              <a:t>有</a:t>
            </a:r>
            <a:r>
              <a:rPr kumimoji="1" lang="zh-CN" altLang="en-US" b="0" i="0" u="none" strike="noStrike" kern="1200" cap="none" spc="0" normalizeH="0" baseline="0" noProof="0" dirty="0">
                <a:ln>
                  <a:noFill/>
                </a:ln>
                <a:solidFill>
                  <a:srgbClr val="0000FF"/>
                </a:solidFill>
                <a:uLnTx/>
                <a:uFillTx/>
                <a:latin typeface="黑体" panose="02010609060101010101" pitchFamily="49" charset="-122"/>
                <a:ea typeface="黑体" panose="02010609060101010101" pitchFamily="49" charset="-122"/>
              </a:rPr>
              <a:t>要求。触发脉冲的宽度必须大于输出脉冲宽度</a:t>
            </a:r>
            <a:endParaRPr kumimoji="1" lang="zh-CN" altLang="en-US" b="0" i="0" u="none" strike="noStrike" kern="1200" cap="none" spc="0" normalizeH="0" baseline="0" noProof="0" dirty="0">
              <a:ln>
                <a:noFill/>
              </a:ln>
              <a:solidFill>
                <a:srgbClr val="0000FF"/>
              </a:solidFill>
              <a:uLnTx/>
              <a:uFillTx/>
              <a:latin typeface="黑体" panose="02010609060101010101" pitchFamily="49" charset="-122"/>
              <a:ea typeface="黑体" panose="02010609060101010101" pitchFamily="49" charset="-122"/>
            </a:endParaRPr>
          </a:p>
        </p:txBody>
      </p:sp>
      <p:sp>
        <p:nvSpPr>
          <p:cNvPr id="11" name="Rectangle 75"/>
          <p:cNvSpPr>
            <a:spLocks noChangeArrowheads="1"/>
          </p:cNvSpPr>
          <p:nvPr/>
        </p:nvSpPr>
        <p:spPr bwMode="auto">
          <a:xfrm>
            <a:off x="192692" y="3509211"/>
            <a:ext cx="5332151" cy="1815882"/>
          </a:xfrm>
          <a:prstGeom prst="rect">
            <a:avLst/>
          </a:prstGeom>
          <a:noFill/>
          <a:ln w="28575">
            <a:noFill/>
          </a:ln>
          <a:effectLst/>
        </p:spPr>
        <p:txBody>
          <a:bodyPr wrap="square" anchor="ctr">
            <a:spAutoFit/>
          </a:bodyPr>
          <a:lstStyle/>
          <a:p>
            <a:pPr eaLnBrk="1" hangingPunct="1">
              <a:defRPr/>
            </a:pPr>
            <a:r>
              <a:rPr lang="zh-CN" altLang="en-US" b="0" dirty="0">
                <a:solidFill>
                  <a:srgbClr val="FF0000"/>
                </a:solidFill>
                <a:latin typeface="黑体" panose="02010609060101010101" pitchFamily="49" charset="-122"/>
                <a:ea typeface="黑体" panose="02010609060101010101" pitchFamily="49" charset="-122"/>
              </a:rPr>
              <a:t>原因：如果触发脉冲的宽度小于输出脉冲宽度，获得的输出脉冲宽度就与输入的触发脉冲宽度一样，不符合单稳态触发器的要求</a:t>
            </a:r>
            <a:endParaRPr kumimoji="0" lang="zh-CN" altLang="en-US" b="0" dirty="0">
              <a:solidFill>
                <a:srgbClr val="FF0000"/>
              </a:solidFill>
              <a:latin typeface="黑体" panose="02010609060101010101" pitchFamily="49" charset="-122"/>
              <a:ea typeface="黑体" panose="02010609060101010101" pitchFamily="49" charset="-122"/>
            </a:endParaRPr>
          </a:p>
        </p:txBody>
      </p:sp>
      <p:grpSp>
        <p:nvGrpSpPr>
          <p:cNvPr id="41" name="Group 4"/>
          <p:cNvGrpSpPr/>
          <p:nvPr/>
        </p:nvGrpSpPr>
        <p:grpSpPr bwMode="auto">
          <a:xfrm>
            <a:off x="7205663" y="5564188"/>
            <a:ext cx="1098550" cy="490537"/>
            <a:chOff x="4360" y="3546"/>
            <a:chExt cx="481" cy="309"/>
          </a:xfrm>
        </p:grpSpPr>
        <p:sp>
          <p:nvSpPr>
            <p:cNvPr id="42" name="Line 5"/>
            <p:cNvSpPr>
              <a:spLocks noChangeShapeType="1"/>
            </p:cNvSpPr>
            <p:nvPr/>
          </p:nvSpPr>
          <p:spPr bwMode="auto">
            <a:xfrm>
              <a:off x="4370" y="355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Line 6"/>
            <p:cNvSpPr>
              <a:spLocks noChangeShapeType="1"/>
            </p:cNvSpPr>
            <p:nvPr/>
          </p:nvSpPr>
          <p:spPr bwMode="auto">
            <a:xfrm>
              <a:off x="4360" y="3546"/>
              <a:ext cx="481"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4" name="Group 7"/>
          <p:cNvGrpSpPr/>
          <p:nvPr/>
        </p:nvGrpSpPr>
        <p:grpSpPr bwMode="auto">
          <a:xfrm>
            <a:off x="6926263" y="4192588"/>
            <a:ext cx="314325" cy="296862"/>
            <a:chOff x="4290" y="2406"/>
            <a:chExt cx="585" cy="252"/>
          </a:xfrm>
        </p:grpSpPr>
        <p:sp>
          <p:nvSpPr>
            <p:cNvPr id="45" name="Line 8"/>
            <p:cNvSpPr>
              <a:spLocks noChangeShapeType="1"/>
            </p:cNvSpPr>
            <p:nvPr/>
          </p:nvSpPr>
          <p:spPr bwMode="auto">
            <a:xfrm>
              <a:off x="4290" y="2406"/>
              <a:ext cx="45" cy="48"/>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Line 9"/>
            <p:cNvSpPr>
              <a:spLocks noChangeShapeType="1"/>
            </p:cNvSpPr>
            <p:nvPr/>
          </p:nvSpPr>
          <p:spPr bwMode="auto">
            <a:xfrm>
              <a:off x="4317" y="2442"/>
              <a:ext cx="51" cy="39"/>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Line 10"/>
            <p:cNvSpPr>
              <a:spLocks noChangeShapeType="1"/>
            </p:cNvSpPr>
            <p:nvPr/>
          </p:nvSpPr>
          <p:spPr bwMode="auto">
            <a:xfrm>
              <a:off x="4353" y="2469"/>
              <a:ext cx="66" cy="42"/>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 name="Line 11"/>
            <p:cNvSpPr>
              <a:spLocks noChangeShapeType="1"/>
            </p:cNvSpPr>
            <p:nvPr/>
          </p:nvSpPr>
          <p:spPr bwMode="auto">
            <a:xfrm>
              <a:off x="4401" y="2502"/>
              <a:ext cx="42" cy="3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 name="Line 12"/>
            <p:cNvSpPr>
              <a:spLocks noChangeShapeType="1"/>
            </p:cNvSpPr>
            <p:nvPr/>
          </p:nvSpPr>
          <p:spPr bwMode="auto">
            <a:xfrm>
              <a:off x="4416" y="2517"/>
              <a:ext cx="72" cy="33"/>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Line 13"/>
            <p:cNvSpPr>
              <a:spLocks noChangeShapeType="1"/>
            </p:cNvSpPr>
            <p:nvPr/>
          </p:nvSpPr>
          <p:spPr bwMode="auto">
            <a:xfrm>
              <a:off x="4461" y="2538"/>
              <a:ext cx="63" cy="3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Line 14"/>
            <p:cNvSpPr>
              <a:spLocks noChangeShapeType="1"/>
            </p:cNvSpPr>
            <p:nvPr/>
          </p:nvSpPr>
          <p:spPr bwMode="auto">
            <a:xfrm>
              <a:off x="4506" y="2562"/>
              <a:ext cx="57" cy="21"/>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Line 15"/>
            <p:cNvSpPr>
              <a:spLocks noChangeShapeType="1"/>
            </p:cNvSpPr>
            <p:nvPr/>
          </p:nvSpPr>
          <p:spPr bwMode="auto">
            <a:xfrm>
              <a:off x="4548" y="2580"/>
              <a:ext cx="72" cy="21"/>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Line 16"/>
            <p:cNvSpPr>
              <a:spLocks noChangeShapeType="1"/>
            </p:cNvSpPr>
            <p:nvPr/>
          </p:nvSpPr>
          <p:spPr bwMode="auto">
            <a:xfrm>
              <a:off x="4605" y="2598"/>
              <a:ext cx="66" cy="21"/>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 name="Line 17"/>
            <p:cNvSpPr>
              <a:spLocks noChangeShapeType="1"/>
            </p:cNvSpPr>
            <p:nvPr/>
          </p:nvSpPr>
          <p:spPr bwMode="auto">
            <a:xfrm>
              <a:off x="4650" y="2613"/>
              <a:ext cx="66" cy="21"/>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Line 18"/>
            <p:cNvSpPr>
              <a:spLocks noChangeShapeType="1"/>
            </p:cNvSpPr>
            <p:nvPr/>
          </p:nvSpPr>
          <p:spPr bwMode="auto">
            <a:xfrm>
              <a:off x="4701" y="2631"/>
              <a:ext cx="72" cy="12"/>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Line 19"/>
            <p:cNvSpPr>
              <a:spLocks noChangeShapeType="1"/>
            </p:cNvSpPr>
            <p:nvPr/>
          </p:nvSpPr>
          <p:spPr bwMode="auto">
            <a:xfrm>
              <a:off x="4755" y="2637"/>
              <a:ext cx="51" cy="12"/>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Line 20"/>
            <p:cNvSpPr>
              <a:spLocks noChangeShapeType="1"/>
            </p:cNvSpPr>
            <p:nvPr/>
          </p:nvSpPr>
          <p:spPr bwMode="auto">
            <a:xfrm>
              <a:off x="4782" y="2646"/>
              <a:ext cx="93" cy="12"/>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8" name="Line 21"/>
          <p:cNvSpPr>
            <a:spLocks noChangeShapeType="1"/>
          </p:cNvSpPr>
          <p:nvPr/>
        </p:nvSpPr>
        <p:spPr bwMode="auto">
          <a:xfrm>
            <a:off x="7212013" y="1895475"/>
            <a:ext cx="0" cy="4333875"/>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Line 22"/>
          <p:cNvSpPr>
            <a:spLocks noChangeShapeType="1"/>
          </p:cNvSpPr>
          <p:nvPr/>
        </p:nvSpPr>
        <p:spPr bwMode="auto">
          <a:xfrm>
            <a:off x="6940550" y="2066925"/>
            <a:ext cx="0" cy="4013200"/>
          </a:xfrm>
          <a:prstGeom prst="line">
            <a:avLst/>
          </a:prstGeom>
          <a:noFill/>
          <a:ln w="38100" cap="rnd">
            <a:solidFill>
              <a:srgbClr val="FF0066"/>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60" name="Group 23"/>
          <p:cNvGrpSpPr/>
          <p:nvPr/>
        </p:nvGrpSpPr>
        <p:grpSpPr bwMode="auto">
          <a:xfrm>
            <a:off x="6278563" y="1963738"/>
            <a:ext cx="663575" cy="3576637"/>
            <a:chOff x="3955" y="1291"/>
            <a:chExt cx="418" cy="2253"/>
          </a:xfrm>
        </p:grpSpPr>
        <p:sp>
          <p:nvSpPr>
            <p:cNvPr id="61" name="Line 24"/>
            <p:cNvSpPr>
              <a:spLocks noChangeShapeType="1"/>
            </p:cNvSpPr>
            <p:nvPr/>
          </p:nvSpPr>
          <p:spPr bwMode="auto">
            <a:xfrm>
              <a:off x="3955" y="1291"/>
              <a:ext cx="418"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Line 25"/>
            <p:cNvSpPr>
              <a:spLocks noChangeShapeType="1"/>
            </p:cNvSpPr>
            <p:nvPr/>
          </p:nvSpPr>
          <p:spPr bwMode="auto">
            <a:xfrm>
              <a:off x="3955" y="1836"/>
              <a:ext cx="418"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Line 26"/>
            <p:cNvSpPr>
              <a:spLocks noChangeShapeType="1"/>
            </p:cNvSpPr>
            <p:nvPr/>
          </p:nvSpPr>
          <p:spPr bwMode="auto">
            <a:xfrm>
              <a:off x="3955" y="2690"/>
              <a:ext cx="418"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Line 27"/>
            <p:cNvSpPr>
              <a:spLocks noChangeShapeType="1"/>
            </p:cNvSpPr>
            <p:nvPr/>
          </p:nvSpPr>
          <p:spPr bwMode="auto">
            <a:xfrm>
              <a:off x="3955" y="3544"/>
              <a:ext cx="418"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5" name="Group 28"/>
          <p:cNvGrpSpPr/>
          <p:nvPr/>
        </p:nvGrpSpPr>
        <p:grpSpPr bwMode="auto">
          <a:xfrm>
            <a:off x="6916738" y="1487488"/>
            <a:ext cx="304800" cy="484187"/>
            <a:chOff x="4142" y="973"/>
            <a:chExt cx="448" cy="305"/>
          </a:xfrm>
        </p:grpSpPr>
        <p:sp>
          <p:nvSpPr>
            <p:cNvPr id="66" name="Line 29"/>
            <p:cNvSpPr>
              <a:spLocks noChangeShapeType="1"/>
            </p:cNvSpPr>
            <p:nvPr/>
          </p:nvSpPr>
          <p:spPr bwMode="auto">
            <a:xfrm flipV="1">
              <a:off x="4142" y="978"/>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7" name="Line 30"/>
            <p:cNvSpPr>
              <a:spLocks noChangeShapeType="1"/>
            </p:cNvSpPr>
            <p:nvPr/>
          </p:nvSpPr>
          <p:spPr bwMode="auto">
            <a:xfrm>
              <a:off x="4145" y="973"/>
              <a:ext cx="445"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68" name="Group 31"/>
          <p:cNvGrpSpPr/>
          <p:nvPr/>
        </p:nvGrpSpPr>
        <p:grpSpPr bwMode="auto">
          <a:xfrm>
            <a:off x="6942138" y="2843213"/>
            <a:ext cx="271462" cy="477837"/>
            <a:chOff x="4145" y="1845"/>
            <a:chExt cx="436" cy="301"/>
          </a:xfrm>
        </p:grpSpPr>
        <p:sp>
          <p:nvSpPr>
            <p:cNvPr id="69" name="Line 32"/>
            <p:cNvSpPr>
              <a:spLocks noChangeShapeType="1"/>
            </p:cNvSpPr>
            <p:nvPr/>
          </p:nvSpPr>
          <p:spPr bwMode="auto">
            <a:xfrm flipV="1">
              <a:off x="4145" y="1845"/>
              <a:ext cx="0" cy="30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 name="Line 33"/>
            <p:cNvSpPr>
              <a:spLocks noChangeShapeType="1"/>
            </p:cNvSpPr>
            <p:nvPr/>
          </p:nvSpPr>
          <p:spPr bwMode="auto">
            <a:xfrm>
              <a:off x="4154" y="2146"/>
              <a:ext cx="427"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71" name="Group 34"/>
          <p:cNvGrpSpPr/>
          <p:nvPr/>
        </p:nvGrpSpPr>
        <p:grpSpPr bwMode="auto">
          <a:xfrm>
            <a:off x="6942138" y="5540375"/>
            <a:ext cx="292100" cy="490538"/>
            <a:chOff x="4145" y="3544"/>
            <a:chExt cx="236" cy="309"/>
          </a:xfrm>
        </p:grpSpPr>
        <p:sp>
          <p:nvSpPr>
            <p:cNvPr id="72" name="Line 35"/>
            <p:cNvSpPr>
              <a:spLocks noChangeShapeType="1"/>
            </p:cNvSpPr>
            <p:nvPr/>
          </p:nvSpPr>
          <p:spPr bwMode="auto">
            <a:xfrm>
              <a:off x="4145" y="3544"/>
              <a:ext cx="0" cy="309"/>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Line 36"/>
            <p:cNvSpPr>
              <a:spLocks noChangeShapeType="1"/>
            </p:cNvSpPr>
            <p:nvPr/>
          </p:nvSpPr>
          <p:spPr bwMode="auto">
            <a:xfrm>
              <a:off x="4145" y="3853"/>
              <a:ext cx="236"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74" name="Group 37"/>
          <p:cNvGrpSpPr/>
          <p:nvPr/>
        </p:nvGrpSpPr>
        <p:grpSpPr bwMode="auto">
          <a:xfrm>
            <a:off x="7207250" y="1479550"/>
            <a:ext cx="511175" cy="1868488"/>
            <a:chOff x="4577" y="973"/>
            <a:chExt cx="322" cy="1177"/>
          </a:xfrm>
        </p:grpSpPr>
        <p:grpSp>
          <p:nvGrpSpPr>
            <p:cNvPr id="75" name="Group 38"/>
            <p:cNvGrpSpPr/>
            <p:nvPr/>
          </p:nvGrpSpPr>
          <p:grpSpPr bwMode="auto">
            <a:xfrm>
              <a:off x="4581" y="973"/>
              <a:ext cx="318" cy="318"/>
              <a:chOff x="4581" y="973"/>
              <a:chExt cx="318" cy="318"/>
            </a:xfrm>
          </p:grpSpPr>
          <p:sp>
            <p:nvSpPr>
              <p:cNvPr id="79" name="Line 39"/>
              <p:cNvSpPr>
                <a:spLocks noChangeShapeType="1"/>
              </p:cNvSpPr>
              <p:nvPr/>
            </p:nvSpPr>
            <p:spPr bwMode="auto">
              <a:xfrm>
                <a:off x="4581" y="973"/>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0" name="Line 40"/>
              <p:cNvSpPr>
                <a:spLocks noChangeShapeType="1"/>
              </p:cNvSpPr>
              <p:nvPr/>
            </p:nvSpPr>
            <p:spPr bwMode="auto">
              <a:xfrm>
                <a:off x="4590" y="1291"/>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76" name="Group 41"/>
            <p:cNvGrpSpPr/>
            <p:nvPr/>
          </p:nvGrpSpPr>
          <p:grpSpPr bwMode="auto">
            <a:xfrm>
              <a:off x="4577" y="1832"/>
              <a:ext cx="319" cy="318"/>
              <a:chOff x="4577" y="1832"/>
              <a:chExt cx="319" cy="318"/>
            </a:xfrm>
          </p:grpSpPr>
          <p:sp>
            <p:nvSpPr>
              <p:cNvPr id="77" name="Line 42"/>
              <p:cNvSpPr>
                <a:spLocks noChangeShapeType="1"/>
              </p:cNvSpPr>
              <p:nvPr/>
            </p:nvSpPr>
            <p:spPr bwMode="auto">
              <a:xfrm>
                <a:off x="4577" y="1832"/>
                <a:ext cx="0" cy="31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8" name="Line 43"/>
              <p:cNvSpPr>
                <a:spLocks noChangeShapeType="1"/>
              </p:cNvSpPr>
              <p:nvPr/>
            </p:nvSpPr>
            <p:spPr bwMode="auto">
              <a:xfrm>
                <a:off x="4587" y="1837"/>
                <a:ext cx="309"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grpSp>
        <p:nvGrpSpPr>
          <p:cNvPr id="81" name="Group 44"/>
          <p:cNvGrpSpPr/>
          <p:nvPr/>
        </p:nvGrpSpPr>
        <p:grpSpPr bwMode="auto">
          <a:xfrm>
            <a:off x="5537197" y="895350"/>
            <a:ext cx="3606796" cy="5640388"/>
            <a:chOff x="3488" y="618"/>
            <a:chExt cx="2272" cy="3553"/>
          </a:xfrm>
        </p:grpSpPr>
        <p:grpSp>
          <p:nvGrpSpPr>
            <p:cNvPr id="82" name="Group 45"/>
            <p:cNvGrpSpPr/>
            <p:nvPr/>
          </p:nvGrpSpPr>
          <p:grpSpPr bwMode="auto">
            <a:xfrm>
              <a:off x="3488" y="618"/>
              <a:ext cx="2272" cy="3553"/>
              <a:chOff x="3488" y="618"/>
              <a:chExt cx="2272" cy="3553"/>
            </a:xfrm>
          </p:grpSpPr>
          <p:grpSp>
            <p:nvGrpSpPr>
              <p:cNvPr id="84" name="Group 46"/>
              <p:cNvGrpSpPr/>
              <p:nvPr/>
            </p:nvGrpSpPr>
            <p:grpSpPr bwMode="auto">
              <a:xfrm>
                <a:off x="3488" y="618"/>
                <a:ext cx="2272" cy="3553"/>
                <a:chOff x="3260" y="618"/>
                <a:chExt cx="2272" cy="3553"/>
              </a:xfrm>
            </p:grpSpPr>
            <p:grpSp>
              <p:nvGrpSpPr>
                <p:cNvPr id="86" name="Group 47"/>
                <p:cNvGrpSpPr/>
                <p:nvPr/>
              </p:nvGrpSpPr>
              <p:grpSpPr bwMode="auto">
                <a:xfrm>
                  <a:off x="3562" y="800"/>
                  <a:ext cx="1964" cy="815"/>
                  <a:chOff x="3562" y="800"/>
                  <a:chExt cx="1964" cy="815"/>
                </a:xfrm>
              </p:grpSpPr>
              <p:sp>
                <p:nvSpPr>
                  <p:cNvPr id="106" name="Line 48"/>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7" name="Line 49"/>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 name="Text Box 50"/>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09" name="Text Box 51"/>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mc:AlternateContent xmlns:mc="http://schemas.openxmlformats.org/markup-compatibility/2006">
              <mc:Choice xmlns:a14="http://schemas.microsoft.com/office/drawing/2010/main" Requires="a14">
                <p:sp>
                  <p:nvSpPr>
                    <p:cNvPr id="87" name="Text Box 52"/>
                    <p:cNvSpPr txBox="1">
                      <a:spLocks noChangeArrowheads="1"/>
                    </p:cNvSpPr>
                    <p:nvPr/>
                  </p:nvSpPr>
                  <p:spPr bwMode="auto">
                    <a:xfrm>
                      <a:off x="3368" y="61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𝒗</m:t>
                                </m:r>
                              </m:e>
                              <m:sub>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𝑰</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87" name="Text Box 52"/>
                    <p:cNvSpPr txBox="1">
                      <a:spLocks noRot="1" noChangeAspect="1" noMove="1" noResize="1" noEditPoints="1" noAdjustHandles="1" noChangeArrowheads="1" noChangeShapeType="1" noTextEdit="1"/>
                    </p:cNvSpPr>
                    <p:nvPr/>
                  </p:nvSpPr>
                  <p:spPr bwMode="auto">
                    <a:xfrm>
                      <a:off x="3368" y="618"/>
                      <a:ext cx="363" cy="327"/>
                    </a:xfrm>
                    <a:prstGeom prst="rect">
                      <a:avLst/>
                    </a:prstGeom>
                    <a:blipFill rotWithShape="1">
                      <a:blip r:embed="rId3"/>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8" name="Text Box 53"/>
                    <p:cNvSpPr txBox="1">
                      <a:spLocks noChangeArrowheads="1"/>
                    </p:cNvSpPr>
                    <p:nvPr/>
                  </p:nvSpPr>
                  <p:spPr bwMode="auto">
                    <a:xfrm>
                      <a:off x="3260" y="1461"/>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𝒗</m:t>
                                </m:r>
                              </m:e>
                              <m:sub>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𝑶</m:t>
                                </m:r>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𝟏</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88" name="Text Box 53"/>
                    <p:cNvSpPr txBox="1">
                      <a:spLocks noRot="1" noChangeAspect="1" noMove="1" noResize="1" noEditPoints="1" noAdjustHandles="1" noChangeArrowheads="1" noChangeShapeType="1" noTextEdit="1"/>
                    </p:cNvSpPr>
                    <p:nvPr/>
                  </p:nvSpPr>
                  <p:spPr bwMode="auto">
                    <a:xfrm>
                      <a:off x="3260" y="1461"/>
                      <a:ext cx="509" cy="327"/>
                    </a:xfrm>
                    <a:prstGeom prst="rect">
                      <a:avLst/>
                    </a:prstGeom>
                    <a:blipFill rotWithShape="1">
                      <a:blip r:embed="rId4"/>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9" name="Text Box 54"/>
                    <p:cNvSpPr txBox="1">
                      <a:spLocks noChangeArrowheads="1"/>
                    </p:cNvSpPr>
                    <p:nvPr/>
                  </p:nvSpPr>
                  <p:spPr bwMode="auto">
                    <a:xfrm>
                      <a:off x="3363" y="2319"/>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left"/>
                          </m:oMathParaPr>
                          <m:oMath xmlns:m="http://schemas.openxmlformats.org/officeDocument/2006/math">
                            <m:sSub>
                              <m:sSubPr>
                                <m:ctrlP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𝒗</m:t>
                                </m:r>
                              </m:e>
                              <m:sub>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𝑨</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89" name="Text Box 54"/>
                    <p:cNvSpPr txBox="1">
                      <a:spLocks noRot="1" noChangeAspect="1" noMove="1" noResize="1" noEditPoints="1" noAdjustHandles="1" noChangeArrowheads="1" noChangeShapeType="1" noTextEdit="1"/>
                    </p:cNvSpPr>
                    <p:nvPr/>
                  </p:nvSpPr>
                  <p:spPr bwMode="auto">
                    <a:xfrm>
                      <a:off x="3363" y="2319"/>
                      <a:ext cx="509" cy="327"/>
                    </a:xfrm>
                    <a:prstGeom prst="rect">
                      <a:avLst/>
                    </a:prstGeom>
                    <a:blipFill rotWithShape="1">
                      <a:blip r:embed="rId5"/>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0" name="Text Box 55"/>
                    <p:cNvSpPr txBox="1">
                      <a:spLocks noChangeArrowheads="1"/>
                    </p:cNvSpPr>
                    <p:nvPr/>
                  </p:nvSpPr>
                  <p:spPr bwMode="auto">
                    <a:xfrm>
                      <a:off x="3344" y="3219"/>
                      <a:ext cx="50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left"/>
                          </m:oMathParaPr>
                          <m:oMath xmlns:m="http://schemas.openxmlformats.org/officeDocument/2006/math">
                            <m:sSub>
                              <m:sSubPr>
                                <m:ctrlP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𝒗</m:t>
                                </m:r>
                              </m:e>
                              <m:sub>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𝑶</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90" name="Text Box 55"/>
                    <p:cNvSpPr txBox="1">
                      <a:spLocks noRot="1" noChangeAspect="1" noMove="1" noResize="1" noEditPoints="1" noAdjustHandles="1" noChangeArrowheads="1" noChangeShapeType="1" noTextEdit="1"/>
                    </p:cNvSpPr>
                    <p:nvPr/>
                  </p:nvSpPr>
                  <p:spPr bwMode="auto">
                    <a:xfrm>
                      <a:off x="3344" y="3219"/>
                      <a:ext cx="509" cy="330"/>
                    </a:xfrm>
                    <a:prstGeom prst="rect">
                      <a:avLst/>
                    </a:prstGeom>
                    <a:blipFill rotWithShape="1">
                      <a:blip r:embed="rId6"/>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pSp>
              <p:nvGrpSpPr>
                <p:cNvPr id="91" name="Group 56"/>
                <p:cNvGrpSpPr/>
                <p:nvPr/>
              </p:nvGrpSpPr>
              <p:grpSpPr bwMode="auto">
                <a:xfrm>
                  <a:off x="3568" y="1652"/>
                  <a:ext cx="1964" cy="815"/>
                  <a:chOff x="3562" y="800"/>
                  <a:chExt cx="1964" cy="815"/>
                </a:xfrm>
              </p:grpSpPr>
              <p:sp>
                <p:nvSpPr>
                  <p:cNvPr id="102" name="Line 57"/>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 name="Line 58"/>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4" name="Text Box 59"/>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05" name="Text Box 60"/>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nvGrpSpPr>
                <p:cNvPr id="92" name="Group 61"/>
                <p:cNvGrpSpPr/>
                <p:nvPr/>
              </p:nvGrpSpPr>
              <p:grpSpPr bwMode="auto">
                <a:xfrm>
                  <a:off x="3556" y="2504"/>
                  <a:ext cx="1964" cy="815"/>
                  <a:chOff x="3562" y="800"/>
                  <a:chExt cx="1964" cy="815"/>
                </a:xfrm>
              </p:grpSpPr>
              <p:sp>
                <p:nvSpPr>
                  <p:cNvPr id="98" name="Line 62"/>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 name="Line 63"/>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0" name="Text Box 64"/>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01" name="Text Box 65"/>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nvGrpSpPr>
                <p:cNvPr id="93" name="Group 66"/>
                <p:cNvGrpSpPr/>
                <p:nvPr/>
              </p:nvGrpSpPr>
              <p:grpSpPr bwMode="auto">
                <a:xfrm>
                  <a:off x="3565" y="3356"/>
                  <a:ext cx="1964" cy="815"/>
                  <a:chOff x="3562" y="800"/>
                  <a:chExt cx="1964" cy="815"/>
                </a:xfrm>
              </p:grpSpPr>
              <p:sp>
                <p:nvSpPr>
                  <p:cNvPr id="94" name="Line 67"/>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 name="Line 68"/>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6" name="Text Box 69"/>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97" name="Text Box 70"/>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mc:AlternateContent xmlns:mc="http://schemas.openxmlformats.org/markup-compatibility/2006">
            <mc:Choice xmlns:a14="http://schemas.microsoft.com/office/drawing/2010/main" Requires="a14">
              <p:sp>
                <p:nvSpPr>
                  <p:cNvPr id="85" name="Text Box 71"/>
                  <p:cNvSpPr txBox="1">
                    <a:spLocks noChangeArrowheads="1"/>
                  </p:cNvSpPr>
                  <p:nvPr/>
                </p:nvSpPr>
                <p:spPr bwMode="auto">
                  <a:xfrm>
                    <a:off x="3516" y="2719"/>
                    <a:ext cx="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𝑽</m:t>
                              </m:r>
                            </m:e>
                            <m:sub>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𝑻𝑯</m:t>
                              </m:r>
                            </m:sub>
                          </m:sSub>
                        </m:oMath>
                      </m:oMathPara>
                    </a14:m>
                    <a:endPar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85" name="Text Box 71"/>
                  <p:cNvSpPr txBox="1">
                    <a:spLocks noRot="1" noChangeAspect="1" noMove="1" noResize="1" noEditPoints="1" noAdjustHandles="1" noChangeArrowheads="1" noChangeShapeType="1" noTextEdit="1"/>
                  </p:cNvSpPr>
                  <p:nvPr/>
                </p:nvSpPr>
                <p:spPr bwMode="auto">
                  <a:xfrm>
                    <a:off x="3516" y="2719"/>
                    <a:ext cx="456" cy="288"/>
                  </a:xfrm>
                  <a:prstGeom prst="rect">
                    <a:avLst/>
                  </a:prstGeom>
                  <a:blipFill rotWithShape="1">
                    <a:blip r:embed="rId7"/>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pSp>
        <p:sp>
          <p:nvSpPr>
            <p:cNvPr id="83" name="Line 72"/>
            <p:cNvSpPr>
              <a:spLocks noChangeShapeType="1"/>
            </p:cNvSpPr>
            <p:nvPr/>
          </p:nvSpPr>
          <p:spPr bwMode="auto">
            <a:xfrm>
              <a:off x="3968" y="2945"/>
              <a:ext cx="1163" cy="0"/>
            </a:xfrm>
            <a:prstGeom prst="line">
              <a:avLst/>
            </a:prstGeom>
            <a:noFill/>
            <a:ln w="381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10" name="Freeform 73"/>
          <p:cNvSpPr/>
          <p:nvPr/>
        </p:nvSpPr>
        <p:spPr bwMode="auto">
          <a:xfrm>
            <a:off x="7051675" y="1674813"/>
            <a:ext cx="153988" cy="4043362"/>
          </a:xfrm>
          <a:custGeom>
            <a:avLst/>
            <a:gdLst>
              <a:gd name="T0" fmla="*/ 400 w 436"/>
              <a:gd name="T1" fmla="*/ 0 h 2556"/>
              <a:gd name="T2" fmla="*/ 328 w 436"/>
              <a:gd name="T3" fmla="*/ 108 h 2556"/>
              <a:gd name="T4" fmla="*/ 304 w 436"/>
              <a:gd name="T5" fmla="*/ 180 h 2556"/>
              <a:gd name="T6" fmla="*/ 292 w 436"/>
              <a:gd name="T7" fmla="*/ 216 h 2556"/>
              <a:gd name="T8" fmla="*/ 256 w 436"/>
              <a:gd name="T9" fmla="*/ 516 h 2556"/>
              <a:gd name="T10" fmla="*/ 160 w 436"/>
              <a:gd name="T11" fmla="*/ 660 h 2556"/>
              <a:gd name="T12" fmla="*/ 124 w 436"/>
              <a:gd name="T13" fmla="*/ 792 h 2556"/>
              <a:gd name="T14" fmla="*/ 100 w 436"/>
              <a:gd name="T15" fmla="*/ 1320 h 2556"/>
              <a:gd name="T16" fmla="*/ 208 w 436"/>
              <a:gd name="T17" fmla="*/ 2280 h 2556"/>
              <a:gd name="T18" fmla="*/ 280 w 436"/>
              <a:gd name="T19" fmla="*/ 2340 h 2556"/>
              <a:gd name="T20" fmla="*/ 436 w 436"/>
              <a:gd name="T21" fmla="*/ 2556 h 2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6" h="2556">
                <a:moveTo>
                  <a:pt x="400" y="0"/>
                </a:moveTo>
                <a:cubicBezTo>
                  <a:pt x="368" y="32"/>
                  <a:pt x="346" y="67"/>
                  <a:pt x="328" y="108"/>
                </a:cubicBezTo>
                <a:cubicBezTo>
                  <a:pt x="318" y="131"/>
                  <a:pt x="312" y="156"/>
                  <a:pt x="304" y="180"/>
                </a:cubicBezTo>
                <a:cubicBezTo>
                  <a:pt x="300" y="192"/>
                  <a:pt x="292" y="216"/>
                  <a:pt x="292" y="216"/>
                </a:cubicBezTo>
                <a:cubicBezTo>
                  <a:pt x="289" y="268"/>
                  <a:pt x="291" y="440"/>
                  <a:pt x="256" y="516"/>
                </a:cubicBezTo>
                <a:cubicBezTo>
                  <a:pt x="234" y="563"/>
                  <a:pt x="190" y="615"/>
                  <a:pt x="160" y="660"/>
                </a:cubicBezTo>
                <a:cubicBezTo>
                  <a:pt x="143" y="686"/>
                  <a:pt x="130" y="760"/>
                  <a:pt x="124" y="792"/>
                </a:cubicBezTo>
                <a:cubicBezTo>
                  <a:pt x="118" y="968"/>
                  <a:pt x="100" y="1144"/>
                  <a:pt x="100" y="1320"/>
                </a:cubicBezTo>
                <a:cubicBezTo>
                  <a:pt x="100" y="1367"/>
                  <a:pt x="0" y="2072"/>
                  <a:pt x="208" y="2280"/>
                </a:cubicBezTo>
                <a:cubicBezTo>
                  <a:pt x="230" y="2302"/>
                  <a:pt x="258" y="2318"/>
                  <a:pt x="280" y="2340"/>
                </a:cubicBezTo>
                <a:cubicBezTo>
                  <a:pt x="310" y="2431"/>
                  <a:pt x="348" y="2512"/>
                  <a:pt x="436" y="2556"/>
                </a:cubicBezTo>
              </a:path>
            </a:pathLst>
          </a:custGeom>
          <a:noFill/>
          <a:ln w="38100" cap="flat" cmpd="sng">
            <a:solidFill>
              <a:srgbClr val="0099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 name="Freeform 74"/>
          <p:cNvSpPr/>
          <p:nvPr/>
        </p:nvSpPr>
        <p:spPr bwMode="auto">
          <a:xfrm>
            <a:off x="7231063" y="4186238"/>
            <a:ext cx="363537" cy="285750"/>
          </a:xfrm>
          <a:custGeom>
            <a:avLst/>
            <a:gdLst>
              <a:gd name="T0" fmla="*/ 0 w 540"/>
              <a:gd name="T1" fmla="*/ 299 h 299"/>
              <a:gd name="T2" fmla="*/ 92 w 540"/>
              <a:gd name="T3" fmla="*/ 107 h 299"/>
              <a:gd name="T4" fmla="*/ 256 w 540"/>
              <a:gd name="T5" fmla="*/ 15 h 299"/>
              <a:gd name="T6" fmla="*/ 540 w 540"/>
              <a:gd name="T7" fmla="*/ 15 h 299"/>
            </a:gdLst>
            <a:ahLst/>
            <a:cxnLst>
              <a:cxn ang="0">
                <a:pos x="T0" y="T1"/>
              </a:cxn>
              <a:cxn ang="0">
                <a:pos x="T2" y="T3"/>
              </a:cxn>
              <a:cxn ang="0">
                <a:pos x="T4" y="T5"/>
              </a:cxn>
              <a:cxn ang="0">
                <a:pos x="T6" y="T7"/>
              </a:cxn>
            </a:cxnLst>
            <a:rect l="0" t="0" r="r" b="b"/>
            <a:pathLst>
              <a:path w="540" h="299">
                <a:moveTo>
                  <a:pt x="0" y="299"/>
                </a:moveTo>
                <a:cubicBezTo>
                  <a:pt x="24" y="226"/>
                  <a:pt x="49" y="154"/>
                  <a:pt x="92" y="107"/>
                </a:cubicBezTo>
                <a:cubicBezTo>
                  <a:pt x="135" y="60"/>
                  <a:pt x="181" y="30"/>
                  <a:pt x="256" y="15"/>
                </a:cubicBezTo>
                <a:cubicBezTo>
                  <a:pt x="331" y="0"/>
                  <a:pt x="435" y="7"/>
                  <a:pt x="540" y="15"/>
                </a:cubicBezTo>
              </a:path>
            </a:pathLst>
          </a:custGeom>
          <a:noFill/>
          <a:ln w="38100"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 name="矩形 111"/>
          <p:cNvSpPr/>
          <p:nvPr/>
        </p:nvSpPr>
        <p:spPr>
          <a:xfrm>
            <a:off x="3081228" y="1140681"/>
            <a:ext cx="418926" cy="221829"/>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up)">
                                      <p:cBhvr>
                                        <p:cTn id="19" dur="500"/>
                                        <p:tgtEl>
                                          <p:spTgt spid="5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down)">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left)">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500"/>
                                        <p:tgtEl>
                                          <p:spTgt spid="7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wipe(up)">
                                      <p:cBhvr>
                                        <p:cTn id="44" dur="50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box(in)">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nodeType="clickEffect">
                                  <p:stCondLst>
                                    <p:cond delay="0"/>
                                  </p:stCondLst>
                                  <p:childTnLst>
                                    <p:set>
                                      <p:cBhvr>
                                        <p:cTn id="53" dur="1" fill="hold">
                                          <p:stCondLst>
                                            <p:cond delay="0"/>
                                          </p:stCondLst>
                                        </p:cTn>
                                        <p:tgtEl>
                                          <p:spTgt spid="110"/>
                                        </p:tgtEl>
                                        <p:attrNameLst>
                                          <p:attrName>style.visibility</p:attrName>
                                        </p:attrNameLst>
                                      </p:cBhvr>
                                      <p:to>
                                        <p:strVal val="visible"/>
                                      </p:to>
                                    </p:set>
                                    <p:anim calcmode="lin" valueType="num">
                                      <p:cBhvr>
                                        <p:cTn id="54" dur="500" fill="hold"/>
                                        <p:tgtEl>
                                          <p:spTgt spid="110"/>
                                        </p:tgtEl>
                                        <p:attrNameLst>
                                          <p:attrName>ppt_x</p:attrName>
                                        </p:attrNameLst>
                                      </p:cBhvr>
                                      <p:tavLst>
                                        <p:tav tm="0">
                                          <p:val>
                                            <p:strVal val="#ppt_x"/>
                                          </p:val>
                                        </p:tav>
                                        <p:tav tm="100000">
                                          <p:val>
                                            <p:strVal val="#ppt_x"/>
                                          </p:val>
                                        </p:tav>
                                      </p:tavLst>
                                    </p:anim>
                                    <p:anim calcmode="lin" valueType="num">
                                      <p:cBhvr>
                                        <p:cTn id="55" dur="500" fill="hold"/>
                                        <p:tgtEl>
                                          <p:spTgt spid="110"/>
                                        </p:tgtEl>
                                        <p:attrNameLst>
                                          <p:attrName>ppt_y</p:attrName>
                                        </p:attrNameLst>
                                      </p:cBhvr>
                                      <p:tavLst>
                                        <p:tav tm="0">
                                          <p:val>
                                            <p:strVal val="#ppt_y-#ppt_h/2"/>
                                          </p:val>
                                        </p:tav>
                                        <p:tav tm="100000">
                                          <p:val>
                                            <p:strVal val="#ppt_y"/>
                                          </p:val>
                                        </p:tav>
                                      </p:tavLst>
                                    </p:anim>
                                    <p:anim calcmode="lin" valueType="num">
                                      <p:cBhvr>
                                        <p:cTn id="56" dur="500" fill="hold"/>
                                        <p:tgtEl>
                                          <p:spTgt spid="110"/>
                                        </p:tgtEl>
                                        <p:attrNameLst>
                                          <p:attrName>ppt_w</p:attrName>
                                        </p:attrNameLst>
                                      </p:cBhvr>
                                      <p:tavLst>
                                        <p:tav tm="0">
                                          <p:val>
                                            <p:strVal val="#ppt_w"/>
                                          </p:val>
                                        </p:tav>
                                        <p:tav tm="100000">
                                          <p:val>
                                            <p:strVal val="#ppt_w"/>
                                          </p:val>
                                        </p:tav>
                                      </p:tavLst>
                                    </p:anim>
                                    <p:anim calcmode="lin" valueType="num">
                                      <p:cBhvr>
                                        <p:cTn id="57" dur="500" fill="hold"/>
                                        <p:tgtEl>
                                          <p:spTgt spid="110"/>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ox(in)">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1"/>
                                        </p:tgtEl>
                                        <p:attrNameLst>
                                          <p:attrName>style.visibility</p:attrName>
                                        </p:attrNameLst>
                                      </p:cBhvr>
                                      <p:to>
                                        <p:strVal val="visible"/>
                                      </p:to>
                                    </p:set>
                                    <p:animEffect transition="in" filter="wipe(down)">
                                      <p:cBhvr>
                                        <p:cTn id="67" dur="500"/>
                                        <p:tgtEl>
                                          <p:spTgt spid="11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dissolv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dissolve">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0-3-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9788" y="509245"/>
            <a:ext cx="4578350" cy="20145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6"/>
          <p:cNvGrpSpPr/>
          <p:nvPr/>
        </p:nvGrpSpPr>
        <p:grpSpPr bwMode="auto">
          <a:xfrm>
            <a:off x="447976" y="941045"/>
            <a:ext cx="550862" cy="279400"/>
            <a:chOff x="277" y="810"/>
            <a:chExt cx="347" cy="176"/>
          </a:xfrm>
        </p:grpSpPr>
        <p:sp>
          <p:nvSpPr>
            <p:cNvPr id="5" name="Line 47"/>
            <p:cNvSpPr>
              <a:spLocks noChangeShapeType="1"/>
            </p:cNvSpPr>
            <p:nvPr/>
          </p:nvSpPr>
          <p:spPr bwMode="auto">
            <a:xfrm>
              <a:off x="277" y="977"/>
              <a:ext cx="1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Line 48"/>
            <p:cNvSpPr>
              <a:spLocks noChangeShapeType="1"/>
            </p:cNvSpPr>
            <p:nvPr/>
          </p:nvSpPr>
          <p:spPr bwMode="auto">
            <a:xfrm>
              <a:off x="383" y="810"/>
              <a:ext cx="1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Line 49"/>
            <p:cNvSpPr>
              <a:spLocks noChangeShapeType="1"/>
            </p:cNvSpPr>
            <p:nvPr/>
          </p:nvSpPr>
          <p:spPr bwMode="auto">
            <a:xfrm>
              <a:off x="390" y="816"/>
              <a:ext cx="0" cy="1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Line 50"/>
            <p:cNvSpPr>
              <a:spLocks noChangeShapeType="1"/>
            </p:cNvSpPr>
            <p:nvPr/>
          </p:nvSpPr>
          <p:spPr bwMode="auto">
            <a:xfrm>
              <a:off x="501" y="976"/>
              <a:ext cx="12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Line 51"/>
            <p:cNvSpPr>
              <a:spLocks noChangeShapeType="1"/>
            </p:cNvSpPr>
            <p:nvPr/>
          </p:nvSpPr>
          <p:spPr bwMode="auto">
            <a:xfrm>
              <a:off x="499" y="822"/>
              <a:ext cx="0" cy="1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1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问题</a:t>
            </a:r>
            <a:r>
              <a:rPr lang="en-US" altLang="zh-CN"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2</a:t>
            </a: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：如何确定触发脉冲的类型？</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114" name="Rectangle 75"/>
          <p:cNvSpPr>
            <a:spLocks noChangeArrowheads="1"/>
          </p:cNvSpPr>
          <p:nvPr/>
        </p:nvSpPr>
        <p:spPr bwMode="auto">
          <a:xfrm>
            <a:off x="243108" y="2371179"/>
            <a:ext cx="5332151" cy="954107"/>
          </a:xfrm>
          <a:prstGeom prst="rect">
            <a:avLst/>
          </a:prstGeom>
          <a:noFill/>
          <a:ln w="28575">
            <a:noFill/>
          </a:ln>
          <a:effectLst/>
        </p:spPr>
        <p:txBody>
          <a:bodyPr wrap="square" anchor="ctr">
            <a:spAutoFit/>
          </a:bodyPr>
          <a:lstStyle/>
          <a:p>
            <a:pPr lvl="0" eaLnBrk="1" hangingPunct="1">
              <a:defRPr/>
            </a:pPr>
            <a:r>
              <a:rPr kumimoji="0" lang="zh-CN" altLang="en-US" b="0" dirty="0">
                <a:solidFill>
                  <a:srgbClr val="0000FF"/>
                </a:solidFill>
                <a:latin typeface="黑体" panose="02010609060101010101" pitchFamily="49" charset="-122"/>
                <a:ea typeface="黑体" panose="02010609060101010101" pitchFamily="49" charset="-122"/>
              </a:rPr>
              <a:t>在不明确触发脉冲类型的情况下，可对两种触发脉冲分别分析：</a:t>
            </a:r>
            <a:endParaRPr kumimoji="1" lang="zh-CN" altLang="en-US" b="0" i="0" u="none" strike="noStrike" kern="1200" cap="none" spc="0" normalizeH="0" baseline="0" noProof="0" dirty="0">
              <a:ln>
                <a:noFill/>
              </a:ln>
              <a:solidFill>
                <a:srgbClr val="0000FF"/>
              </a:solidFill>
              <a:uLnTx/>
              <a:uFillTx/>
              <a:latin typeface="黑体" panose="02010609060101010101" pitchFamily="49" charset="-122"/>
              <a:ea typeface="黑体" panose="02010609060101010101" pitchFamily="49" charset="-122"/>
            </a:endParaRPr>
          </a:p>
        </p:txBody>
      </p:sp>
      <p:sp>
        <p:nvSpPr>
          <p:cNvPr id="115" name="Rectangle 75"/>
          <p:cNvSpPr>
            <a:spLocks noChangeArrowheads="1"/>
          </p:cNvSpPr>
          <p:nvPr/>
        </p:nvSpPr>
        <p:spPr bwMode="auto">
          <a:xfrm>
            <a:off x="192692" y="3509211"/>
            <a:ext cx="5332151" cy="1815882"/>
          </a:xfrm>
          <a:prstGeom prst="rect">
            <a:avLst/>
          </a:prstGeom>
          <a:noFill/>
          <a:ln w="28575">
            <a:noFill/>
          </a:ln>
          <a:effectLst/>
        </p:spPr>
        <p:txBody>
          <a:bodyPr wrap="square" anchor="ctr">
            <a:spAutoFit/>
          </a:bodyPr>
          <a:lstStyle/>
          <a:p>
            <a:pPr lvl="0" eaLnBrk="1" hangingPunct="1">
              <a:spcBef>
                <a:spcPct val="50000"/>
              </a:spcBef>
              <a:defRPr/>
            </a:pPr>
            <a:r>
              <a:rPr kumimoji="0" lang="zh-CN" altLang="en-US" b="0" dirty="0">
                <a:solidFill>
                  <a:srgbClr val="FF0000"/>
                </a:solidFill>
                <a:latin typeface="黑体" panose="02010609060101010101" pitchFamily="49" charset="-122"/>
                <a:ea typeface="黑体" panose="02010609060101010101" pitchFamily="49" charset="-122"/>
              </a:rPr>
              <a:t>（</a:t>
            </a:r>
            <a:r>
              <a:rPr kumimoji="0" lang="en-US" altLang="zh-CN" b="0" dirty="0">
                <a:solidFill>
                  <a:srgbClr val="FF0000"/>
                </a:solidFill>
                <a:latin typeface="黑体" panose="02010609060101010101" pitchFamily="49" charset="-122"/>
                <a:ea typeface="黑体" panose="02010609060101010101" pitchFamily="49" charset="-122"/>
              </a:rPr>
              <a:t>1</a:t>
            </a:r>
            <a:r>
              <a:rPr kumimoji="0" lang="zh-CN" altLang="en-US" b="0" dirty="0">
                <a:solidFill>
                  <a:srgbClr val="FF0000"/>
                </a:solidFill>
                <a:latin typeface="黑体" panose="02010609060101010101" pitchFamily="49" charset="-122"/>
                <a:ea typeface="黑体" panose="02010609060101010101" pitchFamily="49" charset="-122"/>
              </a:rPr>
              <a:t>）若触发边沿到达时，输出状态发生了跳变，则是正确的触发脉冲，否则，就是错误的触发脉冲</a:t>
            </a:r>
            <a:r>
              <a:rPr kumimoji="0" lang="zh-CN" altLang="en-US" b="0" dirty="0">
                <a:solidFill>
                  <a:srgbClr val="7030A0"/>
                </a:solidFill>
                <a:latin typeface="黑体" panose="02010609060101010101" pitchFamily="49" charset="-122"/>
                <a:ea typeface="黑体" panose="02010609060101010101" pitchFamily="49" charset="-122"/>
              </a:rPr>
              <a:t>。</a:t>
            </a:r>
            <a:endParaRPr kumimoji="0" lang="zh-CN" altLang="en-US" b="0" dirty="0">
              <a:solidFill>
                <a:srgbClr val="7030A0"/>
              </a:solidFill>
              <a:latin typeface="黑体" panose="02010609060101010101" pitchFamily="49" charset="-122"/>
              <a:ea typeface="黑体" panose="02010609060101010101" pitchFamily="49" charset="-122"/>
            </a:endParaRPr>
          </a:p>
        </p:txBody>
      </p:sp>
      <p:sp>
        <p:nvSpPr>
          <p:cNvPr id="12" name="矩形 11"/>
          <p:cNvSpPr/>
          <p:nvPr/>
        </p:nvSpPr>
        <p:spPr>
          <a:xfrm>
            <a:off x="188997" y="5490947"/>
            <a:ext cx="5327573" cy="954107"/>
          </a:xfrm>
          <a:prstGeom prst="rect">
            <a:avLst/>
          </a:prstGeom>
          <a:noFill/>
          <a:ln w="28575">
            <a:noFill/>
          </a:ln>
          <a:effectLst/>
        </p:spPr>
        <p:txBody>
          <a:bodyPr wrap="square" anchor="ctr">
            <a:spAutoFit/>
          </a:bodyPr>
          <a:lstStyle/>
          <a:p>
            <a:pPr eaLnBrk="1" hangingPunct="1">
              <a:spcBef>
                <a:spcPct val="50000"/>
              </a:spcBef>
            </a:pPr>
            <a:r>
              <a:rPr kumimoji="0" lang="zh-CN" altLang="en-US" b="0" dirty="0">
                <a:solidFill>
                  <a:srgbClr val="FF0000"/>
                </a:solidFill>
                <a:latin typeface="黑体" panose="02010609060101010101" pitchFamily="49" charset="-122"/>
                <a:ea typeface="黑体" panose="02010609060101010101" pitchFamily="49" charset="-122"/>
              </a:rPr>
              <a:t>（</a:t>
            </a:r>
            <a:r>
              <a:rPr kumimoji="0" lang="en-US" altLang="zh-CN" b="0" dirty="0">
                <a:solidFill>
                  <a:srgbClr val="FF0000"/>
                </a:solidFill>
                <a:latin typeface="黑体" panose="02010609060101010101" pitchFamily="49" charset="-122"/>
                <a:ea typeface="黑体" panose="02010609060101010101" pitchFamily="49" charset="-122"/>
              </a:rPr>
              <a:t>2</a:t>
            </a:r>
            <a:r>
              <a:rPr kumimoji="0" lang="zh-CN" altLang="en-US" b="0" dirty="0">
                <a:solidFill>
                  <a:srgbClr val="FF0000"/>
                </a:solidFill>
                <a:latin typeface="黑体" panose="02010609060101010101" pitchFamily="49" charset="-122"/>
                <a:ea typeface="黑体" panose="02010609060101010101" pitchFamily="49" charset="-122"/>
              </a:rPr>
              <a:t>）只要确定了正确的触发脉冲类型，稳态随之确定</a:t>
            </a:r>
            <a:endParaRPr kumimoji="0" lang="zh-CN" altLang="en-US" b="0" dirty="0">
              <a:solidFill>
                <a:srgbClr val="FF0000"/>
              </a:solidFill>
              <a:latin typeface="黑体" panose="02010609060101010101" pitchFamily="49" charset="-122"/>
              <a:ea typeface="黑体" panose="02010609060101010101" pitchFamily="49" charset="-122"/>
            </a:endParaRPr>
          </a:p>
        </p:txBody>
      </p:sp>
      <p:grpSp>
        <p:nvGrpSpPr>
          <p:cNvPr id="116" name="Group 3"/>
          <p:cNvGrpSpPr/>
          <p:nvPr/>
        </p:nvGrpSpPr>
        <p:grpSpPr bwMode="auto">
          <a:xfrm>
            <a:off x="5592763" y="895350"/>
            <a:ext cx="3551238" cy="5640388"/>
            <a:chOff x="3295" y="618"/>
            <a:chExt cx="2237" cy="3553"/>
          </a:xfrm>
        </p:grpSpPr>
        <p:grpSp>
          <p:nvGrpSpPr>
            <p:cNvPr id="117" name="Group 4"/>
            <p:cNvGrpSpPr/>
            <p:nvPr/>
          </p:nvGrpSpPr>
          <p:grpSpPr bwMode="auto">
            <a:xfrm>
              <a:off x="3562" y="800"/>
              <a:ext cx="1964" cy="815"/>
              <a:chOff x="3562" y="800"/>
              <a:chExt cx="1964" cy="815"/>
            </a:xfrm>
          </p:grpSpPr>
          <p:sp>
            <p:nvSpPr>
              <p:cNvPr id="137" name="Line 5"/>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8" name="Line 6"/>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9" name="Text Box 7"/>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40" name="Text Box 8"/>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mc:AlternateContent xmlns:mc="http://schemas.openxmlformats.org/markup-compatibility/2006">
          <mc:Choice xmlns:a14="http://schemas.microsoft.com/office/drawing/2010/main" Requires="a14">
            <p:sp>
              <p:nvSpPr>
                <p:cNvPr id="118" name="Text Box 9"/>
                <p:cNvSpPr txBox="1">
                  <a:spLocks noChangeArrowheads="1"/>
                </p:cNvSpPr>
                <p:nvPr/>
              </p:nvSpPr>
              <p:spPr bwMode="auto">
                <a:xfrm>
                  <a:off x="3398" y="618"/>
                  <a:ext cx="3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 xmlns:m="http://schemas.openxmlformats.org/officeDocument/2006/math">
                      <m:sSub>
                        <m:sSubPr>
                          <m:ctrlP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𝒗</m:t>
                          </m:r>
                        </m:e>
                        <m:sub>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𝒊</m:t>
                          </m:r>
                        </m:sub>
                      </m:sSub>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 </m:t>
                      </m:r>
                    </m:oMath>
                  </a14:m>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 </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18" name="Text Box 9"/>
                <p:cNvSpPr txBox="1">
                  <a:spLocks noRot="1" noChangeAspect="1" noMove="1" noResize="1" noEditPoints="1" noAdjustHandles="1" noChangeArrowheads="1" noChangeShapeType="1" noTextEdit="1"/>
                </p:cNvSpPr>
                <p:nvPr/>
              </p:nvSpPr>
              <p:spPr bwMode="auto">
                <a:xfrm>
                  <a:off x="3398" y="618"/>
                  <a:ext cx="363" cy="330"/>
                </a:xfrm>
                <a:prstGeom prst="rect">
                  <a:avLst/>
                </a:prstGeom>
                <a:blipFill rotWithShape="1">
                  <a:blip r:embed="rId2"/>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9" name="Text Box 10"/>
                <p:cNvSpPr txBox="1">
                  <a:spLocks noChangeArrowheads="1"/>
                </p:cNvSpPr>
                <p:nvPr/>
              </p:nvSpPr>
              <p:spPr bwMode="auto">
                <a:xfrm>
                  <a:off x="3295" y="1461"/>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left"/>
                      </m:oMathParaPr>
                      <m:oMath xmlns:m="http://schemas.openxmlformats.org/officeDocument/2006/math">
                        <m:sSub>
                          <m:sSubPr>
                            <m:ctrlP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𝒗</m:t>
                            </m:r>
                          </m:e>
                          <m:sub>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𝒐</m:t>
                            </m:r>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𝟏</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19" name="Text Box 10"/>
                <p:cNvSpPr txBox="1">
                  <a:spLocks noRot="1" noChangeAspect="1" noMove="1" noResize="1" noEditPoints="1" noAdjustHandles="1" noChangeArrowheads="1" noChangeShapeType="1" noTextEdit="1"/>
                </p:cNvSpPr>
                <p:nvPr/>
              </p:nvSpPr>
              <p:spPr bwMode="auto">
                <a:xfrm>
                  <a:off x="3295" y="1461"/>
                  <a:ext cx="509" cy="327"/>
                </a:xfrm>
                <a:prstGeom prst="rect">
                  <a:avLst/>
                </a:prstGeom>
                <a:blipFill rotWithShape="1">
                  <a:blip r:embed="rId3"/>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0" name="Text Box 11"/>
                <p:cNvSpPr txBox="1">
                  <a:spLocks noChangeArrowheads="1"/>
                </p:cNvSpPr>
                <p:nvPr/>
              </p:nvSpPr>
              <p:spPr bwMode="auto">
                <a:xfrm>
                  <a:off x="3353" y="2319"/>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left"/>
                      </m:oMathParaPr>
                      <m:oMath xmlns:m="http://schemas.openxmlformats.org/officeDocument/2006/math">
                        <m:sSub>
                          <m:sSubPr>
                            <m:ctrlP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𝒗</m:t>
                            </m:r>
                          </m:e>
                          <m:sub>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𝑨</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20" name="Text Box 11"/>
                <p:cNvSpPr txBox="1">
                  <a:spLocks noRot="1" noChangeAspect="1" noMove="1" noResize="1" noEditPoints="1" noAdjustHandles="1" noChangeArrowheads="1" noChangeShapeType="1" noTextEdit="1"/>
                </p:cNvSpPr>
                <p:nvPr/>
              </p:nvSpPr>
              <p:spPr bwMode="auto">
                <a:xfrm>
                  <a:off x="3353" y="2319"/>
                  <a:ext cx="509" cy="327"/>
                </a:xfrm>
                <a:prstGeom prst="rect">
                  <a:avLst/>
                </a:prstGeom>
                <a:blipFill rotWithShape="1">
                  <a:blip r:embed="rId4"/>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1" name="Text Box 12"/>
                <p:cNvSpPr txBox="1">
                  <a:spLocks noChangeArrowheads="1"/>
                </p:cNvSpPr>
                <p:nvPr/>
              </p:nvSpPr>
              <p:spPr bwMode="auto">
                <a:xfrm>
                  <a:off x="3304" y="3174"/>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left"/>
                      </m:oMathParaPr>
                      <m:oMath xmlns:m="http://schemas.openxmlformats.org/officeDocument/2006/math">
                        <m:sSub>
                          <m:sSubPr>
                            <m:ctrlP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𝒗</m:t>
                            </m:r>
                          </m:e>
                          <m:sub>
                            <m:r>
                              <a:rPr kumimoji="1" lang="en-US" altLang="zh-CN" sz="28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𝑶</m:t>
                            </m:r>
                          </m:sub>
                        </m:sSub>
                      </m:oMath>
                    </m:oMathPara>
                  </a14:m>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21" name="Text Box 12"/>
                <p:cNvSpPr txBox="1">
                  <a:spLocks noRot="1" noChangeAspect="1" noMove="1" noResize="1" noEditPoints="1" noAdjustHandles="1" noChangeArrowheads="1" noChangeShapeType="1" noTextEdit="1"/>
                </p:cNvSpPr>
                <p:nvPr/>
              </p:nvSpPr>
              <p:spPr bwMode="auto">
                <a:xfrm>
                  <a:off x="3304" y="3174"/>
                  <a:ext cx="509" cy="327"/>
                </a:xfrm>
                <a:prstGeom prst="rect">
                  <a:avLst/>
                </a:prstGeom>
                <a:blipFill rotWithShape="1">
                  <a:blip r:embed="rId5"/>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pSp>
          <p:nvGrpSpPr>
            <p:cNvPr id="122" name="Group 13"/>
            <p:cNvGrpSpPr/>
            <p:nvPr/>
          </p:nvGrpSpPr>
          <p:grpSpPr bwMode="auto">
            <a:xfrm>
              <a:off x="3568" y="1652"/>
              <a:ext cx="1964" cy="815"/>
              <a:chOff x="3562" y="800"/>
              <a:chExt cx="1964" cy="815"/>
            </a:xfrm>
          </p:grpSpPr>
          <p:sp>
            <p:nvSpPr>
              <p:cNvPr id="133" name="Line 14"/>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4" name="Line 15"/>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 name="Text Box 16"/>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36" name="Text Box 17"/>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nvGrpSpPr>
            <p:cNvPr id="123" name="Group 18"/>
            <p:cNvGrpSpPr/>
            <p:nvPr/>
          </p:nvGrpSpPr>
          <p:grpSpPr bwMode="auto">
            <a:xfrm>
              <a:off x="3556" y="2504"/>
              <a:ext cx="1964" cy="815"/>
              <a:chOff x="3562" y="800"/>
              <a:chExt cx="1964" cy="815"/>
            </a:xfrm>
          </p:grpSpPr>
          <p:sp>
            <p:nvSpPr>
              <p:cNvPr id="129" name="Line 19"/>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0" name="Line 20"/>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1" name="Text Box 21"/>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32" name="Text Box 22"/>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nvGrpSpPr>
            <p:cNvPr id="124" name="Group 23"/>
            <p:cNvGrpSpPr/>
            <p:nvPr/>
          </p:nvGrpSpPr>
          <p:grpSpPr bwMode="auto">
            <a:xfrm>
              <a:off x="3565" y="3356"/>
              <a:ext cx="1964" cy="815"/>
              <a:chOff x="3562" y="800"/>
              <a:chExt cx="1964" cy="815"/>
            </a:xfrm>
          </p:grpSpPr>
          <p:sp>
            <p:nvSpPr>
              <p:cNvPr id="125" name="Line 24"/>
              <p:cNvSpPr>
                <a:spLocks noChangeShapeType="1"/>
              </p:cNvSpPr>
              <p:nvPr/>
            </p:nvSpPr>
            <p:spPr bwMode="auto">
              <a:xfrm>
                <a:off x="3581" y="1345"/>
                <a:ext cx="163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6" name="Line 25"/>
              <p:cNvSpPr>
                <a:spLocks noChangeShapeType="1"/>
              </p:cNvSpPr>
              <p:nvPr/>
            </p:nvSpPr>
            <p:spPr bwMode="auto">
              <a:xfrm flipV="1">
                <a:off x="3726" y="800"/>
                <a:ext cx="0" cy="7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7" name="Text Box 26"/>
              <p:cNvSpPr txBox="1">
                <a:spLocks noChangeArrowheads="1"/>
              </p:cNvSpPr>
              <p:nvPr/>
            </p:nvSpPr>
            <p:spPr bwMode="auto">
              <a:xfrm>
                <a:off x="3562" y="1327"/>
                <a:ext cx="2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rPr>
                  <a:t>0</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1" charset="-122"/>
                  <a:cs typeface="+mn-cs"/>
                </a:endParaRPr>
              </a:p>
            </p:txBody>
          </p:sp>
          <p:sp>
            <p:nvSpPr>
              <p:cNvPr id="128" name="Text Box 27"/>
              <p:cNvSpPr txBox="1">
                <a:spLocks noChangeArrowheads="1"/>
              </p:cNvSpPr>
              <p:nvPr/>
            </p:nvSpPr>
            <p:spPr bwMode="auto">
              <a:xfrm>
                <a:off x="5254" y="1163"/>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rPr>
                  <a:t>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1" charset="-122"/>
                  <a:cs typeface="+mn-cs"/>
                </a:endParaRPr>
              </a:p>
            </p:txBody>
          </p:sp>
        </p:grpSp>
      </p:grpSp>
      <p:sp>
        <p:nvSpPr>
          <p:cNvPr id="141" name="Line 36"/>
          <p:cNvSpPr>
            <a:spLocks noChangeShapeType="1"/>
          </p:cNvSpPr>
          <p:nvPr/>
        </p:nvSpPr>
        <p:spPr bwMode="auto">
          <a:xfrm>
            <a:off x="6300788" y="3284538"/>
            <a:ext cx="57626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2" name="Line 37"/>
          <p:cNvSpPr>
            <a:spLocks noChangeShapeType="1"/>
          </p:cNvSpPr>
          <p:nvPr/>
        </p:nvSpPr>
        <p:spPr bwMode="auto">
          <a:xfrm>
            <a:off x="6300788" y="4652963"/>
            <a:ext cx="57626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 name="Line 38"/>
          <p:cNvSpPr>
            <a:spLocks noChangeShapeType="1"/>
          </p:cNvSpPr>
          <p:nvPr/>
        </p:nvSpPr>
        <p:spPr bwMode="auto">
          <a:xfrm>
            <a:off x="6300788" y="5516563"/>
            <a:ext cx="57626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 name="Line 39"/>
          <p:cNvSpPr>
            <a:spLocks noChangeShapeType="1"/>
          </p:cNvSpPr>
          <p:nvPr/>
        </p:nvSpPr>
        <p:spPr bwMode="auto">
          <a:xfrm>
            <a:off x="6877050" y="1196975"/>
            <a:ext cx="0" cy="48958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5" name="Line 40"/>
          <p:cNvSpPr>
            <a:spLocks noChangeShapeType="1"/>
          </p:cNvSpPr>
          <p:nvPr/>
        </p:nvSpPr>
        <p:spPr bwMode="auto">
          <a:xfrm>
            <a:off x="6875463" y="5516563"/>
            <a:ext cx="576262"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6" name="Line 41"/>
          <p:cNvSpPr>
            <a:spLocks noChangeShapeType="1"/>
          </p:cNvSpPr>
          <p:nvPr/>
        </p:nvSpPr>
        <p:spPr bwMode="auto">
          <a:xfrm>
            <a:off x="6877050" y="2925763"/>
            <a:ext cx="0" cy="3587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7" name="Line 42"/>
          <p:cNvSpPr>
            <a:spLocks noChangeShapeType="1"/>
          </p:cNvSpPr>
          <p:nvPr/>
        </p:nvSpPr>
        <p:spPr bwMode="auto">
          <a:xfrm>
            <a:off x="6875463" y="2924175"/>
            <a:ext cx="57626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8" name="Freeform 43"/>
          <p:cNvSpPr/>
          <p:nvPr/>
        </p:nvSpPr>
        <p:spPr bwMode="auto">
          <a:xfrm>
            <a:off x="6877050" y="4167188"/>
            <a:ext cx="574675" cy="485775"/>
          </a:xfrm>
          <a:custGeom>
            <a:avLst/>
            <a:gdLst>
              <a:gd name="T0" fmla="*/ 0 w 540"/>
              <a:gd name="T1" fmla="*/ 299 h 299"/>
              <a:gd name="T2" fmla="*/ 92 w 540"/>
              <a:gd name="T3" fmla="*/ 107 h 299"/>
              <a:gd name="T4" fmla="*/ 256 w 540"/>
              <a:gd name="T5" fmla="*/ 15 h 299"/>
              <a:gd name="T6" fmla="*/ 540 w 540"/>
              <a:gd name="T7" fmla="*/ 15 h 299"/>
            </a:gdLst>
            <a:ahLst/>
            <a:cxnLst>
              <a:cxn ang="0">
                <a:pos x="T0" y="T1"/>
              </a:cxn>
              <a:cxn ang="0">
                <a:pos x="T2" y="T3"/>
              </a:cxn>
              <a:cxn ang="0">
                <a:pos x="T4" y="T5"/>
              </a:cxn>
              <a:cxn ang="0">
                <a:pos x="T6" y="T7"/>
              </a:cxn>
            </a:cxnLst>
            <a:rect l="0" t="0" r="r" b="b"/>
            <a:pathLst>
              <a:path w="540" h="299">
                <a:moveTo>
                  <a:pt x="0" y="299"/>
                </a:moveTo>
                <a:cubicBezTo>
                  <a:pt x="24" y="226"/>
                  <a:pt x="49" y="154"/>
                  <a:pt x="92" y="107"/>
                </a:cubicBezTo>
                <a:cubicBezTo>
                  <a:pt x="135" y="60"/>
                  <a:pt x="181" y="30"/>
                  <a:pt x="256" y="15"/>
                </a:cubicBezTo>
                <a:cubicBezTo>
                  <a:pt x="331" y="0"/>
                  <a:pt x="435" y="7"/>
                  <a:pt x="540" y="15"/>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49" name="Group 44"/>
          <p:cNvGrpSpPr/>
          <p:nvPr/>
        </p:nvGrpSpPr>
        <p:grpSpPr bwMode="auto">
          <a:xfrm>
            <a:off x="6300788" y="1484313"/>
            <a:ext cx="1727200" cy="431800"/>
            <a:chOff x="3969" y="935"/>
            <a:chExt cx="1088" cy="272"/>
          </a:xfrm>
        </p:grpSpPr>
        <p:sp>
          <p:nvSpPr>
            <p:cNvPr id="150" name="Line 45"/>
            <p:cNvSpPr>
              <a:spLocks noChangeShapeType="1"/>
            </p:cNvSpPr>
            <p:nvPr/>
          </p:nvSpPr>
          <p:spPr bwMode="auto">
            <a:xfrm>
              <a:off x="3969" y="935"/>
              <a:ext cx="3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1" name="Line 46"/>
            <p:cNvSpPr>
              <a:spLocks noChangeShapeType="1"/>
            </p:cNvSpPr>
            <p:nvPr/>
          </p:nvSpPr>
          <p:spPr bwMode="auto">
            <a:xfrm>
              <a:off x="4332" y="935"/>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2" name="Line 47"/>
            <p:cNvSpPr>
              <a:spLocks noChangeShapeType="1"/>
            </p:cNvSpPr>
            <p:nvPr/>
          </p:nvSpPr>
          <p:spPr bwMode="auto">
            <a:xfrm>
              <a:off x="4332" y="1207"/>
              <a:ext cx="3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 name="Line 48"/>
            <p:cNvSpPr>
              <a:spLocks noChangeShapeType="1"/>
            </p:cNvSpPr>
            <p:nvPr/>
          </p:nvSpPr>
          <p:spPr bwMode="auto">
            <a:xfrm>
              <a:off x="4694" y="935"/>
              <a:ext cx="0" cy="2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 name="Line 49"/>
            <p:cNvSpPr>
              <a:spLocks noChangeShapeType="1"/>
            </p:cNvSpPr>
            <p:nvPr/>
          </p:nvSpPr>
          <p:spPr bwMode="auto">
            <a:xfrm>
              <a:off x="4694" y="935"/>
              <a:ext cx="3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55" name="Group 50"/>
          <p:cNvGrpSpPr/>
          <p:nvPr/>
        </p:nvGrpSpPr>
        <p:grpSpPr bwMode="auto">
          <a:xfrm>
            <a:off x="7451725" y="2925763"/>
            <a:ext cx="576263" cy="358775"/>
            <a:chOff x="4694" y="1843"/>
            <a:chExt cx="363" cy="226"/>
          </a:xfrm>
        </p:grpSpPr>
        <p:sp>
          <p:nvSpPr>
            <p:cNvPr id="156" name="Line 51"/>
            <p:cNvSpPr>
              <a:spLocks noChangeShapeType="1"/>
            </p:cNvSpPr>
            <p:nvPr/>
          </p:nvSpPr>
          <p:spPr bwMode="auto">
            <a:xfrm>
              <a:off x="4694" y="1843"/>
              <a:ext cx="0" cy="22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7" name="Line 52"/>
            <p:cNvSpPr>
              <a:spLocks noChangeShapeType="1"/>
            </p:cNvSpPr>
            <p:nvPr/>
          </p:nvSpPr>
          <p:spPr bwMode="auto">
            <a:xfrm>
              <a:off x="4694" y="2069"/>
              <a:ext cx="36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58" name="Line 53"/>
          <p:cNvSpPr>
            <a:spLocks noChangeShapeType="1"/>
          </p:cNvSpPr>
          <p:nvPr/>
        </p:nvSpPr>
        <p:spPr bwMode="auto">
          <a:xfrm>
            <a:off x="7451725" y="5516563"/>
            <a:ext cx="0" cy="433387"/>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9" name="Line 54"/>
          <p:cNvSpPr>
            <a:spLocks noChangeShapeType="1"/>
          </p:cNvSpPr>
          <p:nvPr/>
        </p:nvSpPr>
        <p:spPr bwMode="auto">
          <a:xfrm>
            <a:off x="7667625" y="1196975"/>
            <a:ext cx="0" cy="48958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0" name="Line 55"/>
          <p:cNvSpPr>
            <a:spLocks noChangeShapeType="1"/>
          </p:cNvSpPr>
          <p:nvPr/>
        </p:nvSpPr>
        <p:spPr bwMode="auto">
          <a:xfrm>
            <a:off x="7451725" y="5949950"/>
            <a:ext cx="215900"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61" name="Group 56"/>
          <p:cNvGrpSpPr/>
          <p:nvPr/>
        </p:nvGrpSpPr>
        <p:grpSpPr bwMode="auto">
          <a:xfrm>
            <a:off x="7451725" y="4149725"/>
            <a:ext cx="215900" cy="358775"/>
            <a:chOff x="4146" y="2682"/>
            <a:chExt cx="222" cy="267"/>
          </a:xfrm>
        </p:grpSpPr>
        <p:sp>
          <p:nvSpPr>
            <p:cNvPr id="162" name="Line 57"/>
            <p:cNvSpPr>
              <a:spLocks noChangeShapeType="1"/>
            </p:cNvSpPr>
            <p:nvPr/>
          </p:nvSpPr>
          <p:spPr bwMode="auto">
            <a:xfrm>
              <a:off x="4146" y="2682"/>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3" name="Line 58"/>
            <p:cNvSpPr>
              <a:spLocks noChangeShapeType="1"/>
            </p:cNvSpPr>
            <p:nvPr/>
          </p:nvSpPr>
          <p:spPr bwMode="auto">
            <a:xfrm>
              <a:off x="4164" y="2721"/>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4" name="Line 59"/>
            <p:cNvSpPr>
              <a:spLocks noChangeShapeType="1"/>
            </p:cNvSpPr>
            <p:nvPr/>
          </p:nvSpPr>
          <p:spPr bwMode="auto">
            <a:xfrm>
              <a:off x="4179" y="2760"/>
              <a:ext cx="27"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5" name="Line 60"/>
            <p:cNvSpPr>
              <a:spLocks noChangeShapeType="1"/>
            </p:cNvSpPr>
            <p:nvPr/>
          </p:nvSpPr>
          <p:spPr bwMode="auto">
            <a:xfrm>
              <a:off x="4203" y="2796"/>
              <a:ext cx="1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6" name="Line 61"/>
            <p:cNvSpPr>
              <a:spLocks noChangeShapeType="1"/>
            </p:cNvSpPr>
            <p:nvPr/>
          </p:nvSpPr>
          <p:spPr bwMode="auto">
            <a:xfrm>
              <a:off x="4212" y="2817"/>
              <a:ext cx="30"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7" name="Line 62"/>
            <p:cNvSpPr>
              <a:spLocks noChangeShapeType="1"/>
            </p:cNvSpPr>
            <p:nvPr/>
          </p:nvSpPr>
          <p:spPr bwMode="auto">
            <a:xfrm>
              <a:off x="4236" y="2844"/>
              <a:ext cx="30"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8" name="Line 63"/>
            <p:cNvSpPr>
              <a:spLocks noChangeShapeType="1"/>
            </p:cNvSpPr>
            <p:nvPr/>
          </p:nvSpPr>
          <p:spPr bwMode="auto">
            <a:xfrm>
              <a:off x="4254" y="2862"/>
              <a:ext cx="45"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9" name="Line 64"/>
            <p:cNvSpPr>
              <a:spLocks noChangeShapeType="1"/>
            </p:cNvSpPr>
            <p:nvPr/>
          </p:nvSpPr>
          <p:spPr bwMode="auto">
            <a:xfrm>
              <a:off x="4284" y="2898"/>
              <a:ext cx="2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0" name="Line 65"/>
            <p:cNvSpPr>
              <a:spLocks noChangeShapeType="1"/>
            </p:cNvSpPr>
            <p:nvPr/>
          </p:nvSpPr>
          <p:spPr bwMode="auto">
            <a:xfrm>
              <a:off x="4290" y="2901"/>
              <a:ext cx="4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1" name="Line 66"/>
            <p:cNvSpPr>
              <a:spLocks noChangeShapeType="1"/>
            </p:cNvSpPr>
            <p:nvPr/>
          </p:nvSpPr>
          <p:spPr bwMode="auto">
            <a:xfrm>
              <a:off x="4326" y="2928"/>
              <a:ext cx="42"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72" name="Group 67"/>
          <p:cNvGrpSpPr/>
          <p:nvPr/>
        </p:nvGrpSpPr>
        <p:grpSpPr bwMode="auto">
          <a:xfrm>
            <a:off x="5552312" y="4230693"/>
            <a:ext cx="3089181" cy="452438"/>
            <a:chOff x="3456" y="2665"/>
            <a:chExt cx="2092" cy="285"/>
          </a:xfrm>
        </p:grpSpPr>
        <mc:AlternateContent xmlns:mc="http://schemas.openxmlformats.org/markup-compatibility/2006">
          <mc:Choice xmlns:a14="http://schemas.microsoft.com/office/drawing/2010/main" Requires="a14">
            <p:sp>
              <p:nvSpPr>
                <p:cNvPr id="173" name="Text Box 68"/>
                <p:cNvSpPr txBox="1">
                  <a:spLocks noChangeArrowheads="1"/>
                </p:cNvSpPr>
                <p:nvPr/>
              </p:nvSpPr>
              <p:spPr bwMode="auto">
                <a:xfrm>
                  <a:off x="3456" y="2665"/>
                  <a:ext cx="45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ctrlPr>
                          </m:sSubPr>
                          <m:e>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𝑽</m:t>
                            </m:r>
                          </m:e>
                          <m:sub>
                            <m:r>
                              <a:rPr kumimoji="1" lang="en-US" altLang="zh-CN" sz="2400"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cs typeface="+mn-cs"/>
                              </a:rPr>
                              <m:t>𝑻𝑯</m:t>
                            </m:r>
                          </m:sub>
                        </m:sSub>
                      </m:oMath>
                    </m:oMathPara>
                  </a14:m>
                  <a:endPar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1" charset="-122"/>
                    <a:cs typeface="+mn-cs"/>
                  </a:endParaRPr>
                </a:p>
              </p:txBody>
            </p:sp>
          </mc:Choice>
          <mc:Fallback>
            <p:sp>
              <p:nvSpPr>
                <p:cNvPr id="173" name="Text Box 68"/>
                <p:cNvSpPr txBox="1">
                  <a:spLocks noRot="1" noChangeAspect="1" noMove="1" noResize="1" noEditPoints="1" noAdjustHandles="1" noChangeArrowheads="1" noChangeShapeType="1" noTextEdit="1"/>
                </p:cNvSpPr>
                <p:nvPr/>
              </p:nvSpPr>
              <p:spPr bwMode="auto">
                <a:xfrm>
                  <a:off x="3456" y="2665"/>
                  <a:ext cx="456" cy="285"/>
                </a:xfrm>
                <a:prstGeom prst="rect">
                  <a:avLst/>
                </a:prstGeom>
                <a:blipFill rotWithShape="1">
                  <a:blip r:embed="rId6"/>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174" name="Line 69"/>
            <p:cNvSpPr>
              <a:spLocks noChangeShapeType="1"/>
            </p:cNvSpPr>
            <p:nvPr/>
          </p:nvSpPr>
          <p:spPr bwMode="auto">
            <a:xfrm>
              <a:off x="3961" y="2840"/>
              <a:ext cx="1587" cy="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75" name="Line 70"/>
          <p:cNvSpPr>
            <a:spLocks noChangeShapeType="1"/>
          </p:cNvSpPr>
          <p:nvPr/>
        </p:nvSpPr>
        <p:spPr bwMode="auto">
          <a:xfrm>
            <a:off x="7451725" y="1196975"/>
            <a:ext cx="0" cy="48958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76" name="Group 71"/>
          <p:cNvGrpSpPr/>
          <p:nvPr/>
        </p:nvGrpSpPr>
        <p:grpSpPr bwMode="auto">
          <a:xfrm>
            <a:off x="7667625" y="5516563"/>
            <a:ext cx="576263" cy="433387"/>
            <a:chOff x="4830" y="3475"/>
            <a:chExt cx="363" cy="273"/>
          </a:xfrm>
        </p:grpSpPr>
        <p:sp>
          <p:nvSpPr>
            <p:cNvPr id="177" name="Line 72"/>
            <p:cNvSpPr>
              <a:spLocks noChangeShapeType="1"/>
            </p:cNvSpPr>
            <p:nvPr/>
          </p:nvSpPr>
          <p:spPr bwMode="auto">
            <a:xfrm>
              <a:off x="4830" y="3476"/>
              <a:ext cx="0" cy="272"/>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8" name="Line 73"/>
            <p:cNvSpPr>
              <a:spLocks noChangeShapeType="1"/>
            </p:cNvSpPr>
            <p:nvPr/>
          </p:nvSpPr>
          <p:spPr bwMode="auto">
            <a:xfrm>
              <a:off x="4830" y="3475"/>
              <a:ext cx="363"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179" name="Group 74"/>
          <p:cNvGrpSpPr/>
          <p:nvPr/>
        </p:nvGrpSpPr>
        <p:grpSpPr bwMode="auto">
          <a:xfrm>
            <a:off x="7667625" y="4510088"/>
            <a:ext cx="720725" cy="142875"/>
            <a:chOff x="4830" y="2841"/>
            <a:chExt cx="454" cy="90"/>
          </a:xfrm>
        </p:grpSpPr>
        <p:grpSp>
          <p:nvGrpSpPr>
            <p:cNvPr id="180" name="Group 75"/>
            <p:cNvGrpSpPr/>
            <p:nvPr/>
          </p:nvGrpSpPr>
          <p:grpSpPr bwMode="auto">
            <a:xfrm>
              <a:off x="4830" y="2841"/>
              <a:ext cx="318" cy="90"/>
              <a:chOff x="4146" y="2682"/>
              <a:chExt cx="222" cy="267"/>
            </a:xfrm>
          </p:grpSpPr>
          <p:sp>
            <p:nvSpPr>
              <p:cNvPr id="182" name="Line 76"/>
              <p:cNvSpPr>
                <a:spLocks noChangeShapeType="1"/>
              </p:cNvSpPr>
              <p:nvPr/>
            </p:nvSpPr>
            <p:spPr bwMode="auto">
              <a:xfrm>
                <a:off x="4146" y="2682"/>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3" name="Line 77"/>
              <p:cNvSpPr>
                <a:spLocks noChangeShapeType="1"/>
              </p:cNvSpPr>
              <p:nvPr/>
            </p:nvSpPr>
            <p:spPr bwMode="auto">
              <a:xfrm>
                <a:off x="4164" y="2721"/>
                <a:ext cx="18" cy="48"/>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4" name="Line 78"/>
              <p:cNvSpPr>
                <a:spLocks noChangeShapeType="1"/>
              </p:cNvSpPr>
              <p:nvPr/>
            </p:nvSpPr>
            <p:spPr bwMode="auto">
              <a:xfrm>
                <a:off x="4179" y="2760"/>
                <a:ext cx="27"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5" name="Line 79"/>
              <p:cNvSpPr>
                <a:spLocks noChangeShapeType="1"/>
              </p:cNvSpPr>
              <p:nvPr/>
            </p:nvSpPr>
            <p:spPr bwMode="auto">
              <a:xfrm>
                <a:off x="4203" y="2796"/>
                <a:ext cx="1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6" name="Line 80"/>
              <p:cNvSpPr>
                <a:spLocks noChangeShapeType="1"/>
              </p:cNvSpPr>
              <p:nvPr/>
            </p:nvSpPr>
            <p:spPr bwMode="auto">
              <a:xfrm>
                <a:off x="4212" y="2817"/>
                <a:ext cx="30"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7" name="Line 81"/>
              <p:cNvSpPr>
                <a:spLocks noChangeShapeType="1"/>
              </p:cNvSpPr>
              <p:nvPr/>
            </p:nvSpPr>
            <p:spPr bwMode="auto">
              <a:xfrm>
                <a:off x="4236" y="2844"/>
                <a:ext cx="30" cy="3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8" name="Line 82"/>
              <p:cNvSpPr>
                <a:spLocks noChangeShapeType="1"/>
              </p:cNvSpPr>
              <p:nvPr/>
            </p:nvSpPr>
            <p:spPr bwMode="auto">
              <a:xfrm>
                <a:off x="4254" y="2862"/>
                <a:ext cx="45" cy="45"/>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9" name="Line 83"/>
              <p:cNvSpPr>
                <a:spLocks noChangeShapeType="1"/>
              </p:cNvSpPr>
              <p:nvPr/>
            </p:nvSpPr>
            <p:spPr bwMode="auto">
              <a:xfrm>
                <a:off x="4284" y="2898"/>
                <a:ext cx="27"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0" name="Line 84"/>
              <p:cNvSpPr>
                <a:spLocks noChangeShapeType="1"/>
              </p:cNvSpPr>
              <p:nvPr/>
            </p:nvSpPr>
            <p:spPr bwMode="auto">
              <a:xfrm>
                <a:off x="4290" y="2901"/>
                <a:ext cx="48" cy="33"/>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1" name="Line 85"/>
              <p:cNvSpPr>
                <a:spLocks noChangeShapeType="1"/>
              </p:cNvSpPr>
              <p:nvPr/>
            </p:nvSpPr>
            <p:spPr bwMode="auto">
              <a:xfrm>
                <a:off x="4326" y="2928"/>
                <a:ext cx="42" cy="21"/>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81" name="Line 86"/>
            <p:cNvSpPr>
              <a:spLocks noChangeShapeType="1"/>
            </p:cNvSpPr>
            <p:nvPr/>
          </p:nvSpPr>
          <p:spPr bwMode="auto">
            <a:xfrm>
              <a:off x="5148" y="2931"/>
              <a:ext cx="136"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90" name="矩形 89"/>
          <p:cNvSpPr/>
          <p:nvPr/>
        </p:nvSpPr>
        <p:spPr>
          <a:xfrm>
            <a:off x="3081228" y="1140681"/>
            <a:ext cx="412870" cy="221835"/>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dissolve">
                                      <p:cBhvr>
                                        <p:cTn id="11" dur="500"/>
                                        <p:tgtEl>
                                          <p:spTgt spid="1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dissolve">
                                      <p:cBhvr>
                                        <p:cTn id="16" dur="500"/>
                                        <p:tgtEl>
                                          <p:spTgt spid="11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wipe(up)">
                                      <p:cBhvr>
                                        <p:cTn id="26" dur="1000"/>
                                        <p:tgtEl>
                                          <p:spTgt spid="1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wipe(left)">
                                      <p:cBhvr>
                                        <p:cTn id="31" dur="10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44"/>
                                        </p:tgtEl>
                                        <p:attrNameLst>
                                          <p:attrName>style.visibility</p:attrName>
                                        </p:attrNameLst>
                                      </p:cBhvr>
                                      <p:to>
                                        <p:strVal val="visible"/>
                                      </p:to>
                                    </p:set>
                                    <p:animEffect transition="in" filter="wipe(up)">
                                      <p:cBhvr>
                                        <p:cTn id="36" dur="1000"/>
                                        <p:tgtEl>
                                          <p:spTgt spid="14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1"/>
                                        </p:tgtEl>
                                        <p:attrNameLst>
                                          <p:attrName>style.visibility</p:attrName>
                                        </p:attrNameLst>
                                      </p:cBhvr>
                                      <p:to>
                                        <p:strVal val="visible"/>
                                      </p:to>
                                    </p:set>
                                    <p:animEffect transition="in" filter="wipe(left)">
                                      <p:cBhvr>
                                        <p:cTn id="41" dur="1000"/>
                                        <p:tgtEl>
                                          <p:spTgt spid="14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2"/>
                                        </p:tgtEl>
                                        <p:attrNameLst>
                                          <p:attrName>style.visibility</p:attrName>
                                        </p:attrNameLst>
                                      </p:cBhvr>
                                      <p:to>
                                        <p:strVal val="visible"/>
                                      </p:to>
                                    </p:set>
                                    <p:animEffect transition="in" filter="wipe(left)">
                                      <p:cBhvr>
                                        <p:cTn id="46" dur="1000"/>
                                        <p:tgtEl>
                                          <p:spTgt spid="1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43"/>
                                        </p:tgtEl>
                                        <p:attrNameLst>
                                          <p:attrName>style.visibility</p:attrName>
                                        </p:attrNameLst>
                                      </p:cBhvr>
                                      <p:to>
                                        <p:strVal val="visible"/>
                                      </p:to>
                                    </p:set>
                                    <p:animEffect transition="in" filter="wipe(left)">
                                      <p:cBhvr>
                                        <p:cTn id="51" dur="1000"/>
                                        <p:tgtEl>
                                          <p:spTgt spid="14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46"/>
                                        </p:tgtEl>
                                        <p:attrNameLst>
                                          <p:attrName>style.visibility</p:attrName>
                                        </p:attrNameLst>
                                      </p:cBhvr>
                                      <p:to>
                                        <p:strVal val="visible"/>
                                      </p:to>
                                    </p:set>
                                    <p:animEffect transition="in" filter="wipe(down)">
                                      <p:cBhvr>
                                        <p:cTn id="56" dur="500"/>
                                        <p:tgtEl>
                                          <p:spTgt spid="14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7"/>
                                        </p:tgtEl>
                                        <p:attrNameLst>
                                          <p:attrName>style.visibility</p:attrName>
                                        </p:attrNameLst>
                                      </p:cBhvr>
                                      <p:to>
                                        <p:strVal val="visible"/>
                                      </p:to>
                                    </p:set>
                                    <p:animEffect transition="in" filter="wipe(left)">
                                      <p:cBhvr>
                                        <p:cTn id="61" dur="1000"/>
                                        <p:tgtEl>
                                          <p:spTgt spid="14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5"/>
                                        </p:tgtEl>
                                        <p:attrNameLst>
                                          <p:attrName>style.visibility</p:attrName>
                                        </p:attrNameLst>
                                      </p:cBhvr>
                                      <p:to>
                                        <p:strVal val="visible"/>
                                      </p:to>
                                    </p:set>
                                    <p:animEffect transition="in" filter="wipe(left)">
                                      <p:cBhvr>
                                        <p:cTn id="66" dur="1000"/>
                                        <p:tgtEl>
                                          <p:spTgt spid="1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48"/>
                                        </p:tgtEl>
                                        <p:attrNameLst>
                                          <p:attrName>style.visibility</p:attrName>
                                        </p:attrNameLst>
                                      </p:cBhvr>
                                      <p:to>
                                        <p:strVal val="visible"/>
                                      </p:to>
                                    </p:set>
                                    <p:animEffect transition="in" filter="wipe(down)">
                                      <p:cBhvr>
                                        <p:cTn id="71" dur="1000"/>
                                        <p:tgtEl>
                                          <p:spTgt spid="14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75"/>
                                        </p:tgtEl>
                                        <p:attrNameLst>
                                          <p:attrName>style.visibility</p:attrName>
                                        </p:attrNameLst>
                                      </p:cBhvr>
                                      <p:to>
                                        <p:strVal val="visible"/>
                                      </p:to>
                                    </p:set>
                                    <p:animEffect transition="in" filter="wipe(up)">
                                      <p:cBhvr>
                                        <p:cTn id="76" dur="1000"/>
                                        <p:tgtEl>
                                          <p:spTgt spid="17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55"/>
                                        </p:tgtEl>
                                        <p:attrNameLst>
                                          <p:attrName>style.visibility</p:attrName>
                                        </p:attrNameLst>
                                      </p:cBhvr>
                                      <p:to>
                                        <p:strVal val="visible"/>
                                      </p:to>
                                    </p:set>
                                    <p:animEffect transition="in" filter="wipe(up)">
                                      <p:cBhvr>
                                        <p:cTn id="81" dur="1000"/>
                                        <p:tgtEl>
                                          <p:spTgt spid="15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158"/>
                                        </p:tgtEl>
                                        <p:attrNameLst>
                                          <p:attrName>style.visibility</p:attrName>
                                        </p:attrNameLst>
                                      </p:cBhvr>
                                      <p:to>
                                        <p:strVal val="visible"/>
                                      </p:to>
                                    </p:set>
                                    <p:animEffect transition="in" filter="wipe(up)">
                                      <p:cBhvr>
                                        <p:cTn id="86" dur="1000"/>
                                        <p:tgtEl>
                                          <p:spTgt spid="15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60"/>
                                        </p:tgtEl>
                                        <p:attrNameLst>
                                          <p:attrName>style.visibility</p:attrName>
                                        </p:attrNameLst>
                                      </p:cBhvr>
                                      <p:to>
                                        <p:strVal val="visible"/>
                                      </p:to>
                                    </p:set>
                                    <p:animEffect transition="in" filter="wipe(left)">
                                      <p:cBhvr>
                                        <p:cTn id="91" dur="1000"/>
                                        <p:tgtEl>
                                          <p:spTgt spid="16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161"/>
                                        </p:tgtEl>
                                        <p:attrNameLst>
                                          <p:attrName>style.visibility</p:attrName>
                                        </p:attrNameLst>
                                      </p:cBhvr>
                                      <p:to>
                                        <p:strVal val="visible"/>
                                      </p:to>
                                    </p:set>
                                    <p:animEffect transition="in" filter="wipe(up)">
                                      <p:cBhvr>
                                        <p:cTn id="96" dur="1000"/>
                                        <p:tgtEl>
                                          <p:spTgt spid="1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72"/>
                                        </p:tgtEl>
                                        <p:attrNameLst>
                                          <p:attrName>style.visibility</p:attrName>
                                        </p:attrNameLst>
                                      </p:cBhvr>
                                      <p:to>
                                        <p:strVal val="visible"/>
                                      </p:to>
                                    </p:set>
                                    <p:animEffect transition="in" filter="wipe(left)">
                                      <p:cBhvr>
                                        <p:cTn id="101" dur="1000"/>
                                        <p:tgtEl>
                                          <p:spTgt spid="17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159"/>
                                        </p:tgtEl>
                                        <p:attrNameLst>
                                          <p:attrName>style.visibility</p:attrName>
                                        </p:attrNameLst>
                                      </p:cBhvr>
                                      <p:to>
                                        <p:strVal val="visible"/>
                                      </p:to>
                                    </p:set>
                                    <p:animEffect transition="in" filter="wipe(up)">
                                      <p:cBhvr>
                                        <p:cTn id="106" dur="1000"/>
                                        <p:tgtEl>
                                          <p:spTgt spid="15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176"/>
                                        </p:tgtEl>
                                        <p:attrNameLst>
                                          <p:attrName>style.visibility</p:attrName>
                                        </p:attrNameLst>
                                      </p:cBhvr>
                                      <p:to>
                                        <p:strVal val="visible"/>
                                      </p:to>
                                    </p:set>
                                    <p:animEffect transition="in" filter="wipe(down)">
                                      <p:cBhvr>
                                        <p:cTn id="111" dur="1000"/>
                                        <p:tgtEl>
                                          <p:spTgt spid="17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79"/>
                                        </p:tgtEl>
                                        <p:attrNameLst>
                                          <p:attrName>style.visibility</p:attrName>
                                        </p:attrNameLst>
                                      </p:cBhvr>
                                      <p:to>
                                        <p:strVal val="visible"/>
                                      </p:to>
                                    </p:set>
                                    <p:animEffect transition="in" filter="wipe(left)">
                                      <p:cBhvr>
                                        <p:cTn id="116"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z="3200" dirty="0">
                <a:latin typeface="黑体" panose="02010609060101010101" pitchFamily="49" charset="-122"/>
                <a:ea typeface="黑体" panose="02010609060101010101" pitchFamily="49" charset="-122"/>
              </a:rPr>
              <a:t>§4.15 </a:t>
            </a:r>
            <a:r>
              <a:rPr lang="zh-CN" altLang="en-US" sz="3200" dirty="0">
                <a:latin typeface="黑体" panose="02010609060101010101" pitchFamily="49" charset="-122"/>
                <a:ea typeface="黑体" panose="02010609060101010101" pitchFamily="49" charset="-122"/>
              </a:rPr>
              <a:t>多谐振荡器</a:t>
            </a:r>
            <a:endParaRPr lang="zh-CN" altLang="zh-CN" sz="3200" dirty="0">
              <a:latin typeface="黑体" panose="02010609060101010101" pitchFamily="49" charset="-122"/>
              <a:ea typeface="黑体" panose="02010609060101010101" pitchFamily="49" charset="-122"/>
            </a:endParaRPr>
          </a:p>
        </p:txBody>
      </p:sp>
      <p:sp>
        <p:nvSpPr>
          <p:cNvPr id="5123" name="Rectangle 3"/>
          <p:cNvSpPr>
            <a:spLocks noChangeArrowheads="1"/>
          </p:cNvSpPr>
          <p:nvPr/>
        </p:nvSpPr>
        <p:spPr bwMode="auto">
          <a:xfrm>
            <a:off x="374023" y="897807"/>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defRPr/>
            </a:pPr>
            <a:r>
              <a:rPr lang="zh-CN" altLang="en-US" sz="2800" b="0" dirty="0">
                <a:solidFill>
                  <a:srgbClr val="000099"/>
                </a:solidFill>
                <a:latin typeface="黑体" panose="02010609060101010101" pitchFamily="49" charset="-122"/>
                <a:ea typeface="黑体" panose="02010609060101010101" pitchFamily="49" charset="-122"/>
              </a:rPr>
              <a:t>定义：是一种自激振荡器，在接通电源后，不需外加触发信号，就能自动产生矩形脉冲。由于矩形波中含有丰富的高次谐波分量，习惯上又称为多谐振荡器</a:t>
            </a:r>
            <a:endParaRPr lang="en-US" altLang="zh-CN" sz="2800" b="0" dirty="0">
              <a:solidFill>
                <a:srgbClr val="000099"/>
              </a:solidFill>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b="0" dirty="0">
                <a:latin typeface="黑体" panose="02010609060101010101" pitchFamily="49" charset="-122"/>
                <a:ea typeface="黑体" panose="02010609060101010101" pitchFamily="49" charset="-122"/>
                <a:cs typeface="Times New Roman" panose="02020603050405020304" pitchFamily="18" charset="0"/>
              </a:rPr>
              <a:t>特点：</a:t>
            </a:r>
            <a:r>
              <a:rPr lang="zh-CN" altLang="en-US" sz="2400" b="0" dirty="0">
                <a:solidFill>
                  <a:srgbClr val="000000"/>
                </a:solidFill>
                <a:latin typeface="黑体" panose="02010609060101010101" pitchFamily="49" charset="-122"/>
                <a:ea typeface="黑体" panose="02010609060101010101" pitchFamily="49" charset="-122"/>
              </a:rPr>
              <a:t>无稳态，有</a:t>
            </a:r>
            <a:r>
              <a:rPr lang="zh-CN" altLang="en-US" sz="2400" b="0" dirty="0">
                <a:solidFill>
                  <a:srgbClr val="FF0000"/>
                </a:solidFill>
                <a:latin typeface="黑体" panose="02010609060101010101" pitchFamily="49" charset="-122"/>
                <a:ea typeface="黑体" panose="02010609060101010101" pitchFamily="49" charset="-122"/>
              </a:rPr>
              <a:t>两个暂稳态</a:t>
            </a:r>
            <a:r>
              <a:rPr lang="zh-CN" altLang="en-US" sz="2400" b="0" dirty="0">
                <a:solidFill>
                  <a:srgbClr val="000000"/>
                </a:solidFill>
                <a:latin typeface="黑体" panose="02010609060101010101" pitchFamily="49" charset="-122"/>
                <a:ea typeface="黑体" panose="02010609060101010101" pitchFamily="49" charset="-122"/>
              </a:rPr>
              <a:t>，称为第一暂稳态，第二暂稳态</a:t>
            </a:r>
            <a:endParaRPr lang="zh-CN" altLang="en-US" sz="2400" b="0" dirty="0">
              <a:latin typeface="黑体" panose="02010609060101010101" pitchFamily="49" charset="-122"/>
              <a:ea typeface="黑体" panose="02010609060101010101" pitchFamily="49" charset="-122"/>
              <a:cs typeface="Times New Roman" panose="02020603050405020304" pitchFamily="18" charset="0"/>
            </a:endParaRPr>
          </a:p>
          <a:p>
            <a:pPr marL="514350" indent="-514350">
              <a:buFont typeface="+mj-lt"/>
              <a:buAutoNum type="arabicPeriod"/>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用途：产生脉冲波形</a:t>
            </a:r>
            <a:endParaRPr lang="en-US" altLang="zh-CN" sz="2400" b="0" dirty="0">
              <a:latin typeface="Times New Roman" panose="02020603050405020304" pitchFamily="18" charset="0"/>
              <a:ea typeface="黑体" panose="02010609060101010101" pitchFamily="49" charset="-122"/>
              <a:cs typeface="Times New Roman" panose="02020603050405020304" pitchFamily="18" charset="0"/>
            </a:endParaRPr>
          </a:p>
          <a:p>
            <a:pPr marL="514350" indent="-514350">
              <a:lnSpc>
                <a:spcPct val="125000"/>
              </a:lnSpc>
              <a:buFont typeface="+mj-lt"/>
              <a:buAutoNum type="arabicPeriod"/>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典型电路类型：（</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）非对称式多谐振荡器</a:t>
            </a:r>
            <a:endParaRPr lang="zh-CN" altLang="en-US" sz="2400" b="0" dirty="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25000"/>
              </a:lnSpc>
              <a:buNone/>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）施密特触发器构成的多谐振荡器</a:t>
            </a:r>
            <a:endParaRPr lang="en-US" altLang="zh-CN" sz="2400" b="0" dirty="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25000"/>
              </a:lnSpc>
              <a:buNone/>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）简单环行振荡器</a:t>
            </a:r>
            <a:endParaRPr lang="en-US" altLang="zh-CN" sz="2400" b="0" dirty="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25000"/>
              </a:lnSpc>
              <a:buNone/>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）石英晶体多谐振荡器</a:t>
            </a:r>
            <a:endParaRPr lang="zh-CN" altLang="en-US" sz="2400" b="0" dirty="0">
              <a:latin typeface="Times New Roman" panose="02020603050405020304" pitchFamily="18" charset="0"/>
              <a:ea typeface="黑体" panose="02010609060101010101" pitchFamily="49" charset="-122"/>
              <a:cs typeface="Times New Roman" panose="02020603050405020304" pitchFamily="18" charset="0"/>
            </a:endParaRPr>
          </a:p>
          <a:p>
            <a:pPr marL="514350" indent="-514350">
              <a:buFont typeface="+mj-lt"/>
              <a:buAutoNum type="arabicPeriod"/>
            </a:pPr>
            <a:endParaRPr kumimoji="0" lang="zh-CN" altLang="en-US" sz="2800" b="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分析方法：波形分析法</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Rectangle 3"/>
          <p:cNvSpPr>
            <a:spLocks noChangeArrowheads="1"/>
          </p:cNvSpPr>
          <p:nvPr/>
        </p:nvSpPr>
        <p:spPr bwMode="auto">
          <a:xfrm>
            <a:off x="395288" y="626451"/>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20000"/>
              </a:lnSpc>
              <a:buFontTx/>
              <a:buNone/>
            </a:pPr>
            <a:r>
              <a:rPr lang="zh-CN" altLang="en-US" sz="2800" b="0" dirty="0">
                <a:latin typeface="黑体" panose="02010609060101010101" pitchFamily="49" charset="-122"/>
                <a:ea typeface="黑体" panose="02010609060101010101" pitchFamily="49" charset="-122"/>
              </a:rPr>
              <a:t>（</a:t>
            </a:r>
            <a:r>
              <a:rPr lang="en-US" altLang="zh-CN" sz="2800" b="0" dirty="0">
                <a:latin typeface="黑体" panose="02010609060101010101" pitchFamily="49" charset="-122"/>
                <a:ea typeface="黑体" panose="02010609060101010101" pitchFamily="49" charset="-122"/>
              </a:rPr>
              <a:t>1</a:t>
            </a:r>
            <a:r>
              <a:rPr lang="zh-CN" altLang="en-US" sz="2800" b="0" dirty="0">
                <a:latin typeface="黑体" panose="02010609060101010101" pitchFamily="49" charset="-122"/>
                <a:ea typeface="黑体" panose="02010609060101010101" pitchFamily="49" charset="-122"/>
              </a:rPr>
              <a:t>）确定电路的</a:t>
            </a:r>
            <a:r>
              <a:rPr lang="zh-CN" altLang="en-US" sz="2800" b="0" dirty="0">
                <a:solidFill>
                  <a:srgbClr val="FF0000"/>
                </a:solidFill>
                <a:latin typeface="黑体" panose="02010609060101010101" pitchFamily="49" charset="-122"/>
                <a:ea typeface="黑体" panose="02010609060101010101" pitchFamily="49" charset="-122"/>
              </a:rPr>
              <a:t>第一暂稳态、第二暂稳态</a:t>
            </a:r>
            <a:endParaRPr lang="zh-CN" altLang="en-US" sz="2800" b="0" dirty="0">
              <a:solidFill>
                <a:srgbClr val="FF0000"/>
              </a:solidFill>
              <a:latin typeface="黑体" panose="02010609060101010101" pitchFamily="49" charset="-122"/>
              <a:ea typeface="黑体" panose="02010609060101010101" pitchFamily="49" charset="-122"/>
            </a:endParaRPr>
          </a:p>
          <a:p>
            <a:pPr>
              <a:lnSpc>
                <a:spcPct val="120000"/>
              </a:lnSpc>
              <a:buFontTx/>
              <a:buNone/>
            </a:pPr>
            <a:r>
              <a:rPr lang="zh-CN" altLang="en-US" sz="2800" b="0" dirty="0">
                <a:latin typeface="黑体" panose="02010609060101010101" pitchFamily="49" charset="-122"/>
                <a:ea typeface="黑体" panose="02010609060101010101" pitchFamily="49" charset="-122"/>
              </a:rPr>
              <a:t>（</a:t>
            </a:r>
            <a:r>
              <a:rPr lang="en-US" altLang="zh-CN" sz="2800" b="0" dirty="0">
                <a:latin typeface="黑体" panose="02010609060101010101" pitchFamily="49" charset="-122"/>
                <a:ea typeface="黑体" panose="02010609060101010101" pitchFamily="49" charset="-122"/>
              </a:rPr>
              <a:t>2</a:t>
            </a:r>
            <a:r>
              <a:rPr lang="zh-CN" altLang="en-US" sz="2800" b="0" dirty="0">
                <a:latin typeface="黑体" panose="02010609060101010101" pitchFamily="49" charset="-122"/>
                <a:ea typeface="黑体" panose="02010609060101010101" pitchFamily="49" charset="-122"/>
              </a:rPr>
              <a:t>）分析电路的工作过程，定性画出电路中各点电压的波形，</a:t>
            </a:r>
            <a:r>
              <a:rPr lang="zh-CN" altLang="en-US" sz="2800" b="0" dirty="0">
                <a:solidFill>
                  <a:srgbClr val="FF0000"/>
                </a:solidFill>
                <a:latin typeface="黑体" panose="02010609060101010101" pitchFamily="49" charset="-122"/>
                <a:ea typeface="黑体" panose="02010609060101010101" pitchFamily="49" charset="-122"/>
              </a:rPr>
              <a:t>找出决定电路状态发生转换的控制电压</a:t>
            </a:r>
            <a:endParaRPr lang="zh-CN" altLang="en-US" sz="2800" b="0" dirty="0">
              <a:solidFill>
                <a:srgbClr val="FF0000"/>
              </a:solidFill>
              <a:latin typeface="黑体" panose="02010609060101010101" pitchFamily="49" charset="-122"/>
              <a:ea typeface="黑体" panose="02010609060101010101" pitchFamily="49" charset="-122"/>
            </a:endParaRPr>
          </a:p>
          <a:p>
            <a:pPr>
              <a:lnSpc>
                <a:spcPct val="120000"/>
              </a:lnSpc>
              <a:buFontTx/>
              <a:buNone/>
            </a:pPr>
            <a:r>
              <a:rPr lang="zh-CN" altLang="en-US" sz="2800" b="0" dirty="0">
                <a:latin typeface="黑体" panose="02010609060101010101" pitchFamily="49" charset="-122"/>
                <a:ea typeface="黑体" panose="02010609060101010101" pitchFamily="49" charset="-122"/>
              </a:rPr>
              <a:t>（</a:t>
            </a:r>
            <a:r>
              <a:rPr lang="en-US" altLang="zh-CN" sz="2800" b="0" dirty="0">
                <a:latin typeface="黑体" panose="02010609060101010101" pitchFamily="49" charset="-122"/>
                <a:ea typeface="黑体" panose="02010609060101010101" pitchFamily="49" charset="-122"/>
              </a:rPr>
              <a:t>3</a:t>
            </a:r>
            <a:r>
              <a:rPr lang="zh-CN" altLang="en-US" sz="2800" b="0" dirty="0">
                <a:latin typeface="黑体" panose="02010609060101010101" pitchFamily="49" charset="-122"/>
                <a:ea typeface="黑体" panose="02010609060101010101" pitchFamily="49" charset="-122"/>
              </a:rPr>
              <a:t>）画出控制电压充放电等效电路，并将得到的电路化简</a:t>
            </a:r>
            <a:endParaRPr lang="zh-CN" altLang="en-US" sz="2800" b="0" dirty="0">
              <a:latin typeface="黑体" panose="02010609060101010101" pitchFamily="49" charset="-122"/>
              <a:ea typeface="黑体" panose="02010609060101010101" pitchFamily="49" charset="-122"/>
            </a:endParaRPr>
          </a:p>
          <a:p>
            <a:pPr>
              <a:lnSpc>
                <a:spcPct val="120000"/>
              </a:lnSpc>
              <a:buFontTx/>
              <a:buNone/>
            </a:pPr>
            <a:r>
              <a:rPr lang="zh-CN" altLang="en-US" sz="2800" b="0" dirty="0">
                <a:latin typeface="黑体" panose="02010609060101010101" pitchFamily="49" charset="-122"/>
                <a:ea typeface="黑体" panose="02010609060101010101" pitchFamily="49" charset="-122"/>
              </a:rPr>
              <a:t>（</a:t>
            </a:r>
            <a:r>
              <a:rPr lang="en-US" altLang="zh-CN" sz="2800" b="0" dirty="0">
                <a:latin typeface="黑体" panose="02010609060101010101" pitchFamily="49" charset="-122"/>
                <a:ea typeface="黑体" panose="02010609060101010101" pitchFamily="49" charset="-122"/>
              </a:rPr>
              <a:t>4</a:t>
            </a:r>
            <a:r>
              <a:rPr lang="zh-CN" altLang="en-US" sz="2800" b="0" dirty="0">
                <a:latin typeface="黑体" panose="02010609060101010101" pitchFamily="49" charset="-122"/>
                <a:ea typeface="黑体" panose="02010609060101010101" pitchFamily="49" charset="-122"/>
              </a:rPr>
              <a:t>）确定关键控制电压充放电的</a:t>
            </a:r>
            <a:r>
              <a:rPr lang="zh-CN" altLang="en-US" sz="2800" b="0" dirty="0">
                <a:solidFill>
                  <a:srgbClr val="FF0000"/>
                </a:solidFill>
                <a:latin typeface="黑体" panose="02010609060101010101" pitchFamily="49" charset="-122"/>
                <a:ea typeface="黑体" panose="02010609060101010101" pitchFamily="49" charset="-122"/>
              </a:rPr>
              <a:t>起始值、终了值和转换值，</a:t>
            </a:r>
            <a:r>
              <a:rPr lang="zh-CN" altLang="en-US" sz="2800" b="0" dirty="0">
                <a:latin typeface="黑体" panose="02010609060101010101" pitchFamily="49" charset="-122"/>
                <a:ea typeface="黑体" panose="02010609060101010101" pitchFamily="49" charset="-122"/>
              </a:rPr>
              <a:t>计算充放电时间，求出所需计算结果</a:t>
            </a:r>
            <a:endParaRPr lang="zh-CN" altLang="en-US" sz="2800" b="0" dirty="0">
              <a:latin typeface="黑体" panose="02010609060101010101" pitchFamily="49" charset="-122"/>
              <a:ea typeface="黑体" panose="02010609060101010101" pitchFamily="49" charset="-122"/>
            </a:endParaRPr>
          </a:p>
          <a:p>
            <a:pPr marL="514350" indent="-514350">
              <a:buFont typeface="+mj-lt"/>
              <a:buAutoNum type="arabicPeriod"/>
            </a:pPr>
            <a:endParaRPr kumimoji="0" lang="zh-CN" altLang="en-US" sz="2800" b="0" dirty="0">
              <a:solidFill>
                <a:srgbClr val="000000"/>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 name="Rectangle 3"/>
              <p:cNvSpPr>
                <a:spLocks noChangeArrowheads="1"/>
              </p:cNvSpPr>
              <p:nvPr/>
            </p:nvSpPr>
            <p:spPr bwMode="auto">
              <a:xfrm>
                <a:off x="1496004" y="5161938"/>
                <a:ext cx="6730313" cy="80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400"/>
                  </a:spcBef>
                  <a:buClr>
                    <a:srgbClr val="330066"/>
                  </a:buClr>
                  <a:buNone/>
                  <a:defRPr/>
                </a:pPr>
                <a:r>
                  <a:rPr lang="zh-CN" altLang="en-US" sz="2800" b="1" dirty="0">
                    <a:solidFill>
                      <a:srgbClr val="0000FF"/>
                    </a:solidFill>
                    <a:ea typeface="黑体" panose="02010609060101010101" pitchFamily="49" charset="-122"/>
                  </a:rPr>
                  <a:t>电容充放电时间计算：</a:t>
                </a:r>
                <a:endParaRPr lang="en-US" altLang="zh-CN" sz="2800" b="1" i="1" dirty="0">
                  <a:solidFill>
                    <a:srgbClr val="0000FF"/>
                  </a:solidFill>
                  <a:latin typeface="Cambria Math" panose="02040503050406030204" pitchFamily="18" charset="0"/>
                  <a:ea typeface="黑体" panose="02010609060101010101" pitchFamily="49" charset="-122"/>
                </a:endParaRPr>
              </a:p>
              <a:p>
                <a:pPr marL="0" indent="0" algn="ctr" eaLnBrk="1" hangingPunct="1">
                  <a:spcBef>
                    <a:spcPts val="400"/>
                  </a:spcBef>
                  <a:buClr>
                    <a:srgbClr val="330066"/>
                  </a:buClr>
                  <a:buNone/>
                  <a:defRPr/>
                </a:pPr>
                <a14:m>
                  <m:oMath xmlns:m="http://schemas.openxmlformats.org/officeDocument/2006/math">
                    <m:r>
                      <a:rPr lang="en-US" altLang="zh-CN" sz="2800" b="1" i="1" dirty="0" smtClean="0">
                        <a:solidFill>
                          <a:srgbClr val="0000FF"/>
                        </a:solidFill>
                        <a:latin typeface="Cambria Math" panose="02040503050406030204" pitchFamily="18" charset="0"/>
                        <a:ea typeface="黑体" panose="02010609060101010101" pitchFamily="49" charset="-122"/>
                      </a:rPr>
                      <m:t>𝑻</m:t>
                    </m:r>
                    <m:r>
                      <a:rPr lang="en-US" altLang="zh-CN" sz="2800" b="1" i="1" dirty="0" smtClean="0">
                        <a:solidFill>
                          <a:srgbClr val="0000FF"/>
                        </a:solidFill>
                        <a:latin typeface="Cambria Math" panose="02040503050406030204" pitchFamily="18" charset="0"/>
                        <a:ea typeface="黑体" panose="02010609060101010101" pitchFamily="49" charset="-122"/>
                      </a:rPr>
                      <m:t>=</m:t>
                    </m:r>
                    <m:r>
                      <a:rPr lang="en-US" altLang="zh-CN" sz="2800" b="1" i="1" dirty="0" err="1" smtClean="0">
                        <a:solidFill>
                          <a:srgbClr val="0000FF"/>
                        </a:solidFill>
                        <a:latin typeface="Cambria Math" panose="02040503050406030204" pitchFamily="18" charset="0"/>
                        <a:ea typeface="黑体" panose="02010609060101010101" pitchFamily="49" charset="-122"/>
                      </a:rPr>
                      <m:t>𝑹𝑪</m:t>
                    </m:r>
                    <m:r>
                      <a:rPr lang="en-US" altLang="zh-CN" sz="2800" b="1" i="1" dirty="0" smtClean="0">
                        <a:solidFill>
                          <a:srgbClr val="0000FF"/>
                        </a:solidFill>
                        <a:latin typeface="Cambria Math" panose="02040503050406030204" pitchFamily="18" charset="0"/>
                        <a:ea typeface="Cambria Math" panose="02040503050406030204" pitchFamily="18" charset="0"/>
                      </a:rPr>
                      <m:t>∙</m:t>
                    </m:r>
                    <m:r>
                      <a:rPr lang="en-US" altLang="zh-CN" sz="2800" b="1" i="1" dirty="0" err="1" smtClean="0">
                        <a:solidFill>
                          <a:srgbClr val="0000FF"/>
                        </a:solidFill>
                        <a:latin typeface="Cambria Math" panose="02040503050406030204" pitchFamily="18" charset="0"/>
                        <a:ea typeface="黑体" panose="02010609060101010101" pitchFamily="49" charset="-122"/>
                      </a:rPr>
                      <m:t>𝒍𝒏</m:t>
                    </m:r>
                    <m:f>
                      <m:fPr>
                        <m:ctrlPr>
                          <a:rPr lang="en-US" altLang="zh-CN" sz="2800" i="1" dirty="0" smtClean="0">
                            <a:solidFill>
                              <a:srgbClr val="0000FF"/>
                            </a:solidFill>
                            <a:latin typeface="Cambria Math" panose="02040503050406030204" pitchFamily="18" charset="0"/>
                            <a:ea typeface="黑体" panose="02010609060101010101" pitchFamily="49" charset="-122"/>
                          </a:rPr>
                        </m:ctrlPr>
                      </m:fPr>
                      <m:num>
                        <m:sSub>
                          <m:sSubPr>
                            <m:ctrlPr>
                              <a:rPr lang="en-US" altLang="zh-CN" sz="2800" i="1" dirty="0" smtClean="0">
                                <a:solidFill>
                                  <a:srgbClr val="0000FF"/>
                                </a:solidFill>
                                <a:latin typeface="Cambria Math" panose="02040503050406030204" pitchFamily="18" charset="0"/>
                                <a:ea typeface="黑体" panose="02010609060101010101" pitchFamily="49" charset="-122"/>
                              </a:rPr>
                            </m:ctrlPr>
                          </m:sSubPr>
                          <m:e>
                            <m:r>
                              <a:rPr lang="en-US" altLang="zh-CN" sz="2800" b="1" i="1" dirty="0" smtClean="0">
                                <a:solidFill>
                                  <a:srgbClr val="0000FF"/>
                                </a:solidFill>
                                <a:latin typeface="Cambria Math" panose="02040503050406030204" pitchFamily="18" charset="0"/>
                                <a:ea typeface="黑体" panose="02010609060101010101" pitchFamily="49" charset="-122"/>
                              </a:rPr>
                              <m:t>𝑽</m:t>
                            </m:r>
                          </m:e>
                          <m:sub>
                            <m:r>
                              <a:rPr lang="en-US" altLang="zh-CN" sz="2800" b="1" i="1" dirty="0" smtClean="0">
                                <a:solidFill>
                                  <a:srgbClr val="0000FF"/>
                                </a:solidFill>
                                <a:latin typeface="Cambria Math" panose="02040503050406030204" pitchFamily="18" charset="0"/>
                                <a:ea typeface="Cambria Math" panose="02040503050406030204" pitchFamily="18" charset="0"/>
                              </a:rPr>
                              <m:t>∞</m:t>
                            </m:r>
                          </m:sub>
                        </m:sSub>
                        <m:r>
                          <a:rPr lang="en-US" altLang="zh-CN" sz="2800" b="1" i="1" dirty="0" smtClean="0">
                            <a:solidFill>
                              <a:srgbClr val="0000FF"/>
                            </a:solidFill>
                            <a:latin typeface="Cambria Math" panose="02040503050406030204" pitchFamily="18" charset="0"/>
                            <a:ea typeface="黑体" panose="02010609060101010101" pitchFamily="49" charset="-122"/>
                          </a:rPr>
                          <m:t>−</m:t>
                        </m:r>
                        <m:sSub>
                          <m:sSubPr>
                            <m:ctrlPr>
                              <a:rPr lang="en-US" altLang="zh-CN" sz="2800" i="1" dirty="0" smtClean="0">
                                <a:solidFill>
                                  <a:srgbClr val="0000FF"/>
                                </a:solidFill>
                                <a:latin typeface="Cambria Math" panose="02040503050406030204" pitchFamily="18" charset="0"/>
                                <a:ea typeface="黑体" panose="02010609060101010101" pitchFamily="49" charset="-122"/>
                              </a:rPr>
                            </m:ctrlPr>
                          </m:sSubPr>
                          <m:e>
                            <m:r>
                              <a:rPr lang="en-US" altLang="zh-CN" sz="2800" b="1" i="1" dirty="0" smtClean="0">
                                <a:solidFill>
                                  <a:srgbClr val="0000FF"/>
                                </a:solidFill>
                                <a:latin typeface="Cambria Math" panose="02040503050406030204" pitchFamily="18" charset="0"/>
                                <a:ea typeface="黑体" panose="02010609060101010101" pitchFamily="49" charset="-122"/>
                              </a:rPr>
                              <m:t>𝑽</m:t>
                            </m:r>
                          </m:e>
                          <m:sub>
                            <m:r>
                              <a:rPr lang="en-US" altLang="zh-CN" sz="2800" b="1" i="1" dirty="0" smtClean="0">
                                <a:solidFill>
                                  <a:srgbClr val="0000FF"/>
                                </a:solidFill>
                                <a:latin typeface="Cambria Math" panose="02040503050406030204" pitchFamily="18" charset="0"/>
                                <a:ea typeface="黑体" panose="02010609060101010101" pitchFamily="49" charset="-122"/>
                              </a:rPr>
                              <m:t>𝟎</m:t>
                            </m:r>
                          </m:sub>
                        </m:sSub>
                      </m:num>
                      <m:den>
                        <m:sSub>
                          <m:sSubPr>
                            <m:ctrlPr>
                              <a:rPr lang="en-US" altLang="zh-CN" sz="2800" i="1" dirty="0">
                                <a:solidFill>
                                  <a:srgbClr val="0000FF"/>
                                </a:solidFill>
                                <a:latin typeface="Cambria Math" panose="02040503050406030204" pitchFamily="18" charset="0"/>
                                <a:ea typeface="黑体" panose="02010609060101010101" pitchFamily="49" charset="-122"/>
                              </a:rPr>
                            </m:ctrlPr>
                          </m:sSubPr>
                          <m:e>
                            <m:r>
                              <a:rPr lang="en-US" altLang="zh-CN" sz="2800" b="1" i="1" dirty="0">
                                <a:solidFill>
                                  <a:srgbClr val="0000FF"/>
                                </a:solidFill>
                                <a:latin typeface="Cambria Math" panose="02040503050406030204" pitchFamily="18" charset="0"/>
                                <a:ea typeface="黑体" panose="02010609060101010101" pitchFamily="49" charset="-122"/>
                              </a:rPr>
                              <m:t>𝑽</m:t>
                            </m:r>
                          </m:e>
                          <m:sub>
                            <m:r>
                              <a:rPr lang="en-US" altLang="zh-CN" sz="2800" b="1" i="1" dirty="0">
                                <a:solidFill>
                                  <a:srgbClr val="0000FF"/>
                                </a:solidFill>
                                <a:latin typeface="Cambria Math" panose="02040503050406030204" pitchFamily="18" charset="0"/>
                                <a:ea typeface="Cambria Math" panose="02040503050406030204" pitchFamily="18" charset="0"/>
                              </a:rPr>
                              <m:t>∞</m:t>
                            </m:r>
                          </m:sub>
                        </m:sSub>
                        <m:r>
                          <a:rPr lang="en-US" altLang="zh-CN" sz="2800" b="1" i="1" dirty="0">
                            <a:solidFill>
                              <a:srgbClr val="0000FF"/>
                            </a:solidFill>
                            <a:latin typeface="Cambria Math" panose="02040503050406030204" pitchFamily="18" charset="0"/>
                            <a:ea typeface="黑体" panose="02010609060101010101" pitchFamily="49" charset="-122"/>
                          </a:rPr>
                          <m:t>−</m:t>
                        </m:r>
                        <m:sSub>
                          <m:sSubPr>
                            <m:ctrlPr>
                              <a:rPr lang="en-US" altLang="zh-CN" sz="2800" i="1" dirty="0" smtClean="0">
                                <a:solidFill>
                                  <a:srgbClr val="0000FF"/>
                                </a:solidFill>
                                <a:latin typeface="Cambria Math" panose="02040503050406030204" pitchFamily="18" charset="0"/>
                                <a:ea typeface="黑体" panose="02010609060101010101" pitchFamily="49" charset="-122"/>
                              </a:rPr>
                            </m:ctrlPr>
                          </m:sSubPr>
                          <m:e>
                            <m:r>
                              <a:rPr lang="en-US" altLang="zh-CN" sz="2800" b="1" i="1" dirty="0" smtClean="0">
                                <a:solidFill>
                                  <a:srgbClr val="0000FF"/>
                                </a:solidFill>
                                <a:latin typeface="Cambria Math" panose="02040503050406030204" pitchFamily="18" charset="0"/>
                                <a:ea typeface="黑体" panose="02010609060101010101" pitchFamily="49" charset="-122"/>
                              </a:rPr>
                              <m:t>𝑽</m:t>
                            </m:r>
                          </m:e>
                          <m:sub>
                            <m:r>
                              <a:rPr lang="en-US" altLang="zh-CN" sz="2800" b="1" i="1" dirty="0" smtClean="0">
                                <a:solidFill>
                                  <a:srgbClr val="0000FF"/>
                                </a:solidFill>
                                <a:latin typeface="Cambria Math" panose="02040503050406030204" pitchFamily="18" charset="0"/>
                                <a:ea typeface="黑体" panose="02010609060101010101" pitchFamily="49" charset="-122"/>
                              </a:rPr>
                              <m:t>𝒕𝒉</m:t>
                            </m:r>
                          </m:sub>
                        </m:sSub>
                      </m:den>
                    </m:f>
                  </m:oMath>
                </a14:m>
                <a:r>
                  <a:rPr lang="zh-CN" altLang="en-US" sz="2800" dirty="0">
                    <a:solidFill>
                      <a:srgbClr val="0000FF"/>
                    </a:solidFill>
                    <a:latin typeface="黑体" panose="02010609060101010101" pitchFamily="49" charset="-122"/>
                    <a:ea typeface="黑体" panose="02010609060101010101" pitchFamily="49" charset="-122"/>
                  </a:rPr>
                  <a:t> </a:t>
                </a:r>
                <a:endParaRPr lang="zh-CN" altLang="en-US" sz="2800" dirty="0">
                  <a:solidFill>
                    <a:srgbClr val="0000FF"/>
                  </a:solidFill>
                  <a:latin typeface="黑体" panose="02010609060101010101" pitchFamily="49" charset="-122"/>
                  <a:ea typeface="黑体" panose="02010609060101010101" pitchFamily="49" charset="-122"/>
                </a:endParaRPr>
              </a:p>
            </p:txBody>
          </p:sp>
        </mc:Choice>
        <mc:Fallback>
          <p:sp>
            <p:nvSpPr>
              <p:cNvPr id="4" name="Rectangle 3"/>
              <p:cNvSpPr>
                <a:spLocks noRot="1" noChangeAspect="1" noMove="1" noResize="1" noEditPoints="1" noAdjustHandles="1" noChangeArrowheads="1" noChangeShapeType="1" noTextEdit="1"/>
              </p:cNvSpPr>
              <p:nvPr/>
            </p:nvSpPr>
            <p:spPr bwMode="auto">
              <a:xfrm>
                <a:off x="1496004" y="5161938"/>
                <a:ext cx="6730313" cy="800071"/>
              </a:xfrm>
              <a:prstGeom prst="rect">
                <a:avLst/>
              </a:prstGeom>
              <a:blipFill rotWithShape="1">
                <a:blip r:embed="rId1"/>
                <a:stretch>
                  <a:fillRect l="-9" t="-3" r="8" b="-473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典型电路分析</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120865" y="593124"/>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非对称式多谐振荡器由</a:t>
            </a: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CMOS</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门组成：</a:t>
            </a:r>
            <a:endPar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Picture 3" descr="10-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067" y="1547231"/>
            <a:ext cx="3733143" cy="17968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2"/>
          <p:cNvGraphicFramePr>
            <a:graphicFrameLocks noChangeAspect="1"/>
          </p:cNvGraphicFramePr>
          <p:nvPr/>
        </p:nvGraphicFramePr>
        <p:xfrm>
          <a:off x="205516" y="3231703"/>
          <a:ext cx="2901263" cy="2725374"/>
        </p:xfrm>
        <a:graphic>
          <a:graphicData uri="http://schemas.openxmlformats.org/presentationml/2006/ole">
            <mc:AlternateContent xmlns:mc="http://schemas.openxmlformats.org/markup-compatibility/2006">
              <mc:Choice xmlns:v="urn:schemas-microsoft-com:vml" Requires="v">
                <p:oleObj spid="_x0000_s6" name="Photo Editor 照片" r:id="rId2" imgW="13725525" imgH="12896850" progId="MSPhotoEd.3">
                  <p:embed/>
                </p:oleObj>
              </mc:Choice>
              <mc:Fallback>
                <p:oleObj name="Photo Editor 照片" r:id="rId2" imgW="13725525" imgH="12896850" progId="MSPhotoEd.3">
                  <p:embed/>
                  <p:pic>
                    <p:nvPicPr>
                      <p:cNvPr id="0"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16" y="3231703"/>
                        <a:ext cx="2901263" cy="2725374"/>
                      </a:xfrm>
                      <a:prstGeom prst="rect">
                        <a:avLst/>
                      </a:prstGeom>
                      <a:noFill/>
                      <a:ln>
                        <a:noFill/>
                      </a:ln>
                      <a:effectLst/>
                    </p:spPr>
                  </p:pic>
                </p:oleObj>
              </mc:Fallback>
            </mc:AlternateContent>
          </a:graphicData>
        </a:graphic>
      </p:graphicFrame>
      <p:grpSp>
        <p:nvGrpSpPr>
          <p:cNvPr id="13" name="组合 12"/>
          <p:cNvGrpSpPr/>
          <p:nvPr/>
        </p:nvGrpSpPr>
        <p:grpSpPr>
          <a:xfrm>
            <a:off x="4111518" y="711878"/>
            <a:ext cx="4900678" cy="2677656"/>
            <a:chOff x="4316628" y="126996"/>
            <a:chExt cx="4579657" cy="2677656"/>
          </a:xfrm>
          <a:noFill/>
        </p:grpSpPr>
        <mc:AlternateContent xmlns:mc="http://schemas.openxmlformats.org/markup-compatibility/2006">
          <mc:Choice xmlns:a14="http://schemas.microsoft.com/office/drawing/2010/main" Requires="a14">
            <p:sp>
              <p:nvSpPr>
                <p:cNvPr id="7" name="Rectangle 75"/>
                <p:cNvSpPr>
                  <a:spLocks noChangeArrowheads="1"/>
                </p:cNvSpPr>
                <p:nvPr/>
              </p:nvSpPr>
              <p:spPr bwMode="auto">
                <a:xfrm>
                  <a:off x="4316628" y="126996"/>
                  <a:ext cx="4579657" cy="2677656"/>
                </a:xfrm>
                <a:prstGeom prst="rect">
                  <a:avLst/>
                </a:prstGeom>
                <a:grpFill/>
                <a:ln w="28575">
                  <a:noFill/>
                </a:ln>
                <a:effectLst/>
              </p:spPr>
              <p:txBody>
                <a:bodyPr wrap="square" anchor="ctr">
                  <a:spAutoFit/>
                </a:bodyPr>
                <a:lstStyle/>
                <a:p>
                  <a:pPr lvl="0" eaLnBrk="1" hangingPunct="1">
                    <a:defRPr/>
                  </a:pPr>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）由于“扰动”，使</a:t>
                  </a:r>
                  <a14:m>
                    <m:oMath xmlns:m="http://schemas.openxmlformats.org/officeDocument/2006/math">
                      <m:sSub>
                        <m:sSubPr>
                          <m:ctrlPr>
                            <a:rPr kumimoji="0" lang="en-US" altLang="zh-CN" sz="2400" b="0" i="1" dirty="0" smtClean="0">
                              <a:solidFill>
                                <a:srgbClr val="0000FF"/>
                              </a:solidFill>
                              <a:latin typeface="Cambria Math" panose="02040503050406030204" pitchFamily="18" charset="0"/>
                              <a:ea typeface="黑体" panose="02010609060101010101" pitchFamily="49" charset="-122"/>
                            </a:rPr>
                          </m:ctrlPr>
                        </m:sSubPr>
                        <m:e>
                          <m:r>
                            <a:rPr kumimoji="0" lang="en-US" altLang="zh-CN" sz="2400" b="0" i="1" dirty="0" smtClean="0">
                              <a:solidFill>
                                <a:srgbClr val="0000FF"/>
                              </a:solidFill>
                              <a:latin typeface="Cambria Math" panose="02040503050406030204" pitchFamily="18" charset="0"/>
                              <a:ea typeface="黑体" panose="02010609060101010101" pitchFamily="49" charset="-122"/>
                            </a:rPr>
                            <m:t>𝑉</m:t>
                          </m:r>
                        </m:e>
                        <m:sub>
                          <m:r>
                            <a:rPr kumimoji="0" lang="en-US" altLang="zh-CN" sz="2400" b="0" i="1" dirty="0" smtClean="0">
                              <a:solidFill>
                                <a:srgbClr val="0000FF"/>
                              </a:solidFill>
                              <a:latin typeface="Cambria Math" panose="02040503050406030204" pitchFamily="18" charset="0"/>
                              <a:ea typeface="黑体" panose="02010609060101010101" pitchFamily="49" charset="-122"/>
                            </a:rPr>
                            <m:t>𝐼</m:t>
                          </m:r>
                          <m:r>
                            <a:rPr kumimoji="0" lang="en-US" altLang="zh-CN" sz="2400" b="0" i="1" dirty="0" smtClean="0">
                              <a:solidFill>
                                <a:srgbClr val="0000FF"/>
                              </a:solidFill>
                              <a:latin typeface="Cambria Math" panose="02040503050406030204" pitchFamily="18" charset="0"/>
                              <a:ea typeface="黑体" panose="02010609060101010101" pitchFamily="49" charset="-122"/>
                            </a:rPr>
                            <m:t>1</m:t>
                          </m:r>
                        </m:sub>
                      </m:sSub>
                      <m:r>
                        <a:rPr kumimoji="0" lang="zh-CN" altLang="en-US" sz="2400" b="0" i="1" dirty="0">
                          <a:solidFill>
                            <a:srgbClr val="0000FF"/>
                          </a:solidFill>
                          <a:latin typeface="Cambria Math" panose="02040503050406030204" pitchFamily="18" charset="0"/>
                          <a:ea typeface="黑体" panose="02010609060101010101" pitchFamily="49" charset="-122"/>
                        </a:rPr>
                        <m:t>有</m:t>
                      </m:r>
                    </m:oMath>
                  </a14:m>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微小</a:t>
                  </a:r>
                  <a14:m>
                    <m:oMath xmlns:m="http://schemas.openxmlformats.org/officeDocument/2006/math">
                      <m:r>
                        <a:rPr kumimoji="0" lang="en-US" altLang="zh-CN" sz="2400" b="0" i="1" dirty="0">
                          <a:solidFill>
                            <a:srgbClr val="0000FF"/>
                          </a:solidFill>
                          <a:latin typeface="Cambria Math" panose="02040503050406030204" pitchFamily="18" charset="0"/>
                          <a:ea typeface="Cambria Math" panose="02040503050406030204" pitchFamily="18" charset="0"/>
                        </a:rPr>
                        <m:t>↑</m:t>
                      </m:r>
                    </m:oMath>
                  </a14:m>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，此时：</a:t>
                  </a:r>
                  <a:endParaRPr kumimoji="0"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ctrlPr>
                          </m:sSubPr>
                          <m:e>
                            <m:r>
                              <a:rPr kumimoji="0"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𝑣</m:t>
                            </m:r>
                          </m:e>
                          <m:sub>
                            <m:r>
                              <a:rPr kumimoji="0" lang="en-US" altLang="zh-CN" sz="2400" b="0" i="1" dirty="0" smtClean="0">
                                <a:solidFill>
                                  <a:srgbClr val="0000FF"/>
                                </a:solidFill>
                                <a:latin typeface="Cambria Math" panose="02040503050406030204" pitchFamily="18" charset="0"/>
                                <a:ea typeface="黑体" panose="02010609060101010101" pitchFamily="49" charset="-122"/>
                              </a:rPr>
                              <m:t>𝐼</m:t>
                            </m:r>
                            <m:r>
                              <a:rPr kumimoji="0" lang="en-US" altLang="zh-CN" sz="2400" b="0" i="1" dirty="0" smtClean="0">
                                <a:solidFill>
                                  <a:srgbClr val="0000FF"/>
                                </a:solidFill>
                                <a:latin typeface="Cambria Math" panose="02040503050406030204" pitchFamily="18" charset="0"/>
                                <a:ea typeface="黑体" panose="02010609060101010101" pitchFamily="49" charset="-122"/>
                              </a:rPr>
                              <m:t>1</m:t>
                            </m:r>
                          </m:sub>
                        </m:sSub>
                        <m:r>
                          <a:rPr kumimoji="0" lang="en-US" altLang="zh-CN" sz="2400" b="0" i="1" dirty="0" smtClean="0">
                            <a:solidFill>
                              <a:srgbClr val="0000FF"/>
                            </a:solidFill>
                            <a:latin typeface="Cambria Math" panose="02040503050406030204" pitchFamily="18" charset="0"/>
                            <a:ea typeface="Cambria Math" panose="02040503050406030204" pitchFamily="18" charset="0"/>
                          </a:rPr>
                          <m:t>↑→</m:t>
                        </m:r>
                        <m:r>
                          <a:rPr kumimoji="0" lang="en-US" altLang="zh-CN" sz="2400" b="0" i="1" dirty="0" smtClean="0">
                            <a:solidFill>
                              <a:srgbClr val="0000FF"/>
                            </a:solidFill>
                            <a:latin typeface="Cambria Math" panose="02040503050406030204" pitchFamily="18" charset="0"/>
                            <a:ea typeface="黑体" panose="02010609060101010101" pitchFamily="49" charset="-122"/>
                          </a:rPr>
                          <m:t> </m:t>
                        </m:r>
                        <m:sSub>
                          <m:sSubPr>
                            <m:ctrlPr>
                              <a:rPr kumimoji="0" lang="en-US" altLang="zh-CN" sz="2400" b="0" i="1" dirty="0" smtClean="0">
                                <a:solidFill>
                                  <a:srgbClr val="0000FF"/>
                                </a:solidFill>
                                <a:latin typeface="Cambria Math" panose="02040503050406030204" pitchFamily="18" charset="0"/>
                                <a:ea typeface="Cambria Math" panose="02040503050406030204" pitchFamily="18" charset="0"/>
                              </a:rPr>
                            </m:ctrlPr>
                          </m:sSubPr>
                          <m:e>
                            <m:r>
                              <a:rPr kumimoji="0" lang="en-US" altLang="zh-CN" sz="2400" b="0" i="1" dirty="0" smtClean="0">
                                <a:solidFill>
                                  <a:srgbClr val="0000FF"/>
                                </a:solidFill>
                                <a:latin typeface="Cambria Math" panose="02040503050406030204" pitchFamily="18" charset="0"/>
                                <a:ea typeface="黑体" panose="02010609060101010101" pitchFamily="49" charset="-122"/>
                              </a:rPr>
                              <m:t>𝑣</m:t>
                            </m:r>
                          </m:e>
                          <m:sub>
                            <m:r>
                              <a:rPr kumimoji="0" lang="en-US" altLang="zh-CN" sz="2400" b="0" i="1" dirty="0" smtClean="0">
                                <a:solidFill>
                                  <a:srgbClr val="0000FF"/>
                                </a:solidFill>
                                <a:latin typeface="Cambria Math" panose="02040503050406030204" pitchFamily="18" charset="0"/>
                                <a:ea typeface="黑体" panose="02010609060101010101" pitchFamily="49" charset="-122"/>
                              </a:rPr>
                              <m:t>𝐼</m:t>
                            </m:r>
                            <m:r>
                              <a:rPr kumimoji="0" lang="en-US" altLang="zh-CN" sz="2400" b="0" i="1" dirty="0" smtClean="0">
                                <a:solidFill>
                                  <a:srgbClr val="0000FF"/>
                                </a:solidFill>
                                <a:latin typeface="Cambria Math" panose="02040503050406030204" pitchFamily="18" charset="0"/>
                                <a:ea typeface="黑体" panose="02010609060101010101" pitchFamily="49" charset="-122"/>
                              </a:rPr>
                              <m:t>2</m:t>
                            </m:r>
                          </m:sub>
                        </m:sSub>
                        <m:r>
                          <a:rPr kumimoji="0" lang="en-US" altLang="zh-CN" sz="2400" b="0" i="1" dirty="0" smtClean="0">
                            <a:solidFill>
                              <a:srgbClr val="0000FF"/>
                            </a:solidFill>
                            <a:latin typeface="Cambria Math" panose="02040503050406030204" pitchFamily="18" charset="0"/>
                            <a:ea typeface="Cambria Math" panose="02040503050406030204" pitchFamily="18" charset="0"/>
                          </a:rPr>
                          <m:t>↓→</m:t>
                        </m:r>
                        <m:r>
                          <a:rPr kumimoji="0" lang="en-US" altLang="zh-CN" sz="2400" b="0" i="1" dirty="0" smtClean="0">
                            <a:solidFill>
                              <a:srgbClr val="0000FF"/>
                            </a:solidFill>
                            <a:latin typeface="Cambria Math" panose="02040503050406030204" pitchFamily="18" charset="0"/>
                            <a:ea typeface="黑体" panose="02010609060101010101" pitchFamily="49" charset="-122"/>
                          </a:rPr>
                          <m:t>  </m:t>
                        </m:r>
                        <m:sSub>
                          <m:sSubPr>
                            <m:ctrlPr>
                              <a:rPr kumimoji="0" lang="en-US" altLang="zh-CN" sz="2400" b="0" i="1" dirty="0" smtClean="0">
                                <a:solidFill>
                                  <a:srgbClr val="0000FF"/>
                                </a:solidFill>
                                <a:latin typeface="Cambria Math" panose="02040503050406030204" pitchFamily="18" charset="0"/>
                                <a:ea typeface="Cambria Math" panose="02040503050406030204" pitchFamily="18" charset="0"/>
                              </a:rPr>
                            </m:ctrlPr>
                          </m:sSubPr>
                          <m:e>
                            <m:r>
                              <a:rPr kumimoji="0" lang="en-US" altLang="zh-CN" sz="2400" b="0" i="1" dirty="0" smtClean="0">
                                <a:solidFill>
                                  <a:srgbClr val="0000FF"/>
                                </a:solidFill>
                                <a:latin typeface="Cambria Math" panose="02040503050406030204" pitchFamily="18" charset="0"/>
                                <a:ea typeface="黑体" panose="02010609060101010101" pitchFamily="49" charset="-122"/>
                              </a:rPr>
                              <m:t>𝑣</m:t>
                            </m:r>
                          </m:e>
                          <m:sub>
                            <m:r>
                              <a:rPr kumimoji="0" lang="en-US" altLang="zh-CN" sz="2400" b="0" i="1" dirty="0" smtClean="0">
                                <a:solidFill>
                                  <a:srgbClr val="0000FF"/>
                                </a:solidFill>
                                <a:latin typeface="Cambria Math" panose="02040503050406030204" pitchFamily="18" charset="0"/>
                                <a:ea typeface="黑体" panose="02010609060101010101" pitchFamily="49" charset="-122"/>
                              </a:rPr>
                              <m:t>𝑂</m:t>
                            </m:r>
                          </m:sub>
                        </m:sSub>
                        <m:r>
                          <a:rPr kumimoji="0" lang="en-US" altLang="zh-CN" sz="2400" b="0" i="1" dirty="0" smtClean="0">
                            <a:solidFill>
                              <a:srgbClr val="0000FF"/>
                            </a:solidFill>
                            <a:latin typeface="Cambria Math" panose="02040503050406030204" pitchFamily="18" charset="0"/>
                            <a:ea typeface="Cambria Math" panose="02040503050406030204" pitchFamily="18" charset="0"/>
                          </a:rPr>
                          <m:t>↑</m:t>
                        </m:r>
                      </m:oMath>
                    </m:oMathPara>
                  </a14:m>
                  <a:endParaRPr kumimoji="0" lang="en-US" altLang="zh-CN"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defRPr/>
                  </a:pPr>
                  <a:endParaRPr kumimoji="0"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defRPr/>
                  </a:pPr>
                  <a14:m>
                    <m:oMath xmlns:m="http://schemas.openxmlformats.org/officeDocument/2006/math">
                      <m:sSub>
                        <m:sSubPr>
                          <m:ctrlP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ctrlPr>
                        </m:sSubPr>
                        <m:e>
                          <m: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𝑣</m:t>
                          </m:r>
                        </m:e>
                        <m:sub>
                          <m: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𝑂</m:t>
                          </m:r>
                          <m: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1</m:t>
                          </m:r>
                        </m:sub>
                      </m:sSub>
                    </m:oMath>
                  </a14:m>
                  <a:r>
                    <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rPr>
                    <a:t>迅速降低，</a:t>
                  </a:r>
                  <a14:m>
                    <m:oMath xmlns:m="http://schemas.openxmlformats.org/officeDocument/2006/math">
                      <m:sSub>
                        <m:sSubPr>
                          <m:ctrlPr>
                            <a:rPr kumimoji="0" lang="en-US" altLang="zh-CN" sz="2400" b="0" i="1" dirty="0">
                              <a:solidFill>
                                <a:srgbClr val="0000FF"/>
                              </a:solidFill>
                              <a:latin typeface="Cambria Math" panose="02040503050406030204" pitchFamily="18" charset="0"/>
                              <a:ea typeface="Cambria Math" panose="02040503050406030204" pitchFamily="18" charset="0"/>
                            </a:rPr>
                          </m:ctrlPr>
                        </m:sSubPr>
                        <m:e>
                          <m:r>
                            <a:rPr kumimoji="0" lang="en-US" altLang="zh-CN" sz="2400" b="0" i="1" dirty="0">
                              <a:solidFill>
                                <a:srgbClr val="0000FF"/>
                              </a:solidFill>
                              <a:latin typeface="Cambria Math" panose="02040503050406030204" pitchFamily="18" charset="0"/>
                              <a:ea typeface="黑体" panose="02010609060101010101" pitchFamily="49" charset="-122"/>
                            </a:rPr>
                            <m:t>𝑣</m:t>
                          </m:r>
                        </m:e>
                        <m:sub>
                          <m:r>
                            <a:rPr kumimoji="0" lang="en-US" altLang="zh-CN" sz="2400" b="0" i="1" dirty="0">
                              <a:solidFill>
                                <a:srgbClr val="0000FF"/>
                              </a:solidFill>
                              <a:latin typeface="Cambria Math" panose="02040503050406030204" pitchFamily="18" charset="0"/>
                              <a:ea typeface="黑体" panose="02010609060101010101" pitchFamily="49" charset="-122"/>
                            </a:rPr>
                            <m:t>𝑂</m:t>
                          </m:r>
                        </m:sub>
                      </m:sSub>
                      <m:r>
                        <a:rPr kumimoji="0" lang="zh-CN" altLang="en-US" sz="2400" b="0" i="1" dirty="0" smtClean="0">
                          <a:solidFill>
                            <a:srgbClr val="0000FF"/>
                          </a:solidFill>
                          <a:latin typeface="Cambria Math" panose="02040503050406030204" pitchFamily="18" charset="0"/>
                          <a:ea typeface="黑体" panose="02010609060101010101" pitchFamily="49" charset="-122"/>
                        </a:rPr>
                        <m:t>迅速</m:t>
                      </m:r>
                    </m:oMath>
                  </a14:m>
                  <a:r>
                    <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rPr>
                    <a:t>升高，电路进入第</a:t>
                  </a:r>
                  <a:r>
                    <a:rPr kumimoji="1" lang="en-US" altLang="zh-CN"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rPr>
                    <a:t>个暂稳态；此时电容</a:t>
                  </a:r>
                  <a14:m>
                    <m:oMath xmlns:m="http://schemas.openxmlformats.org/officeDocument/2006/math">
                      <m: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𝐶</m:t>
                      </m:r>
                    </m:oMath>
                  </a14:m>
                  <a:r>
                    <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rPr>
                    <a:t>开始放电，</a:t>
                  </a:r>
                  <a14:m>
                    <m:oMath xmlns:m="http://schemas.openxmlformats.org/officeDocument/2006/math">
                      <m:sSub>
                        <m:sSubPr>
                          <m:ctrlPr>
                            <a:rPr kumimoji="0" lang="en-US" altLang="zh-CN" sz="2400" b="0" i="1" dirty="0">
                              <a:solidFill>
                                <a:srgbClr val="0000FF"/>
                              </a:solidFill>
                              <a:latin typeface="Cambria Math" panose="02040503050406030204" pitchFamily="18" charset="0"/>
                              <a:ea typeface="黑体" panose="02010609060101010101" pitchFamily="49" charset="-122"/>
                            </a:rPr>
                          </m:ctrlPr>
                        </m:sSubPr>
                        <m:e>
                          <m:r>
                            <a:rPr kumimoji="0" lang="en-US" altLang="zh-CN" sz="2400" b="0" i="1" dirty="0">
                              <a:solidFill>
                                <a:srgbClr val="0000FF"/>
                              </a:solidFill>
                              <a:latin typeface="Cambria Math" panose="02040503050406030204" pitchFamily="18" charset="0"/>
                              <a:ea typeface="黑体" panose="02010609060101010101" pitchFamily="49" charset="-122"/>
                            </a:rPr>
                            <m:t>𝑣</m:t>
                          </m:r>
                        </m:e>
                        <m:sub>
                          <m:r>
                            <a:rPr kumimoji="0" lang="en-US" altLang="zh-CN" sz="2400" b="0" i="1" dirty="0">
                              <a:solidFill>
                                <a:srgbClr val="0000FF"/>
                              </a:solidFill>
                              <a:latin typeface="Cambria Math" panose="02040503050406030204" pitchFamily="18" charset="0"/>
                              <a:ea typeface="黑体" panose="02010609060101010101" pitchFamily="49" charset="-122"/>
                            </a:rPr>
                            <m:t>𝐼</m:t>
                          </m:r>
                          <m:r>
                            <a:rPr kumimoji="0" lang="en-US" altLang="zh-CN" sz="2400" b="0" i="1" dirty="0">
                              <a:solidFill>
                                <a:srgbClr val="0000FF"/>
                              </a:solidFill>
                              <a:latin typeface="Cambria Math" panose="02040503050406030204" pitchFamily="18" charset="0"/>
                              <a:ea typeface="黑体" panose="02010609060101010101" pitchFamily="49" charset="-122"/>
                            </a:rPr>
                            <m:t>1</m:t>
                          </m:r>
                        </m:sub>
                      </m:sSub>
                      <m:r>
                        <a:rPr kumimoji="0" lang="en-US" altLang="zh-CN" sz="2400" b="0" i="1" dirty="0" smtClean="0">
                          <a:solidFill>
                            <a:srgbClr val="0000FF"/>
                          </a:solidFill>
                          <a:latin typeface="Cambria Math" panose="02040503050406030204" pitchFamily="18" charset="0"/>
                          <a:ea typeface="Cambria Math" panose="02040503050406030204" pitchFamily="18" charset="0"/>
                        </a:rPr>
                        <m:t>↓</m:t>
                      </m:r>
                    </m:oMath>
                  </a14:m>
                  <a:endPar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7" name="Rectangle 75"/>
                <p:cNvSpPr>
                  <a:spLocks noRot="1" noChangeAspect="1" noMove="1" noResize="1" noEditPoints="1" noAdjustHandles="1" noChangeArrowheads="1" noChangeShapeType="1" noTextEdit="1"/>
                </p:cNvSpPr>
                <p:nvPr/>
              </p:nvSpPr>
              <p:spPr bwMode="auto">
                <a:xfrm>
                  <a:off x="4316628" y="126996"/>
                  <a:ext cx="4579657" cy="2677656"/>
                </a:xfrm>
                <a:prstGeom prst="rect">
                  <a:avLst/>
                </a:prstGeom>
                <a:blipFill rotWithShape="1">
                  <a:blip r:embed="rId4"/>
                </a:blipFill>
                <a:ln w="28575">
                  <a:noFill/>
                </a:ln>
                <a:effectLst/>
              </p:spPr>
              <p:txBody>
                <a:bodyPr/>
                <a:lstStyle/>
                <a:p>
                  <a:r>
                    <a:rPr lang="zh-CN" altLang="en-US">
                      <a:noFill/>
                    </a:rPr>
                    <a:t> </a:t>
                  </a:r>
                </a:p>
              </p:txBody>
            </p:sp>
          </mc:Fallback>
        </mc:AlternateContent>
        <p:cxnSp>
          <p:nvCxnSpPr>
            <p:cNvPr id="8" name="直接箭头连接符 7"/>
            <p:cNvCxnSpPr/>
            <p:nvPr/>
          </p:nvCxnSpPr>
          <p:spPr bwMode="auto">
            <a:xfrm flipH="1">
              <a:off x="7290628" y="1334530"/>
              <a:ext cx="227676" cy="304795"/>
            </a:xfrm>
            <a:prstGeom prst="straightConnector1">
              <a:avLst/>
            </a:prstGeom>
            <a:grp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flipH="1" flipV="1">
              <a:off x="5700724" y="1622844"/>
              <a:ext cx="1589903" cy="8238"/>
            </a:xfrm>
            <a:prstGeom prst="straightConnector1">
              <a:avLst/>
            </a:prstGeom>
            <a:grp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H="1" flipV="1">
              <a:off x="5424389" y="1334530"/>
              <a:ext cx="259861" cy="304795"/>
            </a:xfrm>
            <a:prstGeom prst="straightConnector1">
              <a:avLst/>
            </a:prstGeom>
            <a:grp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p:cNvGrpSpPr/>
          <p:nvPr/>
        </p:nvGrpSpPr>
        <p:grpSpPr>
          <a:xfrm>
            <a:off x="4111517" y="3497397"/>
            <a:ext cx="4900678" cy="2308324"/>
            <a:chOff x="4316627" y="311663"/>
            <a:chExt cx="4579657" cy="2308324"/>
          </a:xfrm>
          <a:noFill/>
        </p:grpSpPr>
        <mc:AlternateContent xmlns:mc="http://schemas.openxmlformats.org/markup-compatibility/2006">
          <mc:Choice xmlns:a14="http://schemas.microsoft.com/office/drawing/2010/main" Requires="a14">
            <p:sp>
              <p:nvSpPr>
                <p:cNvPr id="17" name="Rectangle 75"/>
                <p:cNvSpPr>
                  <a:spLocks noChangeArrowheads="1"/>
                </p:cNvSpPr>
                <p:nvPr/>
              </p:nvSpPr>
              <p:spPr bwMode="auto">
                <a:xfrm>
                  <a:off x="4316627" y="311663"/>
                  <a:ext cx="4579657" cy="2308324"/>
                </a:xfrm>
                <a:prstGeom prst="rect">
                  <a:avLst/>
                </a:prstGeom>
                <a:grpFill/>
                <a:ln w="28575">
                  <a:noFill/>
                </a:ln>
                <a:effectLst/>
              </p:spPr>
              <p:txBody>
                <a:bodyPr wrap="square" anchor="ctr">
                  <a:spAutoFit/>
                </a:bodyPr>
                <a:lstStyle/>
                <a:p>
                  <a:pPr eaLnBrk="1" hangingPunct="1">
                    <a:defRPr/>
                  </a:pPr>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sSub>
                        <m:sSubPr>
                          <m:ctrlPr>
                            <a:rPr kumimoji="0" lang="en-US" altLang="zh-CN" sz="2400" b="0" i="1" dirty="0">
                              <a:solidFill>
                                <a:srgbClr val="0000FF"/>
                              </a:solidFill>
                              <a:latin typeface="Cambria Math" panose="02040503050406030204" pitchFamily="18" charset="0"/>
                              <a:ea typeface="黑体" panose="02010609060101010101" pitchFamily="49" charset="-122"/>
                            </a:rPr>
                          </m:ctrlPr>
                        </m:sSubPr>
                        <m:e>
                          <m:r>
                            <a:rPr kumimoji="0" lang="en-US" altLang="zh-CN" sz="2400" b="0" i="1" dirty="0">
                              <a:solidFill>
                                <a:srgbClr val="0000FF"/>
                              </a:solidFill>
                              <a:latin typeface="Cambria Math" panose="02040503050406030204" pitchFamily="18" charset="0"/>
                              <a:ea typeface="黑体" panose="02010609060101010101" pitchFamily="49" charset="-122"/>
                            </a:rPr>
                            <m:t>𝑣</m:t>
                          </m:r>
                        </m:e>
                        <m:sub>
                          <m:r>
                            <a:rPr kumimoji="0" lang="en-US" altLang="zh-CN" sz="2400" b="0" i="1" dirty="0">
                              <a:solidFill>
                                <a:srgbClr val="0000FF"/>
                              </a:solidFill>
                              <a:latin typeface="Cambria Math" panose="02040503050406030204" pitchFamily="18" charset="0"/>
                              <a:ea typeface="黑体" panose="02010609060101010101" pitchFamily="49" charset="-122"/>
                            </a:rPr>
                            <m:t>𝐼</m:t>
                          </m:r>
                          <m:r>
                            <a:rPr kumimoji="0" lang="en-US" altLang="zh-CN" sz="2400" b="0" i="1" dirty="0">
                              <a:solidFill>
                                <a:srgbClr val="0000FF"/>
                              </a:solidFill>
                              <a:latin typeface="Cambria Math" panose="02040503050406030204" pitchFamily="18" charset="0"/>
                              <a:ea typeface="黑体" panose="02010609060101010101" pitchFamily="49" charset="-122"/>
                            </a:rPr>
                            <m:t>1</m:t>
                          </m:r>
                        </m:sub>
                      </m:sSub>
                      <m:r>
                        <a:rPr kumimoji="0" lang="en-US" altLang="zh-CN" sz="2400" b="0" i="1" dirty="0" smtClean="0">
                          <a:solidFill>
                            <a:srgbClr val="0000FF"/>
                          </a:solidFill>
                          <a:latin typeface="Cambria Math" panose="02040503050406030204" pitchFamily="18" charset="0"/>
                          <a:ea typeface="Cambria Math" panose="02040503050406030204" pitchFamily="18" charset="0"/>
                        </a:rPr>
                        <m:t>↓</m:t>
                      </m:r>
                    </m:oMath>
                  </a14:m>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直到</a:t>
                  </a:r>
                  <a14:m>
                    <m:oMath xmlns:m="http://schemas.openxmlformats.org/officeDocument/2006/math">
                      <m:sSub>
                        <m:sSubPr>
                          <m:ctrlPr>
                            <a:rPr kumimoji="0" lang="en-US" altLang="zh-CN" sz="2400" b="0" i="1" dirty="0">
                              <a:solidFill>
                                <a:srgbClr val="0000FF"/>
                              </a:solidFill>
                              <a:latin typeface="Cambria Math" panose="02040503050406030204" pitchFamily="18" charset="0"/>
                              <a:ea typeface="Cambria Math" panose="02040503050406030204" pitchFamily="18" charset="0"/>
                            </a:rPr>
                          </m:ctrlPr>
                        </m:sSubPr>
                        <m:e>
                          <m:r>
                            <a:rPr lang="en-US" altLang="zh-CN" sz="2400" b="0" i="1" dirty="0">
                              <a:solidFill>
                                <a:srgbClr val="0000FF"/>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sz="2400" b="0" i="1" dirty="0">
                              <a:solidFill>
                                <a:srgbClr val="0000FF"/>
                              </a:solidFill>
                              <a:latin typeface="Cambria Math" panose="02040503050406030204" pitchFamily="18" charset="0"/>
                              <a:ea typeface="黑体" panose="02010609060101010101" pitchFamily="49" charset="-122"/>
                              <a:cs typeface="Times New Roman" panose="02020603050405020304" pitchFamily="18" charset="0"/>
                            </a:rPr>
                            <m:t>𝑇𝐻</m:t>
                          </m:r>
                        </m:sub>
                      </m:sSub>
                    </m:oMath>
                  </a14:m>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，有：</a:t>
                  </a:r>
                  <a:endPar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defRPr/>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ctrlPr>
                          </m:sSubPr>
                          <m:e>
                            <m:r>
                              <a:rPr kumimoji="0"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𝑣</m:t>
                            </m:r>
                          </m:e>
                          <m:sub>
                            <m:r>
                              <a:rPr kumimoji="0" lang="en-US" altLang="zh-CN" sz="2400" b="0" i="1" dirty="0" smtClean="0">
                                <a:solidFill>
                                  <a:srgbClr val="0000FF"/>
                                </a:solidFill>
                                <a:latin typeface="Cambria Math" panose="02040503050406030204" pitchFamily="18" charset="0"/>
                                <a:ea typeface="黑体" panose="02010609060101010101" pitchFamily="49" charset="-122"/>
                              </a:rPr>
                              <m:t>𝐼</m:t>
                            </m:r>
                            <m:r>
                              <a:rPr kumimoji="0" lang="en-US" altLang="zh-CN" sz="2400" b="0" i="1" dirty="0" smtClean="0">
                                <a:solidFill>
                                  <a:srgbClr val="0000FF"/>
                                </a:solidFill>
                                <a:latin typeface="Cambria Math" panose="02040503050406030204" pitchFamily="18" charset="0"/>
                                <a:ea typeface="黑体" panose="02010609060101010101" pitchFamily="49" charset="-122"/>
                              </a:rPr>
                              <m:t>1</m:t>
                            </m:r>
                          </m:sub>
                        </m:sSub>
                        <m:r>
                          <a:rPr kumimoji="0" lang="en-US" altLang="zh-CN" sz="2400" b="0" i="1" dirty="0">
                            <a:solidFill>
                              <a:srgbClr val="0000FF"/>
                            </a:solidFill>
                            <a:latin typeface="Cambria Math" panose="02040503050406030204" pitchFamily="18" charset="0"/>
                            <a:ea typeface="Cambria Math" panose="02040503050406030204" pitchFamily="18" charset="0"/>
                          </a:rPr>
                          <m:t>↓</m:t>
                        </m:r>
                        <m:r>
                          <a:rPr kumimoji="0" lang="en-US" altLang="zh-CN" sz="2400" b="0" i="1" dirty="0" smtClean="0">
                            <a:solidFill>
                              <a:srgbClr val="0000FF"/>
                            </a:solidFill>
                            <a:latin typeface="Cambria Math" panose="02040503050406030204" pitchFamily="18" charset="0"/>
                            <a:ea typeface="Cambria Math" panose="02040503050406030204" pitchFamily="18" charset="0"/>
                          </a:rPr>
                          <m:t>→</m:t>
                        </m:r>
                        <m:r>
                          <a:rPr kumimoji="0" lang="en-US" altLang="zh-CN" sz="2400" b="0" i="1" dirty="0" smtClean="0">
                            <a:solidFill>
                              <a:srgbClr val="0000FF"/>
                            </a:solidFill>
                            <a:latin typeface="Cambria Math" panose="02040503050406030204" pitchFamily="18" charset="0"/>
                            <a:ea typeface="黑体" panose="02010609060101010101" pitchFamily="49" charset="-122"/>
                          </a:rPr>
                          <m:t> </m:t>
                        </m:r>
                        <m:sSub>
                          <m:sSubPr>
                            <m:ctrlPr>
                              <a:rPr kumimoji="0" lang="en-US" altLang="zh-CN" sz="2400" b="0" i="1" dirty="0" smtClean="0">
                                <a:solidFill>
                                  <a:srgbClr val="0000FF"/>
                                </a:solidFill>
                                <a:latin typeface="Cambria Math" panose="02040503050406030204" pitchFamily="18" charset="0"/>
                                <a:ea typeface="Cambria Math" panose="02040503050406030204" pitchFamily="18" charset="0"/>
                              </a:rPr>
                            </m:ctrlPr>
                          </m:sSubPr>
                          <m:e>
                            <m:r>
                              <a:rPr kumimoji="0" lang="en-US" altLang="zh-CN" sz="2400" b="0" i="1" dirty="0" smtClean="0">
                                <a:solidFill>
                                  <a:srgbClr val="0000FF"/>
                                </a:solidFill>
                                <a:latin typeface="Cambria Math" panose="02040503050406030204" pitchFamily="18" charset="0"/>
                                <a:ea typeface="黑体" panose="02010609060101010101" pitchFamily="49" charset="-122"/>
                              </a:rPr>
                              <m:t>𝑣</m:t>
                            </m:r>
                          </m:e>
                          <m:sub>
                            <m:r>
                              <a:rPr kumimoji="0" lang="en-US" altLang="zh-CN" sz="2400" b="0" i="1" dirty="0" smtClean="0">
                                <a:solidFill>
                                  <a:srgbClr val="0000FF"/>
                                </a:solidFill>
                                <a:latin typeface="Cambria Math" panose="02040503050406030204" pitchFamily="18" charset="0"/>
                                <a:ea typeface="黑体" panose="02010609060101010101" pitchFamily="49" charset="-122"/>
                              </a:rPr>
                              <m:t>𝐼</m:t>
                            </m:r>
                            <m:r>
                              <a:rPr kumimoji="0" lang="en-US" altLang="zh-CN" sz="2400" b="0" i="1" dirty="0" smtClean="0">
                                <a:solidFill>
                                  <a:srgbClr val="0000FF"/>
                                </a:solidFill>
                                <a:latin typeface="Cambria Math" panose="02040503050406030204" pitchFamily="18" charset="0"/>
                                <a:ea typeface="黑体" panose="02010609060101010101" pitchFamily="49" charset="-122"/>
                              </a:rPr>
                              <m:t>2</m:t>
                            </m:r>
                          </m:sub>
                        </m:sSub>
                        <m:r>
                          <a:rPr kumimoji="0" lang="en-US" altLang="zh-CN" sz="2400" b="0" i="1" dirty="0">
                            <a:solidFill>
                              <a:srgbClr val="0000FF"/>
                            </a:solidFill>
                            <a:latin typeface="Cambria Math" panose="02040503050406030204" pitchFamily="18" charset="0"/>
                            <a:ea typeface="Cambria Math" panose="02040503050406030204" pitchFamily="18" charset="0"/>
                          </a:rPr>
                          <m:t>↑</m:t>
                        </m:r>
                        <m:r>
                          <a:rPr kumimoji="0" lang="en-US" altLang="zh-CN" sz="2400" b="0" i="1" dirty="0" smtClean="0">
                            <a:solidFill>
                              <a:srgbClr val="0000FF"/>
                            </a:solidFill>
                            <a:latin typeface="Cambria Math" panose="02040503050406030204" pitchFamily="18" charset="0"/>
                            <a:ea typeface="Cambria Math" panose="02040503050406030204" pitchFamily="18" charset="0"/>
                          </a:rPr>
                          <m:t>→</m:t>
                        </m:r>
                        <m:r>
                          <a:rPr kumimoji="0" lang="en-US" altLang="zh-CN" sz="2400" b="0" i="1" dirty="0" smtClean="0">
                            <a:solidFill>
                              <a:srgbClr val="0000FF"/>
                            </a:solidFill>
                            <a:latin typeface="Cambria Math" panose="02040503050406030204" pitchFamily="18" charset="0"/>
                            <a:ea typeface="黑体" panose="02010609060101010101" pitchFamily="49" charset="-122"/>
                          </a:rPr>
                          <m:t>  </m:t>
                        </m:r>
                        <m:sSub>
                          <m:sSubPr>
                            <m:ctrlPr>
                              <a:rPr kumimoji="0" lang="en-US" altLang="zh-CN" sz="2400" b="0" i="1" dirty="0" smtClean="0">
                                <a:solidFill>
                                  <a:srgbClr val="0000FF"/>
                                </a:solidFill>
                                <a:latin typeface="Cambria Math" panose="02040503050406030204" pitchFamily="18" charset="0"/>
                                <a:ea typeface="Cambria Math" panose="02040503050406030204" pitchFamily="18" charset="0"/>
                              </a:rPr>
                            </m:ctrlPr>
                          </m:sSubPr>
                          <m:e>
                            <m:r>
                              <a:rPr kumimoji="0" lang="en-US" altLang="zh-CN" sz="2400" b="0" i="1" dirty="0" smtClean="0">
                                <a:solidFill>
                                  <a:srgbClr val="0000FF"/>
                                </a:solidFill>
                                <a:latin typeface="Cambria Math" panose="02040503050406030204" pitchFamily="18" charset="0"/>
                                <a:ea typeface="黑体" panose="02010609060101010101" pitchFamily="49" charset="-122"/>
                              </a:rPr>
                              <m:t>𝑣</m:t>
                            </m:r>
                          </m:e>
                          <m:sub>
                            <m:r>
                              <a:rPr kumimoji="0" lang="en-US" altLang="zh-CN" sz="2400" b="0" i="1" dirty="0" smtClean="0">
                                <a:solidFill>
                                  <a:srgbClr val="0000FF"/>
                                </a:solidFill>
                                <a:latin typeface="Cambria Math" panose="02040503050406030204" pitchFamily="18" charset="0"/>
                                <a:ea typeface="黑体" panose="02010609060101010101" pitchFamily="49" charset="-122"/>
                              </a:rPr>
                              <m:t>𝑂</m:t>
                            </m:r>
                          </m:sub>
                        </m:sSub>
                        <m:r>
                          <a:rPr kumimoji="0" lang="en-US" altLang="zh-CN" sz="2400" b="0" i="1" dirty="0">
                            <a:solidFill>
                              <a:srgbClr val="0000FF"/>
                            </a:solidFill>
                            <a:latin typeface="Cambria Math" panose="02040503050406030204" pitchFamily="18" charset="0"/>
                            <a:ea typeface="Cambria Math" panose="02040503050406030204" pitchFamily="18" charset="0"/>
                          </a:rPr>
                          <m:t>↓</m:t>
                        </m:r>
                      </m:oMath>
                    </m:oMathPara>
                  </a14:m>
                  <a:endParaRPr kumimoji="0"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defRPr/>
                  </a:pPr>
                  <a:endParaRPr kumimoji="0"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defRPr/>
                  </a:pPr>
                  <a14:m>
                    <m:oMath xmlns:m="http://schemas.openxmlformats.org/officeDocument/2006/math">
                      <m:sSub>
                        <m:sSubPr>
                          <m:ctrlP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ctrlPr>
                        </m:sSubPr>
                        <m:e>
                          <m: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𝑣</m:t>
                          </m:r>
                        </m:e>
                        <m:sub>
                          <m: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𝑂</m:t>
                          </m:r>
                          <m: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1</m:t>
                          </m:r>
                        </m:sub>
                      </m:sSub>
                    </m:oMath>
                  </a14:m>
                  <a:r>
                    <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rPr>
                    <a:t>迅速升高，</a:t>
                  </a:r>
                  <a14:m>
                    <m:oMath xmlns:m="http://schemas.openxmlformats.org/officeDocument/2006/math">
                      <m:sSub>
                        <m:sSubPr>
                          <m:ctrlPr>
                            <a:rPr kumimoji="0" lang="en-US" altLang="zh-CN" sz="2400" b="0" i="1" dirty="0">
                              <a:solidFill>
                                <a:srgbClr val="0000FF"/>
                              </a:solidFill>
                              <a:latin typeface="Cambria Math" panose="02040503050406030204" pitchFamily="18" charset="0"/>
                              <a:ea typeface="Cambria Math" panose="02040503050406030204" pitchFamily="18" charset="0"/>
                            </a:rPr>
                          </m:ctrlPr>
                        </m:sSubPr>
                        <m:e>
                          <m:r>
                            <a:rPr kumimoji="0" lang="en-US" altLang="zh-CN" sz="2400" b="0" i="1" dirty="0">
                              <a:solidFill>
                                <a:srgbClr val="0000FF"/>
                              </a:solidFill>
                              <a:latin typeface="Cambria Math" panose="02040503050406030204" pitchFamily="18" charset="0"/>
                              <a:ea typeface="黑体" panose="02010609060101010101" pitchFamily="49" charset="-122"/>
                            </a:rPr>
                            <m:t>𝑣</m:t>
                          </m:r>
                        </m:e>
                        <m:sub>
                          <m:r>
                            <a:rPr kumimoji="0" lang="en-US" altLang="zh-CN" sz="2400" b="0" i="1" dirty="0">
                              <a:solidFill>
                                <a:srgbClr val="0000FF"/>
                              </a:solidFill>
                              <a:latin typeface="Cambria Math" panose="02040503050406030204" pitchFamily="18" charset="0"/>
                              <a:ea typeface="黑体" panose="02010609060101010101" pitchFamily="49" charset="-122"/>
                            </a:rPr>
                            <m:t>𝑂</m:t>
                          </m:r>
                        </m:sub>
                      </m:sSub>
                      <m:r>
                        <a:rPr kumimoji="0" lang="zh-CN" altLang="en-US" sz="2400" b="0" i="1" dirty="0" smtClean="0">
                          <a:solidFill>
                            <a:srgbClr val="0000FF"/>
                          </a:solidFill>
                          <a:latin typeface="Cambria Math" panose="02040503050406030204" pitchFamily="18" charset="0"/>
                          <a:ea typeface="黑体" panose="02010609060101010101" pitchFamily="49" charset="-122"/>
                        </a:rPr>
                        <m:t>迅速</m:t>
                      </m:r>
                    </m:oMath>
                  </a14:m>
                  <a:r>
                    <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rPr>
                    <a:t>降低，电路进入第</a:t>
                  </a:r>
                  <a:r>
                    <a:rPr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rPr>
                    <a:t>个暂稳态；此时电容</a:t>
                  </a:r>
                  <a14:m>
                    <m:oMath xmlns:m="http://schemas.openxmlformats.org/officeDocument/2006/math">
                      <m:r>
                        <a:rPr kumimoji="1" lang="en-US" altLang="zh-CN" sz="2400" b="0" i="1" u="none" strike="noStrike" kern="1200" cap="none" spc="0" normalizeH="0" baseline="0" noProof="0" dirty="0" smtClean="0">
                          <a:ln>
                            <a:noFill/>
                          </a:ln>
                          <a:solidFill>
                            <a:srgbClr val="0000FF"/>
                          </a:solidFill>
                          <a:uLnTx/>
                          <a:uFillTx/>
                          <a:latin typeface="Cambria Math" panose="02040503050406030204" pitchFamily="18" charset="0"/>
                          <a:ea typeface="黑体" panose="02010609060101010101" pitchFamily="49" charset="-122"/>
                        </a:rPr>
                        <m:t>𝐶</m:t>
                      </m:r>
                    </m:oMath>
                  </a14:m>
                  <a:r>
                    <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rPr>
                    <a:t>开始充电，</a:t>
                  </a:r>
                  <a14:m>
                    <m:oMath xmlns:m="http://schemas.openxmlformats.org/officeDocument/2006/math">
                      <m:sSub>
                        <m:sSubPr>
                          <m:ctrlPr>
                            <a:rPr kumimoji="0" lang="en-US" altLang="zh-CN" sz="2400" b="0" i="1" dirty="0">
                              <a:solidFill>
                                <a:srgbClr val="0000FF"/>
                              </a:solidFill>
                              <a:latin typeface="Cambria Math" panose="02040503050406030204" pitchFamily="18" charset="0"/>
                              <a:ea typeface="黑体" panose="02010609060101010101" pitchFamily="49" charset="-122"/>
                            </a:rPr>
                          </m:ctrlPr>
                        </m:sSubPr>
                        <m:e>
                          <m:r>
                            <a:rPr kumimoji="0" lang="en-US" altLang="zh-CN" sz="2400" b="0" i="1" dirty="0">
                              <a:solidFill>
                                <a:srgbClr val="0000FF"/>
                              </a:solidFill>
                              <a:latin typeface="Cambria Math" panose="02040503050406030204" pitchFamily="18" charset="0"/>
                              <a:ea typeface="黑体" panose="02010609060101010101" pitchFamily="49" charset="-122"/>
                            </a:rPr>
                            <m:t>𝑣</m:t>
                          </m:r>
                        </m:e>
                        <m:sub>
                          <m:r>
                            <a:rPr kumimoji="0" lang="en-US" altLang="zh-CN" sz="2400" b="0" i="1" dirty="0">
                              <a:solidFill>
                                <a:srgbClr val="0000FF"/>
                              </a:solidFill>
                              <a:latin typeface="Cambria Math" panose="02040503050406030204" pitchFamily="18" charset="0"/>
                              <a:ea typeface="黑体" panose="02010609060101010101" pitchFamily="49" charset="-122"/>
                            </a:rPr>
                            <m:t>𝐼</m:t>
                          </m:r>
                          <m:r>
                            <a:rPr kumimoji="0" lang="en-US" altLang="zh-CN" sz="2400" b="0" i="1" dirty="0">
                              <a:solidFill>
                                <a:srgbClr val="0000FF"/>
                              </a:solidFill>
                              <a:latin typeface="Cambria Math" panose="02040503050406030204" pitchFamily="18" charset="0"/>
                              <a:ea typeface="黑体" panose="02010609060101010101" pitchFamily="49" charset="-122"/>
                            </a:rPr>
                            <m:t>1</m:t>
                          </m:r>
                        </m:sub>
                      </m:sSub>
                      <m:r>
                        <a:rPr kumimoji="0" lang="en-US" altLang="zh-CN" sz="2400" b="0" i="1" dirty="0" smtClean="0">
                          <a:solidFill>
                            <a:srgbClr val="0000FF"/>
                          </a:solidFill>
                          <a:latin typeface="Cambria Math" panose="02040503050406030204" pitchFamily="18" charset="0"/>
                          <a:ea typeface="Cambria Math" panose="02040503050406030204" pitchFamily="18" charset="0"/>
                        </a:rPr>
                        <m:t>↑</m:t>
                      </m:r>
                    </m:oMath>
                  </a14:m>
                  <a:endPar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7" name="Rectangle 75"/>
                <p:cNvSpPr>
                  <a:spLocks noRot="1" noChangeAspect="1" noMove="1" noResize="1" noEditPoints="1" noAdjustHandles="1" noChangeArrowheads="1" noChangeShapeType="1" noTextEdit="1"/>
                </p:cNvSpPr>
                <p:nvPr/>
              </p:nvSpPr>
              <p:spPr bwMode="auto">
                <a:xfrm>
                  <a:off x="4316627" y="311663"/>
                  <a:ext cx="4579657" cy="2308324"/>
                </a:xfrm>
                <a:prstGeom prst="rect">
                  <a:avLst/>
                </a:prstGeom>
                <a:blipFill rotWithShape="1">
                  <a:blip r:embed="rId5"/>
                </a:blipFill>
                <a:ln w="28575">
                  <a:noFill/>
                </a:ln>
                <a:effectLst/>
              </p:spPr>
              <p:txBody>
                <a:bodyPr/>
                <a:lstStyle/>
                <a:p>
                  <a:r>
                    <a:rPr lang="zh-CN" altLang="en-US">
                      <a:noFill/>
                    </a:rPr>
                    <a:t> </a:t>
                  </a:r>
                </a:p>
              </p:txBody>
            </p:sp>
          </mc:Fallback>
        </mc:AlternateContent>
        <p:cxnSp>
          <p:nvCxnSpPr>
            <p:cNvPr id="18" name="直接箭头连接符 17"/>
            <p:cNvCxnSpPr/>
            <p:nvPr/>
          </p:nvCxnSpPr>
          <p:spPr bwMode="auto">
            <a:xfrm flipH="1">
              <a:off x="7306025" y="1120342"/>
              <a:ext cx="227676" cy="304795"/>
            </a:xfrm>
            <a:prstGeom prst="straightConnector1">
              <a:avLst/>
            </a:prstGeom>
            <a:grp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flipH="1" flipV="1">
              <a:off x="5716120" y="1408656"/>
              <a:ext cx="1589903" cy="8238"/>
            </a:xfrm>
            <a:prstGeom prst="straightConnector1">
              <a:avLst/>
            </a:prstGeom>
            <a:grp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H="1" flipV="1">
              <a:off x="5439785" y="1120342"/>
              <a:ext cx="259861" cy="304795"/>
            </a:xfrm>
            <a:prstGeom prst="straightConnector1">
              <a:avLst/>
            </a:prstGeom>
            <a:grp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mc:Choice xmlns:a14="http://schemas.microsoft.com/office/drawing/2010/main" Requires="a14">
          <p:sp>
            <p:nvSpPr>
              <p:cNvPr id="22" name="Rectangle 75"/>
              <p:cNvSpPr>
                <a:spLocks noChangeArrowheads="1"/>
              </p:cNvSpPr>
              <p:nvPr/>
            </p:nvSpPr>
            <p:spPr bwMode="auto">
              <a:xfrm>
                <a:off x="1631628" y="7052405"/>
                <a:ext cx="4900678" cy="830997"/>
              </a:xfrm>
              <a:prstGeom prst="rect">
                <a:avLst/>
              </a:prstGeom>
              <a:noFill/>
              <a:ln w="28575">
                <a:noFill/>
              </a:ln>
              <a:effectLst/>
            </p:spPr>
            <p:txBody>
              <a:bodyPr wrap="square" anchor="ctr">
                <a:spAutoFit/>
              </a:bodyPr>
              <a:lstStyle/>
              <a:p>
                <a:pPr eaLnBrk="1" hangingPunct="1">
                  <a:defRPr/>
                </a:pPr>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当</a:t>
                </a:r>
                <a14:m>
                  <m:oMath xmlns:m="http://schemas.openxmlformats.org/officeDocument/2006/math">
                    <m:sSub>
                      <m:sSubPr>
                        <m:ctrlPr>
                          <a:rPr kumimoji="0" lang="en-US" altLang="zh-CN" sz="2400" b="0" i="1" dirty="0">
                            <a:solidFill>
                              <a:srgbClr val="0000FF"/>
                            </a:solidFill>
                            <a:latin typeface="Cambria Math" panose="02040503050406030204" pitchFamily="18" charset="0"/>
                            <a:ea typeface="黑体" panose="02010609060101010101" pitchFamily="49" charset="-122"/>
                          </a:rPr>
                        </m:ctrlPr>
                      </m:sSubPr>
                      <m:e>
                        <m:r>
                          <a:rPr kumimoji="0" lang="en-US" altLang="zh-CN" sz="2400" b="0" i="1" dirty="0">
                            <a:solidFill>
                              <a:srgbClr val="0000FF"/>
                            </a:solidFill>
                            <a:latin typeface="Cambria Math" panose="02040503050406030204" pitchFamily="18" charset="0"/>
                            <a:ea typeface="黑体" panose="02010609060101010101" pitchFamily="49" charset="-122"/>
                          </a:rPr>
                          <m:t>𝑣</m:t>
                        </m:r>
                      </m:e>
                      <m:sub>
                        <m:r>
                          <a:rPr kumimoji="0" lang="en-US" altLang="zh-CN" sz="2400" b="0" i="1" dirty="0">
                            <a:solidFill>
                              <a:srgbClr val="0000FF"/>
                            </a:solidFill>
                            <a:latin typeface="Cambria Math" panose="02040503050406030204" pitchFamily="18" charset="0"/>
                            <a:ea typeface="黑体" panose="02010609060101010101" pitchFamily="49" charset="-122"/>
                          </a:rPr>
                          <m:t>𝐼</m:t>
                        </m:r>
                        <m:r>
                          <a:rPr kumimoji="0" lang="en-US" altLang="zh-CN" sz="2400" b="0" i="1" dirty="0">
                            <a:solidFill>
                              <a:srgbClr val="0000FF"/>
                            </a:solidFill>
                            <a:latin typeface="Cambria Math" panose="02040503050406030204" pitchFamily="18" charset="0"/>
                            <a:ea typeface="黑体" panose="02010609060101010101" pitchFamily="49" charset="-122"/>
                          </a:rPr>
                          <m:t>1</m:t>
                        </m:r>
                      </m:sub>
                    </m:sSub>
                    <m:r>
                      <a:rPr kumimoji="0" lang="en-US" altLang="zh-CN" sz="2400" b="0" i="1" dirty="0">
                        <a:solidFill>
                          <a:srgbClr val="0000FF"/>
                        </a:solidFill>
                        <a:latin typeface="Cambria Math" panose="02040503050406030204" pitchFamily="18" charset="0"/>
                        <a:ea typeface="Cambria Math" panose="02040503050406030204" pitchFamily="18" charset="0"/>
                      </a:rPr>
                      <m:t>↑</m:t>
                    </m:r>
                  </m:oMath>
                </a14:m>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至</a:t>
                </a:r>
                <a14:m>
                  <m:oMath xmlns:m="http://schemas.openxmlformats.org/officeDocument/2006/math">
                    <m:sSub>
                      <m:sSubPr>
                        <m:ctrlPr>
                          <a:rPr kumimoji="0" lang="en-US" altLang="zh-CN" sz="2400" b="0" i="1" dirty="0">
                            <a:solidFill>
                              <a:srgbClr val="0000FF"/>
                            </a:solidFill>
                            <a:latin typeface="Cambria Math" panose="02040503050406030204" pitchFamily="18" charset="0"/>
                            <a:ea typeface="Cambria Math" panose="02040503050406030204" pitchFamily="18" charset="0"/>
                          </a:rPr>
                        </m:ctrlPr>
                      </m:sSubPr>
                      <m:e>
                        <m:r>
                          <a:rPr lang="en-US" altLang="zh-CN" sz="2400" b="0" i="1" dirty="0">
                            <a:solidFill>
                              <a:srgbClr val="0000FF"/>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sz="2400" b="0" i="1" dirty="0">
                            <a:solidFill>
                              <a:srgbClr val="0000FF"/>
                            </a:solidFill>
                            <a:latin typeface="Cambria Math" panose="02040503050406030204" pitchFamily="18" charset="0"/>
                            <a:ea typeface="黑体" panose="02010609060101010101" pitchFamily="49" charset="-122"/>
                            <a:cs typeface="Times New Roman" panose="02020603050405020304" pitchFamily="18" charset="0"/>
                          </a:rPr>
                          <m:t>𝑇𝐻</m:t>
                        </m:r>
                      </m:sub>
                    </m:sSub>
                  </m:oMath>
                </a14:m>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，又返回第</a:t>
                </a:r>
                <a:r>
                  <a:rPr lang="en-US" altLang="zh-CN"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个暂稳态</a:t>
                </a:r>
                <a:endParaRPr kumimoji="1" lang="zh-CN" altLang="en-US" sz="2400"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22" name="Rectangle 75"/>
              <p:cNvSpPr>
                <a:spLocks noRot="1" noChangeAspect="1" noMove="1" noResize="1" noEditPoints="1" noAdjustHandles="1" noChangeArrowheads="1" noChangeShapeType="1" noTextEdit="1"/>
              </p:cNvSpPr>
              <p:nvPr/>
            </p:nvSpPr>
            <p:spPr bwMode="auto">
              <a:xfrm>
                <a:off x="1631628" y="7052405"/>
                <a:ext cx="4900678" cy="830997"/>
              </a:xfrm>
              <a:prstGeom prst="rect">
                <a:avLst/>
              </a:prstGeom>
              <a:blipFill rotWithShape="1">
                <a:blip r:embed="rId6"/>
                <a:stretch>
                  <a:fillRect l="-6" t="-11" r="1" b="62"/>
                </a:stretch>
              </a:blipFill>
              <a:ln w="28575">
                <a:noFill/>
              </a:ln>
              <a:effectLst/>
            </p:spPr>
            <p:txBody>
              <a:bodyPr/>
              <a:lstStyle/>
              <a:p>
                <a:r>
                  <a:rPr lang="zh-CN" altLang="en-US">
                    <a:noFill/>
                  </a:rPr>
                  <a:t> </a:t>
                </a:r>
              </a:p>
            </p:txBody>
          </p:sp>
        </mc:Fallback>
      </mc:AlternateContent>
      <p:sp>
        <p:nvSpPr>
          <p:cNvPr id="26" name="Text Box 6"/>
          <p:cNvSpPr txBox="1">
            <a:spLocks noChangeArrowheads="1"/>
          </p:cNvSpPr>
          <p:nvPr/>
        </p:nvSpPr>
        <p:spPr bwMode="auto">
          <a:xfrm>
            <a:off x="120865" y="5923871"/>
            <a:ext cx="3906000" cy="830997"/>
          </a:xfrm>
          <a:prstGeom prst="rect">
            <a:avLst/>
          </a:prstGeom>
          <a:solidFill>
            <a:schemeClr val="bg1">
              <a:lumMod val="95000"/>
            </a:schemeClr>
          </a:solidFill>
          <a:ln w="28575">
            <a:solidFill>
              <a:srgbClr val="FF0000"/>
            </a:solidFill>
          </a:ln>
          <a:effec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静态时，门</a:t>
            </a:r>
            <a:r>
              <a:rPr kumimoji="1"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G</a:t>
            </a:r>
            <a:r>
              <a:rPr kumimoji="1" lang="en-US" altLang="zh-CN" sz="24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rPr>
              <a:t>1</a:t>
            </a:r>
            <a:r>
              <a:rPr kumimoji="1"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a:t>
            </a:r>
            <a:r>
              <a:rPr kumimoji="1" lang="en-US" altLang="zh-CN"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G</a:t>
            </a:r>
            <a:r>
              <a:rPr kumimoji="1" lang="en-US" altLang="zh-CN" sz="2400" b="0" i="0" u="none" strike="noStrike" kern="1200" cap="none" spc="0" normalizeH="0" baseline="-25000" noProof="0" dirty="0">
                <a:ln>
                  <a:noFill/>
                </a:ln>
                <a:solidFill>
                  <a:srgbClr val="FF0000"/>
                </a:solidFill>
                <a:effectLst/>
                <a:uLnTx/>
                <a:uFillTx/>
                <a:latin typeface="黑体" panose="02010609060101010101" pitchFamily="49" charset="-122"/>
                <a:ea typeface="黑体" panose="02010609060101010101" pitchFamily="49" charset="-122"/>
              </a:rPr>
              <a:t>2</a:t>
            </a:r>
            <a:r>
              <a:rPr kumimoji="1"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均工作在电压传输特性转折区的中间</a:t>
            </a:r>
            <a:endParaRPr kumimoji="1"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sp>
        <p:nvSpPr>
          <p:cNvPr id="21" name="矩形 20"/>
          <p:cNvSpPr/>
          <p:nvPr/>
        </p:nvSpPr>
        <p:spPr>
          <a:xfrm>
            <a:off x="601339" y="2279503"/>
            <a:ext cx="342252" cy="154409"/>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3" name="矩形 22"/>
          <p:cNvSpPr/>
          <p:nvPr/>
        </p:nvSpPr>
        <p:spPr>
          <a:xfrm>
            <a:off x="943590" y="2890674"/>
            <a:ext cx="449205" cy="154409"/>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ox(i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典型电路分析</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120865" y="593124"/>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非对称式多谐振荡器由</a:t>
            </a: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CMOS</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门组成：</a:t>
            </a:r>
            <a:endPar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Picture 3" descr="10-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517" y="1613586"/>
            <a:ext cx="3733143" cy="179687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Rectangle 75"/>
              <p:cNvSpPr>
                <a:spLocks noChangeArrowheads="1"/>
              </p:cNvSpPr>
              <p:nvPr/>
            </p:nvSpPr>
            <p:spPr bwMode="auto">
              <a:xfrm>
                <a:off x="4031699" y="455694"/>
                <a:ext cx="4900678" cy="954107"/>
              </a:xfrm>
              <a:prstGeom prst="rect">
                <a:avLst/>
              </a:prstGeom>
              <a:noFill/>
              <a:ln w="28575">
                <a:solidFill>
                  <a:srgbClr val="FF0000"/>
                </a:solidFill>
              </a:ln>
              <a:effectLst/>
            </p:spPr>
            <p:txBody>
              <a:bodyPr wrap="square" anchor="ctr">
                <a:spAutoFit/>
              </a:bodyPr>
              <a:lstStyle/>
              <a:p>
                <a:pPr lvl="0" eaLnBrk="1" hangingPunct="1">
                  <a:spcBef>
                    <a:spcPct val="50000"/>
                  </a:spcBef>
                  <a:defRPr/>
                </a:pPr>
                <a:r>
                  <a:rPr kumimoji="0" lang="zh-CN" altLang="en-US"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1</a:t>
                </a:r>
                <a:r>
                  <a:rPr kumimoji="0" lang="zh-CN" altLang="en-US"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b="0" dirty="0">
                    <a:solidFill>
                      <a:srgbClr val="FF0000"/>
                    </a:solidFill>
                    <a:latin typeface="黑体" panose="02010609060101010101" pitchFamily="49" charset="-122"/>
                    <a:ea typeface="黑体" panose="02010609060101010101" pitchFamily="49" charset="-122"/>
                  </a:rPr>
                  <a:t>第一暂稳态：</a:t>
                </a:r>
                <a14:m>
                  <m:oMath xmlns:m="http://schemas.openxmlformats.org/officeDocument/2006/math">
                    <m:sSub>
                      <m:sSubPr>
                        <m:ctrlPr>
                          <a:rPr lang="en-US" altLang="zh-CN" b="0" i="1" dirty="0" smtClean="0">
                            <a:solidFill>
                              <a:srgbClr val="FF0000"/>
                            </a:solidFill>
                            <a:latin typeface="Cambria Math" panose="02040503050406030204" pitchFamily="18" charset="0"/>
                            <a:ea typeface="黑体" panose="02010609060101010101" pitchFamily="49" charset="-122"/>
                          </a:rPr>
                        </m:ctrlPr>
                      </m:sSubPr>
                      <m:e>
                        <m:r>
                          <a:rPr lang="en-US" altLang="zh-CN" b="0" i="1" dirty="0" smtClean="0">
                            <a:solidFill>
                              <a:srgbClr val="FF0000"/>
                            </a:solidFill>
                            <a:latin typeface="Cambria Math" panose="02040503050406030204" pitchFamily="18" charset="0"/>
                            <a:ea typeface="黑体" panose="02010609060101010101" pitchFamily="49" charset="-122"/>
                          </a:rPr>
                          <m:t>𝑣</m:t>
                        </m:r>
                      </m:e>
                      <m:sub>
                        <m:r>
                          <a:rPr lang="en-US" altLang="zh-CN" b="0" i="1" dirty="0" smtClean="0">
                            <a:solidFill>
                              <a:srgbClr val="FF0000"/>
                            </a:solidFill>
                            <a:latin typeface="Cambria Math" panose="02040503050406030204" pitchFamily="18" charset="0"/>
                            <a:ea typeface="黑体" panose="02010609060101010101" pitchFamily="49" charset="-122"/>
                          </a:rPr>
                          <m:t>𝐼</m:t>
                        </m:r>
                        <m:r>
                          <a:rPr lang="en-US" altLang="zh-CN" b="0" i="1" dirty="0" smtClean="0">
                            <a:solidFill>
                              <a:srgbClr val="FF0000"/>
                            </a:solidFill>
                            <a:latin typeface="Cambria Math" panose="02040503050406030204" pitchFamily="18" charset="0"/>
                            <a:ea typeface="黑体" panose="02010609060101010101" pitchFamily="49" charset="-122"/>
                          </a:rPr>
                          <m:t>1</m:t>
                        </m:r>
                      </m:sub>
                    </m:sSub>
                    <m:r>
                      <a:rPr lang="en-US" altLang="zh-CN" b="0" i="1" dirty="0">
                        <a:solidFill>
                          <a:srgbClr val="FF0000"/>
                        </a:solidFill>
                        <a:latin typeface="Cambria Math" panose="02040503050406030204" pitchFamily="18" charset="0"/>
                        <a:ea typeface="黑体" panose="02010609060101010101" pitchFamily="49" charset="-122"/>
                      </a:rPr>
                      <m:t>=</m:t>
                    </m:r>
                    <m:r>
                      <a:rPr lang="en-US" altLang="zh-CN" b="0" i="1" dirty="0">
                        <a:solidFill>
                          <a:srgbClr val="FF0000"/>
                        </a:solidFill>
                        <a:latin typeface="Cambria Math" panose="02040503050406030204" pitchFamily="18" charset="0"/>
                        <a:ea typeface="黑体" panose="02010609060101010101" pitchFamily="49" charset="-122"/>
                      </a:rPr>
                      <m:t>1</m:t>
                    </m:r>
                  </m:oMath>
                </a14:m>
                <a:r>
                  <a:rPr lang="zh-CN" altLang="en-US" b="0" dirty="0">
                    <a:solidFill>
                      <a:srgbClr val="FF0000"/>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b="0" i="1" dirty="0">
                            <a:solidFill>
                              <a:srgbClr val="FF0000"/>
                            </a:solidFill>
                            <a:latin typeface="Cambria Math" panose="02040503050406030204" pitchFamily="18" charset="0"/>
                            <a:ea typeface="黑体" panose="02010609060101010101" pitchFamily="49" charset="-122"/>
                          </a:rPr>
                        </m:ctrlPr>
                      </m:sSubPr>
                      <m:e>
                        <m:r>
                          <a:rPr lang="en-US" altLang="zh-CN" b="0" i="1" dirty="0">
                            <a:solidFill>
                              <a:srgbClr val="FF0000"/>
                            </a:solidFill>
                            <a:latin typeface="Cambria Math" panose="02040503050406030204" pitchFamily="18" charset="0"/>
                            <a:ea typeface="黑体" panose="02010609060101010101" pitchFamily="49" charset="-122"/>
                          </a:rPr>
                          <m:t>𝑣</m:t>
                        </m:r>
                      </m:e>
                      <m:sub>
                        <m:r>
                          <a:rPr lang="en-US" altLang="zh-CN" b="0" i="1" dirty="0" smtClean="0">
                            <a:solidFill>
                              <a:srgbClr val="FF0000"/>
                            </a:solidFill>
                            <a:latin typeface="Cambria Math" panose="02040503050406030204" pitchFamily="18" charset="0"/>
                            <a:ea typeface="黑体" panose="02010609060101010101" pitchFamily="49" charset="-122"/>
                          </a:rPr>
                          <m:t>𝑂</m:t>
                        </m:r>
                        <m:r>
                          <a:rPr lang="en-US" altLang="zh-CN" b="0" i="1" dirty="0">
                            <a:solidFill>
                              <a:srgbClr val="FF0000"/>
                            </a:solidFill>
                            <a:latin typeface="Cambria Math" panose="02040503050406030204" pitchFamily="18" charset="0"/>
                            <a:ea typeface="黑体" panose="02010609060101010101" pitchFamily="49" charset="-122"/>
                          </a:rPr>
                          <m:t>1</m:t>
                        </m:r>
                      </m:sub>
                    </m:sSub>
                    <m:r>
                      <a:rPr lang="en-US" altLang="zh-CN" b="0" i="1" dirty="0">
                        <a:solidFill>
                          <a:srgbClr val="FF0000"/>
                        </a:solidFill>
                        <a:latin typeface="Cambria Math" panose="02040503050406030204" pitchFamily="18" charset="0"/>
                        <a:ea typeface="黑体" panose="02010609060101010101" pitchFamily="49" charset="-122"/>
                      </a:rPr>
                      <m:t>=</m:t>
                    </m:r>
                    <m:r>
                      <a:rPr lang="en-US" altLang="zh-CN" b="0" i="1" dirty="0" smtClean="0">
                        <a:solidFill>
                          <a:srgbClr val="FF0000"/>
                        </a:solidFill>
                        <a:latin typeface="Cambria Math" panose="02040503050406030204" pitchFamily="18" charset="0"/>
                        <a:ea typeface="黑体" panose="02010609060101010101" pitchFamily="49" charset="-122"/>
                      </a:rPr>
                      <m:t>0</m:t>
                    </m:r>
                  </m:oMath>
                </a14:m>
                <a:r>
                  <a:rPr lang="zh-CN" altLang="en-US" b="0" dirty="0">
                    <a:solidFill>
                      <a:srgbClr val="FF0000"/>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b="0" i="1" dirty="0">
                            <a:solidFill>
                              <a:srgbClr val="FF0000"/>
                            </a:solidFill>
                            <a:latin typeface="Cambria Math" panose="02040503050406030204" pitchFamily="18" charset="0"/>
                            <a:ea typeface="黑体" panose="02010609060101010101" pitchFamily="49" charset="-122"/>
                          </a:rPr>
                        </m:ctrlPr>
                      </m:sSubPr>
                      <m:e>
                        <m:r>
                          <a:rPr lang="en-US" altLang="zh-CN" b="0" i="1" dirty="0">
                            <a:solidFill>
                              <a:srgbClr val="FF0000"/>
                            </a:solidFill>
                            <a:latin typeface="Cambria Math" panose="02040503050406030204" pitchFamily="18" charset="0"/>
                            <a:ea typeface="黑体" panose="02010609060101010101" pitchFamily="49" charset="-122"/>
                          </a:rPr>
                          <m:t>𝑣</m:t>
                        </m:r>
                      </m:e>
                      <m:sub>
                        <m:r>
                          <a:rPr lang="en-US" altLang="zh-CN" b="0" i="1" dirty="0" smtClean="0">
                            <a:solidFill>
                              <a:srgbClr val="FF0000"/>
                            </a:solidFill>
                            <a:latin typeface="Cambria Math" panose="02040503050406030204" pitchFamily="18" charset="0"/>
                            <a:ea typeface="黑体" panose="02010609060101010101" pitchFamily="49" charset="-122"/>
                          </a:rPr>
                          <m:t>𝑂</m:t>
                        </m:r>
                        <m:r>
                          <a:rPr lang="en-US" altLang="zh-CN" b="0" i="1" dirty="0" smtClean="0">
                            <a:solidFill>
                              <a:srgbClr val="FF0000"/>
                            </a:solidFill>
                            <a:latin typeface="Cambria Math" panose="02040503050406030204" pitchFamily="18" charset="0"/>
                            <a:ea typeface="黑体" panose="02010609060101010101" pitchFamily="49" charset="-122"/>
                          </a:rPr>
                          <m:t>2</m:t>
                        </m:r>
                      </m:sub>
                    </m:sSub>
                    <m:r>
                      <a:rPr lang="en-US" altLang="zh-CN" b="0" i="1" dirty="0">
                        <a:solidFill>
                          <a:srgbClr val="FF0000"/>
                        </a:solidFill>
                        <a:latin typeface="Cambria Math" panose="02040503050406030204" pitchFamily="18" charset="0"/>
                        <a:ea typeface="黑体" panose="02010609060101010101" pitchFamily="49" charset="-122"/>
                      </a:rPr>
                      <m:t>=</m:t>
                    </m:r>
                    <m:r>
                      <a:rPr lang="en-US" altLang="zh-CN" b="0" i="1" dirty="0">
                        <a:solidFill>
                          <a:srgbClr val="FF0000"/>
                        </a:solidFill>
                        <a:latin typeface="Cambria Math" panose="02040503050406030204" pitchFamily="18" charset="0"/>
                        <a:ea typeface="黑体" panose="02010609060101010101" pitchFamily="49" charset="-122"/>
                      </a:rPr>
                      <m:t>1</m:t>
                    </m:r>
                  </m:oMath>
                </a14:m>
                <a:endParaRPr lang="en-US" altLang="zh-CN" b="0" dirty="0">
                  <a:solidFill>
                    <a:srgbClr val="FF0000"/>
                  </a:solidFill>
                  <a:latin typeface="黑体" panose="02010609060101010101" pitchFamily="49" charset="-122"/>
                  <a:ea typeface="黑体" panose="02010609060101010101" pitchFamily="49" charset="-122"/>
                </a:endParaRPr>
              </a:p>
            </p:txBody>
          </p:sp>
        </mc:Choice>
        <mc:Fallback>
          <p:sp>
            <p:nvSpPr>
              <p:cNvPr id="6" name="Rectangle 75"/>
              <p:cNvSpPr>
                <a:spLocks noRot="1" noChangeAspect="1" noMove="1" noResize="1" noEditPoints="1" noAdjustHandles="1" noChangeArrowheads="1" noChangeShapeType="1" noTextEdit="1"/>
              </p:cNvSpPr>
              <p:nvPr/>
            </p:nvSpPr>
            <p:spPr bwMode="auto">
              <a:xfrm>
                <a:off x="4031699" y="455694"/>
                <a:ext cx="4900678" cy="954107"/>
              </a:xfrm>
              <a:prstGeom prst="rect">
                <a:avLst/>
              </a:prstGeom>
              <a:blipFill rotWithShape="1">
                <a:blip r:embed="rId2"/>
                <a:stretch>
                  <a:fillRect l="-300" t="-1506" r="-288" b="-1454"/>
                </a:stretch>
              </a:blipFill>
              <a:ln w="28575">
                <a:solidFill>
                  <a:srgbClr val="FF0000"/>
                </a:solid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nvSpPr>
            <p:spPr bwMode="auto">
              <a:xfrm>
                <a:off x="4447653" y="4251493"/>
                <a:ext cx="3950831" cy="830997"/>
              </a:xfrm>
              <a:prstGeom prst="rect">
                <a:avLst/>
              </a:prstGeom>
              <a:solidFill>
                <a:schemeClr val="bg1">
                  <a:lumMod val="95000"/>
                </a:schemeClr>
              </a:solidFill>
              <a:ln>
                <a:solidFill>
                  <a:srgbClr val="FF0000"/>
                </a:solidFill>
              </a:ln>
              <a:effectLst/>
            </p:spPr>
            <p:txBody>
              <a:bodyPr wrap="square" rtlCol="0">
                <a:spAutoFit/>
              </a:bodyPr>
              <a:lstStyle/>
              <a:p>
                <a:pPr algn="ctr" eaLnBrk="1" hangingPunct="1">
                  <a:spcBef>
                    <a:spcPct val="50000"/>
                  </a:spcBef>
                  <a:buClrTx/>
                  <a:buSzTx/>
                  <a:buFontTx/>
                  <a:buNone/>
                </a:pPr>
                <a:r>
                  <a:rPr lang="zh-CN" altLang="en-US" sz="2400" dirty="0">
                    <a:solidFill>
                      <a:srgbClr val="FF0000"/>
                    </a:solidFill>
                    <a:latin typeface="黑体" panose="02010609060101010101" pitchFamily="49" charset="-122"/>
                    <a:ea typeface="黑体" panose="02010609060101010101" pitchFamily="49" charset="-122"/>
                  </a:rPr>
                  <a:t>放电回路。放电时间常数：</a:t>
                </a:r>
                <a14:m>
                  <m:oMath xmlns:m="http://schemas.openxmlformats.org/officeDocument/2006/math">
                    <m:r>
                      <a:rPr lang="zh-CN" altLang="en-US" sz="2400" i="1" dirty="0" smtClean="0">
                        <a:solidFill>
                          <a:srgbClr val="FF0000"/>
                        </a:solidFill>
                        <a:latin typeface="Cambria Math" panose="02040503050406030204" pitchFamily="18" charset="0"/>
                        <a:ea typeface="黑体" panose="02010609060101010101" pitchFamily="49" charset="-122"/>
                      </a:rPr>
                      <m:t>𝝉</m:t>
                    </m:r>
                    <m:r>
                      <a:rPr lang="en-US" altLang="zh-CN" sz="2400" b="1" i="1" dirty="0" smtClean="0">
                        <a:solidFill>
                          <a:srgbClr val="FF0000"/>
                        </a:solidFill>
                        <a:latin typeface="Cambria Math" panose="02040503050406030204" pitchFamily="18" charset="0"/>
                        <a:ea typeface="Cambria Math" panose="02040503050406030204" pitchFamily="18" charset="0"/>
                      </a:rPr>
                      <m:t>≈</m:t>
                    </m:r>
                    <m:sSub>
                      <m:sSubPr>
                        <m:ctrlPr>
                          <a:rPr lang="en-US" altLang="zh-CN" sz="2400" b="1" i="1" dirty="0" smtClean="0">
                            <a:solidFill>
                              <a:srgbClr val="FF0000"/>
                            </a:solidFill>
                            <a:latin typeface="Cambria Math" panose="02040503050406030204" pitchFamily="18" charset="0"/>
                            <a:ea typeface="黑体" panose="02010609060101010101" pitchFamily="49" charset="-122"/>
                          </a:rPr>
                        </m:ctrlPr>
                      </m:sSubPr>
                      <m:e>
                        <m:r>
                          <a:rPr lang="en-US" altLang="zh-CN" sz="2400" b="1" i="1" dirty="0" smtClean="0">
                            <a:solidFill>
                              <a:srgbClr val="FF0000"/>
                            </a:solidFill>
                            <a:latin typeface="Cambria Math" panose="02040503050406030204" pitchFamily="18" charset="0"/>
                            <a:ea typeface="黑体" panose="02010609060101010101" pitchFamily="49" charset="-122"/>
                          </a:rPr>
                          <m:t>𝑹</m:t>
                        </m:r>
                      </m:e>
                      <m:sub>
                        <m:r>
                          <a:rPr lang="en-US" altLang="zh-CN" sz="2400" b="1" i="1" dirty="0" smtClean="0">
                            <a:solidFill>
                              <a:srgbClr val="FF0000"/>
                            </a:solidFill>
                            <a:latin typeface="Cambria Math" panose="02040503050406030204" pitchFamily="18" charset="0"/>
                            <a:ea typeface="黑体" panose="02010609060101010101" pitchFamily="49" charset="-122"/>
                          </a:rPr>
                          <m:t>𝑭</m:t>
                        </m:r>
                      </m:sub>
                    </m:sSub>
                    <m:r>
                      <a:rPr lang="en-US" altLang="zh-CN" sz="2400" b="1" i="1" dirty="0" smtClean="0">
                        <a:solidFill>
                          <a:srgbClr val="FF0000"/>
                        </a:solidFill>
                        <a:latin typeface="Cambria Math" panose="02040503050406030204" pitchFamily="18" charset="0"/>
                        <a:ea typeface="黑体" panose="02010609060101010101" pitchFamily="49" charset="-122"/>
                      </a:rPr>
                      <m:t>𝑪</m:t>
                    </m:r>
                  </m:oMath>
                </a14:m>
                <a:endParaRPr lang="zh-CN" altLang="en-US" sz="2400" dirty="0">
                  <a:solidFill>
                    <a:srgbClr val="FF0000"/>
                  </a:solidFill>
                  <a:latin typeface="黑体" panose="02010609060101010101" pitchFamily="49" charset="-122"/>
                  <a:ea typeface="黑体" panose="02010609060101010101" pitchFamily="49" charset="-122"/>
                </a:endParaRPr>
              </a:p>
            </p:txBody>
          </p:sp>
        </mc:Choice>
        <mc:Fallback>
          <p:sp>
            <p:nvSpPr>
              <p:cNvPr id="25" name="文本框 24"/>
              <p:cNvSpPr txBox="1">
                <a:spLocks noRot="1" noChangeAspect="1" noMove="1" noResize="1" noEditPoints="1" noAdjustHandles="1" noChangeArrowheads="1" noChangeShapeType="1" noTextEdit="1"/>
              </p:cNvSpPr>
              <p:nvPr/>
            </p:nvSpPr>
            <p:spPr bwMode="auto">
              <a:xfrm>
                <a:off x="4447653" y="4251493"/>
                <a:ext cx="3950831" cy="830997"/>
              </a:xfrm>
              <a:prstGeom prst="rect">
                <a:avLst/>
              </a:prstGeom>
              <a:blipFill rotWithShape="1">
                <a:blip r:embed="rId3"/>
                <a:stretch>
                  <a:fillRect l="-131" t="-632" r="-113" b="-541"/>
                </a:stretch>
              </a:blipFill>
              <a:ln>
                <a:solidFill>
                  <a:srgbClr val="FF0000"/>
                </a:solidFill>
              </a:ln>
              <a:effectLst/>
            </p:spPr>
            <p:txBody>
              <a:bodyPr/>
              <a:lstStyle/>
              <a:p>
                <a:r>
                  <a:rPr lang="zh-CN" altLang="en-US">
                    <a:noFill/>
                  </a:rPr>
                  <a:t> </a:t>
                </a:r>
              </a:p>
            </p:txBody>
          </p:sp>
        </mc:Fallback>
      </mc:AlternateContent>
      <p:sp>
        <p:nvSpPr>
          <p:cNvPr id="16" name="矩形 15"/>
          <p:cNvSpPr/>
          <p:nvPr/>
        </p:nvSpPr>
        <p:spPr>
          <a:xfrm>
            <a:off x="668552" y="2338859"/>
            <a:ext cx="383581" cy="164642"/>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p:cNvSpPr/>
          <p:nvPr/>
        </p:nvSpPr>
        <p:spPr>
          <a:xfrm>
            <a:off x="1052133" y="2931855"/>
            <a:ext cx="383581" cy="164642"/>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Rectangle 75"/>
              <p:cNvSpPr>
                <a:spLocks noChangeArrowheads="1"/>
              </p:cNvSpPr>
              <p:nvPr/>
            </p:nvSpPr>
            <p:spPr bwMode="auto">
              <a:xfrm>
                <a:off x="3886668" y="5623082"/>
                <a:ext cx="4900678" cy="953135"/>
              </a:xfrm>
              <a:prstGeom prst="rect">
                <a:avLst/>
              </a:prstGeom>
              <a:noFill/>
              <a:ln w="28575">
                <a:solidFill>
                  <a:srgbClr val="FF0000"/>
                </a:solidFill>
              </a:ln>
              <a:effectLst/>
            </p:spPr>
            <p:txBody>
              <a:bodyPr wrap="square" anchor="ctr">
                <a:spAutoFit/>
              </a:bodyPr>
              <a:lstStyle/>
              <a:p>
                <a:pPr lvl="0" eaLnBrk="1" hangingPunct="1">
                  <a:spcBef>
                    <a:spcPct val="50000"/>
                  </a:spcBef>
                  <a:defRPr/>
                </a:pPr>
                <a:r>
                  <a:rPr kumimoji="0" lang="zh-CN" altLang="en-US"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2</a:t>
                </a:r>
                <a:r>
                  <a:rPr kumimoji="0" lang="zh-CN" altLang="en-US"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b="0" dirty="0">
                    <a:solidFill>
                      <a:srgbClr val="FF0000"/>
                    </a:solidFill>
                    <a:latin typeface="黑体" panose="02010609060101010101" pitchFamily="49" charset="-122"/>
                    <a:ea typeface="黑体" panose="02010609060101010101" pitchFamily="49" charset="-122"/>
                  </a:rPr>
                  <a:t>第二暂稳态：</a:t>
                </a:r>
                <a14:m>
                  <m:oMath xmlns:m="http://schemas.openxmlformats.org/officeDocument/2006/math">
                    <m:sSub>
                      <m:sSubPr>
                        <m:ctrlPr>
                          <a:rPr lang="en-US" altLang="zh-CN" b="0" i="1" dirty="0" smtClean="0">
                            <a:solidFill>
                              <a:srgbClr val="FF0000"/>
                            </a:solidFill>
                            <a:latin typeface="Cambria Math" panose="02040503050406030204" pitchFamily="18" charset="0"/>
                            <a:ea typeface="黑体" panose="02010609060101010101" pitchFamily="49" charset="-122"/>
                          </a:rPr>
                        </m:ctrlPr>
                      </m:sSubPr>
                      <m:e>
                        <m:r>
                          <a:rPr lang="en-US" altLang="zh-CN" b="0" i="1" dirty="0" smtClean="0">
                            <a:solidFill>
                              <a:srgbClr val="FF0000"/>
                            </a:solidFill>
                            <a:latin typeface="Cambria Math" panose="02040503050406030204" pitchFamily="18" charset="0"/>
                            <a:ea typeface="黑体" panose="02010609060101010101" pitchFamily="49" charset="-122"/>
                          </a:rPr>
                          <m:t>𝑣</m:t>
                        </m:r>
                      </m:e>
                      <m:sub>
                        <m:r>
                          <a:rPr lang="en-US" altLang="zh-CN" b="0" i="1" dirty="0" smtClean="0">
                            <a:solidFill>
                              <a:srgbClr val="FF0000"/>
                            </a:solidFill>
                            <a:latin typeface="Cambria Math" panose="02040503050406030204" pitchFamily="18" charset="0"/>
                            <a:ea typeface="黑体" panose="02010609060101010101" pitchFamily="49" charset="-122"/>
                          </a:rPr>
                          <m:t>𝐼</m:t>
                        </m:r>
                        <m:r>
                          <a:rPr lang="en-US" altLang="zh-CN" b="0" i="1" dirty="0" smtClean="0">
                            <a:solidFill>
                              <a:srgbClr val="FF0000"/>
                            </a:solidFill>
                            <a:latin typeface="Cambria Math" panose="02040503050406030204" pitchFamily="18" charset="0"/>
                            <a:ea typeface="黑体" panose="02010609060101010101" pitchFamily="49" charset="-122"/>
                          </a:rPr>
                          <m:t>1</m:t>
                        </m:r>
                      </m:sub>
                    </m:sSub>
                    <m:r>
                      <a:rPr lang="en-US" altLang="zh-CN" b="0" i="1" dirty="0">
                        <a:solidFill>
                          <a:srgbClr val="FF0000"/>
                        </a:solidFill>
                        <a:latin typeface="Cambria Math" panose="02040503050406030204" pitchFamily="18" charset="0"/>
                        <a:ea typeface="黑体" panose="02010609060101010101" pitchFamily="49" charset="-122"/>
                      </a:rPr>
                      <m:t>=</m:t>
                    </m:r>
                    <m:r>
                      <a:rPr lang="en-US" altLang="zh-CN" b="0" i="1" dirty="0" smtClean="0">
                        <a:solidFill>
                          <a:srgbClr val="FF0000"/>
                        </a:solidFill>
                        <a:latin typeface="Cambria Math" panose="02040503050406030204" pitchFamily="18" charset="0"/>
                        <a:ea typeface="黑体" panose="02010609060101010101" pitchFamily="49" charset="-122"/>
                      </a:rPr>
                      <m:t>0</m:t>
                    </m:r>
                  </m:oMath>
                </a14:m>
                <a:r>
                  <a:rPr lang="zh-CN" altLang="en-US" b="0" dirty="0">
                    <a:solidFill>
                      <a:srgbClr val="FF0000"/>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b="0" i="1" dirty="0">
                            <a:solidFill>
                              <a:srgbClr val="FF0000"/>
                            </a:solidFill>
                            <a:latin typeface="Cambria Math" panose="02040503050406030204" pitchFamily="18" charset="0"/>
                            <a:ea typeface="黑体" panose="02010609060101010101" pitchFamily="49" charset="-122"/>
                          </a:rPr>
                        </m:ctrlPr>
                      </m:sSubPr>
                      <m:e>
                        <m:r>
                          <a:rPr lang="en-US" altLang="zh-CN" b="0" i="1" dirty="0">
                            <a:solidFill>
                              <a:srgbClr val="FF0000"/>
                            </a:solidFill>
                            <a:latin typeface="Cambria Math" panose="02040503050406030204" pitchFamily="18" charset="0"/>
                            <a:ea typeface="黑体" panose="02010609060101010101" pitchFamily="49" charset="-122"/>
                          </a:rPr>
                          <m:t>𝑣</m:t>
                        </m:r>
                      </m:e>
                      <m:sub>
                        <m:r>
                          <a:rPr lang="en-US" altLang="zh-CN" b="0" i="1" dirty="0" smtClean="0">
                            <a:solidFill>
                              <a:srgbClr val="FF0000"/>
                            </a:solidFill>
                            <a:latin typeface="Cambria Math" panose="02040503050406030204" pitchFamily="18" charset="0"/>
                            <a:ea typeface="黑体" panose="02010609060101010101" pitchFamily="49" charset="-122"/>
                          </a:rPr>
                          <m:t>𝑂</m:t>
                        </m:r>
                        <m:r>
                          <a:rPr lang="en-US" altLang="zh-CN" b="0" i="1" dirty="0">
                            <a:solidFill>
                              <a:srgbClr val="FF0000"/>
                            </a:solidFill>
                            <a:latin typeface="Cambria Math" panose="02040503050406030204" pitchFamily="18" charset="0"/>
                            <a:ea typeface="黑体" panose="02010609060101010101" pitchFamily="49" charset="-122"/>
                          </a:rPr>
                          <m:t>1</m:t>
                        </m:r>
                      </m:sub>
                    </m:sSub>
                    <m:r>
                      <a:rPr lang="en-US" altLang="zh-CN" b="0" i="1" dirty="0">
                        <a:solidFill>
                          <a:srgbClr val="FF0000"/>
                        </a:solidFill>
                        <a:latin typeface="Cambria Math" panose="02040503050406030204" pitchFamily="18" charset="0"/>
                        <a:ea typeface="黑体" panose="02010609060101010101" pitchFamily="49" charset="-122"/>
                      </a:rPr>
                      <m:t>=</m:t>
                    </m:r>
                    <m:r>
                      <a:rPr lang="en-US" altLang="zh-CN" b="0" i="1" dirty="0">
                        <a:solidFill>
                          <a:srgbClr val="FF0000"/>
                        </a:solidFill>
                        <a:latin typeface="Cambria Math" panose="02040503050406030204" pitchFamily="18" charset="0"/>
                        <a:ea typeface="黑体" panose="02010609060101010101" pitchFamily="49" charset="-122"/>
                      </a:rPr>
                      <m:t>1</m:t>
                    </m:r>
                  </m:oMath>
                </a14:m>
                <a:r>
                  <a:rPr lang="zh-CN" altLang="en-US" b="0" dirty="0">
                    <a:solidFill>
                      <a:srgbClr val="FF0000"/>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b="0" i="1" dirty="0">
                            <a:solidFill>
                              <a:srgbClr val="FF0000"/>
                            </a:solidFill>
                            <a:latin typeface="Cambria Math" panose="02040503050406030204" pitchFamily="18" charset="0"/>
                            <a:ea typeface="黑体" panose="02010609060101010101" pitchFamily="49" charset="-122"/>
                          </a:rPr>
                        </m:ctrlPr>
                      </m:sSubPr>
                      <m:e>
                        <m:r>
                          <a:rPr lang="en-US" altLang="zh-CN" b="0" i="1" dirty="0">
                            <a:solidFill>
                              <a:srgbClr val="FF0000"/>
                            </a:solidFill>
                            <a:latin typeface="Cambria Math" panose="02040503050406030204" pitchFamily="18" charset="0"/>
                            <a:ea typeface="黑体" panose="02010609060101010101" pitchFamily="49" charset="-122"/>
                          </a:rPr>
                          <m:t>𝑣</m:t>
                        </m:r>
                      </m:e>
                      <m:sub>
                        <m:r>
                          <a:rPr lang="en-US" altLang="zh-CN" b="0" i="1" dirty="0" smtClean="0">
                            <a:solidFill>
                              <a:srgbClr val="FF0000"/>
                            </a:solidFill>
                            <a:latin typeface="Cambria Math" panose="02040503050406030204" pitchFamily="18" charset="0"/>
                            <a:ea typeface="黑体" panose="02010609060101010101" pitchFamily="49" charset="-122"/>
                          </a:rPr>
                          <m:t>𝑂</m:t>
                        </m:r>
                        <m:r>
                          <a:rPr lang="en-US" altLang="zh-CN" b="0" i="1" dirty="0" smtClean="0">
                            <a:solidFill>
                              <a:srgbClr val="FF0000"/>
                            </a:solidFill>
                            <a:latin typeface="Cambria Math" panose="02040503050406030204" pitchFamily="18" charset="0"/>
                            <a:ea typeface="黑体" panose="02010609060101010101" pitchFamily="49" charset="-122"/>
                          </a:rPr>
                          <m:t>2</m:t>
                        </m:r>
                      </m:sub>
                    </m:sSub>
                    <m:r>
                      <a:rPr lang="en-US" altLang="zh-CN" b="0" i="1" dirty="0">
                        <a:solidFill>
                          <a:srgbClr val="FF0000"/>
                        </a:solidFill>
                        <a:latin typeface="Cambria Math" panose="02040503050406030204" pitchFamily="18" charset="0"/>
                        <a:ea typeface="黑体" panose="02010609060101010101" pitchFamily="49" charset="-122"/>
                      </a:rPr>
                      <m:t>=</m:t>
                    </m:r>
                    <m:r>
                      <a:rPr lang="en-US" altLang="zh-CN" b="0" i="1" dirty="0">
                        <a:solidFill>
                          <a:srgbClr val="FF0000"/>
                        </a:solidFill>
                        <a:latin typeface="Cambria Math" panose="02040503050406030204" pitchFamily="18" charset="0"/>
                        <a:ea typeface="黑体" panose="02010609060101010101" pitchFamily="49" charset="-122"/>
                      </a:rPr>
                      <m:t>0</m:t>
                    </m:r>
                  </m:oMath>
                </a14:m>
                <a:endParaRPr lang="en-US" altLang="zh-CN" b="0" dirty="0">
                  <a:solidFill>
                    <a:srgbClr val="FF0000"/>
                  </a:solidFill>
                  <a:latin typeface="黑体" panose="02010609060101010101" pitchFamily="49" charset="-122"/>
                  <a:ea typeface="黑体" panose="02010609060101010101" pitchFamily="49" charset="-122"/>
                </a:endParaRPr>
              </a:p>
            </p:txBody>
          </p:sp>
        </mc:Choice>
        <mc:Fallback>
          <p:sp>
            <p:nvSpPr>
              <p:cNvPr id="21" name="Rectangle 75"/>
              <p:cNvSpPr>
                <a:spLocks noRot="1" noChangeAspect="1" noMove="1" noResize="1" noEditPoints="1" noAdjustHandles="1" noChangeArrowheads="1" noChangeShapeType="1" noTextEdit="1"/>
              </p:cNvSpPr>
              <p:nvPr/>
            </p:nvSpPr>
            <p:spPr bwMode="auto">
              <a:xfrm>
                <a:off x="3886668" y="5623082"/>
                <a:ext cx="4900678" cy="953135"/>
              </a:xfrm>
              <a:prstGeom prst="rect">
                <a:avLst/>
              </a:prstGeom>
              <a:blipFill rotWithShape="1">
                <a:blip r:embed="rId4"/>
                <a:stretch>
                  <a:fillRect l="-295" t="-1549" r="-281" b="-1449"/>
                </a:stretch>
              </a:blipFill>
              <a:ln w="28575">
                <a:solidFill>
                  <a:srgbClr val="FF0000"/>
                </a:solidFill>
              </a:ln>
              <a:effectLst/>
            </p:spPr>
            <p:txBody>
              <a:bodyPr/>
              <a:lstStyle/>
              <a:p>
                <a:r>
                  <a:rPr lang="zh-CN" altLang="en-US">
                    <a:noFill/>
                  </a:rPr>
                  <a:t> </a:t>
                </a:r>
              </a:p>
            </p:txBody>
          </p:sp>
        </mc:Fallback>
      </mc:AlternateContent>
      <p:grpSp>
        <p:nvGrpSpPr>
          <p:cNvPr id="5" name="组合 4"/>
          <p:cNvGrpSpPr/>
          <p:nvPr/>
        </p:nvGrpSpPr>
        <p:grpSpPr>
          <a:xfrm>
            <a:off x="4065270" y="1410335"/>
            <a:ext cx="4544695" cy="2676525"/>
            <a:chOff x="3930436" y="331801"/>
            <a:chExt cx="4545012" cy="2327739"/>
          </a:xfrm>
        </p:grpSpPr>
        <p:sp>
          <p:nvSpPr>
            <p:cNvPr id="23" name="椭圆形标注 22"/>
            <p:cNvSpPr/>
            <p:nvPr/>
          </p:nvSpPr>
          <p:spPr>
            <a:xfrm>
              <a:off x="3938660" y="1883451"/>
              <a:ext cx="2018617" cy="590913"/>
            </a:xfrm>
            <a:prstGeom prst="wedgeEllipseCallout">
              <a:avLst>
                <a:gd name="adj1" fmla="val -215641"/>
                <a:gd name="adj2" fmla="val -70656"/>
              </a:avLst>
            </a:prstGeom>
            <a:ln>
              <a:solidFill>
                <a:srgbClr val="FF0000"/>
              </a:solidFill>
            </a:ln>
          </p:spPr>
          <p:txBody>
            <a:bodyPr wrap="square" rtlCol="0" anchor="ctr">
              <a:spAutoFit/>
            </a:bodyPr>
            <a:lstStyle/>
            <a:p>
              <a:pPr algn="l">
                <a:spcBef>
                  <a:spcPct val="50000"/>
                </a:spcBef>
              </a:pPr>
              <a:r>
                <a:rPr lang="zh-CN" altLang="en-US" sz="2400"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保护电阻</a:t>
              </a:r>
              <a:endParaRPr lang="zh-CN" altLang="en-US" sz="2400" b="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7" name="Picture 2" descr="10-4-8"/>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6541"/>
            <a:stretch>
              <a:fillRect/>
            </a:stretch>
          </p:blipFill>
          <p:spPr bwMode="auto">
            <a:xfrm>
              <a:off x="3930436" y="331801"/>
              <a:ext cx="4545012" cy="232773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4316627" y="1384407"/>
              <a:ext cx="299226" cy="162824"/>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2" name="矩形 21"/>
            <p:cNvSpPr/>
            <p:nvPr/>
          </p:nvSpPr>
          <p:spPr>
            <a:xfrm rot="16200000">
              <a:off x="6312303" y="1135381"/>
              <a:ext cx="338772" cy="15928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6" name="矩形 25"/>
            <p:cNvSpPr/>
            <p:nvPr/>
          </p:nvSpPr>
          <p:spPr>
            <a:xfrm rot="16200000">
              <a:off x="5117179" y="1618634"/>
              <a:ext cx="338772" cy="15928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4" name="矩形 33"/>
            <p:cNvSpPr/>
            <p:nvPr/>
          </p:nvSpPr>
          <p:spPr>
            <a:xfrm rot="16200000">
              <a:off x="7483100" y="834562"/>
              <a:ext cx="338772" cy="15928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5" name="矩形 34"/>
            <p:cNvSpPr/>
            <p:nvPr/>
          </p:nvSpPr>
          <p:spPr>
            <a:xfrm rot="16200000">
              <a:off x="7483100" y="1788020"/>
              <a:ext cx="338772" cy="15928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6" name="矩形 35"/>
            <p:cNvSpPr/>
            <p:nvPr/>
          </p:nvSpPr>
          <p:spPr>
            <a:xfrm>
              <a:off x="4910744" y="2280432"/>
              <a:ext cx="338772" cy="15928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8" name="文本框 7"/>
          <p:cNvSpPr txBox="1"/>
          <p:nvPr/>
        </p:nvSpPr>
        <p:spPr bwMode="auto">
          <a:xfrm>
            <a:off x="624658" y="3651119"/>
            <a:ext cx="2281881"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p>
            <a:pPr eaLnBrk="1" hangingPunct="1">
              <a:spcBef>
                <a:spcPct val="50000"/>
              </a:spcBef>
            </a:pPr>
            <a:r>
              <a:rPr lang="zh-CN" altLang="en-US" sz="2400" b="0" dirty="0">
                <a:solidFill>
                  <a:srgbClr val="0000FF"/>
                </a:solidFill>
                <a:latin typeface="黑体" panose="02010609060101010101" pitchFamily="49" charset="-122"/>
                <a:ea typeface="黑体" panose="02010609060101010101" pitchFamily="49" charset="-122"/>
              </a:rPr>
              <a:t>第</a:t>
            </a:r>
            <a:r>
              <a:rPr lang="en-US" altLang="zh-CN" sz="2400" b="0" dirty="0">
                <a:solidFill>
                  <a:srgbClr val="0000FF"/>
                </a:solidFill>
                <a:latin typeface="黑体" panose="02010609060101010101" pitchFamily="49" charset="-122"/>
                <a:ea typeface="黑体" panose="02010609060101010101" pitchFamily="49" charset="-122"/>
              </a:rPr>
              <a:t>1</a:t>
            </a:r>
            <a:r>
              <a:rPr lang="zh-CN" altLang="en-US" sz="2400" b="0" dirty="0">
                <a:solidFill>
                  <a:srgbClr val="0000FF"/>
                </a:solidFill>
                <a:latin typeface="黑体" panose="02010609060101010101" pitchFamily="49" charset="-122"/>
                <a:ea typeface="黑体" panose="02010609060101010101" pitchFamily="49" charset="-122"/>
              </a:rPr>
              <a:t>过渡过程：</a:t>
            </a:r>
            <a:r>
              <a:rPr lang="zh-CN" altLang="en-US" sz="2400" b="0" dirty="0">
                <a:solidFill>
                  <a:srgbClr val="0000FF"/>
                </a:solidFill>
                <a:latin typeface="黑体" panose="02010609060101010101" pitchFamily="49" charset="-122"/>
                <a:ea typeface="黑体" panose="02010609060101010101" pitchFamily="49" charset="-122"/>
              </a:rPr>
              <a:t>放电过程</a:t>
            </a:r>
            <a:endParaRPr lang="zh-CN" altLang="en-US" sz="2400" b="0" dirty="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5" grpId="0" animBg="1"/>
      <p:bldP spid="25" grpId="1" animBg="1"/>
      <p:bldP spid="21" grpId="0" animBg="1"/>
      <p:bldP spid="2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典型电路分析</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120865" y="593124"/>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非对称式多谐振荡器由</a:t>
            </a: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CMOS</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门组成：</a:t>
            </a:r>
            <a:endPar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Picture 3" descr="10-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517" y="1613586"/>
            <a:ext cx="3733143" cy="1796879"/>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p:cNvSpPr txBox="1"/>
          <p:nvPr/>
        </p:nvSpPr>
        <p:spPr bwMode="auto">
          <a:xfrm>
            <a:off x="639263" y="4218809"/>
            <a:ext cx="22818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zh-CN" altLang="en-US" sz="2400" b="0" dirty="0">
                <a:solidFill>
                  <a:srgbClr val="0000FF"/>
                </a:solidFill>
                <a:latin typeface="黑体" panose="02010609060101010101" pitchFamily="49" charset="-122"/>
                <a:ea typeface="黑体" panose="02010609060101010101" pitchFamily="49" charset="-122"/>
              </a:rPr>
              <a:t>第</a:t>
            </a:r>
            <a:r>
              <a:rPr lang="en-US" altLang="zh-CN" sz="2400" b="0" dirty="0">
                <a:solidFill>
                  <a:srgbClr val="0000FF"/>
                </a:solidFill>
                <a:latin typeface="黑体" panose="02010609060101010101" pitchFamily="49" charset="-122"/>
                <a:ea typeface="黑体" panose="02010609060101010101" pitchFamily="49" charset="-122"/>
              </a:rPr>
              <a:t>2</a:t>
            </a:r>
            <a:r>
              <a:rPr lang="zh-CN" altLang="en-US" sz="2400" b="0" dirty="0">
                <a:solidFill>
                  <a:srgbClr val="0000FF"/>
                </a:solidFill>
                <a:latin typeface="黑体" panose="02010609060101010101" pitchFamily="49" charset="-122"/>
                <a:ea typeface="黑体" panose="02010609060101010101" pitchFamily="49" charset="-122"/>
              </a:rPr>
              <a:t>过渡过程：充电过程</a:t>
            </a:r>
            <a:endParaRPr lang="zh-CN" altLang="en-US" sz="2400" b="0" dirty="0">
              <a:solidFill>
                <a:srgbClr val="0000FF"/>
              </a:solidFill>
              <a:latin typeface="黑体" panose="02010609060101010101" pitchFamily="49" charset="-122"/>
              <a:ea typeface="黑体" panose="02010609060101010101" pitchFamily="49" charset="-122"/>
            </a:endParaRPr>
          </a:p>
        </p:txBody>
      </p:sp>
      <p:sp>
        <p:nvSpPr>
          <p:cNvPr id="16" name="矩形 15"/>
          <p:cNvSpPr/>
          <p:nvPr/>
        </p:nvSpPr>
        <p:spPr>
          <a:xfrm>
            <a:off x="668552" y="2338859"/>
            <a:ext cx="383581" cy="164642"/>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p:cNvSpPr/>
          <p:nvPr/>
        </p:nvSpPr>
        <p:spPr>
          <a:xfrm>
            <a:off x="1052133" y="2931855"/>
            <a:ext cx="383581" cy="164642"/>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Rectangle 75"/>
              <p:cNvSpPr>
                <a:spLocks noChangeArrowheads="1"/>
              </p:cNvSpPr>
              <p:nvPr/>
            </p:nvSpPr>
            <p:spPr bwMode="auto">
              <a:xfrm>
                <a:off x="3990808" y="1371122"/>
                <a:ext cx="4900678" cy="953135"/>
              </a:xfrm>
              <a:prstGeom prst="rect">
                <a:avLst/>
              </a:prstGeom>
              <a:noFill/>
              <a:ln w="28575">
                <a:solidFill>
                  <a:srgbClr val="FF0000"/>
                </a:solidFill>
              </a:ln>
              <a:effectLst/>
            </p:spPr>
            <p:txBody>
              <a:bodyPr wrap="square" anchor="ctr">
                <a:spAutoFit/>
              </a:bodyPr>
              <a:lstStyle/>
              <a:p>
                <a:pPr lvl="0" eaLnBrk="1" hangingPunct="1">
                  <a:spcBef>
                    <a:spcPct val="50000"/>
                  </a:spcBef>
                  <a:defRPr/>
                </a:pPr>
                <a:r>
                  <a:rPr kumimoji="0" lang="zh-CN" altLang="en-US"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kumimoji="0" lang="en-US" altLang="zh-CN"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2</a:t>
                </a:r>
                <a:r>
                  <a:rPr kumimoji="0" lang="zh-CN" altLang="en-US"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b="0" dirty="0">
                    <a:solidFill>
                      <a:srgbClr val="FF0000"/>
                    </a:solidFill>
                    <a:latin typeface="黑体" panose="02010609060101010101" pitchFamily="49" charset="-122"/>
                    <a:ea typeface="黑体" panose="02010609060101010101" pitchFamily="49" charset="-122"/>
                  </a:rPr>
                  <a:t>第二暂稳态：</a:t>
                </a:r>
                <a14:m>
                  <m:oMath xmlns:m="http://schemas.openxmlformats.org/officeDocument/2006/math">
                    <m:sSub>
                      <m:sSubPr>
                        <m:ctrlPr>
                          <a:rPr lang="en-US" altLang="zh-CN" b="0" i="1" dirty="0" smtClean="0">
                            <a:solidFill>
                              <a:srgbClr val="FF0000"/>
                            </a:solidFill>
                            <a:latin typeface="Cambria Math" panose="02040503050406030204" pitchFamily="18" charset="0"/>
                            <a:ea typeface="黑体" panose="02010609060101010101" pitchFamily="49" charset="-122"/>
                          </a:rPr>
                        </m:ctrlPr>
                      </m:sSubPr>
                      <m:e>
                        <m:r>
                          <a:rPr lang="en-US" altLang="zh-CN" b="0" i="1" dirty="0" smtClean="0">
                            <a:solidFill>
                              <a:srgbClr val="FF0000"/>
                            </a:solidFill>
                            <a:latin typeface="Cambria Math" panose="02040503050406030204" pitchFamily="18" charset="0"/>
                            <a:ea typeface="黑体" panose="02010609060101010101" pitchFamily="49" charset="-122"/>
                          </a:rPr>
                          <m:t>𝑣</m:t>
                        </m:r>
                      </m:e>
                      <m:sub>
                        <m:r>
                          <a:rPr lang="en-US" altLang="zh-CN" b="0" i="1" dirty="0" smtClean="0">
                            <a:solidFill>
                              <a:srgbClr val="FF0000"/>
                            </a:solidFill>
                            <a:latin typeface="Cambria Math" panose="02040503050406030204" pitchFamily="18" charset="0"/>
                            <a:ea typeface="黑体" panose="02010609060101010101" pitchFamily="49" charset="-122"/>
                          </a:rPr>
                          <m:t>𝐼</m:t>
                        </m:r>
                        <m:r>
                          <a:rPr lang="en-US" altLang="zh-CN" b="0" i="1" dirty="0" smtClean="0">
                            <a:solidFill>
                              <a:srgbClr val="FF0000"/>
                            </a:solidFill>
                            <a:latin typeface="Cambria Math" panose="02040503050406030204" pitchFamily="18" charset="0"/>
                            <a:ea typeface="黑体" panose="02010609060101010101" pitchFamily="49" charset="-122"/>
                          </a:rPr>
                          <m:t>1</m:t>
                        </m:r>
                      </m:sub>
                    </m:sSub>
                    <m:r>
                      <a:rPr lang="en-US" altLang="zh-CN" b="0" i="1" dirty="0">
                        <a:solidFill>
                          <a:srgbClr val="FF0000"/>
                        </a:solidFill>
                        <a:latin typeface="Cambria Math" panose="02040503050406030204" pitchFamily="18" charset="0"/>
                        <a:ea typeface="黑体" panose="02010609060101010101" pitchFamily="49" charset="-122"/>
                      </a:rPr>
                      <m:t>=</m:t>
                    </m:r>
                    <m:r>
                      <a:rPr lang="en-US" altLang="zh-CN" b="0" i="1" dirty="0" smtClean="0">
                        <a:solidFill>
                          <a:srgbClr val="FF0000"/>
                        </a:solidFill>
                        <a:latin typeface="Cambria Math" panose="02040503050406030204" pitchFamily="18" charset="0"/>
                        <a:ea typeface="黑体" panose="02010609060101010101" pitchFamily="49" charset="-122"/>
                      </a:rPr>
                      <m:t>0</m:t>
                    </m:r>
                  </m:oMath>
                </a14:m>
                <a:r>
                  <a:rPr lang="zh-CN" altLang="en-US" b="0" dirty="0">
                    <a:solidFill>
                      <a:srgbClr val="FF0000"/>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b="0" i="1" dirty="0">
                            <a:solidFill>
                              <a:srgbClr val="FF0000"/>
                            </a:solidFill>
                            <a:latin typeface="Cambria Math" panose="02040503050406030204" pitchFamily="18" charset="0"/>
                            <a:ea typeface="黑体" panose="02010609060101010101" pitchFamily="49" charset="-122"/>
                          </a:rPr>
                        </m:ctrlPr>
                      </m:sSubPr>
                      <m:e>
                        <m:r>
                          <a:rPr lang="en-US" altLang="zh-CN" b="0" i="1" dirty="0">
                            <a:solidFill>
                              <a:srgbClr val="FF0000"/>
                            </a:solidFill>
                            <a:latin typeface="Cambria Math" panose="02040503050406030204" pitchFamily="18" charset="0"/>
                            <a:ea typeface="黑体" panose="02010609060101010101" pitchFamily="49" charset="-122"/>
                          </a:rPr>
                          <m:t>𝑣</m:t>
                        </m:r>
                      </m:e>
                      <m:sub>
                        <m:r>
                          <a:rPr lang="en-US" altLang="zh-CN" b="0" i="1" dirty="0" smtClean="0">
                            <a:solidFill>
                              <a:srgbClr val="FF0000"/>
                            </a:solidFill>
                            <a:latin typeface="Cambria Math" panose="02040503050406030204" pitchFamily="18" charset="0"/>
                            <a:ea typeface="黑体" panose="02010609060101010101" pitchFamily="49" charset="-122"/>
                          </a:rPr>
                          <m:t>𝑂</m:t>
                        </m:r>
                        <m:r>
                          <a:rPr lang="en-US" altLang="zh-CN" b="0" i="1" dirty="0">
                            <a:solidFill>
                              <a:srgbClr val="FF0000"/>
                            </a:solidFill>
                            <a:latin typeface="Cambria Math" panose="02040503050406030204" pitchFamily="18" charset="0"/>
                            <a:ea typeface="黑体" panose="02010609060101010101" pitchFamily="49" charset="-122"/>
                          </a:rPr>
                          <m:t>1</m:t>
                        </m:r>
                      </m:sub>
                    </m:sSub>
                    <m:r>
                      <a:rPr lang="en-US" altLang="zh-CN" b="0" i="1" dirty="0">
                        <a:solidFill>
                          <a:srgbClr val="FF0000"/>
                        </a:solidFill>
                        <a:latin typeface="Cambria Math" panose="02040503050406030204" pitchFamily="18" charset="0"/>
                        <a:ea typeface="黑体" panose="02010609060101010101" pitchFamily="49" charset="-122"/>
                      </a:rPr>
                      <m:t>=</m:t>
                    </m:r>
                    <m:r>
                      <a:rPr lang="en-US" altLang="zh-CN" b="0" i="1" dirty="0">
                        <a:solidFill>
                          <a:srgbClr val="FF0000"/>
                        </a:solidFill>
                        <a:latin typeface="Cambria Math" panose="02040503050406030204" pitchFamily="18" charset="0"/>
                        <a:ea typeface="黑体" panose="02010609060101010101" pitchFamily="49" charset="-122"/>
                      </a:rPr>
                      <m:t>1</m:t>
                    </m:r>
                  </m:oMath>
                </a14:m>
                <a:r>
                  <a:rPr lang="zh-CN" altLang="en-US" b="0" dirty="0">
                    <a:solidFill>
                      <a:srgbClr val="FF0000"/>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b="0" i="1" dirty="0">
                            <a:solidFill>
                              <a:srgbClr val="FF0000"/>
                            </a:solidFill>
                            <a:latin typeface="Cambria Math" panose="02040503050406030204" pitchFamily="18" charset="0"/>
                            <a:ea typeface="黑体" panose="02010609060101010101" pitchFamily="49" charset="-122"/>
                          </a:rPr>
                        </m:ctrlPr>
                      </m:sSubPr>
                      <m:e>
                        <m:r>
                          <a:rPr lang="en-US" altLang="zh-CN" b="0" i="1" dirty="0">
                            <a:solidFill>
                              <a:srgbClr val="FF0000"/>
                            </a:solidFill>
                            <a:latin typeface="Cambria Math" panose="02040503050406030204" pitchFamily="18" charset="0"/>
                            <a:ea typeface="黑体" panose="02010609060101010101" pitchFamily="49" charset="-122"/>
                          </a:rPr>
                          <m:t>𝑣</m:t>
                        </m:r>
                      </m:e>
                      <m:sub>
                        <m:r>
                          <a:rPr lang="en-US" altLang="zh-CN" b="0" i="1" dirty="0" smtClean="0">
                            <a:solidFill>
                              <a:srgbClr val="FF0000"/>
                            </a:solidFill>
                            <a:latin typeface="Cambria Math" panose="02040503050406030204" pitchFamily="18" charset="0"/>
                            <a:ea typeface="黑体" panose="02010609060101010101" pitchFamily="49" charset="-122"/>
                          </a:rPr>
                          <m:t>𝑂</m:t>
                        </m:r>
                        <m:r>
                          <a:rPr lang="en-US" altLang="zh-CN" b="0" i="1" dirty="0" smtClean="0">
                            <a:solidFill>
                              <a:srgbClr val="FF0000"/>
                            </a:solidFill>
                            <a:latin typeface="Cambria Math" panose="02040503050406030204" pitchFamily="18" charset="0"/>
                            <a:ea typeface="黑体" panose="02010609060101010101" pitchFamily="49" charset="-122"/>
                          </a:rPr>
                          <m:t>2</m:t>
                        </m:r>
                      </m:sub>
                    </m:sSub>
                    <m:r>
                      <a:rPr lang="en-US" altLang="zh-CN" b="0" i="1" dirty="0">
                        <a:solidFill>
                          <a:srgbClr val="FF0000"/>
                        </a:solidFill>
                        <a:latin typeface="Cambria Math" panose="02040503050406030204" pitchFamily="18" charset="0"/>
                        <a:ea typeface="黑体" panose="02010609060101010101" pitchFamily="49" charset="-122"/>
                      </a:rPr>
                      <m:t>=</m:t>
                    </m:r>
                    <m:r>
                      <a:rPr lang="en-US" altLang="zh-CN" b="0" i="1" dirty="0">
                        <a:solidFill>
                          <a:srgbClr val="FF0000"/>
                        </a:solidFill>
                        <a:latin typeface="Cambria Math" panose="02040503050406030204" pitchFamily="18" charset="0"/>
                        <a:ea typeface="黑体" panose="02010609060101010101" pitchFamily="49" charset="-122"/>
                      </a:rPr>
                      <m:t>0</m:t>
                    </m:r>
                  </m:oMath>
                </a14:m>
                <a:endParaRPr lang="en-US" altLang="zh-CN" b="0" dirty="0">
                  <a:solidFill>
                    <a:srgbClr val="FF0000"/>
                  </a:solidFill>
                  <a:latin typeface="黑体" panose="02010609060101010101" pitchFamily="49" charset="-122"/>
                  <a:ea typeface="黑体" panose="02010609060101010101" pitchFamily="49" charset="-122"/>
                </a:endParaRPr>
              </a:p>
            </p:txBody>
          </p:sp>
        </mc:Choice>
        <mc:Fallback>
          <p:sp>
            <p:nvSpPr>
              <p:cNvPr id="21" name="Rectangle 75"/>
              <p:cNvSpPr>
                <a:spLocks noRot="1" noChangeAspect="1" noMove="1" noResize="1" noEditPoints="1" noAdjustHandles="1" noChangeArrowheads="1" noChangeShapeType="1" noTextEdit="1"/>
              </p:cNvSpPr>
              <p:nvPr/>
            </p:nvSpPr>
            <p:spPr bwMode="auto">
              <a:xfrm>
                <a:off x="3990808" y="1371122"/>
                <a:ext cx="4900678" cy="953135"/>
              </a:xfrm>
              <a:prstGeom prst="rect">
                <a:avLst/>
              </a:prstGeom>
              <a:blipFill rotWithShape="1">
                <a:blip r:embed="rId2"/>
                <a:stretch>
                  <a:fillRect l="-295" t="-1549" r="-281" b="-1449"/>
                </a:stretch>
              </a:blipFill>
              <a:ln w="28575">
                <a:solidFill>
                  <a:srgbClr val="FF0000"/>
                </a:solidFill>
              </a:ln>
              <a:effectLst/>
            </p:spPr>
            <p:txBody>
              <a:bodyPr/>
              <a:lstStyle/>
              <a:p>
                <a:r>
                  <a:rPr lang="zh-CN" altLang="en-US">
                    <a:noFill/>
                  </a:rPr>
                  <a:t> </a:t>
                </a:r>
              </a:p>
            </p:txBody>
          </p:sp>
        </mc:Fallback>
      </mc:AlternateContent>
      <p:grpSp>
        <p:nvGrpSpPr>
          <p:cNvPr id="12" name="组合 11"/>
          <p:cNvGrpSpPr/>
          <p:nvPr/>
        </p:nvGrpSpPr>
        <p:grpSpPr>
          <a:xfrm>
            <a:off x="3834247" y="2887790"/>
            <a:ext cx="4545012" cy="2504303"/>
            <a:chOff x="3930436" y="3535200"/>
            <a:chExt cx="4545012" cy="2504303"/>
          </a:xfrm>
        </p:grpSpPr>
        <p:sp>
          <p:nvSpPr>
            <p:cNvPr id="7" name="下箭头 6"/>
            <p:cNvSpPr/>
            <p:nvPr/>
          </p:nvSpPr>
          <p:spPr>
            <a:xfrm>
              <a:off x="5544064" y="4333112"/>
              <a:ext cx="313038" cy="733167"/>
            </a:xfrm>
            <a:prstGeom prst="downArrow">
              <a:avLst/>
            </a:prstGeom>
            <a:ln>
              <a:solidFill>
                <a:srgbClr val="FF0000"/>
              </a:solidFill>
            </a:ln>
          </p:spPr>
          <p:txBody>
            <a:bodyPr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1" name="文本框 10"/>
            <p:cNvSpPr txBox="1"/>
            <p:nvPr/>
          </p:nvSpPr>
          <p:spPr bwMode="auto">
            <a:xfrm>
              <a:off x="5957277" y="4226529"/>
              <a:ext cx="22818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eaLnBrk="1" hangingPunct="1">
                <a:spcBef>
                  <a:spcPct val="50000"/>
                </a:spcBef>
              </a:pPr>
              <a:r>
                <a:rPr lang="zh-CN" altLang="en-US" sz="2400" b="0" dirty="0">
                  <a:solidFill>
                    <a:srgbClr val="0000FF"/>
                  </a:solidFill>
                  <a:latin typeface="黑体" panose="02010609060101010101" pitchFamily="49" charset="-122"/>
                  <a:ea typeface="黑体" panose="02010609060101010101" pitchFamily="49" charset="-122"/>
                </a:rPr>
                <a:t>第</a:t>
              </a:r>
              <a:r>
                <a:rPr lang="en-US" altLang="zh-CN" sz="2400" b="0" dirty="0">
                  <a:solidFill>
                    <a:srgbClr val="0000FF"/>
                  </a:solidFill>
                  <a:latin typeface="黑体" panose="02010609060101010101" pitchFamily="49" charset="-122"/>
                  <a:ea typeface="黑体" panose="02010609060101010101" pitchFamily="49" charset="-122"/>
                </a:rPr>
                <a:t>1</a:t>
              </a:r>
              <a:r>
                <a:rPr lang="zh-CN" altLang="en-US" sz="2400" b="0" dirty="0">
                  <a:solidFill>
                    <a:srgbClr val="0000FF"/>
                  </a:solidFill>
                  <a:latin typeface="黑体" panose="02010609060101010101" pitchFamily="49" charset="-122"/>
                  <a:ea typeface="黑体" panose="02010609060101010101" pitchFamily="49" charset="-122"/>
                </a:rPr>
                <a:t>过渡过程：放电过程</a:t>
              </a:r>
              <a:endParaRPr lang="zh-CN" altLang="en-US" sz="2400" b="0" dirty="0">
                <a:solidFill>
                  <a:srgbClr val="0000FF"/>
                </a:solidFill>
                <a:latin typeface="黑体" panose="02010609060101010101" pitchFamily="49" charset="-122"/>
                <a:ea typeface="黑体" panose="02010609060101010101" pitchFamily="49" charset="-122"/>
              </a:endParaRPr>
            </a:p>
          </p:txBody>
        </p:sp>
        <p:pic>
          <p:nvPicPr>
            <p:cNvPr id="28" name="Picture 2" descr="10-4-8"/>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9242" b="4003"/>
            <a:stretch>
              <a:fillRect/>
            </a:stretch>
          </p:blipFill>
          <p:spPr bwMode="auto">
            <a:xfrm>
              <a:off x="3930436" y="3535200"/>
              <a:ext cx="4545012" cy="2504303"/>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4293698" y="4704403"/>
              <a:ext cx="354984" cy="176038"/>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0" name="矩形 19"/>
            <p:cNvSpPr/>
            <p:nvPr/>
          </p:nvSpPr>
          <p:spPr>
            <a:xfrm>
              <a:off x="4873694" y="5636420"/>
              <a:ext cx="464685" cy="164327"/>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0" name="矩形 29"/>
            <p:cNvSpPr/>
            <p:nvPr/>
          </p:nvSpPr>
          <p:spPr>
            <a:xfrm rot="16200000">
              <a:off x="5165311" y="4450669"/>
              <a:ext cx="338772" cy="15928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1" name="矩形 30"/>
            <p:cNvSpPr/>
            <p:nvPr/>
          </p:nvSpPr>
          <p:spPr>
            <a:xfrm rot="16200000">
              <a:off x="6391943" y="5019211"/>
              <a:ext cx="338772" cy="15928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矩形 31"/>
            <p:cNvSpPr/>
            <p:nvPr/>
          </p:nvSpPr>
          <p:spPr>
            <a:xfrm rot="16200000">
              <a:off x="7562740" y="5135917"/>
              <a:ext cx="338772" cy="15928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3" name="矩形 32"/>
            <p:cNvSpPr/>
            <p:nvPr/>
          </p:nvSpPr>
          <p:spPr>
            <a:xfrm rot="16200000">
              <a:off x="7562740" y="4158244"/>
              <a:ext cx="338772" cy="15928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9" name="文本框 28"/>
              <p:cNvSpPr txBox="1"/>
              <p:nvPr/>
            </p:nvSpPr>
            <p:spPr bwMode="auto">
              <a:xfrm>
                <a:off x="4287622" y="5681287"/>
                <a:ext cx="4140082" cy="830997"/>
              </a:xfrm>
              <a:prstGeom prst="rect">
                <a:avLst/>
              </a:prstGeom>
              <a:solidFill>
                <a:schemeClr val="bg1">
                  <a:lumMod val="95000"/>
                </a:schemeClr>
              </a:solidFill>
              <a:ln>
                <a:solidFill>
                  <a:srgbClr val="FF0000"/>
                </a:solidFill>
              </a:ln>
              <a:effectLst/>
            </p:spPr>
            <p:txBody>
              <a:bodyPr wrap="square" rtlCol="0">
                <a:spAutoFit/>
              </a:bodyPr>
              <a:lstStyle/>
              <a:p>
                <a:pPr algn="ctr" eaLnBrk="1" hangingPunct="1">
                  <a:spcBef>
                    <a:spcPct val="50000"/>
                  </a:spcBef>
                  <a:buClrTx/>
                  <a:buSzTx/>
                  <a:buFontTx/>
                  <a:buNone/>
                </a:pPr>
                <a:r>
                  <a:rPr lang="zh-CN" altLang="en-US" sz="2400" dirty="0">
                    <a:solidFill>
                      <a:srgbClr val="FF0000"/>
                    </a:solidFill>
                    <a:latin typeface="黑体" panose="02010609060101010101" pitchFamily="49" charset="-122"/>
                    <a:ea typeface="黑体" panose="02010609060101010101" pitchFamily="49" charset="-122"/>
                  </a:rPr>
                  <a:t>充电回路。充电时间常数：</a:t>
                </a:r>
                <a14:m>
                  <m:oMath xmlns:m="http://schemas.openxmlformats.org/officeDocument/2006/math">
                    <m:r>
                      <a:rPr lang="zh-CN" altLang="en-US" sz="2400" i="1" dirty="0" smtClean="0">
                        <a:solidFill>
                          <a:srgbClr val="FF0000"/>
                        </a:solidFill>
                        <a:latin typeface="Cambria Math" panose="02040503050406030204" pitchFamily="18" charset="0"/>
                        <a:ea typeface="黑体" panose="02010609060101010101" pitchFamily="49" charset="-122"/>
                      </a:rPr>
                      <m:t>𝝉</m:t>
                    </m:r>
                    <m:r>
                      <a:rPr lang="en-US" altLang="zh-CN" sz="2400" b="1" i="1" dirty="0" smtClean="0">
                        <a:solidFill>
                          <a:srgbClr val="FF0000"/>
                        </a:solidFill>
                        <a:latin typeface="Cambria Math" panose="02040503050406030204" pitchFamily="18" charset="0"/>
                        <a:ea typeface="Cambria Math" panose="02040503050406030204" pitchFamily="18" charset="0"/>
                      </a:rPr>
                      <m:t>≈</m:t>
                    </m:r>
                    <m:sSub>
                      <m:sSubPr>
                        <m:ctrlPr>
                          <a:rPr lang="en-US" altLang="zh-CN" sz="2400" b="1" i="1" dirty="0" smtClean="0">
                            <a:solidFill>
                              <a:srgbClr val="FF0000"/>
                            </a:solidFill>
                            <a:latin typeface="Cambria Math" panose="02040503050406030204" pitchFamily="18" charset="0"/>
                            <a:ea typeface="黑体" panose="02010609060101010101" pitchFamily="49" charset="-122"/>
                          </a:rPr>
                        </m:ctrlPr>
                      </m:sSubPr>
                      <m:e>
                        <m:r>
                          <a:rPr lang="en-US" altLang="zh-CN" sz="2400" b="1" i="1" dirty="0" smtClean="0">
                            <a:solidFill>
                              <a:srgbClr val="FF0000"/>
                            </a:solidFill>
                            <a:latin typeface="Cambria Math" panose="02040503050406030204" pitchFamily="18" charset="0"/>
                            <a:ea typeface="黑体" panose="02010609060101010101" pitchFamily="49" charset="-122"/>
                          </a:rPr>
                          <m:t>𝑹</m:t>
                        </m:r>
                      </m:e>
                      <m:sub>
                        <m:r>
                          <a:rPr lang="en-US" altLang="zh-CN" sz="2400" b="1" i="1" dirty="0" smtClean="0">
                            <a:solidFill>
                              <a:srgbClr val="FF0000"/>
                            </a:solidFill>
                            <a:latin typeface="Cambria Math" panose="02040503050406030204" pitchFamily="18" charset="0"/>
                            <a:ea typeface="黑体" panose="02010609060101010101" pitchFamily="49" charset="-122"/>
                          </a:rPr>
                          <m:t>𝑭</m:t>
                        </m:r>
                      </m:sub>
                    </m:sSub>
                    <m:r>
                      <a:rPr lang="en-US" altLang="zh-CN" sz="2400" b="1" i="1" dirty="0" smtClean="0">
                        <a:solidFill>
                          <a:srgbClr val="FF0000"/>
                        </a:solidFill>
                        <a:latin typeface="Cambria Math" panose="02040503050406030204" pitchFamily="18" charset="0"/>
                        <a:ea typeface="黑体" panose="02010609060101010101" pitchFamily="49" charset="-122"/>
                      </a:rPr>
                      <m:t>𝑪</m:t>
                    </m:r>
                  </m:oMath>
                </a14:m>
                <a:endParaRPr lang="zh-CN" altLang="en-US" sz="2400" dirty="0">
                  <a:solidFill>
                    <a:srgbClr val="FF0000"/>
                  </a:solidFill>
                  <a:latin typeface="黑体" panose="02010609060101010101" pitchFamily="49" charset="-122"/>
                  <a:ea typeface="黑体" panose="02010609060101010101" pitchFamily="49" charset="-122"/>
                </a:endParaRPr>
              </a:p>
            </p:txBody>
          </p:sp>
        </mc:Choice>
        <mc:Fallback>
          <p:sp>
            <p:nvSpPr>
              <p:cNvPr id="29" name="文本框 28"/>
              <p:cNvSpPr txBox="1">
                <a:spLocks noRot="1" noChangeAspect="1" noMove="1" noResize="1" noEditPoints="1" noAdjustHandles="1" noChangeArrowheads="1" noChangeShapeType="1" noTextEdit="1"/>
              </p:cNvSpPr>
              <p:nvPr/>
            </p:nvSpPr>
            <p:spPr bwMode="auto">
              <a:xfrm>
                <a:off x="4287622" y="5681287"/>
                <a:ext cx="4140082" cy="830997"/>
              </a:xfrm>
              <a:prstGeom prst="rect">
                <a:avLst/>
              </a:prstGeom>
              <a:blipFill rotWithShape="1">
                <a:blip r:embed="rId4"/>
                <a:stretch>
                  <a:fillRect l="-125" t="-604" r="-108" b="-568"/>
                </a:stretch>
              </a:blipFill>
              <a:ln>
                <a:solidFill>
                  <a:srgbClr val="FF0000"/>
                </a:solidFill>
              </a:ln>
              <a:effectLst/>
            </p:spPr>
            <p:txBody>
              <a:bodyPr/>
              <a:lstStyle/>
              <a:p>
                <a:r>
                  <a:rPr lang="zh-CN" altLang="en-US">
                    <a:noFill/>
                  </a:rPr>
                  <a:t> </a:t>
                </a:r>
              </a:p>
            </p:txBody>
          </p:sp>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1" grpId="0" bldLvl="0" animBg="1"/>
      <p:bldP spid="2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nvGraphicFramePr>
        <p:xfrm>
          <a:off x="1007376" y="3796100"/>
          <a:ext cx="2546212" cy="2581081"/>
        </p:xfrm>
        <a:graphic>
          <a:graphicData uri="http://schemas.openxmlformats.org/presentationml/2006/ole">
            <mc:AlternateContent xmlns:mc="http://schemas.openxmlformats.org/markup-compatibility/2006">
              <mc:Choice xmlns:v="urn:schemas-microsoft-com:vml" Requires="v">
                <p:oleObj spid="_x0000_s2" name="Visio" r:id="rId1" imgW="2399030" imgH="2428875" progId="Visio.Drawing.11">
                  <p:embed/>
                </p:oleObj>
              </mc:Choice>
              <mc:Fallback>
                <p:oleObj name="Visio" r:id="rId1" imgW="2399030" imgH="2428875" progId="Visio.Drawing.11">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376" y="3796100"/>
                        <a:ext cx="2546212" cy="258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3"/>
          <p:cNvSpPr>
            <a:spLocks noChangeArrowheads="1"/>
          </p:cNvSpPr>
          <p:nvPr/>
        </p:nvSpPr>
        <p:spPr bwMode="auto">
          <a:xfrm>
            <a:off x="-3283" y="-1001"/>
            <a:ext cx="8229600" cy="1096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类型</a:t>
            </a:r>
            <a:r>
              <a:rPr lang="zh-CN" altLang="en-US" sz="2800" dirty="0">
                <a:solidFill>
                  <a:srgbClr val="000000"/>
                </a:solidFill>
                <a:latin typeface="黑体" panose="02010609060101010101" pitchFamily="49" charset="-122"/>
                <a:ea typeface="黑体" panose="02010609060101010101" pitchFamily="49" charset="-122"/>
              </a:rPr>
              <a:t>：施密特触发器分为</a:t>
            </a:r>
            <a:r>
              <a:rPr lang="zh-CN" altLang="en-US" sz="2800" u="sng" dirty="0">
                <a:solidFill>
                  <a:srgbClr val="0000FF"/>
                </a:solidFill>
                <a:latin typeface="黑体" panose="02010609060101010101" pitchFamily="49" charset="-122"/>
                <a:ea typeface="黑体" panose="02010609060101010101" pitchFamily="49" charset="-122"/>
              </a:rPr>
              <a:t>反相功能</a:t>
            </a:r>
            <a:r>
              <a:rPr lang="zh-CN" altLang="en-US" sz="2800" dirty="0">
                <a:solidFill>
                  <a:srgbClr val="000000"/>
                </a:solidFill>
                <a:latin typeface="黑体" panose="02010609060101010101" pitchFamily="49" charset="-122"/>
                <a:ea typeface="黑体" panose="02010609060101010101" pitchFamily="49" charset="-122"/>
              </a:rPr>
              <a:t>的和</a:t>
            </a:r>
            <a:r>
              <a:rPr lang="zh-CN" altLang="en-US" sz="2800" u="sng" dirty="0">
                <a:solidFill>
                  <a:srgbClr val="0000FF"/>
                </a:solidFill>
                <a:latin typeface="黑体" panose="02010609060101010101" pitchFamily="49" charset="-122"/>
                <a:ea typeface="黑体" panose="02010609060101010101" pitchFamily="49" charset="-122"/>
              </a:rPr>
              <a:t>同相功能</a:t>
            </a:r>
            <a:r>
              <a:rPr lang="zh-CN" altLang="en-US" sz="2800" dirty="0">
                <a:solidFill>
                  <a:srgbClr val="000000"/>
                </a:solidFill>
                <a:latin typeface="黑体" panose="02010609060101010101" pitchFamily="49" charset="-122"/>
                <a:ea typeface="黑体" panose="02010609060101010101" pitchFamily="49" charset="-122"/>
              </a:rPr>
              <a:t>的两类</a:t>
            </a:r>
            <a:endParaRPr kumimoji="0" lang="en-US" altLang="zh-CN" sz="2800" dirty="0">
              <a:solidFill>
                <a:srgbClr val="000000"/>
              </a:solidFill>
              <a:latin typeface="黑体" panose="02010609060101010101" pitchFamily="49" charset="-122"/>
              <a:ea typeface="黑体" panose="02010609060101010101" pitchFamily="49" charset="-122"/>
            </a:endParaRPr>
          </a:p>
        </p:txBody>
      </p:sp>
      <p:sp>
        <p:nvSpPr>
          <p:cNvPr id="6" name="Text Box 5"/>
          <p:cNvSpPr txBox="1">
            <a:spLocks noChangeArrowheads="1"/>
          </p:cNvSpPr>
          <p:nvPr/>
        </p:nvSpPr>
        <p:spPr bwMode="auto">
          <a:xfrm>
            <a:off x="7121525" y="1024073"/>
            <a:ext cx="1734151" cy="1815882"/>
          </a:xfrm>
          <a:prstGeom prst="rect">
            <a:avLst/>
          </a:prstGeom>
          <a:solidFill>
            <a:schemeClr val="bg1">
              <a:lumMod val="95000"/>
            </a:schemeClr>
          </a:solidFill>
          <a:ln>
            <a:solidFill>
              <a:srgbClr val="FF0000"/>
            </a:solidFill>
          </a:ln>
          <a:effectLst/>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符合该</a:t>
            </a:r>
            <a:r>
              <a:rPr kumimoji="1" lang="zh-CN" altLang="en-US"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滞回特性</a:t>
            </a:r>
            <a:r>
              <a:rPr kumimoji="1" lang="zh-CN" altLang="en-US"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的具有</a:t>
            </a:r>
            <a:r>
              <a:rPr kumimoji="1" lang="zh-CN" altLang="en-US" b="1" i="0" u="sng"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反相功能</a:t>
            </a:r>
            <a:endParaRPr kumimoji="1" lang="zh-CN" altLang="en-US"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graphicFrame>
        <p:nvGraphicFramePr>
          <p:cNvPr id="7" name="Object 6"/>
          <p:cNvGraphicFramePr>
            <a:graphicFrameLocks noChangeAspect="1"/>
          </p:cNvGraphicFramePr>
          <p:nvPr/>
        </p:nvGraphicFramePr>
        <p:xfrm>
          <a:off x="971549" y="759544"/>
          <a:ext cx="2566263" cy="2565400"/>
        </p:xfrm>
        <a:graphic>
          <a:graphicData uri="http://schemas.openxmlformats.org/presentationml/2006/ole">
            <mc:AlternateContent xmlns:mc="http://schemas.openxmlformats.org/markup-compatibility/2006">
              <mc:Choice xmlns:v="urn:schemas-microsoft-com:vml" Requires="v">
                <p:oleObj spid="_x0000_s4" name="Visio" r:id="rId3" imgW="2205355" imgH="2205355" progId="Visio.Drawing.11">
                  <p:embed/>
                </p:oleObj>
              </mc:Choice>
              <mc:Fallback>
                <p:oleObj name="Visio" r:id="rId3" imgW="2205355" imgH="2205355" progId="Visio.Drawing.11">
                  <p:embed/>
                  <p:pic>
                    <p:nvPicPr>
                      <p:cNvPr id="0" name="图片 3"/>
                      <p:cNvPicPr>
                        <a:picLocks noChangeAspect="1" noChangeArrowheads="1"/>
                      </p:cNvPicPr>
                      <p:nvPr/>
                    </p:nvPicPr>
                    <p:blipFill>
                      <a:blip r:embed="rId4"/>
                      <a:srcRect/>
                      <a:stretch>
                        <a:fillRect/>
                      </a:stretch>
                    </p:blipFill>
                    <p:spPr bwMode="auto">
                      <a:xfrm>
                        <a:off x="971549" y="759544"/>
                        <a:ext cx="2566263"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Group 10"/>
          <p:cNvGrpSpPr/>
          <p:nvPr/>
        </p:nvGrpSpPr>
        <p:grpSpPr bwMode="auto">
          <a:xfrm>
            <a:off x="4014787" y="1332733"/>
            <a:ext cx="3016250" cy="1198563"/>
            <a:chOff x="3702" y="743"/>
            <a:chExt cx="1900" cy="755"/>
          </a:xfrm>
        </p:grpSpPr>
        <p:pic>
          <p:nvPicPr>
            <p:cNvPr id="12" name="Picture 11" descr="10-2-1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2" y="743"/>
              <a:ext cx="1900" cy="75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a:spLocks noChangeArrowheads="1"/>
            </p:cNvSpPr>
            <p:nvPr/>
          </p:nvSpPr>
          <p:spPr bwMode="auto">
            <a:xfrm>
              <a:off x="4816" y="1054"/>
              <a:ext cx="85" cy="8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4" name="矩形标注 13"/>
          <p:cNvSpPr/>
          <p:nvPr/>
        </p:nvSpPr>
        <p:spPr>
          <a:xfrm>
            <a:off x="17140" y="3038393"/>
            <a:ext cx="2161016" cy="954107"/>
          </a:xfrm>
          <a:prstGeom prst="wedgeRectCallout">
            <a:avLst>
              <a:gd name="adj1" fmla="val 31546"/>
              <a:gd name="adj2" fmla="val -79252"/>
            </a:avLst>
          </a:prstGeom>
          <a:ln>
            <a:solidFill>
              <a:schemeClr val="tx1"/>
            </a:solidFill>
          </a:ln>
        </p:spPr>
        <p:txBody>
          <a:bodyPr rtlCol="0" anchor="ctr">
            <a:spAutoFit/>
          </a:bodyPr>
          <a:lstStyle/>
          <a:p>
            <a:pPr algn="ctr">
              <a:spcBef>
                <a:spcPct val="50000"/>
              </a:spcBef>
            </a:pPr>
            <a:r>
              <a:rPr lang="zh-CN" altLang="en-US" dirty="0">
                <a:solidFill>
                  <a:srgbClr val="000000"/>
                </a:solidFill>
                <a:latin typeface="黑体" panose="02010609060101010101" pitchFamily="49" charset="-122"/>
                <a:ea typeface="黑体" panose="02010609060101010101" pitchFamily="49" charset="-122"/>
              </a:rPr>
              <a:t>负向或下限阈值电压</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16" name="矩形标注 15"/>
          <p:cNvSpPr/>
          <p:nvPr/>
        </p:nvSpPr>
        <p:spPr>
          <a:xfrm>
            <a:off x="2323171" y="3084991"/>
            <a:ext cx="2102923" cy="954107"/>
          </a:xfrm>
          <a:prstGeom prst="wedgeRectCallout">
            <a:avLst>
              <a:gd name="adj1" fmla="val -42593"/>
              <a:gd name="adj2" fmla="val -77524"/>
            </a:avLst>
          </a:prstGeom>
          <a:ln>
            <a:solidFill>
              <a:schemeClr val="tx1"/>
            </a:solidFill>
          </a:ln>
        </p:spPr>
        <p:txBody>
          <a:bodyPr rtlCol="0" anchor="ctr">
            <a:spAutoFit/>
          </a:bodyPr>
          <a:lstStyle/>
          <a:p>
            <a:pPr algn="ctr">
              <a:spcBef>
                <a:spcPct val="50000"/>
              </a:spcBef>
            </a:pPr>
            <a:r>
              <a:rPr lang="zh-CN" altLang="en-US" dirty="0">
                <a:solidFill>
                  <a:srgbClr val="000000"/>
                </a:solidFill>
                <a:latin typeface="黑体" panose="02010609060101010101" pitchFamily="49" charset="-122"/>
                <a:ea typeface="黑体" panose="02010609060101010101" pitchFamily="49" charset="-122"/>
              </a:rPr>
              <a:t>正向或上限阈值电压</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17" name="矩形标注 16"/>
          <p:cNvSpPr/>
          <p:nvPr/>
        </p:nvSpPr>
        <p:spPr>
          <a:xfrm>
            <a:off x="85064" y="5903893"/>
            <a:ext cx="2161016" cy="954107"/>
          </a:xfrm>
          <a:prstGeom prst="wedgeRectCallout">
            <a:avLst>
              <a:gd name="adj1" fmla="val 26972"/>
              <a:gd name="adj2" fmla="val -59394"/>
            </a:avLst>
          </a:prstGeom>
          <a:ln>
            <a:solidFill>
              <a:schemeClr val="tx1"/>
            </a:solidFill>
          </a:ln>
        </p:spPr>
        <p:txBody>
          <a:bodyPr rtlCol="0" anchor="ctr">
            <a:spAutoFit/>
          </a:bodyPr>
          <a:lstStyle/>
          <a:p>
            <a:pPr algn="ctr">
              <a:spcBef>
                <a:spcPct val="50000"/>
              </a:spcBef>
            </a:pPr>
            <a:r>
              <a:rPr lang="zh-CN" altLang="en-US" dirty="0">
                <a:solidFill>
                  <a:srgbClr val="000000"/>
                </a:solidFill>
                <a:latin typeface="黑体" panose="02010609060101010101" pitchFamily="49" charset="-122"/>
                <a:ea typeface="黑体" panose="02010609060101010101" pitchFamily="49" charset="-122"/>
              </a:rPr>
              <a:t>负向或下限阈值电压</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18" name="矩形标注 17"/>
          <p:cNvSpPr/>
          <p:nvPr/>
        </p:nvSpPr>
        <p:spPr>
          <a:xfrm>
            <a:off x="2502126" y="5918458"/>
            <a:ext cx="2102923" cy="954107"/>
          </a:xfrm>
          <a:prstGeom prst="wedgeRectCallout">
            <a:avLst>
              <a:gd name="adj1" fmla="val -42985"/>
              <a:gd name="adj2" fmla="val -59392"/>
            </a:avLst>
          </a:prstGeom>
          <a:ln>
            <a:solidFill>
              <a:schemeClr val="tx1"/>
            </a:solidFill>
          </a:ln>
        </p:spPr>
        <p:txBody>
          <a:bodyPr rtlCol="0" anchor="ctr">
            <a:spAutoFit/>
          </a:bodyPr>
          <a:lstStyle/>
          <a:p>
            <a:pPr algn="ctr">
              <a:spcBef>
                <a:spcPct val="50000"/>
              </a:spcBef>
            </a:pPr>
            <a:r>
              <a:rPr lang="zh-CN" altLang="en-US" dirty="0">
                <a:solidFill>
                  <a:srgbClr val="000000"/>
                </a:solidFill>
                <a:latin typeface="黑体" panose="02010609060101010101" pitchFamily="49" charset="-122"/>
                <a:ea typeface="黑体" panose="02010609060101010101" pitchFamily="49" charset="-122"/>
              </a:rPr>
              <a:t>正向或上限阈值电压</a:t>
            </a:r>
            <a:endParaRPr lang="zh-CN" altLang="en-US" dirty="0">
              <a:solidFill>
                <a:srgbClr val="000000"/>
              </a:solidFill>
              <a:latin typeface="黑体" panose="02010609060101010101" pitchFamily="49" charset="-122"/>
              <a:ea typeface="黑体" panose="02010609060101010101" pitchFamily="49" charset="-122"/>
            </a:endParaRPr>
          </a:p>
        </p:txBody>
      </p:sp>
      <p:grpSp>
        <p:nvGrpSpPr>
          <p:cNvPr id="9" name="组合 8"/>
          <p:cNvGrpSpPr/>
          <p:nvPr/>
        </p:nvGrpSpPr>
        <p:grpSpPr>
          <a:xfrm>
            <a:off x="4215765" y="3075305"/>
            <a:ext cx="4796155" cy="3550285"/>
            <a:chOff x="6639" y="4843"/>
            <a:chExt cx="7553" cy="5591"/>
          </a:xfrm>
        </p:grpSpPr>
        <mc:AlternateContent xmlns:mc="http://schemas.openxmlformats.org/markup-compatibility/2006">
          <mc:Choice xmlns:a14="http://schemas.microsoft.com/office/drawing/2010/main" Requires="a14">
            <p:sp>
              <p:nvSpPr>
                <p:cNvPr id="5" name="Text Box 4"/>
                <p:cNvSpPr txBox="1">
                  <a:spLocks noChangeArrowheads="1"/>
                </p:cNvSpPr>
                <p:nvPr/>
              </p:nvSpPr>
              <p:spPr bwMode="auto">
                <a:xfrm>
                  <a:off x="7600" y="4843"/>
                  <a:ext cx="6592" cy="1503"/>
                </a:xfrm>
                <a:prstGeom prst="rect">
                  <a:avLst/>
                </a:prstGeom>
                <a:solidFill>
                  <a:schemeClr val="bg1">
                    <a:lumMod val="95000"/>
                  </a:schemeClr>
                </a:solidFill>
                <a:ln>
                  <a:solidFill>
                    <a:srgbClr val="FF0000"/>
                  </a:solidFill>
                </a:ln>
                <a:effectLst/>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回差电压（滞回电压）：</a:t>
                  </a:r>
                  <a:endParaRPr kumimoji="1" lang="zh-CN" altLang="en-US"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1" lang="en-US" altLang="zh-CN" b="1" i="0"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t>𝚫</m:t>
                        </m:r>
                        <m:sSub>
                          <m:sSubPr>
                            <m:ctrlP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ctrlPr>
                          </m:sSubPr>
                          <m:e>
                            <m: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t>𝑽</m:t>
                            </m:r>
                          </m:e>
                          <m:sub>
                            <m: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t>𝑻</m:t>
                            </m:r>
                          </m:sub>
                        </m:sSub>
                        <m:r>
                          <a:rPr kumimoji="1" lang="zh-CN" altLang="en-US" b="1" i="1" u="none" strike="noStrike" kern="1200" cap="none" spc="0" normalizeH="0" baseline="0" noProof="0" dirty="0">
                            <a:ln>
                              <a:noFill/>
                            </a:ln>
                            <a:solidFill>
                              <a:srgbClr val="FF0000"/>
                            </a:solidFill>
                            <a:effectLst/>
                            <a:uLnTx/>
                            <a:uFillTx/>
                            <a:latin typeface="Cambria Math" panose="02040503050406030204" pitchFamily="18" charset="0"/>
                            <a:ea typeface="黑体" panose="02010609060101010101" pitchFamily="49" charset="-122"/>
                          </a:rPr>
                          <m:t>＝</m:t>
                        </m:r>
                        <m:r>
                          <a:rPr kumimoji="1" lang="zh-CN" altLang="en-US" b="1" i="1" u="none" strike="noStrike" kern="1200" cap="none" spc="0" normalizeH="0" baseline="0" noProof="0" dirty="0">
                            <a:ln>
                              <a:noFill/>
                            </a:ln>
                            <a:solidFill>
                              <a:srgbClr val="FF0000"/>
                            </a:solidFill>
                            <a:effectLst/>
                            <a:uLnTx/>
                            <a:uFillTx/>
                            <a:latin typeface="Cambria Math" panose="02040503050406030204" pitchFamily="18" charset="0"/>
                            <a:ea typeface="黑体" panose="02010609060101010101" pitchFamily="49" charset="-122"/>
                          </a:rPr>
                          <m:t> </m:t>
                        </m:r>
                        <m:sSub>
                          <m:sSubPr>
                            <m:ctrlP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ctrlPr>
                          </m:sSubPr>
                          <m:e>
                            <m:r>
                              <a:rPr kumimoji="1" lang="en-US" altLang="zh-CN" b="1" i="1" u="none" strike="noStrike" kern="1200" cap="none" spc="0" normalizeH="0" baseline="0" noProof="0" dirty="0">
                                <a:ln>
                                  <a:noFill/>
                                </a:ln>
                                <a:solidFill>
                                  <a:srgbClr val="FF0000"/>
                                </a:solidFill>
                                <a:effectLst/>
                                <a:uLnTx/>
                                <a:uFillTx/>
                                <a:latin typeface="Cambria Math" panose="02040503050406030204" pitchFamily="18" charset="0"/>
                                <a:ea typeface="黑体" panose="02010609060101010101" pitchFamily="49" charset="-122"/>
                              </a:rPr>
                              <m:t>𝑽</m:t>
                            </m:r>
                          </m:e>
                          <m:sub>
                            <m: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t>𝑻</m:t>
                            </m:r>
                            <m: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t>+</m:t>
                            </m:r>
                          </m:sub>
                        </m:sSub>
                        <m: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t>−</m:t>
                        </m:r>
                        <m:sSub>
                          <m:sSubPr>
                            <m:ctrlP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ctrlPr>
                          </m:sSubPr>
                          <m:e>
                            <m: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t>𝑽</m:t>
                            </m:r>
                          </m:e>
                          <m:sub>
                            <m: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t>𝑻</m:t>
                            </m:r>
                            <m:r>
                              <a:rPr kumimoji="1" lang="en-US" altLang="zh-CN" b="1"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rPr>
                              <m:t>−</m:t>
                            </m:r>
                          </m:sub>
                        </m:sSub>
                      </m:oMath>
                    </m:oMathPara>
                  </a14:m>
                  <a:endParaRPr kumimoji="1" lang="zh-CN" altLang="en-US"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mc:Choice>
          <mc:Fallback>
            <p:sp>
              <p:nvSpPr>
                <p:cNvPr id="5" name="Text Box 4"/>
                <p:cNvSpPr txBox="1">
                  <a:spLocks noRot="1" noChangeAspect="1" noMove="1" noResize="1" noEditPoints="1" noAdjustHandles="1" noChangeArrowheads="1" noChangeShapeType="1" noTextEdit="1"/>
                </p:cNvSpPr>
                <p:nvPr/>
              </p:nvSpPr>
              <p:spPr bwMode="auto">
                <a:xfrm>
                  <a:off x="7600" y="4843"/>
                  <a:ext cx="6592" cy="1503"/>
                </a:xfrm>
                <a:prstGeom prst="rect">
                  <a:avLst/>
                </a:prstGeom>
                <a:blipFill rotWithShape="1">
                  <a:blip r:embed="rId6"/>
                </a:blipFill>
                <a:ln>
                  <a:solidFill>
                    <a:srgbClr val="FF0000"/>
                  </a:solidFill>
                </a:ln>
                <a:effectLst/>
              </p:spPr>
              <p:txBody>
                <a:bodyPr/>
                <a:lstStyle/>
                <a:p>
                  <a:r>
                    <a:rPr lang="zh-CN" altLang="en-US">
                      <a:noFill/>
                    </a:rPr>
                    <a:t> </a:t>
                  </a:r>
                </a:p>
              </p:txBody>
            </p:sp>
          </mc:Fallback>
        </mc:AlternateContent>
        <p:pic>
          <p:nvPicPr>
            <p:cNvPr id="10" name="Picture 9" descr="10-2-1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9" y="7067"/>
              <a:ext cx="4751" cy="1887"/>
            </a:xfrm>
            <a:prstGeom prst="rect">
              <a:avLst/>
            </a:prstGeom>
            <a:solidFill>
              <a:schemeClr val="bg1">
                <a:lumMod val="95000"/>
              </a:schemeClr>
            </a:solidFill>
          </p:spPr>
        </p:pic>
        <p:sp>
          <p:nvSpPr>
            <p:cNvPr id="19" name="Text Box 5"/>
            <p:cNvSpPr txBox="1">
              <a:spLocks noChangeArrowheads="1"/>
            </p:cNvSpPr>
            <p:nvPr/>
          </p:nvSpPr>
          <p:spPr bwMode="auto">
            <a:xfrm>
              <a:off x="11250" y="7574"/>
              <a:ext cx="2731" cy="2860"/>
            </a:xfrm>
            <a:prstGeom prst="rect">
              <a:avLst/>
            </a:prstGeom>
            <a:solidFill>
              <a:schemeClr val="bg1">
                <a:lumMod val="95000"/>
              </a:schemeClr>
            </a:solidFill>
            <a:ln>
              <a:solidFill>
                <a:srgbClr val="FF0000"/>
              </a:solidFill>
            </a:ln>
            <a:effectLst/>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符合该</a:t>
              </a:r>
              <a:r>
                <a:rPr kumimoji="1" lang="zh-CN" altLang="en-US"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滞回特性</a:t>
              </a:r>
              <a:r>
                <a:rPr kumimoji="1" lang="zh-CN" altLang="en-US"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的具有</a:t>
              </a:r>
              <a:r>
                <a:rPr lang="zh-CN" altLang="en-US" u="sng"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同</a:t>
              </a:r>
              <a:r>
                <a:rPr kumimoji="1" lang="zh-CN" altLang="en-US" b="1" i="0" u="sng" strike="noStrike" kern="1200" cap="none" spc="0" normalizeH="0" baseline="0" noProof="0" dirty="0">
                  <a:ln>
                    <a:noFill/>
                  </a:ln>
                  <a:solidFill>
                    <a:srgbClr val="FF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相功能</a:t>
              </a:r>
              <a:endParaRPr kumimoji="1" lang="zh-CN" altLang="en-US"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典型电路分析</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120865" y="593124"/>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非对称式多谐振荡器由</a:t>
            </a: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CMOS</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门组成：</a:t>
            </a:r>
            <a:endPar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Picture 3" descr="10-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517" y="1613586"/>
            <a:ext cx="3733143" cy="1796879"/>
          </a:xfrm>
          <a:prstGeom prst="rect">
            <a:avLst/>
          </a:prstGeom>
          <a:noFill/>
          <a:extLst>
            <a:ext uri="{909E8E84-426E-40DD-AFC4-6F175D3DCCD1}">
              <a14:hiddenFill xmlns:a14="http://schemas.microsoft.com/office/drawing/2010/main">
                <a:solidFill>
                  <a:srgbClr val="FFFFFF"/>
                </a:solidFill>
              </a14:hiddenFill>
            </a:ext>
          </a:extLst>
        </p:spPr>
      </p:pic>
      <p:sp>
        <p:nvSpPr>
          <p:cNvPr id="161" name="Rectangle 75"/>
          <p:cNvSpPr>
            <a:spLocks noChangeArrowheads="1"/>
          </p:cNvSpPr>
          <p:nvPr/>
        </p:nvSpPr>
        <p:spPr bwMode="auto">
          <a:xfrm>
            <a:off x="48890" y="3321183"/>
            <a:ext cx="3867227" cy="954107"/>
          </a:xfrm>
          <a:prstGeom prst="rect">
            <a:avLst/>
          </a:prstGeom>
          <a:noFill/>
          <a:ln w="28575">
            <a:noFill/>
          </a:ln>
          <a:effectLst/>
        </p:spPr>
        <p:txBody>
          <a:bodyPr wrap="square" anchor="ctr">
            <a:spAutoFit/>
          </a:bodyPr>
          <a:lstStyle/>
          <a:p>
            <a:pPr eaLnBrk="1" hangingPunct="1">
              <a:defRPr/>
            </a:pP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第</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过渡过程：</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放电过程。放电参数：</a:t>
            </a:r>
            <a:endParaRPr kumimoji="1" lang="zh-CN" altLang="en-US"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2" name="Rectangle 75"/>
              <p:cNvSpPr>
                <a:spLocks noChangeArrowheads="1"/>
              </p:cNvSpPr>
              <p:nvPr/>
            </p:nvSpPr>
            <p:spPr bwMode="auto">
              <a:xfrm>
                <a:off x="414311" y="4248662"/>
                <a:ext cx="3867227" cy="1384995"/>
              </a:xfrm>
              <a:prstGeom prst="rect">
                <a:avLst/>
              </a:prstGeom>
              <a:noFill/>
              <a:ln w="28575">
                <a:noFill/>
              </a:ln>
              <a:effectLst/>
            </p:spPr>
            <p:txBody>
              <a:bodyPr wrap="square" anchor="ctr">
                <a:spAutoFit/>
              </a:bodyPr>
              <a:lstStyle/>
              <a:p>
                <a:pPr lvl="0" eaLnBrk="1" hangingPunct="1">
                  <a:defRPr/>
                </a:pPr>
                <a14:m>
                  <m:oMath xmlns:m="http://schemas.openxmlformats.org/officeDocument/2006/math">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𝑰</m:t>
                        </m:r>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𝟏</m:t>
                        </m:r>
                      </m:sub>
                    </m:s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0</m:t>
                    </m:r>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 </m:t>
                    </m:r>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a14:m>
                <a:r>
                  <a:rPr lang="en-US" altLang="zh-CN"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sSub>
                      <m:sSubPr>
                        <m:ctrlP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𝐼</m:t>
                        </m:r>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1</m:t>
                        </m:r>
                      </m:sub>
                    </m:sSub>
                    <m:d>
                      <m:d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dPr>
                      <m:e>
                        <m:r>
                          <a:rPr lang="en-US" altLang="zh-CN" b="1"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d>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b="1"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altLang="zh-CN" b="1"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endParaRPr>
              </a:p>
              <a:p>
                <a:pPr lvl="0" eaLnBrk="1" hangingPunct="1">
                  <a:defRPr/>
                </a:pPr>
                <a14:m>
                  <m:oMathPara xmlns:m="http://schemas.openxmlformats.org/officeDocument/2006/math">
                    <m:oMathParaPr>
                      <m:jc m:val="left"/>
                    </m:oMathParaPr>
                    <m:oMath xmlns:m="http://schemas.openxmlformats.org/officeDocument/2006/math">
                      <m:sSub>
                        <m:sSubPr>
                          <m:ctrlP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𝐼</m:t>
                          </m:r>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1</m:t>
                          </m:r>
                        </m:sub>
                      </m:sSub>
                      <m:d>
                        <m:dPr>
                          <m:ctrlP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d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e>
                      </m:d>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oMath>
                  </m:oMathPara>
                </a14:m>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2" name="Rectangle 75"/>
              <p:cNvSpPr>
                <a:spLocks noRot="1" noChangeAspect="1" noMove="1" noResize="1" noEditPoints="1" noAdjustHandles="1" noChangeArrowheads="1" noChangeShapeType="1" noTextEdit="1"/>
              </p:cNvSpPr>
              <p:nvPr/>
            </p:nvSpPr>
            <p:spPr bwMode="auto">
              <a:xfrm>
                <a:off x="414311" y="4248662"/>
                <a:ext cx="3867227" cy="1384995"/>
              </a:xfrm>
              <a:prstGeom prst="rect">
                <a:avLst/>
              </a:prstGeom>
              <a:blipFill rotWithShape="1">
                <a:blip r:embed="rId2"/>
                <a:stretch>
                  <a:fillRect l="-8" t="-37" r="10" b="41"/>
                </a:stretch>
              </a:blipFill>
              <a:ln w="28575">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Rectangle 75"/>
              <p:cNvSpPr>
                <a:spLocks noChangeArrowheads="1"/>
              </p:cNvSpPr>
              <p:nvPr/>
            </p:nvSpPr>
            <p:spPr bwMode="auto">
              <a:xfrm>
                <a:off x="48895" y="5823903"/>
                <a:ext cx="6684010" cy="989965"/>
              </a:xfrm>
              <a:prstGeom prst="rect">
                <a:avLst/>
              </a:prstGeom>
              <a:solidFill>
                <a:schemeClr val="bg1">
                  <a:lumMod val="95000"/>
                </a:schemeClr>
              </a:solidFill>
              <a:ln w="28575">
                <a:solidFill>
                  <a:srgbClr val="FF0000"/>
                </a:solidFill>
              </a:ln>
              <a:effectLst/>
            </p:spPr>
            <p:txBody>
              <a:bodyPr wrap="square" anchor="ctr">
                <a:spAutoFit/>
              </a:bodyPr>
              <a:lstStyle/>
              <a:p>
                <a:pPr lvl="0" eaLnBrk="1" hangingPunct="1">
                  <a:defRPr/>
                </a:pPr>
                <a14:m>
                  <m:oMathPara xmlns:m="http://schemas.openxmlformats.org/officeDocument/2006/math">
                    <m:oMathParaPr>
                      <m:jc m:val="left"/>
                    </m:oMathParaPr>
                    <m:oMath xmlns:m="http://schemas.openxmlformats.org/officeDocument/2006/math">
                      <m:sSub>
                        <m:sSubPr>
                          <m:ctrlPr>
                            <a:rPr lang="en-US" altLang="zh-CN"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𝑇</m:t>
                          </m:r>
                        </m:e>
                        <m:sub>
                          <m:r>
                            <a:rPr lang="en-US" altLang="zh-CN" b="1" i="1" dirty="0">
                              <a:solidFill>
                                <a:srgbClr val="FF0000"/>
                              </a:solidFill>
                              <a:latin typeface="Cambria Math" panose="02040503050406030204" pitchFamily="18" charset="0"/>
                              <a:ea typeface="黑体" panose="02010609060101010101" pitchFamily="49" charset="-122"/>
                              <a:cs typeface="Times New Roman" panose="02020603050405020304" pitchFamily="18" charset="0"/>
                            </a:rPr>
                            <m:t>1</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𝑹</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𝑭</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𝑪𝒍𝒏</m:t>
                      </m:r>
                      <m:f>
                        <m:f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𝑻𝑯</m:t>
                                  </m:r>
                                </m:sub>
                              </m:sSub>
                              <m:r>
                                <a:rPr lang="en-US" altLang="zh-CN"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𝑫𝑫</m:t>
                                  </m:r>
                                </m:sub>
                              </m:sSub>
                            </m:e>
                          </m:d>
                        </m:num>
                        <m:den>
                          <m:r>
                            <a:rPr lang="en-US" altLang="zh-CN"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𝑻𝑯</m:t>
                              </m:r>
                            </m:sub>
                          </m:sSub>
                        </m:den>
                      </m:f>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𝑹</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𝑭</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𝑪𝒍𝒏</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𝟑</m:t>
                      </m:r>
                    </m:oMath>
                  </m:oMathPara>
                </a14:m>
                <a:endPar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4" name="Rectangle 75"/>
              <p:cNvSpPr>
                <a:spLocks noRot="1" noChangeAspect="1" noMove="1" noResize="1" noEditPoints="1" noAdjustHandles="1" noChangeArrowheads="1" noChangeShapeType="1" noTextEdit="1"/>
              </p:cNvSpPr>
              <p:nvPr/>
            </p:nvSpPr>
            <p:spPr bwMode="auto">
              <a:xfrm>
                <a:off x="48895" y="5823903"/>
                <a:ext cx="6684010" cy="989965"/>
              </a:xfrm>
              <a:prstGeom prst="rect">
                <a:avLst/>
              </a:prstGeom>
              <a:blipFill rotWithShape="1">
                <a:blip r:embed="rId3"/>
                <a:stretch>
                  <a:fillRect l="-219" t="-1443" r="-209" b="-1443"/>
                </a:stretch>
              </a:blipFill>
              <a:ln w="28575">
                <a:solidFill>
                  <a:srgbClr val="FF0000"/>
                </a:solidFill>
              </a:ln>
              <a:effectLst/>
            </p:spPr>
            <p:txBody>
              <a:bodyPr/>
              <a:lstStyle/>
              <a:p>
                <a:r>
                  <a:rPr lang="zh-CN" altLang="en-US">
                    <a:noFill/>
                  </a:rPr>
                  <a:t> </a:t>
                </a:r>
              </a:p>
            </p:txBody>
          </p:sp>
        </mc:Fallback>
      </mc:AlternateContent>
      <p:sp>
        <p:nvSpPr>
          <p:cNvPr id="163" name="矩形 162"/>
          <p:cNvSpPr/>
          <p:nvPr/>
        </p:nvSpPr>
        <p:spPr>
          <a:xfrm>
            <a:off x="714563" y="2334903"/>
            <a:ext cx="327005" cy="148083"/>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5" name="矩形 164"/>
          <p:cNvSpPr/>
          <p:nvPr/>
        </p:nvSpPr>
        <p:spPr>
          <a:xfrm>
            <a:off x="1041568" y="2942624"/>
            <a:ext cx="412871" cy="151998"/>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grpSp>
        <p:nvGrpSpPr>
          <p:cNvPr id="16" name="Group 5"/>
          <p:cNvGrpSpPr/>
          <p:nvPr/>
        </p:nvGrpSpPr>
        <p:grpSpPr bwMode="auto">
          <a:xfrm>
            <a:off x="4072744" y="593124"/>
            <a:ext cx="5132388" cy="5807075"/>
            <a:chOff x="158" y="317"/>
            <a:chExt cx="3233" cy="3658"/>
          </a:xfrm>
        </p:grpSpPr>
        <p:sp>
          <p:nvSpPr>
            <p:cNvPr id="17" name="Line 6"/>
            <p:cNvSpPr>
              <a:spLocks noChangeShapeType="1"/>
            </p:cNvSpPr>
            <p:nvPr/>
          </p:nvSpPr>
          <p:spPr bwMode="auto">
            <a:xfrm>
              <a:off x="793" y="390"/>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Line 7"/>
            <p:cNvSpPr>
              <a:spLocks noChangeShapeType="1"/>
            </p:cNvSpPr>
            <p:nvPr/>
          </p:nvSpPr>
          <p:spPr bwMode="auto">
            <a:xfrm>
              <a:off x="1202" y="390"/>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Line 8"/>
            <p:cNvSpPr>
              <a:spLocks noChangeShapeType="1"/>
            </p:cNvSpPr>
            <p:nvPr/>
          </p:nvSpPr>
          <p:spPr bwMode="auto">
            <a:xfrm>
              <a:off x="1610" y="391"/>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Oval 9"/>
            <p:cNvSpPr>
              <a:spLocks noChangeArrowheads="1"/>
            </p:cNvSpPr>
            <p:nvPr/>
          </p:nvSpPr>
          <p:spPr bwMode="auto">
            <a:xfrm>
              <a:off x="521" y="2205"/>
              <a:ext cx="90" cy="91"/>
            </a:xfrm>
            <a:prstGeom prst="ellipse">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Line 10"/>
            <p:cNvSpPr>
              <a:spLocks noChangeShapeType="1"/>
            </p:cNvSpPr>
            <p:nvPr/>
          </p:nvSpPr>
          <p:spPr bwMode="auto">
            <a:xfrm flipV="1">
              <a:off x="567" y="2250"/>
              <a:ext cx="22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Line 11"/>
            <p:cNvSpPr>
              <a:spLocks noChangeShapeType="1"/>
            </p:cNvSpPr>
            <p:nvPr/>
          </p:nvSpPr>
          <p:spPr bwMode="auto">
            <a:xfrm>
              <a:off x="793" y="225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Line 12"/>
            <p:cNvSpPr>
              <a:spLocks noChangeShapeType="1"/>
            </p:cNvSpPr>
            <p:nvPr/>
          </p:nvSpPr>
          <p:spPr bwMode="auto">
            <a:xfrm flipV="1">
              <a:off x="793" y="2568"/>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Line 13"/>
            <p:cNvSpPr>
              <a:spLocks noChangeShapeType="1"/>
            </p:cNvSpPr>
            <p:nvPr/>
          </p:nvSpPr>
          <p:spPr bwMode="auto">
            <a:xfrm>
              <a:off x="1202" y="2265"/>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Line 14"/>
            <p:cNvSpPr>
              <a:spLocks noChangeShapeType="1"/>
            </p:cNvSpPr>
            <p:nvPr/>
          </p:nvSpPr>
          <p:spPr bwMode="auto">
            <a:xfrm flipV="1">
              <a:off x="1202" y="2250"/>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Line 15"/>
            <p:cNvSpPr>
              <a:spLocks noChangeShapeType="1"/>
            </p:cNvSpPr>
            <p:nvPr/>
          </p:nvSpPr>
          <p:spPr bwMode="auto">
            <a:xfrm>
              <a:off x="1610" y="225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Line 16"/>
            <p:cNvSpPr>
              <a:spLocks noChangeShapeType="1"/>
            </p:cNvSpPr>
            <p:nvPr/>
          </p:nvSpPr>
          <p:spPr bwMode="auto">
            <a:xfrm flipV="1">
              <a:off x="1610" y="2568"/>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Line 17"/>
            <p:cNvSpPr>
              <a:spLocks noChangeShapeType="1"/>
            </p:cNvSpPr>
            <p:nvPr/>
          </p:nvSpPr>
          <p:spPr bwMode="auto">
            <a:xfrm>
              <a:off x="2018" y="225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Line 18"/>
            <p:cNvSpPr>
              <a:spLocks noChangeShapeType="1"/>
            </p:cNvSpPr>
            <p:nvPr/>
          </p:nvSpPr>
          <p:spPr bwMode="auto">
            <a:xfrm flipV="1">
              <a:off x="2018" y="2250"/>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Line 19"/>
            <p:cNvSpPr>
              <a:spLocks noChangeShapeType="1"/>
            </p:cNvSpPr>
            <p:nvPr/>
          </p:nvSpPr>
          <p:spPr bwMode="auto">
            <a:xfrm>
              <a:off x="2426" y="225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Line 20"/>
            <p:cNvSpPr>
              <a:spLocks noChangeShapeType="1"/>
            </p:cNvSpPr>
            <p:nvPr/>
          </p:nvSpPr>
          <p:spPr bwMode="auto">
            <a:xfrm>
              <a:off x="2018" y="391"/>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Line 21"/>
            <p:cNvSpPr>
              <a:spLocks noChangeShapeType="1"/>
            </p:cNvSpPr>
            <p:nvPr/>
          </p:nvSpPr>
          <p:spPr bwMode="auto">
            <a:xfrm>
              <a:off x="2426" y="390"/>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Oval 22"/>
            <p:cNvSpPr>
              <a:spLocks noChangeArrowheads="1"/>
            </p:cNvSpPr>
            <p:nvPr/>
          </p:nvSpPr>
          <p:spPr bwMode="auto">
            <a:xfrm>
              <a:off x="521" y="1163"/>
              <a:ext cx="90" cy="91"/>
            </a:xfrm>
            <a:prstGeom prst="ellipse">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 name="Group 23"/>
            <p:cNvGrpSpPr/>
            <p:nvPr/>
          </p:nvGrpSpPr>
          <p:grpSpPr bwMode="auto">
            <a:xfrm>
              <a:off x="793" y="754"/>
              <a:ext cx="408" cy="318"/>
              <a:chOff x="1001" y="1452"/>
              <a:chExt cx="447" cy="147"/>
            </a:xfrm>
          </p:grpSpPr>
          <p:sp>
            <p:nvSpPr>
              <p:cNvPr id="146" name="Line 24"/>
              <p:cNvSpPr>
                <a:spLocks noChangeShapeType="1"/>
              </p:cNvSpPr>
              <p:nvPr/>
            </p:nvSpPr>
            <p:spPr bwMode="auto">
              <a:xfrm>
                <a:off x="1034" y="1482"/>
                <a:ext cx="30"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7" name="Line 25"/>
              <p:cNvSpPr>
                <a:spLocks noChangeShapeType="1"/>
              </p:cNvSpPr>
              <p:nvPr/>
            </p:nvSpPr>
            <p:spPr bwMode="auto">
              <a:xfrm>
                <a:off x="1061" y="1494"/>
                <a:ext cx="30"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8" name="Line 26"/>
              <p:cNvSpPr>
                <a:spLocks noChangeShapeType="1"/>
              </p:cNvSpPr>
              <p:nvPr/>
            </p:nvSpPr>
            <p:spPr bwMode="auto">
              <a:xfrm>
                <a:off x="1001" y="1452"/>
                <a:ext cx="42" cy="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9" name="Line 27"/>
              <p:cNvSpPr>
                <a:spLocks noChangeShapeType="1"/>
              </p:cNvSpPr>
              <p:nvPr/>
            </p:nvSpPr>
            <p:spPr bwMode="auto">
              <a:xfrm>
                <a:off x="1076" y="1500"/>
                <a:ext cx="33"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0" name="Line 28"/>
              <p:cNvSpPr>
                <a:spLocks noChangeShapeType="1"/>
              </p:cNvSpPr>
              <p:nvPr/>
            </p:nvSpPr>
            <p:spPr bwMode="auto">
              <a:xfrm>
                <a:off x="1094" y="1509"/>
                <a:ext cx="54"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1" name="Line 29"/>
              <p:cNvSpPr>
                <a:spLocks noChangeShapeType="1"/>
              </p:cNvSpPr>
              <p:nvPr/>
            </p:nvSpPr>
            <p:spPr bwMode="auto">
              <a:xfrm>
                <a:off x="1136" y="1524"/>
                <a:ext cx="45"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2" name="Line 30"/>
              <p:cNvSpPr>
                <a:spLocks noChangeShapeType="1"/>
              </p:cNvSpPr>
              <p:nvPr/>
            </p:nvSpPr>
            <p:spPr bwMode="auto">
              <a:xfrm>
                <a:off x="1169" y="1539"/>
                <a:ext cx="48"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 name="Line 31"/>
              <p:cNvSpPr>
                <a:spLocks noChangeShapeType="1"/>
              </p:cNvSpPr>
              <p:nvPr/>
            </p:nvSpPr>
            <p:spPr bwMode="auto">
              <a:xfrm>
                <a:off x="1199" y="1548"/>
                <a:ext cx="51"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 name="Line 32"/>
              <p:cNvSpPr>
                <a:spLocks noChangeShapeType="1"/>
              </p:cNvSpPr>
              <p:nvPr/>
            </p:nvSpPr>
            <p:spPr bwMode="auto">
              <a:xfrm>
                <a:off x="1238" y="1563"/>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5" name="Line 33"/>
              <p:cNvSpPr>
                <a:spLocks noChangeShapeType="1"/>
              </p:cNvSpPr>
              <p:nvPr/>
            </p:nvSpPr>
            <p:spPr bwMode="auto">
              <a:xfrm>
                <a:off x="1277" y="1569"/>
                <a:ext cx="33"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6" name="Line 34"/>
              <p:cNvSpPr>
                <a:spLocks noChangeShapeType="1"/>
              </p:cNvSpPr>
              <p:nvPr/>
            </p:nvSpPr>
            <p:spPr bwMode="auto">
              <a:xfrm>
                <a:off x="1289" y="1572"/>
                <a:ext cx="48"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7" name="Line 35"/>
              <p:cNvSpPr>
                <a:spLocks noChangeShapeType="1"/>
              </p:cNvSpPr>
              <p:nvPr/>
            </p:nvSpPr>
            <p:spPr bwMode="auto">
              <a:xfrm>
                <a:off x="1310" y="1578"/>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8" name="Line 36"/>
              <p:cNvSpPr>
                <a:spLocks noChangeShapeType="1"/>
              </p:cNvSpPr>
              <p:nvPr/>
            </p:nvSpPr>
            <p:spPr bwMode="auto">
              <a:xfrm>
                <a:off x="1349" y="1584"/>
                <a:ext cx="45"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9" name="Line 37"/>
              <p:cNvSpPr>
                <a:spLocks noChangeShapeType="1"/>
              </p:cNvSpPr>
              <p:nvPr/>
            </p:nvSpPr>
            <p:spPr bwMode="auto">
              <a:xfrm>
                <a:off x="1367" y="1587"/>
                <a:ext cx="69"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0" name="Line 38"/>
              <p:cNvSpPr>
                <a:spLocks noChangeShapeType="1"/>
              </p:cNvSpPr>
              <p:nvPr/>
            </p:nvSpPr>
            <p:spPr bwMode="auto">
              <a:xfrm>
                <a:off x="1409" y="1593"/>
                <a:ext cx="39"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2" name="Line 39"/>
            <p:cNvSpPr>
              <a:spLocks noChangeShapeType="1"/>
            </p:cNvSpPr>
            <p:nvPr/>
          </p:nvSpPr>
          <p:spPr bwMode="auto">
            <a:xfrm>
              <a:off x="793" y="769"/>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Line 40"/>
            <p:cNvSpPr>
              <a:spLocks noChangeShapeType="1"/>
            </p:cNvSpPr>
            <p:nvPr/>
          </p:nvSpPr>
          <p:spPr bwMode="auto">
            <a:xfrm>
              <a:off x="1202" y="1041"/>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4" name="Group 41"/>
            <p:cNvGrpSpPr/>
            <p:nvPr/>
          </p:nvGrpSpPr>
          <p:grpSpPr bwMode="auto">
            <a:xfrm>
              <a:off x="1202" y="1072"/>
              <a:ext cx="387" cy="317"/>
              <a:chOff x="1433" y="1710"/>
              <a:chExt cx="432" cy="132"/>
            </a:xfrm>
          </p:grpSpPr>
          <p:sp>
            <p:nvSpPr>
              <p:cNvPr id="132" name="Line 42"/>
              <p:cNvSpPr>
                <a:spLocks noChangeShapeType="1"/>
              </p:cNvSpPr>
              <p:nvPr/>
            </p:nvSpPr>
            <p:spPr bwMode="auto">
              <a:xfrm flipV="1">
                <a:off x="1433" y="1809"/>
                <a:ext cx="42" cy="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 name="Line 43"/>
              <p:cNvSpPr>
                <a:spLocks noChangeShapeType="1"/>
              </p:cNvSpPr>
              <p:nvPr/>
            </p:nvSpPr>
            <p:spPr bwMode="auto">
              <a:xfrm flipV="1">
                <a:off x="1460" y="1794"/>
                <a:ext cx="45"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4" name="Line 44"/>
              <p:cNvSpPr>
                <a:spLocks noChangeShapeType="1"/>
              </p:cNvSpPr>
              <p:nvPr/>
            </p:nvSpPr>
            <p:spPr bwMode="auto">
              <a:xfrm flipV="1">
                <a:off x="1493" y="1779"/>
                <a:ext cx="42"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 name="Line 45"/>
              <p:cNvSpPr>
                <a:spLocks noChangeShapeType="1"/>
              </p:cNvSpPr>
              <p:nvPr/>
            </p:nvSpPr>
            <p:spPr bwMode="auto">
              <a:xfrm flipV="1">
                <a:off x="1517" y="1767"/>
                <a:ext cx="48"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6" name="Line 46"/>
              <p:cNvSpPr>
                <a:spLocks noChangeShapeType="1"/>
              </p:cNvSpPr>
              <p:nvPr/>
            </p:nvSpPr>
            <p:spPr bwMode="auto">
              <a:xfrm flipV="1">
                <a:off x="1556" y="1755"/>
                <a:ext cx="42"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7" name="Line 47"/>
              <p:cNvSpPr>
                <a:spLocks noChangeShapeType="1"/>
              </p:cNvSpPr>
              <p:nvPr/>
            </p:nvSpPr>
            <p:spPr bwMode="auto">
              <a:xfrm flipV="1">
                <a:off x="1586" y="1743"/>
                <a:ext cx="48"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8" name="Line 48"/>
              <p:cNvSpPr>
                <a:spLocks noChangeShapeType="1"/>
              </p:cNvSpPr>
              <p:nvPr/>
            </p:nvSpPr>
            <p:spPr bwMode="auto">
              <a:xfrm flipV="1">
                <a:off x="1613" y="1734"/>
                <a:ext cx="54"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9" name="Line 49"/>
              <p:cNvSpPr>
                <a:spLocks noChangeShapeType="1"/>
              </p:cNvSpPr>
              <p:nvPr/>
            </p:nvSpPr>
            <p:spPr bwMode="auto">
              <a:xfrm flipV="1">
                <a:off x="1643" y="1728"/>
                <a:ext cx="57"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0" name="Line 50"/>
              <p:cNvSpPr>
                <a:spLocks noChangeShapeType="1"/>
              </p:cNvSpPr>
              <p:nvPr/>
            </p:nvSpPr>
            <p:spPr bwMode="auto">
              <a:xfrm flipV="1">
                <a:off x="1685" y="1725"/>
                <a:ext cx="51"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1" name="Line 51"/>
              <p:cNvSpPr>
                <a:spLocks noChangeShapeType="1"/>
              </p:cNvSpPr>
              <p:nvPr/>
            </p:nvSpPr>
            <p:spPr bwMode="auto">
              <a:xfrm flipV="1">
                <a:off x="1724" y="1722"/>
                <a:ext cx="42"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2" name="Line 52"/>
              <p:cNvSpPr>
                <a:spLocks noChangeShapeType="1"/>
              </p:cNvSpPr>
              <p:nvPr/>
            </p:nvSpPr>
            <p:spPr bwMode="auto">
              <a:xfrm flipV="1">
                <a:off x="1739" y="1716"/>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 name="Line 53"/>
              <p:cNvSpPr>
                <a:spLocks noChangeShapeType="1"/>
              </p:cNvSpPr>
              <p:nvPr/>
            </p:nvSpPr>
            <p:spPr bwMode="auto">
              <a:xfrm flipV="1">
                <a:off x="1835" y="1710"/>
                <a:ext cx="30"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 name="Line 54"/>
              <p:cNvSpPr>
                <a:spLocks noChangeShapeType="1"/>
              </p:cNvSpPr>
              <p:nvPr/>
            </p:nvSpPr>
            <p:spPr bwMode="auto">
              <a:xfrm>
                <a:off x="1763" y="1722"/>
                <a:ext cx="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5" name="Line 55"/>
              <p:cNvSpPr>
                <a:spLocks noChangeShapeType="1"/>
              </p:cNvSpPr>
              <p:nvPr/>
            </p:nvSpPr>
            <p:spPr bwMode="auto">
              <a:xfrm flipV="1">
                <a:off x="1793" y="1713"/>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5" name="Line 56"/>
            <p:cNvSpPr>
              <a:spLocks noChangeShapeType="1"/>
            </p:cNvSpPr>
            <p:nvPr/>
          </p:nvSpPr>
          <p:spPr bwMode="auto">
            <a:xfrm>
              <a:off x="1610" y="769"/>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6" name="Group 57"/>
            <p:cNvGrpSpPr/>
            <p:nvPr/>
          </p:nvGrpSpPr>
          <p:grpSpPr bwMode="auto">
            <a:xfrm>
              <a:off x="567" y="1072"/>
              <a:ext cx="251" cy="181"/>
              <a:chOff x="1433" y="1710"/>
              <a:chExt cx="432" cy="132"/>
            </a:xfrm>
          </p:grpSpPr>
          <p:sp>
            <p:nvSpPr>
              <p:cNvPr id="118" name="Line 58"/>
              <p:cNvSpPr>
                <a:spLocks noChangeShapeType="1"/>
              </p:cNvSpPr>
              <p:nvPr/>
            </p:nvSpPr>
            <p:spPr bwMode="auto">
              <a:xfrm flipV="1">
                <a:off x="1433" y="1809"/>
                <a:ext cx="42" cy="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9" name="Line 59"/>
              <p:cNvSpPr>
                <a:spLocks noChangeShapeType="1"/>
              </p:cNvSpPr>
              <p:nvPr/>
            </p:nvSpPr>
            <p:spPr bwMode="auto">
              <a:xfrm flipV="1">
                <a:off x="1460" y="1794"/>
                <a:ext cx="45"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0" name="Line 60"/>
              <p:cNvSpPr>
                <a:spLocks noChangeShapeType="1"/>
              </p:cNvSpPr>
              <p:nvPr/>
            </p:nvSpPr>
            <p:spPr bwMode="auto">
              <a:xfrm flipV="1">
                <a:off x="1493" y="1779"/>
                <a:ext cx="42"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1" name="Line 61"/>
              <p:cNvSpPr>
                <a:spLocks noChangeShapeType="1"/>
              </p:cNvSpPr>
              <p:nvPr/>
            </p:nvSpPr>
            <p:spPr bwMode="auto">
              <a:xfrm flipV="1">
                <a:off x="1517" y="1767"/>
                <a:ext cx="48"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2" name="Line 62"/>
              <p:cNvSpPr>
                <a:spLocks noChangeShapeType="1"/>
              </p:cNvSpPr>
              <p:nvPr/>
            </p:nvSpPr>
            <p:spPr bwMode="auto">
              <a:xfrm flipV="1">
                <a:off x="1556" y="1755"/>
                <a:ext cx="42"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3" name="Line 63"/>
              <p:cNvSpPr>
                <a:spLocks noChangeShapeType="1"/>
              </p:cNvSpPr>
              <p:nvPr/>
            </p:nvSpPr>
            <p:spPr bwMode="auto">
              <a:xfrm flipV="1">
                <a:off x="1586" y="1743"/>
                <a:ext cx="48"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4" name="Line 64"/>
              <p:cNvSpPr>
                <a:spLocks noChangeShapeType="1"/>
              </p:cNvSpPr>
              <p:nvPr/>
            </p:nvSpPr>
            <p:spPr bwMode="auto">
              <a:xfrm flipV="1">
                <a:off x="1613" y="1734"/>
                <a:ext cx="54"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5" name="Line 65"/>
              <p:cNvSpPr>
                <a:spLocks noChangeShapeType="1"/>
              </p:cNvSpPr>
              <p:nvPr/>
            </p:nvSpPr>
            <p:spPr bwMode="auto">
              <a:xfrm flipV="1">
                <a:off x="1643" y="1728"/>
                <a:ext cx="57"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6" name="Line 66"/>
              <p:cNvSpPr>
                <a:spLocks noChangeShapeType="1"/>
              </p:cNvSpPr>
              <p:nvPr/>
            </p:nvSpPr>
            <p:spPr bwMode="auto">
              <a:xfrm flipV="1">
                <a:off x="1685" y="1725"/>
                <a:ext cx="51"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7" name="Line 67"/>
              <p:cNvSpPr>
                <a:spLocks noChangeShapeType="1"/>
              </p:cNvSpPr>
              <p:nvPr/>
            </p:nvSpPr>
            <p:spPr bwMode="auto">
              <a:xfrm flipV="1">
                <a:off x="1724" y="1722"/>
                <a:ext cx="42"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8" name="Line 68"/>
              <p:cNvSpPr>
                <a:spLocks noChangeShapeType="1"/>
              </p:cNvSpPr>
              <p:nvPr/>
            </p:nvSpPr>
            <p:spPr bwMode="auto">
              <a:xfrm flipV="1">
                <a:off x="1739" y="1716"/>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9" name="Line 69"/>
              <p:cNvSpPr>
                <a:spLocks noChangeShapeType="1"/>
              </p:cNvSpPr>
              <p:nvPr/>
            </p:nvSpPr>
            <p:spPr bwMode="auto">
              <a:xfrm flipV="1">
                <a:off x="1835" y="1710"/>
                <a:ext cx="30"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0" name="Line 70"/>
              <p:cNvSpPr>
                <a:spLocks noChangeShapeType="1"/>
              </p:cNvSpPr>
              <p:nvPr/>
            </p:nvSpPr>
            <p:spPr bwMode="auto">
              <a:xfrm>
                <a:off x="1763" y="1722"/>
                <a:ext cx="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1" name="Line 71"/>
              <p:cNvSpPr>
                <a:spLocks noChangeShapeType="1"/>
              </p:cNvSpPr>
              <p:nvPr/>
            </p:nvSpPr>
            <p:spPr bwMode="auto">
              <a:xfrm flipV="1">
                <a:off x="1793" y="1713"/>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7" name="Group 72"/>
            <p:cNvGrpSpPr/>
            <p:nvPr/>
          </p:nvGrpSpPr>
          <p:grpSpPr bwMode="auto">
            <a:xfrm>
              <a:off x="1610" y="754"/>
              <a:ext cx="408" cy="318"/>
              <a:chOff x="1001" y="1452"/>
              <a:chExt cx="447" cy="147"/>
            </a:xfrm>
          </p:grpSpPr>
          <p:sp>
            <p:nvSpPr>
              <p:cNvPr id="103" name="Line 73"/>
              <p:cNvSpPr>
                <a:spLocks noChangeShapeType="1"/>
              </p:cNvSpPr>
              <p:nvPr/>
            </p:nvSpPr>
            <p:spPr bwMode="auto">
              <a:xfrm>
                <a:off x="1034" y="1482"/>
                <a:ext cx="30"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4" name="Line 74"/>
              <p:cNvSpPr>
                <a:spLocks noChangeShapeType="1"/>
              </p:cNvSpPr>
              <p:nvPr/>
            </p:nvSpPr>
            <p:spPr bwMode="auto">
              <a:xfrm>
                <a:off x="1061" y="1494"/>
                <a:ext cx="30"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5" name="Line 75"/>
              <p:cNvSpPr>
                <a:spLocks noChangeShapeType="1"/>
              </p:cNvSpPr>
              <p:nvPr/>
            </p:nvSpPr>
            <p:spPr bwMode="auto">
              <a:xfrm>
                <a:off x="1001" y="1452"/>
                <a:ext cx="42" cy="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6" name="Line 76"/>
              <p:cNvSpPr>
                <a:spLocks noChangeShapeType="1"/>
              </p:cNvSpPr>
              <p:nvPr/>
            </p:nvSpPr>
            <p:spPr bwMode="auto">
              <a:xfrm>
                <a:off x="1076" y="1500"/>
                <a:ext cx="33"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7" name="Line 77"/>
              <p:cNvSpPr>
                <a:spLocks noChangeShapeType="1"/>
              </p:cNvSpPr>
              <p:nvPr/>
            </p:nvSpPr>
            <p:spPr bwMode="auto">
              <a:xfrm>
                <a:off x="1094" y="1509"/>
                <a:ext cx="54"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 name="Line 78"/>
              <p:cNvSpPr>
                <a:spLocks noChangeShapeType="1"/>
              </p:cNvSpPr>
              <p:nvPr/>
            </p:nvSpPr>
            <p:spPr bwMode="auto">
              <a:xfrm>
                <a:off x="1136" y="1524"/>
                <a:ext cx="45"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9" name="Line 79"/>
              <p:cNvSpPr>
                <a:spLocks noChangeShapeType="1"/>
              </p:cNvSpPr>
              <p:nvPr/>
            </p:nvSpPr>
            <p:spPr bwMode="auto">
              <a:xfrm>
                <a:off x="1169" y="1539"/>
                <a:ext cx="48"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0" name="Line 80"/>
              <p:cNvSpPr>
                <a:spLocks noChangeShapeType="1"/>
              </p:cNvSpPr>
              <p:nvPr/>
            </p:nvSpPr>
            <p:spPr bwMode="auto">
              <a:xfrm>
                <a:off x="1199" y="1548"/>
                <a:ext cx="51"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 name="Line 81"/>
              <p:cNvSpPr>
                <a:spLocks noChangeShapeType="1"/>
              </p:cNvSpPr>
              <p:nvPr/>
            </p:nvSpPr>
            <p:spPr bwMode="auto">
              <a:xfrm>
                <a:off x="1238" y="1563"/>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 name="Line 82"/>
              <p:cNvSpPr>
                <a:spLocks noChangeShapeType="1"/>
              </p:cNvSpPr>
              <p:nvPr/>
            </p:nvSpPr>
            <p:spPr bwMode="auto">
              <a:xfrm>
                <a:off x="1277" y="1569"/>
                <a:ext cx="33"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 name="Line 83"/>
              <p:cNvSpPr>
                <a:spLocks noChangeShapeType="1"/>
              </p:cNvSpPr>
              <p:nvPr/>
            </p:nvSpPr>
            <p:spPr bwMode="auto">
              <a:xfrm>
                <a:off x="1289" y="1572"/>
                <a:ext cx="48"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4" name="Line 84"/>
              <p:cNvSpPr>
                <a:spLocks noChangeShapeType="1"/>
              </p:cNvSpPr>
              <p:nvPr/>
            </p:nvSpPr>
            <p:spPr bwMode="auto">
              <a:xfrm>
                <a:off x="1310" y="1578"/>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5" name="Line 85"/>
              <p:cNvSpPr>
                <a:spLocks noChangeShapeType="1"/>
              </p:cNvSpPr>
              <p:nvPr/>
            </p:nvSpPr>
            <p:spPr bwMode="auto">
              <a:xfrm>
                <a:off x="1349" y="1584"/>
                <a:ext cx="45"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 name="Line 86"/>
              <p:cNvSpPr>
                <a:spLocks noChangeShapeType="1"/>
              </p:cNvSpPr>
              <p:nvPr/>
            </p:nvSpPr>
            <p:spPr bwMode="auto">
              <a:xfrm>
                <a:off x="1367" y="1587"/>
                <a:ext cx="69"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7" name="Line 87"/>
              <p:cNvSpPr>
                <a:spLocks noChangeShapeType="1"/>
              </p:cNvSpPr>
              <p:nvPr/>
            </p:nvSpPr>
            <p:spPr bwMode="auto">
              <a:xfrm>
                <a:off x="1409" y="1593"/>
                <a:ext cx="39"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8" name="Line 88"/>
            <p:cNvSpPr>
              <a:spLocks noChangeShapeType="1"/>
            </p:cNvSpPr>
            <p:nvPr/>
          </p:nvSpPr>
          <p:spPr bwMode="auto">
            <a:xfrm>
              <a:off x="2018" y="1072"/>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9" name="Group 89"/>
            <p:cNvGrpSpPr/>
            <p:nvPr/>
          </p:nvGrpSpPr>
          <p:grpSpPr bwMode="auto">
            <a:xfrm>
              <a:off x="2018" y="1072"/>
              <a:ext cx="387" cy="317"/>
              <a:chOff x="1433" y="1710"/>
              <a:chExt cx="432" cy="132"/>
            </a:xfrm>
          </p:grpSpPr>
          <p:sp>
            <p:nvSpPr>
              <p:cNvPr id="89" name="Line 90"/>
              <p:cNvSpPr>
                <a:spLocks noChangeShapeType="1"/>
              </p:cNvSpPr>
              <p:nvPr/>
            </p:nvSpPr>
            <p:spPr bwMode="auto">
              <a:xfrm flipV="1">
                <a:off x="1433" y="1809"/>
                <a:ext cx="42" cy="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0" name="Line 91"/>
              <p:cNvSpPr>
                <a:spLocks noChangeShapeType="1"/>
              </p:cNvSpPr>
              <p:nvPr/>
            </p:nvSpPr>
            <p:spPr bwMode="auto">
              <a:xfrm flipV="1">
                <a:off x="1460" y="1794"/>
                <a:ext cx="45"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1" name="Line 92"/>
              <p:cNvSpPr>
                <a:spLocks noChangeShapeType="1"/>
              </p:cNvSpPr>
              <p:nvPr/>
            </p:nvSpPr>
            <p:spPr bwMode="auto">
              <a:xfrm flipV="1">
                <a:off x="1493" y="1779"/>
                <a:ext cx="42"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 name="Line 93"/>
              <p:cNvSpPr>
                <a:spLocks noChangeShapeType="1"/>
              </p:cNvSpPr>
              <p:nvPr/>
            </p:nvSpPr>
            <p:spPr bwMode="auto">
              <a:xfrm flipV="1">
                <a:off x="1517" y="1767"/>
                <a:ext cx="48"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3" name="Line 94"/>
              <p:cNvSpPr>
                <a:spLocks noChangeShapeType="1"/>
              </p:cNvSpPr>
              <p:nvPr/>
            </p:nvSpPr>
            <p:spPr bwMode="auto">
              <a:xfrm flipV="1">
                <a:off x="1556" y="1755"/>
                <a:ext cx="42"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 name="Line 95"/>
              <p:cNvSpPr>
                <a:spLocks noChangeShapeType="1"/>
              </p:cNvSpPr>
              <p:nvPr/>
            </p:nvSpPr>
            <p:spPr bwMode="auto">
              <a:xfrm flipV="1">
                <a:off x="1586" y="1743"/>
                <a:ext cx="48"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 name="Line 96"/>
              <p:cNvSpPr>
                <a:spLocks noChangeShapeType="1"/>
              </p:cNvSpPr>
              <p:nvPr/>
            </p:nvSpPr>
            <p:spPr bwMode="auto">
              <a:xfrm flipV="1">
                <a:off x="1613" y="1734"/>
                <a:ext cx="54"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6" name="Line 97"/>
              <p:cNvSpPr>
                <a:spLocks noChangeShapeType="1"/>
              </p:cNvSpPr>
              <p:nvPr/>
            </p:nvSpPr>
            <p:spPr bwMode="auto">
              <a:xfrm flipV="1">
                <a:off x="1643" y="1728"/>
                <a:ext cx="57"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7" name="Line 98"/>
              <p:cNvSpPr>
                <a:spLocks noChangeShapeType="1"/>
              </p:cNvSpPr>
              <p:nvPr/>
            </p:nvSpPr>
            <p:spPr bwMode="auto">
              <a:xfrm flipV="1">
                <a:off x="1685" y="1725"/>
                <a:ext cx="51"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8" name="Line 99"/>
              <p:cNvSpPr>
                <a:spLocks noChangeShapeType="1"/>
              </p:cNvSpPr>
              <p:nvPr/>
            </p:nvSpPr>
            <p:spPr bwMode="auto">
              <a:xfrm flipV="1">
                <a:off x="1724" y="1722"/>
                <a:ext cx="42"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 name="Line 100"/>
              <p:cNvSpPr>
                <a:spLocks noChangeShapeType="1"/>
              </p:cNvSpPr>
              <p:nvPr/>
            </p:nvSpPr>
            <p:spPr bwMode="auto">
              <a:xfrm flipV="1">
                <a:off x="1739" y="1716"/>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0" name="Line 101"/>
              <p:cNvSpPr>
                <a:spLocks noChangeShapeType="1"/>
              </p:cNvSpPr>
              <p:nvPr/>
            </p:nvSpPr>
            <p:spPr bwMode="auto">
              <a:xfrm flipV="1">
                <a:off x="1835" y="1710"/>
                <a:ext cx="30"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1" name="Line 102"/>
              <p:cNvSpPr>
                <a:spLocks noChangeShapeType="1"/>
              </p:cNvSpPr>
              <p:nvPr/>
            </p:nvSpPr>
            <p:spPr bwMode="auto">
              <a:xfrm>
                <a:off x="1763" y="1722"/>
                <a:ext cx="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 name="Line 103"/>
              <p:cNvSpPr>
                <a:spLocks noChangeShapeType="1"/>
              </p:cNvSpPr>
              <p:nvPr/>
            </p:nvSpPr>
            <p:spPr bwMode="auto">
              <a:xfrm flipV="1">
                <a:off x="1793" y="1713"/>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0" name="Line 104"/>
            <p:cNvSpPr>
              <a:spLocks noChangeShapeType="1"/>
            </p:cNvSpPr>
            <p:nvPr/>
          </p:nvSpPr>
          <p:spPr bwMode="auto">
            <a:xfrm>
              <a:off x="2426" y="769"/>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Line 105"/>
            <p:cNvSpPr>
              <a:spLocks noChangeShapeType="1"/>
            </p:cNvSpPr>
            <p:nvPr/>
          </p:nvSpPr>
          <p:spPr bwMode="auto">
            <a:xfrm>
              <a:off x="294" y="1072"/>
              <a:ext cx="2495" cy="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Line 106"/>
            <p:cNvSpPr>
              <a:spLocks noChangeShapeType="1"/>
            </p:cNvSpPr>
            <p:nvPr/>
          </p:nvSpPr>
          <p:spPr bwMode="auto">
            <a:xfrm>
              <a:off x="294" y="754"/>
              <a:ext cx="2495" cy="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Line 107"/>
            <p:cNvSpPr>
              <a:spLocks noChangeShapeType="1"/>
            </p:cNvSpPr>
            <p:nvPr/>
          </p:nvSpPr>
          <p:spPr bwMode="auto">
            <a:xfrm>
              <a:off x="315" y="1385"/>
              <a:ext cx="2495" cy="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4" name="Group 108"/>
            <p:cNvGrpSpPr/>
            <p:nvPr/>
          </p:nvGrpSpPr>
          <p:grpSpPr bwMode="auto">
            <a:xfrm>
              <a:off x="192" y="317"/>
              <a:ext cx="2370" cy="1027"/>
              <a:chOff x="192" y="317"/>
              <a:chExt cx="2370" cy="1027"/>
            </a:xfrm>
          </p:grpSpPr>
          <p:grpSp>
            <p:nvGrpSpPr>
              <p:cNvPr id="85" name="Group 109"/>
              <p:cNvGrpSpPr/>
              <p:nvPr/>
            </p:nvGrpSpPr>
            <p:grpSpPr bwMode="auto">
              <a:xfrm>
                <a:off x="385" y="528"/>
                <a:ext cx="2177" cy="816"/>
                <a:chOff x="113" y="346"/>
                <a:chExt cx="1951" cy="680"/>
              </a:xfrm>
            </p:grpSpPr>
            <p:sp>
              <p:nvSpPr>
                <p:cNvPr id="87" name="Line 110"/>
                <p:cNvSpPr>
                  <a:spLocks noChangeShapeType="1"/>
                </p:cNvSpPr>
                <p:nvPr/>
              </p:nvSpPr>
              <p:spPr bwMode="auto">
                <a:xfrm flipV="1">
                  <a:off x="295" y="346"/>
                  <a:ext cx="0" cy="68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8" name="Line 111"/>
                <p:cNvSpPr>
                  <a:spLocks noChangeShapeType="1"/>
                </p:cNvSpPr>
                <p:nvPr/>
              </p:nvSpPr>
              <p:spPr bwMode="auto">
                <a:xfrm>
                  <a:off x="113" y="890"/>
                  <a:ext cx="1951"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86" name="Text Box 112"/>
                  <p:cNvSpPr txBox="1">
                    <a:spLocks noChangeArrowheads="1"/>
                  </p:cNvSpPr>
                  <p:nvPr/>
                </p:nvSpPr>
                <p:spPr bwMode="auto">
                  <a:xfrm>
                    <a:off x="192" y="317"/>
                    <a:ext cx="59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𝑰</m:t>
                              </m:r>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𝟏</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86" name="Text Box 112"/>
                  <p:cNvSpPr txBox="1">
                    <a:spLocks noRot="1" noChangeAspect="1" noMove="1" noResize="1" noEditPoints="1" noAdjustHandles="1" noChangeArrowheads="1" noChangeShapeType="1" noTextEdit="1"/>
                  </p:cNvSpPr>
                  <p:nvPr/>
                </p:nvSpPr>
                <p:spPr bwMode="auto">
                  <a:xfrm>
                    <a:off x="192" y="317"/>
                    <a:ext cx="590" cy="285"/>
                  </a:xfrm>
                  <a:prstGeom prst="rect">
                    <a:avLst/>
                  </a:prstGeom>
                  <a:blipFill rotWithShape="1">
                    <a:blip r:embed="rId4"/>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nvGrpSpPr>
            <p:cNvPr id="55" name="Group 113"/>
            <p:cNvGrpSpPr/>
            <p:nvPr/>
          </p:nvGrpSpPr>
          <p:grpSpPr bwMode="auto">
            <a:xfrm>
              <a:off x="158" y="1797"/>
              <a:ext cx="2404" cy="998"/>
              <a:chOff x="158" y="1797"/>
              <a:chExt cx="2404" cy="998"/>
            </a:xfrm>
          </p:grpSpPr>
          <p:grpSp>
            <p:nvGrpSpPr>
              <p:cNvPr id="81" name="Group 114"/>
              <p:cNvGrpSpPr/>
              <p:nvPr/>
            </p:nvGrpSpPr>
            <p:grpSpPr bwMode="auto">
              <a:xfrm>
                <a:off x="385" y="2024"/>
                <a:ext cx="2177" cy="771"/>
                <a:chOff x="113" y="346"/>
                <a:chExt cx="1951" cy="680"/>
              </a:xfrm>
            </p:grpSpPr>
            <p:sp>
              <p:nvSpPr>
                <p:cNvPr id="83" name="Line 115"/>
                <p:cNvSpPr>
                  <a:spLocks noChangeShapeType="1"/>
                </p:cNvSpPr>
                <p:nvPr/>
              </p:nvSpPr>
              <p:spPr bwMode="auto">
                <a:xfrm flipV="1">
                  <a:off x="295" y="346"/>
                  <a:ext cx="0" cy="68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4" name="Line 116"/>
                <p:cNvSpPr>
                  <a:spLocks noChangeShapeType="1"/>
                </p:cNvSpPr>
                <p:nvPr/>
              </p:nvSpPr>
              <p:spPr bwMode="auto">
                <a:xfrm>
                  <a:off x="113" y="890"/>
                  <a:ext cx="1951"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82" name="Text Box 117"/>
                  <p:cNvSpPr txBox="1">
                    <a:spLocks noChangeArrowheads="1"/>
                  </p:cNvSpPr>
                  <p:nvPr/>
                </p:nvSpPr>
                <p:spPr bwMode="auto">
                  <a:xfrm>
                    <a:off x="158" y="1797"/>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𝑶</m:t>
                              </m:r>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𝟏</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82" name="Text Box 117"/>
                  <p:cNvSpPr txBox="1">
                    <a:spLocks noRot="1" noChangeAspect="1" noMove="1" noResize="1" noEditPoints="1" noAdjustHandles="1" noChangeArrowheads="1" noChangeShapeType="1" noTextEdit="1"/>
                  </p:cNvSpPr>
                  <p:nvPr/>
                </p:nvSpPr>
                <p:spPr bwMode="auto">
                  <a:xfrm>
                    <a:off x="158" y="1797"/>
                    <a:ext cx="590" cy="288"/>
                  </a:xfrm>
                  <a:prstGeom prst="rect">
                    <a:avLst/>
                  </a:prstGeom>
                  <a:blipFill rotWithShape="1">
                    <a:blip r:embed="rId5"/>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56" name="Oval 118"/>
            <p:cNvSpPr>
              <a:spLocks noChangeArrowheads="1"/>
            </p:cNvSpPr>
            <p:nvPr/>
          </p:nvSpPr>
          <p:spPr bwMode="auto">
            <a:xfrm>
              <a:off x="522" y="3612"/>
              <a:ext cx="90" cy="91"/>
            </a:xfrm>
            <a:prstGeom prst="ellipse">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Line 119"/>
            <p:cNvSpPr>
              <a:spLocks noChangeShapeType="1"/>
            </p:cNvSpPr>
            <p:nvPr/>
          </p:nvSpPr>
          <p:spPr bwMode="auto">
            <a:xfrm flipV="1">
              <a:off x="567" y="3658"/>
              <a:ext cx="22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Line 120"/>
            <p:cNvSpPr>
              <a:spLocks noChangeShapeType="1"/>
            </p:cNvSpPr>
            <p:nvPr/>
          </p:nvSpPr>
          <p:spPr bwMode="auto">
            <a:xfrm>
              <a:off x="793" y="334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Line 121"/>
            <p:cNvSpPr>
              <a:spLocks noChangeShapeType="1"/>
            </p:cNvSpPr>
            <p:nvPr/>
          </p:nvSpPr>
          <p:spPr bwMode="auto">
            <a:xfrm flipV="1">
              <a:off x="793" y="3340"/>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 name="Line 122"/>
            <p:cNvSpPr>
              <a:spLocks noChangeShapeType="1"/>
            </p:cNvSpPr>
            <p:nvPr/>
          </p:nvSpPr>
          <p:spPr bwMode="auto">
            <a:xfrm>
              <a:off x="1202" y="334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Line 123"/>
            <p:cNvSpPr>
              <a:spLocks noChangeShapeType="1"/>
            </p:cNvSpPr>
            <p:nvPr/>
          </p:nvSpPr>
          <p:spPr bwMode="auto">
            <a:xfrm flipV="1">
              <a:off x="1202" y="3658"/>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Line 124"/>
            <p:cNvSpPr>
              <a:spLocks noChangeShapeType="1"/>
            </p:cNvSpPr>
            <p:nvPr/>
          </p:nvSpPr>
          <p:spPr bwMode="auto">
            <a:xfrm>
              <a:off x="1610" y="3355"/>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Line 125"/>
            <p:cNvSpPr>
              <a:spLocks noChangeShapeType="1"/>
            </p:cNvSpPr>
            <p:nvPr/>
          </p:nvSpPr>
          <p:spPr bwMode="auto">
            <a:xfrm flipV="1">
              <a:off x="1610" y="3340"/>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Line 126"/>
            <p:cNvSpPr>
              <a:spLocks noChangeShapeType="1"/>
            </p:cNvSpPr>
            <p:nvPr/>
          </p:nvSpPr>
          <p:spPr bwMode="auto">
            <a:xfrm>
              <a:off x="2018" y="334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Line 127"/>
            <p:cNvSpPr>
              <a:spLocks noChangeShapeType="1"/>
            </p:cNvSpPr>
            <p:nvPr/>
          </p:nvSpPr>
          <p:spPr bwMode="auto">
            <a:xfrm flipV="1">
              <a:off x="2018" y="3658"/>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Line 128"/>
            <p:cNvSpPr>
              <a:spLocks noChangeShapeType="1"/>
            </p:cNvSpPr>
            <p:nvPr/>
          </p:nvSpPr>
          <p:spPr bwMode="auto">
            <a:xfrm>
              <a:off x="2426" y="334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67" name="Group 129"/>
            <p:cNvGrpSpPr/>
            <p:nvPr/>
          </p:nvGrpSpPr>
          <p:grpSpPr bwMode="auto">
            <a:xfrm>
              <a:off x="204" y="3024"/>
              <a:ext cx="2449" cy="860"/>
              <a:chOff x="204" y="3024"/>
              <a:chExt cx="2449" cy="860"/>
            </a:xfrm>
          </p:grpSpPr>
          <p:grpSp>
            <p:nvGrpSpPr>
              <p:cNvPr id="77" name="Group 130"/>
              <p:cNvGrpSpPr/>
              <p:nvPr/>
            </p:nvGrpSpPr>
            <p:grpSpPr bwMode="auto">
              <a:xfrm>
                <a:off x="385" y="3113"/>
                <a:ext cx="2268" cy="771"/>
                <a:chOff x="113" y="346"/>
                <a:chExt cx="1951" cy="680"/>
              </a:xfrm>
            </p:grpSpPr>
            <p:sp>
              <p:nvSpPr>
                <p:cNvPr id="79" name="Line 131"/>
                <p:cNvSpPr>
                  <a:spLocks noChangeShapeType="1"/>
                </p:cNvSpPr>
                <p:nvPr/>
              </p:nvSpPr>
              <p:spPr bwMode="auto">
                <a:xfrm flipV="1">
                  <a:off x="295" y="346"/>
                  <a:ext cx="0" cy="68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0" name="Line 132"/>
                <p:cNvSpPr>
                  <a:spLocks noChangeShapeType="1"/>
                </p:cNvSpPr>
                <p:nvPr/>
              </p:nvSpPr>
              <p:spPr bwMode="auto">
                <a:xfrm>
                  <a:off x="113" y="890"/>
                  <a:ext cx="1951"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78" name="Text Box 133"/>
                  <p:cNvSpPr txBox="1">
                    <a:spLocks noChangeArrowheads="1"/>
                  </p:cNvSpPr>
                  <p:nvPr/>
                </p:nvSpPr>
                <p:spPr bwMode="auto">
                  <a:xfrm>
                    <a:off x="204" y="3024"/>
                    <a:ext cx="59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𝑶</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78" name="Text Box 133"/>
                  <p:cNvSpPr txBox="1">
                    <a:spLocks noRot="1" noChangeAspect="1" noMove="1" noResize="1" noEditPoints="1" noAdjustHandles="1" noChangeArrowheads="1" noChangeShapeType="1" noTextEdit="1"/>
                  </p:cNvSpPr>
                  <p:nvPr/>
                </p:nvSpPr>
                <p:spPr bwMode="auto">
                  <a:xfrm>
                    <a:off x="204" y="3024"/>
                    <a:ext cx="590" cy="285"/>
                  </a:xfrm>
                  <a:prstGeom prst="rect">
                    <a:avLst/>
                  </a:prstGeom>
                  <a:blipFill rotWithShape="1">
                    <a:blip r:embed="rId6"/>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68" name="Text Box 134"/>
                <p:cNvSpPr txBox="1">
                  <a:spLocks noChangeArrowheads="1"/>
                </p:cNvSpPr>
                <p:nvPr/>
              </p:nvSpPr>
              <p:spPr bwMode="auto">
                <a:xfrm>
                  <a:off x="158" y="754"/>
                  <a:ext cx="59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68" name="Text Box 134"/>
                <p:cNvSpPr txBox="1">
                  <a:spLocks noRot="1" noChangeAspect="1" noMove="1" noResize="1" noEditPoints="1" noAdjustHandles="1" noChangeArrowheads="1" noChangeShapeType="1" noTextEdit="1"/>
                </p:cNvSpPr>
                <p:nvPr/>
              </p:nvSpPr>
              <p:spPr bwMode="auto">
                <a:xfrm>
                  <a:off x="158" y="754"/>
                  <a:ext cx="590" cy="285"/>
                </a:xfrm>
                <a:prstGeom prst="rect">
                  <a:avLst/>
                </a:prstGeom>
                <a:blipFill rotWithShape="1">
                  <a:blip r:embed="rId7"/>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 Box 135"/>
                <p:cNvSpPr txBox="1">
                  <a:spLocks noChangeArrowheads="1"/>
                </p:cNvSpPr>
                <p:nvPr/>
              </p:nvSpPr>
              <p:spPr bwMode="auto">
                <a:xfrm>
                  <a:off x="2381" y="436"/>
                  <a:ext cx="101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14:m>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a14:m>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69" name="Text Box 135"/>
                <p:cNvSpPr txBox="1">
                  <a:spLocks noRot="1" noChangeAspect="1" noMove="1" noResize="1" noEditPoints="1" noAdjustHandles="1" noChangeArrowheads="1" noChangeShapeType="1" noTextEdit="1"/>
                </p:cNvSpPr>
                <p:nvPr/>
              </p:nvSpPr>
              <p:spPr bwMode="auto">
                <a:xfrm>
                  <a:off x="2381" y="436"/>
                  <a:ext cx="1010" cy="285"/>
                </a:xfrm>
                <a:prstGeom prst="rect">
                  <a:avLst/>
                </a:prstGeom>
                <a:blipFill rotWithShape="1">
                  <a:blip r:embed="rId8"/>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 Box 136"/>
                <p:cNvSpPr txBox="1">
                  <a:spLocks noChangeArrowheads="1"/>
                </p:cNvSpPr>
                <p:nvPr/>
              </p:nvSpPr>
              <p:spPr bwMode="auto">
                <a:xfrm>
                  <a:off x="2381" y="1397"/>
                  <a:ext cx="101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14:m>
                    <m:oMathPara xmlns:m="http://schemas.openxmlformats.org/officeDocument/2006/math">
                      <m:oMathParaPr>
                        <m:jc m:val="centerGroup"/>
                      </m:oMathParaPr>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70" name="Text Box 136"/>
                <p:cNvSpPr txBox="1">
                  <a:spLocks noRot="1" noChangeAspect="1" noMove="1" noResize="1" noEditPoints="1" noAdjustHandles="1" noChangeArrowheads="1" noChangeShapeType="1" noTextEdit="1"/>
                </p:cNvSpPr>
                <p:nvPr/>
              </p:nvSpPr>
              <p:spPr bwMode="auto">
                <a:xfrm>
                  <a:off x="2381" y="1397"/>
                  <a:ext cx="1010" cy="285"/>
                </a:xfrm>
                <a:prstGeom prst="rect">
                  <a:avLst/>
                </a:prstGeom>
                <a:blipFill rotWithShape="1">
                  <a:blip r:embed="rId9"/>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71" name="Group 137"/>
            <p:cNvGrpSpPr/>
            <p:nvPr/>
          </p:nvGrpSpPr>
          <p:grpSpPr bwMode="auto">
            <a:xfrm>
              <a:off x="1099" y="1797"/>
              <a:ext cx="590" cy="288"/>
              <a:chOff x="1099" y="1797"/>
              <a:chExt cx="590" cy="288"/>
            </a:xfrm>
          </p:grpSpPr>
          <p:sp>
            <p:nvSpPr>
              <p:cNvPr id="75" name="Line 138"/>
              <p:cNvSpPr>
                <a:spLocks noChangeShapeType="1"/>
              </p:cNvSpPr>
              <p:nvPr/>
            </p:nvSpPr>
            <p:spPr bwMode="auto">
              <a:xfrm>
                <a:off x="1202" y="2069"/>
                <a:ext cx="408" cy="0"/>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6" name="Text Box 139"/>
                  <p:cNvSpPr txBox="1">
                    <a:spLocks noChangeArrowheads="1"/>
                  </p:cNvSpPr>
                  <p:nvPr/>
                </p:nvSpPr>
                <p:spPr bwMode="auto">
                  <a:xfrm>
                    <a:off x="1099" y="1797"/>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2400" b="1" i="1" u="none" strike="noStrike" kern="1200" cap="none" spc="0" normalizeH="0" baseline="0" noProof="0" dirty="0" smtClean="0">
                                  <a:ln>
                                    <a:noFill/>
                                  </a:ln>
                                  <a:solidFill>
                                    <a:srgbClr val="FF3300"/>
                                  </a:solidFill>
                                  <a:effectLst/>
                                  <a:uLnTx/>
                                  <a:uFillTx/>
                                  <a:latin typeface="Cambria Math" panose="02040503050406030204" pitchFamily="18" charset="0"/>
                                  <a:ea typeface="宋体" panose="02010600030101010101" pitchFamily="2" charset="-122"/>
                                  <a:cs typeface="+mn-cs"/>
                                </a:rPr>
                              </m:ctrlPr>
                            </m:sSubPr>
                            <m:e>
                              <m:r>
                                <a:rPr kumimoji="0" lang="en-US" altLang="zh-CN" sz="2400" b="1" i="1" u="none" strike="noStrike" kern="1200" cap="none" spc="0" normalizeH="0" baseline="0" noProof="0" dirty="0" smtClean="0">
                                  <a:ln>
                                    <a:noFill/>
                                  </a:ln>
                                  <a:solidFill>
                                    <a:srgbClr val="FF3300"/>
                                  </a:solidFill>
                                  <a:effectLst/>
                                  <a:uLnTx/>
                                  <a:uFillTx/>
                                  <a:latin typeface="Cambria Math" panose="02040503050406030204" pitchFamily="18" charset="0"/>
                                  <a:ea typeface="宋体" panose="02010600030101010101" pitchFamily="2" charset="-122"/>
                                  <a:cs typeface="+mn-cs"/>
                                </a:rPr>
                                <m:t>𝑻</m:t>
                              </m:r>
                            </m:e>
                            <m:sub>
                              <m:r>
                                <a:rPr kumimoji="0" lang="en-US" altLang="zh-CN" sz="2400" i="1" dirty="0">
                                  <a:solidFill>
                                    <a:srgbClr val="FF3300"/>
                                  </a:solidFill>
                                  <a:latin typeface="Cambria Math" panose="02040503050406030204" pitchFamily="18" charset="0"/>
                                </a:rPr>
                                <m:t>2</m:t>
                              </m:r>
                            </m:sub>
                          </m:sSub>
                        </m:oMath>
                      </m:oMathPara>
                    </a14:m>
                    <a:endParaRPr kumimoji="0" lang="en-US" altLang="zh-CN" sz="2400" b="1" i="0" u="none" strike="noStrike" kern="1200" cap="none" spc="0" normalizeH="0" baseline="-2500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mc:Choice>
            <mc:Fallback>
              <p:sp>
                <p:nvSpPr>
                  <p:cNvPr id="76" name="Text Box 139"/>
                  <p:cNvSpPr txBox="1">
                    <a:spLocks noRot="1" noChangeAspect="1" noMove="1" noResize="1" noEditPoints="1" noAdjustHandles="1" noChangeArrowheads="1" noChangeShapeType="1" noTextEdit="1"/>
                  </p:cNvSpPr>
                  <p:nvPr/>
                </p:nvSpPr>
                <p:spPr bwMode="auto">
                  <a:xfrm>
                    <a:off x="1099" y="1797"/>
                    <a:ext cx="590" cy="288"/>
                  </a:xfrm>
                  <a:prstGeom prst="rect">
                    <a:avLst/>
                  </a:prstGeom>
                  <a:blipFill rotWithShape="1">
                    <a:blip r:embed="rId10"/>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nvGrpSpPr>
            <p:cNvPr id="72" name="Group 140"/>
            <p:cNvGrpSpPr/>
            <p:nvPr/>
          </p:nvGrpSpPr>
          <p:grpSpPr bwMode="auto">
            <a:xfrm>
              <a:off x="712" y="2160"/>
              <a:ext cx="590" cy="288"/>
              <a:chOff x="304" y="1797"/>
              <a:chExt cx="590" cy="288"/>
            </a:xfrm>
          </p:grpSpPr>
          <p:sp>
            <p:nvSpPr>
              <p:cNvPr id="73" name="Line 141"/>
              <p:cNvSpPr>
                <a:spLocks noChangeShapeType="1"/>
              </p:cNvSpPr>
              <p:nvPr/>
            </p:nvSpPr>
            <p:spPr bwMode="auto">
              <a:xfrm>
                <a:off x="397" y="2069"/>
                <a:ext cx="408" cy="0"/>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4" name="Text Box 142"/>
                  <p:cNvSpPr txBox="1">
                    <a:spLocks noChangeArrowheads="1"/>
                  </p:cNvSpPr>
                  <p:nvPr/>
                </p:nvSpPr>
                <p:spPr bwMode="auto">
                  <a:xfrm>
                    <a:off x="304" y="1797"/>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centerGroup"/>
                        </m:oMathParaPr>
                        <m:oMath xmlns:m="http://schemas.openxmlformats.org/officeDocument/2006/math">
                          <m:sSub>
                            <m:sSubPr>
                              <m:ctrlPr>
                                <a:rPr kumimoji="0" lang="en-US" altLang="zh-CN" sz="2400" i="1" dirty="0" smtClean="0">
                                  <a:solidFill>
                                    <a:srgbClr val="FF3300"/>
                                  </a:solidFill>
                                  <a:latin typeface="Cambria Math" panose="02040503050406030204" pitchFamily="18" charset="0"/>
                                </a:rPr>
                              </m:ctrlPr>
                            </m:sSubPr>
                            <m:e>
                              <m:r>
                                <a:rPr kumimoji="0" lang="en-US" altLang="zh-CN" sz="2400" i="1" dirty="0">
                                  <a:solidFill>
                                    <a:srgbClr val="FF3300"/>
                                  </a:solidFill>
                                  <a:latin typeface="Cambria Math" panose="02040503050406030204" pitchFamily="18" charset="0"/>
                                </a:rPr>
                                <m:t>𝑻</m:t>
                              </m:r>
                            </m:e>
                            <m:sub>
                              <m:r>
                                <a:rPr kumimoji="0" lang="en-US" altLang="zh-CN" sz="2400" b="1" i="1" dirty="0" smtClean="0">
                                  <a:solidFill>
                                    <a:srgbClr val="FF3300"/>
                                  </a:solidFill>
                                  <a:latin typeface="Cambria Math" panose="02040503050406030204" pitchFamily="18" charset="0"/>
                                </a:rPr>
                                <m:t>1</m:t>
                              </m:r>
                            </m:sub>
                          </m:sSub>
                        </m:oMath>
                      </m:oMathPara>
                    </a14:m>
                    <a:endParaRPr kumimoji="0" lang="en-US" altLang="zh-CN" sz="2400" b="1" i="0" u="none" strike="noStrike" kern="1200" cap="none" spc="0" normalizeH="0" baseline="-2500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mc:Choice>
            <mc:Fallback>
              <p:sp>
                <p:nvSpPr>
                  <p:cNvPr id="74" name="Text Box 142"/>
                  <p:cNvSpPr txBox="1">
                    <a:spLocks noRot="1" noChangeAspect="1" noMove="1" noResize="1" noEditPoints="1" noAdjustHandles="1" noChangeArrowheads="1" noChangeShapeType="1" noTextEdit="1"/>
                  </p:cNvSpPr>
                  <p:nvPr/>
                </p:nvSpPr>
                <p:spPr bwMode="auto">
                  <a:xfrm>
                    <a:off x="304" y="1797"/>
                    <a:ext cx="590" cy="288"/>
                  </a:xfrm>
                  <a:prstGeom prst="rect">
                    <a:avLst/>
                  </a:prstGeom>
                  <a:blipFill rotWithShape="1">
                    <a:blip r:embed="rId11"/>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1000"/>
                                        <p:tgtEl>
                                          <p:spTgt spid="1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 calcmode="lin" valueType="num">
                                      <p:cBhvr additive="base">
                                        <p:cTn id="10" dur="500" fill="hold"/>
                                        <p:tgtEl>
                                          <p:spTgt spid="162"/>
                                        </p:tgtEl>
                                        <p:attrNameLst>
                                          <p:attrName>ppt_x</p:attrName>
                                        </p:attrNameLst>
                                      </p:cBhvr>
                                      <p:tavLst>
                                        <p:tav tm="0">
                                          <p:val>
                                            <p:strVal val="#ppt_x"/>
                                          </p:val>
                                        </p:tav>
                                        <p:tav tm="100000">
                                          <p:val>
                                            <p:strVal val="#ppt_x"/>
                                          </p:val>
                                        </p:tav>
                                      </p:tavLst>
                                    </p:anim>
                                    <p:anim calcmode="lin" valueType="num">
                                      <p:cBhvr additive="base">
                                        <p:cTn id="11"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64"/>
                                        </p:tgtEl>
                                        <p:attrNameLst>
                                          <p:attrName>style.visibility</p:attrName>
                                        </p:attrNameLst>
                                      </p:cBhvr>
                                      <p:to>
                                        <p:strVal val="visible"/>
                                      </p:to>
                                    </p:set>
                                    <p:anim calcmode="lin" valueType="num">
                                      <p:cBhvr additive="base">
                                        <p:cTn id="16" dur="500" fill="hold"/>
                                        <p:tgtEl>
                                          <p:spTgt spid="164"/>
                                        </p:tgtEl>
                                        <p:attrNameLst>
                                          <p:attrName>ppt_x</p:attrName>
                                        </p:attrNameLst>
                                      </p:cBhvr>
                                      <p:tavLst>
                                        <p:tav tm="0">
                                          <p:val>
                                            <p:strVal val="#ppt_x"/>
                                          </p:val>
                                        </p:tav>
                                        <p:tav tm="100000">
                                          <p:val>
                                            <p:strVal val="#ppt_x"/>
                                          </p:val>
                                        </p:tav>
                                      </p:tavLst>
                                    </p:anim>
                                    <p:anim calcmode="lin" valueType="num">
                                      <p:cBhvr additive="base">
                                        <p:cTn id="17"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典型电路分析</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120865" y="593124"/>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非对称式多谐振荡器由</a:t>
            </a: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CMOS</a:t>
            </a: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门组成：</a:t>
            </a:r>
            <a:endPar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Picture 3" descr="10-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517" y="1613586"/>
            <a:ext cx="3733143" cy="1796879"/>
          </a:xfrm>
          <a:prstGeom prst="rect">
            <a:avLst/>
          </a:prstGeom>
          <a:noFill/>
          <a:extLst>
            <a:ext uri="{909E8E84-426E-40DD-AFC4-6F175D3DCCD1}">
              <a14:hiddenFill xmlns:a14="http://schemas.microsoft.com/office/drawing/2010/main">
                <a:solidFill>
                  <a:srgbClr val="FFFFFF"/>
                </a:solidFill>
              </a14:hiddenFill>
            </a:ext>
          </a:extLst>
        </p:spPr>
      </p:pic>
      <p:sp>
        <p:nvSpPr>
          <p:cNvPr id="161" name="Rectangle 75"/>
          <p:cNvSpPr>
            <a:spLocks noChangeArrowheads="1"/>
          </p:cNvSpPr>
          <p:nvPr/>
        </p:nvSpPr>
        <p:spPr bwMode="auto">
          <a:xfrm>
            <a:off x="48890" y="3321183"/>
            <a:ext cx="3867227" cy="954107"/>
          </a:xfrm>
          <a:prstGeom prst="rect">
            <a:avLst/>
          </a:prstGeom>
          <a:noFill/>
          <a:ln w="28575">
            <a:noFill/>
          </a:ln>
          <a:effectLst/>
        </p:spPr>
        <p:txBody>
          <a:bodyPr wrap="square" anchor="ctr">
            <a:spAutoFit/>
          </a:bodyPr>
          <a:lstStyle/>
          <a:p>
            <a:pPr eaLnBrk="1" hangingPunct="1">
              <a:defRPr/>
            </a:pP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第</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过渡过程：</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充电过程。充电参数：</a:t>
            </a:r>
            <a:endParaRPr kumimoji="1" lang="zh-CN" altLang="en-US" b="0" i="0" u="none" strike="noStrike" kern="1200" cap="none" spc="0" normalizeH="0" baseline="0" noProof="0" dirty="0">
              <a:ln>
                <a:noFill/>
              </a:ln>
              <a:solidFill>
                <a:srgbClr val="0000FF"/>
              </a:solidFill>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2" name="Rectangle 75"/>
              <p:cNvSpPr>
                <a:spLocks noChangeArrowheads="1"/>
              </p:cNvSpPr>
              <p:nvPr/>
            </p:nvSpPr>
            <p:spPr bwMode="auto">
              <a:xfrm>
                <a:off x="414311" y="4248662"/>
                <a:ext cx="3867227" cy="1384995"/>
              </a:xfrm>
              <a:prstGeom prst="rect">
                <a:avLst/>
              </a:prstGeom>
              <a:noFill/>
              <a:ln w="28575">
                <a:noFill/>
              </a:ln>
              <a:effectLst/>
            </p:spPr>
            <p:txBody>
              <a:bodyPr wrap="square" anchor="ctr">
                <a:spAutoFit/>
              </a:bodyPr>
              <a:lstStyle/>
              <a:p>
                <a:pPr lvl="0" eaLnBrk="1" hangingPunct="1">
                  <a:defRPr/>
                </a:pPr>
                <a14:m>
                  <m:oMath xmlns:m="http://schemas.openxmlformats.org/officeDocument/2006/math">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𝑰</m:t>
                        </m:r>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𝟏</m:t>
                        </m:r>
                      </m:sub>
                    </m:s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0</m:t>
                    </m:r>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 </m:t>
                    </m:r>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a14:m>
                <a:r>
                  <a:rPr lang="en-US" altLang="zh-CN"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sSub>
                      <m:sSubPr>
                        <m:ctrlP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𝐼</m:t>
                        </m:r>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1</m:t>
                        </m:r>
                      </m:sub>
                    </m:sSub>
                    <m:d>
                      <m:d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dPr>
                      <m:e>
                        <m:r>
                          <a:rPr lang="en-US" altLang="zh-CN" b="1"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d>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b="1"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a14:m>
                <a:endParaRPr lang="en-US" altLang="zh-CN" b="1"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endParaRPr>
              </a:p>
              <a:p>
                <a:pPr lvl="0" eaLnBrk="1" hangingPunct="1">
                  <a:defRPr/>
                </a:pPr>
                <a14:m>
                  <m:oMathPara xmlns:m="http://schemas.openxmlformats.org/officeDocument/2006/math">
                    <m:oMathParaPr>
                      <m:jc m:val="left"/>
                    </m:oMathParaPr>
                    <m:oMath xmlns:m="http://schemas.openxmlformats.org/officeDocument/2006/math">
                      <m:sSub>
                        <m:sSubPr>
                          <m:ctrlP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𝐼</m:t>
                          </m:r>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1</m:t>
                          </m:r>
                        </m:sub>
                      </m:sSub>
                      <m:d>
                        <m:dPr>
                          <m:ctrlP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d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e>
                      </m:d>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oMath>
                  </m:oMathPara>
                </a14:m>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2" name="Rectangle 75"/>
              <p:cNvSpPr>
                <a:spLocks noRot="1" noChangeAspect="1" noMove="1" noResize="1" noEditPoints="1" noAdjustHandles="1" noChangeArrowheads="1" noChangeShapeType="1" noTextEdit="1"/>
              </p:cNvSpPr>
              <p:nvPr/>
            </p:nvSpPr>
            <p:spPr bwMode="auto">
              <a:xfrm>
                <a:off x="414311" y="4248662"/>
                <a:ext cx="3867227" cy="1384995"/>
              </a:xfrm>
              <a:prstGeom prst="rect">
                <a:avLst/>
              </a:prstGeom>
              <a:blipFill rotWithShape="1">
                <a:blip r:embed="rId2"/>
                <a:stretch>
                  <a:fillRect l="-8" t="-37" r="10" b="41"/>
                </a:stretch>
              </a:blipFill>
              <a:ln w="28575">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Rectangle 75"/>
              <p:cNvSpPr>
                <a:spLocks noChangeArrowheads="1"/>
              </p:cNvSpPr>
              <p:nvPr/>
            </p:nvSpPr>
            <p:spPr bwMode="auto">
              <a:xfrm>
                <a:off x="323317" y="5678107"/>
                <a:ext cx="6962875" cy="998991"/>
              </a:xfrm>
              <a:prstGeom prst="rect">
                <a:avLst/>
              </a:prstGeom>
              <a:solidFill>
                <a:schemeClr val="bg1">
                  <a:lumMod val="95000"/>
                </a:schemeClr>
              </a:solidFill>
              <a:ln w="28575">
                <a:solidFill>
                  <a:srgbClr val="FF0000"/>
                </a:solidFill>
              </a:ln>
              <a:effectLst/>
            </p:spPr>
            <p:txBody>
              <a:bodyPr wrap="square" anchor="ctr">
                <a:spAutoFit/>
              </a:bodyPr>
              <a:lstStyle/>
              <a:p>
                <a:pPr lvl="0" eaLnBrk="1" hangingPunct="1">
                  <a:defRPr/>
                </a:pPr>
                <a14:m>
                  <m:oMathPara xmlns:m="http://schemas.openxmlformats.org/officeDocument/2006/math">
                    <m:oMathParaPr>
                      <m:jc m:val="left"/>
                    </m:oMathParaPr>
                    <m:oMath xmlns:m="http://schemas.openxmlformats.org/officeDocument/2006/math">
                      <m:sSub>
                        <m:sSubPr>
                          <m:ctrlPr>
                            <a:rPr lang="en-US" altLang="zh-CN"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𝑇</m:t>
                          </m:r>
                        </m:e>
                        <m:sub>
                          <m:r>
                            <a:rPr lang="en-US" altLang="zh-CN" b="1" i="1" dirty="0">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𝑹</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𝑭</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𝑪𝒍𝒏</m:t>
                      </m:r>
                      <m:f>
                        <m:f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𝑫𝑫</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𝑻𝑯</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𝑫𝑫</m:t>
                                  </m:r>
                                </m:sub>
                              </m:sSub>
                            </m:e>
                          </m:d>
                        </m:num>
                        <m:den>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𝑫𝑫</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𝑻𝑯</m:t>
                              </m:r>
                            </m:sub>
                          </m:sSub>
                        </m:den>
                      </m:f>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𝑹</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𝑭</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𝑪𝒍𝒏</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𝟑</m:t>
                      </m:r>
                    </m:oMath>
                  </m:oMathPara>
                </a14:m>
                <a:endPar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4" name="Rectangle 75"/>
              <p:cNvSpPr>
                <a:spLocks noRot="1" noChangeAspect="1" noMove="1" noResize="1" noEditPoints="1" noAdjustHandles="1" noChangeArrowheads="1" noChangeShapeType="1" noTextEdit="1"/>
              </p:cNvSpPr>
              <p:nvPr/>
            </p:nvSpPr>
            <p:spPr bwMode="auto">
              <a:xfrm>
                <a:off x="323317" y="5678107"/>
                <a:ext cx="6962875" cy="998991"/>
              </a:xfrm>
              <a:prstGeom prst="rect">
                <a:avLst/>
              </a:prstGeom>
              <a:blipFill rotWithShape="1">
                <a:blip r:embed="rId3"/>
                <a:stretch>
                  <a:fillRect l="-211" t="-1456" r="-198" b="-1391"/>
                </a:stretch>
              </a:blipFill>
              <a:ln w="28575">
                <a:solidFill>
                  <a:srgbClr val="FF0000"/>
                </a:solidFill>
              </a:ln>
              <a:effectLst/>
            </p:spPr>
            <p:txBody>
              <a:bodyPr/>
              <a:lstStyle/>
              <a:p>
                <a:r>
                  <a:rPr lang="zh-CN" altLang="en-US">
                    <a:noFill/>
                  </a:rPr>
                  <a:t> </a:t>
                </a:r>
              </a:p>
            </p:txBody>
          </p:sp>
        </mc:Fallback>
      </mc:AlternateContent>
      <p:sp>
        <p:nvSpPr>
          <p:cNvPr id="167" name="矩形 166"/>
          <p:cNvSpPr/>
          <p:nvPr/>
        </p:nvSpPr>
        <p:spPr>
          <a:xfrm>
            <a:off x="604476" y="2345440"/>
            <a:ext cx="412870" cy="221835"/>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9" name="矩形 168"/>
          <p:cNvSpPr/>
          <p:nvPr/>
        </p:nvSpPr>
        <p:spPr>
          <a:xfrm>
            <a:off x="1027619" y="2907358"/>
            <a:ext cx="412870" cy="221835"/>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grpSp>
        <p:nvGrpSpPr>
          <p:cNvPr id="6" name="组合 5"/>
          <p:cNvGrpSpPr/>
          <p:nvPr/>
        </p:nvGrpSpPr>
        <p:grpSpPr>
          <a:xfrm>
            <a:off x="4102100" y="716915"/>
            <a:ext cx="5132070" cy="5806440"/>
            <a:chOff x="6460" y="1129"/>
            <a:chExt cx="8082" cy="9144"/>
          </a:xfrm>
        </p:grpSpPr>
        <p:sp>
          <p:nvSpPr>
            <p:cNvPr id="165" name="Line 141"/>
            <p:cNvSpPr>
              <a:spLocks noChangeShapeType="1"/>
            </p:cNvSpPr>
            <p:nvPr/>
          </p:nvSpPr>
          <p:spPr bwMode="auto">
            <a:xfrm>
              <a:off x="8078" y="6417"/>
              <a:ext cx="1020" cy="0"/>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 name="组合 4"/>
            <p:cNvGrpSpPr/>
            <p:nvPr/>
          </p:nvGrpSpPr>
          <p:grpSpPr>
            <a:xfrm>
              <a:off x="6460" y="1129"/>
              <a:ext cx="8083" cy="9145"/>
              <a:chOff x="4102100" y="716949"/>
              <a:chExt cx="5132388" cy="5807075"/>
            </a:xfrm>
          </p:grpSpPr>
          <p:grpSp>
            <p:nvGrpSpPr>
              <p:cNvPr id="16" name="Group 5"/>
              <p:cNvGrpSpPr/>
              <p:nvPr/>
            </p:nvGrpSpPr>
            <p:grpSpPr bwMode="auto">
              <a:xfrm>
                <a:off x="4102100" y="716949"/>
                <a:ext cx="5132388" cy="5807075"/>
                <a:chOff x="158" y="317"/>
                <a:chExt cx="3233" cy="3658"/>
              </a:xfrm>
            </p:grpSpPr>
            <p:sp>
              <p:nvSpPr>
                <p:cNvPr id="17" name="Line 6"/>
                <p:cNvSpPr>
                  <a:spLocks noChangeShapeType="1"/>
                </p:cNvSpPr>
                <p:nvPr/>
              </p:nvSpPr>
              <p:spPr bwMode="auto">
                <a:xfrm>
                  <a:off x="793" y="390"/>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Line 7"/>
                <p:cNvSpPr>
                  <a:spLocks noChangeShapeType="1"/>
                </p:cNvSpPr>
                <p:nvPr/>
              </p:nvSpPr>
              <p:spPr bwMode="auto">
                <a:xfrm>
                  <a:off x="1202" y="390"/>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Line 8"/>
                <p:cNvSpPr>
                  <a:spLocks noChangeShapeType="1"/>
                </p:cNvSpPr>
                <p:nvPr/>
              </p:nvSpPr>
              <p:spPr bwMode="auto">
                <a:xfrm>
                  <a:off x="1610" y="391"/>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Oval 9"/>
                <p:cNvSpPr>
                  <a:spLocks noChangeArrowheads="1"/>
                </p:cNvSpPr>
                <p:nvPr/>
              </p:nvSpPr>
              <p:spPr bwMode="auto">
                <a:xfrm>
                  <a:off x="521" y="2205"/>
                  <a:ext cx="90" cy="91"/>
                </a:xfrm>
                <a:prstGeom prst="ellipse">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Line 10"/>
                <p:cNvSpPr>
                  <a:spLocks noChangeShapeType="1"/>
                </p:cNvSpPr>
                <p:nvPr/>
              </p:nvSpPr>
              <p:spPr bwMode="auto">
                <a:xfrm flipV="1">
                  <a:off x="567" y="2250"/>
                  <a:ext cx="22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Line 11"/>
                <p:cNvSpPr>
                  <a:spLocks noChangeShapeType="1"/>
                </p:cNvSpPr>
                <p:nvPr/>
              </p:nvSpPr>
              <p:spPr bwMode="auto">
                <a:xfrm>
                  <a:off x="793" y="225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Line 12"/>
                <p:cNvSpPr>
                  <a:spLocks noChangeShapeType="1"/>
                </p:cNvSpPr>
                <p:nvPr/>
              </p:nvSpPr>
              <p:spPr bwMode="auto">
                <a:xfrm flipV="1">
                  <a:off x="793" y="2568"/>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Line 13"/>
                <p:cNvSpPr>
                  <a:spLocks noChangeShapeType="1"/>
                </p:cNvSpPr>
                <p:nvPr/>
              </p:nvSpPr>
              <p:spPr bwMode="auto">
                <a:xfrm>
                  <a:off x="1202" y="2265"/>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Line 14"/>
                <p:cNvSpPr>
                  <a:spLocks noChangeShapeType="1"/>
                </p:cNvSpPr>
                <p:nvPr/>
              </p:nvSpPr>
              <p:spPr bwMode="auto">
                <a:xfrm flipV="1">
                  <a:off x="1202" y="2250"/>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Line 15"/>
                <p:cNvSpPr>
                  <a:spLocks noChangeShapeType="1"/>
                </p:cNvSpPr>
                <p:nvPr/>
              </p:nvSpPr>
              <p:spPr bwMode="auto">
                <a:xfrm>
                  <a:off x="1610" y="225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Line 16"/>
                <p:cNvSpPr>
                  <a:spLocks noChangeShapeType="1"/>
                </p:cNvSpPr>
                <p:nvPr/>
              </p:nvSpPr>
              <p:spPr bwMode="auto">
                <a:xfrm flipV="1">
                  <a:off x="1610" y="2568"/>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Line 17"/>
                <p:cNvSpPr>
                  <a:spLocks noChangeShapeType="1"/>
                </p:cNvSpPr>
                <p:nvPr/>
              </p:nvSpPr>
              <p:spPr bwMode="auto">
                <a:xfrm>
                  <a:off x="2018" y="225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Line 18"/>
                <p:cNvSpPr>
                  <a:spLocks noChangeShapeType="1"/>
                </p:cNvSpPr>
                <p:nvPr/>
              </p:nvSpPr>
              <p:spPr bwMode="auto">
                <a:xfrm flipV="1">
                  <a:off x="2018" y="2250"/>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Line 19"/>
                <p:cNvSpPr>
                  <a:spLocks noChangeShapeType="1"/>
                </p:cNvSpPr>
                <p:nvPr/>
              </p:nvSpPr>
              <p:spPr bwMode="auto">
                <a:xfrm>
                  <a:off x="2426" y="225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Line 20"/>
                <p:cNvSpPr>
                  <a:spLocks noChangeShapeType="1"/>
                </p:cNvSpPr>
                <p:nvPr/>
              </p:nvSpPr>
              <p:spPr bwMode="auto">
                <a:xfrm>
                  <a:off x="2018" y="391"/>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Line 21"/>
                <p:cNvSpPr>
                  <a:spLocks noChangeShapeType="1"/>
                </p:cNvSpPr>
                <p:nvPr/>
              </p:nvSpPr>
              <p:spPr bwMode="auto">
                <a:xfrm>
                  <a:off x="2426" y="390"/>
                  <a:ext cx="0" cy="358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Oval 22"/>
                <p:cNvSpPr>
                  <a:spLocks noChangeArrowheads="1"/>
                </p:cNvSpPr>
                <p:nvPr/>
              </p:nvSpPr>
              <p:spPr bwMode="auto">
                <a:xfrm>
                  <a:off x="521" y="1163"/>
                  <a:ext cx="90" cy="91"/>
                </a:xfrm>
                <a:prstGeom prst="ellipse">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 name="Group 23"/>
                <p:cNvGrpSpPr/>
                <p:nvPr/>
              </p:nvGrpSpPr>
              <p:grpSpPr bwMode="auto">
                <a:xfrm>
                  <a:off x="793" y="754"/>
                  <a:ext cx="408" cy="318"/>
                  <a:chOff x="1001" y="1452"/>
                  <a:chExt cx="447" cy="147"/>
                </a:xfrm>
              </p:grpSpPr>
              <p:sp>
                <p:nvSpPr>
                  <p:cNvPr id="146" name="Line 24"/>
                  <p:cNvSpPr>
                    <a:spLocks noChangeShapeType="1"/>
                  </p:cNvSpPr>
                  <p:nvPr/>
                </p:nvSpPr>
                <p:spPr bwMode="auto">
                  <a:xfrm>
                    <a:off x="1034" y="1482"/>
                    <a:ext cx="30"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7" name="Line 25"/>
                  <p:cNvSpPr>
                    <a:spLocks noChangeShapeType="1"/>
                  </p:cNvSpPr>
                  <p:nvPr/>
                </p:nvSpPr>
                <p:spPr bwMode="auto">
                  <a:xfrm>
                    <a:off x="1061" y="1494"/>
                    <a:ext cx="30"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8" name="Line 26"/>
                  <p:cNvSpPr>
                    <a:spLocks noChangeShapeType="1"/>
                  </p:cNvSpPr>
                  <p:nvPr/>
                </p:nvSpPr>
                <p:spPr bwMode="auto">
                  <a:xfrm>
                    <a:off x="1001" y="1452"/>
                    <a:ext cx="42" cy="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9" name="Line 27"/>
                  <p:cNvSpPr>
                    <a:spLocks noChangeShapeType="1"/>
                  </p:cNvSpPr>
                  <p:nvPr/>
                </p:nvSpPr>
                <p:spPr bwMode="auto">
                  <a:xfrm>
                    <a:off x="1076" y="1500"/>
                    <a:ext cx="33"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0" name="Line 28"/>
                  <p:cNvSpPr>
                    <a:spLocks noChangeShapeType="1"/>
                  </p:cNvSpPr>
                  <p:nvPr/>
                </p:nvSpPr>
                <p:spPr bwMode="auto">
                  <a:xfrm>
                    <a:off x="1094" y="1509"/>
                    <a:ext cx="54"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1" name="Line 29"/>
                  <p:cNvSpPr>
                    <a:spLocks noChangeShapeType="1"/>
                  </p:cNvSpPr>
                  <p:nvPr/>
                </p:nvSpPr>
                <p:spPr bwMode="auto">
                  <a:xfrm>
                    <a:off x="1136" y="1524"/>
                    <a:ext cx="45"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2" name="Line 30"/>
                  <p:cNvSpPr>
                    <a:spLocks noChangeShapeType="1"/>
                  </p:cNvSpPr>
                  <p:nvPr/>
                </p:nvSpPr>
                <p:spPr bwMode="auto">
                  <a:xfrm>
                    <a:off x="1169" y="1539"/>
                    <a:ext cx="48"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 name="Line 31"/>
                  <p:cNvSpPr>
                    <a:spLocks noChangeShapeType="1"/>
                  </p:cNvSpPr>
                  <p:nvPr/>
                </p:nvSpPr>
                <p:spPr bwMode="auto">
                  <a:xfrm>
                    <a:off x="1199" y="1548"/>
                    <a:ext cx="51"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 name="Line 32"/>
                  <p:cNvSpPr>
                    <a:spLocks noChangeShapeType="1"/>
                  </p:cNvSpPr>
                  <p:nvPr/>
                </p:nvSpPr>
                <p:spPr bwMode="auto">
                  <a:xfrm>
                    <a:off x="1238" y="1563"/>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5" name="Line 33"/>
                  <p:cNvSpPr>
                    <a:spLocks noChangeShapeType="1"/>
                  </p:cNvSpPr>
                  <p:nvPr/>
                </p:nvSpPr>
                <p:spPr bwMode="auto">
                  <a:xfrm>
                    <a:off x="1277" y="1569"/>
                    <a:ext cx="33"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6" name="Line 34"/>
                  <p:cNvSpPr>
                    <a:spLocks noChangeShapeType="1"/>
                  </p:cNvSpPr>
                  <p:nvPr/>
                </p:nvSpPr>
                <p:spPr bwMode="auto">
                  <a:xfrm>
                    <a:off x="1289" y="1572"/>
                    <a:ext cx="48"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7" name="Line 35"/>
                  <p:cNvSpPr>
                    <a:spLocks noChangeShapeType="1"/>
                  </p:cNvSpPr>
                  <p:nvPr/>
                </p:nvSpPr>
                <p:spPr bwMode="auto">
                  <a:xfrm>
                    <a:off x="1310" y="1578"/>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8" name="Line 36"/>
                  <p:cNvSpPr>
                    <a:spLocks noChangeShapeType="1"/>
                  </p:cNvSpPr>
                  <p:nvPr/>
                </p:nvSpPr>
                <p:spPr bwMode="auto">
                  <a:xfrm>
                    <a:off x="1349" y="1584"/>
                    <a:ext cx="45"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9" name="Line 37"/>
                  <p:cNvSpPr>
                    <a:spLocks noChangeShapeType="1"/>
                  </p:cNvSpPr>
                  <p:nvPr/>
                </p:nvSpPr>
                <p:spPr bwMode="auto">
                  <a:xfrm>
                    <a:off x="1367" y="1587"/>
                    <a:ext cx="69"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0" name="Line 38"/>
                  <p:cNvSpPr>
                    <a:spLocks noChangeShapeType="1"/>
                  </p:cNvSpPr>
                  <p:nvPr/>
                </p:nvSpPr>
                <p:spPr bwMode="auto">
                  <a:xfrm>
                    <a:off x="1409" y="1593"/>
                    <a:ext cx="39"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2" name="Line 39"/>
                <p:cNvSpPr>
                  <a:spLocks noChangeShapeType="1"/>
                </p:cNvSpPr>
                <p:nvPr/>
              </p:nvSpPr>
              <p:spPr bwMode="auto">
                <a:xfrm>
                  <a:off x="793" y="769"/>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Line 40"/>
                <p:cNvSpPr>
                  <a:spLocks noChangeShapeType="1"/>
                </p:cNvSpPr>
                <p:nvPr/>
              </p:nvSpPr>
              <p:spPr bwMode="auto">
                <a:xfrm>
                  <a:off x="1202" y="1041"/>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4" name="Group 41"/>
                <p:cNvGrpSpPr/>
                <p:nvPr/>
              </p:nvGrpSpPr>
              <p:grpSpPr bwMode="auto">
                <a:xfrm>
                  <a:off x="1202" y="1072"/>
                  <a:ext cx="387" cy="317"/>
                  <a:chOff x="1433" y="1710"/>
                  <a:chExt cx="432" cy="132"/>
                </a:xfrm>
              </p:grpSpPr>
              <p:sp>
                <p:nvSpPr>
                  <p:cNvPr id="132" name="Line 42"/>
                  <p:cNvSpPr>
                    <a:spLocks noChangeShapeType="1"/>
                  </p:cNvSpPr>
                  <p:nvPr/>
                </p:nvSpPr>
                <p:spPr bwMode="auto">
                  <a:xfrm flipV="1">
                    <a:off x="1433" y="1809"/>
                    <a:ext cx="42" cy="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 name="Line 43"/>
                  <p:cNvSpPr>
                    <a:spLocks noChangeShapeType="1"/>
                  </p:cNvSpPr>
                  <p:nvPr/>
                </p:nvSpPr>
                <p:spPr bwMode="auto">
                  <a:xfrm flipV="1">
                    <a:off x="1460" y="1794"/>
                    <a:ext cx="45"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4" name="Line 44"/>
                  <p:cNvSpPr>
                    <a:spLocks noChangeShapeType="1"/>
                  </p:cNvSpPr>
                  <p:nvPr/>
                </p:nvSpPr>
                <p:spPr bwMode="auto">
                  <a:xfrm flipV="1">
                    <a:off x="1493" y="1779"/>
                    <a:ext cx="42"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 name="Line 45"/>
                  <p:cNvSpPr>
                    <a:spLocks noChangeShapeType="1"/>
                  </p:cNvSpPr>
                  <p:nvPr/>
                </p:nvSpPr>
                <p:spPr bwMode="auto">
                  <a:xfrm flipV="1">
                    <a:off x="1517" y="1767"/>
                    <a:ext cx="48"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6" name="Line 46"/>
                  <p:cNvSpPr>
                    <a:spLocks noChangeShapeType="1"/>
                  </p:cNvSpPr>
                  <p:nvPr/>
                </p:nvSpPr>
                <p:spPr bwMode="auto">
                  <a:xfrm flipV="1">
                    <a:off x="1556" y="1755"/>
                    <a:ext cx="42"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7" name="Line 47"/>
                  <p:cNvSpPr>
                    <a:spLocks noChangeShapeType="1"/>
                  </p:cNvSpPr>
                  <p:nvPr/>
                </p:nvSpPr>
                <p:spPr bwMode="auto">
                  <a:xfrm flipV="1">
                    <a:off x="1586" y="1743"/>
                    <a:ext cx="48"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8" name="Line 48"/>
                  <p:cNvSpPr>
                    <a:spLocks noChangeShapeType="1"/>
                  </p:cNvSpPr>
                  <p:nvPr/>
                </p:nvSpPr>
                <p:spPr bwMode="auto">
                  <a:xfrm flipV="1">
                    <a:off x="1613" y="1734"/>
                    <a:ext cx="54"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9" name="Line 49"/>
                  <p:cNvSpPr>
                    <a:spLocks noChangeShapeType="1"/>
                  </p:cNvSpPr>
                  <p:nvPr/>
                </p:nvSpPr>
                <p:spPr bwMode="auto">
                  <a:xfrm flipV="1">
                    <a:off x="1643" y="1728"/>
                    <a:ext cx="57"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0" name="Line 50"/>
                  <p:cNvSpPr>
                    <a:spLocks noChangeShapeType="1"/>
                  </p:cNvSpPr>
                  <p:nvPr/>
                </p:nvSpPr>
                <p:spPr bwMode="auto">
                  <a:xfrm flipV="1">
                    <a:off x="1685" y="1725"/>
                    <a:ext cx="51"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1" name="Line 51"/>
                  <p:cNvSpPr>
                    <a:spLocks noChangeShapeType="1"/>
                  </p:cNvSpPr>
                  <p:nvPr/>
                </p:nvSpPr>
                <p:spPr bwMode="auto">
                  <a:xfrm flipV="1">
                    <a:off x="1724" y="1722"/>
                    <a:ext cx="42"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2" name="Line 52"/>
                  <p:cNvSpPr>
                    <a:spLocks noChangeShapeType="1"/>
                  </p:cNvSpPr>
                  <p:nvPr/>
                </p:nvSpPr>
                <p:spPr bwMode="auto">
                  <a:xfrm flipV="1">
                    <a:off x="1739" y="1716"/>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 name="Line 53"/>
                  <p:cNvSpPr>
                    <a:spLocks noChangeShapeType="1"/>
                  </p:cNvSpPr>
                  <p:nvPr/>
                </p:nvSpPr>
                <p:spPr bwMode="auto">
                  <a:xfrm flipV="1">
                    <a:off x="1835" y="1710"/>
                    <a:ext cx="30"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 name="Line 54"/>
                  <p:cNvSpPr>
                    <a:spLocks noChangeShapeType="1"/>
                  </p:cNvSpPr>
                  <p:nvPr/>
                </p:nvSpPr>
                <p:spPr bwMode="auto">
                  <a:xfrm>
                    <a:off x="1763" y="1722"/>
                    <a:ext cx="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5" name="Line 55"/>
                  <p:cNvSpPr>
                    <a:spLocks noChangeShapeType="1"/>
                  </p:cNvSpPr>
                  <p:nvPr/>
                </p:nvSpPr>
                <p:spPr bwMode="auto">
                  <a:xfrm flipV="1">
                    <a:off x="1793" y="1713"/>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5" name="Line 56"/>
                <p:cNvSpPr>
                  <a:spLocks noChangeShapeType="1"/>
                </p:cNvSpPr>
                <p:nvPr/>
              </p:nvSpPr>
              <p:spPr bwMode="auto">
                <a:xfrm>
                  <a:off x="1610" y="769"/>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6" name="Group 57"/>
                <p:cNvGrpSpPr/>
                <p:nvPr/>
              </p:nvGrpSpPr>
              <p:grpSpPr bwMode="auto">
                <a:xfrm>
                  <a:off x="567" y="1072"/>
                  <a:ext cx="251" cy="181"/>
                  <a:chOff x="1433" y="1710"/>
                  <a:chExt cx="432" cy="132"/>
                </a:xfrm>
              </p:grpSpPr>
              <p:sp>
                <p:nvSpPr>
                  <p:cNvPr id="118" name="Line 58"/>
                  <p:cNvSpPr>
                    <a:spLocks noChangeShapeType="1"/>
                  </p:cNvSpPr>
                  <p:nvPr/>
                </p:nvSpPr>
                <p:spPr bwMode="auto">
                  <a:xfrm flipV="1">
                    <a:off x="1433" y="1809"/>
                    <a:ext cx="42" cy="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9" name="Line 59"/>
                  <p:cNvSpPr>
                    <a:spLocks noChangeShapeType="1"/>
                  </p:cNvSpPr>
                  <p:nvPr/>
                </p:nvSpPr>
                <p:spPr bwMode="auto">
                  <a:xfrm flipV="1">
                    <a:off x="1460" y="1794"/>
                    <a:ext cx="45"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0" name="Line 60"/>
                  <p:cNvSpPr>
                    <a:spLocks noChangeShapeType="1"/>
                  </p:cNvSpPr>
                  <p:nvPr/>
                </p:nvSpPr>
                <p:spPr bwMode="auto">
                  <a:xfrm flipV="1">
                    <a:off x="1493" y="1779"/>
                    <a:ext cx="42"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1" name="Line 61"/>
                  <p:cNvSpPr>
                    <a:spLocks noChangeShapeType="1"/>
                  </p:cNvSpPr>
                  <p:nvPr/>
                </p:nvSpPr>
                <p:spPr bwMode="auto">
                  <a:xfrm flipV="1">
                    <a:off x="1517" y="1767"/>
                    <a:ext cx="48"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2" name="Line 62"/>
                  <p:cNvSpPr>
                    <a:spLocks noChangeShapeType="1"/>
                  </p:cNvSpPr>
                  <p:nvPr/>
                </p:nvSpPr>
                <p:spPr bwMode="auto">
                  <a:xfrm flipV="1">
                    <a:off x="1556" y="1755"/>
                    <a:ext cx="42"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3" name="Line 63"/>
                  <p:cNvSpPr>
                    <a:spLocks noChangeShapeType="1"/>
                  </p:cNvSpPr>
                  <p:nvPr/>
                </p:nvSpPr>
                <p:spPr bwMode="auto">
                  <a:xfrm flipV="1">
                    <a:off x="1586" y="1743"/>
                    <a:ext cx="48"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4" name="Line 64"/>
                  <p:cNvSpPr>
                    <a:spLocks noChangeShapeType="1"/>
                  </p:cNvSpPr>
                  <p:nvPr/>
                </p:nvSpPr>
                <p:spPr bwMode="auto">
                  <a:xfrm flipV="1">
                    <a:off x="1613" y="1734"/>
                    <a:ext cx="54"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5" name="Line 65"/>
                  <p:cNvSpPr>
                    <a:spLocks noChangeShapeType="1"/>
                  </p:cNvSpPr>
                  <p:nvPr/>
                </p:nvSpPr>
                <p:spPr bwMode="auto">
                  <a:xfrm flipV="1">
                    <a:off x="1643" y="1728"/>
                    <a:ext cx="57"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6" name="Line 66"/>
                  <p:cNvSpPr>
                    <a:spLocks noChangeShapeType="1"/>
                  </p:cNvSpPr>
                  <p:nvPr/>
                </p:nvSpPr>
                <p:spPr bwMode="auto">
                  <a:xfrm flipV="1">
                    <a:off x="1685" y="1725"/>
                    <a:ext cx="51"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7" name="Line 67"/>
                  <p:cNvSpPr>
                    <a:spLocks noChangeShapeType="1"/>
                  </p:cNvSpPr>
                  <p:nvPr/>
                </p:nvSpPr>
                <p:spPr bwMode="auto">
                  <a:xfrm flipV="1">
                    <a:off x="1724" y="1722"/>
                    <a:ext cx="42"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8" name="Line 68"/>
                  <p:cNvSpPr>
                    <a:spLocks noChangeShapeType="1"/>
                  </p:cNvSpPr>
                  <p:nvPr/>
                </p:nvSpPr>
                <p:spPr bwMode="auto">
                  <a:xfrm flipV="1">
                    <a:off x="1739" y="1716"/>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9" name="Line 69"/>
                  <p:cNvSpPr>
                    <a:spLocks noChangeShapeType="1"/>
                  </p:cNvSpPr>
                  <p:nvPr/>
                </p:nvSpPr>
                <p:spPr bwMode="auto">
                  <a:xfrm flipV="1">
                    <a:off x="1835" y="1710"/>
                    <a:ext cx="30"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0" name="Line 70"/>
                  <p:cNvSpPr>
                    <a:spLocks noChangeShapeType="1"/>
                  </p:cNvSpPr>
                  <p:nvPr/>
                </p:nvSpPr>
                <p:spPr bwMode="auto">
                  <a:xfrm>
                    <a:off x="1763" y="1722"/>
                    <a:ext cx="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1" name="Line 71"/>
                  <p:cNvSpPr>
                    <a:spLocks noChangeShapeType="1"/>
                  </p:cNvSpPr>
                  <p:nvPr/>
                </p:nvSpPr>
                <p:spPr bwMode="auto">
                  <a:xfrm flipV="1">
                    <a:off x="1793" y="1713"/>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7" name="Group 72"/>
                <p:cNvGrpSpPr/>
                <p:nvPr/>
              </p:nvGrpSpPr>
              <p:grpSpPr bwMode="auto">
                <a:xfrm>
                  <a:off x="1610" y="754"/>
                  <a:ext cx="408" cy="318"/>
                  <a:chOff x="1001" y="1452"/>
                  <a:chExt cx="447" cy="147"/>
                </a:xfrm>
              </p:grpSpPr>
              <p:sp>
                <p:nvSpPr>
                  <p:cNvPr id="103" name="Line 73"/>
                  <p:cNvSpPr>
                    <a:spLocks noChangeShapeType="1"/>
                  </p:cNvSpPr>
                  <p:nvPr/>
                </p:nvSpPr>
                <p:spPr bwMode="auto">
                  <a:xfrm>
                    <a:off x="1034" y="1482"/>
                    <a:ext cx="30"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4" name="Line 74"/>
                  <p:cNvSpPr>
                    <a:spLocks noChangeShapeType="1"/>
                  </p:cNvSpPr>
                  <p:nvPr/>
                </p:nvSpPr>
                <p:spPr bwMode="auto">
                  <a:xfrm>
                    <a:off x="1061" y="1494"/>
                    <a:ext cx="30"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5" name="Line 75"/>
                  <p:cNvSpPr>
                    <a:spLocks noChangeShapeType="1"/>
                  </p:cNvSpPr>
                  <p:nvPr/>
                </p:nvSpPr>
                <p:spPr bwMode="auto">
                  <a:xfrm>
                    <a:off x="1001" y="1452"/>
                    <a:ext cx="42" cy="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6" name="Line 76"/>
                  <p:cNvSpPr>
                    <a:spLocks noChangeShapeType="1"/>
                  </p:cNvSpPr>
                  <p:nvPr/>
                </p:nvSpPr>
                <p:spPr bwMode="auto">
                  <a:xfrm>
                    <a:off x="1076" y="1500"/>
                    <a:ext cx="33"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7" name="Line 77"/>
                  <p:cNvSpPr>
                    <a:spLocks noChangeShapeType="1"/>
                  </p:cNvSpPr>
                  <p:nvPr/>
                </p:nvSpPr>
                <p:spPr bwMode="auto">
                  <a:xfrm>
                    <a:off x="1094" y="1509"/>
                    <a:ext cx="54"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 name="Line 78"/>
                  <p:cNvSpPr>
                    <a:spLocks noChangeShapeType="1"/>
                  </p:cNvSpPr>
                  <p:nvPr/>
                </p:nvSpPr>
                <p:spPr bwMode="auto">
                  <a:xfrm>
                    <a:off x="1136" y="1524"/>
                    <a:ext cx="45"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9" name="Line 79"/>
                  <p:cNvSpPr>
                    <a:spLocks noChangeShapeType="1"/>
                  </p:cNvSpPr>
                  <p:nvPr/>
                </p:nvSpPr>
                <p:spPr bwMode="auto">
                  <a:xfrm>
                    <a:off x="1169" y="1539"/>
                    <a:ext cx="48"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0" name="Line 80"/>
                  <p:cNvSpPr>
                    <a:spLocks noChangeShapeType="1"/>
                  </p:cNvSpPr>
                  <p:nvPr/>
                </p:nvSpPr>
                <p:spPr bwMode="auto">
                  <a:xfrm>
                    <a:off x="1199" y="1548"/>
                    <a:ext cx="51"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 name="Line 81"/>
                  <p:cNvSpPr>
                    <a:spLocks noChangeShapeType="1"/>
                  </p:cNvSpPr>
                  <p:nvPr/>
                </p:nvSpPr>
                <p:spPr bwMode="auto">
                  <a:xfrm>
                    <a:off x="1238" y="1563"/>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 name="Line 82"/>
                  <p:cNvSpPr>
                    <a:spLocks noChangeShapeType="1"/>
                  </p:cNvSpPr>
                  <p:nvPr/>
                </p:nvSpPr>
                <p:spPr bwMode="auto">
                  <a:xfrm>
                    <a:off x="1277" y="1569"/>
                    <a:ext cx="33"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 name="Line 83"/>
                  <p:cNvSpPr>
                    <a:spLocks noChangeShapeType="1"/>
                  </p:cNvSpPr>
                  <p:nvPr/>
                </p:nvSpPr>
                <p:spPr bwMode="auto">
                  <a:xfrm>
                    <a:off x="1289" y="1572"/>
                    <a:ext cx="48"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4" name="Line 84"/>
                  <p:cNvSpPr>
                    <a:spLocks noChangeShapeType="1"/>
                  </p:cNvSpPr>
                  <p:nvPr/>
                </p:nvSpPr>
                <p:spPr bwMode="auto">
                  <a:xfrm>
                    <a:off x="1310" y="1578"/>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5" name="Line 85"/>
                  <p:cNvSpPr>
                    <a:spLocks noChangeShapeType="1"/>
                  </p:cNvSpPr>
                  <p:nvPr/>
                </p:nvSpPr>
                <p:spPr bwMode="auto">
                  <a:xfrm>
                    <a:off x="1349" y="1584"/>
                    <a:ext cx="45"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 name="Line 86"/>
                  <p:cNvSpPr>
                    <a:spLocks noChangeShapeType="1"/>
                  </p:cNvSpPr>
                  <p:nvPr/>
                </p:nvSpPr>
                <p:spPr bwMode="auto">
                  <a:xfrm>
                    <a:off x="1367" y="1587"/>
                    <a:ext cx="69" cy="1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7" name="Line 87"/>
                  <p:cNvSpPr>
                    <a:spLocks noChangeShapeType="1"/>
                  </p:cNvSpPr>
                  <p:nvPr/>
                </p:nvSpPr>
                <p:spPr bwMode="auto">
                  <a:xfrm>
                    <a:off x="1409" y="1593"/>
                    <a:ext cx="39"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48" name="Line 88"/>
                <p:cNvSpPr>
                  <a:spLocks noChangeShapeType="1"/>
                </p:cNvSpPr>
                <p:nvPr/>
              </p:nvSpPr>
              <p:spPr bwMode="auto">
                <a:xfrm>
                  <a:off x="2018" y="1072"/>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9" name="Group 89"/>
                <p:cNvGrpSpPr/>
                <p:nvPr/>
              </p:nvGrpSpPr>
              <p:grpSpPr bwMode="auto">
                <a:xfrm>
                  <a:off x="2018" y="1072"/>
                  <a:ext cx="387" cy="317"/>
                  <a:chOff x="1433" y="1710"/>
                  <a:chExt cx="432" cy="132"/>
                </a:xfrm>
              </p:grpSpPr>
              <p:sp>
                <p:nvSpPr>
                  <p:cNvPr id="89" name="Line 90"/>
                  <p:cNvSpPr>
                    <a:spLocks noChangeShapeType="1"/>
                  </p:cNvSpPr>
                  <p:nvPr/>
                </p:nvSpPr>
                <p:spPr bwMode="auto">
                  <a:xfrm flipV="1">
                    <a:off x="1433" y="1809"/>
                    <a:ext cx="42" cy="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0" name="Line 91"/>
                  <p:cNvSpPr>
                    <a:spLocks noChangeShapeType="1"/>
                  </p:cNvSpPr>
                  <p:nvPr/>
                </p:nvSpPr>
                <p:spPr bwMode="auto">
                  <a:xfrm flipV="1">
                    <a:off x="1460" y="1794"/>
                    <a:ext cx="45"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1" name="Line 92"/>
                  <p:cNvSpPr>
                    <a:spLocks noChangeShapeType="1"/>
                  </p:cNvSpPr>
                  <p:nvPr/>
                </p:nvSpPr>
                <p:spPr bwMode="auto">
                  <a:xfrm flipV="1">
                    <a:off x="1493" y="1779"/>
                    <a:ext cx="42" cy="2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2" name="Line 93"/>
                  <p:cNvSpPr>
                    <a:spLocks noChangeShapeType="1"/>
                  </p:cNvSpPr>
                  <p:nvPr/>
                </p:nvSpPr>
                <p:spPr bwMode="auto">
                  <a:xfrm flipV="1">
                    <a:off x="1517" y="1767"/>
                    <a:ext cx="48" cy="2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3" name="Line 94"/>
                  <p:cNvSpPr>
                    <a:spLocks noChangeShapeType="1"/>
                  </p:cNvSpPr>
                  <p:nvPr/>
                </p:nvSpPr>
                <p:spPr bwMode="auto">
                  <a:xfrm flipV="1">
                    <a:off x="1556" y="1755"/>
                    <a:ext cx="42"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4" name="Line 95"/>
                  <p:cNvSpPr>
                    <a:spLocks noChangeShapeType="1"/>
                  </p:cNvSpPr>
                  <p:nvPr/>
                </p:nvSpPr>
                <p:spPr bwMode="auto">
                  <a:xfrm flipV="1">
                    <a:off x="1586" y="1743"/>
                    <a:ext cx="48" cy="1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 name="Line 96"/>
                  <p:cNvSpPr>
                    <a:spLocks noChangeShapeType="1"/>
                  </p:cNvSpPr>
                  <p:nvPr/>
                </p:nvSpPr>
                <p:spPr bwMode="auto">
                  <a:xfrm flipV="1">
                    <a:off x="1613" y="1734"/>
                    <a:ext cx="54"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6" name="Line 97"/>
                  <p:cNvSpPr>
                    <a:spLocks noChangeShapeType="1"/>
                  </p:cNvSpPr>
                  <p:nvPr/>
                </p:nvSpPr>
                <p:spPr bwMode="auto">
                  <a:xfrm flipV="1">
                    <a:off x="1643" y="1728"/>
                    <a:ext cx="57" cy="1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7" name="Line 98"/>
                  <p:cNvSpPr>
                    <a:spLocks noChangeShapeType="1"/>
                  </p:cNvSpPr>
                  <p:nvPr/>
                </p:nvSpPr>
                <p:spPr bwMode="auto">
                  <a:xfrm flipV="1">
                    <a:off x="1685" y="1725"/>
                    <a:ext cx="51"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8" name="Line 99"/>
                  <p:cNvSpPr>
                    <a:spLocks noChangeShapeType="1"/>
                  </p:cNvSpPr>
                  <p:nvPr/>
                </p:nvSpPr>
                <p:spPr bwMode="auto">
                  <a:xfrm flipV="1">
                    <a:off x="1724" y="1722"/>
                    <a:ext cx="42" cy="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 name="Line 100"/>
                  <p:cNvSpPr>
                    <a:spLocks noChangeShapeType="1"/>
                  </p:cNvSpPr>
                  <p:nvPr/>
                </p:nvSpPr>
                <p:spPr bwMode="auto">
                  <a:xfrm flipV="1">
                    <a:off x="1739" y="1716"/>
                    <a:ext cx="48"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0" name="Line 101"/>
                  <p:cNvSpPr>
                    <a:spLocks noChangeShapeType="1"/>
                  </p:cNvSpPr>
                  <p:nvPr/>
                </p:nvSpPr>
                <p:spPr bwMode="auto">
                  <a:xfrm flipV="1">
                    <a:off x="1835" y="1710"/>
                    <a:ext cx="30" cy="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1" name="Line 102"/>
                  <p:cNvSpPr>
                    <a:spLocks noChangeShapeType="1"/>
                  </p:cNvSpPr>
                  <p:nvPr/>
                </p:nvSpPr>
                <p:spPr bwMode="auto">
                  <a:xfrm>
                    <a:off x="1763" y="1722"/>
                    <a:ext cx="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 name="Line 103"/>
                  <p:cNvSpPr>
                    <a:spLocks noChangeShapeType="1"/>
                  </p:cNvSpPr>
                  <p:nvPr/>
                </p:nvSpPr>
                <p:spPr bwMode="auto">
                  <a:xfrm flipV="1">
                    <a:off x="1793" y="1713"/>
                    <a:ext cx="54" cy="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0" name="Line 104"/>
                <p:cNvSpPr>
                  <a:spLocks noChangeShapeType="1"/>
                </p:cNvSpPr>
                <p:nvPr/>
              </p:nvSpPr>
              <p:spPr bwMode="auto">
                <a:xfrm>
                  <a:off x="2426" y="769"/>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 name="Line 105"/>
                <p:cNvSpPr>
                  <a:spLocks noChangeShapeType="1"/>
                </p:cNvSpPr>
                <p:nvPr/>
              </p:nvSpPr>
              <p:spPr bwMode="auto">
                <a:xfrm>
                  <a:off x="294" y="1072"/>
                  <a:ext cx="2495" cy="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 name="Line 106"/>
                <p:cNvSpPr>
                  <a:spLocks noChangeShapeType="1"/>
                </p:cNvSpPr>
                <p:nvPr/>
              </p:nvSpPr>
              <p:spPr bwMode="auto">
                <a:xfrm>
                  <a:off x="294" y="754"/>
                  <a:ext cx="2495" cy="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Line 107"/>
                <p:cNvSpPr>
                  <a:spLocks noChangeShapeType="1"/>
                </p:cNvSpPr>
                <p:nvPr/>
              </p:nvSpPr>
              <p:spPr bwMode="auto">
                <a:xfrm>
                  <a:off x="294" y="1374"/>
                  <a:ext cx="2495" cy="0"/>
                </a:xfrm>
                <a:prstGeom prst="line">
                  <a:avLst/>
                </a:prstGeom>
                <a:noFill/>
                <a:ln w="28575">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4" name="Group 108"/>
                <p:cNvGrpSpPr/>
                <p:nvPr/>
              </p:nvGrpSpPr>
              <p:grpSpPr bwMode="auto">
                <a:xfrm>
                  <a:off x="192" y="317"/>
                  <a:ext cx="2370" cy="1027"/>
                  <a:chOff x="192" y="317"/>
                  <a:chExt cx="2370" cy="1027"/>
                </a:xfrm>
              </p:grpSpPr>
              <p:grpSp>
                <p:nvGrpSpPr>
                  <p:cNvPr id="85" name="Group 109"/>
                  <p:cNvGrpSpPr/>
                  <p:nvPr/>
                </p:nvGrpSpPr>
                <p:grpSpPr bwMode="auto">
                  <a:xfrm>
                    <a:off x="385" y="528"/>
                    <a:ext cx="2177" cy="816"/>
                    <a:chOff x="113" y="346"/>
                    <a:chExt cx="1951" cy="680"/>
                  </a:xfrm>
                </p:grpSpPr>
                <p:sp>
                  <p:nvSpPr>
                    <p:cNvPr id="87" name="Line 110"/>
                    <p:cNvSpPr>
                      <a:spLocks noChangeShapeType="1"/>
                    </p:cNvSpPr>
                    <p:nvPr/>
                  </p:nvSpPr>
                  <p:spPr bwMode="auto">
                    <a:xfrm flipV="1">
                      <a:off x="295" y="346"/>
                      <a:ext cx="0" cy="68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8" name="Line 111"/>
                    <p:cNvSpPr>
                      <a:spLocks noChangeShapeType="1"/>
                    </p:cNvSpPr>
                    <p:nvPr/>
                  </p:nvSpPr>
                  <p:spPr bwMode="auto">
                    <a:xfrm>
                      <a:off x="113" y="890"/>
                      <a:ext cx="1951"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86" name="Text Box 112"/>
                      <p:cNvSpPr txBox="1">
                        <a:spLocks noChangeArrowheads="1"/>
                      </p:cNvSpPr>
                      <p:nvPr/>
                    </p:nvSpPr>
                    <p:spPr bwMode="auto">
                      <a:xfrm>
                        <a:off x="192" y="317"/>
                        <a:ext cx="59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𝑰</m:t>
                                  </m:r>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𝟏</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86" name="Text Box 112"/>
                      <p:cNvSpPr txBox="1">
                        <a:spLocks noRot="1" noChangeAspect="1" noMove="1" noResize="1" noEditPoints="1" noAdjustHandles="1" noChangeArrowheads="1" noChangeShapeType="1" noTextEdit="1"/>
                      </p:cNvSpPr>
                      <p:nvPr/>
                    </p:nvSpPr>
                    <p:spPr bwMode="auto">
                      <a:xfrm>
                        <a:off x="192" y="317"/>
                        <a:ext cx="590" cy="285"/>
                      </a:xfrm>
                      <a:prstGeom prst="rect">
                        <a:avLst/>
                      </a:prstGeom>
                      <a:blipFill rotWithShape="1">
                        <a:blip r:embed="rId4"/>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nvGrpSpPr>
                <p:cNvPr id="55" name="Group 113"/>
                <p:cNvGrpSpPr/>
                <p:nvPr/>
              </p:nvGrpSpPr>
              <p:grpSpPr bwMode="auto">
                <a:xfrm>
                  <a:off x="158" y="1797"/>
                  <a:ext cx="2404" cy="998"/>
                  <a:chOff x="158" y="1797"/>
                  <a:chExt cx="2404" cy="998"/>
                </a:xfrm>
              </p:grpSpPr>
              <p:grpSp>
                <p:nvGrpSpPr>
                  <p:cNvPr id="81" name="Group 114"/>
                  <p:cNvGrpSpPr/>
                  <p:nvPr/>
                </p:nvGrpSpPr>
                <p:grpSpPr bwMode="auto">
                  <a:xfrm>
                    <a:off x="385" y="2024"/>
                    <a:ext cx="2177" cy="771"/>
                    <a:chOff x="113" y="346"/>
                    <a:chExt cx="1951" cy="680"/>
                  </a:xfrm>
                </p:grpSpPr>
                <p:sp>
                  <p:nvSpPr>
                    <p:cNvPr id="83" name="Line 115"/>
                    <p:cNvSpPr>
                      <a:spLocks noChangeShapeType="1"/>
                    </p:cNvSpPr>
                    <p:nvPr/>
                  </p:nvSpPr>
                  <p:spPr bwMode="auto">
                    <a:xfrm flipV="1">
                      <a:off x="295" y="346"/>
                      <a:ext cx="0" cy="68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4" name="Line 116"/>
                    <p:cNvSpPr>
                      <a:spLocks noChangeShapeType="1"/>
                    </p:cNvSpPr>
                    <p:nvPr/>
                  </p:nvSpPr>
                  <p:spPr bwMode="auto">
                    <a:xfrm>
                      <a:off x="113" y="890"/>
                      <a:ext cx="1951"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82" name="Text Box 117"/>
                      <p:cNvSpPr txBox="1">
                        <a:spLocks noChangeArrowheads="1"/>
                      </p:cNvSpPr>
                      <p:nvPr/>
                    </p:nvSpPr>
                    <p:spPr bwMode="auto">
                      <a:xfrm>
                        <a:off x="158" y="1797"/>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𝑶</m:t>
                                  </m:r>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𝟏</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82" name="Text Box 117"/>
                      <p:cNvSpPr txBox="1">
                        <a:spLocks noRot="1" noChangeAspect="1" noMove="1" noResize="1" noEditPoints="1" noAdjustHandles="1" noChangeArrowheads="1" noChangeShapeType="1" noTextEdit="1"/>
                      </p:cNvSpPr>
                      <p:nvPr/>
                    </p:nvSpPr>
                    <p:spPr bwMode="auto">
                      <a:xfrm>
                        <a:off x="158" y="1797"/>
                        <a:ext cx="590" cy="288"/>
                      </a:xfrm>
                      <a:prstGeom prst="rect">
                        <a:avLst/>
                      </a:prstGeom>
                      <a:blipFill rotWithShape="1">
                        <a:blip r:embed="rId5"/>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56" name="Oval 118"/>
                <p:cNvSpPr>
                  <a:spLocks noChangeArrowheads="1"/>
                </p:cNvSpPr>
                <p:nvPr/>
              </p:nvSpPr>
              <p:spPr bwMode="auto">
                <a:xfrm>
                  <a:off x="522" y="3612"/>
                  <a:ext cx="90" cy="91"/>
                </a:xfrm>
                <a:prstGeom prst="ellipse">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Line 119"/>
                <p:cNvSpPr>
                  <a:spLocks noChangeShapeType="1"/>
                </p:cNvSpPr>
                <p:nvPr/>
              </p:nvSpPr>
              <p:spPr bwMode="auto">
                <a:xfrm flipV="1">
                  <a:off x="567" y="3658"/>
                  <a:ext cx="22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8" name="Line 120"/>
                <p:cNvSpPr>
                  <a:spLocks noChangeShapeType="1"/>
                </p:cNvSpPr>
                <p:nvPr/>
              </p:nvSpPr>
              <p:spPr bwMode="auto">
                <a:xfrm>
                  <a:off x="793" y="334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 name="Line 121"/>
                <p:cNvSpPr>
                  <a:spLocks noChangeShapeType="1"/>
                </p:cNvSpPr>
                <p:nvPr/>
              </p:nvSpPr>
              <p:spPr bwMode="auto">
                <a:xfrm flipV="1">
                  <a:off x="793" y="3340"/>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 name="Line 122"/>
                <p:cNvSpPr>
                  <a:spLocks noChangeShapeType="1"/>
                </p:cNvSpPr>
                <p:nvPr/>
              </p:nvSpPr>
              <p:spPr bwMode="auto">
                <a:xfrm>
                  <a:off x="1202" y="334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Line 123"/>
                <p:cNvSpPr>
                  <a:spLocks noChangeShapeType="1"/>
                </p:cNvSpPr>
                <p:nvPr/>
              </p:nvSpPr>
              <p:spPr bwMode="auto">
                <a:xfrm flipV="1">
                  <a:off x="1202" y="3658"/>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 name="Line 124"/>
                <p:cNvSpPr>
                  <a:spLocks noChangeShapeType="1"/>
                </p:cNvSpPr>
                <p:nvPr/>
              </p:nvSpPr>
              <p:spPr bwMode="auto">
                <a:xfrm>
                  <a:off x="1610" y="3355"/>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Line 125"/>
                <p:cNvSpPr>
                  <a:spLocks noChangeShapeType="1"/>
                </p:cNvSpPr>
                <p:nvPr/>
              </p:nvSpPr>
              <p:spPr bwMode="auto">
                <a:xfrm flipV="1">
                  <a:off x="1610" y="3340"/>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Line 126"/>
                <p:cNvSpPr>
                  <a:spLocks noChangeShapeType="1"/>
                </p:cNvSpPr>
                <p:nvPr/>
              </p:nvSpPr>
              <p:spPr bwMode="auto">
                <a:xfrm>
                  <a:off x="2018" y="334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Line 127"/>
                <p:cNvSpPr>
                  <a:spLocks noChangeShapeType="1"/>
                </p:cNvSpPr>
                <p:nvPr/>
              </p:nvSpPr>
              <p:spPr bwMode="auto">
                <a:xfrm flipV="1">
                  <a:off x="2018" y="3658"/>
                  <a:ext cx="40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Line 128"/>
                <p:cNvSpPr>
                  <a:spLocks noChangeShapeType="1"/>
                </p:cNvSpPr>
                <p:nvPr/>
              </p:nvSpPr>
              <p:spPr bwMode="auto">
                <a:xfrm>
                  <a:off x="2426" y="3340"/>
                  <a:ext cx="0" cy="3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67" name="Group 129"/>
                <p:cNvGrpSpPr/>
                <p:nvPr/>
              </p:nvGrpSpPr>
              <p:grpSpPr bwMode="auto">
                <a:xfrm>
                  <a:off x="204" y="3024"/>
                  <a:ext cx="2449" cy="860"/>
                  <a:chOff x="204" y="3024"/>
                  <a:chExt cx="2449" cy="860"/>
                </a:xfrm>
              </p:grpSpPr>
              <p:grpSp>
                <p:nvGrpSpPr>
                  <p:cNvPr id="77" name="Group 130"/>
                  <p:cNvGrpSpPr/>
                  <p:nvPr/>
                </p:nvGrpSpPr>
                <p:grpSpPr bwMode="auto">
                  <a:xfrm>
                    <a:off x="385" y="3113"/>
                    <a:ext cx="2268" cy="771"/>
                    <a:chOff x="113" y="346"/>
                    <a:chExt cx="1951" cy="680"/>
                  </a:xfrm>
                </p:grpSpPr>
                <p:sp>
                  <p:nvSpPr>
                    <p:cNvPr id="79" name="Line 131"/>
                    <p:cNvSpPr>
                      <a:spLocks noChangeShapeType="1"/>
                    </p:cNvSpPr>
                    <p:nvPr/>
                  </p:nvSpPr>
                  <p:spPr bwMode="auto">
                    <a:xfrm flipV="1">
                      <a:off x="295" y="346"/>
                      <a:ext cx="0" cy="68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0" name="Line 132"/>
                    <p:cNvSpPr>
                      <a:spLocks noChangeShapeType="1"/>
                    </p:cNvSpPr>
                    <p:nvPr/>
                  </p:nvSpPr>
                  <p:spPr bwMode="auto">
                    <a:xfrm>
                      <a:off x="113" y="890"/>
                      <a:ext cx="1951"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78" name="Text Box 133"/>
                      <p:cNvSpPr txBox="1">
                        <a:spLocks noChangeArrowheads="1"/>
                      </p:cNvSpPr>
                      <p:nvPr/>
                    </p:nvSpPr>
                    <p:spPr bwMode="auto">
                      <a:xfrm>
                        <a:off x="204" y="3024"/>
                        <a:ext cx="59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𝑶</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78" name="Text Box 133"/>
                      <p:cNvSpPr txBox="1">
                        <a:spLocks noRot="1" noChangeAspect="1" noMove="1" noResize="1" noEditPoints="1" noAdjustHandles="1" noChangeArrowheads="1" noChangeShapeType="1" noTextEdit="1"/>
                      </p:cNvSpPr>
                      <p:nvPr/>
                    </p:nvSpPr>
                    <p:spPr bwMode="auto">
                      <a:xfrm>
                        <a:off x="204" y="3024"/>
                        <a:ext cx="590" cy="285"/>
                      </a:xfrm>
                      <a:prstGeom prst="rect">
                        <a:avLst/>
                      </a:prstGeom>
                      <a:blipFill rotWithShape="1">
                        <a:blip r:embed="rId6"/>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68" name="Text Box 134"/>
                    <p:cNvSpPr txBox="1">
                      <a:spLocks noChangeArrowheads="1"/>
                    </p:cNvSpPr>
                    <p:nvPr/>
                  </p:nvSpPr>
                  <p:spPr bwMode="auto">
                    <a:xfrm>
                      <a:off x="158" y="754"/>
                      <a:ext cx="59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left"/>
                          </m:oMathParaPr>
                          <m:oMath xmlns:m="http://schemas.openxmlformats.org/officeDocument/2006/math">
                            <m:sSub>
                              <m:sSubPr>
                                <m:ctrlP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68" name="Text Box 134"/>
                    <p:cNvSpPr txBox="1">
                      <a:spLocks noRot="1" noChangeAspect="1" noMove="1" noResize="1" noEditPoints="1" noAdjustHandles="1" noChangeArrowheads="1" noChangeShapeType="1" noTextEdit="1"/>
                    </p:cNvSpPr>
                    <p:nvPr/>
                  </p:nvSpPr>
                  <p:spPr bwMode="auto">
                    <a:xfrm>
                      <a:off x="158" y="754"/>
                      <a:ext cx="590" cy="285"/>
                    </a:xfrm>
                    <a:prstGeom prst="rect">
                      <a:avLst/>
                    </a:prstGeom>
                    <a:blipFill rotWithShape="1">
                      <a:blip r:embed="rId7"/>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 Box 135"/>
                    <p:cNvSpPr txBox="1">
                      <a:spLocks noChangeArrowheads="1"/>
                    </p:cNvSpPr>
                    <p:nvPr/>
                  </p:nvSpPr>
                  <p:spPr bwMode="auto">
                    <a:xfrm>
                      <a:off x="2381" y="436"/>
                      <a:ext cx="101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14:m>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a14:m>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69" name="Text Box 135"/>
                    <p:cNvSpPr txBox="1">
                      <a:spLocks noRot="1" noChangeAspect="1" noMove="1" noResize="1" noEditPoints="1" noAdjustHandles="1" noChangeArrowheads="1" noChangeShapeType="1" noTextEdit="1"/>
                    </p:cNvSpPr>
                    <p:nvPr/>
                  </p:nvSpPr>
                  <p:spPr bwMode="auto">
                    <a:xfrm>
                      <a:off x="2381" y="436"/>
                      <a:ext cx="1010" cy="285"/>
                    </a:xfrm>
                    <a:prstGeom prst="rect">
                      <a:avLst/>
                    </a:prstGeom>
                    <a:blipFill rotWithShape="1">
                      <a:blip r:embed="rId8"/>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 Box 136"/>
                    <p:cNvSpPr txBox="1">
                      <a:spLocks noChangeArrowheads="1"/>
                    </p:cNvSpPr>
                    <p:nvPr/>
                  </p:nvSpPr>
                  <p:spPr bwMode="auto">
                    <a:xfrm>
                      <a:off x="2365" y="1400"/>
                      <a:ext cx="1010"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14:m>
                        <m:oMathPara xmlns:m="http://schemas.openxmlformats.org/officeDocument/2006/math">
                          <m:oMathParaPr>
                            <m:jc m:val="centerGroup"/>
                          </m:oMathParaPr>
                          <m:oMath xmlns:m="http://schemas.openxmlformats.org/officeDocument/2006/math">
                            <m:sSub>
                              <m:sSubPr>
                                <m:ctrlPr>
                                  <a:rPr lang="en-US" altLang="zh-CN" sz="2400"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sub>
                            </m:sSub>
                            <m:r>
                              <a:rPr lang="en-US" altLang="zh-CN" sz="2400"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2400"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m:oMathPara>
                      </a14:m>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p:sp>
                  <p:nvSpPr>
                    <p:cNvPr id="70" name="Text Box 136"/>
                    <p:cNvSpPr txBox="1">
                      <a:spLocks noRot="1" noChangeAspect="1" noMove="1" noResize="1" noEditPoints="1" noAdjustHandles="1" noChangeArrowheads="1" noChangeShapeType="1" noTextEdit="1"/>
                    </p:cNvSpPr>
                    <p:nvPr/>
                  </p:nvSpPr>
                  <p:spPr bwMode="auto">
                    <a:xfrm>
                      <a:off x="2365" y="1400"/>
                      <a:ext cx="1010" cy="285"/>
                    </a:xfrm>
                    <a:prstGeom prst="rect">
                      <a:avLst/>
                    </a:prstGeom>
                    <a:blipFill rotWithShape="1">
                      <a:blip r:embed="rId9"/>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71" name="Group 137"/>
                <p:cNvGrpSpPr/>
                <p:nvPr/>
              </p:nvGrpSpPr>
              <p:grpSpPr bwMode="auto">
                <a:xfrm>
                  <a:off x="1099" y="1797"/>
                  <a:ext cx="590" cy="288"/>
                  <a:chOff x="1099" y="1797"/>
                  <a:chExt cx="590" cy="288"/>
                </a:xfrm>
              </p:grpSpPr>
              <p:sp>
                <p:nvSpPr>
                  <p:cNvPr id="75" name="Line 138"/>
                  <p:cNvSpPr>
                    <a:spLocks noChangeShapeType="1"/>
                  </p:cNvSpPr>
                  <p:nvPr/>
                </p:nvSpPr>
                <p:spPr bwMode="auto">
                  <a:xfrm>
                    <a:off x="1202" y="2069"/>
                    <a:ext cx="408" cy="0"/>
                  </a:xfrm>
                  <a:prstGeom prst="line">
                    <a:avLst/>
                  </a:prstGeom>
                  <a:noFill/>
                  <a:ln w="2857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76" name="Text Box 139"/>
                      <p:cNvSpPr txBox="1">
                        <a:spLocks noChangeArrowheads="1"/>
                      </p:cNvSpPr>
                      <p:nvPr/>
                    </p:nvSpPr>
                    <p:spPr bwMode="auto">
                      <a:xfrm>
                        <a:off x="1099" y="1797"/>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2400" b="1" i="1" u="none" strike="noStrike" kern="1200" cap="none" spc="0" normalizeH="0" baseline="0" noProof="0" dirty="0" smtClean="0">
                                      <a:ln>
                                        <a:noFill/>
                                      </a:ln>
                                      <a:solidFill>
                                        <a:srgbClr val="FF3300"/>
                                      </a:solidFill>
                                      <a:effectLst/>
                                      <a:uLnTx/>
                                      <a:uFillTx/>
                                      <a:latin typeface="Cambria Math" panose="02040503050406030204" pitchFamily="18" charset="0"/>
                                      <a:ea typeface="宋体" panose="02010600030101010101" pitchFamily="2" charset="-122"/>
                                      <a:cs typeface="+mn-cs"/>
                                    </a:rPr>
                                  </m:ctrlPr>
                                </m:sSubPr>
                                <m:e>
                                  <m:r>
                                    <a:rPr kumimoji="0" lang="en-US" altLang="zh-CN" sz="2400" b="1" i="1" u="none" strike="noStrike" kern="1200" cap="none" spc="0" normalizeH="0" baseline="0" noProof="0" dirty="0" smtClean="0">
                                      <a:ln>
                                        <a:noFill/>
                                      </a:ln>
                                      <a:solidFill>
                                        <a:srgbClr val="FF3300"/>
                                      </a:solidFill>
                                      <a:effectLst/>
                                      <a:uLnTx/>
                                      <a:uFillTx/>
                                      <a:latin typeface="Cambria Math" panose="02040503050406030204" pitchFamily="18" charset="0"/>
                                      <a:ea typeface="宋体" panose="02010600030101010101" pitchFamily="2" charset="-122"/>
                                      <a:cs typeface="+mn-cs"/>
                                    </a:rPr>
                                    <m:t>𝑻</m:t>
                                  </m:r>
                                </m:e>
                                <m:sub>
                                  <m:r>
                                    <a:rPr kumimoji="0" lang="en-US" altLang="zh-CN" sz="2400" i="1" dirty="0">
                                      <a:solidFill>
                                        <a:srgbClr val="FF3300"/>
                                      </a:solidFill>
                                      <a:latin typeface="Cambria Math" panose="02040503050406030204" pitchFamily="18" charset="0"/>
                                    </a:rPr>
                                    <m:t>2</m:t>
                                  </m:r>
                                </m:sub>
                              </m:sSub>
                            </m:oMath>
                          </m:oMathPara>
                        </a14:m>
                        <a:endParaRPr kumimoji="0" lang="en-US" altLang="zh-CN" sz="2400" b="1" i="0" u="none" strike="noStrike" kern="1200" cap="none" spc="0" normalizeH="0" baseline="-2500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mc:Choice>
                <mc:Fallback>
                  <p:sp>
                    <p:nvSpPr>
                      <p:cNvPr id="76" name="Text Box 139"/>
                      <p:cNvSpPr txBox="1">
                        <a:spLocks noRot="1" noChangeAspect="1" noMove="1" noResize="1" noEditPoints="1" noAdjustHandles="1" noChangeArrowheads="1" noChangeShapeType="1" noTextEdit="1"/>
                      </p:cNvSpPr>
                      <p:nvPr/>
                    </p:nvSpPr>
                    <p:spPr bwMode="auto">
                      <a:xfrm>
                        <a:off x="1099" y="1797"/>
                        <a:ext cx="590" cy="288"/>
                      </a:xfrm>
                      <a:prstGeom prst="rect">
                        <a:avLst/>
                      </a:prstGeom>
                      <a:blipFill rotWithShape="1">
                        <a:blip r:embed="rId10"/>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mc:AlternateContent xmlns:mc="http://schemas.openxmlformats.org/markup-compatibility/2006">
            <mc:Choice xmlns:a14="http://schemas.microsoft.com/office/drawing/2010/main" Requires="a14">
              <p:sp>
                <p:nvSpPr>
                  <p:cNvPr id="166" name="Text Box 142"/>
                  <p:cNvSpPr txBox="1">
                    <a:spLocks noChangeArrowheads="1"/>
                  </p:cNvSpPr>
                  <p:nvPr/>
                </p:nvSpPr>
                <p:spPr bwMode="auto">
                  <a:xfrm>
                    <a:off x="4967605" y="3401412"/>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defRPr/>
                    </a:pPr>
                    <a14:m>
                      <m:oMathPara xmlns:m="http://schemas.openxmlformats.org/officeDocument/2006/math">
                        <m:oMathParaPr>
                          <m:jc m:val="centerGroup"/>
                        </m:oMathParaPr>
                        <m:oMath xmlns:m="http://schemas.openxmlformats.org/officeDocument/2006/math">
                          <m:sSub>
                            <m:sSubPr>
                              <m:ctrlPr>
                                <a:rPr kumimoji="0" lang="en-US" altLang="zh-CN" sz="2400" i="1" dirty="0" smtClean="0">
                                  <a:solidFill>
                                    <a:srgbClr val="FF3300"/>
                                  </a:solidFill>
                                  <a:latin typeface="Cambria Math" panose="02040503050406030204" pitchFamily="18" charset="0"/>
                                </a:rPr>
                              </m:ctrlPr>
                            </m:sSubPr>
                            <m:e>
                              <m:r>
                                <a:rPr kumimoji="0" lang="en-US" altLang="zh-CN" sz="2400" i="1" dirty="0">
                                  <a:solidFill>
                                    <a:srgbClr val="FF3300"/>
                                  </a:solidFill>
                                  <a:latin typeface="Cambria Math" panose="02040503050406030204" pitchFamily="18" charset="0"/>
                                </a:rPr>
                                <m:t>𝑻</m:t>
                              </m:r>
                            </m:e>
                            <m:sub>
                              <m:r>
                                <a:rPr kumimoji="0" lang="en-US" altLang="zh-CN" sz="2400" b="1" i="1" dirty="0" smtClean="0">
                                  <a:solidFill>
                                    <a:srgbClr val="FF3300"/>
                                  </a:solidFill>
                                  <a:latin typeface="Cambria Math" panose="02040503050406030204" pitchFamily="18" charset="0"/>
                                </a:rPr>
                                <m:t>1</m:t>
                              </m:r>
                            </m:sub>
                          </m:sSub>
                        </m:oMath>
                      </m:oMathPara>
                    </a14:m>
                    <a:endParaRPr kumimoji="0" lang="en-US" altLang="zh-CN" sz="2400" b="1" i="0" u="none" strike="noStrike" kern="1200" cap="none" spc="0" normalizeH="0" baseline="-2500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mc:Choice>
            <mc:Fallback>
              <p:sp>
                <p:nvSpPr>
                  <p:cNvPr id="166" name="Text Box 142"/>
                  <p:cNvSpPr txBox="1">
                    <a:spLocks noRot="1" noChangeAspect="1" noMove="1" noResize="1" noEditPoints="1" noAdjustHandles="1" noChangeArrowheads="1" noChangeShapeType="1" noTextEdit="1"/>
                  </p:cNvSpPr>
                  <p:nvPr/>
                </p:nvSpPr>
                <p:spPr bwMode="auto">
                  <a:xfrm>
                    <a:off x="4967605" y="3401412"/>
                    <a:ext cx="936625" cy="457200"/>
                  </a:xfrm>
                  <a:prstGeom prst="rect">
                    <a:avLst/>
                  </a:prstGeom>
                  <a:blipFill rotWithShape="1">
                    <a:blip r:embed="rId11"/>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 calcmode="lin" valueType="num">
                                      <p:cBhvr additive="base">
                                        <p:cTn id="7" dur="500" fill="hold"/>
                                        <p:tgtEl>
                                          <p:spTgt spid="162"/>
                                        </p:tgtEl>
                                        <p:attrNameLst>
                                          <p:attrName>ppt_x</p:attrName>
                                        </p:attrNameLst>
                                      </p:cBhvr>
                                      <p:tavLst>
                                        <p:tav tm="0">
                                          <p:val>
                                            <p:strVal val="#ppt_x"/>
                                          </p:val>
                                        </p:tav>
                                        <p:tav tm="100000">
                                          <p:val>
                                            <p:strVal val="#ppt_x"/>
                                          </p:val>
                                        </p:tav>
                                      </p:tavLst>
                                    </p:anim>
                                    <p:anim calcmode="lin" valueType="num">
                                      <p:cBhvr additive="base">
                                        <p:cTn id="8"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
                                        </p:tgtEl>
                                        <p:attrNameLst>
                                          <p:attrName>style.visibility</p:attrName>
                                        </p:attrNameLst>
                                      </p:cBhvr>
                                      <p:to>
                                        <p:strVal val="visible"/>
                                      </p:to>
                                    </p:set>
                                    <p:anim calcmode="lin" valueType="num">
                                      <p:cBhvr additive="base">
                                        <p:cTn id="13" dur="500" fill="hold"/>
                                        <p:tgtEl>
                                          <p:spTgt spid="164"/>
                                        </p:tgtEl>
                                        <p:attrNameLst>
                                          <p:attrName>ppt_x</p:attrName>
                                        </p:attrNameLst>
                                      </p:cBhvr>
                                      <p:tavLst>
                                        <p:tav tm="0">
                                          <p:val>
                                            <p:strVal val="#ppt_x"/>
                                          </p:val>
                                        </p:tav>
                                        <p:tav tm="100000">
                                          <p:val>
                                            <p:strVal val="#ppt_x"/>
                                          </p:val>
                                        </p:tav>
                                      </p:tavLst>
                                    </p:anim>
                                    <p:anim calcmode="lin" valueType="num">
                                      <p:cBhvr additive="base">
                                        <p:cTn id="14"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典型电路分析</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120865" y="593124"/>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由施密特触发器</a:t>
            </a:r>
            <a:b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构成的多谐振荡器</a:t>
            </a:r>
            <a:endParaRPr kumimoji="1"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1" name="Rectangle 75"/>
              <p:cNvSpPr>
                <a:spLocks noChangeArrowheads="1"/>
              </p:cNvSpPr>
              <p:nvPr/>
            </p:nvSpPr>
            <p:spPr bwMode="auto">
              <a:xfrm>
                <a:off x="3879484" y="957796"/>
                <a:ext cx="3867227" cy="1902059"/>
              </a:xfrm>
              <a:prstGeom prst="rect">
                <a:avLst/>
              </a:prstGeom>
              <a:noFill/>
              <a:ln w="28575">
                <a:noFill/>
              </a:ln>
              <a:effectLst/>
            </p:spPr>
            <p:txBody>
              <a:bodyPr wrap="square" anchor="ctr">
                <a:spAutoFit/>
              </a:bodyPr>
              <a:lstStyle/>
              <a:p>
                <a:pPr lvl="0" eaLnBrk="1" hangingPunct="1">
                  <a:spcBef>
                    <a:spcPct val="20000"/>
                  </a:spcBef>
                  <a:defRPr/>
                </a:pP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）第</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暂稳态：</a:t>
                </a:r>
                <a:endPar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spcBef>
                    <a:spcPct val="20000"/>
                  </a:spcBef>
                  <a:defRPr/>
                </a:pPr>
                <a14:m>
                  <m:oMathPara xmlns:m="http://schemas.openxmlformats.org/officeDocument/2006/math">
                    <m:oMathParaPr>
                      <m:jc m:val="centerGroup"/>
                    </m:oMathParaPr>
                    <m:oMath xmlns:m="http://schemas.openxmlformats.org/officeDocument/2006/math">
                      <m:r>
                        <a:rPr lang="zh-CN" altLang="en-US" i="1" dirty="0" smtClean="0">
                          <a:solidFill>
                            <a:srgbClr val="000000"/>
                          </a:solidFill>
                          <a:latin typeface="Cambria Math" panose="02040503050406030204" pitchFamily="18" charset="0"/>
                          <a:ea typeface="楷体_GB2312" pitchFamily="1" charset="-122"/>
                        </a:rPr>
                        <m:t> </m:t>
                      </m:r>
                      <m:sSub>
                        <m:sSubPr>
                          <m:ctrlPr>
                            <a:rPr lang="en-US" altLang="zh-CN" b="1" i="1" dirty="0" smtClean="0">
                              <a:solidFill>
                                <a:srgbClr val="000000"/>
                              </a:solidFill>
                              <a:latin typeface="Cambria Math" panose="02040503050406030204" pitchFamily="18" charset="0"/>
                              <a:ea typeface="楷体_GB2312" pitchFamily="1" charset="-122"/>
                            </a:rPr>
                          </m:ctrlPr>
                        </m:sSubPr>
                        <m:e>
                          <m:r>
                            <a:rPr lang="en-US" altLang="zh-CN" b="1" i="1" dirty="0" smtClean="0">
                              <a:solidFill>
                                <a:srgbClr val="000000"/>
                              </a:solidFill>
                              <a:latin typeface="Cambria Math" panose="02040503050406030204" pitchFamily="18" charset="0"/>
                              <a:ea typeface="楷体_GB2312" pitchFamily="1" charset="-122"/>
                            </a:rPr>
                            <m:t>𝒗</m:t>
                          </m:r>
                        </m:e>
                        <m:sub>
                          <m:r>
                            <a:rPr lang="en-US" altLang="zh-CN" b="1" i="1" dirty="0" smtClean="0">
                              <a:solidFill>
                                <a:srgbClr val="000000"/>
                              </a:solidFill>
                              <a:latin typeface="Cambria Math" panose="02040503050406030204" pitchFamily="18" charset="0"/>
                              <a:ea typeface="楷体_GB2312" pitchFamily="1" charset="-122"/>
                            </a:rPr>
                            <m:t>𝑰</m:t>
                          </m:r>
                        </m:sub>
                      </m:sSub>
                      <m:r>
                        <a:rPr lang="en-US" altLang="zh-CN" b="1" i="1" dirty="0" smtClean="0">
                          <a:solidFill>
                            <a:srgbClr val="000000"/>
                          </a:solidFill>
                          <a:latin typeface="Cambria Math" panose="02040503050406030204" pitchFamily="18" charset="0"/>
                          <a:ea typeface="楷体_GB2312" pitchFamily="1" charset="-122"/>
                        </a:rPr>
                        <m:t>=</m:t>
                      </m:r>
                      <m:r>
                        <a:rPr lang="en-US" altLang="zh-CN" i="1" dirty="0">
                          <a:solidFill>
                            <a:srgbClr val="000000"/>
                          </a:solidFill>
                          <a:latin typeface="Cambria Math" panose="02040503050406030204" pitchFamily="18" charset="0"/>
                          <a:ea typeface="楷体_GB2312" pitchFamily="1" charset="-122"/>
                        </a:rPr>
                        <m:t>0</m:t>
                      </m:r>
                      <m:r>
                        <a:rPr lang="zh-CN" altLang="en-US" i="1" dirty="0">
                          <a:solidFill>
                            <a:srgbClr val="000000"/>
                          </a:solidFill>
                          <a:latin typeface="Cambria Math" panose="02040503050406030204" pitchFamily="18" charset="0"/>
                          <a:ea typeface="楷体_GB2312" pitchFamily="1" charset="-122"/>
                        </a:rPr>
                        <m:t>，</m:t>
                      </m:r>
                      <m:sSub>
                        <m:sSubPr>
                          <m:ctrlPr>
                            <a:rPr lang="en-US" altLang="zh-CN" i="1" dirty="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𝒗</m:t>
                          </m:r>
                        </m:e>
                        <m:sub>
                          <m:r>
                            <a:rPr lang="en-US" altLang="zh-CN" b="1" i="1" dirty="0" smtClean="0">
                              <a:solidFill>
                                <a:srgbClr val="000000"/>
                              </a:solidFill>
                              <a:latin typeface="Cambria Math" panose="02040503050406030204" pitchFamily="18" charset="0"/>
                              <a:ea typeface="楷体_GB2312" pitchFamily="1" charset="-122"/>
                            </a:rPr>
                            <m:t>𝑶</m:t>
                          </m:r>
                        </m:sub>
                      </m:sSub>
                      <m:r>
                        <a:rPr lang="en-US" altLang="zh-CN" b="1" i="1" dirty="0" smtClean="0">
                          <a:solidFill>
                            <a:srgbClr val="000000"/>
                          </a:solidFill>
                          <a:latin typeface="Cambria Math" panose="02040503050406030204" pitchFamily="18" charset="0"/>
                          <a:ea typeface="楷体_GB2312" pitchFamily="1" charset="-122"/>
                        </a:rPr>
                        <m:t>=</m:t>
                      </m:r>
                      <m:r>
                        <a:rPr lang="en-US" altLang="zh-CN" i="1" dirty="0">
                          <a:solidFill>
                            <a:srgbClr val="000000"/>
                          </a:solidFill>
                          <a:latin typeface="Cambria Math" panose="02040503050406030204" pitchFamily="18" charset="0"/>
                          <a:ea typeface="楷体_GB2312" pitchFamily="1" charset="-122"/>
                        </a:rPr>
                        <m:t>1</m:t>
                      </m:r>
                      <m:r>
                        <a:rPr lang="zh-CN" altLang="en-US" i="1" dirty="0">
                          <a:solidFill>
                            <a:srgbClr val="000000"/>
                          </a:solidFill>
                          <a:latin typeface="Cambria Math" panose="02040503050406030204" pitchFamily="18" charset="0"/>
                          <a:ea typeface="楷体_GB2312" pitchFamily="1" charset="-122"/>
                        </a:rPr>
                        <m:t>  </m:t>
                      </m:r>
                    </m:oMath>
                  </m:oMathPara>
                </a14:m>
                <a:endParaRPr lang="zh-CN" altLang="en-US" dirty="0">
                  <a:solidFill>
                    <a:srgbClr val="000000"/>
                  </a:solidFill>
                  <a:latin typeface="Times New Roman" panose="02020603050405020304" pitchFamily="18" charset="0"/>
                  <a:ea typeface="楷体_GB2312" pitchFamily="1" charset="-122"/>
                </a:endParaRPr>
              </a:p>
              <a:p>
                <a:pPr eaLnBrk="1" hangingPunct="1">
                  <a:spcBef>
                    <a:spcPct val="20000"/>
                  </a:spcBef>
                  <a:defRPr/>
                </a:pP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第</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暂稳态：</a:t>
                </a:r>
                <a:endPar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spcBef>
                    <a:spcPct val="20000"/>
                  </a:spcBef>
                  <a:defRPr/>
                </a:pPr>
                <a14:m>
                  <m:oMathPara xmlns:m="http://schemas.openxmlformats.org/officeDocument/2006/math">
                    <m:oMathParaPr>
                      <m:jc m:val="centerGroup"/>
                    </m:oMathParaPr>
                    <m:oMath xmlns:m="http://schemas.openxmlformats.org/officeDocument/2006/math">
                      <m:r>
                        <a:rPr lang="zh-CN" altLang="en-US" i="1" dirty="0">
                          <a:solidFill>
                            <a:srgbClr val="000000"/>
                          </a:solidFill>
                          <a:latin typeface="Cambria Math" panose="02040503050406030204" pitchFamily="18" charset="0"/>
                          <a:ea typeface="楷体_GB2312" pitchFamily="1" charset="-122"/>
                        </a:rPr>
                        <m:t> </m:t>
                      </m:r>
                      <m:sSub>
                        <m:sSubPr>
                          <m:ctrlPr>
                            <a:rPr lang="en-US" altLang="zh-CN" i="1" dirty="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𝒗</m:t>
                          </m:r>
                        </m:e>
                        <m:sub>
                          <m:r>
                            <a:rPr lang="en-US" altLang="zh-CN" i="1" dirty="0">
                              <a:solidFill>
                                <a:srgbClr val="000000"/>
                              </a:solidFill>
                              <a:latin typeface="Cambria Math" panose="02040503050406030204" pitchFamily="18" charset="0"/>
                              <a:ea typeface="楷体_GB2312" pitchFamily="1" charset="-122"/>
                            </a:rPr>
                            <m:t>𝑰</m:t>
                          </m:r>
                        </m:sub>
                      </m:sSub>
                      <m:r>
                        <a:rPr lang="en-US" altLang="zh-CN" i="1" dirty="0">
                          <a:solidFill>
                            <a:srgbClr val="000000"/>
                          </a:solidFill>
                          <a:latin typeface="Cambria Math" panose="02040503050406030204" pitchFamily="18" charset="0"/>
                          <a:ea typeface="楷体_GB2312" pitchFamily="1" charset="-122"/>
                        </a:rPr>
                        <m:t>=</m:t>
                      </m:r>
                      <m:r>
                        <a:rPr lang="en-US" altLang="zh-CN" b="1" i="1" dirty="0" smtClean="0">
                          <a:solidFill>
                            <a:srgbClr val="000000"/>
                          </a:solidFill>
                          <a:latin typeface="Cambria Math" panose="02040503050406030204" pitchFamily="18" charset="0"/>
                          <a:ea typeface="楷体_GB2312" pitchFamily="1" charset="-122"/>
                        </a:rPr>
                        <m:t>𝟏</m:t>
                      </m:r>
                      <m:r>
                        <a:rPr lang="zh-CN" altLang="en-US" i="1" dirty="0">
                          <a:solidFill>
                            <a:srgbClr val="000000"/>
                          </a:solidFill>
                          <a:latin typeface="Cambria Math" panose="02040503050406030204" pitchFamily="18" charset="0"/>
                          <a:ea typeface="楷体_GB2312" pitchFamily="1" charset="-122"/>
                        </a:rPr>
                        <m:t>，</m:t>
                      </m:r>
                      <m:sSub>
                        <m:sSubPr>
                          <m:ctrlPr>
                            <a:rPr lang="en-US" altLang="zh-CN" i="1" dirty="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𝒗</m:t>
                          </m:r>
                        </m:e>
                        <m:sub>
                          <m:r>
                            <a:rPr lang="en-US" altLang="zh-CN" i="1" dirty="0">
                              <a:solidFill>
                                <a:srgbClr val="000000"/>
                              </a:solidFill>
                              <a:latin typeface="Cambria Math" panose="02040503050406030204" pitchFamily="18" charset="0"/>
                              <a:ea typeface="楷体_GB2312" pitchFamily="1" charset="-122"/>
                            </a:rPr>
                            <m:t>𝑶</m:t>
                          </m:r>
                        </m:sub>
                      </m:sSub>
                      <m:r>
                        <a:rPr lang="en-US" altLang="zh-CN" i="1" dirty="0">
                          <a:solidFill>
                            <a:srgbClr val="000000"/>
                          </a:solidFill>
                          <a:latin typeface="Cambria Math" panose="02040503050406030204" pitchFamily="18" charset="0"/>
                          <a:ea typeface="楷体_GB2312" pitchFamily="1" charset="-122"/>
                        </a:rPr>
                        <m:t>=</m:t>
                      </m:r>
                      <m:r>
                        <a:rPr lang="en-US" altLang="zh-CN" b="1" i="1" dirty="0" smtClean="0">
                          <a:solidFill>
                            <a:srgbClr val="000000"/>
                          </a:solidFill>
                          <a:latin typeface="Cambria Math" panose="02040503050406030204" pitchFamily="18" charset="0"/>
                          <a:ea typeface="楷体_GB2312" pitchFamily="1" charset="-122"/>
                        </a:rPr>
                        <m:t>𝟎</m:t>
                      </m:r>
                      <m:r>
                        <a:rPr lang="zh-CN" altLang="en-US" i="1" dirty="0">
                          <a:solidFill>
                            <a:srgbClr val="000000"/>
                          </a:solidFill>
                          <a:latin typeface="Cambria Math" panose="02040503050406030204" pitchFamily="18" charset="0"/>
                          <a:ea typeface="楷体_GB2312" pitchFamily="1" charset="-122"/>
                        </a:rPr>
                        <m:t>  </m:t>
                      </m:r>
                    </m:oMath>
                  </m:oMathPara>
                </a14:m>
                <a:endParaRPr lang="zh-CN" altLang="en-US" dirty="0">
                  <a:solidFill>
                    <a:srgbClr val="000000"/>
                  </a:solidFill>
                  <a:latin typeface="Times New Roman" panose="02020603050405020304" pitchFamily="18" charset="0"/>
                  <a:ea typeface="楷体_GB2312" pitchFamily="1" charset="-122"/>
                </a:endParaRPr>
              </a:p>
            </p:txBody>
          </p:sp>
        </mc:Choice>
        <mc:Fallback>
          <p:sp>
            <p:nvSpPr>
              <p:cNvPr id="161" name="Rectangle 75"/>
              <p:cNvSpPr>
                <a:spLocks noRot="1" noChangeAspect="1" noMove="1" noResize="1" noEditPoints="1" noAdjustHandles="1" noChangeArrowheads="1" noChangeShapeType="1" noTextEdit="1"/>
              </p:cNvSpPr>
              <p:nvPr/>
            </p:nvSpPr>
            <p:spPr bwMode="auto">
              <a:xfrm>
                <a:off x="3879484" y="957796"/>
                <a:ext cx="3867227" cy="1902059"/>
              </a:xfrm>
              <a:prstGeom prst="rect">
                <a:avLst/>
              </a:prstGeom>
              <a:blipFill rotWithShape="1">
                <a:blip r:embed="rId1"/>
                <a:stretch>
                  <a:fillRect l="-7" t="-11" r="9" b="24"/>
                </a:stretch>
              </a:blipFill>
              <a:ln w="28575">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2" name="Rectangle 75"/>
              <p:cNvSpPr>
                <a:spLocks noChangeArrowheads="1"/>
              </p:cNvSpPr>
              <p:nvPr/>
            </p:nvSpPr>
            <p:spPr bwMode="auto">
              <a:xfrm>
                <a:off x="4741280" y="3840716"/>
                <a:ext cx="2432750" cy="1384995"/>
              </a:xfrm>
              <a:prstGeom prst="rect">
                <a:avLst/>
              </a:prstGeom>
              <a:noFill/>
              <a:ln w="28575">
                <a:noFill/>
              </a:ln>
              <a:effectLst/>
            </p:spPr>
            <p:txBody>
              <a:bodyPr wrap="square" anchor="ctr">
                <a:spAutoFit/>
              </a:bodyPr>
              <a:lstStyle/>
              <a:p>
                <a:pPr lvl="0" eaLnBrk="1" hangingPunct="1">
                  <a:defRPr/>
                </a:pPr>
                <a14:m>
                  <m:oMath xmlns:m="http://schemas.openxmlformats.org/officeDocument/2006/math">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𝑰</m:t>
                        </m:r>
                      </m:sub>
                    </m:s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0</m:t>
                    </m:r>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m:t>
                        </m:r>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ub>
                    </m:sSub>
                  </m:oMath>
                </a14:m>
                <a:r>
                  <a:rPr lang="en-US" altLang="zh-CN"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defRPr/>
                </a:pPr>
                <a14:m>
                  <m:oMathPara xmlns:m="http://schemas.openxmlformats.org/officeDocument/2006/math">
                    <m:oMathParaPr>
                      <m:jc m:val="left"/>
                    </m:oMathParaPr>
                    <m:oMath xmlns:m="http://schemas.openxmlformats.org/officeDocument/2006/math">
                      <m:sSub>
                        <m:sSubPr>
                          <m:ctrlP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𝐼</m:t>
                          </m:r>
                        </m:sub>
                      </m:sSub>
                      <m:d>
                        <m:d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dPr>
                        <m:e>
                          <m:r>
                            <a:rPr lang="en-US" altLang="zh-CN" b="1"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d>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b="1"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𝟎</m:t>
                      </m:r>
                    </m:oMath>
                  </m:oMathPara>
                </a14:m>
                <a:endParaRPr lang="en-US" altLang="zh-CN" b="1"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endParaRPr>
              </a:p>
              <a:p>
                <a:pPr lvl="0" eaLnBrk="1" hangingPunct="1">
                  <a:defRPr/>
                </a:pPr>
                <a14:m>
                  <m:oMathPara xmlns:m="http://schemas.openxmlformats.org/officeDocument/2006/math">
                    <m:oMathParaPr>
                      <m:jc m:val="left"/>
                    </m:oMathParaPr>
                    <m:oMath xmlns:m="http://schemas.openxmlformats.org/officeDocument/2006/math">
                      <m:sSub>
                        <m:sSubPr>
                          <m:ctrlP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𝐼</m:t>
                          </m:r>
                        </m:sub>
                      </m:sSub>
                      <m:d>
                        <m:dPr>
                          <m:ctrlP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d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e>
                      </m:d>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m:t>
                          </m:r>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ub>
                      </m:sSub>
                    </m:oMath>
                  </m:oMathPara>
                </a14:m>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2" name="Rectangle 75"/>
              <p:cNvSpPr>
                <a:spLocks noRot="1" noChangeAspect="1" noMove="1" noResize="1" noEditPoints="1" noAdjustHandles="1" noChangeArrowheads="1" noChangeShapeType="1" noTextEdit="1"/>
              </p:cNvSpPr>
              <p:nvPr/>
            </p:nvSpPr>
            <p:spPr bwMode="auto">
              <a:xfrm>
                <a:off x="4741280" y="3840716"/>
                <a:ext cx="2432750" cy="1384995"/>
              </a:xfrm>
              <a:prstGeom prst="rect">
                <a:avLst/>
              </a:prstGeom>
              <a:blipFill rotWithShape="1">
                <a:blip r:embed="rId2"/>
                <a:stretch>
                  <a:fillRect l="-15" t="-17" r="18" b="21"/>
                </a:stretch>
              </a:blipFill>
              <a:ln w="28575">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Rectangle 75"/>
              <p:cNvSpPr>
                <a:spLocks noChangeArrowheads="1"/>
              </p:cNvSpPr>
              <p:nvPr/>
            </p:nvSpPr>
            <p:spPr bwMode="auto">
              <a:xfrm>
                <a:off x="4507928" y="5394368"/>
                <a:ext cx="2899454" cy="998991"/>
              </a:xfrm>
              <a:prstGeom prst="rect">
                <a:avLst/>
              </a:prstGeom>
              <a:solidFill>
                <a:schemeClr val="bg1">
                  <a:lumMod val="95000"/>
                </a:schemeClr>
              </a:solidFill>
              <a:ln w="28575">
                <a:solidFill>
                  <a:srgbClr val="FF0000"/>
                </a:solidFill>
              </a:ln>
              <a:effectLst/>
            </p:spPr>
            <p:txBody>
              <a:bodyPr wrap="square" anchor="ctr">
                <a:spAutoFit/>
              </a:bodyPr>
              <a:lstStyle/>
              <a:p>
                <a:pPr lvl="0" eaLnBrk="1" hangingPunct="1">
                  <a:defRPr/>
                </a:pPr>
                <a14:m>
                  <m:oMathPara xmlns:m="http://schemas.openxmlformats.org/officeDocument/2006/math">
                    <m:oMathParaPr>
                      <m:jc m:val="left"/>
                    </m:oMathParaPr>
                    <m:oMath xmlns:m="http://schemas.openxmlformats.org/officeDocument/2006/math">
                      <m:sSub>
                        <m:sSubPr>
                          <m:ctrlPr>
                            <a:rPr lang="en-US" altLang="zh-CN"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𝑇</m:t>
                          </m:r>
                        </m:e>
                        <m:sub>
                          <m:r>
                            <a:rPr lang="en-US" altLang="zh-CN"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𝟏</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𝑹𝑪𝒍𝒏</m:t>
                      </m:r>
                      <m:f>
                        <m:f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Sub>
                        </m:num>
                        <m:den>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Sub>
                        </m:den>
                      </m:f>
                    </m:oMath>
                  </m:oMathPara>
                </a14:m>
                <a:endPar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4" name="Rectangle 75"/>
              <p:cNvSpPr>
                <a:spLocks noRot="1" noChangeAspect="1" noMove="1" noResize="1" noEditPoints="1" noAdjustHandles="1" noChangeArrowheads="1" noChangeShapeType="1" noTextEdit="1"/>
              </p:cNvSpPr>
              <p:nvPr/>
            </p:nvSpPr>
            <p:spPr bwMode="auto">
              <a:xfrm>
                <a:off x="4507928" y="5394368"/>
                <a:ext cx="2899454" cy="998991"/>
              </a:xfrm>
              <a:prstGeom prst="rect">
                <a:avLst/>
              </a:prstGeom>
              <a:blipFill rotWithShape="1">
                <a:blip r:embed="rId3"/>
                <a:stretch>
                  <a:fillRect l="-506" t="-1466" r="-478" b="-1380"/>
                </a:stretch>
              </a:blipFill>
              <a:ln w="28575">
                <a:solidFill>
                  <a:srgbClr val="FF0000"/>
                </a:solidFill>
              </a:ln>
              <a:effectLst/>
            </p:spPr>
            <p:txBody>
              <a:bodyPr/>
              <a:lstStyle/>
              <a:p>
                <a:r>
                  <a:rPr lang="zh-CN" altLang="en-US">
                    <a:noFill/>
                  </a:rPr>
                  <a:t> </a:t>
                </a:r>
              </a:p>
            </p:txBody>
          </p:sp>
        </mc:Fallback>
      </mc:AlternateContent>
      <p:pic>
        <p:nvPicPr>
          <p:cNvPr id="165" name="Picture 14" descr="10-4-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546" y="1489954"/>
            <a:ext cx="2895335" cy="2193735"/>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75"/>
          <p:cNvSpPr>
            <a:spLocks noChangeArrowheads="1"/>
          </p:cNvSpPr>
          <p:nvPr/>
        </p:nvSpPr>
        <p:spPr bwMode="auto">
          <a:xfrm>
            <a:off x="3875362" y="2889823"/>
            <a:ext cx="3867227" cy="954107"/>
          </a:xfrm>
          <a:prstGeom prst="rect">
            <a:avLst/>
          </a:prstGeom>
          <a:noFill/>
          <a:ln w="28575">
            <a:noFill/>
          </a:ln>
          <a:effectLst/>
        </p:spPr>
        <p:txBody>
          <a:bodyPr wrap="square" anchor="ctr">
            <a:spAutoFit/>
          </a:bodyPr>
          <a:lstStyle/>
          <a:p>
            <a:pPr lvl="0" eaLnBrk="1" hangingPunct="1">
              <a:spcBef>
                <a:spcPct val="20000"/>
              </a:spcBef>
              <a:defRPr/>
            </a:pP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）第</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过渡过程：放电过程。参数：</a:t>
            </a:r>
            <a:endPar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 name="组合 4"/>
          <p:cNvGrpSpPr/>
          <p:nvPr/>
        </p:nvGrpSpPr>
        <p:grpSpPr>
          <a:xfrm>
            <a:off x="-319449" y="3434353"/>
            <a:ext cx="4173323" cy="3291841"/>
            <a:chOff x="-319449" y="3434353"/>
            <a:chExt cx="4173323" cy="3291841"/>
          </a:xfrm>
        </p:grpSpPr>
        <p:graphicFrame>
          <p:nvGraphicFramePr>
            <p:cNvPr id="167" name="Object 3"/>
            <p:cNvGraphicFramePr>
              <a:graphicFrameLocks noChangeAspect="1"/>
            </p:cNvGraphicFramePr>
            <p:nvPr/>
          </p:nvGraphicFramePr>
          <p:xfrm>
            <a:off x="-319449" y="3434353"/>
            <a:ext cx="4173323" cy="3291841"/>
          </p:xfrm>
          <a:graphic>
            <a:graphicData uri="http://schemas.openxmlformats.org/presentationml/2006/ole">
              <mc:AlternateContent xmlns:mc="http://schemas.openxmlformats.org/markup-compatibility/2006">
                <mc:Choice xmlns:v="urn:schemas-microsoft-com:vml" Requires="v">
                  <p:oleObj spid="_x0000_s4" name="Visio" r:id="rId5" imgW="1238885" imgH="982980" progId="Visio.Drawing.11">
                    <p:embed/>
                  </p:oleObj>
                </mc:Choice>
                <mc:Fallback>
                  <p:oleObj name="Visio" r:id="rId5" imgW="1238885" imgH="982980" progId="Visio.Drawing.11">
                    <p:embed/>
                    <p:pic>
                      <p:nvPicPr>
                        <p:cNvPr id="0" name="图片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449" y="3434353"/>
                          <a:ext cx="4173323" cy="32918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8" name="Group 11"/>
            <p:cNvGrpSpPr/>
            <p:nvPr/>
          </p:nvGrpSpPr>
          <p:grpSpPr bwMode="auto">
            <a:xfrm>
              <a:off x="1197019" y="4949846"/>
              <a:ext cx="503237" cy="444501"/>
              <a:chOff x="1247" y="3249"/>
              <a:chExt cx="317" cy="280"/>
            </a:xfrm>
          </p:grpSpPr>
          <p:sp>
            <p:nvSpPr>
              <p:cNvPr id="169" name="Line 12"/>
              <p:cNvSpPr>
                <a:spLocks noChangeShapeType="1"/>
              </p:cNvSpPr>
              <p:nvPr/>
            </p:nvSpPr>
            <p:spPr bwMode="auto">
              <a:xfrm flipV="1">
                <a:off x="1266" y="3528"/>
                <a:ext cx="163" cy="1"/>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0" name="Text Box 13"/>
              <p:cNvSpPr txBox="1">
                <a:spLocks noChangeArrowheads="1"/>
              </p:cNvSpPr>
              <p:nvPr/>
            </p:nvSpPr>
            <p:spPr bwMode="auto">
              <a:xfrm>
                <a:off x="1247" y="3249"/>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T</a:t>
                </a:r>
                <a:r>
                  <a:rPr kumimoji="0" lang="en-US" altLang="zh-CN" sz="2000" b="1" i="0" u="none" strike="noStrike" kern="1200" cap="none" spc="0" normalizeH="0" baseline="-25000" noProof="0" dirty="0">
                    <a:ln>
                      <a:noFill/>
                    </a:ln>
                    <a:solidFill>
                      <a:srgbClr val="FF3300"/>
                    </a:solidFill>
                    <a:effectLst/>
                    <a:uLnTx/>
                    <a:uFillTx/>
                    <a:latin typeface="Arial" panose="020B0604020202020204" pitchFamily="34" charset="0"/>
                    <a:ea typeface="宋体" panose="02010600030101010101" pitchFamily="2" charset="-122"/>
                    <a:cs typeface="+mn-cs"/>
                  </a:rPr>
                  <a:t>1</a:t>
                </a:r>
                <a:endParaRPr kumimoji="0" lang="en-US" altLang="zh-CN" sz="2000" b="1" i="0" u="none" strike="noStrike" kern="1200" cap="none" spc="0" normalizeH="0" baseline="-25000" noProof="0" dirty="0">
                  <a:ln>
                    <a:noFill/>
                  </a:ln>
                  <a:solidFill>
                    <a:srgbClr val="FF3300"/>
                  </a:solidFill>
                  <a:effectLst/>
                  <a:uLnTx/>
                  <a:uFillTx/>
                  <a:latin typeface="Arial" panose="020B0604020202020204" pitchFamily="34" charset="0"/>
                  <a:ea typeface="宋体" panose="02010600030101010101" pitchFamily="2" charset="-122"/>
                  <a:cs typeface="+mn-cs"/>
                </a:endParaRPr>
              </a:p>
            </p:txBody>
          </p:sp>
        </p:grpSp>
      </p:grpSp>
      <p:sp>
        <p:nvSpPr>
          <p:cNvPr id="14" name="矩形 13"/>
          <p:cNvSpPr/>
          <p:nvPr/>
        </p:nvSpPr>
        <p:spPr>
          <a:xfrm>
            <a:off x="1321907" y="1713743"/>
            <a:ext cx="378349" cy="195133"/>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典型电路分析</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120865" y="593124"/>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由施密特触发器</a:t>
            </a:r>
            <a:b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构成的多谐振荡器</a:t>
            </a:r>
            <a:endParaRPr kumimoji="1"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1" name="Rectangle 75"/>
              <p:cNvSpPr>
                <a:spLocks noChangeArrowheads="1"/>
              </p:cNvSpPr>
              <p:nvPr/>
            </p:nvSpPr>
            <p:spPr bwMode="auto">
              <a:xfrm>
                <a:off x="3879484" y="957796"/>
                <a:ext cx="3867227" cy="1902059"/>
              </a:xfrm>
              <a:prstGeom prst="rect">
                <a:avLst/>
              </a:prstGeom>
              <a:noFill/>
              <a:ln w="28575">
                <a:noFill/>
              </a:ln>
              <a:effectLst/>
            </p:spPr>
            <p:txBody>
              <a:bodyPr wrap="square" anchor="ctr">
                <a:spAutoFit/>
              </a:bodyPr>
              <a:lstStyle/>
              <a:p>
                <a:pPr lvl="0" eaLnBrk="1" hangingPunct="1">
                  <a:spcBef>
                    <a:spcPct val="20000"/>
                  </a:spcBef>
                  <a:defRPr/>
                </a:pP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）第</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暂稳态：</a:t>
                </a:r>
                <a:endPar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spcBef>
                    <a:spcPct val="20000"/>
                  </a:spcBef>
                  <a:defRPr/>
                </a:pPr>
                <a14:m>
                  <m:oMathPara xmlns:m="http://schemas.openxmlformats.org/officeDocument/2006/math">
                    <m:oMathParaPr>
                      <m:jc m:val="centerGroup"/>
                    </m:oMathParaPr>
                    <m:oMath xmlns:m="http://schemas.openxmlformats.org/officeDocument/2006/math">
                      <m:r>
                        <a:rPr lang="zh-CN" altLang="en-US" i="1" dirty="0" smtClean="0">
                          <a:solidFill>
                            <a:srgbClr val="000000"/>
                          </a:solidFill>
                          <a:latin typeface="Cambria Math" panose="02040503050406030204" pitchFamily="18" charset="0"/>
                          <a:ea typeface="楷体_GB2312" pitchFamily="1" charset="-122"/>
                        </a:rPr>
                        <m:t> </m:t>
                      </m:r>
                      <m:sSub>
                        <m:sSubPr>
                          <m:ctrlPr>
                            <a:rPr lang="en-US" altLang="zh-CN" b="1" i="1" dirty="0" smtClean="0">
                              <a:solidFill>
                                <a:srgbClr val="000000"/>
                              </a:solidFill>
                              <a:latin typeface="Cambria Math" panose="02040503050406030204" pitchFamily="18" charset="0"/>
                              <a:ea typeface="楷体_GB2312" pitchFamily="1" charset="-122"/>
                            </a:rPr>
                          </m:ctrlPr>
                        </m:sSubPr>
                        <m:e>
                          <m:r>
                            <a:rPr lang="en-US" altLang="zh-CN" b="1" i="1" dirty="0" smtClean="0">
                              <a:solidFill>
                                <a:srgbClr val="000000"/>
                              </a:solidFill>
                              <a:latin typeface="Cambria Math" panose="02040503050406030204" pitchFamily="18" charset="0"/>
                              <a:ea typeface="楷体_GB2312" pitchFamily="1" charset="-122"/>
                            </a:rPr>
                            <m:t>𝒗</m:t>
                          </m:r>
                        </m:e>
                        <m:sub>
                          <m:r>
                            <a:rPr lang="en-US" altLang="zh-CN" b="1" i="1" dirty="0" smtClean="0">
                              <a:solidFill>
                                <a:srgbClr val="000000"/>
                              </a:solidFill>
                              <a:latin typeface="Cambria Math" panose="02040503050406030204" pitchFamily="18" charset="0"/>
                              <a:ea typeface="楷体_GB2312" pitchFamily="1" charset="-122"/>
                            </a:rPr>
                            <m:t>𝑰</m:t>
                          </m:r>
                        </m:sub>
                      </m:sSub>
                      <m:r>
                        <a:rPr lang="en-US" altLang="zh-CN" b="1" i="1" dirty="0" smtClean="0">
                          <a:solidFill>
                            <a:srgbClr val="000000"/>
                          </a:solidFill>
                          <a:latin typeface="Cambria Math" panose="02040503050406030204" pitchFamily="18" charset="0"/>
                          <a:ea typeface="楷体_GB2312" pitchFamily="1" charset="-122"/>
                        </a:rPr>
                        <m:t>=</m:t>
                      </m:r>
                      <m:r>
                        <a:rPr lang="en-US" altLang="zh-CN" i="1" dirty="0">
                          <a:solidFill>
                            <a:srgbClr val="000000"/>
                          </a:solidFill>
                          <a:latin typeface="Cambria Math" panose="02040503050406030204" pitchFamily="18" charset="0"/>
                          <a:ea typeface="楷体_GB2312" pitchFamily="1" charset="-122"/>
                        </a:rPr>
                        <m:t>0</m:t>
                      </m:r>
                      <m:r>
                        <a:rPr lang="zh-CN" altLang="en-US" i="1" dirty="0">
                          <a:solidFill>
                            <a:srgbClr val="000000"/>
                          </a:solidFill>
                          <a:latin typeface="Cambria Math" panose="02040503050406030204" pitchFamily="18" charset="0"/>
                          <a:ea typeface="楷体_GB2312" pitchFamily="1" charset="-122"/>
                        </a:rPr>
                        <m:t>，</m:t>
                      </m:r>
                      <m:sSub>
                        <m:sSubPr>
                          <m:ctrlPr>
                            <a:rPr lang="en-US" altLang="zh-CN" i="1" dirty="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𝒗</m:t>
                          </m:r>
                        </m:e>
                        <m:sub>
                          <m:r>
                            <a:rPr lang="en-US" altLang="zh-CN" b="1" i="1" dirty="0" smtClean="0">
                              <a:solidFill>
                                <a:srgbClr val="000000"/>
                              </a:solidFill>
                              <a:latin typeface="Cambria Math" panose="02040503050406030204" pitchFamily="18" charset="0"/>
                              <a:ea typeface="楷体_GB2312" pitchFamily="1" charset="-122"/>
                            </a:rPr>
                            <m:t>𝑶</m:t>
                          </m:r>
                        </m:sub>
                      </m:sSub>
                      <m:r>
                        <a:rPr lang="en-US" altLang="zh-CN" b="1" i="1" dirty="0" smtClean="0">
                          <a:solidFill>
                            <a:srgbClr val="000000"/>
                          </a:solidFill>
                          <a:latin typeface="Cambria Math" panose="02040503050406030204" pitchFamily="18" charset="0"/>
                          <a:ea typeface="楷体_GB2312" pitchFamily="1" charset="-122"/>
                        </a:rPr>
                        <m:t>=</m:t>
                      </m:r>
                      <m:r>
                        <a:rPr lang="en-US" altLang="zh-CN" i="1" dirty="0">
                          <a:solidFill>
                            <a:srgbClr val="000000"/>
                          </a:solidFill>
                          <a:latin typeface="Cambria Math" panose="02040503050406030204" pitchFamily="18" charset="0"/>
                          <a:ea typeface="楷体_GB2312" pitchFamily="1" charset="-122"/>
                        </a:rPr>
                        <m:t>1</m:t>
                      </m:r>
                      <m:r>
                        <a:rPr lang="zh-CN" altLang="en-US" i="1" dirty="0">
                          <a:solidFill>
                            <a:srgbClr val="000000"/>
                          </a:solidFill>
                          <a:latin typeface="Cambria Math" panose="02040503050406030204" pitchFamily="18" charset="0"/>
                          <a:ea typeface="楷体_GB2312" pitchFamily="1" charset="-122"/>
                        </a:rPr>
                        <m:t>  </m:t>
                      </m:r>
                    </m:oMath>
                  </m:oMathPara>
                </a14:m>
                <a:endParaRPr lang="zh-CN" altLang="en-US" dirty="0">
                  <a:solidFill>
                    <a:srgbClr val="000000"/>
                  </a:solidFill>
                  <a:latin typeface="Times New Roman" panose="02020603050405020304" pitchFamily="18" charset="0"/>
                  <a:ea typeface="楷体_GB2312" pitchFamily="1" charset="-122"/>
                </a:endParaRPr>
              </a:p>
              <a:p>
                <a:pPr eaLnBrk="1" hangingPunct="1">
                  <a:spcBef>
                    <a:spcPct val="20000"/>
                  </a:spcBef>
                  <a:defRPr/>
                </a:pP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第</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暂稳态：</a:t>
                </a:r>
                <a:endPar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spcBef>
                    <a:spcPct val="20000"/>
                  </a:spcBef>
                  <a:defRPr/>
                </a:pPr>
                <a14:m>
                  <m:oMathPara xmlns:m="http://schemas.openxmlformats.org/officeDocument/2006/math">
                    <m:oMathParaPr>
                      <m:jc m:val="centerGroup"/>
                    </m:oMathParaPr>
                    <m:oMath xmlns:m="http://schemas.openxmlformats.org/officeDocument/2006/math">
                      <m:r>
                        <a:rPr lang="zh-CN" altLang="en-US" i="1" dirty="0">
                          <a:solidFill>
                            <a:srgbClr val="000000"/>
                          </a:solidFill>
                          <a:latin typeface="Cambria Math" panose="02040503050406030204" pitchFamily="18" charset="0"/>
                          <a:ea typeface="楷体_GB2312" pitchFamily="1" charset="-122"/>
                        </a:rPr>
                        <m:t> </m:t>
                      </m:r>
                      <m:sSub>
                        <m:sSubPr>
                          <m:ctrlPr>
                            <a:rPr lang="en-US" altLang="zh-CN" i="1" dirty="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𝒗</m:t>
                          </m:r>
                        </m:e>
                        <m:sub>
                          <m:r>
                            <a:rPr lang="en-US" altLang="zh-CN" i="1" dirty="0">
                              <a:solidFill>
                                <a:srgbClr val="000000"/>
                              </a:solidFill>
                              <a:latin typeface="Cambria Math" panose="02040503050406030204" pitchFamily="18" charset="0"/>
                              <a:ea typeface="楷体_GB2312" pitchFamily="1" charset="-122"/>
                            </a:rPr>
                            <m:t>𝑰</m:t>
                          </m:r>
                        </m:sub>
                      </m:sSub>
                      <m:r>
                        <a:rPr lang="en-US" altLang="zh-CN" i="1" dirty="0">
                          <a:solidFill>
                            <a:srgbClr val="000000"/>
                          </a:solidFill>
                          <a:latin typeface="Cambria Math" panose="02040503050406030204" pitchFamily="18" charset="0"/>
                          <a:ea typeface="楷体_GB2312" pitchFamily="1" charset="-122"/>
                        </a:rPr>
                        <m:t>=</m:t>
                      </m:r>
                      <m:r>
                        <a:rPr lang="en-US" altLang="zh-CN" b="1" i="1" dirty="0" smtClean="0">
                          <a:solidFill>
                            <a:srgbClr val="000000"/>
                          </a:solidFill>
                          <a:latin typeface="Cambria Math" panose="02040503050406030204" pitchFamily="18" charset="0"/>
                          <a:ea typeface="楷体_GB2312" pitchFamily="1" charset="-122"/>
                        </a:rPr>
                        <m:t>𝟏</m:t>
                      </m:r>
                      <m:r>
                        <a:rPr lang="zh-CN" altLang="en-US" i="1" dirty="0">
                          <a:solidFill>
                            <a:srgbClr val="000000"/>
                          </a:solidFill>
                          <a:latin typeface="Cambria Math" panose="02040503050406030204" pitchFamily="18" charset="0"/>
                          <a:ea typeface="楷体_GB2312" pitchFamily="1" charset="-122"/>
                        </a:rPr>
                        <m:t>，</m:t>
                      </m:r>
                      <m:sSub>
                        <m:sSubPr>
                          <m:ctrlPr>
                            <a:rPr lang="en-US" altLang="zh-CN" i="1" dirty="0">
                              <a:solidFill>
                                <a:srgbClr val="000000"/>
                              </a:solidFill>
                              <a:latin typeface="Cambria Math" panose="02040503050406030204" pitchFamily="18" charset="0"/>
                              <a:ea typeface="楷体_GB2312" pitchFamily="1" charset="-122"/>
                            </a:rPr>
                          </m:ctrlPr>
                        </m:sSubPr>
                        <m:e>
                          <m:r>
                            <a:rPr lang="en-US" altLang="zh-CN" i="1" dirty="0">
                              <a:solidFill>
                                <a:srgbClr val="000000"/>
                              </a:solidFill>
                              <a:latin typeface="Cambria Math" panose="02040503050406030204" pitchFamily="18" charset="0"/>
                              <a:ea typeface="楷体_GB2312" pitchFamily="1" charset="-122"/>
                            </a:rPr>
                            <m:t>𝒗</m:t>
                          </m:r>
                        </m:e>
                        <m:sub>
                          <m:r>
                            <a:rPr lang="en-US" altLang="zh-CN" i="1" dirty="0">
                              <a:solidFill>
                                <a:srgbClr val="000000"/>
                              </a:solidFill>
                              <a:latin typeface="Cambria Math" panose="02040503050406030204" pitchFamily="18" charset="0"/>
                              <a:ea typeface="楷体_GB2312" pitchFamily="1" charset="-122"/>
                            </a:rPr>
                            <m:t>𝑶</m:t>
                          </m:r>
                        </m:sub>
                      </m:sSub>
                      <m:r>
                        <a:rPr lang="en-US" altLang="zh-CN" i="1" dirty="0">
                          <a:solidFill>
                            <a:srgbClr val="000000"/>
                          </a:solidFill>
                          <a:latin typeface="Cambria Math" panose="02040503050406030204" pitchFamily="18" charset="0"/>
                          <a:ea typeface="楷体_GB2312" pitchFamily="1" charset="-122"/>
                        </a:rPr>
                        <m:t>=</m:t>
                      </m:r>
                      <m:r>
                        <a:rPr lang="en-US" altLang="zh-CN" b="1" i="1" dirty="0" smtClean="0">
                          <a:solidFill>
                            <a:srgbClr val="000000"/>
                          </a:solidFill>
                          <a:latin typeface="Cambria Math" panose="02040503050406030204" pitchFamily="18" charset="0"/>
                          <a:ea typeface="楷体_GB2312" pitchFamily="1" charset="-122"/>
                        </a:rPr>
                        <m:t>𝟎</m:t>
                      </m:r>
                      <m:r>
                        <a:rPr lang="zh-CN" altLang="en-US" i="1" dirty="0">
                          <a:solidFill>
                            <a:srgbClr val="000000"/>
                          </a:solidFill>
                          <a:latin typeface="Cambria Math" panose="02040503050406030204" pitchFamily="18" charset="0"/>
                          <a:ea typeface="楷体_GB2312" pitchFamily="1" charset="-122"/>
                        </a:rPr>
                        <m:t>  </m:t>
                      </m:r>
                    </m:oMath>
                  </m:oMathPara>
                </a14:m>
                <a:endParaRPr lang="zh-CN" altLang="en-US" dirty="0">
                  <a:solidFill>
                    <a:srgbClr val="000000"/>
                  </a:solidFill>
                  <a:latin typeface="Times New Roman" panose="02020603050405020304" pitchFamily="18" charset="0"/>
                  <a:ea typeface="楷体_GB2312" pitchFamily="1" charset="-122"/>
                </a:endParaRPr>
              </a:p>
            </p:txBody>
          </p:sp>
        </mc:Choice>
        <mc:Fallback>
          <p:sp>
            <p:nvSpPr>
              <p:cNvPr id="161" name="Rectangle 75"/>
              <p:cNvSpPr>
                <a:spLocks noRot="1" noChangeAspect="1" noMove="1" noResize="1" noEditPoints="1" noAdjustHandles="1" noChangeArrowheads="1" noChangeShapeType="1" noTextEdit="1"/>
              </p:cNvSpPr>
              <p:nvPr/>
            </p:nvSpPr>
            <p:spPr bwMode="auto">
              <a:xfrm>
                <a:off x="3879484" y="957796"/>
                <a:ext cx="3867227" cy="1902059"/>
              </a:xfrm>
              <a:prstGeom prst="rect">
                <a:avLst/>
              </a:prstGeom>
              <a:blipFill rotWithShape="1">
                <a:blip r:embed="rId1"/>
                <a:stretch>
                  <a:fillRect l="-7" t="-11" r="9" b="24"/>
                </a:stretch>
              </a:blipFill>
              <a:ln w="28575">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2" name="Rectangle 75"/>
              <p:cNvSpPr>
                <a:spLocks noChangeArrowheads="1"/>
              </p:cNvSpPr>
              <p:nvPr/>
            </p:nvSpPr>
            <p:spPr bwMode="auto">
              <a:xfrm>
                <a:off x="4741280" y="3840716"/>
                <a:ext cx="2432750" cy="1384995"/>
              </a:xfrm>
              <a:prstGeom prst="rect">
                <a:avLst/>
              </a:prstGeom>
              <a:noFill/>
              <a:ln w="28575">
                <a:noFill/>
              </a:ln>
              <a:effectLst/>
            </p:spPr>
            <p:txBody>
              <a:bodyPr wrap="square" anchor="ctr">
                <a:spAutoFit/>
              </a:bodyPr>
              <a:lstStyle/>
              <a:p>
                <a:pPr lvl="0" eaLnBrk="1" hangingPunct="1">
                  <a:defRPr/>
                </a:pPr>
                <a14:m>
                  <m:oMath xmlns:m="http://schemas.openxmlformats.org/officeDocument/2006/math">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𝑰</m:t>
                        </m:r>
                      </m:sub>
                    </m:s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0</m:t>
                    </m:r>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m:t>
                        </m:r>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ub>
                    </m:sSub>
                  </m:oMath>
                </a14:m>
                <a:r>
                  <a:rPr lang="en-US" altLang="zh-CN"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b="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eaLnBrk="1" hangingPunct="1">
                  <a:defRPr/>
                </a:pPr>
                <a14:m>
                  <m:oMathPara xmlns:m="http://schemas.openxmlformats.org/officeDocument/2006/math">
                    <m:oMathParaPr>
                      <m:jc m:val="left"/>
                    </m:oMathParaPr>
                    <m:oMath xmlns:m="http://schemas.openxmlformats.org/officeDocument/2006/math">
                      <m:sSub>
                        <m:sSubPr>
                          <m:ctrlP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𝐼</m:t>
                          </m:r>
                        </m:sub>
                      </m:sSub>
                      <m:d>
                        <m:dPr>
                          <m:ctrlP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dPr>
                        <m:e>
                          <m:r>
                            <a:rPr lang="en-US" altLang="zh-CN" b="1"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d>
                      <m:r>
                        <a:rPr lang="zh-CN" altLang="en-US"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𝐷𝐷</m:t>
                          </m:r>
                        </m:sub>
                      </m:sSub>
                      <m:r>
                        <a:rPr lang="en-US" altLang="zh-CN"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 </m:t>
                      </m:r>
                    </m:oMath>
                  </m:oMathPara>
                </a14:m>
                <a:endPar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endParaRPr>
              </a:p>
              <a:p>
                <a:pPr lvl="0" eaLnBrk="1" hangingPunct="1">
                  <a:defRPr/>
                </a:pPr>
                <a14:m>
                  <m:oMathPara xmlns:m="http://schemas.openxmlformats.org/officeDocument/2006/math">
                    <m:oMathParaPr>
                      <m:jc m:val="left"/>
                    </m:oMathParaPr>
                    <m:oMath xmlns:m="http://schemas.openxmlformats.org/officeDocument/2006/math">
                      <m:sSub>
                        <m:sSubPr>
                          <m:ctrlP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𝒗</m:t>
                          </m:r>
                        </m:e>
                        <m:sub>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𝐼</m:t>
                          </m:r>
                        </m:sub>
                      </m:sSub>
                      <m:d>
                        <m:dPr>
                          <m:ctrlP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ctrlPr>
                        </m:dPr>
                        <m:e>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𝑻𝑯</m:t>
                          </m:r>
                        </m:e>
                      </m:d>
                      <m:r>
                        <a:rPr lang="zh-CN" altLang="en-US"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dirty="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𝑉</m:t>
                          </m:r>
                        </m:e>
                        <m:sub>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𝑻</m:t>
                          </m:r>
                          <m:r>
                            <a:rPr lang="en-US" altLang="zh-CN" b="1" i="1" dirty="0" smtClean="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sub>
                      </m:sSub>
                    </m:oMath>
                  </m:oMathPara>
                </a14:m>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2" name="Rectangle 75"/>
              <p:cNvSpPr>
                <a:spLocks noRot="1" noChangeAspect="1" noMove="1" noResize="1" noEditPoints="1" noAdjustHandles="1" noChangeArrowheads="1" noChangeShapeType="1" noTextEdit="1"/>
              </p:cNvSpPr>
              <p:nvPr/>
            </p:nvSpPr>
            <p:spPr bwMode="auto">
              <a:xfrm>
                <a:off x="4741280" y="3840716"/>
                <a:ext cx="2432750" cy="1384995"/>
              </a:xfrm>
              <a:prstGeom prst="rect">
                <a:avLst/>
              </a:prstGeom>
              <a:blipFill rotWithShape="1">
                <a:blip r:embed="rId2"/>
                <a:stretch>
                  <a:fillRect l="-15" t="-17" r="18" b="21"/>
                </a:stretch>
              </a:blipFill>
              <a:ln w="28575">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Rectangle 75"/>
              <p:cNvSpPr>
                <a:spLocks noChangeArrowheads="1"/>
              </p:cNvSpPr>
              <p:nvPr/>
            </p:nvSpPr>
            <p:spPr bwMode="auto">
              <a:xfrm>
                <a:off x="4507928" y="5354104"/>
                <a:ext cx="3988372" cy="971613"/>
              </a:xfrm>
              <a:prstGeom prst="rect">
                <a:avLst/>
              </a:prstGeom>
              <a:solidFill>
                <a:schemeClr val="bg1">
                  <a:lumMod val="95000"/>
                </a:schemeClr>
              </a:solidFill>
              <a:ln w="28575">
                <a:solidFill>
                  <a:srgbClr val="FF0000"/>
                </a:solidFill>
              </a:ln>
              <a:effectLst/>
            </p:spPr>
            <p:txBody>
              <a:bodyPr wrap="square" anchor="ctr">
                <a:spAutoFit/>
              </a:bodyPr>
              <a:lstStyle/>
              <a:p>
                <a:pPr lvl="0" eaLnBrk="1" hangingPunct="1">
                  <a:defRPr/>
                </a:pPr>
                <a14:m>
                  <m:oMathPara xmlns:m="http://schemas.openxmlformats.org/officeDocument/2006/math">
                    <m:oMathParaPr>
                      <m:jc m:val="left"/>
                    </m:oMathParaPr>
                    <m:oMath xmlns:m="http://schemas.openxmlformats.org/officeDocument/2006/math">
                      <m:sSub>
                        <m:sSubPr>
                          <m:ctrlPr>
                            <a:rPr lang="en-US" altLang="zh-CN"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𝑇</m:t>
                          </m:r>
                        </m:e>
                        <m:sub>
                          <m:r>
                            <a:rPr lang="en-US" altLang="zh-CN"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𝟐</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𝑹𝑪𝒍𝒏</m:t>
                      </m:r>
                      <m:f>
                        <m:f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𝑫𝑫</m:t>
                                  </m:r>
                                </m:sub>
                              </m:s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Sub>
                        </m:num>
                        <m:den>
                          <m:sSub>
                            <m:sSubPr>
                              <m:ctrlPr>
                                <a:rPr lang="en-US" altLang="zh-CN"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𝑫𝑫</m:t>
                              </m:r>
                            </m:sub>
                          </m:sSub>
                          <m:r>
                            <a:rPr lang="en-US" altLang="zh-CN"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𝑻</m:t>
                              </m:r>
                              <m:r>
                                <a:rPr lang="en-US" altLang="zh-CN" b="1" i="1"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Sub>
                        </m:den>
                      </m:f>
                    </m:oMath>
                  </m:oMathPara>
                </a14:m>
                <a:endPar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4" name="Rectangle 75"/>
              <p:cNvSpPr>
                <a:spLocks noRot="1" noChangeAspect="1" noMove="1" noResize="1" noEditPoints="1" noAdjustHandles="1" noChangeArrowheads="1" noChangeShapeType="1" noTextEdit="1"/>
              </p:cNvSpPr>
              <p:nvPr/>
            </p:nvSpPr>
            <p:spPr bwMode="auto">
              <a:xfrm>
                <a:off x="4507928" y="5354104"/>
                <a:ext cx="3988372" cy="971613"/>
              </a:xfrm>
              <a:prstGeom prst="rect">
                <a:avLst/>
              </a:prstGeom>
              <a:blipFill rotWithShape="1">
                <a:blip r:embed="rId3"/>
                <a:stretch>
                  <a:fillRect l="-368" t="-1481" r="-350" b="-1454"/>
                </a:stretch>
              </a:blipFill>
              <a:ln w="28575">
                <a:solidFill>
                  <a:srgbClr val="FF0000"/>
                </a:solidFill>
              </a:ln>
              <a:effectLst/>
            </p:spPr>
            <p:txBody>
              <a:bodyPr/>
              <a:lstStyle/>
              <a:p>
                <a:r>
                  <a:rPr lang="zh-CN" altLang="en-US">
                    <a:noFill/>
                  </a:rPr>
                  <a:t> </a:t>
                </a:r>
              </a:p>
            </p:txBody>
          </p:sp>
        </mc:Fallback>
      </mc:AlternateContent>
      <p:pic>
        <p:nvPicPr>
          <p:cNvPr id="165" name="Picture 14" descr="10-4-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546" y="1489954"/>
            <a:ext cx="2895335" cy="2193735"/>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75"/>
          <p:cNvSpPr>
            <a:spLocks noChangeArrowheads="1"/>
          </p:cNvSpPr>
          <p:nvPr/>
        </p:nvSpPr>
        <p:spPr bwMode="auto">
          <a:xfrm>
            <a:off x="3875362" y="2889823"/>
            <a:ext cx="3867227" cy="954107"/>
          </a:xfrm>
          <a:prstGeom prst="rect">
            <a:avLst/>
          </a:prstGeom>
          <a:noFill/>
          <a:ln w="28575">
            <a:noFill/>
          </a:ln>
          <a:effectLst/>
        </p:spPr>
        <p:txBody>
          <a:bodyPr wrap="square" anchor="ctr">
            <a:spAutoFit/>
          </a:bodyPr>
          <a:lstStyle/>
          <a:p>
            <a:pPr lvl="0" eaLnBrk="1" hangingPunct="1">
              <a:spcBef>
                <a:spcPct val="20000"/>
              </a:spcBef>
              <a:defRPr/>
            </a:pP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）第</a:t>
            </a:r>
            <a:r>
              <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过渡过程：充电过程。参数：</a:t>
            </a:r>
            <a:endParaRPr kumimoji="0"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67" name="Object 3"/>
          <p:cNvGraphicFramePr>
            <a:graphicFrameLocks noChangeAspect="1"/>
          </p:cNvGraphicFramePr>
          <p:nvPr/>
        </p:nvGraphicFramePr>
        <p:xfrm>
          <a:off x="-319449" y="3434353"/>
          <a:ext cx="4173323" cy="3291841"/>
        </p:xfrm>
        <a:graphic>
          <a:graphicData uri="http://schemas.openxmlformats.org/presentationml/2006/ole">
            <mc:AlternateContent xmlns:mc="http://schemas.openxmlformats.org/markup-compatibility/2006">
              <mc:Choice xmlns:v="urn:schemas-microsoft-com:vml" Requires="v">
                <p:oleObj spid="_x0000_s4" name="Visio" r:id="rId5" imgW="1238885" imgH="982980" progId="Visio.Drawing.11">
                  <p:embed/>
                </p:oleObj>
              </mc:Choice>
              <mc:Fallback>
                <p:oleObj name="Visio" r:id="rId5" imgW="1238885" imgH="982980" progId="Visio.Drawing.11">
                  <p:embed/>
                  <p:pic>
                    <p:nvPicPr>
                      <p:cNvPr id="0" name="图片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449" y="3434353"/>
                        <a:ext cx="4173323" cy="32918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8" name="Group 11"/>
          <p:cNvGrpSpPr/>
          <p:nvPr/>
        </p:nvGrpSpPr>
        <p:grpSpPr bwMode="auto">
          <a:xfrm>
            <a:off x="1197019" y="4949846"/>
            <a:ext cx="503237" cy="444501"/>
            <a:chOff x="1247" y="3249"/>
            <a:chExt cx="317" cy="280"/>
          </a:xfrm>
        </p:grpSpPr>
        <p:sp>
          <p:nvSpPr>
            <p:cNvPr id="169" name="Line 12"/>
            <p:cNvSpPr>
              <a:spLocks noChangeShapeType="1"/>
            </p:cNvSpPr>
            <p:nvPr/>
          </p:nvSpPr>
          <p:spPr bwMode="auto">
            <a:xfrm flipV="1">
              <a:off x="1266" y="3528"/>
              <a:ext cx="163" cy="1"/>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0" name="Text Box 13"/>
            <p:cNvSpPr txBox="1">
              <a:spLocks noChangeArrowheads="1"/>
            </p:cNvSpPr>
            <p:nvPr/>
          </p:nvSpPr>
          <p:spPr bwMode="auto">
            <a:xfrm>
              <a:off x="1247" y="3249"/>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T</a:t>
              </a:r>
              <a:r>
                <a:rPr kumimoji="0" lang="en-US" altLang="zh-CN" sz="2000" b="1" i="0" u="none" strike="noStrike" kern="1200" cap="none" spc="0" normalizeH="0" baseline="-25000" noProof="0" dirty="0">
                  <a:ln>
                    <a:noFill/>
                  </a:ln>
                  <a:solidFill>
                    <a:srgbClr val="FF3300"/>
                  </a:solidFill>
                  <a:effectLst/>
                  <a:uLnTx/>
                  <a:uFillTx/>
                  <a:latin typeface="Arial" panose="020B0604020202020204" pitchFamily="34" charset="0"/>
                  <a:ea typeface="宋体" panose="02010600030101010101" pitchFamily="2" charset="-122"/>
                  <a:cs typeface="+mn-cs"/>
                </a:rPr>
                <a:t>1</a:t>
              </a:r>
              <a:endParaRPr kumimoji="0" lang="en-US" altLang="zh-CN" sz="2000" b="1" i="0" u="none" strike="noStrike" kern="1200" cap="none" spc="0" normalizeH="0" baseline="-25000" noProof="0" dirty="0">
                <a:ln>
                  <a:noFill/>
                </a:ln>
                <a:solidFill>
                  <a:srgbClr val="FF3300"/>
                </a:solidFill>
                <a:effectLst/>
                <a:uLnTx/>
                <a:uFillTx/>
                <a:latin typeface="Arial" panose="020B0604020202020204" pitchFamily="34" charset="0"/>
                <a:ea typeface="宋体" panose="02010600030101010101" pitchFamily="2" charset="-122"/>
                <a:cs typeface="+mn-cs"/>
              </a:endParaRPr>
            </a:p>
          </p:txBody>
        </p:sp>
      </p:grpSp>
      <p:grpSp>
        <p:nvGrpSpPr>
          <p:cNvPr id="13" name="Group 15"/>
          <p:cNvGrpSpPr/>
          <p:nvPr/>
        </p:nvGrpSpPr>
        <p:grpSpPr bwMode="auto">
          <a:xfrm>
            <a:off x="1426408" y="5171302"/>
            <a:ext cx="503238" cy="442913"/>
            <a:chOff x="2245" y="2568"/>
            <a:chExt cx="317" cy="279"/>
          </a:xfrm>
        </p:grpSpPr>
        <p:sp>
          <p:nvSpPr>
            <p:cNvPr id="14" name="Line 16"/>
            <p:cNvSpPr>
              <a:spLocks noChangeShapeType="1"/>
            </p:cNvSpPr>
            <p:nvPr/>
          </p:nvSpPr>
          <p:spPr bwMode="auto">
            <a:xfrm flipV="1">
              <a:off x="2283" y="2847"/>
              <a:ext cx="205" cy="0"/>
            </a:xfrm>
            <a:prstGeom prst="line">
              <a:avLst/>
            </a:prstGeom>
            <a:noFill/>
            <a:ln w="38100">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Text Box 17"/>
            <p:cNvSpPr txBox="1">
              <a:spLocks noChangeArrowheads="1"/>
            </p:cNvSpPr>
            <p:nvPr/>
          </p:nvSpPr>
          <p:spPr bwMode="auto">
            <a:xfrm>
              <a:off x="2245" y="2568"/>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Arial" panose="020B0604020202020204" pitchFamily="34" charset="0"/>
                  <a:ea typeface="宋体" panose="02010600030101010101" pitchFamily="2" charset="-122"/>
                  <a:cs typeface="+mn-cs"/>
                </a:rPr>
                <a:t>T</a:t>
              </a:r>
              <a:r>
                <a:rPr kumimoji="0" lang="en-US" altLang="zh-CN" sz="2000" b="1" i="0" u="none" strike="noStrike" kern="1200" cap="none" spc="0" normalizeH="0" baseline="-25000" noProof="0" dirty="0">
                  <a:ln>
                    <a:noFill/>
                  </a:ln>
                  <a:solidFill>
                    <a:srgbClr val="0000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0" lang="en-US" altLang="zh-CN" sz="2000" b="1" i="0" u="none" strike="noStrike" kern="1200" cap="none" spc="0" normalizeH="0" baseline="-25000" noProof="0" dirty="0">
                <a:ln>
                  <a:noFill/>
                </a:ln>
                <a:solidFill>
                  <a:srgbClr val="0000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mc:AlternateContent xmlns:mc="http://schemas.openxmlformats.org/markup-compatibility/2006">
        <mc:Choice xmlns:a14="http://schemas.microsoft.com/office/drawing/2010/main" Requires="a14">
          <p:sp>
            <p:nvSpPr>
              <p:cNvPr id="16" name="Rectangle 75"/>
              <p:cNvSpPr>
                <a:spLocks noChangeArrowheads="1"/>
              </p:cNvSpPr>
              <p:nvPr/>
            </p:nvSpPr>
            <p:spPr bwMode="auto">
              <a:xfrm>
                <a:off x="556895" y="6326505"/>
                <a:ext cx="2318385" cy="521970"/>
              </a:xfrm>
              <a:prstGeom prst="rect">
                <a:avLst/>
              </a:prstGeom>
              <a:solidFill>
                <a:schemeClr val="bg1">
                  <a:lumMod val="95000"/>
                </a:schemeClr>
              </a:solidFill>
              <a:ln w="28575">
                <a:solidFill>
                  <a:srgbClr val="FF0000"/>
                </a:solidFill>
              </a:ln>
              <a:effectLst/>
            </p:spPr>
            <p:txBody>
              <a:bodyPr wrap="square" anchor="ctr">
                <a:spAutoFit/>
              </a:bodyPr>
              <a:lstStyle/>
              <a:p>
                <a:pPr eaLnBrk="1" hangingPunct="1">
                  <a:defRPr/>
                </a:pPr>
                <a14:m>
                  <m:oMathPara xmlns:m="http://schemas.openxmlformats.org/officeDocument/2006/math">
                    <m:oMathParaPr>
                      <m:jc m:val="centerGroup"/>
                    </m:oMathParaPr>
                    <m:oMath xmlns:m="http://schemas.openxmlformats.org/officeDocument/2006/math">
                      <m:r>
                        <a:rPr kumimoji="1" lang="en-US" altLang="zh-CN" b="0" i="1" u="none" strike="noStrike" kern="1200" cap="none" spc="0" normalizeH="0" baseline="0" noProof="0" dirty="0" smtClean="0">
                          <a:ln>
                            <a:noFill/>
                          </a:ln>
                          <a:solidFill>
                            <a:srgbClr val="FF0000"/>
                          </a:solidFill>
                          <a:uLnTx/>
                          <a:uFillTx/>
                          <a:latin typeface="Cambria Math" panose="02040503050406030204" pitchFamily="18" charset="0"/>
                          <a:ea typeface="黑体" panose="02010609060101010101" pitchFamily="49" charset="-122"/>
                          <a:cs typeface="Times New Roman" panose="02020603050405020304" pitchFamily="18" charset="0"/>
                        </a:rPr>
                        <m:t>𝑇</m:t>
                      </m:r>
                      <m:r>
                        <a:rPr kumimoji="1" lang="en-US" altLang="zh-CN" b="0" i="1" u="none" strike="noStrike" kern="1200" cap="none" spc="0" normalizeH="0" baseline="0" noProof="0" dirty="0" smtClean="0">
                          <a:ln>
                            <a:noFill/>
                          </a:ln>
                          <a:solidFill>
                            <a:srgbClr val="FF0000"/>
                          </a:solidFill>
                          <a:uLnTx/>
                          <a:uFillTx/>
                          <a:latin typeface="Cambria Math" panose="02040503050406030204" pitchFamily="18" charset="0"/>
                          <a:ea typeface="黑体" panose="02010609060101010101" pitchFamily="49" charset="-122"/>
                          <a:cs typeface="Times New Roman" panose="02020603050405020304" pitchFamily="18" charset="0"/>
                        </a:rPr>
                        <m:t>=</m:t>
                      </m:r>
                      <m:sSub>
                        <m:sSubPr>
                          <m:ctrlPr>
                            <a:rPr kumimoji="1" lang="en-US" altLang="zh-CN" b="0" i="1" u="none" strike="noStrike" kern="1200" cap="none" spc="0" normalizeH="0" baseline="0" noProof="0" dirty="0" smtClean="0">
                              <a:ln>
                                <a:noFill/>
                              </a:ln>
                              <a:solidFill>
                                <a:srgbClr val="FF0000"/>
                              </a:solidFill>
                              <a:uLnTx/>
                              <a:uFillTx/>
                              <a:latin typeface="Cambria Math" panose="02040503050406030204" pitchFamily="18" charset="0"/>
                              <a:ea typeface="黑体" panose="02010609060101010101" pitchFamily="49" charset="-122"/>
                              <a:cs typeface="Times New Roman" panose="02020603050405020304" pitchFamily="18" charset="0"/>
                            </a:rPr>
                          </m:ctrlPr>
                        </m:sSubPr>
                        <m:e>
                          <m:r>
                            <a:rPr kumimoji="1" lang="en-US" altLang="zh-CN" b="0" i="1" u="none" strike="noStrike" kern="1200" cap="none" spc="0" normalizeH="0" baseline="0" noProof="0" dirty="0" smtClean="0">
                              <a:ln>
                                <a:noFill/>
                              </a:ln>
                              <a:solidFill>
                                <a:srgbClr val="FF0000"/>
                              </a:solidFill>
                              <a:uLnTx/>
                              <a:uFillTx/>
                              <a:latin typeface="Cambria Math" panose="02040503050406030204" pitchFamily="18" charset="0"/>
                              <a:ea typeface="黑体" panose="02010609060101010101" pitchFamily="49" charset="-122"/>
                              <a:cs typeface="Times New Roman" panose="02020603050405020304" pitchFamily="18" charset="0"/>
                            </a:rPr>
                            <m:t>𝑇</m:t>
                          </m:r>
                        </m:e>
                        <m:sub>
                          <m:r>
                            <a:rPr kumimoji="1" lang="en-US" altLang="zh-CN" b="0" i="1" u="none" strike="noStrike" kern="1200" cap="none" spc="0" normalizeH="0" baseline="0" noProof="0" dirty="0" smtClean="0">
                              <a:ln>
                                <a:noFill/>
                              </a:ln>
                              <a:solidFill>
                                <a:srgbClr val="FF0000"/>
                              </a:solidFill>
                              <a:uLnTx/>
                              <a:uFillTx/>
                              <a:latin typeface="Cambria Math" panose="02040503050406030204" pitchFamily="18" charset="0"/>
                              <a:ea typeface="黑体" panose="02010609060101010101" pitchFamily="49" charset="-122"/>
                              <a:cs typeface="Times New Roman" panose="02020603050405020304" pitchFamily="18" charset="0"/>
                            </a:rPr>
                            <m:t>1</m:t>
                          </m:r>
                        </m:sub>
                      </m:sSub>
                      <m:r>
                        <a:rPr kumimoji="1" lang="en-US" altLang="zh-CN" b="0" i="1" u="none" strike="noStrike" kern="1200" cap="none" spc="0" normalizeH="0" baseline="0" noProof="0" dirty="0" smtClean="0">
                          <a:ln>
                            <a:noFill/>
                          </a:ln>
                          <a:solidFill>
                            <a:srgbClr val="FF0000"/>
                          </a:solidFill>
                          <a:uLnTx/>
                          <a:uFillTx/>
                          <a:latin typeface="Cambria Math" panose="02040503050406030204" pitchFamily="18" charset="0"/>
                          <a:ea typeface="黑体" panose="02010609060101010101" pitchFamily="49" charset="-122"/>
                          <a:cs typeface="Times New Roman" panose="02020603050405020304" pitchFamily="18" charset="0"/>
                        </a:rPr>
                        <m:t>+</m:t>
                      </m:r>
                      <m:sSub>
                        <m:sSubPr>
                          <m:ctrlPr>
                            <a:rPr kumimoji="1" lang="en-US" altLang="zh-CN" b="0" i="1" u="none" strike="noStrike" kern="1200" cap="none" spc="0" normalizeH="0" baseline="0" noProof="0" dirty="0" smtClean="0">
                              <a:ln>
                                <a:noFill/>
                              </a:ln>
                              <a:solidFill>
                                <a:srgbClr val="FF0000"/>
                              </a:solidFill>
                              <a:uLnTx/>
                              <a:uFillTx/>
                              <a:latin typeface="Cambria Math" panose="02040503050406030204" pitchFamily="18" charset="0"/>
                              <a:ea typeface="黑体" panose="02010609060101010101" pitchFamily="49" charset="-122"/>
                              <a:cs typeface="Times New Roman" panose="02020603050405020304" pitchFamily="18" charset="0"/>
                            </a:rPr>
                          </m:ctrlPr>
                        </m:sSubPr>
                        <m:e>
                          <m:r>
                            <a:rPr kumimoji="1" lang="en-US" altLang="zh-CN" b="0" i="1" u="none" strike="noStrike" kern="1200" cap="none" spc="0" normalizeH="0" baseline="0" noProof="0" dirty="0" smtClean="0">
                              <a:ln>
                                <a:noFill/>
                              </a:ln>
                              <a:solidFill>
                                <a:srgbClr val="FF0000"/>
                              </a:solidFill>
                              <a:uLnTx/>
                              <a:uFillTx/>
                              <a:latin typeface="Cambria Math" panose="02040503050406030204" pitchFamily="18" charset="0"/>
                              <a:ea typeface="黑体" panose="02010609060101010101" pitchFamily="49" charset="-122"/>
                              <a:cs typeface="Times New Roman" panose="02020603050405020304" pitchFamily="18" charset="0"/>
                            </a:rPr>
                            <m:t>𝑇</m:t>
                          </m:r>
                        </m:e>
                        <m:sub>
                          <m:r>
                            <a:rPr kumimoji="1" lang="en-US" altLang="zh-CN" b="0" i="1" u="none" strike="noStrike" kern="1200" cap="none" spc="0" normalizeH="0" baseline="0" noProof="0" dirty="0" smtClean="0">
                              <a:ln>
                                <a:noFill/>
                              </a:ln>
                              <a:solidFill>
                                <a:srgbClr val="FF0000"/>
                              </a:solidFill>
                              <a:uLnTx/>
                              <a:uFillTx/>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kumimoji="1" lang="zh-CN" altLang="en-US" b="0" i="0" u="none" strike="noStrike" kern="1200" cap="none" spc="0" normalizeH="0" baseline="0" noProof="0" dirty="0">
                  <a:ln>
                    <a:noFill/>
                  </a:ln>
                  <a:solidFill>
                    <a:srgbClr val="FF0000"/>
                  </a:solidFill>
                  <a:uLnTx/>
                  <a:uFillTx/>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 name="Rectangle 75"/>
              <p:cNvSpPr>
                <a:spLocks noRot="1" noChangeAspect="1" noMove="1" noResize="1" noEditPoints="1" noAdjustHandles="1" noChangeArrowheads="1" noChangeShapeType="1" noTextEdit="1"/>
              </p:cNvSpPr>
              <p:nvPr/>
            </p:nvSpPr>
            <p:spPr bwMode="auto">
              <a:xfrm>
                <a:off x="556895" y="6326505"/>
                <a:ext cx="2318385" cy="521970"/>
              </a:xfrm>
              <a:prstGeom prst="rect">
                <a:avLst/>
              </a:prstGeom>
              <a:blipFill rotWithShape="1">
                <a:blip r:embed="rId7"/>
                <a:stretch>
                  <a:fillRect l="-630" t="-2798" r="-603" b="-2676"/>
                </a:stretch>
              </a:blipFill>
              <a:ln w="28575">
                <a:solidFill>
                  <a:srgbClr val="FF0000"/>
                </a:solidFill>
              </a:ln>
              <a:effectLst/>
            </p:spPr>
            <p:txBody>
              <a:bodyPr/>
              <a:lstStyle/>
              <a:p>
                <a:r>
                  <a:rPr lang="zh-CN" altLang="en-US">
                    <a:noFill/>
                  </a:rPr>
                  <a:t> </a:t>
                </a:r>
              </a:p>
            </p:txBody>
          </p:sp>
        </mc:Fallback>
      </mc:AlternateContent>
      <p:sp>
        <p:nvSpPr>
          <p:cNvPr id="17" name="矩形 16"/>
          <p:cNvSpPr/>
          <p:nvPr/>
        </p:nvSpPr>
        <p:spPr>
          <a:xfrm>
            <a:off x="1279508" y="1703976"/>
            <a:ext cx="412870" cy="221835"/>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up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典型电路分析</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120865" y="593124"/>
            <a:ext cx="4195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环形振荡器</a:t>
            </a:r>
            <a:endParaRPr kumimoji="1"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2" name="Rectangle 75"/>
          <p:cNvSpPr>
            <a:spLocks noChangeArrowheads="1"/>
          </p:cNvSpPr>
          <p:nvPr/>
        </p:nvSpPr>
        <p:spPr bwMode="auto">
          <a:xfrm>
            <a:off x="2131943" y="4981433"/>
            <a:ext cx="4751970" cy="523220"/>
          </a:xfrm>
          <a:prstGeom prst="rect">
            <a:avLst/>
          </a:prstGeom>
          <a:noFill/>
          <a:ln w="28575">
            <a:noFill/>
          </a:ln>
          <a:effectLst/>
        </p:spPr>
        <p:txBody>
          <a:bodyPr wrap="square" anchor="ctr">
            <a:spAutoFit/>
          </a:bodyPr>
          <a:lstStyle/>
          <a:p>
            <a:pPr lvl="0" eaLnBrk="1" hangingPunct="1">
              <a:defRPr/>
            </a:pPr>
            <a:r>
              <a:rPr lang="zh-CN" altLang="en-US"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优点：</a:t>
            </a:r>
            <a:r>
              <a:rPr lang="zh-CN" altLang="en-US" b="0" dirty="0">
                <a:solidFill>
                  <a:srgbClr val="FF0000"/>
                </a:solidFill>
                <a:latin typeface="黑体" panose="02010609060101010101" pitchFamily="49" charset="-122"/>
                <a:ea typeface="黑体" panose="02010609060101010101" pitchFamily="49" charset="-122"/>
              </a:rPr>
              <a:t>结构简单</a:t>
            </a:r>
            <a:r>
              <a:rPr lang="en-US" altLang="zh-CN" b="0" dirty="0">
                <a:solidFill>
                  <a:srgbClr val="FF0000"/>
                </a:solidFill>
                <a:latin typeface="黑体" panose="02010609060101010101" pitchFamily="49" charset="-122"/>
                <a:ea typeface="黑体" panose="02010609060101010101" pitchFamily="49" charset="-122"/>
              </a:rPr>
              <a:t>,</a:t>
            </a:r>
            <a:r>
              <a:rPr lang="zh-CN" altLang="en-US" b="0" dirty="0">
                <a:solidFill>
                  <a:srgbClr val="FF0000"/>
                </a:solidFill>
                <a:latin typeface="黑体" panose="02010609060101010101" pitchFamily="49" charset="-122"/>
                <a:ea typeface="黑体" panose="02010609060101010101" pitchFamily="49" charset="-122"/>
              </a:rPr>
              <a:t>所用元件少</a:t>
            </a:r>
            <a:endParaRPr lang="en-US" altLang="zh-CN" b="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7" name="Rectangle 75"/>
          <p:cNvSpPr>
            <a:spLocks noChangeArrowheads="1"/>
          </p:cNvSpPr>
          <p:nvPr/>
        </p:nvSpPr>
        <p:spPr bwMode="auto">
          <a:xfrm>
            <a:off x="285132" y="1122576"/>
            <a:ext cx="3867227" cy="2246769"/>
          </a:xfrm>
          <a:prstGeom prst="rect">
            <a:avLst/>
          </a:prstGeom>
          <a:noFill/>
          <a:ln w="28575">
            <a:noFill/>
          </a:ln>
          <a:effectLst/>
        </p:spPr>
        <p:txBody>
          <a:bodyPr wrap="square" anchor="ctr">
            <a:spAutoFit/>
          </a:bodyPr>
          <a:lstStyle/>
          <a:p>
            <a:pPr lvl="0" algn="just" eaLnBrk="1" hangingPunct="1">
              <a:spcBef>
                <a:spcPct val="20000"/>
              </a:spcBef>
              <a:defRPr/>
            </a:pPr>
            <a:r>
              <a:rPr lang="zh-CN" altLang="en-US" b="0" dirty="0">
                <a:solidFill>
                  <a:schemeClr val="tx1"/>
                </a:solidFill>
                <a:latin typeface="黑体" panose="02010609060101010101" pitchFamily="49" charset="-122"/>
                <a:ea typeface="黑体" panose="02010609060101010101" pitchFamily="49" charset="-122"/>
              </a:rPr>
              <a:t>利用逻辑门电路的传输延迟时间，将奇数个反相器首尾相接，就可以构成一个简单的环形振荡器</a:t>
            </a:r>
            <a:endParaRPr lang="zh-CN" altLang="en-US" b="0" dirty="0">
              <a:solidFill>
                <a:schemeClr val="tx1"/>
              </a:solidFill>
              <a:latin typeface="黑体" panose="02010609060101010101" pitchFamily="49" charset="-122"/>
              <a:ea typeface="黑体" panose="02010609060101010101" pitchFamily="49" charset="-122"/>
            </a:endParaRPr>
          </a:p>
        </p:txBody>
      </p:sp>
      <p:pic>
        <p:nvPicPr>
          <p:cNvPr id="18" name="Picture 15" descr="10-4-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131" y="3497737"/>
            <a:ext cx="4607421" cy="14647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Object 8"/>
          <p:cNvGraphicFramePr>
            <a:graphicFrameLocks noChangeAspect="1"/>
          </p:cNvGraphicFramePr>
          <p:nvPr/>
        </p:nvGraphicFramePr>
        <p:xfrm>
          <a:off x="4652963" y="721516"/>
          <a:ext cx="4113212" cy="4064000"/>
        </p:xfrm>
        <a:graphic>
          <a:graphicData uri="http://schemas.openxmlformats.org/presentationml/2006/ole">
            <mc:AlternateContent xmlns:mc="http://schemas.openxmlformats.org/markup-compatibility/2006">
              <mc:Choice xmlns:v="urn:schemas-microsoft-com:vml" Requires="v">
                <p:oleObj spid="_x0000_s4" name="Photo Editor 照片" r:id="rId2" imgW="16202025" imgH="13039725" progId="MSPhotoEd.3">
                  <p:embed/>
                </p:oleObj>
              </mc:Choice>
              <mc:Fallback>
                <p:oleObj name="Photo Editor 照片" r:id="rId2" imgW="16202025" imgH="13039725" progId="MSPhotoEd.3">
                  <p:embed/>
                  <p:pic>
                    <p:nvPicPr>
                      <p:cNvPr id="0"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963" y="721516"/>
                        <a:ext cx="4113212"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9"/>
          <p:cNvSpPr>
            <a:spLocks noChangeShapeType="1"/>
          </p:cNvSpPr>
          <p:nvPr/>
        </p:nvSpPr>
        <p:spPr bwMode="auto">
          <a:xfrm>
            <a:off x="5086350" y="2016916"/>
            <a:ext cx="358775" cy="0"/>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Line 10"/>
          <p:cNvSpPr>
            <a:spLocks noChangeShapeType="1"/>
          </p:cNvSpPr>
          <p:nvPr/>
        </p:nvSpPr>
        <p:spPr bwMode="auto">
          <a:xfrm flipV="1">
            <a:off x="5445125" y="1297779"/>
            <a:ext cx="0" cy="719137"/>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Line 11"/>
          <p:cNvSpPr>
            <a:spLocks noChangeShapeType="1"/>
          </p:cNvSpPr>
          <p:nvPr/>
        </p:nvSpPr>
        <p:spPr bwMode="auto">
          <a:xfrm flipH="1">
            <a:off x="5157788" y="2521741"/>
            <a:ext cx="431800" cy="0"/>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Line 12"/>
          <p:cNvSpPr>
            <a:spLocks noChangeShapeType="1"/>
          </p:cNvSpPr>
          <p:nvPr/>
        </p:nvSpPr>
        <p:spPr bwMode="auto">
          <a:xfrm>
            <a:off x="5589588" y="2521741"/>
            <a:ext cx="0" cy="720725"/>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Line 13"/>
          <p:cNvSpPr>
            <a:spLocks noChangeShapeType="1"/>
          </p:cNvSpPr>
          <p:nvPr/>
        </p:nvSpPr>
        <p:spPr bwMode="auto">
          <a:xfrm flipH="1">
            <a:off x="5086350" y="4466429"/>
            <a:ext cx="719138" cy="0"/>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Line 14"/>
          <p:cNvSpPr>
            <a:spLocks noChangeShapeType="1"/>
          </p:cNvSpPr>
          <p:nvPr/>
        </p:nvSpPr>
        <p:spPr bwMode="auto">
          <a:xfrm flipV="1">
            <a:off x="5805488" y="3745704"/>
            <a:ext cx="0" cy="720725"/>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10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10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10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up)">
                                      <p:cBhvr>
                                        <p:cTn id="46" dur="10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10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down)">
                                      <p:cBhvr>
                                        <p:cTn id="56" dur="10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62"/>
                                        </p:tgtEl>
                                        <p:attrNameLst>
                                          <p:attrName>style.visibility</p:attrName>
                                        </p:attrNameLst>
                                      </p:cBhvr>
                                      <p:to>
                                        <p:strVal val="visible"/>
                                      </p:to>
                                    </p:set>
                                    <p:animEffect transition="in" filter="wipe(down)">
                                      <p:cBhvr>
                                        <p:cTn id="61"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62" grpId="0" animBg="1"/>
      <p:bldP spid="16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5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典型电路分析</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3" name="Text Box 5"/>
          <p:cNvSpPr txBox="1">
            <a:spLocks noChangeArrowheads="1"/>
          </p:cNvSpPr>
          <p:nvPr/>
        </p:nvSpPr>
        <p:spPr bwMode="auto">
          <a:xfrm>
            <a:off x="120865" y="593124"/>
            <a:ext cx="4195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1" hangingPunct="1">
              <a:spcBef>
                <a:spcPct val="50000"/>
              </a:spcBef>
              <a:defRPr/>
            </a:pP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b="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环形振荡器</a:t>
            </a:r>
            <a:endParaRPr kumimoji="1"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2" name="Rectangle 75"/>
          <p:cNvSpPr>
            <a:spLocks noChangeArrowheads="1"/>
          </p:cNvSpPr>
          <p:nvPr/>
        </p:nvSpPr>
        <p:spPr bwMode="auto">
          <a:xfrm>
            <a:off x="2131943" y="4981433"/>
            <a:ext cx="4751970" cy="523220"/>
          </a:xfrm>
          <a:prstGeom prst="rect">
            <a:avLst/>
          </a:prstGeom>
          <a:noFill/>
          <a:ln w="28575">
            <a:noFill/>
          </a:ln>
          <a:effectLst/>
        </p:spPr>
        <p:txBody>
          <a:bodyPr wrap="square" anchor="ctr">
            <a:spAutoFit/>
          </a:bodyPr>
          <a:lstStyle/>
          <a:p>
            <a:pPr lvl="0" eaLnBrk="1" hangingPunct="1">
              <a:defRPr/>
            </a:pPr>
            <a:r>
              <a:rPr lang="zh-CN" altLang="en-US" b="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优点：</a:t>
            </a:r>
            <a:r>
              <a:rPr lang="zh-CN" altLang="en-US" b="0" dirty="0">
                <a:solidFill>
                  <a:srgbClr val="FF0000"/>
                </a:solidFill>
                <a:latin typeface="黑体" panose="02010609060101010101" pitchFamily="49" charset="-122"/>
                <a:ea typeface="黑体" panose="02010609060101010101" pitchFamily="49" charset="-122"/>
              </a:rPr>
              <a:t>结构简单</a:t>
            </a:r>
            <a:r>
              <a:rPr lang="en-US" altLang="zh-CN" b="0" dirty="0">
                <a:solidFill>
                  <a:srgbClr val="FF0000"/>
                </a:solidFill>
                <a:latin typeface="黑体" panose="02010609060101010101" pitchFamily="49" charset="-122"/>
                <a:ea typeface="黑体" panose="02010609060101010101" pitchFamily="49" charset="-122"/>
              </a:rPr>
              <a:t>,</a:t>
            </a:r>
            <a:r>
              <a:rPr lang="zh-CN" altLang="en-US" b="0" dirty="0">
                <a:solidFill>
                  <a:srgbClr val="FF0000"/>
                </a:solidFill>
                <a:latin typeface="黑体" panose="02010609060101010101" pitchFamily="49" charset="-122"/>
                <a:ea typeface="黑体" panose="02010609060101010101" pitchFamily="49" charset="-122"/>
              </a:rPr>
              <a:t>所用元件少</a:t>
            </a:r>
            <a:endParaRPr lang="en-US" altLang="zh-CN" b="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7" name="Rectangle 75"/>
          <p:cNvSpPr>
            <a:spLocks noChangeArrowheads="1"/>
          </p:cNvSpPr>
          <p:nvPr/>
        </p:nvSpPr>
        <p:spPr bwMode="auto">
          <a:xfrm>
            <a:off x="285132" y="1122576"/>
            <a:ext cx="3867227" cy="2246769"/>
          </a:xfrm>
          <a:prstGeom prst="rect">
            <a:avLst/>
          </a:prstGeom>
          <a:noFill/>
          <a:ln w="28575">
            <a:noFill/>
          </a:ln>
          <a:effectLst/>
        </p:spPr>
        <p:txBody>
          <a:bodyPr wrap="square" anchor="ctr">
            <a:spAutoFit/>
          </a:bodyPr>
          <a:lstStyle/>
          <a:p>
            <a:pPr lvl="0" algn="just" eaLnBrk="1" hangingPunct="1">
              <a:spcBef>
                <a:spcPct val="20000"/>
              </a:spcBef>
              <a:defRPr/>
            </a:pPr>
            <a:r>
              <a:rPr lang="zh-CN" altLang="en-US" b="0" dirty="0">
                <a:solidFill>
                  <a:schemeClr val="tx1"/>
                </a:solidFill>
                <a:latin typeface="黑体" panose="02010609060101010101" pitchFamily="49" charset="-122"/>
                <a:ea typeface="黑体" panose="02010609060101010101" pitchFamily="49" charset="-122"/>
              </a:rPr>
              <a:t>利用逻辑门电路的传输延迟时间，将奇数个反相器首尾相接，就可以构成一个简单的环形振荡器</a:t>
            </a:r>
            <a:endParaRPr lang="zh-CN" altLang="en-US" b="0" dirty="0">
              <a:solidFill>
                <a:schemeClr val="tx1"/>
              </a:solidFill>
              <a:latin typeface="黑体" panose="02010609060101010101" pitchFamily="49" charset="-122"/>
              <a:ea typeface="黑体" panose="02010609060101010101" pitchFamily="49" charset="-122"/>
            </a:endParaRPr>
          </a:p>
        </p:txBody>
      </p:sp>
      <p:pic>
        <p:nvPicPr>
          <p:cNvPr id="18" name="Picture 15" descr="10-4-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131" y="3497737"/>
            <a:ext cx="4607421" cy="14647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Object 8"/>
          <p:cNvGraphicFramePr>
            <a:graphicFrameLocks noChangeAspect="1"/>
          </p:cNvGraphicFramePr>
          <p:nvPr/>
        </p:nvGraphicFramePr>
        <p:xfrm>
          <a:off x="4652963" y="721516"/>
          <a:ext cx="4113212" cy="4064000"/>
        </p:xfrm>
        <a:graphic>
          <a:graphicData uri="http://schemas.openxmlformats.org/presentationml/2006/ole">
            <mc:AlternateContent xmlns:mc="http://schemas.openxmlformats.org/markup-compatibility/2006">
              <mc:Choice xmlns:v="urn:schemas-microsoft-com:vml" Requires="v">
                <p:oleObj spid="_x0000_s4" name="Photo Editor 照片" r:id="rId2" imgW="16202025" imgH="13039725" progId="MSPhotoEd.3">
                  <p:embed/>
                </p:oleObj>
              </mc:Choice>
              <mc:Fallback>
                <p:oleObj name="Photo Editor 照片" r:id="rId2" imgW="16202025" imgH="13039725" progId="MSPhotoEd.3">
                  <p:embed/>
                  <p:pic>
                    <p:nvPicPr>
                      <p:cNvPr id="0"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963" y="721516"/>
                        <a:ext cx="4113212"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9"/>
          <p:cNvSpPr>
            <a:spLocks noChangeShapeType="1"/>
          </p:cNvSpPr>
          <p:nvPr/>
        </p:nvSpPr>
        <p:spPr bwMode="auto">
          <a:xfrm>
            <a:off x="5086350" y="2016916"/>
            <a:ext cx="358775" cy="0"/>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Line 10"/>
          <p:cNvSpPr>
            <a:spLocks noChangeShapeType="1"/>
          </p:cNvSpPr>
          <p:nvPr/>
        </p:nvSpPr>
        <p:spPr bwMode="auto">
          <a:xfrm flipV="1">
            <a:off x="5445125" y="1297779"/>
            <a:ext cx="0" cy="719137"/>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Line 11"/>
          <p:cNvSpPr>
            <a:spLocks noChangeShapeType="1"/>
          </p:cNvSpPr>
          <p:nvPr/>
        </p:nvSpPr>
        <p:spPr bwMode="auto">
          <a:xfrm flipH="1">
            <a:off x="5157788" y="2521741"/>
            <a:ext cx="431800" cy="0"/>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Line 12"/>
          <p:cNvSpPr>
            <a:spLocks noChangeShapeType="1"/>
          </p:cNvSpPr>
          <p:nvPr/>
        </p:nvSpPr>
        <p:spPr bwMode="auto">
          <a:xfrm>
            <a:off x="5589588" y="2521741"/>
            <a:ext cx="0" cy="720725"/>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Line 13"/>
          <p:cNvSpPr>
            <a:spLocks noChangeShapeType="1"/>
          </p:cNvSpPr>
          <p:nvPr/>
        </p:nvSpPr>
        <p:spPr bwMode="auto">
          <a:xfrm flipH="1">
            <a:off x="5086350" y="4466429"/>
            <a:ext cx="719138" cy="0"/>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Line 14"/>
          <p:cNvSpPr>
            <a:spLocks noChangeShapeType="1"/>
          </p:cNvSpPr>
          <p:nvPr/>
        </p:nvSpPr>
        <p:spPr bwMode="auto">
          <a:xfrm flipV="1">
            <a:off x="5805488" y="3745704"/>
            <a:ext cx="0" cy="720725"/>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6" name="文本框 5"/>
              <p:cNvSpPr txBox="1"/>
              <p:nvPr/>
            </p:nvSpPr>
            <p:spPr>
              <a:xfrm>
                <a:off x="1917065" y="5523865"/>
                <a:ext cx="4760595" cy="957580"/>
              </a:xfrm>
              <a:prstGeom prst="rect">
                <a:avLst/>
              </a:prstGeom>
              <a:noFill/>
              <a:ln>
                <a:noFill/>
              </a:ln>
            </p:spPr>
            <p:txBody>
              <a:bodyPr>
                <a:spAutoFit/>
              </a:bodyPr>
              <a:p>
                <a:pPr algn="l" eaLnBrk="1" hangingPunct="1">
                  <a:spcBef>
                    <a:spcPct val="50000"/>
                  </a:spcBef>
                  <a:buClrTx/>
                  <a:buSzTx/>
                  <a:buFontTx/>
                  <a:buNone/>
                </a:pPr>
                <a:r>
                  <a:rPr lang="zh-CN" altLang="en-US" b="0" dirty="0">
                    <a:solidFill>
                      <a:srgbClr val="0000FF"/>
                    </a:solidFill>
                    <a:latin typeface="黑体" panose="02010609060101010101" pitchFamily="49" charset="-122"/>
                    <a:ea typeface="黑体" panose="02010609060101010101" pitchFamily="49" charset="-122"/>
                    <a:cs typeface="Times New Roman" panose="02020603050405020304" pitchFamily="18" charset="0"/>
                    <a:sym typeface="+mn-ea"/>
                  </a:rPr>
                  <a:t>缺点：</a:t>
                </a:r>
                <a:r>
                  <a:rPr lang="zh-CN" altLang="en-US" b="0" dirty="0">
                    <a:solidFill>
                      <a:srgbClr val="0000FF"/>
                    </a:solidFill>
                    <a:latin typeface="黑体" panose="02010609060101010101" pitchFamily="49" charset="-122"/>
                    <a:ea typeface="黑体" panose="02010609060101010101" pitchFamily="49" charset="-122"/>
                    <a:sym typeface="+mn-ea"/>
                  </a:rPr>
                  <a:t>频率太高</a:t>
                </a:r>
                <a:r>
                  <a:rPr lang="en-US" altLang="zh-CN" b="0" dirty="0">
                    <a:solidFill>
                      <a:srgbClr val="0000FF"/>
                    </a:solidFill>
                    <a:latin typeface="黑体" panose="02010609060101010101" pitchFamily="49" charset="-122"/>
                    <a:ea typeface="黑体" panose="02010609060101010101" pitchFamily="49" charset="-122"/>
                    <a:sym typeface="+mn-ea"/>
                  </a:rPr>
                  <a:t>,</a:t>
                </a:r>
                <a:r>
                  <a:rPr lang="zh-CN" altLang="en-US" b="0" dirty="0">
                    <a:solidFill>
                      <a:srgbClr val="0000FF"/>
                    </a:solidFill>
                    <a:latin typeface="黑体" panose="02010609060101010101" pitchFamily="49" charset="-122"/>
                    <a:ea typeface="黑体" panose="02010609060101010101" pitchFamily="49" charset="-122"/>
                    <a:sym typeface="+mn-ea"/>
                  </a:rPr>
                  <a:t>并且不可调整。其振荡周期为</a:t>
                </a:r>
                <a14:m>
                  <m:oMath xmlns:m="http://schemas.openxmlformats.org/officeDocument/2006/math">
                    <m:r>
                      <a:rPr lang="en-US" altLang="zh-CN" b="0" i="1" dirty="0" smtClean="0">
                        <a:solidFill>
                          <a:srgbClr val="0000FF"/>
                        </a:solidFill>
                        <a:latin typeface="Cambria Math" panose="02040503050406030204" pitchFamily="18" charset="0"/>
                        <a:ea typeface="黑体" panose="02010609060101010101" pitchFamily="49" charset="-122"/>
                      </a:rPr>
                      <m:t>6</m:t>
                    </m:r>
                    <m:r>
                      <a:rPr lang="en-US" altLang="zh-CN" b="0" i="1" dirty="0" smtClean="0">
                        <a:solidFill>
                          <a:srgbClr val="0000FF"/>
                        </a:solidFill>
                        <a:latin typeface="Cambria Math" panose="02040503050406030204" pitchFamily="18" charset="0"/>
                        <a:ea typeface="Cambria Math" panose="02040503050406030204" pitchFamily="18" charset="0"/>
                      </a:rPr>
                      <m:t>∙</m:t>
                    </m:r>
                    <m:sSub>
                      <m:sSubPr>
                        <m:ctrlPr>
                          <a:rPr lang="en-US" altLang="zh-CN" b="0" i="1" dirty="0" smtClean="0">
                            <a:solidFill>
                              <a:srgbClr val="0000FF"/>
                            </a:solidFill>
                            <a:latin typeface="Cambria Math" panose="02040503050406030204" pitchFamily="18" charset="0"/>
                            <a:ea typeface="Cambria Math" panose="02040503050406030204" pitchFamily="18" charset="0"/>
                          </a:rPr>
                        </m:ctrlPr>
                      </m:sSubPr>
                      <m:e>
                        <m:r>
                          <a:rPr lang="en-US" altLang="zh-CN" b="0" i="1" dirty="0" err="1">
                            <a:solidFill>
                              <a:srgbClr val="0000FF"/>
                            </a:solidFill>
                            <a:latin typeface="Cambria Math" panose="02040503050406030204" pitchFamily="18" charset="0"/>
                            <a:ea typeface="黑体" panose="02010609060101010101" pitchFamily="49" charset="-122"/>
                          </a:rPr>
                          <m:t>𝑡</m:t>
                        </m:r>
                      </m:e>
                      <m:sub>
                        <m:r>
                          <a:rPr lang="en-US" altLang="zh-CN" b="0" i="1" dirty="0" err="1">
                            <a:solidFill>
                              <a:srgbClr val="0000FF"/>
                            </a:solidFill>
                            <a:latin typeface="Cambria Math" panose="02040503050406030204" pitchFamily="18" charset="0"/>
                            <a:ea typeface="黑体" panose="02010609060101010101" pitchFamily="49" charset="-122"/>
                          </a:rPr>
                          <m:t>𝑝𝑑</m:t>
                        </m:r>
                      </m:sub>
                    </m:sSub>
                  </m:oMath>
                </a14:m>
                <a:endParaRPr lang="zh-CN" altLang="en-US" sz="2800">
                  <a:latin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917065" y="5523865"/>
                <a:ext cx="4760595" cy="957580"/>
              </a:xfrm>
              <a:prstGeom prst="rect">
                <a:avLst/>
              </a:prstGeom>
              <a:blipFill rotWithShape="1">
                <a:blip r:embed="rId4"/>
                <a:stretch>
                  <a:fillRect/>
                </a:stretch>
              </a:blipFill>
              <a:ln>
                <a:noFill/>
              </a:ln>
            </p:spPr>
            <p:txBody>
              <a:bodyPr/>
              <a:lstStyle/>
              <a:p>
                <a:r>
                  <a:rPr lang="zh-CN" altLang="en-US">
                    <a:noFill/>
                  </a:rPr>
                  <a:t> </a:t>
                </a:r>
              </a:p>
            </p:txBody>
          </p:sp>
        </mc:Fallback>
      </mc:AlternateContent>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478588"/>
            <a:ext cx="903288" cy="338137"/>
          </a:xfrm>
          <a:prstGeom prst="rect">
            <a:avLst/>
          </a:prstGeom>
        </p:spPr>
        <p:txBody>
          <a:bodyPr/>
          <a:lstStyle/>
          <a:p>
            <a:pPr>
              <a:defRPr/>
            </a:pPr>
            <a:fld id="{315B291C-51FB-4C18-A138-CCB3C24CD792}" type="slidenum">
              <a:rPr lang="en-US" altLang="zh-CN" smtClean="0"/>
            </a:fld>
            <a:endParaRPr lang="en-US" altLang="zh-CN" dirty="0"/>
          </a:p>
        </p:txBody>
      </p:sp>
      <p:sp>
        <p:nvSpPr>
          <p:cNvPr id="6" name="副标题 4"/>
          <p:cNvSpPr>
            <a:spLocks noGrp="1"/>
          </p:cNvSpPr>
          <p:nvPr>
            <p:ph type="subTitle" idx="1"/>
          </p:nvPr>
        </p:nvSpPr>
        <p:spPr>
          <a:xfrm>
            <a:off x="684982" y="1064652"/>
            <a:ext cx="4290264" cy="730071"/>
          </a:xfrm>
        </p:spPr>
        <p:txBody>
          <a:bodyPr/>
          <a:lstStyle/>
          <a:p>
            <a:pPr algn="l"/>
            <a:r>
              <a:rPr lang="zh-CN" altLang="en-US" dirty="0">
                <a:latin typeface="黑体" panose="02010609060101010101" pitchFamily="49" charset="-122"/>
                <a:ea typeface="黑体" panose="02010609060101010101" pitchFamily="49" charset="-122"/>
              </a:rPr>
              <a:t>一、</a:t>
            </a:r>
            <a:r>
              <a:rPr lang="en-US" altLang="zh-CN" dirty="0">
                <a:latin typeface="黑体" panose="02010609060101010101" pitchFamily="49" charset="-122"/>
                <a:ea typeface="黑体" panose="02010609060101010101" pitchFamily="49" charset="-122"/>
              </a:rPr>
              <a:t>555</a:t>
            </a:r>
            <a:r>
              <a:rPr lang="zh-CN" altLang="en-US" dirty="0">
                <a:latin typeface="黑体" panose="02010609060101010101" pitchFamily="49" charset="-122"/>
                <a:ea typeface="黑体" panose="02010609060101010101" pitchFamily="49" charset="-122"/>
              </a:rPr>
              <a:t>定时器及应用</a:t>
            </a:r>
            <a:endParaRPr lang="en-US" altLang="zh-CN" dirty="0">
              <a:latin typeface="黑体" panose="02010609060101010101" pitchFamily="49" charset="-122"/>
              <a:ea typeface="黑体" panose="02010609060101010101" pitchFamily="49" charset="-122"/>
            </a:endParaRPr>
          </a:p>
        </p:txBody>
      </p:sp>
      <p:sp>
        <p:nvSpPr>
          <p:cNvPr id="3" name="左大括号 2"/>
          <p:cNvSpPr/>
          <p:nvPr/>
        </p:nvSpPr>
        <p:spPr bwMode="auto">
          <a:xfrm>
            <a:off x="4887213" y="992953"/>
            <a:ext cx="565109" cy="1027688"/>
          </a:xfrm>
          <a:prstGeom prst="leftBrace">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6000" b="1" i="0" u="none" strike="noStrike" cap="none" normalizeH="0" baseline="0" dirty="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sp>
        <p:nvSpPr>
          <p:cNvPr id="7" name="文本框 6"/>
          <p:cNvSpPr txBox="1"/>
          <p:nvPr/>
        </p:nvSpPr>
        <p:spPr bwMode="auto">
          <a:xfrm>
            <a:off x="5412566" y="800810"/>
            <a:ext cx="34758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施密特触发器</a:t>
            </a:r>
            <a:endParaRPr lang="en-US" altLang="zh-CN" dirty="0">
              <a:solidFill>
                <a:schemeClr val="tx1"/>
              </a:solidFill>
              <a:latin typeface="黑体" panose="02010609060101010101" pitchFamily="49" charset="-122"/>
              <a:ea typeface="黑体" panose="02010609060101010101" pitchFamily="49" charset="-122"/>
            </a:endParaRPr>
          </a:p>
          <a:p>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单稳态触发器</a:t>
            </a:r>
            <a:endParaRPr lang="en-US" altLang="zh-CN" dirty="0">
              <a:solidFill>
                <a:schemeClr val="tx1"/>
              </a:solidFill>
              <a:latin typeface="黑体" panose="02010609060101010101" pitchFamily="49" charset="-122"/>
              <a:ea typeface="黑体" panose="02010609060101010101" pitchFamily="49" charset="-122"/>
            </a:endParaRPr>
          </a:p>
          <a:p>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多谐振荡器</a:t>
            </a:r>
            <a:endParaRPr lang="en-US" altLang="zh-CN" dirty="0">
              <a:solidFill>
                <a:schemeClr val="tx1"/>
              </a:solidFill>
              <a:latin typeface="黑体" panose="02010609060101010101" pitchFamily="49" charset="-122"/>
              <a:ea typeface="黑体" panose="02010609060101010101" pitchFamily="49" charset="-122"/>
            </a:endParaRPr>
          </a:p>
          <a:p>
            <a:pPr algn="l" eaLnBrk="1" hangingPunct="1">
              <a:spcBef>
                <a:spcPct val="50000"/>
              </a:spcBef>
              <a:buClrTx/>
              <a:buSzTx/>
              <a:buFontTx/>
              <a:buNone/>
            </a:pPr>
            <a:endParaRPr lang="zh-CN" altLang="en-US" sz="2800" dirty="0">
              <a:latin typeface="Times New Roman" panose="02020603050405020304" pitchFamily="18" charset="0"/>
            </a:endParaRPr>
          </a:p>
        </p:txBody>
      </p:sp>
      <p:sp>
        <p:nvSpPr>
          <p:cNvPr id="11" name="副标题 4"/>
          <p:cNvSpPr txBox="1"/>
          <p:nvPr/>
        </p:nvSpPr>
        <p:spPr>
          <a:xfrm>
            <a:off x="684982" y="3534289"/>
            <a:ext cx="5028598" cy="730071"/>
          </a:xfrm>
          <a:prstGeom prst="rect">
            <a:avLst/>
          </a:prstGeom>
        </p:spPr>
        <p:txBody>
          <a:bodyPr/>
          <a:lstStyle>
            <a:lvl1pPr marL="0" indent="0" algn="ctr" rtl="0" eaLnBrk="1" fontAlgn="base" hangingPunct="1">
              <a:spcBef>
                <a:spcPct val="20000"/>
              </a:spcBef>
              <a:spcAft>
                <a:spcPct val="0"/>
              </a:spcAft>
              <a:buClr>
                <a:schemeClr val="folHlink"/>
              </a:buClr>
              <a:buSzPct val="60000"/>
              <a:buFont typeface="Wingdings" panose="05000000000000000000" pitchFamily="2" charset="2"/>
              <a:buNone/>
              <a:defRPr kumimoji="1" sz="32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latin typeface="黑体" panose="02010609060101010101" pitchFamily="49" charset="-122"/>
                <a:ea typeface="黑体" panose="02010609060101010101" pitchFamily="49" charset="-122"/>
              </a:rPr>
              <a:t>二、由门电路构成</a:t>
            </a:r>
            <a:endParaRPr lang="en-US" altLang="zh-CN" dirty="0">
              <a:latin typeface="黑体" panose="02010609060101010101" pitchFamily="49" charset="-122"/>
              <a:ea typeface="黑体" panose="02010609060101010101" pitchFamily="49" charset="-122"/>
            </a:endParaRPr>
          </a:p>
        </p:txBody>
      </p:sp>
      <p:sp>
        <p:nvSpPr>
          <p:cNvPr id="12" name="左大括号 11"/>
          <p:cNvSpPr/>
          <p:nvPr/>
        </p:nvSpPr>
        <p:spPr bwMode="auto">
          <a:xfrm>
            <a:off x="4887213" y="3462590"/>
            <a:ext cx="565109" cy="1027688"/>
          </a:xfrm>
          <a:prstGeom prst="leftBrace">
            <a:avLst/>
          </a:prstGeom>
          <a:noFill/>
          <a:ln w="38100"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6000" b="1" i="0" u="none" strike="noStrike" cap="none" normalizeH="0" baseline="0" dirty="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p:txBody>
      </p:sp>
      <p:sp>
        <p:nvSpPr>
          <p:cNvPr id="13" name="文本框 12"/>
          <p:cNvSpPr txBox="1"/>
          <p:nvPr/>
        </p:nvSpPr>
        <p:spPr bwMode="auto">
          <a:xfrm>
            <a:off x="5412566" y="3270447"/>
            <a:ext cx="34758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施密特触发器</a:t>
            </a:r>
            <a:endParaRPr lang="en-US" altLang="zh-CN" dirty="0">
              <a:solidFill>
                <a:schemeClr val="tx1"/>
              </a:solidFill>
              <a:latin typeface="黑体" panose="02010609060101010101" pitchFamily="49" charset="-122"/>
              <a:ea typeface="黑体" panose="02010609060101010101" pitchFamily="49" charset="-122"/>
            </a:endParaRPr>
          </a:p>
          <a:p>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单稳态触发器</a:t>
            </a:r>
            <a:endParaRPr lang="en-US" altLang="zh-CN" dirty="0">
              <a:solidFill>
                <a:schemeClr val="tx1"/>
              </a:solidFill>
              <a:latin typeface="黑体" panose="02010609060101010101" pitchFamily="49" charset="-122"/>
              <a:ea typeface="黑体" panose="02010609060101010101" pitchFamily="49" charset="-122"/>
            </a:endParaRPr>
          </a:p>
          <a:p>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多谐振荡器</a:t>
            </a:r>
            <a:endParaRPr lang="en-US" altLang="zh-CN" dirty="0">
              <a:solidFill>
                <a:schemeClr val="tx1"/>
              </a:solidFill>
              <a:latin typeface="黑体" panose="02010609060101010101" pitchFamily="49" charset="-122"/>
              <a:ea typeface="黑体" panose="02010609060101010101" pitchFamily="49" charset="-122"/>
            </a:endParaRPr>
          </a:p>
          <a:p>
            <a:pPr algn="l" eaLnBrk="1" hangingPunct="1">
              <a:spcBef>
                <a:spcPct val="50000"/>
              </a:spcBef>
              <a:buClrTx/>
              <a:buSzTx/>
              <a:buFontTx/>
              <a:buNone/>
            </a:pPr>
            <a:endParaRPr lang="zh-CN" altLang="en-US" sz="2800" dirty="0">
              <a:latin typeface="Times New Roman" panose="02020603050405020304" pitchFamily="18" charset="0"/>
            </a:endParaRPr>
          </a:p>
        </p:txBody>
      </p:sp>
      <p:sp>
        <p:nvSpPr>
          <p:cNvPr id="14" name="文本框 13"/>
          <p:cNvSpPr txBox="1"/>
          <p:nvPr/>
        </p:nvSpPr>
        <p:spPr bwMode="auto">
          <a:xfrm>
            <a:off x="903288" y="5179707"/>
            <a:ext cx="7479659"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l" eaLnBrk="1" hangingPunct="1">
              <a:lnSpc>
                <a:spcPct val="150000"/>
              </a:lnSpc>
              <a:spcBef>
                <a:spcPct val="50000"/>
              </a:spcBef>
              <a:buClrTx/>
              <a:buSzTx/>
              <a:buFontTx/>
              <a:buNone/>
            </a:pPr>
            <a:r>
              <a:rPr lang="zh-CN" altLang="en-US" sz="2800" dirty="0">
                <a:solidFill>
                  <a:schemeClr val="tx1"/>
                </a:solidFill>
                <a:latin typeface="Times New Roman" panose="02020603050405020304" pitchFamily="18" charset="0"/>
              </a:rPr>
              <a:t>复习第四章：几种触发器的功能，重点是例题和作业。</a:t>
            </a:r>
            <a:endParaRPr lang="zh-CN" altLang="en-US" sz="2800" dirty="0">
              <a:solidFill>
                <a:schemeClr val="tx1"/>
              </a:solidFill>
              <a:latin typeface="Times New Roman" panose="02020603050405020304" pitchFamily="18"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283" y="-1001"/>
            <a:ext cx="8229600" cy="80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solidFill>
                  <a:srgbClr val="000000"/>
                </a:solidFill>
                <a:latin typeface="黑体" panose="02010609060101010101" pitchFamily="49" charset="-122"/>
                <a:ea typeface="黑体" panose="02010609060101010101" pitchFamily="49" charset="-122"/>
              </a:rPr>
              <a:t>三、分析施密特触发器思路</a:t>
            </a:r>
            <a:endParaRPr kumimoji="0" lang="en-US" altLang="zh-CN" sz="2800" dirty="0">
              <a:solidFill>
                <a:srgbClr val="000000"/>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Text Box 7"/>
              <p:cNvSpPr txBox="1">
                <a:spLocks noChangeArrowheads="1"/>
              </p:cNvSpPr>
              <p:nvPr/>
            </p:nvSpPr>
            <p:spPr bwMode="auto">
              <a:xfrm>
                <a:off x="566738" y="593890"/>
                <a:ext cx="8137525" cy="414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eaLnBrk="1" hangingPunct="1">
                  <a:lnSpc>
                    <a:spcPct val="120000"/>
                  </a:lnSpc>
                  <a:buFont typeface="+mj-lt"/>
                  <a:buAutoNum type="arabicPeriod"/>
                  <a:defRPr/>
                </a:pPr>
                <a:r>
                  <a:rPr lang="zh-CN" altLang="en-US" dirty="0">
                    <a:solidFill>
                      <a:schemeClr val="tx1"/>
                    </a:solidFill>
                    <a:latin typeface="黑体" panose="02010609060101010101" pitchFamily="49" charset="-122"/>
                    <a:ea typeface="黑体" panose="02010609060101010101" pitchFamily="49" charset="-122"/>
                  </a:rPr>
                  <a:t>求出</a:t>
                </a:r>
                <a14:m>
                  <m:oMath xmlns:m="http://schemas.openxmlformats.org/officeDocument/2006/math">
                    <m:sSub>
                      <m:sSubPr>
                        <m:ctrlPr>
                          <a:rPr lang="en-US" altLang="zh-CN" b="1" i="1" dirty="0" smtClean="0">
                            <a:solidFill>
                              <a:schemeClr val="tx1"/>
                            </a:solidFill>
                            <a:latin typeface="Cambria Math" panose="02040503050406030204" pitchFamily="18" charset="0"/>
                            <a:ea typeface="楷体_GB2312" pitchFamily="1" charset="-122"/>
                          </a:rPr>
                        </m:ctrlPr>
                      </m:sSubPr>
                      <m:e>
                        <m:r>
                          <a:rPr lang="en-US" altLang="zh-CN" i="1" dirty="0" smtClean="0">
                            <a:solidFill>
                              <a:schemeClr val="tx1"/>
                            </a:solidFill>
                            <a:latin typeface="Cambria Math" panose="02040503050406030204" pitchFamily="18" charset="0"/>
                            <a:ea typeface="楷体_GB2312" pitchFamily="1" charset="-122"/>
                          </a:rPr>
                          <m:t>𝑉</m:t>
                        </m:r>
                      </m:e>
                      <m:sub>
                        <m:r>
                          <a:rPr lang="en-US" altLang="zh-CN" b="1" i="1" dirty="0" smtClean="0">
                            <a:solidFill>
                              <a:schemeClr val="tx1"/>
                            </a:solidFill>
                            <a:latin typeface="Cambria Math" panose="02040503050406030204" pitchFamily="18" charset="0"/>
                            <a:ea typeface="楷体_GB2312" pitchFamily="1" charset="-122"/>
                          </a:rPr>
                          <m:t>𝑰</m:t>
                        </m:r>
                      </m:sub>
                    </m:sSub>
                    <m:r>
                      <a:rPr lang="en-US" altLang="zh-CN" i="1" dirty="0">
                        <a:solidFill>
                          <a:schemeClr val="tx1"/>
                        </a:solidFill>
                        <a:latin typeface="Cambria Math" panose="02040503050406030204" pitchFamily="18" charset="0"/>
                        <a:ea typeface="楷体_GB2312" pitchFamily="1" charset="-122"/>
                      </a:rPr>
                      <m:t>=</m:t>
                    </m:r>
                    <m:r>
                      <a:rPr lang="en-US" altLang="zh-CN" i="1" dirty="0">
                        <a:solidFill>
                          <a:schemeClr val="tx1"/>
                        </a:solidFill>
                        <a:latin typeface="Cambria Math" panose="02040503050406030204" pitchFamily="18" charset="0"/>
                        <a:ea typeface="楷体_GB2312" pitchFamily="1" charset="-122"/>
                      </a:rPr>
                      <m:t>0</m:t>
                    </m:r>
                  </m:oMath>
                </a14:m>
                <a:r>
                  <a:rPr lang="zh-CN" altLang="en-US" dirty="0">
                    <a:solidFill>
                      <a:schemeClr val="tx1"/>
                    </a:solidFill>
                    <a:latin typeface="黑体" panose="02010609060101010101" pitchFamily="49" charset="-122"/>
                    <a:ea typeface="黑体" panose="02010609060101010101" pitchFamily="49" charset="-122"/>
                  </a:rPr>
                  <a:t>和</a:t>
                </a:r>
                <a14:m>
                  <m:oMath xmlns:m="http://schemas.openxmlformats.org/officeDocument/2006/math">
                    <m:sSub>
                      <m:sSubPr>
                        <m:ctrlPr>
                          <a:rPr lang="en-US" altLang="zh-CN" b="1" i="1" dirty="0" smtClean="0">
                            <a:solidFill>
                              <a:schemeClr val="tx1"/>
                            </a:solidFill>
                            <a:latin typeface="Cambria Math" panose="02040503050406030204" pitchFamily="18" charset="0"/>
                            <a:ea typeface="楷体_GB2312" pitchFamily="1" charset="-122"/>
                          </a:rPr>
                        </m:ctrlPr>
                      </m:sSubPr>
                      <m:e>
                        <m:r>
                          <a:rPr lang="en-US" altLang="zh-CN" i="1" dirty="0" smtClean="0">
                            <a:solidFill>
                              <a:schemeClr val="tx1"/>
                            </a:solidFill>
                            <a:latin typeface="Cambria Math" panose="02040503050406030204" pitchFamily="18" charset="0"/>
                            <a:ea typeface="楷体_GB2312" pitchFamily="1" charset="-122"/>
                          </a:rPr>
                          <m:t>𝑉</m:t>
                        </m:r>
                      </m:e>
                      <m:sub>
                        <m:r>
                          <a:rPr lang="en-US" altLang="zh-CN" b="1" i="1" dirty="0" smtClean="0">
                            <a:solidFill>
                              <a:schemeClr val="tx1"/>
                            </a:solidFill>
                            <a:latin typeface="Cambria Math" panose="02040503050406030204" pitchFamily="18" charset="0"/>
                            <a:ea typeface="楷体_GB2312" pitchFamily="1" charset="-122"/>
                          </a:rPr>
                          <m:t>𝑰</m:t>
                        </m:r>
                      </m:sub>
                    </m:sSub>
                    <m:r>
                      <a:rPr lang="en-US" altLang="zh-CN" i="1" dirty="0">
                        <a:solidFill>
                          <a:schemeClr val="tx1"/>
                        </a:solidFill>
                        <a:latin typeface="Cambria Math" panose="02040503050406030204" pitchFamily="18" charset="0"/>
                        <a:ea typeface="楷体_GB2312" pitchFamily="1" charset="-122"/>
                      </a:rPr>
                      <m:t>=</m:t>
                    </m:r>
                    <m:r>
                      <a:rPr lang="en-US" altLang="zh-CN" i="1" dirty="0">
                        <a:solidFill>
                          <a:schemeClr val="tx1"/>
                        </a:solidFill>
                        <a:latin typeface="Cambria Math" panose="02040503050406030204" pitchFamily="18" charset="0"/>
                        <a:ea typeface="楷体_GB2312" pitchFamily="1" charset="-122"/>
                      </a:rPr>
                      <m:t>1</m:t>
                    </m:r>
                  </m:oMath>
                </a14:m>
                <a:r>
                  <a:rPr lang="zh-CN" altLang="en-US" dirty="0">
                    <a:solidFill>
                      <a:schemeClr val="tx1"/>
                    </a:solidFill>
                    <a:latin typeface="黑体" panose="02010609060101010101" pitchFamily="49" charset="-122"/>
                    <a:ea typeface="黑体" panose="02010609060101010101" pitchFamily="49" charset="-122"/>
                  </a:rPr>
                  <a:t>时输出</a:t>
                </a:r>
                <a14:m>
                  <m:oMath xmlns:m="http://schemas.openxmlformats.org/officeDocument/2006/math">
                    <m:sSub>
                      <m:sSubPr>
                        <m:ctrlPr>
                          <a:rPr lang="en-US" altLang="zh-CN" b="1" i="1" dirty="0" smtClean="0">
                            <a:solidFill>
                              <a:schemeClr val="tx1"/>
                            </a:solidFill>
                            <a:latin typeface="Cambria Math" panose="02040503050406030204" pitchFamily="18" charset="0"/>
                            <a:ea typeface="楷体_GB2312" pitchFamily="1" charset="-122"/>
                          </a:rPr>
                        </m:ctrlPr>
                      </m:sSubPr>
                      <m:e>
                        <m:r>
                          <a:rPr lang="en-US" altLang="zh-CN" i="1" dirty="0" smtClean="0">
                            <a:solidFill>
                              <a:schemeClr val="tx1"/>
                            </a:solidFill>
                            <a:latin typeface="Cambria Math" panose="02040503050406030204" pitchFamily="18" charset="0"/>
                            <a:ea typeface="楷体_GB2312" pitchFamily="1" charset="-122"/>
                          </a:rPr>
                          <m:t>𝑉</m:t>
                        </m:r>
                      </m:e>
                      <m:sub>
                        <m:r>
                          <a:rPr lang="en-US" altLang="zh-CN" b="1" i="1" dirty="0" smtClean="0">
                            <a:solidFill>
                              <a:schemeClr val="tx1"/>
                            </a:solidFill>
                            <a:latin typeface="Cambria Math" panose="02040503050406030204" pitchFamily="18" charset="0"/>
                            <a:ea typeface="楷体_GB2312" pitchFamily="1" charset="-122"/>
                          </a:rPr>
                          <m:t>𝑶</m:t>
                        </m:r>
                      </m:sub>
                    </m:sSub>
                  </m:oMath>
                </a14:m>
                <a:r>
                  <a:rPr lang="zh-CN" altLang="en-US" dirty="0">
                    <a:solidFill>
                      <a:schemeClr val="tx1"/>
                    </a:solidFill>
                    <a:latin typeface="黑体" panose="02010609060101010101" pitchFamily="49" charset="-122"/>
                    <a:ea typeface="黑体" panose="02010609060101010101" pitchFamily="49" charset="-122"/>
                  </a:rPr>
                  <a:t>的状态 </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目的：确定类型</a:t>
                </a:r>
                <a:r>
                  <a:rPr lang="en-US" altLang="zh-CN" dirty="0">
                    <a:solidFill>
                      <a:schemeClr val="tx1"/>
                    </a:solidFill>
                    <a:latin typeface="黑体" panose="02010609060101010101" pitchFamily="49" charset="-122"/>
                    <a:ea typeface="黑体" panose="02010609060101010101" pitchFamily="49" charset="-122"/>
                  </a:rPr>
                  <a:t>)</a:t>
                </a:r>
                <a:endParaRPr lang="en-US" altLang="zh-CN" dirty="0">
                  <a:solidFill>
                    <a:schemeClr val="tx1"/>
                  </a:solidFill>
                  <a:latin typeface="黑体" panose="02010609060101010101" pitchFamily="49" charset="-122"/>
                  <a:ea typeface="黑体" panose="02010609060101010101" pitchFamily="49" charset="-122"/>
                </a:endParaRPr>
              </a:p>
              <a:p>
                <a:pPr marL="514350" indent="-514350">
                  <a:buFont typeface="+mj-lt"/>
                  <a:buAutoNum type="arabicPeriod"/>
                </a:pPr>
                <a:r>
                  <a:rPr lang="zh-CN" altLang="en-US" dirty="0">
                    <a:solidFill>
                      <a:schemeClr val="tx1"/>
                    </a:solidFill>
                    <a:latin typeface="黑体" panose="02010609060101010101" pitchFamily="49" charset="-122"/>
                    <a:ea typeface="黑体" panose="02010609060101010101" pitchFamily="49" charset="-122"/>
                  </a:rPr>
                  <a:t>找出引起输出状态翻转的关键点，并把该点电压记为</a:t>
                </a:r>
                <a14:m>
                  <m:oMath xmlns:m="http://schemas.openxmlformats.org/officeDocument/2006/math">
                    <m:sSub>
                      <m:sSubPr>
                        <m:ctrlPr>
                          <a:rPr lang="en-US" altLang="zh-CN" b="1" i="1" dirty="0" smtClean="0">
                            <a:solidFill>
                              <a:schemeClr val="tx1"/>
                            </a:solidFill>
                            <a:latin typeface="Cambria Math" panose="02040503050406030204" pitchFamily="18" charset="0"/>
                            <a:ea typeface="楷体_GB2312" pitchFamily="1" charset="-122"/>
                          </a:rPr>
                        </m:ctrlPr>
                      </m:sSubPr>
                      <m:e>
                        <m:r>
                          <a:rPr lang="en-US" altLang="zh-CN" i="1" dirty="0" smtClean="0">
                            <a:solidFill>
                              <a:schemeClr val="tx1"/>
                            </a:solidFill>
                            <a:latin typeface="Cambria Math" panose="02040503050406030204" pitchFamily="18" charset="0"/>
                            <a:ea typeface="楷体_GB2312" pitchFamily="1" charset="-122"/>
                          </a:rPr>
                          <m:t>𝑉</m:t>
                        </m:r>
                      </m:e>
                      <m:sub>
                        <m:r>
                          <a:rPr lang="en-US" altLang="zh-CN" b="1" i="1" dirty="0" smtClean="0">
                            <a:solidFill>
                              <a:schemeClr val="tx1"/>
                            </a:solidFill>
                            <a:latin typeface="Cambria Math" panose="02040503050406030204" pitchFamily="18" charset="0"/>
                            <a:ea typeface="楷体_GB2312" pitchFamily="1" charset="-122"/>
                          </a:rPr>
                          <m:t>𝑨</m:t>
                        </m:r>
                      </m:sub>
                    </m:sSub>
                  </m:oMath>
                </a14:m>
                <a:r>
                  <a:rPr lang="zh-CN" altLang="en-US" dirty="0">
                    <a:solidFill>
                      <a:schemeClr val="tx1"/>
                    </a:solidFill>
                    <a:latin typeface="黑体" panose="02010609060101010101" pitchFamily="49" charset="-122"/>
                    <a:ea typeface="黑体" panose="02010609060101010101" pitchFamily="49" charset="-122"/>
                  </a:rPr>
                  <a:t>，求</a:t>
                </a:r>
                <a14:m>
                  <m:oMath xmlns:m="http://schemas.openxmlformats.org/officeDocument/2006/math">
                    <m:sSub>
                      <m:sSubPr>
                        <m:ctrlPr>
                          <a:rPr lang="en-US" altLang="zh-CN" b="1" i="1" dirty="0" smtClean="0">
                            <a:solidFill>
                              <a:schemeClr val="tx1"/>
                            </a:solidFill>
                            <a:latin typeface="Cambria Math" panose="02040503050406030204" pitchFamily="18" charset="0"/>
                            <a:ea typeface="楷体_GB2312" pitchFamily="1" charset="-122"/>
                          </a:rPr>
                        </m:ctrlPr>
                      </m:sSubPr>
                      <m:e>
                        <m:r>
                          <a:rPr lang="en-US" altLang="zh-CN" i="1" dirty="0" smtClean="0">
                            <a:solidFill>
                              <a:schemeClr val="tx1"/>
                            </a:solidFill>
                            <a:latin typeface="Cambria Math" panose="02040503050406030204" pitchFamily="18" charset="0"/>
                            <a:ea typeface="楷体_GB2312" pitchFamily="1" charset="-122"/>
                          </a:rPr>
                          <m:t>𝑉</m:t>
                        </m:r>
                      </m:e>
                      <m:sub>
                        <m:r>
                          <a:rPr lang="en-US" altLang="zh-CN" b="1" i="1" dirty="0" smtClean="0">
                            <a:solidFill>
                              <a:schemeClr val="tx1"/>
                            </a:solidFill>
                            <a:latin typeface="Cambria Math" panose="02040503050406030204" pitchFamily="18" charset="0"/>
                            <a:ea typeface="楷体_GB2312" pitchFamily="1" charset="-122"/>
                          </a:rPr>
                          <m:t>𝑨</m:t>
                        </m:r>
                      </m:sub>
                    </m:sSub>
                  </m:oMath>
                </a14:m>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与</a:t>
                </a:r>
                <a14:m>
                  <m:oMath xmlns:m="http://schemas.openxmlformats.org/officeDocument/2006/math">
                    <m:sSub>
                      <m:sSubPr>
                        <m:ctrlPr>
                          <a:rPr lang="en-US" altLang="zh-CN" b="1" i="1" dirty="0" smtClean="0">
                            <a:solidFill>
                              <a:schemeClr val="tx1"/>
                            </a:solidFill>
                            <a:latin typeface="Cambria Math" panose="02040503050406030204" pitchFamily="18" charset="0"/>
                            <a:ea typeface="楷体_GB2312" pitchFamily="1" charset="-122"/>
                          </a:rPr>
                        </m:ctrlPr>
                      </m:sSubPr>
                      <m:e>
                        <m:r>
                          <a:rPr lang="en-US" altLang="zh-CN" i="1" dirty="0" smtClean="0">
                            <a:solidFill>
                              <a:schemeClr val="tx1"/>
                            </a:solidFill>
                            <a:latin typeface="Cambria Math" panose="02040503050406030204" pitchFamily="18" charset="0"/>
                            <a:ea typeface="楷体_GB2312" pitchFamily="1" charset="-122"/>
                          </a:rPr>
                          <m:t>𝑉</m:t>
                        </m:r>
                      </m:e>
                      <m:sub>
                        <m:r>
                          <a:rPr lang="en-US" altLang="zh-CN" b="1" i="1" dirty="0" smtClean="0">
                            <a:solidFill>
                              <a:schemeClr val="tx1"/>
                            </a:solidFill>
                            <a:latin typeface="Cambria Math" panose="02040503050406030204" pitchFamily="18" charset="0"/>
                            <a:ea typeface="楷体_GB2312" pitchFamily="1" charset="-122"/>
                          </a:rPr>
                          <m:t>𝑰</m:t>
                        </m:r>
                      </m:sub>
                    </m:sSub>
                  </m:oMath>
                </a14:m>
                <a:r>
                  <a:rPr lang="zh-CN" altLang="en-US" dirty="0">
                    <a:solidFill>
                      <a:schemeClr val="tx1"/>
                    </a:solidFill>
                    <a:latin typeface="黑体" panose="02010609060101010101" pitchFamily="49" charset="-122"/>
                    <a:ea typeface="黑体" panose="02010609060101010101" pitchFamily="49" charset="-122"/>
                  </a:rPr>
                  <a:t>、 </a:t>
                </a:r>
                <a14:m>
                  <m:oMath xmlns:m="http://schemas.openxmlformats.org/officeDocument/2006/math">
                    <m:sSub>
                      <m:sSubPr>
                        <m:ctrlPr>
                          <a:rPr lang="en-US" altLang="zh-CN" b="1" i="1" dirty="0" smtClean="0">
                            <a:solidFill>
                              <a:schemeClr val="tx1"/>
                            </a:solidFill>
                            <a:latin typeface="Cambria Math" panose="02040503050406030204" pitchFamily="18" charset="0"/>
                            <a:ea typeface="楷体_GB2312" pitchFamily="1" charset="-122"/>
                          </a:rPr>
                        </m:ctrlPr>
                      </m:sSubPr>
                      <m:e>
                        <m:r>
                          <a:rPr lang="en-US" altLang="zh-CN" i="1" dirty="0" smtClean="0">
                            <a:solidFill>
                              <a:schemeClr val="tx1"/>
                            </a:solidFill>
                            <a:latin typeface="Cambria Math" panose="02040503050406030204" pitchFamily="18" charset="0"/>
                            <a:ea typeface="楷体_GB2312" pitchFamily="1" charset="-122"/>
                          </a:rPr>
                          <m:t>𝑉</m:t>
                        </m:r>
                      </m:e>
                      <m:sub>
                        <m:r>
                          <a:rPr lang="en-US" altLang="zh-CN" b="1" i="1" dirty="0" smtClean="0">
                            <a:solidFill>
                              <a:schemeClr val="tx1"/>
                            </a:solidFill>
                            <a:latin typeface="Cambria Math" panose="02040503050406030204" pitchFamily="18" charset="0"/>
                            <a:ea typeface="楷体_GB2312" pitchFamily="1" charset="-122"/>
                          </a:rPr>
                          <m:t>𝑶</m:t>
                        </m:r>
                      </m:sub>
                    </m:sSub>
                  </m:oMath>
                </a14:m>
                <a:r>
                  <a:rPr lang="zh-CN" altLang="en-US" dirty="0">
                    <a:solidFill>
                      <a:schemeClr val="tx1"/>
                    </a:solidFill>
                    <a:latin typeface="黑体" panose="02010609060101010101" pitchFamily="49" charset="-122"/>
                    <a:ea typeface="黑体" panose="02010609060101010101" pitchFamily="49" charset="-122"/>
                  </a:rPr>
                  <a:t>的关系式：</a:t>
                </a:r>
                <a:endParaRPr lang="en-US" altLang="zh-CN" dirty="0">
                  <a:solidFill>
                    <a:schemeClr val="tx1"/>
                  </a:solidFill>
                  <a:latin typeface="黑体" panose="02010609060101010101" pitchFamily="49" charset="-122"/>
                  <a:ea typeface="黑体" panose="02010609060101010101" pitchFamily="49" charset="-122"/>
                </a:endParaRPr>
              </a:p>
              <a:p>
                <a:pPr>
                  <a:buFontTx/>
                  <a:buNone/>
                </a:pPr>
                <a:r>
                  <a:rPr lang="zh-CN" altLang="en-US" dirty="0">
                    <a:solidFill>
                      <a:schemeClr val="tx1"/>
                    </a:solidFill>
                    <a:latin typeface="黑体" panose="02010609060101010101" pitchFamily="49" charset="-122"/>
                    <a:ea typeface="黑体" panose="02010609060101010101" pitchFamily="49" charset="-122"/>
                  </a:rPr>
                  <a:t>  ①上升过程的关系式，记为：</a:t>
                </a:r>
                <a14:m>
                  <m:oMath xmlns:m="http://schemas.openxmlformats.org/officeDocument/2006/math">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𝑉</m:t>
                        </m:r>
                      </m:e>
                      <m:sub>
                        <m:r>
                          <a:rPr lang="en-US" altLang="zh-CN" i="1" dirty="0">
                            <a:solidFill>
                              <a:srgbClr val="FF0000"/>
                            </a:solidFill>
                            <a:latin typeface="Cambria Math" panose="02040503050406030204" pitchFamily="18" charset="0"/>
                            <a:ea typeface="楷体_GB2312" pitchFamily="1" charset="-122"/>
                          </a:rPr>
                          <m:t>𝑨</m:t>
                        </m:r>
                      </m:sub>
                    </m:sSub>
                    <m:r>
                      <a:rPr lang="en-US" altLang="zh-CN" i="1" dirty="0">
                        <a:solidFill>
                          <a:srgbClr val="FF0000"/>
                        </a:solidFill>
                        <a:latin typeface="Cambria Math" panose="02040503050406030204" pitchFamily="18" charset="0"/>
                        <a:ea typeface="楷体_GB2312" pitchFamily="1" charset="-122"/>
                      </a:rPr>
                      <m:t>=</m:t>
                    </m:r>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𝑓</m:t>
                        </m:r>
                      </m:e>
                      <m:sub>
                        <m:r>
                          <a:rPr lang="en-US" altLang="zh-CN" i="1" dirty="0">
                            <a:solidFill>
                              <a:srgbClr val="FF0000"/>
                            </a:solidFill>
                            <a:latin typeface="Cambria Math" panose="02040503050406030204" pitchFamily="18" charset="0"/>
                            <a:ea typeface="楷体_GB2312" pitchFamily="1" charset="-122"/>
                          </a:rPr>
                          <m:t>𝟏</m:t>
                        </m:r>
                      </m:sub>
                    </m:sSub>
                    <m:r>
                      <a:rPr lang="en-US" altLang="zh-CN" i="1" dirty="0">
                        <a:solidFill>
                          <a:srgbClr val="FF0000"/>
                        </a:solidFill>
                        <a:latin typeface="Cambria Math" panose="02040503050406030204" pitchFamily="18" charset="0"/>
                        <a:ea typeface="楷体_GB2312" pitchFamily="1" charset="-122"/>
                      </a:rPr>
                      <m:t>(</m:t>
                    </m:r>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𝑉</m:t>
                        </m:r>
                      </m:e>
                      <m:sub>
                        <m:r>
                          <a:rPr lang="en-US" altLang="zh-CN" i="1" dirty="0">
                            <a:solidFill>
                              <a:srgbClr val="FF0000"/>
                            </a:solidFill>
                            <a:latin typeface="Cambria Math" panose="02040503050406030204" pitchFamily="18" charset="0"/>
                            <a:ea typeface="楷体_GB2312" pitchFamily="1" charset="-122"/>
                          </a:rPr>
                          <m:t>𝑰</m:t>
                        </m:r>
                      </m:sub>
                    </m:sSub>
                    <m:r>
                      <a:rPr lang="zh-CN" altLang="en-US" i="1" dirty="0">
                        <a:solidFill>
                          <a:srgbClr val="FF0000"/>
                        </a:solidFill>
                        <a:latin typeface="Cambria Math" panose="02040503050406030204" pitchFamily="18" charset="0"/>
                        <a:ea typeface="楷体_GB2312" pitchFamily="1" charset="-122"/>
                      </a:rPr>
                      <m:t>，</m:t>
                    </m:r>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𝑉</m:t>
                        </m:r>
                      </m:e>
                      <m:sub>
                        <m:r>
                          <a:rPr lang="en-US" altLang="zh-CN" i="1" dirty="0">
                            <a:solidFill>
                              <a:srgbClr val="FF0000"/>
                            </a:solidFill>
                            <a:latin typeface="Cambria Math" panose="02040503050406030204" pitchFamily="18" charset="0"/>
                            <a:ea typeface="楷体_GB2312" pitchFamily="1" charset="-122"/>
                          </a:rPr>
                          <m:t>𝑶</m:t>
                        </m:r>
                      </m:sub>
                    </m:sSub>
                    <m:r>
                      <a:rPr lang="en-US" altLang="zh-CN" i="1" dirty="0">
                        <a:solidFill>
                          <a:srgbClr val="FF0000"/>
                        </a:solidFill>
                        <a:latin typeface="Cambria Math" panose="02040503050406030204" pitchFamily="18" charset="0"/>
                        <a:ea typeface="楷体_GB2312" pitchFamily="1" charset="-122"/>
                      </a:rPr>
                      <m:t>)</m:t>
                    </m:r>
                  </m:oMath>
                </a14:m>
                <a:endParaRPr lang="en-US" altLang="zh-CN" dirty="0">
                  <a:solidFill>
                    <a:srgbClr val="FF0000"/>
                  </a:solidFill>
                  <a:latin typeface="黑体" panose="02010609060101010101" pitchFamily="49" charset="-122"/>
                  <a:ea typeface="黑体" panose="02010609060101010101" pitchFamily="49" charset="-122"/>
                </a:endParaRPr>
              </a:p>
              <a:p>
                <a:pPr>
                  <a:buFontTx/>
                  <a:buNone/>
                </a:pPr>
                <a:r>
                  <a:rPr lang="en-US" altLang="zh-CN" dirty="0">
                    <a:solidFill>
                      <a:schemeClr val="tx1"/>
                    </a:solidFill>
                    <a:latin typeface="黑体" panose="02010609060101010101" pitchFamily="49" charset="-122"/>
                    <a:ea typeface="黑体" panose="02010609060101010101" pitchFamily="49" charset="-122"/>
                  </a:rPr>
                  <a:t>  ②</a:t>
                </a:r>
                <a:r>
                  <a:rPr lang="zh-CN" altLang="en-US" dirty="0">
                    <a:solidFill>
                      <a:schemeClr val="tx1"/>
                    </a:solidFill>
                    <a:latin typeface="黑体" panose="02010609060101010101" pitchFamily="49" charset="-122"/>
                    <a:ea typeface="黑体" panose="02010609060101010101" pitchFamily="49" charset="-122"/>
                  </a:rPr>
                  <a:t>下降过程的关系式，记为：</a:t>
                </a:r>
                <a14:m>
                  <m:oMath xmlns:m="http://schemas.openxmlformats.org/officeDocument/2006/math">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𝑉</m:t>
                        </m:r>
                      </m:e>
                      <m:sub>
                        <m:r>
                          <a:rPr lang="en-US" altLang="zh-CN" i="1" dirty="0">
                            <a:solidFill>
                              <a:srgbClr val="FF0000"/>
                            </a:solidFill>
                            <a:latin typeface="Cambria Math" panose="02040503050406030204" pitchFamily="18" charset="0"/>
                            <a:ea typeface="楷体_GB2312" pitchFamily="1" charset="-122"/>
                          </a:rPr>
                          <m:t>𝑨</m:t>
                        </m:r>
                      </m:sub>
                    </m:sSub>
                    <m:r>
                      <a:rPr lang="en-US" altLang="zh-CN" i="1" dirty="0">
                        <a:solidFill>
                          <a:srgbClr val="FF0000"/>
                        </a:solidFill>
                        <a:latin typeface="Cambria Math" panose="02040503050406030204" pitchFamily="18" charset="0"/>
                        <a:ea typeface="楷体_GB2312" pitchFamily="1" charset="-122"/>
                      </a:rPr>
                      <m:t>=</m:t>
                    </m:r>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𝑓</m:t>
                        </m:r>
                      </m:e>
                      <m:sub>
                        <m:r>
                          <a:rPr lang="en-US" altLang="zh-CN" i="1" dirty="0">
                            <a:solidFill>
                              <a:srgbClr val="FF0000"/>
                            </a:solidFill>
                            <a:latin typeface="Cambria Math" panose="02040503050406030204" pitchFamily="18" charset="0"/>
                            <a:ea typeface="楷体_GB2312" pitchFamily="1" charset="-122"/>
                          </a:rPr>
                          <m:t>𝟐</m:t>
                        </m:r>
                      </m:sub>
                    </m:sSub>
                    <m:r>
                      <a:rPr lang="en-US" altLang="zh-CN" i="1" dirty="0">
                        <a:solidFill>
                          <a:srgbClr val="FF0000"/>
                        </a:solidFill>
                        <a:latin typeface="Cambria Math" panose="02040503050406030204" pitchFamily="18" charset="0"/>
                        <a:ea typeface="楷体_GB2312" pitchFamily="1" charset="-122"/>
                      </a:rPr>
                      <m:t>(</m:t>
                    </m:r>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𝑉</m:t>
                        </m:r>
                      </m:e>
                      <m:sub>
                        <m:r>
                          <a:rPr lang="en-US" altLang="zh-CN" i="1" dirty="0">
                            <a:solidFill>
                              <a:srgbClr val="FF0000"/>
                            </a:solidFill>
                            <a:latin typeface="Cambria Math" panose="02040503050406030204" pitchFamily="18" charset="0"/>
                            <a:ea typeface="楷体_GB2312" pitchFamily="1" charset="-122"/>
                          </a:rPr>
                          <m:t>𝑰</m:t>
                        </m:r>
                      </m:sub>
                    </m:sSub>
                    <m:r>
                      <a:rPr lang="zh-CN" altLang="en-US" i="1" dirty="0">
                        <a:solidFill>
                          <a:srgbClr val="FF0000"/>
                        </a:solidFill>
                        <a:latin typeface="Cambria Math" panose="02040503050406030204" pitchFamily="18" charset="0"/>
                        <a:ea typeface="楷体_GB2312" pitchFamily="1" charset="-122"/>
                      </a:rPr>
                      <m:t>，</m:t>
                    </m:r>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𝑉</m:t>
                        </m:r>
                      </m:e>
                      <m:sub>
                        <m:r>
                          <a:rPr lang="en-US" altLang="zh-CN" i="1" dirty="0">
                            <a:solidFill>
                              <a:srgbClr val="FF0000"/>
                            </a:solidFill>
                            <a:latin typeface="Cambria Math" panose="02040503050406030204" pitchFamily="18" charset="0"/>
                            <a:ea typeface="楷体_GB2312" pitchFamily="1" charset="-122"/>
                          </a:rPr>
                          <m:t>𝑶</m:t>
                        </m:r>
                      </m:sub>
                    </m:sSub>
                    <m:r>
                      <a:rPr lang="en-US" altLang="zh-CN" i="1" dirty="0">
                        <a:solidFill>
                          <a:srgbClr val="FF0000"/>
                        </a:solidFill>
                        <a:latin typeface="Cambria Math" panose="02040503050406030204" pitchFamily="18" charset="0"/>
                        <a:ea typeface="楷体_GB2312" pitchFamily="1" charset="-122"/>
                      </a:rPr>
                      <m:t>)</m:t>
                    </m:r>
                  </m:oMath>
                </a14:m>
                <a:endParaRPr lang="en-US" altLang="zh-CN" dirty="0">
                  <a:solidFill>
                    <a:schemeClr val="tx1"/>
                  </a:solidFill>
                  <a:latin typeface="黑体" panose="02010609060101010101" pitchFamily="49" charset="-122"/>
                  <a:ea typeface="黑体" panose="02010609060101010101" pitchFamily="49" charset="-122"/>
                </a:endParaRPr>
              </a:p>
              <a:p>
                <a:r>
                  <a:rPr lang="en-US" altLang="zh-CN" dirty="0">
                    <a:solidFill>
                      <a:schemeClr val="tx1"/>
                    </a:solidFill>
                    <a:latin typeface="黑体" panose="02010609060101010101" pitchFamily="49" charset="-122"/>
                    <a:ea typeface="黑体" panose="02010609060101010101" pitchFamily="49" charset="-122"/>
                  </a:rPr>
                  <a:t>3. </a:t>
                </a:r>
                <a:r>
                  <a:rPr lang="zh-CN" altLang="en-US" dirty="0">
                    <a:solidFill>
                      <a:schemeClr val="tx1"/>
                    </a:solidFill>
                    <a:latin typeface="黑体" panose="02010609060101010101" pitchFamily="49" charset="-122"/>
                    <a:ea typeface="黑体" panose="02010609060101010101" pitchFamily="49" charset="-122"/>
                  </a:rPr>
                  <a:t>在①中，令</a:t>
                </a:r>
                <a14:m>
                  <m:oMath xmlns:m="http://schemas.openxmlformats.org/officeDocument/2006/math">
                    <m:sSub>
                      <m:sSubPr>
                        <m:ctrlPr>
                          <a:rPr lang="en-US" altLang="zh-CN" i="1" dirty="0">
                            <a:solidFill>
                              <a:schemeClr val="tx1"/>
                            </a:solidFill>
                            <a:latin typeface="Cambria Math" panose="02040503050406030204" pitchFamily="18" charset="0"/>
                            <a:ea typeface="黑体" panose="02010609060101010101" pitchFamily="49" charset="-122"/>
                          </a:rPr>
                        </m:ctrlPr>
                      </m:sSubPr>
                      <m:e>
                        <m:r>
                          <a:rPr lang="en-US" altLang="zh-CN" dirty="0">
                            <a:solidFill>
                              <a:schemeClr val="tx1"/>
                            </a:solidFill>
                            <a:latin typeface="Cambria Math" panose="02040503050406030204" pitchFamily="18" charset="0"/>
                            <a:ea typeface="黑体" panose="02010609060101010101" pitchFamily="49" charset="-122"/>
                          </a:rPr>
                          <m:t>𝑉</m:t>
                        </m:r>
                      </m:e>
                      <m:sub>
                        <m:r>
                          <a:rPr lang="en-US" altLang="zh-CN" dirty="0">
                            <a:solidFill>
                              <a:schemeClr val="tx1"/>
                            </a:solidFill>
                            <a:latin typeface="Cambria Math" panose="02040503050406030204" pitchFamily="18" charset="0"/>
                            <a:ea typeface="黑体" panose="02010609060101010101" pitchFamily="49" charset="-122"/>
                          </a:rPr>
                          <m:t>𝑨</m:t>
                        </m:r>
                      </m:sub>
                    </m:sSub>
                    <m:r>
                      <a:rPr lang="en-US" altLang="zh-CN" dirty="0">
                        <a:solidFill>
                          <a:schemeClr val="tx1"/>
                        </a:solidFill>
                        <a:latin typeface="Cambria Math" panose="02040503050406030204" pitchFamily="18" charset="0"/>
                        <a:ea typeface="黑体" panose="02010609060101010101" pitchFamily="49" charset="-122"/>
                      </a:rPr>
                      <m:t>=</m:t>
                    </m:r>
                    <m:sSub>
                      <m:sSubPr>
                        <m:ctrlPr>
                          <a:rPr lang="en-US" altLang="zh-CN" i="1" dirty="0">
                            <a:solidFill>
                              <a:schemeClr val="tx1"/>
                            </a:solidFill>
                            <a:latin typeface="Cambria Math" panose="02040503050406030204" pitchFamily="18" charset="0"/>
                            <a:ea typeface="黑体" panose="02010609060101010101" pitchFamily="49" charset="-122"/>
                          </a:rPr>
                        </m:ctrlPr>
                      </m:sSubPr>
                      <m:e>
                        <m:r>
                          <a:rPr lang="en-US" altLang="zh-CN" dirty="0">
                            <a:solidFill>
                              <a:schemeClr val="tx1"/>
                            </a:solidFill>
                            <a:latin typeface="Cambria Math" panose="02040503050406030204" pitchFamily="18" charset="0"/>
                            <a:ea typeface="黑体" panose="02010609060101010101" pitchFamily="49" charset="-122"/>
                          </a:rPr>
                          <m:t>𝑉</m:t>
                        </m:r>
                      </m:e>
                      <m:sub>
                        <m:r>
                          <a:rPr lang="en-US" altLang="zh-CN" dirty="0">
                            <a:solidFill>
                              <a:schemeClr val="tx1"/>
                            </a:solidFill>
                            <a:latin typeface="Cambria Math" panose="02040503050406030204" pitchFamily="18" charset="0"/>
                            <a:ea typeface="黑体" panose="02010609060101010101" pitchFamily="49" charset="-122"/>
                          </a:rPr>
                          <m:t>𝑻𝑯</m:t>
                        </m:r>
                      </m:sub>
                    </m:sSub>
                    <m:r>
                      <a:rPr lang="zh-CN" altLang="en-US" dirty="0">
                        <a:solidFill>
                          <a:schemeClr val="tx1"/>
                        </a:solidFill>
                        <a:latin typeface="Cambria Math" panose="02040503050406030204" pitchFamily="18" charset="0"/>
                        <a:ea typeface="黑体" panose="02010609060101010101" pitchFamily="49" charset="-122"/>
                      </a:rPr>
                      <m:t>，</m:t>
                    </m:r>
                  </m:oMath>
                </a14:m>
                <a:r>
                  <a:rPr lang="zh-CN" altLang="en-US" dirty="0">
                    <a:solidFill>
                      <a:schemeClr val="tx1"/>
                    </a:solidFill>
                    <a:latin typeface="黑体" panose="02010609060101010101" pitchFamily="49" charset="-122"/>
                    <a:ea typeface="黑体" panose="02010609060101010101" pitchFamily="49" charset="-122"/>
                  </a:rPr>
                  <a:t>求出</a:t>
                </a:r>
                <a14:m>
                  <m:oMath xmlns:m="http://schemas.openxmlformats.org/officeDocument/2006/math">
                    <m:sSub>
                      <m:sSubPr>
                        <m:ctrlPr>
                          <a:rPr lang="en-US" altLang="zh-CN" i="1" dirty="0">
                            <a:solidFill>
                              <a:schemeClr val="tx1"/>
                            </a:solidFill>
                            <a:latin typeface="Cambria Math" panose="02040503050406030204" pitchFamily="18" charset="0"/>
                            <a:ea typeface="黑体" panose="02010609060101010101" pitchFamily="49" charset="-122"/>
                          </a:rPr>
                        </m:ctrlPr>
                      </m:sSubPr>
                      <m:e>
                        <m:r>
                          <a:rPr lang="en-US" altLang="zh-CN" dirty="0">
                            <a:solidFill>
                              <a:schemeClr val="tx1"/>
                            </a:solidFill>
                            <a:latin typeface="Cambria Math" panose="02040503050406030204" pitchFamily="18" charset="0"/>
                            <a:ea typeface="黑体" panose="02010609060101010101" pitchFamily="49" charset="-122"/>
                          </a:rPr>
                          <m:t>𝑉</m:t>
                        </m:r>
                      </m:e>
                      <m:sub>
                        <m:r>
                          <a:rPr lang="en-US" altLang="zh-CN" dirty="0">
                            <a:solidFill>
                              <a:schemeClr val="tx1"/>
                            </a:solidFill>
                            <a:latin typeface="Cambria Math" panose="02040503050406030204" pitchFamily="18" charset="0"/>
                            <a:ea typeface="黑体" panose="02010609060101010101" pitchFamily="49" charset="-122"/>
                          </a:rPr>
                          <m:t>𝑰</m:t>
                        </m:r>
                      </m:sub>
                    </m:sSub>
                    <m:r>
                      <a:rPr lang="en-US" altLang="zh-CN" dirty="0">
                        <a:solidFill>
                          <a:schemeClr val="tx1"/>
                        </a:solidFill>
                        <a:latin typeface="Cambria Math" panose="02040503050406030204" pitchFamily="18" charset="0"/>
                        <a:ea typeface="黑体" panose="02010609060101010101" pitchFamily="49" charset="-122"/>
                      </a:rPr>
                      <m:t>=</m:t>
                    </m:r>
                    <m:sSub>
                      <m:sSubPr>
                        <m:ctrlPr>
                          <a:rPr lang="en-US" altLang="zh-CN" i="1" dirty="0">
                            <a:solidFill>
                              <a:schemeClr val="tx1"/>
                            </a:solidFill>
                            <a:latin typeface="Cambria Math" panose="02040503050406030204" pitchFamily="18" charset="0"/>
                            <a:ea typeface="黑体" panose="02010609060101010101" pitchFamily="49" charset="-122"/>
                          </a:rPr>
                        </m:ctrlPr>
                      </m:sSubPr>
                      <m:e>
                        <m:r>
                          <a:rPr lang="en-US" altLang="zh-CN" dirty="0">
                            <a:solidFill>
                              <a:schemeClr val="tx1"/>
                            </a:solidFill>
                            <a:latin typeface="Cambria Math" panose="02040503050406030204" pitchFamily="18" charset="0"/>
                            <a:ea typeface="黑体" panose="02010609060101010101" pitchFamily="49" charset="-122"/>
                          </a:rPr>
                          <m:t>𝑉</m:t>
                        </m:r>
                      </m:e>
                      <m:sub>
                        <m:r>
                          <a:rPr lang="en-US" altLang="zh-CN" dirty="0">
                            <a:solidFill>
                              <a:schemeClr val="tx1"/>
                            </a:solidFill>
                            <a:latin typeface="Cambria Math" panose="02040503050406030204" pitchFamily="18" charset="0"/>
                            <a:ea typeface="黑体" panose="02010609060101010101" pitchFamily="49" charset="-122"/>
                          </a:rPr>
                          <m:t>𝑻</m:t>
                        </m:r>
                        <m:r>
                          <a:rPr lang="en-US" altLang="zh-CN" dirty="0">
                            <a:solidFill>
                              <a:schemeClr val="tx1"/>
                            </a:solidFill>
                            <a:latin typeface="Cambria Math" panose="02040503050406030204" pitchFamily="18" charset="0"/>
                            <a:ea typeface="黑体" panose="02010609060101010101" pitchFamily="49" charset="-122"/>
                          </a:rPr>
                          <m:t>+</m:t>
                        </m:r>
                      </m:sub>
                    </m:sSub>
                  </m:oMath>
                </a14:m>
                <a:endParaRPr lang="en-US" altLang="zh-CN" dirty="0">
                  <a:solidFill>
                    <a:schemeClr val="tx1"/>
                  </a:solidFill>
                  <a:latin typeface="黑体" panose="02010609060101010101" pitchFamily="49" charset="-122"/>
                  <a:ea typeface="黑体" panose="02010609060101010101" pitchFamily="49" charset="-122"/>
                </a:endParaRPr>
              </a:p>
              <a:p>
                <a:pPr>
                  <a:buFontTx/>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在②中，令 </a:t>
                </a:r>
                <a14:m>
                  <m:oMath xmlns:m="http://schemas.openxmlformats.org/officeDocument/2006/math">
                    <m:sSub>
                      <m:sSubPr>
                        <m:ctrlPr>
                          <a:rPr lang="en-US" altLang="zh-CN" i="1" dirty="0">
                            <a:solidFill>
                              <a:schemeClr val="tx1"/>
                            </a:solidFill>
                            <a:latin typeface="Cambria Math" panose="02040503050406030204" pitchFamily="18" charset="0"/>
                            <a:ea typeface="楷体_GB2312" pitchFamily="1" charset="-122"/>
                          </a:rPr>
                        </m:ctrlPr>
                      </m:sSubPr>
                      <m:e>
                        <m:r>
                          <a:rPr lang="en-US" altLang="zh-CN" i="1" dirty="0">
                            <a:solidFill>
                              <a:schemeClr val="tx1"/>
                            </a:solidFill>
                            <a:latin typeface="Cambria Math" panose="02040503050406030204" pitchFamily="18" charset="0"/>
                            <a:ea typeface="楷体_GB2312" pitchFamily="1" charset="-122"/>
                          </a:rPr>
                          <m:t>𝑉</m:t>
                        </m:r>
                      </m:e>
                      <m:sub>
                        <m:r>
                          <a:rPr lang="en-US" altLang="zh-CN" i="1" dirty="0">
                            <a:solidFill>
                              <a:schemeClr val="tx1"/>
                            </a:solidFill>
                            <a:latin typeface="Cambria Math" panose="02040503050406030204" pitchFamily="18" charset="0"/>
                            <a:ea typeface="楷体_GB2312" pitchFamily="1" charset="-122"/>
                          </a:rPr>
                          <m:t>𝑨</m:t>
                        </m:r>
                      </m:sub>
                    </m:sSub>
                    <m:r>
                      <a:rPr lang="en-US" altLang="zh-CN" i="1" dirty="0">
                        <a:solidFill>
                          <a:schemeClr val="tx1"/>
                        </a:solidFill>
                        <a:latin typeface="Cambria Math" panose="02040503050406030204" pitchFamily="18" charset="0"/>
                        <a:ea typeface="楷体_GB2312" pitchFamily="1" charset="-122"/>
                      </a:rPr>
                      <m:t>=</m:t>
                    </m:r>
                    <m:sSub>
                      <m:sSubPr>
                        <m:ctrlPr>
                          <a:rPr lang="en-US" altLang="zh-CN" i="1" dirty="0">
                            <a:solidFill>
                              <a:schemeClr val="tx1"/>
                            </a:solidFill>
                            <a:latin typeface="Cambria Math" panose="02040503050406030204" pitchFamily="18" charset="0"/>
                            <a:ea typeface="楷体_GB2312" pitchFamily="1" charset="-122"/>
                          </a:rPr>
                        </m:ctrlPr>
                      </m:sSubPr>
                      <m:e>
                        <m:r>
                          <a:rPr lang="en-US" altLang="zh-CN" i="1" dirty="0">
                            <a:solidFill>
                              <a:schemeClr val="tx1"/>
                            </a:solidFill>
                            <a:latin typeface="Cambria Math" panose="02040503050406030204" pitchFamily="18" charset="0"/>
                            <a:ea typeface="楷体_GB2312" pitchFamily="1" charset="-122"/>
                          </a:rPr>
                          <m:t>𝑉</m:t>
                        </m:r>
                      </m:e>
                      <m:sub>
                        <m:r>
                          <a:rPr lang="en-US" altLang="zh-CN" i="1" dirty="0">
                            <a:solidFill>
                              <a:schemeClr val="tx1"/>
                            </a:solidFill>
                            <a:latin typeface="Cambria Math" panose="02040503050406030204" pitchFamily="18" charset="0"/>
                            <a:ea typeface="楷体_GB2312" pitchFamily="1" charset="-122"/>
                          </a:rPr>
                          <m:t>𝑻𝑯</m:t>
                        </m:r>
                      </m:sub>
                    </m:sSub>
                    <m:r>
                      <a:rPr lang="zh-CN" altLang="en-US" i="1" dirty="0">
                        <a:solidFill>
                          <a:schemeClr val="tx1"/>
                        </a:solidFill>
                        <a:latin typeface="Cambria Math" panose="02040503050406030204" pitchFamily="18" charset="0"/>
                        <a:ea typeface="楷体_GB2312" pitchFamily="1" charset="-122"/>
                      </a:rPr>
                      <m:t>，</m:t>
                    </m:r>
                  </m:oMath>
                </a14:m>
                <a:r>
                  <a:rPr lang="zh-CN" altLang="en-US" dirty="0">
                    <a:solidFill>
                      <a:schemeClr val="tx1"/>
                    </a:solidFill>
                    <a:latin typeface="黑体" panose="02010609060101010101" pitchFamily="49" charset="-122"/>
                    <a:ea typeface="黑体" panose="02010609060101010101" pitchFamily="49" charset="-122"/>
                  </a:rPr>
                  <a:t>求出</a:t>
                </a:r>
                <a14:m>
                  <m:oMath xmlns:m="http://schemas.openxmlformats.org/officeDocument/2006/math">
                    <m:sSub>
                      <m:sSubPr>
                        <m:ctrlPr>
                          <a:rPr lang="en-US" altLang="zh-CN" i="1" dirty="0">
                            <a:solidFill>
                              <a:schemeClr val="tx1"/>
                            </a:solidFill>
                            <a:latin typeface="Cambria Math" panose="02040503050406030204" pitchFamily="18" charset="0"/>
                            <a:ea typeface="楷体_GB2312" pitchFamily="1" charset="-122"/>
                          </a:rPr>
                        </m:ctrlPr>
                      </m:sSubPr>
                      <m:e>
                        <m:r>
                          <a:rPr lang="en-US" altLang="zh-CN" i="1" dirty="0">
                            <a:solidFill>
                              <a:schemeClr val="tx1"/>
                            </a:solidFill>
                            <a:latin typeface="Cambria Math" panose="02040503050406030204" pitchFamily="18" charset="0"/>
                            <a:ea typeface="楷体_GB2312" pitchFamily="1" charset="-122"/>
                          </a:rPr>
                          <m:t>𝑉</m:t>
                        </m:r>
                      </m:e>
                      <m:sub>
                        <m:r>
                          <a:rPr lang="en-US" altLang="zh-CN" i="1" dirty="0">
                            <a:solidFill>
                              <a:schemeClr val="tx1"/>
                            </a:solidFill>
                            <a:latin typeface="Cambria Math" panose="02040503050406030204" pitchFamily="18" charset="0"/>
                            <a:ea typeface="楷体_GB2312" pitchFamily="1" charset="-122"/>
                          </a:rPr>
                          <m:t>𝑰</m:t>
                        </m:r>
                      </m:sub>
                    </m:sSub>
                    <m:r>
                      <a:rPr lang="en-US" altLang="zh-CN" i="1" dirty="0">
                        <a:solidFill>
                          <a:schemeClr val="tx1"/>
                        </a:solidFill>
                        <a:latin typeface="Cambria Math" panose="02040503050406030204" pitchFamily="18" charset="0"/>
                        <a:ea typeface="楷体_GB2312" pitchFamily="1" charset="-122"/>
                      </a:rPr>
                      <m:t>=</m:t>
                    </m:r>
                    <m:sSub>
                      <m:sSubPr>
                        <m:ctrlPr>
                          <a:rPr lang="en-US" altLang="zh-CN" i="1" dirty="0">
                            <a:solidFill>
                              <a:schemeClr val="tx1"/>
                            </a:solidFill>
                            <a:latin typeface="Cambria Math" panose="02040503050406030204" pitchFamily="18" charset="0"/>
                            <a:ea typeface="楷体_GB2312" pitchFamily="1" charset="-122"/>
                          </a:rPr>
                        </m:ctrlPr>
                      </m:sSubPr>
                      <m:e>
                        <m:r>
                          <a:rPr lang="en-US" altLang="zh-CN" i="1" dirty="0">
                            <a:solidFill>
                              <a:schemeClr val="tx1"/>
                            </a:solidFill>
                            <a:latin typeface="Cambria Math" panose="02040503050406030204" pitchFamily="18" charset="0"/>
                            <a:ea typeface="楷体_GB2312" pitchFamily="1" charset="-122"/>
                          </a:rPr>
                          <m:t>𝑉</m:t>
                        </m:r>
                      </m:e>
                      <m:sub>
                        <m:r>
                          <a:rPr lang="en-US" altLang="zh-CN" i="1" dirty="0">
                            <a:solidFill>
                              <a:schemeClr val="tx1"/>
                            </a:solidFill>
                            <a:latin typeface="Cambria Math" panose="02040503050406030204" pitchFamily="18" charset="0"/>
                            <a:ea typeface="楷体_GB2312" pitchFamily="1" charset="-122"/>
                          </a:rPr>
                          <m:t>𝑻</m:t>
                        </m:r>
                        <m:r>
                          <a:rPr lang="en-US" altLang="zh-CN" i="1" dirty="0">
                            <a:solidFill>
                              <a:schemeClr val="tx1"/>
                            </a:solidFill>
                            <a:latin typeface="Cambria Math" panose="02040503050406030204" pitchFamily="18" charset="0"/>
                            <a:ea typeface="楷体_GB2312" pitchFamily="1" charset="-122"/>
                          </a:rPr>
                          <m:t>−</m:t>
                        </m:r>
                      </m:sub>
                    </m:sSub>
                  </m:oMath>
                </a14:m>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buFontTx/>
                  <a:buNone/>
                </a:pPr>
                <a:r>
                  <a:rPr lang="en-US" altLang="zh-CN" dirty="0">
                    <a:solidFill>
                      <a:srgbClr val="0000FF"/>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有：</a:t>
                </a:r>
                <a14:m>
                  <m:oMath xmlns:m="http://schemas.openxmlformats.org/officeDocument/2006/math">
                    <m:r>
                      <m:rPr>
                        <m:sty m:val="p"/>
                      </m:rPr>
                      <a:rPr lang="el-GR" altLang="zh-CN" dirty="0">
                        <a:solidFill>
                          <a:srgbClr val="FF0000"/>
                        </a:solidFill>
                        <a:latin typeface="Cambria Math" panose="02040503050406030204" pitchFamily="18" charset="0"/>
                        <a:ea typeface="楷体_GB2312" pitchFamily="1" charset="-122"/>
                        <a:cs typeface="Times New Roman" panose="02020603050405020304" pitchFamily="18" charset="0"/>
                      </a:rPr>
                      <m:t>Δ</m:t>
                    </m:r>
                    <m:sSub>
                      <m:sSubPr>
                        <m:ctrlPr>
                          <a:rPr lang="en-US" altLang="zh-CN" i="1" dirty="0">
                            <a:solidFill>
                              <a:srgbClr val="FF0000"/>
                            </a:solidFill>
                            <a:latin typeface="Cambria Math" panose="02040503050406030204" pitchFamily="18" charset="0"/>
                            <a:ea typeface="楷体_GB2312" pitchFamily="1" charset="-122"/>
                            <a:cs typeface="Times New Roman" panose="02020603050405020304" pitchFamily="18" charset="0"/>
                          </a:rPr>
                        </m:ctrlPr>
                      </m:sSubPr>
                      <m:e>
                        <m:r>
                          <a:rPr lang="en-US" altLang="zh-CN" i="1" dirty="0">
                            <a:solidFill>
                              <a:srgbClr val="FF0000"/>
                            </a:solidFill>
                            <a:latin typeface="Cambria Math" panose="02040503050406030204" pitchFamily="18" charset="0"/>
                            <a:ea typeface="楷体_GB2312" pitchFamily="1" charset="-122"/>
                          </a:rPr>
                          <m:t>𝑉</m:t>
                        </m:r>
                      </m:e>
                      <m:sub>
                        <m:r>
                          <a:rPr lang="en-US" altLang="zh-CN" i="1" dirty="0">
                            <a:solidFill>
                              <a:srgbClr val="FF0000"/>
                            </a:solidFill>
                            <a:latin typeface="Cambria Math" panose="02040503050406030204" pitchFamily="18" charset="0"/>
                            <a:ea typeface="楷体_GB2312" pitchFamily="1" charset="-122"/>
                          </a:rPr>
                          <m:t>𝑻</m:t>
                        </m:r>
                      </m:sub>
                    </m:sSub>
                    <m:r>
                      <a:rPr lang="en-US" altLang="zh-CN" i="1" dirty="0">
                        <a:solidFill>
                          <a:srgbClr val="FF0000"/>
                        </a:solidFill>
                        <a:latin typeface="Cambria Math" panose="02040503050406030204" pitchFamily="18" charset="0"/>
                        <a:ea typeface="楷体_GB2312" pitchFamily="1" charset="-122"/>
                      </a:rPr>
                      <m:t>= </m:t>
                    </m:r>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𝑉</m:t>
                        </m:r>
                      </m:e>
                      <m:sub>
                        <m:r>
                          <a:rPr lang="en-US" altLang="zh-CN" i="1" dirty="0">
                            <a:solidFill>
                              <a:srgbClr val="FF0000"/>
                            </a:solidFill>
                            <a:latin typeface="Cambria Math" panose="02040503050406030204" pitchFamily="18" charset="0"/>
                            <a:ea typeface="楷体_GB2312" pitchFamily="1" charset="-122"/>
                          </a:rPr>
                          <m:t>𝑻</m:t>
                        </m:r>
                        <m:r>
                          <a:rPr lang="en-US" altLang="zh-CN" i="1" dirty="0">
                            <a:solidFill>
                              <a:srgbClr val="FF0000"/>
                            </a:solidFill>
                            <a:latin typeface="Cambria Math" panose="02040503050406030204" pitchFamily="18" charset="0"/>
                            <a:ea typeface="楷体_GB2312" pitchFamily="1" charset="-122"/>
                          </a:rPr>
                          <m:t>+</m:t>
                        </m:r>
                      </m:sub>
                    </m:sSub>
                    <m:r>
                      <a:rPr lang="en-US" altLang="zh-CN" i="1" dirty="0">
                        <a:solidFill>
                          <a:srgbClr val="FF0000"/>
                        </a:solidFill>
                        <a:latin typeface="Cambria Math" panose="02040503050406030204" pitchFamily="18" charset="0"/>
                        <a:ea typeface="楷体_GB2312" pitchFamily="1" charset="-122"/>
                      </a:rPr>
                      <m:t>− </m:t>
                    </m:r>
                    <m:sSub>
                      <m:sSubPr>
                        <m:ctrlPr>
                          <a:rPr lang="en-US" altLang="zh-CN" i="1" dirty="0">
                            <a:solidFill>
                              <a:srgbClr val="FF0000"/>
                            </a:solidFill>
                            <a:latin typeface="Cambria Math" panose="02040503050406030204" pitchFamily="18" charset="0"/>
                            <a:ea typeface="楷体_GB2312" pitchFamily="1" charset="-122"/>
                          </a:rPr>
                        </m:ctrlPr>
                      </m:sSubPr>
                      <m:e>
                        <m:r>
                          <a:rPr lang="en-US" altLang="zh-CN" i="1" dirty="0">
                            <a:solidFill>
                              <a:srgbClr val="FF0000"/>
                            </a:solidFill>
                            <a:latin typeface="Cambria Math" panose="02040503050406030204" pitchFamily="18" charset="0"/>
                            <a:ea typeface="楷体_GB2312" pitchFamily="1" charset="-122"/>
                          </a:rPr>
                          <m:t>𝑉</m:t>
                        </m:r>
                      </m:e>
                      <m:sub>
                        <m:r>
                          <a:rPr lang="en-US" altLang="zh-CN" i="1" dirty="0">
                            <a:solidFill>
                              <a:srgbClr val="FF0000"/>
                            </a:solidFill>
                            <a:latin typeface="Cambria Math" panose="02040503050406030204" pitchFamily="18" charset="0"/>
                            <a:ea typeface="楷体_GB2312" pitchFamily="1" charset="-122"/>
                          </a:rPr>
                          <m:t>𝑻</m:t>
                        </m:r>
                        <m:r>
                          <a:rPr lang="en-US" altLang="zh-CN" i="1" dirty="0">
                            <a:solidFill>
                              <a:srgbClr val="FF0000"/>
                            </a:solidFill>
                            <a:latin typeface="Cambria Math" panose="02040503050406030204" pitchFamily="18" charset="0"/>
                            <a:ea typeface="楷体_GB2312" pitchFamily="1" charset="-122"/>
                          </a:rPr>
                          <m:t>−</m:t>
                        </m:r>
                      </m:sub>
                    </m:sSub>
                  </m:oMath>
                </a14:m>
                <a:r>
                  <a:rPr lang="zh-CN" altLang="en-US" dirty="0">
                    <a:solidFill>
                      <a:schemeClr val="tx1"/>
                    </a:solidFill>
                    <a:latin typeface="黑体" panose="02010609060101010101" pitchFamily="49" charset="-122"/>
                    <a:ea typeface="黑体" panose="02010609060101010101" pitchFamily="49" charset="-122"/>
                  </a:rPr>
                  <a:t>（回差电压）</a:t>
                </a:r>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3" name="Text Box 7"/>
              <p:cNvSpPr txBox="1">
                <a:spLocks noRot="1" noChangeAspect="1" noMove="1" noResize="1" noEditPoints="1" noAdjustHandles="1" noChangeArrowheads="1" noChangeShapeType="1" noTextEdit="1"/>
              </p:cNvSpPr>
              <p:nvPr/>
            </p:nvSpPr>
            <p:spPr bwMode="auto">
              <a:xfrm>
                <a:off x="566738" y="593890"/>
                <a:ext cx="8137525" cy="4142673"/>
              </a:xfrm>
              <a:prstGeom prst="rect">
                <a:avLst/>
              </a:prstGeom>
              <a:blipFill rotWithShape="1">
                <a:blip r:embed="rId1"/>
                <a:stretch>
                  <a:fillRect l="-4" t="-4" r="4" b="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10-2-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18062" y="1197441"/>
            <a:ext cx="4325938" cy="17097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283" y="286080"/>
            <a:ext cx="8916624" cy="80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400"/>
              </a:spcBef>
              <a:buClr>
                <a:srgbClr val="330066"/>
              </a:buClr>
              <a:buNone/>
              <a:defRPr/>
            </a:pPr>
            <a:r>
              <a:rPr lang="zh-CN" altLang="en-US" sz="2800" dirty="0">
                <a:solidFill>
                  <a:srgbClr val="000000"/>
                </a:solidFill>
                <a:latin typeface="黑体" panose="02010609060101010101" pitchFamily="49" charset="-122"/>
                <a:ea typeface="黑体" panose="02010609060101010101" pitchFamily="49" charset="-122"/>
              </a:rPr>
              <a:t>分析：用</a:t>
            </a:r>
            <a:r>
              <a:rPr lang="en-US" altLang="zh-CN" sz="2800" dirty="0">
                <a:solidFill>
                  <a:srgbClr val="000000"/>
                </a:solidFill>
                <a:latin typeface="黑体" panose="02010609060101010101" pitchFamily="49" charset="-122"/>
                <a:ea typeface="黑体" panose="02010609060101010101" pitchFamily="49" charset="-122"/>
              </a:rPr>
              <a:t>CMOS</a:t>
            </a:r>
            <a:r>
              <a:rPr lang="zh-CN" altLang="en-US" sz="2800" dirty="0">
                <a:solidFill>
                  <a:srgbClr val="000000"/>
                </a:solidFill>
                <a:latin typeface="黑体" panose="02010609060101010101" pitchFamily="49" charset="-122"/>
                <a:ea typeface="黑体" panose="02010609060101010101" pitchFamily="49" charset="-122"/>
              </a:rPr>
              <a:t>反相器组成的施密特触发器特性</a:t>
            </a:r>
            <a:endParaRPr lang="en-US" altLang="zh-CN" sz="2800" dirty="0">
              <a:solidFill>
                <a:srgbClr val="000000"/>
              </a:solidFill>
              <a:latin typeface="黑体" panose="02010609060101010101" pitchFamily="49" charset="-122"/>
              <a:ea typeface="黑体" panose="02010609060101010101" pitchFamily="49" charset="-122"/>
            </a:endParaRPr>
          </a:p>
          <a:p>
            <a:pPr marL="0" indent="0" eaLnBrk="1" hangingPunct="1">
              <a:spcBef>
                <a:spcPts val="400"/>
              </a:spcBef>
              <a:buClr>
                <a:srgbClr val="330066"/>
              </a:buClr>
              <a:buNone/>
              <a:defRPr/>
            </a:pPr>
            <a:r>
              <a:rPr lang="en-US" altLang="zh-CN" sz="2800" dirty="0">
                <a:solidFill>
                  <a:srgbClr val="000000"/>
                </a:solidFill>
                <a:latin typeface="黑体" panose="02010609060101010101" pitchFamily="49" charset="-122"/>
                <a:ea typeface="黑体" panose="02010609060101010101" pitchFamily="49" charset="-122"/>
              </a:rPr>
              <a:t>             </a:t>
            </a:r>
            <a:r>
              <a:rPr lang="zh-CN" altLang="en-US" sz="2800" dirty="0">
                <a:solidFill>
                  <a:srgbClr val="000000"/>
                </a:solidFill>
                <a:latin typeface="黑体" panose="02010609060101010101" pitchFamily="49" charset="-122"/>
                <a:ea typeface="黑体" panose="02010609060101010101" pitchFamily="49" charset="-122"/>
              </a:rPr>
              <a:t>（</a:t>
            </a:r>
            <a:r>
              <a:rPr lang="en-US" altLang="zh-CN" sz="2800" dirty="0">
                <a:solidFill>
                  <a:srgbClr val="000000"/>
                </a:solidFill>
                <a:latin typeface="黑体" panose="02010609060101010101" pitchFamily="49" charset="-122"/>
                <a:ea typeface="黑体" panose="02010609060101010101" pitchFamily="49" charset="-122"/>
              </a:rPr>
              <a:t>R1&lt;R2)</a:t>
            </a:r>
            <a:endParaRPr lang="zh-CN" altLang="en-US" sz="2800" dirty="0">
              <a:solidFill>
                <a:srgbClr val="000000"/>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5" name="Rectangle 2"/>
              <p:cNvSpPr txBox="1">
                <a:spLocks noChangeArrowheads="1"/>
              </p:cNvSpPr>
              <p:nvPr/>
            </p:nvSpPr>
            <p:spPr>
              <a:xfrm>
                <a:off x="266870" y="3188167"/>
                <a:ext cx="4670853" cy="5842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Step 2.  </a:t>
                </a:r>
                <a14:m>
                  <m:oMath xmlns:m="http://schemas.openxmlformats.org/officeDocument/2006/math">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𝑰</m:t>
                        </m:r>
                      </m:sub>
                    </m:sSub>
                    <m:r>
                      <a:rPr lang="en-US" altLang="zh-CN" sz="2800" b="1" i="1" dirty="0" smtClean="0">
                        <a:latin typeface="Cambria Math" panose="02040503050406030204" pitchFamily="18" charset="0"/>
                        <a:ea typeface="Cambria Math" panose="02040503050406030204" pitchFamily="18" charset="0"/>
                      </a:rPr>
                      <m:t>↗</m:t>
                    </m:r>
                    <m:r>
                      <a:rPr lang="zh-CN" altLang="en-US" sz="2800" b="1" i="1" dirty="0" smtClean="0">
                        <a:latin typeface="Cambria Math" panose="02040503050406030204" pitchFamily="18" charset="0"/>
                      </a:rPr>
                      <m:t>，</m:t>
                    </m:r>
                    <m:r>
                      <a:rPr lang="en-US" altLang="zh-CN" sz="2800" b="1" i="1" dirty="0" smtClean="0">
                        <a:latin typeface="Cambria Math" panose="02040503050406030204" pitchFamily="18" charset="0"/>
                      </a:rPr>
                      <m:t>𝑽</m:t>
                    </m:r>
                    <m:r>
                      <a:rPr lang="en-US" altLang="zh-CN" sz="2800" b="1" i="1" baseline="-25000" dirty="0" smtClean="0">
                        <a:latin typeface="Cambria Math" panose="02040503050406030204" pitchFamily="18" charset="0"/>
                      </a:rPr>
                      <m:t>𝑶</m:t>
                    </m:r>
                    <m:r>
                      <a:rPr lang="zh-CN" altLang="en-US" sz="2800" b="1" i="1" dirty="0" smtClean="0">
                        <a:latin typeface="Cambria Math" panose="02040503050406030204" pitchFamily="18" charset="0"/>
                      </a:rPr>
                      <m:t>＝</m:t>
                    </m:r>
                    <m:r>
                      <a:rPr lang="en-US" altLang="zh-CN" sz="2800" b="1" i="1" dirty="0" smtClean="0">
                        <a:latin typeface="Cambria Math" panose="02040503050406030204" pitchFamily="18" charset="0"/>
                      </a:rPr>
                      <m:t>𝟎</m:t>
                    </m:r>
                    <m:r>
                      <a:rPr lang="en-US" altLang="zh-CN" sz="2800" b="1" i="1" dirty="0" smtClean="0">
                        <a:latin typeface="Cambria Math" panose="02040503050406030204" pitchFamily="18" charset="0"/>
                      </a:rPr>
                      <m:t>𝑽</m:t>
                    </m:r>
                  </m:oMath>
                </a14:m>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b="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5" name="Rectangle 2"/>
              <p:cNvSpPr txBox="1">
                <a:spLocks noRot="1" noChangeAspect="1" noMove="1" noResize="1" noEditPoints="1" noAdjustHandles="1" noChangeArrowheads="1" noChangeShapeType="1" noTextEdit="1"/>
              </p:cNvSpPr>
              <p:nvPr/>
            </p:nvSpPr>
            <p:spPr>
              <a:xfrm>
                <a:off x="266870" y="3188167"/>
                <a:ext cx="4670853" cy="584200"/>
              </a:xfrm>
              <a:prstGeom prst="rect">
                <a:avLst/>
              </a:prstGeom>
              <a:blipFill rotWithShape="1">
                <a:blip r:embed="rId2"/>
                <a:stretch>
                  <a:fillRect l="-4" t="-80" r="13" b="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Rectangle 3"/>
              <p:cNvSpPr>
                <a:spLocks noChangeArrowheads="1"/>
              </p:cNvSpPr>
              <p:nvPr/>
            </p:nvSpPr>
            <p:spPr bwMode="auto">
              <a:xfrm>
                <a:off x="266869" y="1247935"/>
                <a:ext cx="5959435" cy="181588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b="1" i="1"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Step 1</a:t>
                </a:r>
                <a:r>
                  <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sSub>
                      <m:sSubPr>
                        <m:ctrlP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ctrlPr>
                      </m:sSubPr>
                      <m:e>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𝑽</m:t>
                        </m:r>
                      </m:e>
                      <m:sub>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𝑰</m:t>
                        </m:r>
                      </m:sub>
                    </m:sSub>
                    <m:r>
                      <a:rPr kumimoji="1" lang="zh-CN" altLang="en-US" b="1" i="1" u="none" strike="noStrike" kern="1200" cap="none" spc="0" normalizeH="0" baseline="0" noProof="0" dirty="0">
                        <a:ln>
                          <a:noFill/>
                        </a:ln>
                        <a:solidFill>
                          <a:srgbClr val="000000"/>
                        </a:solidFill>
                        <a:effectLst/>
                        <a:uLnTx/>
                        <a:uFillTx/>
                        <a:latin typeface="Cambria Math" panose="02040503050406030204" pitchFamily="18" charset="0"/>
                        <a:ea typeface="楷体_GB2312" pitchFamily="1" charset="-122"/>
                      </a:rPr>
                      <m:t>＝</m:t>
                    </m:r>
                    <m:r>
                      <a:rPr kumimoji="1" lang="en-US" altLang="zh-CN" b="1" i="1" u="none" strike="noStrike" kern="1200" cap="none" spc="0" normalizeH="0" baseline="0" noProof="0" dirty="0">
                        <a:ln>
                          <a:noFill/>
                        </a:ln>
                        <a:solidFill>
                          <a:srgbClr val="000000"/>
                        </a:solidFill>
                        <a:effectLst/>
                        <a:uLnTx/>
                        <a:uFillTx/>
                        <a:latin typeface="Cambria Math" panose="02040503050406030204" pitchFamily="18" charset="0"/>
                        <a:ea typeface="楷体_GB2312" pitchFamily="1" charset="-122"/>
                      </a:rPr>
                      <m:t>𝟎</m:t>
                    </m:r>
                    <m:r>
                      <a:rPr kumimoji="1" lang="zh-CN" altLang="en-US" b="1" i="1" u="none" strike="noStrike" kern="1200" cap="none" spc="0" normalizeH="0" baseline="0" noProof="0" dirty="0">
                        <a:ln>
                          <a:noFill/>
                        </a:ln>
                        <a:solidFill>
                          <a:srgbClr val="000000"/>
                        </a:solidFill>
                        <a:effectLst/>
                        <a:uLnTx/>
                        <a:uFillTx/>
                        <a:latin typeface="Cambria Math" panose="02040503050406030204" pitchFamily="18" charset="0"/>
                        <a:ea typeface="楷体_GB2312" pitchFamily="1" charset="-122"/>
                      </a:rPr>
                      <m:t>，</m:t>
                    </m:r>
                    <m:sSub>
                      <m:sSubPr>
                        <m:ctrlP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ctrlPr>
                      </m:sSubPr>
                      <m:e>
                        <m:r>
                          <a:rPr kumimoji="1" lang="en-US" altLang="zh-CN" b="1" i="1" u="none" strike="noStrike" kern="1200" cap="none" spc="0" normalizeH="0" baseline="0" noProof="0" dirty="0">
                            <a:ln>
                              <a:noFill/>
                            </a:ln>
                            <a:solidFill>
                              <a:srgbClr val="000000"/>
                            </a:solidFill>
                            <a:effectLst/>
                            <a:uLnTx/>
                            <a:uFillTx/>
                            <a:latin typeface="Cambria Math" panose="02040503050406030204" pitchFamily="18" charset="0"/>
                            <a:ea typeface="楷体_GB2312" pitchFamily="1" charset="-122"/>
                          </a:rPr>
                          <m:t>𝑽</m:t>
                        </m:r>
                      </m:e>
                      <m:sub>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𝑶</m:t>
                        </m:r>
                      </m:sub>
                    </m:sSub>
                    <m:r>
                      <a:rPr kumimoji="1" lang="zh-CN" altLang="en-US" b="1" i="1" u="none" strike="noStrike" kern="1200" cap="none" spc="0" normalizeH="0" baseline="0" noProof="0" dirty="0">
                        <a:ln>
                          <a:noFill/>
                        </a:ln>
                        <a:solidFill>
                          <a:srgbClr val="000000"/>
                        </a:solidFill>
                        <a:effectLst/>
                        <a:uLnTx/>
                        <a:uFillTx/>
                        <a:latin typeface="Cambria Math" panose="02040503050406030204" pitchFamily="18" charset="0"/>
                        <a:ea typeface="楷体_GB2312" pitchFamily="1" charset="-122"/>
                      </a:rPr>
                      <m:t>＝</m:t>
                    </m:r>
                    <m:r>
                      <a:rPr kumimoji="1" lang="en-US" altLang="zh-CN" b="1" i="1" u="none" strike="noStrike" kern="1200" cap="none" spc="0" normalizeH="0" baseline="0" noProof="0" dirty="0">
                        <a:ln>
                          <a:noFill/>
                        </a:ln>
                        <a:solidFill>
                          <a:srgbClr val="000000"/>
                        </a:solidFill>
                        <a:effectLst/>
                        <a:uLnTx/>
                        <a:uFillTx/>
                        <a:latin typeface="Cambria Math" panose="02040503050406030204" pitchFamily="18" charset="0"/>
                        <a:ea typeface="楷体_GB2312" pitchFamily="1" charset="-122"/>
                      </a:rPr>
                      <m:t>𝟎</m:t>
                    </m:r>
                  </m:oMath>
                </a14:m>
                <a:r>
                  <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sSub>
                      <m:sSubPr>
                        <m:ctrlP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ctrlPr>
                      </m:sSubPr>
                      <m:e>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𝑽</m:t>
                        </m:r>
                      </m:e>
                      <m:sub>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𝑰</m:t>
                        </m:r>
                      </m:sub>
                    </m:sSub>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 </m:t>
                    </m:r>
                    <m:r>
                      <a:rPr kumimoji="1" lang="zh-CN" altLang="en-US"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m:t>
                    </m:r>
                    <m:r>
                      <a:rPr kumimoji="1" lang="en-US" altLang="zh-CN" b="1" i="1" u="none" strike="noStrike" kern="1200" cap="none" spc="0" normalizeH="0" baseline="0" noProof="0" dirty="0">
                        <a:ln>
                          <a:noFill/>
                        </a:ln>
                        <a:solidFill>
                          <a:srgbClr val="000000"/>
                        </a:solidFill>
                        <a:effectLst/>
                        <a:uLnTx/>
                        <a:uFillTx/>
                        <a:latin typeface="Cambria Math" panose="02040503050406030204" pitchFamily="18" charset="0"/>
                        <a:ea typeface="楷体_GB2312" pitchFamily="1" charset="-122"/>
                      </a:rPr>
                      <m:t>𝟏</m:t>
                    </m:r>
                    <m:r>
                      <a:rPr kumimoji="1" lang="zh-CN" altLang="en-US" b="1" i="1" u="none" strike="noStrike" kern="1200" cap="none" spc="0" normalizeH="0" baseline="0" noProof="0" dirty="0">
                        <a:ln>
                          <a:noFill/>
                        </a:ln>
                        <a:solidFill>
                          <a:srgbClr val="000000"/>
                        </a:solidFill>
                        <a:effectLst/>
                        <a:uLnTx/>
                        <a:uFillTx/>
                        <a:latin typeface="Cambria Math" panose="02040503050406030204" pitchFamily="18" charset="0"/>
                        <a:ea typeface="楷体_GB2312" pitchFamily="1" charset="-122"/>
                      </a:rPr>
                      <m:t>，</m:t>
                    </m:r>
                    <m:sSub>
                      <m:sSubPr>
                        <m:ctrlP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ctrlPr>
                      </m:sSubPr>
                      <m:e>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𝑽</m:t>
                        </m:r>
                      </m:e>
                      <m:sub>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𝑶</m:t>
                        </m:r>
                      </m:sub>
                    </m:sSub>
                    <m:r>
                      <a:rPr lang="en-US" altLang="zh-CN" i="1" baseline="-25000" dirty="0">
                        <a:solidFill>
                          <a:srgbClr val="000000"/>
                        </a:solidFill>
                        <a:latin typeface="Cambria Math" panose="02040503050406030204" pitchFamily="18" charset="0"/>
                        <a:ea typeface="楷体_GB2312" pitchFamily="1" charset="-122"/>
                      </a:rPr>
                      <m:t> </m:t>
                    </m:r>
                    <m:r>
                      <a:rPr kumimoji="1" lang="zh-CN" altLang="en-US"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m:t>
                    </m:r>
                    <m:sSub>
                      <m:sSubPr>
                        <m:ctrlP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ctrlPr>
                      </m:sSubPr>
                      <m:e>
                        <m:r>
                          <a:rPr kumimoji="1" lang="en-US" altLang="zh-CN" b="1" i="1" u="none" strike="noStrike" kern="1200" cap="none" spc="0" normalizeH="0" baseline="0" noProof="0" dirty="0">
                            <a:ln>
                              <a:noFill/>
                            </a:ln>
                            <a:solidFill>
                              <a:srgbClr val="000000"/>
                            </a:solidFill>
                            <a:effectLst/>
                            <a:uLnTx/>
                            <a:uFillTx/>
                            <a:latin typeface="Cambria Math" panose="02040503050406030204" pitchFamily="18" charset="0"/>
                            <a:ea typeface="楷体_GB2312" pitchFamily="1" charset="-122"/>
                          </a:rPr>
                          <m:t>𝑽</m:t>
                        </m:r>
                      </m:e>
                      <m:sub>
                        <m:r>
                          <a:rPr kumimoji="1" lang="en-US" altLang="zh-CN" b="1" i="1" u="none" strike="noStrike" kern="1200" cap="none" spc="0" normalizeH="0" baseline="0" noProof="0" dirty="0" smtClean="0">
                            <a:ln>
                              <a:noFill/>
                            </a:ln>
                            <a:solidFill>
                              <a:srgbClr val="000000"/>
                            </a:solidFill>
                            <a:effectLst/>
                            <a:uLnTx/>
                            <a:uFillTx/>
                            <a:latin typeface="Cambria Math" panose="02040503050406030204" pitchFamily="18" charset="0"/>
                            <a:ea typeface="楷体_GB2312" pitchFamily="1" charset="-122"/>
                          </a:rPr>
                          <m:t>𝑫𝑫</m:t>
                        </m:r>
                      </m:sub>
                    </m:sSub>
                  </m:oMath>
                </a14:m>
                <a:endParaRPr kumimoji="1" lang="en-US" altLang="zh-CN"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lang="zh-CN" altLang="en-US"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结论：</a:t>
                </a:r>
                <a:r>
                  <a:rPr kumimoji="1" lang="zh-CN" altLang="en-US"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同相输出的施密特触发器</a:t>
                </a:r>
                <a:endParaRPr kumimoji="1" lang="zh-CN" altLang="en-US"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6" name="Rectangle 3"/>
              <p:cNvSpPr>
                <a:spLocks noRot="1" noChangeAspect="1" noMove="1" noResize="1" noEditPoints="1" noAdjustHandles="1" noChangeArrowheads="1" noChangeShapeType="1" noTextEdit="1"/>
              </p:cNvSpPr>
              <p:nvPr/>
            </p:nvSpPr>
            <p:spPr bwMode="auto">
              <a:xfrm>
                <a:off x="266869" y="1247935"/>
                <a:ext cx="5959435" cy="1815882"/>
              </a:xfrm>
              <a:prstGeom prst="rect">
                <a:avLst/>
              </a:prstGeom>
              <a:blipFill rotWithShape="1">
                <a:blip r:embed="rId3"/>
                <a:stretch>
                  <a:fillRect l="-3" t="-9" r="2" b="32"/>
                </a:stretch>
              </a:blip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 name="Text Box 22"/>
          <p:cNvSpPr txBox="1">
            <a:spLocks noChangeArrowheads="1"/>
          </p:cNvSpPr>
          <p:nvPr/>
        </p:nvSpPr>
        <p:spPr bwMode="auto">
          <a:xfrm>
            <a:off x="947996" y="4914408"/>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令：</a:t>
            </a:r>
            <a:endPar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2" name="Text Box 23"/>
          <p:cNvSpPr txBox="1">
            <a:spLocks noChangeArrowheads="1"/>
          </p:cNvSpPr>
          <p:nvPr/>
        </p:nvSpPr>
        <p:spPr bwMode="auto">
          <a:xfrm>
            <a:off x="574470" y="5778646"/>
            <a:ext cx="10810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求得：</a:t>
            </a:r>
            <a:endPar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3" name="Rectangle 2"/>
              <p:cNvSpPr txBox="1">
                <a:spLocks noChangeArrowheads="1"/>
              </p:cNvSpPr>
              <p:nvPr/>
            </p:nvSpPr>
            <p:spPr>
              <a:xfrm>
                <a:off x="644139" y="3772367"/>
                <a:ext cx="4670853" cy="5842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xmlns:m="http://schemas.openxmlformats.org/officeDocument/2006/math">
                    <m:oMathParaPr>
                      <m:jc m:val="centerGroup"/>
                    </m:oMathParaPr>
                    <m:oMath xmlns:m="http://schemas.openxmlformats.org/officeDocument/2006/math">
                      <m:f>
                        <m:fPr>
                          <m:ctrlPr>
                            <a:rPr lang="en-US" altLang="zh-CN" sz="2800" b="1" i="1" dirty="0" smtClean="0">
                              <a:latin typeface="Cambria Math" panose="02040503050406030204" pitchFamily="18" charset="0"/>
                            </a:rPr>
                          </m:ctrlPr>
                        </m:fPr>
                        <m:num>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𝑰</m:t>
                              </m:r>
                            </m:sub>
                          </m:sSub>
                          <m:r>
                            <a:rPr lang="en-US" altLang="zh-CN" sz="2800" b="1" i="1" dirty="0" smtClean="0">
                              <a:latin typeface="Cambria Math" panose="02040503050406030204" pitchFamily="18" charset="0"/>
                            </a:rPr>
                            <m:t>−</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𝑨</m:t>
                              </m:r>
                            </m:sub>
                          </m:sSub>
                        </m:num>
                        <m:den>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𝟏</m:t>
                              </m:r>
                            </m:sub>
                          </m:sSub>
                        </m:den>
                      </m:f>
                      <m:r>
                        <a:rPr lang="en-US" altLang="zh-CN" sz="2800" b="1" i="1" dirty="0" smtClean="0">
                          <a:latin typeface="Cambria Math" panose="02040503050406030204" pitchFamily="18" charset="0"/>
                        </a:rPr>
                        <m:t>=</m:t>
                      </m:r>
                      <m:f>
                        <m:fPr>
                          <m:ctrlPr>
                            <a:rPr lang="en-US" altLang="zh-CN" sz="2800" b="1" i="1" dirty="0" smtClean="0">
                              <a:latin typeface="Cambria Math" panose="02040503050406030204" pitchFamily="18" charset="0"/>
                            </a:rPr>
                          </m:ctrlPr>
                        </m:fPr>
                        <m:num>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𝑨</m:t>
                              </m:r>
                            </m:sub>
                          </m:sSub>
                          <m:r>
                            <a:rPr lang="en-US" altLang="zh-CN" sz="2800" i="1" dirty="0" smtClean="0">
                              <a:latin typeface="Cambria Math" panose="02040503050406030204" pitchFamily="18" charset="0"/>
                            </a:rPr>
                            <m:t>−</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𝑶</m:t>
                              </m:r>
                            </m:sub>
                          </m:sSub>
                        </m:num>
                        <m:den>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𝟐</m:t>
                              </m:r>
                            </m:sub>
                          </m:sSub>
                        </m:den>
                      </m:f>
                    </m:oMath>
                  </m:oMathPara>
                </a14:m>
                <a:endParaRPr lang="zh-CN" altLang="en-US" sz="2800" b="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3" name="Rectangle 2"/>
              <p:cNvSpPr txBox="1">
                <a:spLocks noRot="1" noChangeAspect="1" noMove="1" noResize="1" noEditPoints="1" noAdjustHandles="1" noChangeArrowheads="1" noChangeShapeType="1" noTextEdit="1"/>
              </p:cNvSpPr>
              <p:nvPr/>
            </p:nvSpPr>
            <p:spPr>
              <a:xfrm>
                <a:off x="644139" y="3772367"/>
                <a:ext cx="4670853" cy="584200"/>
              </a:xfrm>
              <a:prstGeom prst="rect">
                <a:avLst/>
              </a:prstGeom>
              <a:blipFill rotWithShape="1">
                <a:blip r:embed="rId4"/>
                <a:stretch>
                  <a:fillRect l="-5" t="-80" r="1" b="-553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Rectangle 2"/>
              <p:cNvSpPr txBox="1">
                <a:spLocks noChangeArrowheads="1"/>
              </p:cNvSpPr>
              <p:nvPr/>
            </p:nvSpPr>
            <p:spPr>
              <a:xfrm>
                <a:off x="4340440" y="3720908"/>
                <a:ext cx="4670853" cy="5842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xmlns:m="http://schemas.openxmlformats.org/officeDocument/2006/math">
                    <m:oMathParaPr>
                      <m:jc m:val="centerGroup"/>
                    </m:oMathParaPr>
                    <m:oMath xmlns:m="http://schemas.openxmlformats.org/officeDocument/2006/math">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𝑨</m:t>
                          </m:r>
                        </m:sub>
                      </m:sSub>
                      <m:r>
                        <a:rPr lang="en-US" altLang="zh-CN" sz="2800" b="1" i="1" dirty="0" smtClean="0">
                          <a:latin typeface="Cambria Math" panose="02040503050406030204" pitchFamily="18" charset="0"/>
                        </a:rPr>
                        <m:t>=</m:t>
                      </m:r>
                      <m:f>
                        <m:fPr>
                          <m:ctrlPr>
                            <a:rPr lang="en-US" altLang="zh-CN" sz="2800" b="1" i="1" dirty="0" smtClean="0">
                              <a:latin typeface="Cambria Math" panose="02040503050406030204" pitchFamily="18" charset="0"/>
                            </a:rPr>
                          </m:ctrlPr>
                        </m:fPr>
                        <m:num>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𝟐</m:t>
                              </m:r>
                            </m:sub>
                          </m:sSub>
                        </m:num>
                        <m:den>
                          <m:sSub>
                            <m:sSubPr>
                              <m:ctrlPr>
                                <a:rPr lang="en-US" altLang="zh-CN" sz="2800" b="1" i="1" dirty="0" smtClean="0">
                                  <a:latin typeface="Cambria Math" panose="02040503050406030204" pitchFamily="18" charset="0"/>
                                </a:rPr>
                              </m:ctrlPr>
                            </m:sSubPr>
                            <m:e>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𝟏</m:t>
                                  </m:r>
                                </m:sub>
                              </m:sSub>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𝟐</m:t>
                              </m:r>
                            </m:sub>
                          </m:sSub>
                        </m:den>
                      </m:f>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𝑰</m:t>
                          </m:r>
                        </m:sub>
                      </m:sSub>
                    </m:oMath>
                  </m:oMathPara>
                </a14:m>
                <a:endParaRPr lang="zh-CN" altLang="en-US" sz="2800" b="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4" name="Rectangle 2"/>
              <p:cNvSpPr txBox="1">
                <a:spLocks noRot="1" noChangeAspect="1" noMove="1" noResize="1" noEditPoints="1" noAdjustHandles="1" noChangeArrowheads="1" noChangeShapeType="1" noTextEdit="1"/>
              </p:cNvSpPr>
              <p:nvPr/>
            </p:nvSpPr>
            <p:spPr>
              <a:xfrm>
                <a:off x="4340440" y="3720908"/>
                <a:ext cx="4670853" cy="584200"/>
              </a:xfrm>
              <a:prstGeom prst="rect">
                <a:avLst/>
              </a:prstGeom>
              <a:blipFill rotWithShape="1">
                <a:blip r:embed="rId5"/>
                <a:stretch>
                  <a:fillRect l="-5" t="-76" b="-55250"/>
                </a:stretch>
              </a:blipFill>
            </p:spPr>
            <p:txBody>
              <a:bodyPr/>
              <a:lstStyle/>
              <a:p>
                <a:r>
                  <a:rPr lang="zh-CN" altLang="en-US">
                    <a:noFill/>
                  </a:rPr>
                  <a:t> </a:t>
                </a:r>
              </a:p>
            </p:txBody>
          </p:sp>
        </mc:Fallback>
      </mc:AlternateContent>
      <p:sp>
        <p:nvSpPr>
          <p:cNvPr id="15" name="右箭头 14"/>
          <p:cNvSpPr/>
          <p:nvPr/>
        </p:nvSpPr>
        <p:spPr>
          <a:xfrm>
            <a:off x="4728519" y="4141084"/>
            <a:ext cx="279013" cy="227269"/>
          </a:xfrm>
          <a:prstGeom prst="rightArrow">
            <a:avLst/>
          </a:prstGeom>
          <a:ln>
            <a:solidFill>
              <a:srgbClr val="FF0000"/>
            </a:solidFill>
          </a:ln>
        </p:spPr>
        <p:txBody>
          <a:bodyPr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Rectangle 2"/>
              <p:cNvSpPr txBox="1">
                <a:spLocks noChangeArrowheads="1"/>
              </p:cNvSpPr>
              <p:nvPr/>
            </p:nvSpPr>
            <p:spPr>
              <a:xfrm>
                <a:off x="1547214" y="4731972"/>
                <a:ext cx="3560246" cy="5842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xmlns:m="http://schemas.openxmlformats.org/officeDocument/2006/math">
                    <m:oMathParaPr>
                      <m:jc m:val="left"/>
                    </m:oMathParaPr>
                    <m:oMath xmlns:m="http://schemas.openxmlformats.org/officeDocument/2006/math">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𝑽</m:t>
                          </m:r>
                        </m:e>
                        <m:sub>
                          <m:r>
                            <a:rPr lang="en-US" altLang="zh-CN" sz="2800" b="1" i="1" dirty="0" smtClean="0">
                              <a:solidFill>
                                <a:srgbClr val="FF0000"/>
                              </a:solidFill>
                              <a:latin typeface="Cambria Math" panose="02040503050406030204" pitchFamily="18" charset="0"/>
                            </a:rPr>
                            <m:t>𝑨</m:t>
                          </m:r>
                        </m:sub>
                      </m:sSub>
                      <m:r>
                        <a:rPr lang="en-US" altLang="zh-CN" sz="2800" b="1" i="1" dirty="0" smtClean="0">
                          <a:solidFill>
                            <a:srgbClr val="FF0000"/>
                          </a:solidFill>
                          <a:latin typeface="Cambria Math" panose="02040503050406030204" pitchFamily="18" charset="0"/>
                        </a:rPr>
                        <m:t>=</m:t>
                      </m:r>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𝑽</m:t>
                          </m:r>
                        </m:e>
                        <m:sub>
                          <m:r>
                            <a:rPr lang="en-US" altLang="zh-CN" sz="2800" b="1" i="1" dirty="0" smtClean="0">
                              <a:solidFill>
                                <a:srgbClr val="FF0000"/>
                              </a:solidFill>
                              <a:latin typeface="Cambria Math" panose="02040503050406030204" pitchFamily="18" charset="0"/>
                            </a:rPr>
                            <m:t>𝑻𝑯</m:t>
                          </m:r>
                        </m:sub>
                      </m:sSub>
                      <m:r>
                        <a:rPr lang="en-US" altLang="zh-CN" sz="2800" b="1" i="1" dirty="0" smtClean="0">
                          <a:solidFill>
                            <a:srgbClr val="FF0000"/>
                          </a:solidFill>
                          <a:latin typeface="Cambria Math" panose="02040503050406030204" pitchFamily="18" charset="0"/>
                        </a:rPr>
                        <m:t>=</m:t>
                      </m:r>
                      <m:f>
                        <m:fPr>
                          <m:ctrlPr>
                            <a:rPr lang="en-US" altLang="zh-CN" sz="2800" b="1" i="1" dirty="0" smtClean="0">
                              <a:solidFill>
                                <a:srgbClr val="FF0000"/>
                              </a:solidFill>
                              <a:latin typeface="Cambria Math" panose="02040503050406030204" pitchFamily="18" charset="0"/>
                            </a:rPr>
                          </m:ctrlPr>
                        </m:fPr>
                        <m:num>
                          <m:r>
                            <a:rPr lang="en-US" altLang="zh-CN" sz="2800" b="1" i="1" dirty="0" smtClean="0">
                              <a:solidFill>
                                <a:srgbClr val="FF0000"/>
                              </a:solidFill>
                              <a:latin typeface="Cambria Math" panose="02040503050406030204" pitchFamily="18" charset="0"/>
                            </a:rPr>
                            <m:t>𝟏</m:t>
                          </m:r>
                        </m:num>
                        <m:den>
                          <m:r>
                            <a:rPr lang="en-US" altLang="zh-CN" sz="2800" b="1" i="1" dirty="0" smtClean="0">
                              <a:solidFill>
                                <a:srgbClr val="FF0000"/>
                              </a:solidFill>
                              <a:latin typeface="Cambria Math" panose="02040503050406030204" pitchFamily="18" charset="0"/>
                            </a:rPr>
                            <m:t>𝟐</m:t>
                          </m:r>
                        </m:den>
                      </m:f>
                      <m:sSub>
                        <m:sSubPr>
                          <m:ctrlPr>
                            <a:rPr lang="en-US" altLang="zh-CN" sz="280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28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m:oMathPara>
                </a14:m>
                <a:endPar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6" name="Rectangle 2"/>
              <p:cNvSpPr txBox="1">
                <a:spLocks noRot="1" noChangeAspect="1" noMove="1" noResize="1" noEditPoints="1" noAdjustHandles="1" noChangeArrowheads="1" noChangeShapeType="1" noTextEdit="1"/>
              </p:cNvSpPr>
              <p:nvPr/>
            </p:nvSpPr>
            <p:spPr>
              <a:xfrm>
                <a:off x="1547214" y="4731972"/>
                <a:ext cx="3560246" cy="584200"/>
              </a:xfrm>
              <a:prstGeom prst="rect">
                <a:avLst/>
              </a:prstGeom>
              <a:blipFill rotWithShape="1">
                <a:blip r:embed="rId6"/>
                <a:stretch>
                  <a:fillRect l="-10" t="-100" r="4" b="-432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2"/>
              <p:cNvSpPr txBox="1">
                <a:spLocks noChangeArrowheads="1"/>
              </p:cNvSpPr>
              <p:nvPr/>
            </p:nvSpPr>
            <p:spPr>
              <a:xfrm>
                <a:off x="1555452" y="5619865"/>
                <a:ext cx="4670853" cy="5842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xmlns:m="http://schemas.openxmlformats.org/officeDocument/2006/math">
                    <m:oMathParaPr>
                      <m:jc m:val="left"/>
                    </m:oMathParaPr>
                    <m:oMath xmlns:m="http://schemas.openxmlformats.org/officeDocument/2006/math">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𝑽</m:t>
                          </m:r>
                        </m:e>
                        <m:sub>
                          <m:r>
                            <a:rPr lang="en-US" altLang="zh-CN" sz="2800" b="1" i="1" dirty="0" smtClean="0">
                              <a:solidFill>
                                <a:srgbClr val="FF0000"/>
                              </a:solidFill>
                              <a:latin typeface="Cambria Math" panose="02040503050406030204" pitchFamily="18" charset="0"/>
                            </a:rPr>
                            <m:t>𝑻</m:t>
                          </m:r>
                          <m:r>
                            <a:rPr lang="en-US" altLang="zh-CN" sz="2800" b="1" i="1" dirty="0" smtClean="0">
                              <a:solidFill>
                                <a:srgbClr val="FF0000"/>
                              </a:solidFill>
                              <a:latin typeface="Cambria Math" panose="02040503050406030204" pitchFamily="18" charset="0"/>
                            </a:rPr>
                            <m:t>+</m:t>
                          </m:r>
                        </m:sub>
                      </m:sSub>
                      <m:r>
                        <a:rPr lang="en-US" altLang="zh-CN" sz="2800" b="1" i="1" dirty="0" smtClean="0">
                          <a:solidFill>
                            <a:srgbClr val="FF0000"/>
                          </a:solidFill>
                          <a:latin typeface="Cambria Math" panose="02040503050406030204" pitchFamily="18" charset="0"/>
                        </a:rPr>
                        <m:t>=</m:t>
                      </m:r>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𝑽</m:t>
                          </m:r>
                        </m:e>
                        <m:sub>
                          <m:r>
                            <a:rPr lang="en-US" altLang="zh-CN" sz="2800" b="1" i="1" dirty="0" smtClean="0">
                              <a:solidFill>
                                <a:srgbClr val="FF0000"/>
                              </a:solidFill>
                              <a:latin typeface="Cambria Math" panose="02040503050406030204" pitchFamily="18" charset="0"/>
                            </a:rPr>
                            <m:t>𝑰</m:t>
                          </m:r>
                        </m:sub>
                      </m:sSub>
                      <m:r>
                        <a:rPr lang="en-US" altLang="zh-CN" sz="2800" b="1" i="1" dirty="0" smtClean="0">
                          <a:solidFill>
                            <a:srgbClr val="FF0000"/>
                          </a:solidFill>
                          <a:latin typeface="Cambria Math" panose="02040503050406030204" pitchFamily="18" charset="0"/>
                        </a:rPr>
                        <m:t>=</m:t>
                      </m:r>
                      <m:f>
                        <m:fPr>
                          <m:ctrlPr>
                            <a:rPr lang="en-US" altLang="zh-CN" sz="2800" b="1" i="1" dirty="0" smtClean="0">
                              <a:solidFill>
                                <a:srgbClr val="FF0000"/>
                              </a:solidFill>
                              <a:latin typeface="Cambria Math" panose="02040503050406030204" pitchFamily="18" charset="0"/>
                            </a:rPr>
                          </m:ctrlPr>
                        </m:fPr>
                        <m:num>
                          <m:r>
                            <a:rPr lang="en-US" altLang="zh-CN" sz="2800" b="1" i="1" dirty="0" smtClean="0">
                              <a:solidFill>
                                <a:srgbClr val="FF0000"/>
                              </a:solidFill>
                              <a:latin typeface="Cambria Math" panose="02040503050406030204" pitchFamily="18" charset="0"/>
                            </a:rPr>
                            <m:t>𝟏</m:t>
                          </m:r>
                        </m:num>
                        <m:den>
                          <m:r>
                            <a:rPr lang="en-US" altLang="zh-CN" sz="2800" b="1" i="1" dirty="0" smtClean="0">
                              <a:solidFill>
                                <a:srgbClr val="FF0000"/>
                              </a:solidFill>
                              <a:latin typeface="Cambria Math" panose="02040503050406030204" pitchFamily="18" charset="0"/>
                            </a:rPr>
                            <m:t>𝟐</m:t>
                          </m:r>
                        </m:den>
                      </m:f>
                      <m:sSub>
                        <m:sSubPr>
                          <m:ctrlPr>
                            <a:rPr lang="en-US" altLang="zh-CN" sz="280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28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𝑫𝑫</m:t>
                          </m:r>
                        </m:sub>
                      </m:sSub>
                      <m:r>
                        <a:rPr lang="en-US" altLang="zh-CN" sz="2800" b="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1</m:t>
                      </m:r>
                      <m:r>
                        <a:rPr lang="en-US" altLang="zh-CN" sz="2800" b="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en-US" altLang="zh-CN" sz="2800" i="1" dirty="0">
                              <a:solidFill>
                                <a:srgbClr val="FF0000"/>
                              </a:solidFill>
                              <a:latin typeface="Cambria Math" panose="02040503050406030204" pitchFamily="18" charset="0"/>
                            </a:rPr>
                          </m:ctrlPr>
                        </m:fPr>
                        <m:num>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𝑹</m:t>
                              </m:r>
                            </m:e>
                            <m:sub>
                              <m:r>
                                <a:rPr lang="en-US" altLang="zh-CN" sz="2800" i="1" dirty="0">
                                  <a:solidFill>
                                    <a:srgbClr val="FF0000"/>
                                  </a:solidFill>
                                  <a:latin typeface="Cambria Math" panose="02040503050406030204" pitchFamily="18" charset="0"/>
                                </a:rPr>
                                <m:t>𝟏</m:t>
                              </m:r>
                            </m:sub>
                          </m:sSub>
                        </m:num>
                        <m:den>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𝑹</m:t>
                              </m:r>
                            </m:e>
                            <m:sub>
                              <m:r>
                                <a:rPr lang="en-US" altLang="zh-CN" sz="2800" i="1" dirty="0">
                                  <a:solidFill>
                                    <a:srgbClr val="FF0000"/>
                                  </a:solidFill>
                                  <a:latin typeface="Cambria Math" panose="02040503050406030204" pitchFamily="18" charset="0"/>
                                </a:rPr>
                                <m:t>𝟐</m:t>
                              </m:r>
                            </m:sub>
                          </m:sSub>
                        </m:den>
                      </m:f>
                      <m:r>
                        <a:rPr lang="en-US" altLang="zh-CN" sz="2800" b="1" i="1" dirty="0" smtClean="0">
                          <a:solidFill>
                            <a:srgbClr val="FF0000"/>
                          </a:solidFill>
                          <a:latin typeface="Cambria Math" panose="02040503050406030204" pitchFamily="18" charset="0"/>
                        </a:rPr>
                        <m:t>)</m:t>
                      </m:r>
                    </m:oMath>
                  </m:oMathPara>
                </a14:m>
                <a:endParaRPr lang="zh-CN" altLang="en-US" sz="28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7" name="Rectangle 2"/>
              <p:cNvSpPr txBox="1">
                <a:spLocks noRot="1" noChangeAspect="1" noMove="1" noResize="1" noEditPoints="1" noAdjustHandles="1" noChangeArrowheads="1" noChangeShapeType="1" noTextEdit="1"/>
              </p:cNvSpPr>
              <p:nvPr/>
            </p:nvSpPr>
            <p:spPr>
              <a:xfrm>
                <a:off x="1555452" y="5619865"/>
                <a:ext cx="4670853" cy="584200"/>
              </a:xfrm>
              <a:prstGeom prst="rect">
                <a:avLst/>
              </a:prstGeom>
              <a:blipFill rotWithShape="1">
                <a:blip r:embed="rId7"/>
                <a:stretch>
                  <a:fillRect l="-7" t="-20" r="3" b="-55741"/>
                </a:stretch>
              </a:blipFill>
            </p:spPr>
            <p:txBody>
              <a:bodyPr/>
              <a:lstStyle/>
              <a:p>
                <a:r>
                  <a:rPr lang="zh-CN" altLang="en-US">
                    <a:noFill/>
                  </a:rPr>
                  <a:t> </a:t>
                </a:r>
              </a:p>
            </p:txBody>
          </p:sp>
        </mc:Fallback>
      </mc:AlternateContent>
      <p:sp>
        <p:nvSpPr>
          <p:cNvPr id="2" name="矩形 1"/>
          <p:cNvSpPr/>
          <p:nvPr/>
        </p:nvSpPr>
        <p:spPr>
          <a:xfrm>
            <a:off x="5444011" y="1830610"/>
            <a:ext cx="448116" cy="523220"/>
          </a:xfrm>
          <a:prstGeom prst="rect">
            <a:avLst/>
          </a:prstGeom>
        </p:spPr>
        <p:txBody>
          <a:bodyPr rtlCol="0" anchor="ctr">
            <a:spAutoFit/>
          </a:bodyPr>
          <a:lstStyle/>
          <a:p>
            <a:pPr algn="l">
              <a:spcBef>
                <a:spcPct val="50000"/>
              </a:spcBef>
            </a:pPr>
            <a:endParaRPr lang="zh-CN" altLang="en-US"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5444011" y="1997512"/>
            <a:ext cx="448116" cy="188570"/>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8" name="矩形 17"/>
          <p:cNvSpPr/>
          <p:nvPr/>
        </p:nvSpPr>
        <p:spPr>
          <a:xfrm>
            <a:off x="6928648" y="1423237"/>
            <a:ext cx="543997" cy="195655"/>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linds(horizontal)">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blinds(horizontal)">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animEffect transition="in" filter="blinds(horizontal)">
                                      <p:cBhvr>
                                        <p:cTn id="37" dur="500"/>
                                        <p:tgtEl>
                                          <p:spTgt spid="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i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blinds(horizontal)">
                                      <p:cBhvr>
                                        <p:cTn id="4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11" grpId="0"/>
      <p:bldP spid="12" grpId="0"/>
      <p:bldP spid="13" grpId="0" build="p"/>
      <p:bldP spid="14" grpId="0" build="p"/>
      <p:bldP spid="15" grpId="0" animBg="1"/>
      <p:bldP spid="16" grpId="0" uiExpand="1" build="p"/>
      <p:bldP spid="1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2"/>
              <p:cNvSpPr txBox="1">
                <a:spLocks noChangeArrowheads="1"/>
              </p:cNvSpPr>
              <p:nvPr/>
            </p:nvSpPr>
            <p:spPr>
              <a:xfrm>
                <a:off x="266870" y="1266"/>
                <a:ext cx="4670853" cy="5842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Step 3.  </a:t>
                </a:r>
                <a14:m>
                  <m:oMath xmlns:m="http://schemas.openxmlformats.org/officeDocument/2006/math">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𝑰</m:t>
                        </m:r>
                      </m:sub>
                    </m:sSub>
                    <m:r>
                      <a:rPr lang="en-US" altLang="zh-CN" sz="2800" b="1" i="1" dirty="0" smtClean="0">
                        <a:latin typeface="Cambria Math" panose="02040503050406030204" pitchFamily="18" charset="0"/>
                        <a:ea typeface="Cambria Math" panose="02040503050406030204" pitchFamily="18" charset="0"/>
                      </a:rPr>
                      <m:t>↘</m:t>
                    </m:r>
                    <m:r>
                      <a:rPr lang="zh-CN" altLang="en-US" sz="2800" b="1" i="1" dirty="0" smtClean="0">
                        <a:latin typeface="Cambria Math" panose="02040503050406030204" pitchFamily="18" charset="0"/>
                      </a:rPr>
                      <m:t>，</m:t>
                    </m:r>
                    <m:r>
                      <a:rPr lang="en-US" altLang="zh-CN" sz="2800" b="1" i="1" dirty="0" smtClean="0">
                        <a:latin typeface="Cambria Math" panose="02040503050406030204" pitchFamily="18" charset="0"/>
                      </a:rPr>
                      <m:t>𝑽</m:t>
                    </m:r>
                    <m:r>
                      <a:rPr lang="en-US" altLang="zh-CN" sz="2800" b="1" i="1" baseline="-25000" dirty="0" smtClean="0">
                        <a:latin typeface="Cambria Math" panose="02040503050406030204" pitchFamily="18" charset="0"/>
                      </a:rPr>
                      <m:t>𝑶</m:t>
                    </m:r>
                    <m:r>
                      <a:rPr lang="zh-CN" altLang="en-US" sz="2800" b="1" i="1" dirty="0" smtClean="0">
                        <a:latin typeface="Cambria Math" panose="02040503050406030204" pitchFamily="18" charset="0"/>
                      </a:rPr>
                      <m:t>＝</m:t>
                    </m:r>
                    <m:sSub>
                      <m:sSubPr>
                        <m:ctrlPr>
                          <a:rPr lang="en-US" altLang="zh-CN" sz="2800" i="1" dirty="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𝑫𝑫</m:t>
                        </m:r>
                      </m:sub>
                    </m:sSub>
                  </m:oMath>
                </a14:m>
                <a:endParaRPr lang="zh-CN" altLang="en-US" sz="2800" b="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2" name="Rectangle 2"/>
              <p:cNvSpPr txBox="1">
                <a:spLocks noRot="1" noChangeAspect="1" noMove="1" noResize="1" noEditPoints="1" noAdjustHandles="1" noChangeArrowheads="1" noChangeShapeType="1" noTextEdit="1"/>
              </p:cNvSpPr>
              <p:nvPr/>
            </p:nvSpPr>
            <p:spPr>
              <a:xfrm>
                <a:off x="266870" y="1266"/>
                <a:ext cx="4670853" cy="584200"/>
              </a:xfrm>
              <a:prstGeom prst="rect">
                <a:avLst/>
              </a:prstGeom>
              <a:blipFill rotWithShape="1">
                <a:blip r:embed="rId1"/>
                <a:stretch>
                  <a:fillRect l="-4" t="-108" r="13" b="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Rectangle 2"/>
              <p:cNvSpPr txBox="1">
                <a:spLocks noChangeArrowheads="1"/>
              </p:cNvSpPr>
              <p:nvPr/>
            </p:nvSpPr>
            <p:spPr>
              <a:xfrm>
                <a:off x="693566" y="807874"/>
                <a:ext cx="4244157" cy="960659"/>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xmlns:m="http://schemas.openxmlformats.org/officeDocument/2006/math">
                    <m:oMathParaPr>
                      <m:jc m:val="left"/>
                    </m:oMathParaPr>
                    <m:oMath xmlns:m="http://schemas.openxmlformats.org/officeDocument/2006/math">
                      <m:f>
                        <m:fPr>
                          <m:ctrlPr>
                            <a:rPr lang="en-US" altLang="zh-CN" sz="2800" b="1" i="1" dirty="0" smtClean="0">
                              <a:latin typeface="Cambria Math" panose="02040503050406030204" pitchFamily="18" charset="0"/>
                            </a:rPr>
                          </m:ctrlPr>
                        </m:fPr>
                        <m:num>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𝑰</m:t>
                              </m:r>
                            </m:sub>
                          </m:sSub>
                          <m:r>
                            <a:rPr lang="en-US" altLang="zh-CN" sz="2800" b="1" i="1" dirty="0" smtClean="0">
                              <a:latin typeface="Cambria Math" panose="02040503050406030204" pitchFamily="18" charset="0"/>
                            </a:rPr>
                            <m:t>−</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𝑨</m:t>
                              </m:r>
                            </m:sub>
                          </m:sSub>
                        </m:num>
                        <m:den>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𝟏</m:t>
                              </m:r>
                            </m:sub>
                          </m:sSub>
                        </m:den>
                      </m:f>
                      <m:r>
                        <a:rPr lang="en-US" altLang="zh-CN" sz="2800" b="1" i="1" dirty="0" smtClean="0">
                          <a:latin typeface="Cambria Math" panose="02040503050406030204" pitchFamily="18" charset="0"/>
                        </a:rPr>
                        <m:t>=</m:t>
                      </m:r>
                      <m:f>
                        <m:fPr>
                          <m:ctrlPr>
                            <a:rPr lang="en-US" altLang="zh-CN" sz="2800" b="1" i="1" dirty="0" smtClean="0">
                              <a:latin typeface="Cambria Math" panose="02040503050406030204" pitchFamily="18" charset="0"/>
                            </a:rPr>
                          </m:ctrlPr>
                        </m:fPr>
                        <m:num>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𝑨</m:t>
                              </m:r>
                            </m:sub>
                          </m:sSub>
                          <m:r>
                            <a:rPr lang="en-US" altLang="zh-CN" sz="2800" i="1" dirty="0" smtClean="0">
                              <a:latin typeface="Cambria Math" panose="02040503050406030204" pitchFamily="18" charset="0"/>
                            </a:rPr>
                            <m:t>−</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𝑶</m:t>
                              </m:r>
                            </m:sub>
                          </m:sSub>
                        </m:num>
                        <m:den>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𝟐</m:t>
                              </m:r>
                            </m:sub>
                          </m:sSub>
                        </m:den>
                      </m:f>
                    </m:oMath>
                  </m:oMathPara>
                </a14:m>
                <a:endParaRPr lang="zh-CN" altLang="en-US" sz="2800" b="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4" name="Rectangle 2"/>
              <p:cNvSpPr txBox="1">
                <a:spLocks noRot="1" noChangeAspect="1" noMove="1" noResize="1" noEditPoints="1" noAdjustHandles="1" noChangeArrowheads="1" noChangeShapeType="1" noTextEdit="1"/>
              </p:cNvSpPr>
              <p:nvPr/>
            </p:nvSpPr>
            <p:spPr>
              <a:xfrm>
                <a:off x="693566" y="807874"/>
                <a:ext cx="4244157" cy="960659"/>
              </a:xfrm>
              <a:prstGeom prst="rect">
                <a:avLst/>
              </a:prstGeom>
              <a:blipFill rotWithShape="1">
                <a:blip r:embed="rId2"/>
                <a:stretch>
                  <a:fillRect l="-3" t="-16" r="14"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Rectangle 2"/>
              <p:cNvSpPr txBox="1">
                <a:spLocks noChangeArrowheads="1"/>
              </p:cNvSpPr>
              <p:nvPr/>
            </p:nvSpPr>
            <p:spPr>
              <a:xfrm>
                <a:off x="693566" y="1990494"/>
                <a:ext cx="5592590" cy="12782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xmlns:m="http://schemas.openxmlformats.org/officeDocument/2006/math">
                    <m:oMathParaPr>
                      <m:jc m:val="left"/>
                    </m:oMathParaPr>
                    <m:oMath xmlns:m="http://schemas.openxmlformats.org/officeDocument/2006/math">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𝑨</m:t>
                          </m:r>
                        </m:sub>
                      </m:sSub>
                      <m:r>
                        <a:rPr lang="en-US" altLang="zh-CN" sz="2800" b="1" i="1" dirty="0" smtClean="0">
                          <a:latin typeface="Cambria Math" panose="02040503050406030204" pitchFamily="18" charset="0"/>
                        </a:rPr>
                        <m:t>=</m:t>
                      </m:r>
                      <m:f>
                        <m:fPr>
                          <m:ctrlPr>
                            <a:rPr lang="en-US" altLang="zh-CN" sz="2800" b="1" i="1" dirty="0" smtClean="0">
                              <a:latin typeface="Cambria Math" panose="02040503050406030204" pitchFamily="18" charset="0"/>
                            </a:rPr>
                          </m:ctrlPr>
                        </m:fPr>
                        <m:num>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𝟐</m:t>
                              </m:r>
                            </m:sub>
                          </m:sSub>
                        </m:num>
                        <m:den>
                          <m:sSub>
                            <m:sSubPr>
                              <m:ctrlPr>
                                <a:rPr lang="en-US" altLang="zh-CN" sz="2800" b="1" i="1" dirty="0" smtClean="0">
                                  <a:latin typeface="Cambria Math" panose="02040503050406030204" pitchFamily="18" charset="0"/>
                                </a:rPr>
                              </m:ctrlPr>
                            </m:sSubPr>
                            <m:e>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𝟏</m:t>
                                  </m:r>
                                </m:sub>
                              </m:sSub>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𝑹</m:t>
                              </m:r>
                            </m:e>
                            <m:sub>
                              <m:r>
                                <a:rPr lang="en-US" altLang="zh-CN" sz="2800" b="1" i="1" dirty="0" smtClean="0">
                                  <a:latin typeface="Cambria Math" panose="02040503050406030204" pitchFamily="18" charset="0"/>
                                </a:rPr>
                                <m:t>𝟐</m:t>
                              </m:r>
                            </m:sub>
                          </m:sSub>
                        </m:den>
                      </m:f>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𝑽</m:t>
                          </m:r>
                        </m:e>
                        <m:sub>
                          <m:r>
                            <a:rPr lang="en-US" altLang="zh-CN" sz="2800" b="1" i="1" dirty="0" smtClean="0">
                              <a:latin typeface="Cambria Math" panose="02040503050406030204" pitchFamily="18" charset="0"/>
                            </a:rPr>
                            <m:t>𝑰</m:t>
                          </m:r>
                        </m:sub>
                      </m:sSub>
                      <m: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t>+</m:t>
                      </m:r>
                      <m:f>
                        <m:fPr>
                          <m:ctrlPr>
                            <a:rPr lang="en-US" altLang="zh-CN" sz="2800" i="1" dirty="0">
                              <a:latin typeface="Cambria Math" panose="02040503050406030204" pitchFamily="18" charset="0"/>
                            </a:rPr>
                          </m:ctrlPr>
                        </m:fPr>
                        <m:num>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𝑹</m:t>
                              </m:r>
                            </m:e>
                            <m:sub>
                              <m:r>
                                <a:rPr lang="en-US" altLang="zh-CN" sz="2800" b="1" i="1" dirty="0" smtClean="0">
                                  <a:latin typeface="Cambria Math" panose="02040503050406030204" pitchFamily="18" charset="0"/>
                                </a:rPr>
                                <m:t>𝟏</m:t>
                              </m:r>
                            </m:sub>
                          </m:sSub>
                        </m:num>
                        <m:den>
                          <m:sSub>
                            <m:sSubPr>
                              <m:ctrlPr>
                                <a:rPr lang="en-US" altLang="zh-CN" sz="2800" i="1" dirty="0">
                                  <a:latin typeface="Cambria Math" panose="02040503050406030204" pitchFamily="18" charset="0"/>
                                </a:rPr>
                              </m:ctrlPr>
                            </m:sSubPr>
                            <m:e>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𝑹</m:t>
                                  </m:r>
                                </m:e>
                                <m:sub>
                                  <m:r>
                                    <a:rPr lang="en-US" altLang="zh-CN" sz="2800" i="1" dirty="0">
                                      <a:latin typeface="Cambria Math" panose="02040503050406030204" pitchFamily="18" charset="0"/>
                                    </a:rPr>
                                    <m:t>𝟏</m:t>
                                  </m:r>
                                </m:sub>
                              </m:sSub>
                              <m:r>
                                <a:rPr lang="en-US" altLang="zh-CN" sz="2800" i="1" dirty="0">
                                  <a:latin typeface="Cambria Math" panose="02040503050406030204" pitchFamily="18" charset="0"/>
                                </a:rPr>
                                <m:t>+</m:t>
                              </m:r>
                              <m:r>
                                <a:rPr lang="en-US" altLang="zh-CN" sz="2800" i="1" dirty="0">
                                  <a:latin typeface="Cambria Math" panose="02040503050406030204" pitchFamily="18" charset="0"/>
                                </a:rPr>
                                <m:t>𝑹</m:t>
                              </m:r>
                            </m:e>
                            <m:sub>
                              <m:r>
                                <a:rPr lang="en-US" altLang="zh-CN" sz="2800" i="1" dirty="0">
                                  <a:latin typeface="Cambria Math" panose="02040503050406030204" pitchFamily="18" charset="0"/>
                                </a:rPr>
                                <m:t>𝟐</m:t>
                              </m:r>
                            </m:sub>
                          </m:sSub>
                        </m:den>
                      </m:f>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𝑽</m:t>
                          </m:r>
                        </m:e>
                        <m:sub>
                          <m:r>
                            <a:rPr lang="en-US" altLang="zh-CN" sz="2800" b="1" i="1" dirty="0" smtClean="0">
                              <a:latin typeface="Cambria Math" panose="02040503050406030204" pitchFamily="18" charset="0"/>
                            </a:rPr>
                            <m:t>𝑫𝑫</m:t>
                          </m:r>
                        </m:sub>
                      </m:sSub>
                    </m:oMath>
                  </m:oMathPara>
                </a14:m>
                <a:endParaRPr lang="zh-CN" altLang="en-US" sz="2800" b="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5" name="Rectangle 2"/>
              <p:cNvSpPr txBox="1">
                <a:spLocks noRot="1" noChangeAspect="1" noMove="1" noResize="1" noEditPoints="1" noAdjustHandles="1" noChangeArrowheads="1" noChangeShapeType="1" noTextEdit="1"/>
              </p:cNvSpPr>
              <p:nvPr/>
            </p:nvSpPr>
            <p:spPr>
              <a:xfrm>
                <a:off x="693566" y="1990494"/>
                <a:ext cx="5592590" cy="1278200"/>
              </a:xfrm>
              <a:prstGeom prst="rect">
                <a:avLst/>
              </a:prstGeom>
              <a:blipFill rotWithShape="1">
                <a:blip r:embed="rId3"/>
                <a:stretch>
                  <a:fillRect l="-3" t="-32" r="5" b="27"/>
                </a:stretch>
              </a:blipFill>
            </p:spPr>
            <p:txBody>
              <a:bodyPr/>
              <a:lstStyle/>
              <a:p>
                <a:r>
                  <a:rPr lang="zh-CN" altLang="en-US">
                    <a:noFill/>
                  </a:rPr>
                  <a:t> </a:t>
                </a:r>
              </a:p>
            </p:txBody>
          </p:sp>
        </mc:Fallback>
      </mc:AlternateContent>
      <p:sp>
        <p:nvSpPr>
          <p:cNvPr id="7" name="Text Box 22"/>
          <p:cNvSpPr txBox="1">
            <a:spLocks noChangeArrowheads="1"/>
          </p:cNvSpPr>
          <p:nvPr/>
        </p:nvSpPr>
        <p:spPr bwMode="auto">
          <a:xfrm>
            <a:off x="916171" y="3673091"/>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令：</a:t>
            </a:r>
            <a:endPar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8" name="Text Box 23"/>
          <p:cNvSpPr txBox="1">
            <a:spLocks noChangeArrowheads="1"/>
          </p:cNvSpPr>
          <p:nvPr/>
        </p:nvSpPr>
        <p:spPr bwMode="auto">
          <a:xfrm>
            <a:off x="542645" y="4537329"/>
            <a:ext cx="10810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求得：</a:t>
            </a:r>
            <a:endParaRPr kumimoji="1" lang="zh-CN" altLang="en-US"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9" name="Rectangle 2"/>
              <p:cNvSpPr txBox="1">
                <a:spLocks noChangeArrowheads="1"/>
              </p:cNvSpPr>
              <p:nvPr/>
            </p:nvSpPr>
            <p:spPr>
              <a:xfrm>
                <a:off x="1515389" y="3490655"/>
                <a:ext cx="3560246" cy="5842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xmlns:m="http://schemas.openxmlformats.org/officeDocument/2006/math">
                    <m:oMathParaPr>
                      <m:jc m:val="left"/>
                    </m:oMathParaPr>
                    <m:oMath xmlns:m="http://schemas.openxmlformats.org/officeDocument/2006/math">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𝑽</m:t>
                          </m:r>
                        </m:e>
                        <m:sub>
                          <m:r>
                            <a:rPr lang="en-US" altLang="zh-CN" sz="2800" b="1" i="1" dirty="0" smtClean="0">
                              <a:solidFill>
                                <a:srgbClr val="FF0000"/>
                              </a:solidFill>
                              <a:latin typeface="Cambria Math" panose="02040503050406030204" pitchFamily="18" charset="0"/>
                            </a:rPr>
                            <m:t>𝑨</m:t>
                          </m:r>
                        </m:sub>
                      </m:sSub>
                      <m:r>
                        <a:rPr lang="en-US" altLang="zh-CN" sz="2800" b="1" i="1" dirty="0" smtClean="0">
                          <a:solidFill>
                            <a:srgbClr val="FF0000"/>
                          </a:solidFill>
                          <a:latin typeface="Cambria Math" panose="02040503050406030204" pitchFamily="18" charset="0"/>
                        </a:rPr>
                        <m:t>=</m:t>
                      </m:r>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𝑽</m:t>
                          </m:r>
                        </m:e>
                        <m:sub>
                          <m:r>
                            <a:rPr lang="en-US" altLang="zh-CN" sz="2800" b="1" i="1" dirty="0" smtClean="0">
                              <a:solidFill>
                                <a:srgbClr val="FF0000"/>
                              </a:solidFill>
                              <a:latin typeface="Cambria Math" panose="02040503050406030204" pitchFamily="18" charset="0"/>
                            </a:rPr>
                            <m:t>𝑻𝑯</m:t>
                          </m:r>
                        </m:sub>
                      </m:sSub>
                      <m:r>
                        <a:rPr lang="en-US" altLang="zh-CN" sz="2800" b="1" i="1" dirty="0" smtClean="0">
                          <a:solidFill>
                            <a:srgbClr val="FF0000"/>
                          </a:solidFill>
                          <a:latin typeface="Cambria Math" panose="02040503050406030204" pitchFamily="18" charset="0"/>
                        </a:rPr>
                        <m:t>=</m:t>
                      </m:r>
                      <m:f>
                        <m:fPr>
                          <m:ctrlPr>
                            <a:rPr lang="en-US" altLang="zh-CN" sz="2800" b="1" i="1" dirty="0" smtClean="0">
                              <a:solidFill>
                                <a:srgbClr val="FF0000"/>
                              </a:solidFill>
                              <a:latin typeface="Cambria Math" panose="02040503050406030204" pitchFamily="18" charset="0"/>
                            </a:rPr>
                          </m:ctrlPr>
                        </m:fPr>
                        <m:num>
                          <m:r>
                            <a:rPr lang="en-US" altLang="zh-CN" sz="2800" b="1" i="1" dirty="0" smtClean="0">
                              <a:solidFill>
                                <a:srgbClr val="FF0000"/>
                              </a:solidFill>
                              <a:latin typeface="Cambria Math" panose="02040503050406030204" pitchFamily="18" charset="0"/>
                            </a:rPr>
                            <m:t>𝟏</m:t>
                          </m:r>
                        </m:num>
                        <m:den>
                          <m:r>
                            <a:rPr lang="en-US" altLang="zh-CN" sz="2800" b="1" i="1" dirty="0" smtClean="0">
                              <a:solidFill>
                                <a:srgbClr val="FF0000"/>
                              </a:solidFill>
                              <a:latin typeface="Cambria Math" panose="02040503050406030204" pitchFamily="18" charset="0"/>
                            </a:rPr>
                            <m:t>𝟐</m:t>
                          </m:r>
                        </m:den>
                      </m:f>
                      <m:sSub>
                        <m:sSubPr>
                          <m:ctrlPr>
                            <a:rPr lang="en-US" altLang="zh-CN" sz="280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28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𝑫𝑫</m:t>
                          </m:r>
                        </m:sub>
                      </m:sSub>
                    </m:oMath>
                  </m:oMathPara>
                </a14:m>
                <a:endPar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9" name="Rectangle 2"/>
              <p:cNvSpPr txBox="1">
                <a:spLocks noRot="1" noChangeAspect="1" noMove="1" noResize="1" noEditPoints="1" noAdjustHandles="1" noChangeArrowheads="1" noChangeShapeType="1" noTextEdit="1"/>
              </p:cNvSpPr>
              <p:nvPr/>
            </p:nvSpPr>
            <p:spPr>
              <a:xfrm>
                <a:off x="1515389" y="3490655"/>
                <a:ext cx="3560246" cy="584200"/>
              </a:xfrm>
              <a:prstGeom prst="rect">
                <a:avLst/>
              </a:prstGeom>
              <a:blipFill rotWithShape="1">
                <a:blip r:embed="rId4"/>
                <a:stretch>
                  <a:fillRect l="-8" t="-10" r="2" b="-433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Rectangle 2"/>
              <p:cNvSpPr txBox="1">
                <a:spLocks noChangeArrowheads="1"/>
              </p:cNvSpPr>
              <p:nvPr/>
            </p:nvSpPr>
            <p:spPr>
              <a:xfrm>
                <a:off x="1523627" y="4378548"/>
                <a:ext cx="4670853" cy="584200"/>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14:m>
                  <m:oMathPara xmlns:m="http://schemas.openxmlformats.org/officeDocument/2006/math">
                    <m:oMathParaPr>
                      <m:jc m:val="left"/>
                    </m:oMathParaPr>
                    <m:oMath xmlns:m="http://schemas.openxmlformats.org/officeDocument/2006/math">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𝑽</m:t>
                          </m:r>
                        </m:e>
                        <m:sub>
                          <m:r>
                            <a:rPr lang="en-US" altLang="zh-CN" sz="2800" b="1" i="1" dirty="0" smtClean="0">
                              <a:solidFill>
                                <a:srgbClr val="FF0000"/>
                              </a:solidFill>
                              <a:latin typeface="Cambria Math" panose="02040503050406030204" pitchFamily="18" charset="0"/>
                            </a:rPr>
                            <m:t>𝑻</m:t>
                          </m:r>
                          <m:r>
                            <a:rPr lang="en-US" altLang="zh-CN" sz="2800" b="1" i="1" dirty="0" smtClean="0">
                              <a:solidFill>
                                <a:srgbClr val="FF0000"/>
                              </a:solidFill>
                              <a:latin typeface="Cambria Math" panose="02040503050406030204" pitchFamily="18" charset="0"/>
                            </a:rPr>
                            <m:t>−</m:t>
                          </m:r>
                        </m:sub>
                      </m:sSub>
                      <m:r>
                        <a:rPr lang="en-US" altLang="zh-CN" sz="2800" b="1" i="1" dirty="0" smtClean="0">
                          <a:solidFill>
                            <a:srgbClr val="FF0000"/>
                          </a:solidFill>
                          <a:latin typeface="Cambria Math" panose="02040503050406030204" pitchFamily="18" charset="0"/>
                        </a:rPr>
                        <m:t>=</m:t>
                      </m:r>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𝑽</m:t>
                          </m:r>
                        </m:e>
                        <m:sub>
                          <m:r>
                            <a:rPr lang="en-US" altLang="zh-CN" sz="2800" b="1" i="1" dirty="0" smtClean="0">
                              <a:solidFill>
                                <a:srgbClr val="FF0000"/>
                              </a:solidFill>
                              <a:latin typeface="Cambria Math" panose="02040503050406030204" pitchFamily="18" charset="0"/>
                            </a:rPr>
                            <m:t>𝑰</m:t>
                          </m:r>
                        </m:sub>
                      </m:sSub>
                      <m:r>
                        <a:rPr lang="en-US" altLang="zh-CN" sz="2800" b="1" i="1" dirty="0" smtClean="0">
                          <a:solidFill>
                            <a:srgbClr val="FF0000"/>
                          </a:solidFill>
                          <a:latin typeface="Cambria Math" panose="02040503050406030204" pitchFamily="18" charset="0"/>
                        </a:rPr>
                        <m:t>=</m:t>
                      </m:r>
                      <m:f>
                        <m:fPr>
                          <m:ctrlPr>
                            <a:rPr lang="en-US" altLang="zh-CN" sz="2800" b="1" i="1" dirty="0" smtClean="0">
                              <a:solidFill>
                                <a:srgbClr val="FF0000"/>
                              </a:solidFill>
                              <a:latin typeface="Cambria Math" panose="02040503050406030204" pitchFamily="18" charset="0"/>
                            </a:rPr>
                          </m:ctrlPr>
                        </m:fPr>
                        <m:num>
                          <m:r>
                            <a:rPr lang="en-US" altLang="zh-CN" sz="2800" b="1" i="1" dirty="0" smtClean="0">
                              <a:solidFill>
                                <a:srgbClr val="FF0000"/>
                              </a:solidFill>
                              <a:latin typeface="Cambria Math" panose="02040503050406030204" pitchFamily="18" charset="0"/>
                            </a:rPr>
                            <m:t>𝟏</m:t>
                          </m:r>
                        </m:num>
                        <m:den>
                          <m:r>
                            <a:rPr lang="en-US" altLang="zh-CN" sz="2800" b="1" i="1" dirty="0" smtClean="0">
                              <a:solidFill>
                                <a:srgbClr val="FF0000"/>
                              </a:solidFill>
                              <a:latin typeface="Cambria Math" panose="02040503050406030204" pitchFamily="18" charset="0"/>
                            </a:rPr>
                            <m:t>𝟐</m:t>
                          </m:r>
                        </m:den>
                      </m:f>
                      <m:sSub>
                        <m:sSubPr>
                          <m:ctrlPr>
                            <a:rPr lang="en-US" altLang="zh-CN" sz="280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𝑽</m:t>
                          </m:r>
                        </m:e>
                        <m:sub>
                          <m:r>
                            <a:rPr lang="en-US" altLang="zh-CN" sz="2800" b="1"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𝑫𝑫</m:t>
                          </m:r>
                        </m:sub>
                      </m:sSub>
                      <m:r>
                        <a:rPr lang="en-US" altLang="zh-CN" sz="2800" b="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1</m:t>
                      </m:r>
                      <m:r>
                        <a:rPr lang="en-US" altLang="zh-CN" sz="2800" b="0" i="1" dirty="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en-US" altLang="zh-CN" sz="2800" i="1" dirty="0">
                              <a:solidFill>
                                <a:srgbClr val="FF0000"/>
                              </a:solidFill>
                              <a:latin typeface="Cambria Math" panose="02040503050406030204" pitchFamily="18" charset="0"/>
                            </a:rPr>
                          </m:ctrlPr>
                        </m:fPr>
                        <m:num>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𝑹</m:t>
                              </m:r>
                            </m:e>
                            <m:sub>
                              <m:r>
                                <a:rPr lang="en-US" altLang="zh-CN" sz="2800" i="1" dirty="0">
                                  <a:solidFill>
                                    <a:srgbClr val="FF0000"/>
                                  </a:solidFill>
                                  <a:latin typeface="Cambria Math" panose="02040503050406030204" pitchFamily="18" charset="0"/>
                                </a:rPr>
                                <m:t>𝟏</m:t>
                              </m:r>
                            </m:sub>
                          </m:sSub>
                        </m:num>
                        <m:den>
                          <m:sSub>
                            <m:sSubPr>
                              <m:ctrlPr>
                                <a:rPr lang="en-US" altLang="zh-CN" sz="2800" b="1" i="1" dirty="0" smtClean="0">
                                  <a:solidFill>
                                    <a:srgbClr val="FF0000"/>
                                  </a:solidFill>
                                  <a:latin typeface="Cambria Math" panose="02040503050406030204" pitchFamily="18" charset="0"/>
                                </a:rPr>
                              </m:ctrlPr>
                            </m:sSubPr>
                            <m:e>
                              <m:r>
                                <a:rPr lang="en-US" altLang="zh-CN" sz="2800" b="1" i="1" dirty="0" smtClean="0">
                                  <a:solidFill>
                                    <a:srgbClr val="FF0000"/>
                                  </a:solidFill>
                                  <a:latin typeface="Cambria Math" panose="02040503050406030204" pitchFamily="18" charset="0"/>
                                </a:rPr>
                                <m:t>𝑹</m:t>
                              </m:r>
                            </m:e>
                            <m:sub>
                              <m:r>
                                <a:rPr lang="en-US" altLang="zh-CN" sz="2800" i="1" dirty="0">
                                  <a:solidFill>
                                    <a:srgbClr val="FF0000"/>
                                  </a:solidFill>
                                  <a:latin typeface="Cambria Math" panose="02040503050406030204" pitchFamily="18" charset="0"/>
                                </a:rPr>
                                <m:t>𝟐</m:t>
                              </m:r>
                            </m:sub>
                          </m:sSub>
                        </m:den>
                      </m:f>
                      <m:r>
                        <a:rPr lang="en-US" altLang="zh-CN" sz="2800" b="1" i="1" dirty="0" smtClean="0">
                          <a:solidFill>
                            <a:srgbClr val="FF0000"/>
                          </a:solidFill>
                          <a:latin typeface="Cambria Math" panose="02040503050406030204" pitchFamily="18" charset="0"/>
                        </a:rPr>
                        <m:t>)</m:t>
                      </m:r>
                    </m:oMath>
                  </m:oMathPara>
                </a14:m>
                <a:endParaRPr lang="zh-CN" altLang="en-US" sz="28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0" name="Rectangle 2"/>
              <p:cNvSpPr txBox="1">
                <a:spLocks noRot="1" noChangeAspect="1" noMove="1" noResize="1" noEditPoints="1" noAdjustHandles="1" noChangeArrowheads="1" noChangeShapeType="1" noTextEdit="1"/>
              </p:cNvSpPr>
              <p:nvPr/>
            </p:nvSpPr>
            <p:spPr>
              <a:xfrm>
                <a:off x="1523627" y="4378548"/>
                <a:ext cx="4670853" cy="584200"/>
              </a:xfrm>
              <a:prstGeom prst="rect">
                <a:avLst/>
              </a:prstGeom>
              <a:blipFill rotWithShape="1">
                <a:blip r:embed="rId5"/>
                <a:stretch>
                  <a:fillRect l="-6" t="-38" r="1" b="-55723"/>
                </a:stretch>
              </a:blipFill>
            </p:spPr>
            <p:txBody>
              <a:bodyPr/>
              <a:lstStyle/>
              <a:p>
                <a:r>
                  <a:rPr lang="zh-CN" altLang="en-US">
                    <a:noFill/>
                  </a:rPr>
                  <a:t> </a:t>
                </a:r>
              </a:p>
            </p:txBody>
          </p:sp>
        </mc:Fallback>
      </mc:AlternateContent>
      <p:pic>
        <p:nvPicPr>
          <p:cNvPr id="11" name="Picture 5" descr="10-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2334" y="364915"/>
            <a:ext cx="4325938" cy="1709738"/>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5038283" y="998084"/>
            <a:ext cx="448116" cy="523220"/>
          </a:xfrm>
          <a:prstGeom prst="rect">
            <a:avLst/>
          </a:prstGeom>
        </p:spPr>
        <p:txBody>
          <a:bodyPr rtlCol="0" anchor="ctr">
            <a:spAutoFit/>
          </a:bodyPr>
          <a:lstStyle/>
          <a:p>
            <a:pPr algn="l">
              <a:spcBef>
                <a:spcPct val="50000"/>
              </a:spcBef>
            </a:pPr>
            <a:endParaRPr lang="zh-CN" altLang="en-US"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14" name="矩形 13"/>
          <p:cNvSpPr/>
          <p:nvPr/>
        </p:nvSpPr>
        <p:spPr>
          <a:xfrm>
            <a:off x="5038283" y="1164986"/>
            <a:ext cx="448116" cy="197531"/>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矩形 14"/>
          <p:cNvSpPr/>
          <p:nvPr/>
        </p:nvSpPr>
        <p:spPr>
          <a:xfrm>
            <a:off x="6522921" y="590711"/>
            <a:ext cx="513720" cy="217163"/>
          </a:xfrm>
          <a:prstGeom prst="rect">
            <a:avLst/>
          </a:prstGeom>
          <a:solidFill>
            <a:schemeClr val="bg1"/>
          </a:solidFill>
          <a:ln w="19050">
            <a:solidFill>
              <a:schemeClr val="tx1"/>
            </a:solidFill>
          </a:ln>
        </p:spPr>
        <p:txBody>
          <a:bodyPr wrap="square" rtlCol="0" anchor="ctr">
            <a:spAutoFit/>
          </a:bodyPr>
          <a:lstStyle/>
          <a:p>
            <a:pPr algn="l">
              <a:spcBef>
                <a:spcPct val="50000"/>
              </a:spcBef>
            </a:pP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linds(horizontal)">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blinds(horizontal)">
                                      <p:cBhvr>
                                        <p:cTn id="3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5" grpId="0" build="p"/>
      <p:bldP spid="7" grpId="0"/>
      <p:bldP spid="8" grpId="0"/>
      <p:bldP spid="9" grpId="0" uiExpand="1" build="p"/>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4294967295"/>
          </p:nvPr>
        </p:nvSpPr>
        <p:spPr>
          <a:xfrm>
            <a:off x="340627" y="558630"/>
            <a:ext cx="8218487" cy="1171318"/>
          </a:xfrm>
          <a:prstGeom prst="rect">
            <a:avLst/>
          </a:prstGeom>
          <a:noFill/>
        </p:spPr>
        <p:txBody>
          <a:bodyPr/>
          <a:lstStyle/>
          <a:p>
            <a:pPr>
              <a:buFontTx/>
              <a:buNone/>
            </a:pPr>
            <a:r>
              <a:rPr lang="zh-CN" altLang="en-US" sz="2800" b="1" dirty="0">
                <a:solidFill>
                  <a:srgbClr val="0000FF"/>
                </a:solidFill>
                <a:latin typeface="黑体" panose="02010609060101010101" pitchFamily="49" charset="-122"/>
                <a:ea typeface="黑体" panose="02010609060101010101" pitchFamily="49" charset="-122"/>
              </a:rPr>
              <a:t>（</a:t>
            </a:r>
            <a:r>
              <a:rPr lang="en-US" altLang="zh-CN" sz="2800" b="1" dirty="0">
                <a:solidFill>
                  <a:srgbClr val="0000FF"/>
                </a:solidFill>
                <a:latin typeface="黑体" panose="02010609060101010101" pitchFamily="49" charset="-122"/>
                <a:ea typeface="黑体" panose="02010609060101010101" pitchFamily="49" charset="-122"/>
              </a:rPr>
              <a:t>1</a:t>
            </a:r>
            <a:r>
              <a:rPr lang="zh-CN" altLang="en-US" sz="2800" b="1" dirty="0">
                <a:solidFill>
                  <a:srgbClr val="0000FF"/>
                </a:solidFill>
                <a:latin typeface="黑体" panose="02010609060101010101" pitchFamily="49" charset="-122"/>
                <a:ea typeface="黑体" panose="02010609060101010101" pitchFamily="49" charset="-122"/>
              </a:rPr>
              <a:t>）波形变换：利用施密特触发器将正弦波、三角波等变换成矩形波</a:t>
            </a:r>
            <a:endParaRPr lang="zh-CN" altLang="en-US" sz="2800" b="1" dirty="0">
              <a:solidFill>
                <a:srgbClr val="0000FF"/>
              </a:solidFill>
              <a:latin typeface="黑体" panose="02010609060101010101" pitchFamily="49" charset="-122"/>
              <a:ea typeface="黑体" panose="02010609060101010101" pitchFamily="49" charset="-122"/>
            </a:endParaRPr>
          </a:p>
        </p:txBody>
      </p:sp>
      <p:pic>
        <p:nvPicPr>
          <p:cNvPr id="351235" name="Picture 3" descr="10-2-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71313" y="1669351"/>
            <a:ext cx="5228654" cy="51886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283" y="-1001"/>
            <a:ext cx="8229600" cy="80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400"/>
              </a:spcBef>
              <a:buClr>
                <a:srgbClr val="330066"/>
              </a:buClr>
              <a:defRPr/>
            </a:pPr>
            <a:r>
              <a:rPr lang="zh-CN" altLang="en-US" sz="2800" dirty="0">
                <a:latin typeface="黑体" panose="02010609060101010101" pitchFamily="49" charset="-122"/>
                <a:ea typeface="黑体" panose="02010609060101010101" pitchFamily="49" charset="-122"/>
              </a:rPr>
              <a:t>四、施密特触发器的应用</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1234">
                                            <p:txEl>
                                              <p:pRg st="0" end="0"/>
                                            </p:txEl>
                                          </p:spTgt>
                                        </p:tgtEl>
                                        <p:attrNameLst>
                                          <p:attrName>style.visibility</p:attrName>
                                        </p:attrNameLst>
                                      </p:cBhvr>
                                      <p:to>
                                        <p:strVal val="visible"/>
                                      </p:to>
                                    </p:set>
                                    <p:animEffect transition="in" filter="wipe(up)">
                                      <p:cBhvr>
                                        <p:cTn id="12" dur="500"/>
                                        <p:tgtEl>
                                          <p:spTgt spid="3512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1235"/>
                                        </p:tgtEl>
                                        <p:attrNameLst>
                                          <p:attrName>style.visibility</p:attrName>
                                        </p:attrNameLst>
                                      </p:cBhvr>
                                      <p:to>
                                        <p:strVal val="visible"/>
                                      </p:to>
                                    </p:set>
                                    <p:animEffect transition="in" filter="blinds(horizontal)">
                                      <p:cBhvr>
                                        <p:cTn id="17" dur="500"/>
                                        <p:tgtEl>
                                          <p:spTgt spid="351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259" name="Picture 3" descr="10-2-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29542" y="1641348"/>
            <a:ext cx="5240655" cy="52166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Rectangle 2"/>
              <p:cNvSpPr txBox="1">
                <a:spLocks noChangeArrowheads="1"/>
              </p:cNvSpPr>
              <p:nvPr/>
            </p:nvSpPr>
            <p:spPr>
              <a:xfrm>
                <a:off x="340627" y="558630"/>
                <a:ext cx="8218487" cy="1171318"/>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800" b="1" dirty="0">
                    <a:solidFill>
                      <a:srgbClr val="0000FF"/>
                    </a:solidFill>
                    <a:latin typeface="黑体" panose="02010609060101010101" pitchFamily="49" charset="-122"/>
                    <a:ea typeface="黑体" panose="02010609060101010101" pitchFamily="49" charset="-122"/>
                  </a:rPr>
                  <a:t>（</a:t>
                </a:r>
                <a:r>
                  <a:rPr lang="en-US" altLang="zh-CN" sz="2800" b="1" dirty="0">
                    <a:solidFill>
                      <a:srgbClr val="0000FF"/>
                    </a:solidFill>
                    <a:latin typeface="黑体" panose="02010609060101010101" pitchFamily="49" charset="-122"/>
                    <a:ea typeface="黑体" panose="02010609060101010101" pitchFamily="49" charset="-122"/>
                  </a:rPr>
                  <a:t>2</a:t>
                </a:r>
                <a:r>
                  <a:rPr lang="zh-CN" altLang="en-US" sz="2800" b="1" dirty="0">
                    <a:solidFill>
                      <a:srgbClr val="0000FF"/>
                    </a:solidFill>
                    <a:latin typeface="黑体" panose="02010609060101010101" pitchFamily="49" charset="-122"/>
                    <a:ea typeface="黑体" panose="02010609060101010101" pitchFamily="49" charset="-122"/>
                  </a:rPr>
                  <a:t>）</a:t>
                </a:r>
                <a:r>
                  <a:rPr lang="zh-CN" altLang="en-US" sz="2800" dirty="0">
                    <a:solidFill>
                      <a:srgbClr val="0000FF"/>
                    </a:solidFill>
                    <a:latin typeface="黑体" panose="02010609060101010101" pitchFamily="49" charset="-122"/>
                    <a:ea typeface="黑体" panose="02010609060101010101" pitchFamily="49" charset="-122"/>
                  </a:rPr>
                  <a:t>脉冲鉴幅：只有脉冲信号的幅度大于</a:t>
                </a:r>
                <a14:m>
                  <m:oMath xmlns:m="http://schemas.openxmlformats.org/officeDocument/2006/math">
                    <m:sSub>
                      <m:sSubPr>
                        <m:ctrlPr>
                          <a:rPr lang="en-US" altLang="zh-CN" sz="2800" b="1" i="1" dirty="0" smtClean="0">
                            <a:solidFill>
                              <a:srgbClr val="0000FF"/>
                            </a:solidFill>
                            <a:latin typeface="Cambria Math" panose="02040503050406030204" pitchFamily="18" charset="0"/>
                            <a:ea typeface="黑体" panose="02010609060101010101" pitchFamily="49" charset="-122"/>
                          </a:rPr>
                        </m:ctrlPr>
                      </m:sSubPr>
                      <m:e>
                        <m:r>
                          <a:rPr lang="en-US" altLang="zh-CN" sz="2800" i="1" dirty="0" smtClean="0">
                            <a:solidFill>
                              <a:srgbClr val="0000FF"/>
                            </a:solidFill>
                            <a:latin typeface="Cambria Math" panose="02040503050406030204" pitchFamily="18" charset="0"/>
                            <a:ea typeface="黑体" panose="02010609060101010101" pitchFamily="49" charset="-122"/>
                          </a:rPr>
                          <m:t>𝑉</m:t>
                        </m:r>
                      </m:e>
                      <m:sub>
                        <m:r>
                          <a:rPr lang="en-US" altLang="zh-CN" sz="2800" b="1" i="1" dirty="0" smtClean="0">
                            <a:solidFill>
                              <a:srgbClr val="0000FF"/>
                            </a:solidFill>
                            <a:latin typeface="Cambria Math" panose="02040503050406030204" pitchFamily="18" charset="0"/>
                            <a:ea typeface="黑体" panose="02010609060101010101" pitchFamily="49" charset="-122"/>
                          </a:rPr>
                          <m:t>𝑻</m:t>
                        </m:r>
                        <m:r>
                          <a:rPr lang="en-US" altLang="zh-CN" sz="2800" b="1" i="1" dirty="0" smtClean="0">
                            <a:solidFill>
                              <a:srgbClr val="0000FF"/>
                            </a:solidFill>
                            <a:latin typeface="Cambria Math" panose="02040503050406030204" pitchFamily="18" charset="0"/>
                            <a:ea typeface="黑体" panose="02010609060101010101" pitchFamily="49" charset="-122"/>
                          </a:rPr>
                          <m:t>+</m:t>
                        </m:r>
                      </m:sub>
                    </m:sSub>
                  </m:oMath>
                </a14:m>
                <a:r>
                  <a:rPr lang="zh-CN" altLang="en-US" sz="2800" dirty="0">
                    <a:solidFill>
                      <a:srgbClr val="0000FF"/>
                    </a:solidFill>
                    <a:latin typeface="黑体" panose="02010609060101010101" pitchFamily="49" charset="-122"/>
                    <a:ea typeface="黑体" panose="02010609060101010101" pitchFamily="49" charset="-122"/>
                  </a:rPr>
                  <a:t>的脉冲，电路才输出一个脉冲；而幅度小于</a:t>
                </a:r>
                <a14:m>
                  <m:oMath xmlns:m="http://schemas.openxmlformats.org/officeDocument/2006/math">
                    <m:sSub>
                      <m:sSubPr>
                        <m:ctrlPr>
                          <a:rPr lang="en-US" altLang="zh-CN" sz="2800" i="1" dirty="0">
                            <a:solidFill>
                              <a:srgbClr val="0000FF"/>
                            </a:solidFill>
                            <a:latin typeface="Cambria Math" panose="02040503050406030204" pitchFamily="18" charset="0"/>
                            <a:ea typeface="黑体" panose="02010609060101010101" pitchFamily="49" charset="-122"/>
                          </a:rPr>
                        </m:ctrlPr>
                      </m:sSubPr>
                      <m:e>
                        <m:r>
                          <a:rPr lang="en-US" altLang="zh-CN" sz="2800" i="1" dirty="0">
                            <a:solidFill>
                              <a:srgbClr val="0000FF"/>
                            </a:solidFill>
                            <a:latin typeface="Cambria Math" panose="02040503050406030204" pitchFamily="18" charset="0"/>
                            <a:ea typeface="黑体" panose="02010609060101010101" pitchFamily="49" charset="-122"/>
                          </a:rPr>
                          <m:t>𝑉</m:t>
                        </m:r>
                      </m:e>
                      <m:sub>
                        <m:r>
                          <a:rPr lang="en-US" altLang="zh-CN" sz="2800" i="1" dirty="0">
                            <a:solidFill>
                              <a:srgbClr val="0000FF"/>
                            </a:solidFill>
                            <a:latin typeface="Cambria Math" panose="02040503050406030204" pitchFamily="18" charset="0"/>
                            <a:ea typeface="黑体" panose="02010609060101010101" pitchFamily="49" charset="-122"/>
                          </a:rPr>
                          <m:t>𝑻</m:t>
                        </m:r>
                        <m:r>
                          <a:rPr lang="en-US" altLang="zh-CN" sz="2800" i="1" dirty="0">
                            <a:solidFill>
                              <a:srgbClr val="0000FF"/>
                            </a:solidFill>
                            <a:latin typeface="Cambria Math" panose="02040503050406030204" pitchFamily="18" charset="0"/>
                            <a:ea typeface="黑体" panose="02010609060101010101" pitchFamily="49" charset="-122"/>
                          </a:rPr>
                          <m:t>+</m:t>
                        </m:r>
                      </m:sub>
                    </m:sSub>
                  </m:oMath>
                </a14:m>
                <a:r>
                  <a:rPr lang="zh-CN" altLang="en-US" sz="2800" dirty="0">
                    <a:solidFill>
                      <a:srgbClr val="0000FF"/>
                    </a:solidFill>
                    <a:latin typeface="黑体" panose="02010609060101010101" pitchFamily="49" charset="-122"/>
                    <a:ea typeface="黑体" panose="02010609060101010101" pitchFamily="49" charset="-122"/>
                  </a:rPr>
                  <a:t>的脉冲，电路无输出</a:t>
                </a:r>
                <a:endParaRPr lang="zh-CN" altLang="en-US" sz="2800" b="1" dirty="0">
                  <a:solidFill>
                    <a:srgbClr val="0000FF"/>
                  </a:solidFill>
                  <a:latin typeface="黑体" panose="02010609060101010101" pitchFamily="49" charset="-122"/>
                  <a:ea typeface="黑体" panose="02010609060101010101" pitchFamily="49" charset="-122"/>
                </a:endParaRPr>
              </a:p>
            </p:txBody>
          </p:sp>
        </mc:Choice>
        <mc:Fallback>
          <p:sp>
            <p:nvSpPr>
              <p:cNvPr id="4" name="Rectangle 2"/>
              <p:cNvSpPr txBox="1">
                <a:spLocks noRot="1" noChangeAspect="1" noMove="1" noResize="1" noEditPoints="1" noAdjustHandles="1" noChangeArrowheads="1" noChangeShapeType="1" noTextEdit="1"/>
              </p:cNvSpPr>
              <p:nvPr/>
            </p:nvSpPr>
            <p:spPr>
              <a:xfrm>
                <a:off x="340627" y="558630"/>
                <a:ext cx="8218487" cy="1171318"/>
              </a:xfrm>
              <a:prstGeom prst="rect">
                <a:avLst/>
              </a:prstGeom>
              <a:blipFill rotWithShape="1">
                <a:blip r:embed="rId2"/>
                <a:stretch>
                  <a:fillRect l="-3" t="-40" r="7" b="-13156"/>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59"/>
                                        </p:tgtEl>
                                        <p:attrNameLst>
                                          <p:attrName>style.visibility</p:attrName>
                                        </p:attrNameLst>
                                      </p:cBhvr>
                                      <p:to>
                                        <p:strVal val="visible"/>
                                      </p:to>
                                    </p:set>
                                    <p:animEffect transition="in" filter="blinds(horizontal)">
                                      <p:cBhvr>
                                        <p:cTn id="12" dur="500"/>
                                        <p:tgtEl>
                                          <p:spTgt spid="352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13994" y="382989"/>
            <a:ext cx="8218487" cy="1171318"/>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800" b="1" dirty="0">
                <a:solidFill>
                  <a:srgbClr val="0000FF"/>
                </a:solidFill>
                <a:latin typeface="黑体" panose="02010609060101010101" pitchFamily="49" charset="-122"/>
                <a:ea typeface="黑体" panose="02010609060101010101" pitchFamily="49" charset="-122"/>
              </a:rPr>
              <a:t>（</a:t>
            </a:r>
            <a:r>
              <a:rPr lang="en-US" altLang="zh-CN" sz="2800" b="1" dirty="0">
                <a:solidFill>
                  <a:srgbClr val="0000FF"/>
                </a:solidFill>
                <a:latin typeface="黑体" panose="02010609060101010101" pitchFamily="49" charset="-122"/>
                <a:ea typeface="黑体" panose="02010609060101010101" pitchFamily="49" charset="-122"/>
              </a:rPr>
              <a:t>3</a:t>
            </a:r>
            <a:r>
              <a:rPr lang="zh-CN" altLang="en-US" sz="2800" b="1" dirty="0">
                <a:solidFill>
                  <a:srgbClr val="0000FF"/>
                </a:solidFill>
                <a:latin typeface="黑体" panose="02010609060101010101" pitchFamily="49" charset="-122"/>
                <a:ea typeface="黑体" panose="02010609060101010101" pitchFamily="49" charset="-122"/>
              </a:rPr>
              <a:t>）</a:t>
            </a:r>
            <a:r>
              <a:rPr lang="zh-CN" altLang="en-US" sz="2800" dirty="0">
                <a:solidFill>
                  <a:srgbClr val="0000FF"/>
                </a:solidFill>
                <a:latin typeface="黑体" panose="02010609060101010101" pitchFamily="49" charset="-122"/>
                <a:ea typeface="黑体" panose="02010609060101010101" pitchFamily="49" charset="-122"/>
              </a:rPr>
              <a:t>脉冲整形：</a:t>
            </a:r>
            <a:r>
              <a:rPr kumimoji="0" lang="zh-CN" altLang="en-US" sz="2800" dirty="0">
                <a:solidFill>
                  <a:srgbClr val="0000FF"/>
                </a:solidFill>
                <a:latin typeface="黑体" panose="02010609060101010101" pitchFamily="49" charset="-122"/>
                <a:ea typeface="黑体" panose="02010609060101010101" pitchFamily="49" charset="-122"/>
              </a:rPr>
              <a:t>数字系统中，矩形脉冲经传输后往往会发生波形畸变，可利用施密特触发器进行脉冲整形</a:t>
            </a:r>
            <a:endParaRPr lang="zh-CN" altLang="en-US" sz="2800" b="1" dirty="0">
              <a:solidFill>
                <a:srgbClr val="0000FF"/>
              </a:solidFill>
              <a:latin typeface="黑体" panose="02010609060101010101" pitchFamily="49" charset="-122"/>
              <a:ea typeface="黑体" panose="02010609060101010101" pitchFamily="49" charset="-122"/>
            </a:endParaRPr>
          </a:p>
        </p:txBody>
      </p:sp>
      <p:pic>
        <p:nvPicPr>
          <p:cNvPr id="7" name="Picture 4" descr="10-2-8"/>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36" t="-144" r="54594" b="52938"/>
          <a:stretch>
            <a:fillRect/>
          </a:stretch>
        </p:blipFill>
        <p:spPr bwMode="auto">
          <a:xfrm>
            <a:off x="2524897" y="1815031"/>
            <a:ext cx="2326921" cy="234530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2"/>
          <a:srcRect l="50750" b="52341"/>
          <a:stretch>
            <a:fillRect/>
          </a:stretch>
        </p:blipFill>
        <p:spPr>
          <a:xfrm>
            <a:off x="5648073" y="1815031"/>
            <a:ext cx="2761437" cy="2361045"/>
          </a:xfrm>
          <a:prstGeom prst="rect">
            <a:avLst/>
          </a:prstGeom>
        </p:spPr>
      </p:pic>
      <p:pic>
        <p:nvPicPr>
          <p:cNvPr id="9" name="Picture 4" descr="10-2-8"/>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5209" t="54598" r="24098" b="283"/>
          <a:stretch>
            <a:fillRect/>
          </a:stretch>
        </p:blipFill>
        <p:spPr bwMode="auto">
          <a:xfrm>
            <a:off x="4030631" y="4176076"/>
            <a:ext cx="2595806" cy="22416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txBox="1">
            <a:spLocks noChangeArrowheads="1"/>
          </p:cNvSpPr>
          <p:nvPr/>
        </p:nvSpPr>
        <p:spPr>
          <a:xfrm>
            <a:off x="3271407" y="4095540"/>
            <a:ext cx="697341" cy="512289"/>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800" dirty="0">
                <a:solidFill>
                  <a:srgbClr val="0000FF"/>
                </a:solidFill>
                <a:latin typeface="黑体" panose="02010609060101010101" pitchFamily="49" charset="-122"/>
                <a:ea typeface="黑体" panose="02010609060101010101" pitchFamily="49" charset="-122"/>
              </a:rPr>
              <a:t>(a)</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11" name="Rectangle 2"/>
          <p:cNvSpPr txBox="1">
            <a:spLocks noChangeArrowheads="1"/>
          </p:cNvSpPr>
          <p:nvPr/>
        </p:nvSpPr>
        <p:spPr>
          <a:xfrm>
            <a:off x="6913224" y="4095540"/>
            <a:ext cx="697341" cy="512289"/>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800" dirty="0">
                <a:solidFill>
                  <a:srgbClr val="0000FF"/>
                </a:solidFill>
                <a:latin typeface="黑体" panose="02010609060101010101" pitchFamily="49" charset="-122"/>
                <a:ea typeface="黑体" panose="02010609060101010101" pitchFamily="49" charset="-122"/>
              </a:rPr>
              <a:t>(b)</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12" name="Rectangle 2"/>
          <p:cNvSpPr txBox="1">
            <a:spLocks noChangeArrowheads="1"/>
          </p:cNvSpPr>
          <p:nvPr/>
        </p:nvSpPr>
        <p:spPr>
          <a:xfrm>
            <a:off x="4979863" y="6285556"/>
            <a:ext cx="697341" cy="512289"/>
          </a:xfrm>
          <a:prstGeom prst="rect">
            <a:avLst/>
          </a:prstGeom>
          <a:noFill/>
        </p:spPr>
        <p:txBody>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800" dirty="0">
                <a:solidFill>
                  <a:srgbClr val="0000FF"/>
                </a:solidFill>
                <a:latin typeface="黑体" panose="02010609060101010101" pitchFamily="49" charset="-122"/>
                <a:ea typeface="黑体" panose="02010609060101010101" pitchFamily="49" charset="-122"/>
              </a:rPr>
              <a:t>(c)</a:t>
            </a:r>
            <a:endParaRPr lang="zh-CN" altLang="en-US" sz="28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sz="3200" dirty="0">
                <a:latin typeface="黑体" panose="02010609060101010101" pitchFamily="49" charset="-122"/>
                <a:ea typeface="黑体" panose="02010609060101010101" pitchFamily="49" charset="-122"/>
              </a:rPr>
              <a:t>§4.13 </a:t>
            </a:r>
            <a:r>
              <a:rPr lang="zh-CN" altLang="en-US" sz="3200" dirty="0">
                <a:latin typeface="黑体" panose="02010609060101010101" pitchFamily="49" charset="-122"/>
                <a:ea typeface="黑体" panose="02010609060101010101" pitchFamily="49" charset="-122"/>
              </a:rPr>
              <a:t>单稳态触发器</a:t>
            </a:r>
            <a:endParaRPr lang="zh-CN" altLang="zh-CN" sz="3200" dirty="0">
              <a:latin typeface="黑体" panose="02010609060101010101" pitchFamily="49" charset="-122"/>
              <a:ea typeface="黑体" panose="02010609060101010101" pitchFamily="49" charset="-122"/>
            </a:endParaRPr>
          </a:p>
        </p:txBody>
      </p:sp>
      <p:sp>
        <p:nvSpPr>
          <p:cNvPr id="5123" name="Rectangle 3"/>
          <p:cNvSpPr>
            <a:spLocks noChangeArrowheads="1"/>
          </p:cNvSpPr>
          <p:nvPr/>
        </p:nvSpPr>
        <p:spPr bwMode="auto">
          <a:xfrm>
            <a:off x="395288" y="955968"/>
            <a:ext cx="82296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tx2"/>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330066"/>
              </a:buClr>
              <a:defRPr/>
            </a:pPr>
            <a:r>
              <a:rPr lang="zh-CN" altLang="en-US" sz="2800" dirty="0">
                <a:solidFill>
                  <a:srgbClr val="000099"/>
                </a:solidFill>
                <a:latin typeface="黑体" panose="02010609060101010101" pitchFamily="49" charset="-122"/>
                <a:ea typeface="黑体" panose="02010609060101010101" pitchFamily="49" charset="-122"/>
              </a:rPr>
              <a:t>一、单稳态触发器的特点</a:t>
            </a:r>
            <a:endParaRPr lang="en-US" altLang="zh-CN" sz="2800" dirty="0">
              <a:solidFill>
                <a:srgbClr val="000099"/>
              </a:solidFill>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有</a:t>
            </a:r>
            <a:r>
              <a:rPr lang="zh-CN" altLang="en-US" sz="2400" u="sng"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稳态</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400" u="sng"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暂稳态</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两个工作状态；</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marL="514350" indent="-514350">
              <a:buFont typeface="+mj-lt"/>
              <a:buAutoNum type="arabicPeriod"/>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400" u="sng"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外界触发脉冲</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作用下，输出能从稳态翻转到暂稳态，在暂稳态维持一段时间后，再</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自动返回</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稳态；</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marL="514350" indent="-514350">
              <a:buFont typeface="+mj-lt"/>
              <a:buAutoNum type="arabicPeriod"/>
            </a:pPr>
            <a:r>
              <a:rPr lang="zh-CN" altLang="en-US" sz="2400" u="sng"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暂稳态维持时间</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的长短取决于电路本身参数，与触发脉冲的宽度和幅度无关</a:t>
            </a:r>
            <a:endParaRPr kumimoji="0"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spcBef>
                <a:spcPts val="1200"/>
              </a:spcBef>
              <a:buClr>
                <a:srgbClr val="330066"/>
              </a:buClr>
              <a:buNone/>
              <a:defRPr/>
            </a:pPr>
            <a:endParaRPr kumimoji="0" lang="zh-CN" altLang="en-US" sz="28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pPr>
              <a:defRPr/>
            </a:pPr>
            <a:fld id="{315B291C-51FB-4C18-A138-CCB3C24CD792}" type="slidenum">
              <a:rPr lang="en-US" altLang="zh-CN" smtClean="0"/>
            </a:fld>
            <a:endParaRPr lang="en-US" altLang="zh-CN" dirty="0"/>
          </a:p>
        </p:txBody>
      </p:sp>
      <p:sp>
        <p:nvSpPr>
          <p:cNvPr id="6" name="Text Box 5"/>
          <p:cNvSpPr txBox="1">
            <a:spLocks noChangeArrowheads="1"/>
          </p:cNvSpPr>
          <p:nvPr/>
        </p:nvSpPr>
        <p:spPr bwMode="auto">
          <a:xfrm>
            <a:off x="674075" y="3502111"/>
            <a:ext cx="7822022" cy="523220"/>
          </a:xfrm>
          <a:prstGeom prst="rect">
            <a:avLst/>
          </a:prstGeom>
          <a:solidFill>
            <a:schemeClr val="bg1">
              <a:lumMod val="95000"/>
            </a:schemeClr>
          </a:solidFill>
          <a:ln w="28575">
            <a:solidFill>
              <a:srgbClr val="FF0000"/>
            </a:solidFill>
          </a:ln>
          <a:effec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b="0"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rPr>
              <a:t>问题①：什么是稳态、暂稳态？二者什么关系？</a:t>
            </a:r>
            <a:endParaRPr kumimoji="1" lang="zh-CN" altLang="en-US" b="0" i="0" u="none" strike="noStrike" kern="1200" cap="none" spc="0" normalizeH="0" baseline="0" noProof="0" dirty="0">
              <a:ln>
                <a:noFill/>
              </a:ln>
              <a:solidFill>
                <a:srgbClr val="FF0000"/>
              </a:solidFill>
              <a:uLnTx/>
              <a:uFillTx/>
              <a:latin typeface="黑体" panose="02010609060101010101" pitchFamily="49" charset="-122"/>
              <a:ea typeface="黑体" panose="02010609060101010101" pitchFamily="49" charset="-122"/>
            </a:endParaRPr>
          </a:p>
        </p:txBody>
      </p:sp>
      <p:sp>
        <p:nvSpPr>
          <p:cNvPr id="8" name="AutoShape 3"/>
          <p:cNvSpPr>
            <a:spLocks noChangeArrowheads="1"/>
          </p:cNvSpPr>
          <p:nvPr/>
        </p:nvSpPr>
        <p:spPr bwMode="auto">
          <a:xfrm>
            <a:off x="5435600" y="4134868"/>
            <a:ext cx="1871362" cy="482600"/>
          </a:xfrm>
          <a:prstGeom prst="wedgeRoundRectCallout">
            <a:avLst>
              <a:gd name="adj1" fmla="val -27213"/>
              <a:gd name="adj2" fmla="val 148638"/>
              <a:gd name="adj3" fmla="val 16667"/>
            </a:avLst>
          </a:prstGeom>
          <a:solidFill>
            <a:srgbClr val="FFFFFF"/>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自动返回</a:t>
            </a:r>
            <a:endParaRPr kumimoji="1" lang="zh-CN" altLang="en-US" sz="24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sp>
        <p:nvSpPr>
          <p:cNvPr id="9" name="AutoShape 4"/>
          <p:cNvSpPr>
            <a:spLocks noChangeArrowheads="1"/>
          </p:cNvSpPr>
          <p:nvPr/>
        </p:nvSpPr>
        <p:spPr bwMode="auto">
          <a:xfrm>
            <a:off x="2484755" y="4144393"/>
            <a:ext cx="1613457" cy="511175"/>
          </a:xfrm>
          <a:prstGeom prst="wedgeRoundRectCallout">
            <a:avLst>
              <a:gd name="adj1" fmla="val 36005"/>
              <a:gd name="adj2" fmla="val 137318"/>
              <a:gd name="adj3" fmla="val 16667"/>
            </a:avLst>
          </a:prstGeom>
          <a:solidFill>
            <a:srgbClr val="FFFFFF"/>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外部触发</a:t>
            </a:r>
            <a:endParaRPr kumimoji="1"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grpSp>
        <p:nvGrpSpPr>
          <p:cNvPr id="10" name="Group 6"/>
          <p:cNvGrpSpPr/>
          <p:nvPr/>
        </p:nvGrpSpPr>
        <p:grpSpPr bwMode="auto">
          <a:xfrm>
            <a:off x="1374924" y="5913427"/>
            <a:ext cx="7488238" cy="523876"/>
            <a:chOff x="158" y="3793"/>
            <a:chExt cx="4717" cy="330"/>
          </a:xfrm>
        </p:grpSpPr>
        <p:sp>
          <p:nvSpPr>
            <p:cNvPr id="11" name="Text Box 7"/>
            <p:cNvSpPr txBox="1">
              <a:spLocks noChangeArrowheads="1"/>
            </p:cNvSpPr>
            <p:nvPr/>
          </p:nvSpPr>
          <p:spPr bwMode="auto">
            <a:xfrm>
              <a:off x="431" y="3793"/>
              <a:ext cx="44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暂稳态：在触发脉冲作用下，翻转成的状态</a:t>
              </a:r>
              <a:endParaRPr kumimoji="1" lang="zh-CN" altLang="en-US"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endParaRPr>
            </a:p>
          </p:txBody>
        </p:sp>
        <p:sp>
          <p:nvSpPr>
            <p:cNvPr id="12" name="Rectangle 8"/>
            <p:cNvSpPr>
              <a:spLocks noChangeArrowheads="1"/>
            </p:cNvSpPr>
            <p:nvPr/>
          </p:nvSpPr>
          <p:spPr bwMode="auto">
            <a:xfrm>
              <a:off x="158" y="3793"/>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a:t>
              </a:r>
              <a:endParaRPr kumimoji="1" lang="en-US" altLang="zh-CN"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endParaRPr>
            </a:p>
          </p:txBody>
        </p:sp>
      </p:grpSp>
      <p:grpSp>
        <p:nvGrpSpPr>
          <p:cNvPr id="13" name="Group 9"/>
          <p:cNvGrpSpPr/>
          <p:nvPr/>
        </p:nvGrpSpPr>
        <p:grpSpPr bwMode="auto">
          <a:xfrm>
            <a:off x="1374924" y="5343328"/>
            <a:ext cx="5799712" cy="576263"/>
            <a:chOff x="158" y="3306"/>
            <a:chExt cx="5032" cy="363"/>
          </a:xfrm>
        </p:grpSpPr>
        <p:sp>
          <p:nvSpPr>
            <p:cNvPr id="14" name="Text Box 10"/>
            <p:cNvSpPr txBox="1">
              <a:spLocks noChangeArrowheads="1"/>
            </p:cNvSpPr>
            <p:nvPr/>
          </p:nvSpPr>
          <p:spPr bwMode="auto">
            <a:xfrm>
              <a:off x="531" y="3339"/>
              <a:ext cx="46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b="1" i="0" u="none" strike="noStrike" kern="1200" cap="none" spc="0" normalizeH="0" baseline="0" noProof="0" dirty="0">
                  <a:ln>
                    <a:noFill/>
                  </a:ln>
                  <a:solidFill>
                    <a:srgbClr val="0000CC"/>
                  </a:solidFill>
                  <a:uLnTx/>
                  <a:uFillTx/>
                  <a:latin typeface="黑体" panose="02010609060101010101" pitchFamily="49" charset="-122"/>
                  <a:ea typeface="黑体" panose="02010609060101010101" pitchFamily="49" charset="-122"/>
                </a:rPr>
                <a:t>稳态：电路在稳定情况下的状态</a:t>
              </a:r>
              <a:endParaRPr kumimoji="1" lang="zh-CN" altLang="en-US" b="1" i="0" u="none" strike="noStrike" kern="1200" cap="none" spc="0" normalizeH="0" baseline="0" noProof="0" dirty="0">
                <a:ln>
                  <a:noFill/>
                </a:ln>
                <a:solidFill>
                  <a:srgbClr val="0000CC"/>
                </a:solidFill>
                <a:uLnTx/>
                <a:uFillTx/>
                <a:latin typeface="黑体" panose="02010609060101010101" pitchFamily="49" charset="-122"/>
                <a:ea typeface="黑体" panose="02010609060101010101" pitchFamily="49" charset="-122"/>
              </a:endParaRPr>
            </a:p>
          </p:txBody>
        </p:sp>
        <p:sp>
          <p:nvSpPr>
            <p:cNvPr id="15" name="Rectangle 11"/>
            <p:cNvSpPr>
              <a:spLocks noChangeArrowheads="1"/>
            </p:cNvSpPr>
            <p:nvPr/>
          </p:nvSpPr>
          <p:spPr bwMode="auto">
            <a:xfrm>
              <a:off x="158" y="3306"/>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i="0" u="none" strike="noStrike" kern="1200" cap="none" spc="0" normalizeH="0" baseline="0" noProof="0">
                  <a:ln>
                    <a:noFill/>
                  </a:ln>
                  <a:solidFill>
                    <a:srgbClr val="FF0000"/>
                  </a:solidFill>
                  <a:uLnTx/>
                  <a:uFillTx/>
                  <a:latin typeface="黑体" panose="02010609060101010101" pitchFamily="49" charset="-122"/>
                  <a:ea typeface="黑体" panose="02010609060101010101" pitchFamily="49" charset="-122"/>
                </a:rPr>
                <a:t>☆</a:t>
              </a:r>
              <a:endParaRPr kumimoji="1" lang="en-US" altLang="zh-CN" b="1" i="0" u="none" strike="noStrike" kern="1200" cap="none" spc="0" normalizeH="0" baseline="0" noProof="0">
                <a:ln>
                  <a:noFill/>
                </a:ln>
                <a:solidFill>
                  <a:srgbClr val="FF0000"/>
                </a:solidFill>
                <a:uLnTx/>
                <a:uFillTx/>
                <a:latin typeface="黑体" panose="02010609060101010101" pitchFamily="49" charset="-122"/>
                <a:ea typeface="黑体" panose="02010609060101010101" pitchFamily="49" charset="-122"/>
              </a:endParaRPr>
            </a:p>
          </p:txBody>
        </p:sp>
      </p:grpSp>
      <p:grpSp>
        <p:nvGrpSpPr>
          <p:cNvPr id="16" name="Group 12"/>
          <p:cNvGrpSpPr/>
          <p:nvPr/>
        </p:nvGrpSpPr>
        <p:grpSpPr bwMode="auto">
          <a:xfrm>
            <a:off x="1482811" y="4846253"/>
            <a:ext cx="6672647" cy="523875"/>
            <a:chOff x="1020" y="2840"/>
            <a:chExt cx="3920" cy="330"/>
          </a:xfrm>
        </p:grpSpPr>
        <p:sp>
          <p:nvSpPr>
            <p:cNvPr id="17" name="Text Box 13"/>
            <p:cNvSpPr txBox="1">
              <a:spLocks noChangeArrowheads="1"/>
            </p:cNvSpPr>
            <p:nvPr/>
          </p:nvSpPr>
          <p:spPr bwMode="auto">
            <a:xfrm>
              <a:off x="1020" y="2840"/>
              <a:ext cx="1198" cy="330"/>
            </a:xfrm>
            <a:prstGeom prst="rect">
              <a:avLst/>
            </a:prstGeom>
            <a:noFill/>
            <a:ln w="28575">
              <a:solidFill>
                <a:srgbClr val="0099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稳态</a:t>
              </a:r>
              <a:endPar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8" name="Text Box 14"/>
            <p:cNvSpPr txBox="1">
              <a:spLocks noChangeArrowheads="1"/>
            </p:cNvSpPr>
            <p:nvPr/>
          </p:nvSpPr>
          <p:spPr bwMode="auto">
            <a:xfrm>
              <a:off x="3742" y="2840"/>
              <a:ext cx="1198" cy="330"/>
            </a:xfrm>
            <a:prstGeom prst="rect">
              <a:avLst/>
            </a:prstGeom>
            <a:noFill/>
            <a:ln w="28575">
              <a:solidFill>
                <a:srgbClr val="0099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稳态</a:t>
              </a:r>
              <a:endPar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9" name="Text Box 15"/>
            <p:cNvSpPr txBox="1">
              <a:spLocks noChangeArrowheads="1"/>
            </p:cNvSpPr>
            <p:nvPr/>
          </p:nvSpPr>
          <p:spPr bwMode="auto">
            <a:xfrm>
              <a:off x="2562" y="2840"/>
              <a:ext cx="879" cy="330"/>
            </a:xfrm>
            <a:prstGeom prst="rect">
              <a:avLst/>
            </a:prstGeom>
            <a:noFill/>
            <a:ln w="28575">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暂稳态</a:t>
              </a:r>
              <a:endParaRPr kumimoji="1"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20" name="Line 16"/>
            <p:cNvSpPr>
              <a:spLocks noChangeShapeType="1"/>
            </p:cNvSpPr>
            <p:nvPr/>
          </p:nvSpPr>
          <p:spPr bwMode="auto">
            <a:xfrm>
              <a:off x="2245" y="3022"/>
              <a:ext cx="31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21" name="Line 17"/>
            <p:cNvSpPr>
              <a:spLocks noChangeShapeType="1"/>
            </p:cNvSpPr>
            <p:nvPr/>
          </p:nvSpPr>
          <p:spPr bwMode="auto">
            <a:xfrm>
              <a:off x="3424" y="3022"/>
              <a:ext cx="317"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grpSp>
    </p:spTree>
  </p:cSld>
  <p:clrMapOvr>
    <a:masterClrMapping/>
  </p:clrMapOvr>
  <p:transition>
    <p:blinds dir="vert"/>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l">
          <a:spcBef>
            <a:spcPct val="50000"/>
          </a:spcBef>
          <a:defRPr dirty="0">
            <a:solidFill>
              <a:schemeClr val="tx1"/>
            </a:solidFill>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miter lim="800000"/>
          <a:headEnd type="none" w="med" len="med"/>
          <a:tailEnd type="none" w="med" len="med"/>
        </a:ln>
      </a:spPr>
      <a:bodyPr vert="horz" wrap="square" lIns="90000" tIns="46800" rIns="90000" bIns="4680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bg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defRPr>
        </a:defPPr>
      </a:lstStyle>
    </a:lnDef>
    <a:txDef>
      <a:spPr bwMode="auto">
        <a:noFill/>
        <a:ln>
          <a:noFill/>
        </a:ln>
      </a:spPr>
      <a:bodyPr>
        <a:spAutoFit/>
      </a:bodyPr>
      <a:lstStyle>
        <a:defPPr algn="l" eaLnBrk="1" hangingPunct="1">
          <a:spcBef>
            <a:spcPct val="50000"/>
          </a:spcBef>
          <a:buClrTx/>
          <a:buSzTx/>
          <a:buFontTx/>
          <a:buNone/>
          <a:defRPr sz="2800">
            <a:latin typeface="Times New Roman" panose="02020603050405020304" pitchFamily="18" charset="0"/>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myf-模板-修正</Template>
  <TotalTime>0</TotalTime>
  <Words>5042</Words>
  <Application>WPS 演示</Application>
  <PresentationFormat>全屏显示(4:3)</PresentationFormat>
  <Paragraphs>514</Paragraphs>
  <Slides>26</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26</vt:i4>
      </vt:variant>
    </vt:vector>
  </HeadingPairs>
  <TitlesOfParts>
    <vt:vector size="46" baseType="lpstr">
      <vt:lpstr>Arial</vt:lpstr>
      <vt:lpstr>宋体</vt:lpstr>
      <vt:lpstr>Wingdings</vt:lpstr>
      <vt:lpstr>Tahoma</vt:lpstr>
      <vt:lpstr>Times New Roman</vt:lpstr>
      <vt:lpstr>黑体</vt:lpstr>
      <vt:lpstr>Cambria Math</vt:lpstr>
      <vt:lpstr>楷体_GB2312</vt:lpstr>
      <vt:lpstr>新宋体</vt:lpstr>
      <vt:lpstr>微软雅黑</vt:lpstr>
      <vt:lpstr>Arial Unicode MS</vt:lpstr>
      <vt:lpstr>Calibri</vt:lpstr>
      <vt:lpstr>Blends</vt:lpstr>
      <vt:lpstr>Visio.Drawing.11</vt:lpstr>
      <vt:lpstr>Visio.Drawing.11</vt:lpstr>
      <vt:lpstr>MSPhotoEd.3</vt:lpstr>
      <vt:lpstr>Visio.Drawing.11</vt:lpstr>
      <vt:lpstr>Visio.Drawing.11</vt:lpstr>
      <vt:lpstr>MSPhotoEd.3</vt:lpstr>
      <vt:lpstr>MSPhotoEd.3</vt:lpstr>
      <vt:lpstr>§4.12 施密特触发器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§4.13 单稳态触发器</vt:lpstr>
      <vt:lpstr>PowerPoint 演示文稿</vt:lpstr>
      <vt:lpstr>PowerPoint 演示文稿</vt:lpstr>
      <vt:lpstr>PowerPoint 演示文稿</vt:lpstr>
      <vt:lpstr>PowerPoint 演示文稿</vt:lpstr>
      <vt:lpstr>PowerPoint 演示文稿</vt:lpstr>
      <vt:lpstr>§4.15 多谐振荡器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数据校验码</dc:title>
  <dc:creator>马 耀飞</dc:creator>
  <cp:lastModifiedBy>胡晓光</cp:lastModifiedBy>
  <cp:revision>473</cp:revision>
  <dcterms:created xsi:type="dcterms:W3CDTF">2018-11-12T01:10:00Z</dcterms:created>
  <dcterms:modified xsi:type="dcterms:W3CDTF">2022-04-17T05:04:03Z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D0B3F0996AF84689B7AF1C1067CD3F77</vt:lpwstr>
  </property>
  <property fmtid="{D5CDD505-2E9C-101B-9397-08002B2CF9AE}" pid="3" name="KSOProductBuildVer">
    <vt:lpwstr>2052-11.1.0.11636</vt:lpwstr>
  </property>
  <property fmtid="{D5CDD505-2E9C-101B-9397-08002B2CF9AE}" pid="4" name="commondata">
    <vt:lpwstr>eyJoZGlkIjoiMTczYTJjMTEyMGI4ZTcyNGJlNGQ2ZmIxNTkyNWUzZDkifQ==</vt:lpwstr>
  </property>
</Properties>
</file>