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7"/>
  </p:notesMasterIdLst>
  <p:sldIdLst>
    <p:sldId id="381" r:id="rId2"/>
    <p:sldId id="466" r:id="rId3"/>
    <p:sldId id="542" r:id="rId4"/>
    <p:sldId id="566" r:id="rId5"/>
    <p:sldId id="567" r:id="rId6"/>
    <p:sldId id="543" r:id="rId7"/>
    <p:sldId id="568" r:id="rId8"/>
    <p:sldId id="569" r:id="rId9"/>
    <p:sldId id="571" r:id="rId10"/>
    <p:sldId id="572" r:id="rId11"/>
    <p:sldId id="574" r:id="rId12"/>
    <p:sldId id="575" r:id="rId13"/>
    <p:sldId id="573" r:id="rId14"/>
    <p:sldId id="576" r:id="rId15"/>
    <p:sldId id="570" r:id="rId16"/>
    <p:sldId id="577" r:id="rId17"/>
    <p:sldId id="579" r:id="rId18"/>
    <p:sldId id="580" r:id="rId19"/>
    <p:sldId id="578" r:id="rId20"/>
    <p:sldId id="581" r:id="rId21"/>
    <p:sldId id="582" r:id="rId22"/>
    <p:sldId id="583" r:id="rId23"/>
    <p:sldId id="584" r:id="rId24"/>
    <p:sldId id="585" r:id="rId25"/>
    <p:sldId id="586" r:id="rId26"/>
    <p:sldId id="595" r:id="rId27"/>
    <p:sldId id="596" r:id="rId28"/>
    <p:sldId id="597" r:id="rId29"/>
    <p:sldId id="587" r:id="rId30"/>
    <p:sldId id="588" r:id="rId31"/>
    <p:sldId id="589" r:id="rId32"/>
    <p:sldId id="590" r:id="rId33"/>
    <p:sldId id="599" r:id="rId34"/>
    <p:sldId id="598" r:id="rId35"/>
    <p:sldId id="591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8F8"/>
    <a:srgbClr val="9090F4"/>
    <a:srgbClr val="FFFF00"/>
    <a:srgbClr val="F6F000"/>
    <a:srgbClr val="CC9900"/>
    <a:srgbClr val="FF33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86055" autoAdjust="0"/>
  </p:normalViewPr>
  <p:slideViewPr>
    <p:cSldViewPr snapToGrid="0">
      <p:cViewPr varScale="1">
        <p:scale>
          <a:sx n="75" d="100"/>
          <a:sy n="75" d="100"/>
        </p:scale>
        <p:origin x="1603" y="43"/>
      </p:cViewPr>
      <p:guideLst>
        <p:guide orient="horz" pos="21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9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F0DD12-6D0B-434E-AEAE-27A0808CBFDE}" type="datetimeFigureOut">
              <a:rPr lang="zh-CN" altLang="en-US"/>
              <a:t>2022/4/21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33CE97-CE35-493D-9476-D12D3F712BC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051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zh-CN" altLang="en-US" dirty="0"/>
                  <a:t>本来可以化简为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zh-CN" sz="1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1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1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1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1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acc>
                  </m:oMath>
                </a14:m>
                <a:r>
                  <a:rPr lang="zh-CN" altLang="en-US" dirty="0"/>
                  <a:t>，但是之前分析得知这个电路不能自启动，所以重新设计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zh-CN" altLang="en-US" dirty="0"/>
                  <a:t>，不再把约束项参与化简，自然就可以回到有效循环里。</a:t>
                </a:r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将</a:t>
                </a:r>
                <a:r>
                  <a:rPr lang="en-US" altLang="zh-CN" sz="1200" b="1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𝑸_𝟎^(𝒏+𝟏)</a:t>
                </a:r>
                <a:r>
                  <a:rPr lang="zh-CN" altLang="en-US" dirty="0"/>
                  <a:t>本来可以化简为</a:t>
                </a:r>
                <a:r>
                  <a:rPr lang="en-US" altLang="zh-CN" sz="1200" b="1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𝑸_𝟎^(𝒏+𝟏)=</a:t>
                </a:r>
                <a:r>
                  <a:rPr lang="en-US" altLang="zh-CN" sz="120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altLang="zh-CN" sz="1200" b="1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𝑸_𝟐^𝒏 ) ̅</a:t>
                </a:r>
                <a:r>
                  <a:rPr lang="zh-CN" altLang="en-US" dirty="0"/>
                  <a:t>，但是之前分析得知这个电路不能自启动，所以重新设计</a:t>
                </a:r>
                <a:r>
                  <a:rPr lang="en-US" altLang="zh-CN" sz="1200" b="1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𝑸_𝟎^(𝒏+𝟏)</a:t>
                </a:r>
                <a:r>
                  <a:rPr lang="zh-CN" altLang="en-US" dirty="0"/>
                  <a:t>，不再把约束项参与化简，自然就可以回到有效循环里。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86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 flipV="1">
            <a:off x="633045" y="3174576"/>
            <a:ext cx="8446717" cy="45719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58715" y="2466906"/>
            <a:ext cx="7426569" cy="69536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9994" y="344593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189640" y="937607"/>
            <a:ext cx="3571387" cy="45719"/>
          </a:xfrm>
          <a:prstGeom prst="rect">
            <a:avLst/>
          </a:prstGeom>
          <a:gradFill rotWithShape="0">
            <a:gsLst>
              <a:gs pos="87000">
                <a:schemeClr val="bg2"/>
              </a:gs>
              <a:gs pos="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>
              <a:solidFill>
                <a:schemeClr val="tx1"/>
              </a:solidFill>
            </a:endParaRPr>
          </a:p>
        </p:txBody>
      </p:sp>
      <p:pic>
        <p:nvPicPr>
          <p:cNvPr id="2050" name="Picture 2" descr="https://timgsa.baidu.com/timg?image&amp;quality=80&amp;size=b9999_10000&amp;sec=1513061652214&amp;di=0dbe8ba562ebf8b0aac6fc468b7851b5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92" b="35641"/>
          <a:stretch>
            <a:fillRect/>
          </a:stretch>
        </p:blipFill>
        <p:spPr bwMode="auto">
          <a:xfrm>
            <a:off x="372005" y="275048"/>
            <a:ext cx="3389022" cy="6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161" y="309671"/>
            <a:ext cx="6954715" cy="588136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523" y="984738"/>
            <a:ext cx="8563708" cy="53750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2737" y="6478561"/>
            <a:ext cx="902677" cy="338407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1F08F8"/>
                </a:solidFill>
              </a:defRPr>
            </a:lvl1pPr>
          </a:lstStyle>
          <a:p>
            <a:pPr>
              <a:defRPr/>
            </a:pPr>
            <a:fld id="{315B291C-51FB-4C18-A138-CCB3C24CD792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3770" y="6459605"/>
            <a:ext cx="518747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 b="1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12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9788" y="1455006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40642" y="1432904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F4C1C56C-149B-47FD-93E1-25EA40A550F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104" y="265475"/>
            <a:ext cx="6961256" cy="8239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3523" y="127671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523" y="2100631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32435" y="127671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32435" y="2100631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13AF2-E6BE-46BF-BE60-AE5395E88CAD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125414"/>
            <a:ext cx="2949575" cy="93198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1283677"/>
            <a:ext cx="4629150" cy="457737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B9687-43AD-48E3-B967-34003FFE165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标题 1"/>
          <p:cNvSpPr txBox="1"/>
          <p:nvPr/>
        </p:nvSpPr>
        <p:spPr bwMode="auto">
          <a:xfrm>
            <a:off x="1306104" y="265475"/>
            <a:ext cx="6961256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单击此处编辑母版标题样式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AD361-67D9-49AA-9A53-38CF28EEA58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0100" y="1661550"/>
            <a:ext cx="7772400" cy="4663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643A4-3E26-45D1-96DF-2F67516788A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FF35C-FDA9-4B3C-A051-F6FCDC8E36DB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24769" y="320113"/>
            <a:ext cx="7305992" cy="57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53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3770" y="6459605"/>
            <a:ext cx="518747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 b="1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3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9748" y="6465656"/>
            <a:ext cx="2895600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 b="1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602818" y="6380642"/>
            <a:ext cx="8226425" cy="31750"/>
          </a:xfrm>
          <a:prstGeom prst="rect">
            <a:avLst/>
          </a:prstGeom>
          <a:gradFill rotWithShape="0">
            <a:gsLst>
              <a:gs pos="87000">
                <a:schemeClr val="bg2"/>
              </a:gs>
              <a:gs pos="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>
              <a:solidFill>
                <a:schemeClr val="tx1"/>
              </a:solidFill>
            </a:endParaRPr>
          </a:p>
        </p:txBody>
      </p:sp>
      <p:pic>
        <p:nvPicPr>
          <p:cNvPr id="2050" name="Picture 2" descr="https://timgsa.baidu.com/timg?image&amp;quality=80&amp;size=b9999_10000&amp;sec=1513057428162&amp;di=37860fdf3c4871460953786bbfa26622&amp;imgtype=0&amp;src=http%3A%2F%2Fpic.baike.soso.com%2Fp%2F20111015%2F20111015115227-26026804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4" t="12080" r="11532" b="12880"/>
          <a:stretch>
            <a:fillRect/>
          </a:stretch>
        </p:blipFill>
        <p:spPr bwMode="auto">
          <a:xfrm>
            <a:off x="428827" y="248004"/>
            <a:ext cx="677490" cy="66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464668" y="6446811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04336" y="918967"/>
            <a:ext cx="8226425" cy="31750"/>
          </a:xfrm>
          <a:prstGeom prst="rect">
            <a:avLst/>
          </a:prstGeom>
          <a:gradFill rotWithShape="0">
            <a:gsLst>
              <a:gs pos="1600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>
              <a:solidFill>
                <a:schemeClr val="tx1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107784" y="248004"/>
            <a:ext cx="31750" cy="10525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blinds dir="vert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802485" y="2332691"/>
            <a:ext cx="5916157" cy="69536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第五章：时序逻辑电路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410618" y="3350687"/>
            <a:ext cx="5308023" cy="3017208"/>
          </a:xfrm>
        </p:spPr>
        <p:txBody>
          <a:bodyPr/>
          <a:lstStyle/>
          <a:p>
            <a:pPr algn="l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§5.1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§5.2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时序逻辑电路分析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§5.3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时序逻辑电路设计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§5.4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集成时序电路的应用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088" y="189468"/>
            <a:ext cx="7623089" cy="5334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三、状态转换图</a:t>
            </a:r>
          </a:p>
        </p:txBody>
      </p:sp>
      <p:sp>
        <p:nvSpPr>
          <p:cNvPr id="3" name="Rectangle 53"/>
          <p:cNvSpPr>
            <a:spLocks noChangeArrowheads="1"/>
          </p:cNvSpPr>
          <p:nvPr/>
        </p:nvSpPr>
        <p:spPr bwMode="auto">
          <a:xfrm>
            <a:off x="725958" y="1033332"/>
            <a:ext cx="2590800" cy="203835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54"/>
          <p:cNvSpPr>
            <a:spLocks noChangeArrowheads="1"/>
          </p:cNvSpPr>
          <p:nvPr/>
        </p:nvSpPr>
        <p:spPr bwMode="auto">
          <a:xfrm>
            <a:off x="1221258" y="3128832"/>
            <a:ext cx="1600200" cy="160020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Group 74"/>
          <p:cNvGrpSpPr/>
          <p:nvPr/>
        </p:nvGrpSpPr>
        <p:grpSpPr bwMode="auto">
          <a:xfrm>
            <a:off x="192558" y="1238120"/>
            <a:ext cx="3852863" cy="3338512"/>
            <a:chOff x="1128" y="837"/>
            <a:chExt cx="2427" cy="2103"/>
          </a:xfrm>
        </p:grpSpPr>
        <p:sp>
          <p:nvSpPr>
            <p:cNvPr id="19" name="Rectangle 75"/>
            <p:cNvSpPr>
              <a:spLocks noChangeArrowheads="1"/>
            </p:cNvSpPr>
            <p:nvPr/>
          </p:nvSpPr>
          <p:spPr bwMode="auto">
            <a:xfrm>
              <a:off x="2136" y="2124"/>
              <a:ext cx="384" cy="48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76"/>
            <p:cNvSpPr>
              <a:spLocks noChangeShapeType="1"/>
            </p:cNvSpPr>
            <p:nvPr/>
          </p:nvSpPr>
          <p:spPr bwMode="auto">
            <a:xfrm>
              <a:off x="2664" y="2460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77"/>
            <p:cNvSpPr>
              <a:spLocks noChangeArrowheads="1"/>
            </p:cNvSpPr>
            <p:nvPr/>
          </p:nvSpPr>
          <p:spPr bwMode="auto">
            <a:xfrm>
              <a:off x="2232" y="1644"/>
              <a:ext cx="192" cy="2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2" name="Rectangle 78"/>
            <p:cNvSpPr>
              <a:spLocks noChangeArrowheads="1"/>
            </p:cNvSpPr>
            <p:nvPr/>
          </p:nvSpPr>
          <p:spPr bwMode="auto">
            <a:xfrm>
              <a:off x="2232" y="1260"/>
              <a:ext cx="192" cy="2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3" name="Rectangle 79"/>
            <p:cNvSpPr>
              <a:spLocks noChangeArrowheads="1"/>
            </p:cNvSpPr>
            <p:nvPr/>
          </p:nvSpPr>
          <p:spPr bwMode="auto">
            <a:xfrm>
              <a:off x="2232" y="876"/>
              <a:ext cx="192" cy="2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4" name="Rectangle 80"/>
            <p:cNvSpPr>
              <a:spLocks noChangeArrowheads="1"/>
            </p:cNvSpPr>
            <p:nvPr/>
          </p:nvSpPr>
          <p:spPr bwMode="auto">
            <a:xfrm>
              <a:off x="2664" y="1452"/>
              <a:ext cx="240" cy="33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dirty="0">
                  <a:solidFill>
                    <a:srgbClr val="FF0000"/>
                  </a:solidFill>
                  <a:sym typeface="Symbol" panose="05050102010706020507" pitchFamily="18" charset="2"/>
                </a:rPr>
                <a:t>≥</a:t>
              </a: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1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81"/>
            <p:cNvSpPr>
              <a:spLocks noChangeShapeType="1"/>
            </p:cNvSpPr>
            <p:nvPr/>
          </p:nvSpPr>
          <p:spPr bwMode="auto">
            <a:xfrm>
              <a:off x="2136" y="1116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82"/>
            <p:cNvSpPr>
              <a:spLocks noChangeShapeType="1"/>
            </p:cNvSpPr>
            <p:nvPr/>
          </p:nvSpPr>
          <p:spPr bwMode="auto">
            <a:xfrm>
              <a:off x="2424" y="1788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83"/>
            <p:cNvSpPr>
              <a:spLocks noChangeShapeType="1"/>
            </p:cNvSpPr>
            <p:nvPr/>
          </p:nvSpPr>
          <p:spPr bwMode="auto">
            <a:xfrm>
              <a:off x="2904" y="1596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84"/>
            <p:cNvSpPr>
              <a:spLocks noChangeShapeType="1"/>
            </p:cNvSpPr>
            <p:nvPr/>
          </p:nvSpPr>
          <p:spPr bwMode="auto">
            <a:xfrm>
              <a:off x="2568" y="1548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85"/>
            <p:cNvSpPr>
              <a:spLocks noChangeShapeType="1"/>
            </p:cNvSpPr>
            <p:nvPr/>
          </p:nvSpPr>
          <p:spPr bwMode="auto">
            <a:xfrm>
              <a:off x="2520" y="1692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86"/>
            <p:cNvSpPr>
              <a:spLocks noChangeShapeType="1"/>
            </p:cNvSpPr>
            <p:nvPr/>
          </p:nvSpPr>
          <p:spPr bwMode="auto">
            <a:xfrm>
              <a:off x="2040" y="2172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87"/>
            <p:cNvSpPr>
              <a:spLocks noChangeShapeType="1"/>
            </p:cNvSpPr>
            <p:nvPr/>
          </p:nvSpPr>
          <p:spPr bwMode="auto">
            <a:xfrm>
              <a:off x="2520" y="2220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88"/>
            <p:cNvSpPr>
              <a:spLocks noChangeShapeType="1"/>
            </p:cNvSpPr>
            <p:nvPr/>
          </p:nvSpPr>
          <p:spPr bwMode="auto">
            <a:xfrm>
              <a:off x="1608" y="924"/>
              <a:ext cx="6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89"/>
            <p:cNvSpPr>
              <a:spLocks noChangeShapeType="1"/>
            </p:cNvSpPr>
            <p:nvPr/>
          </p:nvSpPr>
          <p:spPr bwMode="auto">
            <a:xfrm>
              <a:off x="2520" y="1548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90"/>
            <p:cNvSpPr>
              <a:spLocks noChangeShapeType="1"/>
            </p:cNvSpPr>
            <p:nvPr/>
          </p:nvSpPr>
          <p:spPr bwMode="auto">
            <a:xfrm>
              <a:off x="1608" y="1308"/>
              <a:ext cx="6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91"/>
            <p:cNvSpPr>
              <a:spLocks noChangeShapeType="1"/>
            </p:cNvSpPr>
            <p:nvPr/>
          </p:nvSpPr>
          <p:spPr bwMode="auto">
            <a:xfrm>
              <a:off x="1704" y="1500"/>
              <a:ext cx="5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Line 92"/>
            <p:cNvSpPr>
              <a:spLocks noChangeShapeType="1"/>
            </p:cNvSpPr>
            <p:nvPr/>
          </p:nvSpPr>
          <p:spPr bwMode="auto">
            <a:xfrm>
              <a:off x="2040" y="1692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Line 93"/>
            <p:cNvSpPr>
              <a:spLocks noChangeShapeType="1"/>
            </p:cNvSpPr>
            <p:nvPr/>
          </p:nvSpPr>
          <p:spPr bwMode="auto">
            <a:xfrm>
              <a:off x="2040" y="1884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Rectangle 94"/>
            <p:cNvSpPr>
              <a:spLocks noChangeArrowheads="1"/>
            </p:cNvSpPr>
            <p:nvPr/>
          </p:nvSpPr>
          <p:spPr bwMode="auto">
            <a:xfrm>
              <a:off x="1800" y="1548"/>
              <a:ext cx="192" cy="2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95"/>
            <p:cNvSpPr>
              <a:spLocks noChangeShapeType="1"/>
            </p:cNvSpPr>
            <p:nvPr/>
          </p:nvSpPr>
          <p:spPr bwMode="auto">
            <a:xfrm>
              <a:off x="1368" y="1692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Line 96"/>
            <p:cNvSpPr>
              <a:spLocks noChangeShapeType="1"/>
            </p:cNvSpPr>
            <p:nvPr/>
          </p:nvSpPr>
          <p:spPr bwMode="auto">
            <a:xfrm>
              <a:off x="2424" y="1404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97"/>
            <p:cNvSpPr>
              <a:spLocks noChangeShapeType="1"/>
            </p:cNvSpPr>
            <p:nvPr/>
          </p:nvSpPr>
          <p:spPr bwMode="auto">
            <a:xfrm>
              <a:off x="3000" y="1596"/>
              <a:ext cx="0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98"/>
            <p:cNvSpPr>
              <a:spLocks noChangeShapeType="1"/>
            </p:cNvSpPr>
            <p:nvPr/>
          </p:nvSpPr>
          <p:spPr bwMode="auto">
            <a:xfrm>
              <a:off x="2520" y="1404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Line 99"/>
            <p:cNvSpPr>
              <a:spLocks noChangeShapeType="1"/>
            </p:cNvSpPr>
            <p:nvPr/>
          </p:nvSpPr>
          <p:spPr bwMode="auto">
            <a:xfrm>
              <a:off x="2520" y="1692"/>
              <a:ext cx="0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100"/>
            <p:cNvSpPr>
              <a:spLocks noChangeShapeType="1"/>
            </p:cNvSpPr>
            <p:nvPr/>
          </p:nvSpPr>
          <p:spPr bwMode="auto">
            <a:xfrm>
              <a:off x="2136" y="1116"/>
              <a:ext cx="0" cy="7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101"/>
            <p:cNvSpPr>
              <a:spLocks noChangeShapeType="1"/>
            </p:cNvSpPr>
            <p:nvPr/>
          </p:nvSpPr>
          <p:spPr bwMode="auto">
            <a:xfrm>
              <a:off x="2040" y="1884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102"/>
            <p:cNvSpPr>
              <a:spLocks noChangeShapeType="1"/>
            </p:cNvSpPr>
            <p:nvPr/>
          </p:nvSpPr>
          <p:spPr bwMode="auto">
            <a:xfrm>
              <a:off x="1608" y="924"/>
              <a:ext cx="0" cy="7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103"/>
            <p:cNvSpPr>
              <a:spLocks noChangeShapeType="1"/>
            </p:cNvSpPr>
            <p:nvPr/>
          </p:nvSpPr>
          <p:spPr bwMode="auto">
            <a:xfrm>
              <a:off x="1704" y="1500"/>
              <a:ext cx="0" cy="10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04"/>
            <p:cNvSpPr>
              <a:spLocks noChangeArrowheads="1"/>
            </p:cNvSpPr>
            <p:nvPr/>
          </p:nvSpPr>
          <p:spPr bwMode="auto">
            <a:xfrm>
              <a:off x="1992" y="1668"/>
              <a:ext cx="48" cy="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05"/>
            <p:cNvSpPr>
              <a:spLocks noChangeArrowheads="1"/>
            </p:cNvSpPr>
            <p:nvPr/>
          </p:nvSpPr>
          <p:spPr bwMode="auto">
            <a:xfrm>
              <a:off x="2111" y="1851"/>
              <a:ext cx="48" cy="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106"/>
            <p:cNvSpPr>
              <a:spLocks noChangeArrowheads="1"/>
            </p:cNvSpPr>
            <p:nvPr/>
          </p:nvSpPr>
          <p:spPr bwMode="auto">
            <a:xfrm>
              <a:off x="1588" y="1280"/>
              <a:ext cx="48" cy="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107"/>
            <p:cNvSpPr>
              <a:spLocks noChangeShapeType="1"/>
            </p:cNvSpPr>
            <p:nvPr/>
          </p:nvSpPr>
          <p:spPr bwMode="auto">
            <a:xfrm>
              <a:off x="2424" y="1020"/>
              <a:ext cx="9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Text Box 108"/>
            <p:cNvSpPr txBox="1">
              <a:spLocks noChangeArrowheads="1"/>
            </p:cNvSpPr>
            <p:nvPr/>
          </p:nvSpPr>
          <p:spPr bwMode="auto">
            <a:xfrm>
              <a:off x="1128" y="1536"/>
              <a:ext cx="33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53" name="Rectangle 109"/>
            <p:cNvSpPr>
              <a:spLocks noChangeArrowheads="1"/>
            </p:cNvSpPr>
            <p:nvPr/>
          </p:nvSpPr>
          <p:spPr bwMode="auto">
            <a:xfrm>
              <a:off x="2328" y="2652"/>
              <a:ext cx="37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54" name="Rectangle 110"/>
            <p:cNvSpPr>
              <a:spLocks noChangeArrowheads="1"/>
            </p:cNvSpPr>
            <p:nvPr/>
          </p:nvSpPr>
          <p:spPr bwMode="auto">
            <a:xfrm>
              <a:off x="3300" y="888"/>
              <a:ext cx="255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55" name="Rectangle 111"/>
            <p:cNvSpPr>
              <a:spLocks noChangeArrowheads="1"/>
            </p:cNvSpPr>
            <p:nvPr/>
          </p:nvSpPr>
          <p:spPr bwMode="auto">
            <a:xfrm>
              <a:off x="2280" y="2076"/>
              <a:ext cx="25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56" name="Rectangle 112"/>
            <p:cNvSpPr>
              <a:spLocks noChangeArrowheads="1"/>
            </p:cNvSpPr>
            <p:nvPr/>
          </p:nvSpPr>
          <p:spPr bwMode="auto">
            <a:xfrm>
              <a:off x="1848" y="2124"/>
              <a:ext cx="26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  <p:sp>
          <p:nvSpPr>
            <p:cNvPr id="57" name="Line 113"/>
            <p:cNvSpPr>
              <a:spLocks noChangeShapeType="1"/>
            </p:cNvSpPr>
            <p:nvPr/>
          </p:nvSpPr>
          <p:spPr bwMode="auto">
            <a:xfrm>
              <a:off x="1704" y="2536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114"/>
            <p:cNvSpPr>
              <a:spLocks noChangeArrowheads="1"/>
            </p:cNvSpPr>
            <p:nvPr/>
          </p:nvSpPr>
          <p:spPr bwMode="auto">
            <a:xfrm>
              <a:off x="2080" y="2508"/>
              <a:ext cx="48" cy="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Rectangle 115"/>
            <p:cNvSpPr>
              <a:spLocks noChangeArrowheads="1"/>
            </p:cNvSpPr>
            <p:nvPr/>
          </p:nvSpPr>
          <p:spPr bwMode="auto">
            <a:xfrm>
              <a:off x="1848" y="2536"/>
              <a:ext cx="26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  <p:sp>
          <p:nvSpPr>
            <p:cNvPr id="60" name="Line 116"/>
            <p:cNvSpPr>
              <a:spLocks noChangeShapeType="1"/>
            </p:cNvSpPr>
            <p:nvPr/>
          </p:nvSpPr>
          <p:spPr bwMode="auto">
            <a:xfrm>
              <a:off x="1927" y="2584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1" name="Group 117"/>
            <p:cNvGrpSpPr/>
            <p:nvPr/>
          </p:nvGrpSpPr>
          <p:grpSpPr bwMode="auto">
            <a:xfrm>
              <a:off x="2424" y="2412"/>
              <a:ext cx="240" cy="96"/>
              <a:chOff x="2304" y="1824"/>
              <a:chExt cx="240" cy="96"/>
            </a:xfrm>
          </p:grpSpPr>
          <p:sp>
            <p:nvSpPr>
              <p:cNvPr id="67" name="Line 118"/>
              <p:cNvSpPr>
                <a:spLocks noChangeShapeType="1"/>
              </p:cNvSpPr>
              <p:nvPr/>
            </p:nvSpPr>
            <p:spPr bwMode="auto">
              <a:xfrm>
                <a:off x="2400" y="1872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Line 119"/>
              <p:cNvSpPr>
                <a:spLocks noChangeShapeType="1"/>
              </p:cNvSpPr>
              <p:nvPr/>
            </p:nvSpPr>
            <p:spPr bwMode="auto">
              <a:xfrm flipH="1">
                <a:off x="2304" y="1824"/>
                <a:ext cx="96" cy="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Line 120"/>
              <p:cNvSpPr>
                <a:spLocks noChangeShapeType="1"/>
              </p:cNvSpPr>
              <p:nvPr/>
            </p:nvSpPr>
            <p:spPr bwMode="auto">
              <a:xfrm>
                <a:off x="2304" y="1872"/>
                <a:ext cx="96" cy="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2" name="Text Box 121"/>
            <p:cNvSpPr txBox="1">
              <a:spLocks noChangeArrowheads="1"/>
            </p:cNvSpPr>
            <p:nvPr/>
          </p:nvSpPr>
          <p:spPr bwMode="auto">
            <a:xfrm>
              <a:off x="2195" y="837"/>
              <a:ext cx="347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63" name="Text Box 122"/>
            <p:cNvSpPr txBox="1">
              <a:spLocks noChangeArrowheads="1"/>
            </p:cNvSpPr>
            <p:nvPr/>
          </p:nvSpPr>
          <p:spPr bwMode="auto">
            <a:xfrm>
              <a:off x="2184" y="1228"/>
              <a:ext cx="347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64" name="Text Box 123"/>
            <p:cNvSpPr txBox="1">
              <a:spLocks noChangeArrowheads="1"/>
            </p:cNvSpPr>
            <p:nvPr/>
          </p:nvSpPr>
          <p:spPr bwMode="auto">
            <a:xfrm>
              <a:off x="2206" y="1597"/>
              <a:ext cx="347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65" name="Text Box 124"/>
            <p:cNvSpPr txBox="1">
              <a:spLocks noChangeArrowheads="1"/>
            </p:cNvSpPr>
            <p:nvPr/>
          </p:nvSpPr>
          <p:spPr bwMode="auto">
            <a:xfrm>
              <a:off x="1783" y="1510"/>
              <a:ext cx="347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6" name="Line 125"/>
            <p:cNvSpPr>
              <a:spLocks noChangeShapeType="1"/>
            </p:cNvSpPr>
            <p:nvPr/>
          </p:nvSpPr>
          <p:spPr bwMode="auto">
            <a:xfrm flipH="1">
              <a:off x="2706" y="1630"/>
              <a:ext cx="76" cy="4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75" name="Group 301"/>
          <p:cNvGraphicFramePr>
            <a:graphicFrameLocks noGrp="1"/>
          </p:cNvGraphicFramePr>
          <p:nvPr/>
        </p:nvGraphicFramePr>
        <p:xfrm>
          <a:off x="4957430" y="960981"/>
          <a:ext cx="3505200" cy="169227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0/0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1/0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1/0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0/1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Text Box 297"/>
          <p:cNvSpPr txBox="1">
            <a:spLocks noChangeArrowheads="1"/>
          </p:cNvSpPr>
          <p:nvPr/>
        </p:nvSpPr>
        <p:spPr bwMode="auto">
          <a:xfrm>
            <a:off x="4654395" y="1213439"/>
            <a:ext cx="1181100" cy="396875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现态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Text Box 298"/>
          <p:cNvSpPr txBox="1">
            <a:spLocks noChangeArrowheads="1"/>
          </p:cNvSpPr>
          <p:nvPr/>
        </p:nvSpPr>
        <p:spPr bwMode="auto">
          <a:xfrm>
            <a:off x="5378295" y="927689"/>
            <a:ext cx="800100" cy="396875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输入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Text Box 311"/>
          <p:cNvSpPr txBox="1">
            <a:spLocks noChangeArrowheads="1"/>
          </p:cNvSpPr>
          <p:nvPr/>
        </p:nvSpPr>
        <p:spPr bwMode="auto">
          <a:xfrm>
            <a:off x="6510669" y="2747832"/>
            <a:ext cx="1385333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/Y</a:t>
            </a:r>
            <a:endParaRPr kumimoji="1" lang="zh-CN" altLang="en-US" sz="2400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0" name="Group 318"/>
          <p:cNvGrpSpPr/>
          <p:nvPr/>
        </p:nvGrpSpPr>
        <p:grpSpPr bwMode="auto">
          <a:xfrm>
            <a:off x="5364569" y="4782086"/>
            <a:ext cx="704850" cy="571500"/>
            <a:chOff x="1932" y="3132"/>
            <a:chExt cx="444" cy="360"/>
          </a:xfrm>
        </p:grpSpPr>
        <p:sp>
          <p:nvSpPr>
            <p:cNvPr id="71" name="Oval 303"/>
            <p:cNvSpPr>
              <a:spLocks noChangeArrowheads="1"/>
            </p:cNvSpPr>
            <p:nvPr/>
          </p:nvSpPr>
          <p:spPr bwMode="auto">
            <a:xfrm>
              <a:off x="1932" y="3144"/>
              <a:ext cx="348" cy="3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Text Box 317"/>
            <p:cNvSpPr txBox="1">
              <a:spLocks noChangeArrowheads="1"/>
            </p:cNvSpPr>
            <p:nvPr/>
          </p:nvSpPr>
          <p:spPr bwMode="auto">
            <a:xfrm>
              <a:off x="1944" y="3132"/>
              <a:ext cx="432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0</a:t>
              </a:r>
            </a:p>
          </p:txBody>
        </p:sp>
      </p:grpSp>
      <p:grpSp>
        <p:nvGrpSpPr>
          <p:cNvPr id="80" name="Group 319"/>
          <p:cNvGrpSpPr/>
          <p:nvPr/>
        </p:nvGrpSpPr>
        <p:grpSpPr bwMode="auto">
          <a:xfrm>
            <a:off x="7288619" y="4820186"/>
            <a:ext cx="704850" cy="571500"/>
            <a:chOff x="1932" y="3132"/>
            <a:chExt cx="444" cy="360"/>
          </a:xfrm>
        </p:grpSpPr>
        <p:sp>
          <p:nvSpPr>
            <p:cNvPr id="81" name="Oval 320"/>
            <p:cNvSpPr>
              <a:spLocks noChangeArrowheads="1"/>
            </p:cNvSpPr>
            <p:nvPr/>
          </p:nvSpPr>
          <p:spPr bwMode="auto">
            <a:xfrm>
              <a:off x="1932" y="3144"/>
              <a:ext cx="348" cy="3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Text Box 321"/>
            <p:cNvSpPr txBox="1">
              <a:spLocks noChangeArrowheads="1"/>
            </p:cNvSpPr>
            <p:nvPr/>
          </p:nvSpPr>
          <p:spPr bwMode="auto">
            <a:xfrm>
              <a:off x="1944" y="3132"/>
              <a:ext cx="432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srgbClr val="FF0000"/>
                  </a:solidFill>
                </a:rPr>
                <a:t> 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84" name="Text Box 323"/>
          <p:cNvSpPr txBox="1">
            <a:spLocks noChangeArrowheads="1"/>
          </p:cNvSpPr>
          <p:nvPr/>
        </p:nvSpPr>
        <p:spPr bwMode="auto">
          <a:xfrm>
            <a:off x="6324157" y="3923814"/>
            <a:ext cx="9334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1/0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Arc 100"/>
          <p:cNvSpPr/>
          <p:nvPr/>
        </p:nvSpPr>
        <p:spPr bwMode="auto">
          <a:xfrm rot="18895248" flipH="1" flipV="1">
            <a:off x="4719350" y="4625909"/>
            <a:ext cx="831850" cy="814387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0774" y="15"/>
                </a:moveTo>
                <a:cubicBezTo>
                  <a:pt x="21049" y="5"/>
                  <a:pt x="21324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9111"/>
                  <a:pt x="430" y="16641"/>
                  <a:pt x="1271" y="14299"/>
                </a:cubicBezTo>
              </a:path>
              <a:path w="43200" h="43200" stroke="0" extrusionOk="0">
                <a:moveTo>
                  <a:pt x="20774" y="15"/>
                </a:moveTo>
                <a:cubicBezTo>
                  <a:pt x="21049" y="5"/>
                  <a:pt x="21324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9111"/>
                  <a:pt x="430" y="16641"/>
                  <a:pt x="1271" y="14299"/>
                </a:cubicBezTo>
                <a:lnTo>
                  <a:pt x="21600" y="21600"/>
                </a:lnTo>
                <a:lnTo>
                  <a:pt x="20774" y="15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Text Box 323"/>
          <p:cNvSpPr txBox="1">
            <a:spLocks noChangeArrowheads="1"/>
          </p:cNvSpPr>
          <p:nvPr/>
        </p:nvSpPr>
        <p:spPr bwMode="auto">
          <a:xfrm>
            <a:off x="4164419" y="4801136"/>
            <a:ext cx="9334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0/0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Arc 100"/>
          <p:cNvSpPr/>
          <p:nvPr/>
        </p:nvSpPr>
        <p:spPr bwMode="auto">
          <a:xfrm rot="7693886" flipH="1" flipV="1">
            <a:off x="7646204" y="4708267"/>
            <a:ext cx="831850" cy="814387"/>
          </a:xfrm>
          <a:custGeom>
            <a:avLst/>
            <a:gdLst>
              <a:gd name="T0" fmla="*/ 0 w 43200"/>
              <a:gd name="T1" fmla="*/ 0 h 43200"/>
              <a:gd name="T2" fmla="*/ 0 w 43200"/>
              <a:gd name="T3" fmla="*/ 0 h 43200"/>
              <a:gd name="T4" fmla="*/ 0 w 43200"/>
              <a:gd name="T5" fmla="*/ 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0774" y="15"/>
                </a:moveTo>
                <a:cubicBezTo>
                  <a:pt x="21049" y="5"/>
                  <a:pt x="21324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9111"/>
                  <a:pt x="430" y="16641"/>
                  <a:pt x="1271" y="14299"/>
                </a:cubicBezTo>
              </a:path>
              <a:path w="43200" h="43200" stroke="0" extrusionOk="0">
                <a:moveTo>
                  <a:pt x="20774" y="15"/>
                </a:moveTo>
                <a:cubicBezTo>
                  <a:pt x="21049" y="5"/>
                  <a:pt x="21324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9111"/>
                  <a:pt x="430" y="16641"/>
                  <a:pt x="1271" y="14299"/>
                </a:cubicBezTo>
                <a:lnTo>
                  <a:pt x="21600" y="21600"/>
                </a:lnTo>
                <a:lnTo>
                  <a:pt x="20774" y="15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Text Box 323"/>
          <p:cNvSpPr txBox="1">
            <a:spLocks noChangeArrowheads="1"/>
          </p:cNvSpPr>
          <p:nvPr/>
        </p:nvSpPr>
        <p:spPr bwMode="auto">
          <a:xfrm>
            <a:off x="8513173" y="4861406"/>
            <a:ext cx="9334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0/0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Arc 322"/>
          <p:cNvSpPr/>
          <p:nvPr/>
        </p:nvSpPr>
        <p:spPr bwMode="auto">
          <a:xfrm rot="10800000">
            <a:off x="5859114" y="4938705"/>
            <a:ext cx="1494538" cy="922795"/>
          </a:xfrm>
          <a:custGeom>
            <a:avLst/>
            <a:gdLst>
              <a:gd name="T0" fmla="*/ 0 w 39618"/>
              <a:gd name="T1" fmla="*/ 2147483647 h 21600"/>
              <a:gd name="T2" fmla="*/ 2147483647 w 39618"/>
              <a:gd name="T3" fmla="*/ 2147483647 h 21600"/>
              <a:gd name="T4" fmla="*/ 2147483647 w 39618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618" h="21600" fill="none" extrusionOk="0">
                <a:moveTo>
                  <a:pt x="0" y="12840"/>
                </a:moveTo>
                <a:cubicBezTo>
                  <a:pt x="3463" y="5032"/>
                  <a:pt x="11202" y="-1"/>
                  <a:pt x="19744" y="0"/>
                </a:cubicBezTo>
                <a:cubicBezTo>
                  <a:pt x="28403" y="0"/>
                  <a:pt x="36226" y="5171"/>
                  <a:pt x="39618" y="13139"/>
                </a:cubicBezTo>
              </a:path>
              <a:path w="39618" h="21600" stroke="0" extrusionOk="0">
                <a:moveTo>
                  <a:pt x="0" y="12840"/>
                </a:moveTo>
                <a:cubicBezTo>
                  <a:pt x="3463" y="5032"/>
                  <a:pt x="11202" y="-1"/>
                  <a:pt x="19744" y="0"/>
                </a:cubicBezTo>
                <a:cubicBezTo>
                  <a:pt x="28403" y="0"/>
                  <a:pt x="36226" y="5171"/>
                  <a:pt x="39618" y="13139"/>
                </a:cubicBezTo>
                <a:lnTo>
                  <a:pt x="19744" y="21600"/>
                </a:lnTo>
                <a:lnTo>
                  <a:pt x="0" y="1284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Text Box 323"/>
          <p:cNvSpPr txBox="1">
            <a:spLocks noChangeArrowheads="1"/>
          </p:cNvSpPr>
          <p:nvPr/>
        </p:nvSpPr>
        <p:spPr bwMode="auto">
          <a:xfrm>
            <a:off x="6324157" y="5944337"/>
            <a:ext cx="93345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1/1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Arc 322"/>
          <p:cNvSpPr/>
          <p:nvPr/>
        </p:nvSpPr>
        <p:spPr bwMode="auto">
          <a:xfrm rot="177138">
            <a:off x="5853821" y="4356337"/>
            <a:ext cx="1494538" cy="922795"/>
          </a:xfrm>
          <a:custGeom>
            <a:avLst/>
            <a:gdLst>
              <a:gd name="T0" fmla="*/ 0 w 39618"/>
              <a:gd name="T1" fmla="*/ 2147483647 h 21600"/>
              <a:gd name="T2" fmla="*/ 2147483647 w 39618"/>
              <a:gd name="T3" fmla="*/ 2147483647 h 21600"/>
              <a:gd name="T4" fmla="*/ 2147483647 w 39618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618" h="21600" fill="none" extrusionOk="0">
                <a:moveTo>
                  <a:pt x="0" y="12840"/>
                </a:moveTo>
                <a:cubicBezTo>
                  <a:pt x="3463" y="5032"/>
                  <a:pt x="11202" y="-1"/>
                  <a:pt x="19744" y="0"/>
                </a:cubicBezTo>
                <a:cubicBezTo>
                  <a:pt x="28403" y="0"/>
                  <a:pt x="36226" y="5171"/>
                  <a:pt x="39618" y="13139"/>
                </a:cubicBezTo>
              </a:path>
              <a:path w="39618" h="21600" stroke="0" extrusionOk="0">
                <a:moveTo>
                  <a:pt x="0" y="12840"/>
                </a:moveTo>
                <a:cubicBezTo>
                  <a:pt x="3463" y="5032"/>
                  <a:pt x="11202" y="-1"/>
                  <a:pt x="19744" y="0"/>
                </a:cubicBezTo>
                <a:cubicBezTo>
                  <a:pt x="28403" y="0"/>
                  <a:pt x="36226" y="5171"/>
                  <a:pt x="39618" y="13139"/>
                </a:cubicBezTo>
                <a:lnTo>
                  <a:pt x="19744" y="21600"/>
                </a:lnTo>
                <a:lnTo>
                  <a:pt x="0" y="1284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6510669" y="3433632"/>
            <a:ext cx="199361" cy="419100"/>
          </a:xfrm>
          <a:prstGeom prst="downArrow">
            <a:avLst/>
          </a:prstGeom>
          <a:ln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 Box 311"/>
          <p:cNvSpPr txBox="1">
            <a:spLocks noChangeArrowheads="1"/>
          </p:cNvSpPr>
          <p:nvPr/>
        </p:nvSpPr>
        <p:spPr bwMode="auto">
          <a:xfrm>
            <a:off x="5872274" y="6420865"/>
            <a:ext cx="1385333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X/Y</a:t>
            </a:r>
            <a:endParaRPr kumimoji="1" lang="zh-CN" altLang="en-US" sz="2400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9" grpId="0"/>
      <p:bldP spid="84" grpId="0" autoUpdateAnimBg="0"/>
      <p:bldP spid="92" grpId="0" animBg="1"/>
      <p:bldP spid="94" grpId="0" autoUpdateAnimBg="0"/>
      <p:bldP spid="95" grpId="0" animBg="1"/>
      <p:bldP spid="96" grpId="0" autoUpdateAnimBg="0"/>
      <p:bldP spid="98" grpId="0" autoUpdateAnimBg="0"/>
      <p:bldP spid="5" grpId="0" animBg="1"/>
      <p:bldP spid="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088" y="189468"/>
            <a:ext cx="7623089" cy="5334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状态转换图</a:t>
            </a:r>
          </a:p>
        </p:txBody>
      </p:sp>
      <p:sp>
        <p:nvSpPr>
          <p:cNvPr id="79" name="Text Box 311"/>
          <p:cNvSpPr txBox="1">
            <a:spLocks noChangeArrowheads="1"/>
          </p:cNvSpPr>
          <p:nvPr/>
        </p:nvSpPr>
        <p:spPr bwMode="auto">
          <a:xfrm>
            <a:off x="1963772" y="4252425"/>
            <a:ext cx="1385333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/Y</a:t>
            </a:r>
            <a:endParaRPr kumimoji="1" lang="zh-CN" altLang="en-US" sz="2400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9" name="Group 68"/>
          <p:cNvGrpSpPr/>
          <p:nvPr/>
        </p:nvGrpSpPr>
        <p:grpSpPr bwMode="auto">
          <a:xfrm>
            <a:off x="64316" y="1102826"/>
            <a:ext cx="3925888" cy="3049588"/>
            <a:chOff x="227" y="1200"/>
            <a:chExt cx="2473" cy="1921"/>
          </a:xfrm>
        </p:grpSpPr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1916" y="2770"/>
              <a:ext cx="784" cy="351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B/1</a:t>
              </a:r>
            </a:p>
          </p:txBody>
        </p:sp>
        <p:sp>
          <p:nvSpPr>
            <p:cNvPr id="91" name="Rectangle 18"/>
            <p:cNvSpPr>
              <a:spLocks noChangeArrowheads="1"/>
            </p:cNvSpPr>
            <p:nvPr/>
          </p:nvSpPr>
          <p:spPr bwMode="auto">
            <a:xfrm>
              <a:off x="1065" y="2770"/>
              <a:ext cx="851" cy="351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A/0</a:t>
              </a:r>
            </a:p>
          </p:txBody>
        </p:sp>
        <p:sp>
          <p:nvSpPr>
            <p:cNvPr id="93" name="Rectangle 17"/>
            <p:cNvSpPr>
              <a:spLocks noChangeArrowheads="1"/>
            </p:cNvSpPr>
            <p:nvPr/>
          </p:nvSpPr>
          <p:spPr bwMode="auto">
            <a:xfrm>
              <a:off x="348" y="2770"/>
              <a:ext cx="717" cy="351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00" name="Rectangle 16"/>
            <p:cNvSpPr>
              <a:spLocks noChangeArrowheads="1"/>
            </p:cNvSpPr>
            <p:nvPr/>
          </p:nvSpPr>
          <p:spPr bwMode="auto">
            <a:xfrm>
              <a:off x="1916" y="2419"/>
              <a:ext cx="784" cy="351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D/0</a:t>
              </a: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auto">
            <a:xfrm>
              <a:off x="1065" y="2419"/>
              <a:ext cx="851" cy="351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C/1</a:t>
              </a:r>
            </a:p>
          </p:txBody>
        </p:sp>
        <p:sp>
          <p:nvSpPr>
            <p:cNvPr id="102" name="Rectangle 14"/>
            <p:cNvSpPr>
              <a:spLocks noChangeArrowheads="1"/>
            </p:cNvSpPr>
            <p:nvPr/>
          </p:nvSpPr>
          <p:spPr bwMode="auto">
            <a:xfrm>
              <a:off x="348" y="2419"/>
              <a:ext cx="717" cy="351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03" name="Rectangle 13"/>
            <p:cNvSpPr>
              <a:spLocks noChangeArrowheads="1"/>
            </p:cNvSpPr>
            <p:nvPr/>
          </p:nvSpPr>
          <p:spPr bwMode="auto">
            <a:xfrm>
              <a:off x="1916" y="2067"/>
              <a:ext cx="784" cy="352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A/0</a:t>
              </a:r>
            </a:p>
          </p:txBody>
        </p:sp>
        <p:sp>
          <p:nvSpPr>
            <p:cNvPr id="104" name="Rectangle 12"/>
            <p:cNvSpPr>
              <a:spLocks noChangeArrowheads="1"/>
            </p:cNvSpPr>
            <p:nvPr/>
          </p:nvSpPr>
          <p:spPr bwMode="auto">
            <a:xfrm>
              <a:off x="1065" y="2067"/>
              <a:ext cx="851" cy="352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B/1</a:t>
              </a:r>
            </a:p>
          </p:txBody>
        </p:sp>
        <p:sp>
          <p:nvSpPr>
            <p:cNvPr id="105" name="Rectangle 11"/>
            <p:cNvSpPr>
              <a:spLocks noChangeArrowheads="1"/>
            </p:cNvSpPr>
            <p:nvPr/>
          </p:nvSpPr>
          <p:spPr bwMode="auto">
            <a:xfrm>
              <a:off x="348" y="2067"/>
              <a:ext cx="717" cy="352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06" name="Rectangle 10"/>
            <p:cNvSpPr>
              <a:spLocks noChangeArrowheads="1"/>
            </p:cNvSpPr>
            <p:nvPr/>
          </p:nvSpPr>
          <p:spPr bwMode="auto">
            <a:xfrm>
              <a:off x="1916" y="1716"/>
              <a:ext cx="784" cy="351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C/1</a:t>
              </a:r>
            </a:p>
          </p:txBody>
        </p:sp>
        <p:sp>
          <p:nvSpPr>
            <p:cNvPr id="107" name="Rectangle 9"/>
            <p:cNvSpPr>
              <a:spLocks noChangeArrowheads="1"/>
            </p:cNvSpPr>
            <p:nvPr/>
          </p:nvSpPr>
          <p:spPr bwMode="auto">
            <a:xfrm>
              <a:off x="1065" y="1716"/>
              <a:ext cx="851" cy="351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D/0</a:t>
              </a:r>
            </a:p>
          </p:txBody>
        </p:sp>
        <p:sp>
          <p:nvSpPr>
            <p:cNvPr id="108" name="Rectangle 8"/>
            <p:cNvSpPr>
              <a:spLocks noChangeArrowheads="1"/>
            </p:cNvSpPr>
            <p:nvPr/>
          </p:nvSpPr>
          <p:spPr bwMode="auto">
            <a:xfrm>
              <a:off x="348" y="1716"/>
              <a:ext cx="717" cy="351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09" name="Rectangle 7"/>
            <p:cNvSpPr>
              <a:spLocks noChangeArrowheads="1"/>
            </p:cNvSpPr>
            <p:nvPr/>
          </p:nvSpPr>
          <p:spPr bwMode="auto">
            <a:xfrm>
              <a:off x="1916" y="1216"/>
              <a:ext cx="784" cy="50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0" name="Rectangle 6"/>
            <p:cNvSpPr>
              <a:spLocks noChangeArrowheads="1"/>
            </p:cNvSpPr>
            <p:nvPr/>
          </p:nvSpPr>
          <p:spPr bwMode="auto">
            <a:xfrm>
              <a:off x="1065" y="1216"/>
              <a:ext cx="851" cy="50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11" name="Rectangle 5"/>
            <p:cNvSpPr>
              <a:spLocks noChangeArrowheads="1"/>
            </p:cNvSpPr>
            <p:nvPr/>
          </p:nvSpPr>
          <p:spPr bwMode="auto">
            <a:xfrm>
              <a:off x="348" y="1216"/>
              <a:ext cx="717" cy="50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Line 21"/>
            <p:cNvSpPr>
              <a:spLocks noChangeShapeType="1"/>
            </p:cNvSpPr>
            <p:nvPr/>
          </p:nvSpPr>
          <p:spPr bwMode="auto">
            <a:xfrm>
              <a:off x="348" y="1716"/>
              <a:ext cx="2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Line 22"/>
            <p:cNvSpPr>
              <a:spLocks noChangeShapeType="1"/>
            </p:cNvSpPr>
            <p:nvPr/>
          </p:nvSpPr>
          <p:spPr bwMode="auto">
            <a:xfrm>
              <a:off x="348" y="2067"/>
              <a:ext cx="2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Line 23"/>
            <p:cNvSpPr>
              <a:spLocks noChangeShapeType="1"/>
            </p:cNvSpPr>
            <p:nvPr/>
          </p:nvSpPr>
          <p:spPr bwMode="auto">
            <a:xfrm>
              <a:off x="348" y="2419"/>
              <a:ext cx="2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Line 24"/>
            <p:cNvSpPr>
              <a:spLocks noChangeShapeType="1"/>
            </p:cNvSpPr>
            <p:nvPr/>
          </p:nvSpPr>
          <p:spPr bwMode="auto">
            <a:xfrm>
              <a:off x="348" y="2770"/>
              <a:ext cx="23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Line 27"/>
            <p:cNvSpPr>
              <a:spLocks noChangeShapeType="1"/>
            </p:cNvSpPr>
            <p:nvPr/>
          </p:nvSpPr>
          <p:spPr bwMode="auto">
            <a:xfrm>
              <a:off x="1065" y="1216"/>
              <a:ext cx="0" cy="19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Line 28"/>
            <p:cNvSpPr>
              <a:spLocks noChangeShapeType="1"/>
            </p:cNvSpPr>
            <p:nvPr/>
          </p:nvSpPr>
          <p:spPr bwMode="auto">
            <a:xfrm>
              <a:off x="1916" y="1216"/>
              <a:ext cx="0" cy="19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Line 20"/>
            <p:cNvSpPr>
              <a:spLocks noChangeShapeType="1"/>
            </p:cNvSpPr>
            <p:nvPr/>
          </p:nvSpPr>
          <p:spPr bwMode="auto">
            <a:xfrm>
              <a:off x="348" y="1216"/>
              <a:ext cx="2352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Line 26"/>
            <p:cNvSpPr>
              <a:spLocks noChangeShapeType="1"/>
            </p:cNvSpPr>
            <p:nvPr/>
          </p:nvSpPr>
          <p:spPr bwMode="auto">
            <a:xfrm>
              <a:off x="348" y="1216"/>
              <a:ext cx="0" cy="1905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Line 29"/>
            <p:cNvSpPr>
              <a:spLocks noChangeShapeType="1"/>
            </p:cNvSpPr>
            <p:nvPr/>
          </p:nvSpPr>
          <p:spPr bwMode="auto">
            <a:xfrm>
              <a:off x="2700" y="1216"/>
              <a:ext cx="0" cy="1905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Line 25"/>
            <p:cNvSpPr>
              <a:spLocks noChangeShapeType="1"/>
            </p:cNvSpPr>
            <p:nvPr/>
          </p:nvSpPr>
          <p:spPr bwMode="auto">
            <a:xfrm>
              <a:off x="348" y="3121"/>
              <a:ext cx="2352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Line 60"/>
            <p:cNvSpPr>
              <a:spLocks noChangeShapeType="1"/>
            </p:cNvSpPr>
            <p:nvPr/>
          </p:nvSpPr>
          <p:spPr bwMode="auto">
            <a:xfrm>
              <a:off x="348" y="1216"/>
              <a:ext cx="717" cy="50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Text Box 63"/>
            <p:cNvSpPr txBox="1">
              <a:spLocks noChangeArrowheads="1"/>
            </p:cNvSpPr>
            <p:nvPr/>
          </p:nvSpPr>
          <p:spPr bwMode="auto">
            <a:xfrm>
              <a:off x="227" y="1453"/>
              <a:ext cx="74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现态</a:t>
              </a:r>
            </a:p>
          </p:txBody>
        </p:sp>
        <p:sp>
          <p:nvSpPr>
            <p:cNvPr id="124" name="Text Box 64"/>
            <p:cNvSpPr txBox="1">
              <a:spLocks noChangeArrowheads="1"/>
            </p:cNvSpPr>
            <p:nvPr/>
          </p:nvSpPr>
          <p:spPr bwMode="auto">
            <a:xfrm>
              <a:off x="600" y="1200"/>
              <a:ext cx="50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输入</a:t>
              </a:r>
            </a:p>
          </p:txBody>
        </p:sp>
      </p:grpSp>
      <p:grpSp>
        <p:nvGrpSpPr>
          <p:cNvPr id="125" name="Group 104"/>
          <p:cNvGrpSpPr/>
          <p:nvPr/>
        </p:nvGrpSpPr>
        <p:grpSpPr bwMode="auto">
          <a:xfrm>
            <a:off x="5814241" y="1408912"/>
            <a:ext cx="2400300" cy="2525713"/>
            <a:chOff x="3588" y="1260"/>
            <a:chExt cx="1512" cy="1591"/>
          </a:xfrm>
        </p:grpSpPr>
        <p:grpSp>
          <p:nvGrpSpPr>
            <p:cNvPr id="126" name="Group 71"/>
            <p:cNvGrpSpPr/>
            <p:nvPr/>
          </p:nvGrpSpPr>
          <p:grpSpPr bwMode="auto">
            <a:xfrm>
              <a:off x="3588" y="1260"/>
              <a:ext cx="336" cy="348"/>
              <a:chOff x="2928" y="3432"/>
              <a:chExt cx="336" cy="348"/>
            </a:xfrm>
          </p:grpSpPr>
          <p:sp>
            <p:nvSpPr>
              <p:cNvPr id="136" name="Oval 69"/>
              <p:cNvSpPr>
                <a:spLocks noChangeArrowheads="1"/>
              </p:cNvSpPr>
              <p:nvPr/>
            </p:nvSpPr>
            <p:spPr bwMode="auto">
              <a:xfrm>
                <a:off x="2928" y="3492"/>
                <a:ext cx="288" cy="28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" name="Text Box 70"/>
              <p:cNvSpPr txBox="1">
                <a:spLocks noChangeArrowheads="1"/>
              </p:cNvSpPr>
              <p:nvPr/>
            </p:nvSpPr>
            <p:spPr bwMode="auto">
              <a:xfrm>
                <a:off x="2940" y="3432"/>
                <a:ext cx="324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127" name="Group 72"/>
            <p:cNvGrpSpPr/>
            <p:nvPr/>
          </p:nvGrpSpPr>
          <p:grpSpPr bwMode="auto">
            <a:xfrm>
              <a:off x="4740" y="1276"/>
              <a:ext cx="329" cy="327"/>
              <a:chOff x="2928" y="3460"/>
              <a:chExt cx="329" cy="327"/>
            </a:xfrm>
          </p:grpSpPr>
          <p:sp>
            <p:nvSpPr>
              <p:cNvPr id="134" name="Oval 73"/>
              <p:cNvSpPr>
                <a:spLocks noChangeArrowheads="1"/>
              </p:cNvSpPr>
              <p:nvPr/>
            </p:nvSpPr>
            <p:spPr bwMode="auto">
              <a:xfrm>
                <a:off x="2928" y="3492"/>
                <a:ext cx="288" cy="28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5" name="Text Box 74"/>
              <p:cNvSpPr txBox="1">
                <a:spLocks noChangeArrowheads="1"/>
              </p:cNvSpPr>
              <p:nvPr/>
            </p:nvSpPr>
            <p:spPr bwMode="auto">
              <a:xfrm>
                <a:off x="2933" y="3460"/>
                <a:ext cx="324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</p:grpSp>
        <p:grpSp>
          <p:nvGrpSpPr>
            <p:cNvPr id="128" name="Group 75"/>
            <p:cNvGrpSpPr/>
            <p:nvPr/>
          </p:nvGrpSpPr>
          <p:grpSpPr bwMode="auto">
            <a:xfrm>
              <a:off x="3588" y="2512"/>
              <a:ext cx="336" cy="327"/>
              <a:chOff x="2928" y="3460"/>
              <a:chExt cx="336" cy="327"/>
            </a:xfrm>
          </p:grpSpPr>
          <p:sp>
            <p:nvSpPr>
              <p:cNvPr id="132" name="Oval 76"/>
              <p:cNvSpPr>
                <a:spLocks noChangeArrowheads="1"/>
              </p:cNvSpPr>
              <p:nvPr/>
            </p:nvSpPr>
            <p:spPr bwMode="auto">
              <a:xfrm>
                <a:off x="2928" y="3492"/>
                <a:ext cx="288" cy="28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" name="Text Box 77"/>
              <p:cNvSpPr txBox="1">
                <a:spLocks noChangeArrowheads="1"/>
              </p:cNvSpPr>
              <p:nvPr/>
            </p:nvSpPr>
            <p:spPr bwMode="auto">
              <a:xfrm>
                <a:off x="2940" y="3460"/>
                <a:ext cx="324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</p:grpSp>
        <p:grpSp>
          <p:nvGrpSpPr>
            <p:cNvPr id="129" name="Group 78"/>
            <p:cNvGrpSpPr/>
            <p:nvPr/>
          </p:nvGrpSpPr>
          <p:grpSpPr bwMode="auto">
            <a:xfrm>
              <a:off x="4764" y="2524"/>
              <a:ext cx="336" cy="327"/>
              <a:chOff x="2928" y="3460"/>
              <a:chExt cx="336" cy="327"/>
            </a:xfrm>
          </p:grpSpPr>
          <p:sp>
            <p:nvSpPr>
              <p:cNvPr id="130" name="Oval 79"/>
              <p:cNvSpPr>
                <a:spLocks noChangeArrowheads="1"/>
              </p:cNvSpPr>
              <p:nvPr/>
            </p:nvSpPr>
            <p:spPr bwMode="auto">
              <a:xfrm>
                <a:off x="2928" y="3492"/>
                <a:ext cx="288" cy="28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1" name="Text Box 80"/>
              <p:cNvSpPr txBox="1">
                <a:spLocks noChangeArrowheads="1"/>
              </p:cNvSpPr>
              <p:nvPr/>
            </p:nvSpPr>
            <p:spPr bwMode="auto">
              <a:xfrm>
                <a:off x="2940" y="3460"/>
                <a:ext cx="324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</p:grpSp>
      </p:grpSp>
      <p:grpSp>
        <p:nvGrpSpPr>
          <p:cNvPr id="138" name="Group 105"/>
          <p:cNvGrpSpPr/>
          <p:nvPr/>
        </p:nvGrpSpPr>
        <p:grpSpPr bwMode="auto">
          <a:xfrm>
            <a:off x="5736454" y="1696250"/>
            <a:ext cx="2011362" cy="1887537"/>
            <a:chOff x="3539" y="1441"/>
            <a:chExt cx="1267" cy="1189"/>
          </a:xfrm>
        </p:grpSpPr>
        <p:sp>
          <p:nvSpPr>
            <p:cNvPr id="139" name="Arc 83"/>
            <p:cNvSpPr/>
            <p:nvPr/>
          </p:nvSpPr>
          <p:spPr bwMode="auto">
            <a:xfrm rot="-152216">
              <a:off x="3539" y="1441"/>
              <a:ext cx="1267" cy="1189"/>
            </a:xfrm>
            <a:custGeom>
              <a:avLst/>
              <a:gdLst>
                <a:gd name="T0" fmla="*/ 0 w 21598"/>
                <a:gd name="T1" fmla="*/ 0 h 20772"/>
                <a:gd name="T2" fmla="*/ 0 w 21598"/>
                <a:gd name="T3" fmla="*/ 0 h 20772"/>
                <a:gd name="T4" fmla="*/ 0 w 21598"/>
                <a:gd name="T5" fmla="*/ 0 h 207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8" h="20772" fill="none" extrusionOk="0">
                  <a:moveTo>
                    <a:pt x="5922" y="-1"/>
                  </a:moveTo>
                  <a:cubicBezTo>
                    <a:pt x="15086" y="2612"/>
                    <a:pt x="21455" y="10922"/>
                    <a:pt x="21597" y="20451"/>
                  </a:cubicBezTo>
                </a:path>
                <a:path w="21598" h="20772" stroke="0" extrusionOk="0">
                  <a:moveTo>
                    <a:pt x="5922" y="-1"/>
                  </a:moveTo>
                  <a:cubicBezTo>
                    <a:pt x="15086" y="2612"/>
                    <a:pt x="21455" y="10922"/>
                    <a:pt x="21597" y="20451"/>
                  </a:cubicBezTo>
                  <a:lnTo>
                    <a:pt x="0" y="20772"/>
                  </a:lnTo>
                  <a:lnTo>
                    <a:pt x="5922" y="-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Text Box 84"/>
            <p:cNvSpPr txBox="1">
              <a:spLocks noChangeArrowheads="1"/>
            </p:cNvSpPr>
            <p:nvPr/>
          </p:nvSpPr>
          <p:spPr bwMode="auto">
            <a:xfrm>
              <a:off x="4152" y="1716"/>
              <a:ext cx="49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0/0</a:t>
              </a:r>
            </a:p>
          </p:txBody>
        </p:sp>
      </p:grpSp>
      <p:grpSp>
        <p:nvGrpSpPr>
          <p:cNvPr id="141" name="Group 90"/>
          <p:cNvGrpSpPr/>
          <p:nvPr/>
        </p:nvGrpSpPr>
        <p:grpSpPr bwMode="auto">
          <a:xfrm>
            <a:off x="6271441" y="1237462"/>
            <a:ext cx="1352550" cy="457200"/>
            <a:chOff x="3876" y="1152"/>
            <a:chExt cx="852" cy="288"/>
          </a:xfrm>
        </p:grpSpPr>
        <p:sp>
          <p:nvSpPr>
            <p:cNvPr id="142" name="Line 88"/>
            <p:cNvSpPr>
              <a:spLocks noChangeShapeType="1"/>
            </p:cNvSpPr>
            <p:nvPr/>
          </p:nvSpPr>
          <p:spPr bwMode="auto">
            <a:xfrm>
              <a:off x="3876" y="1416"/>
              <a:ext cx="8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Text Box 89"/>
            <p:cNvSpPr txBox="1">
              <a:spLocks noChangeArrowheads="1"/>
            </p:cNvSpPr>
            <p:nvPr/>
          </p:nvSpPr>
          <p:spPr bwMode="auto">
            <a:xfrm>
              <a:off x="4080" y="1152"/>
              <a:ext cx="49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1/1</a:t>
              </a:r>
            </a:p>
          </p:txBody>
        </p:sp>
      </p:grpSp>
      <p:grpSp>
        <p:nvGrpSpPr>
          <p:cNvPr id="144" name="Group 95"/>
          <p:cNvGrpSpPr/>
          <p:nvPr/>
        </p:nvGrpSpPr>
        <p:grpSpPr bwMode="auto">
          <a:xfrm>
            <a:off x="4728391" y="3226600"/>
            <a:ext cx="1358900" cy="923925"/>
            <a:chOff x="2904" y="2405"/>
            <a:chExt cx="856" cy="582"/>
          </a:xfrm>
        </p:grpSpPr>
        <p:sp>
          <p:nvSpPr>
            <p:cNvPr id="145" name="Text Box 86"/>
            <p:cNvSpPr txBox="1">
              <a:spLocks noChangeArrowheads="1"/>
            </p:cNvSpPr>
            <p:nvPr/>
          </p:nvSpPr>
          <p:spPr bwMode="auto">
            <a:xfrm>
              <a:off x="2904" y="2568"/>
              <a:ext cx="492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0/1</a:t>
              </a:r>
            </a:p>
          </p:txBody>
        </p:sp>
        <p:sp>
          <p:nvSpPr>
            <p:cNvPr id="146" name="Arc 91"/>
            <p:cNvSpPr/>
            <p:nvPr/>
          </p:nvSpPr>
          <p:spPr bwMode="auto">
            <a:xfrm rot="14006548" flipV="1">
              <a:off x="3189" y="2415"/>
              <a:ext cx="582" cy="561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0774" y="15"/>
                  </a:moveTo>
                  <a:cubicBezTo>
                    <a:pt x="21049" y="5"/>
                    <a:pt x="21324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9111"/>
                    <a:pt x="430" y="16641"/>
                    <a:pt x="1271" y="14299"/>
                  </a:cubicBezTo>
                </a:path>
                <a:path w="43200" h="43200" stroke="0" extrusionOk="0">
                  <a:moveTo>
                    <a:pt x="20774" y="15"/>
                  </a:moveTo>
                  <a:cubicBezTo>
                    <a:pt x="21049" y="5"/>
                    <a:pt x="21324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9111"/>
                    <a:pt x="430" y="16641"/>
                    <a:pt x="1271" y="14299"/>
                  </a:cubicBezTo>
                  <a:lnTo>
                    <a:pt x="21600" y="21600"/>
                  </a:lnTo>
                  <a:lnTo>
                    <a:pt x="20774" y="15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7" name="Group 97"/>
          <p:cNvGrpSpPr/>
          <p:nvPr/>
        </p:nvGrpSpPr>
        <p:grpSpPr bwMode="auto">
          <a:xfrm>
            <a:off x="5566591" y="1942312"/>
            <a:ext cx="781050" cy="1466850"/>
            <a:chOff x="3432" y="1596"/>
            <a:chExt cx="492" cy="924"/>
          </a:xfrm>
        </p:grpSpPr>
        <p:sp>
          <p:nvSpPr>
            <p:cNvPr id="148" name="Line 93"/>
            <p:cNvSpPr>
              <a:spLocks noChangeShapeType="1"/>
            </p:cNvSpPr>
            <p:nvPr/>
          </p:nvSpPr>
          <p:spPr bwMode="auto">
            <a:xfrm flipV="1">
              <a:off x="3756" y="1596"/>
              <a:ext cx="0" cy="9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Text Box 96"/>
            <p:cNvSpPr txBox="1">
              <a:spLocks noChangeArrowheads="1"/>
            </p:cNvSpPr>
            <p:nvPr/>
          </p:nvSpPr>
          <p:spPr bwMode="auto">
            <a:xfrm>
              <a:off x="3432" y="1920"/>
              <a:ext cx="49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1/0</a:t>
              </a:r>
            </a:p>
          </p:txBody>
        </p:sp>
      </p:grpSp>
      <p:grpSp>
        <p:nvGrpSpPr>
          <p:cNvPr id="150" name="Group 102"/>
          <p:cNvGrpSpPr/>
          <p:nvPr/>
        </p:nvGrpSpPr>
        <p:grpSpPr bwMode="auto">
          <a:xfrm>
            <a:off x="7844654" y="856462"/>
            <a:ext cx="1093787" cy="1227138"/>
            <a:chOff x="4867" y="912"/>
            <a:chExt cx="689" cy="773"/>
          </a:xfrm>
        </p:grpSpPr>
        <p:sp>
          <p:nvSpPr>
            <p:cNvPr id="151" name="Arc 100"/>
            <p:cNvSpPr/>
            <p:nvPr/>
          </p:nvSpPr>
          <p:spPr bwMode="auto">
            <a:xfrm rot="7353221" flipH="1" flipV="1">
              <a:off x="4862" y="1166"/>
              <a:ext cx="524" cy="513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0774" y="15"/>
                  </a:moveTo>
                  <a:cubicBezTo>
                    <a:pt x="21049" y="5"/>
                    <a:pt x="21324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9111"/>
                    <a:pt x="430" y="16641"/>
                    <a:pt x="1271" y="14299"/>
                  </a:cubicBezTo>
                </a:path>
                <a:path w="43200" h="43200" stroke="0" extrusionOk="0">
                  <a:moveTo>
                    <a:pt x="20774" y="15"/>
                  </a:moveTo>
                  <a:cubicBezTo>
                    <a:pt x="21049" y="5"/>
                    <a:pt x="21324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9111"/>
                    <a:pt x="430" y="16641"/>
                    <a:pt x="1271" y="14299"/>
                  </a:cubicBezTo>
                  <a:lnTo>
                    <a:pt x="21600" y="21600"/>
                  </a:lnTo>
                  <a:lnTo>
                    <a:pt x="20774" y="15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Text Box 101"/>
            <p:cNvSpPr txBox="1">
              <a:spLocks noChangeArrowheads="1"/>
            </p:cNvSpPr>
            <p:nvPr/>
          </p:nvSpPr>
          <p:spPr bwMode="auto">
            <a:xfrm>
              <a:off x="5064" y="912"/>
              <a:ext cx="49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0/1</a:t>
              </a:r>
            </a:p>
          </p:txBody>
        </p:sp>
      </p:grpSp>
      <p:grpSp>
        <p:nvGrpSpPr>
          <p:cNvPr id="153" name="Group 106"/>
          <p:cNvGrpSpPr/>
          <p:nvPr/>
        </p:nvGrpSpPr>
        <p:grpSpPr bwMode="auto">
          <a:xfrm>
            <a:off x="7890691" y="1942312"/>
            <a:ext cx="781050" cy="1485900"/>
            <a:chOff x="4896" y="1596"/>
            <a:chExt cx="492" cy="936"/>
          </a:xfrm>
        </p:grpSpPr>
        <p:sp>
          <p:nvSpPr>
            <p:cNvPr id="154" name="Text Box 94"/>
            <p:cNvSpPr txBox="1">
              <a:spLocks noChangeArrowheads="1"/>
            </p:cNvSpPr>
            <p:nvPr/>
          </p:nvSpPr>
          <p:spPr bwMode="auto">
            <a:xfrm>
              <a:off x="4896" y="1932"/>
              <a:ext cx="492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1/0</a:t>
              </a:r>
            </a:p>
          </p:txBody>
        </p:sp>
        <p:sp>
          <p:nvSpPr>
            <p:cNvPr id="155" name="Line 103"/>
            <p:cNvSpPr>
              <a:spLocks noChangeShapeType="1"/>
            </p:cNvSpPr>
            <p:nvPr/>
          </p:nvSpPr>
          <p:spPr bwMode="auto">
            <a:xfrm>
              <a:off x="4908" y="1596"/>
              <a:ext cx="0" cy="9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6" name="Group 110"/>
          <p:cNvGrpSpPr/>
          <p:nvPr/>
        </p:nvGrpSpPr>
        <p:grpSpPr bwMode="auto">
          <a:xfrm>
            <a:off x="6193654" y="1848650"/>
            <a:ext cx="2011362" cy="1887537"/>
            <a:chOff x="3827" y="1537"/>
            <a:chExt cx="1267" cy="1189"/>
          </a:xfrm>
        </p:grpSpPr>
        <p:sp>
          <p:nvSpPr>
            <p:cNvPr id="157" name="Arc 108"/>
            <p:cNvSpPr/>
            <p:nvPr/>
          </p:nvSpPr>
          <p:spPr bwMode="auto">
            <a:xfrm rot="-152216" flipH="1" flipV="1">
              <a:off x="3827" y="1537"/>
              <a:ext cx="1267" cy="1189"/>
            </a:xfrm>
            <a:custGeom>
              <a:avLst/>
              <a:gdLst>
                <a:gd name="T0" fmla="*/ 0 w 21598"/>
                <a:gd name="T1" fmla="*/ 0 h 20772"/>
                <a:gd name="T2" fmla="*/ 0 w 21598"/>
                <a:gd name="T3" fmla="*/ 0 h 20772"/>
                <a:gd name="T4" fmla="*/ 0 w 21598"/>
                <a:gd name="T5" fmla="*/ 0 h 207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8" h="20772" fill="none" extrusionOk="0">
                  <a:moveTo>
                    <a:pt x="5922" y="-1"/>
                  </a:moveTo>
                  <a:cubicBezTo>
                    <a:pt x="15086" y="2612"/>
                    <a:pt x="21455" y="10922"/>
                    <a:pt x="21597" y="20451"/>
                  </a:cubicBezTo>
                </a:path>
                <a:path w="21598" h="20772" stroke="0" extrusionOk="0">
                  <a:moveTo>
                    <a:pt x="5922" y="-1"/>
                  </a:moveTo>
                  <a:cubicBezTo>
                    <a:pt x="15086" y="2612"/>
                    <a:pt x="21455" y="10922"/>
                    <a:pt x="21597" y="20451"/>
                  </a:cubicBezTo>
                  <a:lnTo>
                    <a:pt x="0" y="20772"/>
                  </a:lnTo>
                  <a:lnTo>
                    <a:pt x="5922" y="-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8" name="Text Box 109"/>
            <p:cNvSpPr txBox="1">
              <a:spLocks noChangeArrowheads="1"/>
            </p:cNvSpPr>
            <p:nvPr/>
          </p:nvSpPr>
          <p:spPr bwMode="auto">
            <a:xfrm>
              <a:off x="4176" y="2208"/>
              <a:ext cx="49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0/0</a:t>
              </a:r>
            </a:p>
          </p:txBody>
        </p:sp>
      </p:grpSp>
      <p:grpSp>
        <p:nvGrpSpPr>
          <p:cNvPr id="159" name="Group 112"/>
          <p:cNvGrpSpPr/>
          <p:nvPr/>
        </p:nvGrpSpPr>
        <p:grpSpPr bwMode="auto">
          <a:xfrm>
            <a:off x="6214291" y="3713962"/>
            <a:ext cx="1485900" cy="457200"/>
            <a:chOff x="3840" y="2712"/>
            <a:chExt cx="936" cy="288"/>
          </a:xfrm>
        </p:grpSpPr>
        <p:sp>
          <p:nvSpPr>
            <p:cNvPr id="160" name="Text Box 99"/>
            <p:cNvSpPr txBox="1">
              <a:spLocks noChangeArrowheads="1"/>
            </p:cNvSpPr>
            <p:nvPr/>
          </p:nvSpPr>
          <p:spPr bwMode="auto">
            <a:xfrm>
              <a:off x="4116" y="2712"/>
              <a:ext cx="492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1/1</a:t>
              </a:r>
            </a:p>
          </p:txBody>
        </p:sp>
        <p:sp>
          <p:nvSpPr>
            <p:cNvPr id="161" name="Line 111"/>
            <p:cNvSpPr>
              <a:spLocks noChangeShapeType="1"/>
            </p:cNvSpPr>
            <p:nvPr/>
          </p:nvSpPr>
          <p:spPr bwMode="auto">
            <a:xfrm flipH="1">
              <a:off x="3840" y="2760"/>
              <a:ext cx="93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" name="右箭头 5"/>
          <p:cNvSpPr/>
          <p:nvPr/>
        </p:nvSpPr>
        <p:spPr>
          <a:xfrm>
            <a:off x="4423144" y="2381693"/>
            <a:ext cx="446568" cy="208319"/>
          </a:xfrm>
          <a:prstGeom prst="rightArrow">
            <a:avLst/>
          </a:prstGeom>
          <a:ln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9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§5.2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时序逻辑电路分析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5288" y="955968"/>
            <a:ext cx="8229600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98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400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indent="-31623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61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3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5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7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330066"/>
              </a:buClr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时序电路的分析步骤</a:t>
            </a:r>
            <a:endParaRPr kumimoji="0"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eaLnBrk="1" hangingPunct="1">
              <a:lnSpc>
                <a:spcPct val="90000"/>
              </a:lnSpc>
              <a:spcBef>
                <a:spcPts val="1200"/>
              </a:spcBef>
              <a:buClr>
                <a:srgbClr val="330066"/>
              </a:buClr>
              <a:buFont typeface="+mj-lt"/>
              <a:buAutoNum type="arabicPeriod"/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根据电路图列出电路输出函数，触发器激励函数(控制函数、驱动方程)</a:t>
            </a:r>
          </a:p>
          <a:p>
            <a:pPr marL="514350" indent="-514350" eaLnBrk="1" hangingPunct="1">
              <a:lnSpc>
                <a:spcPct val="90000"/>
              </a:lnSpc>
              <a:spcBef>
                <a:spcPts val="1200"/>
              </a:spcBef>
              <a:buClr>
                <a:srgbClr val="330066"/>
              </a:buClr>
              <a:buFont typeface="+mj-lt"/>
              <a:buAutoNum type="arabicPeriod"/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根据电路输入和触发器激励函数求状态方程</a:t>
            </a:r>
          </a:p>
          <a:p>
            <a:pPr marL="514350" indent="-514350" eaLnBrk="1" hangingPunct="1">
              <a:lnSpc>
                <a:spcPct val="90000"/>
              </a:lnSpc>
              <a:spcBef>
                <a:spcPts val="1200"/>
              </a:spcBef>
              <a:buClr>
                <a:srgbClr val="330066"/>
              </a:buClr>
              <a:buFont typeface="+mj-lt"/>
              <a:buAutoNum type="arabicPeriod"/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画状态表、状态图，时序图</a:t>
            </a:r>
          </a:p>
          <a:p>
            <a:pPr marL="514350" indent="-514350" eaLnBrk="1" hangingPunct="1">
              <a:lnSpc>
                <a:spcPct val="90000"/>
              </a:lnSpc>
              <a:spcBef>
                <a:spcPts val="1200"/>
              </a:spcBef>
              <a:buClr>
                <a:srgbClr val="330066"/>
              </a:buClr>
              <a:buFont typeface="+mj-lt"/>
              <a:buAutoNum type="arabicPeriod"/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分析电路外特性和功能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12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088" y="189468"/>
            <a:ext cx="7623089" cy="5334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§5.2.1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同步时序电路分析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1】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分析下面电路的逻辑功能</a:t>
            </a:r>
          </a:p>
        </p:txBody>
      </p:sp>
      <p:sp>
        <p:nvSpPr>
          <p:cNvPr id="35" name="Text Box 43"/>
          <p:cNvSpPr txBox="1">
            <a:spLocks noChangeArrowheads="1"/>
          </p:cNvSpPr>
          <p:nvPr/>
        </p:nvSpPr>
        <p:spPr bwMode="auto">
          <a:xfrm>
            <a:off x="-56075" y="1419320"/>
            <a:ext cx="21765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）列方程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359147" y="2261708"/>
            <a:ext cx="1985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输出方程：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359924" y="2860195"/>
            <a:ext cx="1985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驱动方程：</a:t>
            </a:r>
          </a:p>
        </p:txBody>
      </p:sp>
      <p:grpSp>
        <p:nvGrpSpPr>
          <p:cNvPr id="39" name="Group 57"/>
          <p:cNvGrpSpPr/>
          <p:nvPr/>
        </p:nvGrpSpPr>
        <p:grpSpPr bwMode="auto">
          <a:xfrm>
            <a:off x="2139512" y="2197942"/>
            <a:ext cx="484899" cy="519113"/>
            <a:chOff x="1297" y="3169"/>
            <a:chExt cx="1085" cy="327"/>
          </a:xfrm>
        </p:grpSpPr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1297" y="3169"/>
              <a:ext cx="10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--</a:t>
              </a:r>
              <a:endPara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Line 56"/>
            <p:cNvSpPr>
              <a:spLocks noChangeShapeType="1"/>
            </p:cNvSpPr>
            <p:nvPr/>
          </p:nvSpPr>
          <p:spPr bwMode="auto">
            <a:xfrm>
              <a:off x="1628" y="3223"/>
              <a:ext cx="477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2" name="Text Box 58"/>
          <p:cNvSpPr txBox="1">
            <a:spLocks noChangeArrowheads="1"/>
          </p:cNvSpPr>
          <p:nvPr/>
        </p:nvSpPr>
        <p:spPr bwMode="auto">
          <a:xfrm>
            <a:off x="377387" y="5456023"/>
            <a:ext cx="1985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状态方程：</a:t>
            </a:r>
          </a:p>
        </p:txBody>
      </p:sp>
      <p:sp>
        <p:nvSpPr>
          <p:cNvPr id="43" name="Text Box 59"/>
          <p:cNvSpPr txBox="1">
            <a:spLocks noChangeArrowheads="1"/>
          </p:cNvSpPr>
          <p:nvPr/>
        </p:nvSpPr>
        <p:spPr bwMode="auto">
          <a:xfrm>
            <a:off x="636766" y="5988439"/>
            <a:ext cx="172658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=D</a:t>
            </a:r>
            <a:endParaRPr kumimoji="1" lang="en-US" altLang="zh-CN" sz="2800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851424" y="1171487"/>
            <a:ext cx="6199188" cy="2860675"/>
            <a:chOff x="390525" y="850900"/>
            <a:chExt cx="6199188" cy="2860675"/>
          </a:xfrm>
        </p:grpSpPr>
        <p:grpSp>
          <p:nvGrpSpPr>
            <p:cNvPr id="45" name="Group 82"/>
            <p:cNvGrpSpPr/>
            <p:nvPr/>
          </p:nvGrpSpPr>
          <p:grpSpPr bwMode="auto">
            <a:xfrm>
              <a:off x="390525" y="850900"/>
              <a:ext cx="6199188" cy="2860675"/>
              <a:chOff x="246" y="723"/>
              <a:chExt cx="3905" cy="1802"/>
            </a:xfrm>
          </p:grpSpPr>
          <p:sp>
            <p:nvSpPr>
              <p:cNvPr id="49" name="Rectangle 6"/>
              <p:cNvSpPr>
                <a:spLocks noChangeArrowheads="1"/>
              </p:cNvSpPr>
              <p:nvPr/>
            </p:nvSpPr>
            <p:spPr bwMode="auto">
              <a:xfrm>
                <a:off x="602" y="1573"/>
                <a:ext cx="771" cy="499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  <a:p>
                <a:pPr lvl="0" algn="ctr"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en-US" altLang="zh-CN" sz="2400" dirty="0">
                    <a:solidFill>
                      <a:srgbClr val="000000"/>
                    </a:solidFill>
                  </a:rPr>
                  <a:t>   CP D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Line 8"/>
              <p:cNvSpPr>
                <a:spLocks noChangeShapeType="1"/>
              </p:cNvSpPr>
              <p:nvPr/>
            </p:nvSpPr>
            <p:spPr bwMode="auto">
              <a:xfrm>
                <a:off x="783" y="2072"/>
                <a:ext cx="0" cy="18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Line 9"/>
              <p:cNvSpPr>
                <a:spLocks noChangeShapeType="1"/>
              </p:cNvSpPr>
              <p:nvPr/>
            </p:nvSpPr>
            <p:spPr bwMode="auto">
              <a:xfrm flipV="1">
                <a:off x="783" y="1165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Rectangle 11"/>
              <p:cNvSpPr>
                <a:spLocks noChangeArrowheads="1"/>
              </p:cNvSpPr>
              <p:nvPr/>
            </p:nvSpPr>
            <p:spPr bwMode="auto">
              <a:xfrm>
                <a:off x="1690" y="1573"/>
                <a:ext cx="771" cy="499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CP D</a:t>
                </a:r>
              </a:p>
            </p:txBody>
          </p:sp>
          <p:sp>
            <p:nvSpPr>
              <p:cNvPr id="53" name="Line 13"/>
              <p:cNvSpPr>
                <a:spLocks noChangeShapeType="1"/>
              </p:cNvSpPr>
              <p:nvPr/>
            </p:nvSpPr>
            <p:spPr bwMode="auto">
              <a:xfrm>
                <a:off x="1871" y="2072"/>
                <a:ext cx="0" cy="18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Line 14"/>
              <p:cNvSpPr>
                <a:spLocks noChangeShapeType="1"/>
              </p:cNvSpPr>
              <p:nvPr/>
            </p:nvSpPr>
            <p:spPr bwMode="auto">
              <a:xfrm flipV="1">
                <a:off x="2280" y="1029"/>
                <a:ext cx="0" cy="5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3096" y="1573"/>
                <a:ext cx="771" cy="499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CP  D</a:t>
                </a:r>
              </a:p>
            </p:txBody>
          </p:sp>
          <p:sp>
            <p:nvSpPr>
              <p:cNvPr id="56" name="Line 18"/>
              <p:cNvSpPr>
                <a:spLocks noChangeShapeType="1"/>
              </p:cNvSpPr>
              <p:nvPr/>
            </p:nvSpPr>
            <p:spPr bwMode="auto">
              <a:xfrm>
                <a:off x="3277" y="2072"/>
                <a:ext cx="0" cy="18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Line 19"/>
              <p:cNvSpPr>
                <a:spLocks noChangeShapeType="1"/>
              </p:cNvSpPr>
              <p:nvPr/>
            </p:nvSpPr>
            <p:spPr bwMode="auto">
              <a:xfrm flipV="1">
                <a:off x="3686" y="1029"/>
                <a:ext cx="0" cy="5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Line 20"/>
              <p:cNvSpPr>
                <a:spLocks noChangeShapeType="1"/>
              </p:cNvSpPr>
              <p:nvPr/>
            </p:nvSpPr>
            <p:spPr bwMode="auto">
              <a:xfrm>
                <a:off x="2280" y="2072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Line 21"/>
              <p:cNvSpPr>
                <a:spLocks noChangeShapeType="1"/>
              </p:cNvSpPr>
              <p:nvPr/>
            </p:nvSpPr>
            <p:spPr bwMode="auto">
              <a:xfrm>
                <a:off x="2280" y="2163"/>
                <a:ext cx="63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Line 22"/>
              <p:cNvSpPr>
                <a:spLocks noChangeShapeType="1"/>
              </p:cNvSpPr>
              <p:nvPr/>
            </p:nvSpPr>
            <p:spPr bwMode="auto">
              <a:xfrm flipH="1">
                <a:off x="330" y="2253"/>
                <a:ext cx="29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Text Box 23"/>
              <p:cNvSpPr txBox="1">
                <a:spLocks noChangeArrowheads="1"/>
              </p:cNvSpPr>
              <p:nvPr/>
            </p:nvSpPr>
            <p:spPr bwMode="auto">
              <a:xfrm>
                <a:off x="246" y="1977"/>
                <a:ext cx="372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62" name="Line 24"/>
              <p:cNvSpPr>
                <a:spLocks noChangeShapeType="1"/>
              </p:cNvSpPr>
              <p:nvPr/>
            </p:nvSpPr>
            <p:spPr bwMode="auto">
              <a:xfrm>
                <a:off x="1191" y="2072"/>
                <a:ext cx="0" cy="10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Line 25"/>
              <p:cNvSpPr>
                <a:spLocks noChangeShapeType="1"/>
              </p:cNvSpPr>
              <p:nvPr/>
            </p:nvSpPr>
            <p:spPr bwMode="auto">
              <a:xfrm>
                <a:off x="1191" y="2173"/>
                <a:ext cx="40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Line 26"/>
              <p:cNvSpPr>
                <a:spLocks noChangeShapeType="1"/>
              </p:cNvSpPr>
              <p:nvPr/>
            </p:nvSpPr>
            <p:spPr bwMode="auto">
              <a:xfrm>
                <a:off x="3732" y="2071"/>
                <a:ext cx="0" cy="45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Line 27"/>
              <p:cNvSpPr>
                <a:spLocks noChangeShapeType="1"/>
              </p:cNvSpPr>
              <p:nvPr/>
            </p:nvSpPr>
            <p:spPr bwMode="auto">
              <a:xfrm>
                <a:off x="3732" y="2525"/>
                <a:ext cx="40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Line 28"/>
              <p:cNvSpPr>
                <a:spLocks noChangeShapeType="1"/>
              </p:cNvSpPr>
              <p:nvPr/>
            </p:nvSpPr>
            <p:spPr bwMode="auto">
              <a:xfrm flipV="1">
                <a:off x="2915" y="1301"/>
                <a:ext cx="0" cy="86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Line 29"/>
              <p:cNvSpPr>
                <a:spLocks noChangeShapeType="1"/>
              </p:cNvSpPr>
              <p:nvPr/>
            </p:nvSpPr>
            <p:spPr bwMode="auto">
              <a:xfrm>
                <a:off x="2915" y="1301"/>
                <a:ext cx="77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Line 30"/>
              <p:cNvSpPr>
                <a:spLocks noChangeShapeType="1"/>
              </p:cNvSpPr>
              <p:nvPr/>
            </p:nvSpPr>
            <p:spPr bwMode="auto">
              <a:xfrm flipV="1">
                <a:off x="4140" y="1165"/>
                <a:ext cx="0" cy="13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Line 31"/>
              <p:cNvSpPr>
                <a:spLocks noChangeShapeType="1"/>
              </p:cNvSpPr>
              <p:nvPr/>
            </p:nvSpPr>
            <p:spPr bwMode="auto">
              <a:xfrm flipH="1">
                <a:off x="771" y="1155"/>
                <a:ext cx="33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Line 32"/>
              <p:cNvSpPr>
                <a:spLocks noChangeShapeType="1"/>
              </p:cNvSpPr>
              <p:nvPr/>
            </p:nvSpPr>
            <p:spPr bwMode="auto">
              <a:xfrm flipV="1">
                <a:off x="1237" y="1029"/>
                <a:ext cx="0" cy="54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Text Box 37"/>
              <p:cNvSpPr txBox="1">
                <a:spLocks noChangeArrowheads="1"/>
              </p:cNvSpPr>
              <p:nvPr/>
            </p:nvSpPr>
            <p:spPr bwMode="auto">
              <a:xfrm>
                <a:off x="1133" y="723"/>
                <a:ext cx="329" cy="288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0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2" name="Text Box 38"/>
              <p:cNvSpPr txBox="1">
                <a:spLocks noChangeArrowheads="1"/>
              </p:cNvSpPr>
              <p:nvPr/>
            </p:nvSpPr>
            <p:spPr bwMode="auto">
              <a:xfrm>
                <a:off x="2131" y="723"/>
                <a:ext cx="329" cy="288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0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73" name="Text Box 39"/>
              <p:cNvSpPr txBox="1">
                <a:spLocks noChangeArrowheads="1"/>
              </p:cNvSpPr>
              <p:nvPr/>
            </p:nvSpPr>
            <p:spPr bwMode="auto">
              <a:xfrm>
                <a:off x="3505" y="723"/>
                <a:ext cx="329" cy="288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0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74" name="Line 40"/>
              <p:cNvSpPr>
                <a:spLocks noChangeShapeType="1"/>
              </p:cNvSpPr>
              <p:nvPr/>
            </p:nvSpPr>
            <p:spPr bwMode="auto">
              <a:xfrm flipH="1">
                <a:off x="1600" y="1447"/>
                <a:ext cx="6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Line 41"/>
              <p:cNvSpPr>
                <a:spLocks noChangeShapeType="1"/>
              </p:cNvSpPr>
              <p:nvPr/>
            </p:nvSpPr>
            <p:spPr bwMode="auto">
              <a:xfrm>
                <a:off x="1600" y="1447"/>
                <a:ext cx="0" cy="72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76" name="Group 79"/>
              <p:cNvGrpSpPr/>
              <p:nvPr/>
            </p:nvGrpSpPr>
            <p:grpSpPr bwMode="auto">
              <a:xfrm>
                <a:off x="676" y="1590"/>
                <a:ext cx="150" cy="233"/>
                <a:chOff x="676" y="1590"/>
                <a:chExt cx="150" cy="233"/>
              </a:xfrm>
            </p:grpSpPr>
            <p:sp>
              <p:nvSpPr>
                <p:cNvPr id="87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685" y="1606"/>
                  <a:ext cx="110" cy="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8" name="Rectangle 65"/>
                <p:cNvSpPr>
                  <a:spLocks noChangeArrowheads="1"/>
                </p:cNvSpPr>
                <p:nvPr/>
              </p:nvSpPr>
              <p:spPr bwMode="auto">
                <a:xfrm>
                  <a:off x="676" y="1590"/>
                  <a:ext cx="1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</a:p>
              </p:txBody>
            </p:sp>
          </p:grpSp>
          <p:grpSp>
            <p:nvGrpSpPr>
              <p:cNvPr id="77" name="Group 80"/>
              <p:cNvGrpSpPr/>
              <p:nvPr/>
            </p:nvGrpSpPr>
            <p:grpSpPr bwMode="auto">
              <a:xfrm>
                <a:off x="1794" y="1590"/>
                <a:ext cx="150" cy="233"/>
                <a:chOff x="1794" y="1590"/>
                <a:chExt cx="150" cy="233"/>
              </a:xfrm>
            </p:grpSpPr>
            <p:sp>
              <p:nvSpPr>
                <p:cNvPr id="85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1803" y="1606"/>
                  <a:ext cx="118" cy="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" name="Rectangle 68"/>
                <p:cNvSpPr>
                  <a:spLocks noChangeArrowheads="1"/>
                </p:cNvSpPr>
                <p:nvPr/>
              </p:nvSpPr>
              <p:spPr bwMode="auto">
                <a:xfrm>
                  <a:off x="1794" y="1590"/>
                  <a:ext cx="1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</a:p>
              </p:txBody>
            </p:sp>
          </p:grpSp>
          <p:grpSp>
            <p:nvGrpSpPr>
              <p:cNvPr id="78" name="Group 81"/>
              <p:cNvGrpSpPr/>
              <p:nvPr/>
            </p:nvGrpSpPr>
            <p:grpSpPr bwMode="auto">
              <a:xfrm>
                <a:off x="3218" y="1590"/>
                <a:ext cx="150" cy="233"/>
                <a:chOff x="3218" y="1590"/>
                <a:chExt cx="150" cy="233"/>
              </a:xfrm>
            </p:grpSpPr>
            <p:sp>
              <p:nvSpPr>
                <p:cNvPr id="83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3227" y="1606"/>
                  <a:ext cx="118" cy="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" name="Rectangle 71"/>
                <p:cNvSpPr>
                  <a:spLocks noChangeArrowheads="1"/>
                </p:cNvSpPr>
                <p:nvPr/>
              </p:nvSpPr>
              <p:spPr bwMode="auto">
                <a:xfrm>
                  <a:off x="3218" y="1590"/>
                  <a:ext cx="15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</a:p>
              </p:txBody>
            </p:sp>
          </p:grpSp>
          <p:sp>
            <p:nvSpPr>
              <p:cNvPr id="79" name="Text Box 72"/>
              <p:cNvSpPr txBox="1">
                <a:spLocks noChangeArrowheads="1"/>
              </p:cNvSpPr>
              <p:nvPr/>
            </p:nvSpPr>
            <p:spPr bwMode="auto">
              <a:xfrm>
                <a:off x="2179" y="1075"/>
                <a:ext cx="530" cy="519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  <p:sp>
            <p:nvSpPr>
              <p:cNvPr id="80" name="Text Box 73"/>
              <p:cNvSpPr txBox="1">
                <a:spLocks noChangeArrowheads="1"/>
              </p:cNvSpPr>
              <p:nvPr/>
            </p:nvSpPr>
            <p:spPr bwMode="auto">
              <a:xfrm>
                <a:off x="3576" y="920"/>
                <a:ext cx="530" cy="519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  <p:sp>
            <p:nvSpPr>
              <p:cNvPr id="81" name="Text Box 74"/>
              <p:cNvSpPr txBox="1">
                <a:spLocks noChangeArrowheads="1"/>
              </p:cNvSpPr>
              <p:nvPr/>
            </p:nvSpPr>
            <p:spPr bwMode="auto">
              <a:xfrm>
                <a:off x="1777" y="1872"/>
                <a:ext cx="530" cy="519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  <p:sp>
            <p:nvSpPr>
              <p:cNvPr id="82" name="Text Box 75"/>
              <p:cNvSpPr txBox="1">
                <a:spLocks noChangeArrowheads="1"/>
              </p:cNvSpPr>
              <p:nvPr/>
            </p:nvSpPr>
            <p:spPr bwMode="auto">
              <a:xfrm>
                <a:off x="683" y="1886"/>
                <a:ext cx="167" cy="523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</p:grpSp>
        <p:sp>
          <p:nvSpPr>
            <p:cNvPr id="46" name="AutoShape 123"/>
            <p:cNvSpPr>
              <a:spLocks noChangeArrowheads="1"/>
            </p:cNvSpPr>
            <p:nvPr/>
          </p:nvSpPr>
          <p:spPr bwMode="auto">
            <a:xfrm>
              <a:off x="1141413" y="2794531"/>
              <a:ext cx="223838" cy="1905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AutoShape 123"/>
            <p:cNvSpPr>
              <a:spLocks noChangeArrowheads="1"/>
            </p:cNvSpPr>
            <p:nvPr/>
          </p:nvSpPr>
          <p:spPr bwMode="auto">
            <a:xfrm>
              <a:off x="2854325" y="2797457"/>
              <a:ext cx="223838" cy="1905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AutoShape 123"/>
            <p:cNvSpPr>
              <a:spLocks noChangeArrowheads="1"/>
            </p:cNvSpPr>
            <p:nvPr/>
          </p:nvSpPr>
          <p:spPr bwMode="auto">
            <a:xfrm>
              <a:off x="5080107" y="2794175"/>
              <a:ext cx="223838" cy="19050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660401" y="3456165"/>
            <a:ext cx="1829076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kumimoji="0" lang="en-US" altLang="zh-CN" sz="2800" dirty="0">
                <a:solidFill>
                  <a:srgbClr val="FF0000"/>
                </a:solidFill>
              </a:rPr>
              <a:t>D</a:t>
            </a:r>
            <a:r>
              <a:rPr kumimoji="0" lang="en-US" altLang="zh-CN" sz="2800" baseline="-25000" dirty="0">
                <a:solidFill>
                  <a:srgbClr val="FF0000"/>
                </a:solidFill>
              </a:rPr>
              <a:t>2</a:t>
            </a:r>
            <a:r>
              <a:rPr kumimoji="0" lang="en-US" altLang="zh-CN" sz="2800" dirty="0">
                <a:solidFill>
                  <a:srgbClr val="FF0000"/>
                </a:solidFill>
              </a:rPr>
              <a:t>＝Q</a:t>
            </a:r>
            <a:r>
              <a:rPr kumimoji="0" lang="en-US" altLang="zh-CN" sz="2800" baseline="-25000" dirty="0">
                <a:solidFill>
                  <a:srgbClr val="FF0000"/>
                </a:solidFill>
              </a:rPr>
              <a:t>1</a:t>
            </a:r>
            <a:r>
              <a:rPr kumimoji="0" lang="en-US" altLang="zh-CN" sz="2800" baseline="300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92" name="Text Box 42"/>
          <p:cNvSpPr txBox="1">
            <a:spLocks noChangeArrowheads="1"/>
          </p:cNvSpPr>
          <p:nvPr/>
        </p:nvSpPr>
        <p:spPr bwMode="auto">
          <a:xfrm>
            <a:off x="663940" y="4076398"/>
            <a:ext cx="168116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kumimoji="0" lang="en-US" altLang="zh-CN" sz="2800" dirty="0">
                <a:solidFill>
                  <a:srgbClr val="FF0000"/>
                </a:solidFill>
              </a:rPr>
              <a:t>D</a:t>
            </a:r>
            <a:r>
              <a:rPr kumimoji="0" lang="en-US" altLang="zh-CN" sz="2800" baseline="-25000" dirty="0">
                <a:solidFill>
                  <a:srgbClr val="FF0000"/>
                </a:solidFill>
              </a:rPr>
              <a:t>1</a:t>
            </a:r>
            <a:r>
              <a:rPr kumimoji="0" lang="en-US" altLang="zh-CN" sz="2800" dirty="0">
                <a:solidFill>
                  <a:srgbClr val="FF0000"/>
                </a:solidFill>
              </a:rPr>
              <a:t>＝Q</a:t>
            </a:r>
            <a:r>
              <a:rPr kumimoji="0" lang="en-US" altLang="zh-CN" sz="2800" baseline="-25000" dirty="0">
                <a:solidFill>
                  <a:srgbClr val="FF0000"/>
                </a:solidFill>
              </a:rPr>
              <a:t>0</a:t>
            </a:r>
            <a:r>
              <a:rPr kumimoji="0" lang="en-US" altLang="zh-CN" sz="2800" baseline="30000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663945" y="4714349"/>
            <a:ext cx="1475567" cy="609398"/>
            <a:chOff x="2120461" y="5519006"/>
            <a:chExt cx="4594773" cy="609398"/>
          </a:xfrm>
        </p:grpSpPr>
        <p:sp>
          <p:nvSpPr>
            <p:cNvPr id="95" name="Text Box 42"/>
            <p:cNvSpPr txBox="1">
              <a:spLocks noChangeArrowheads="1"/>
            </p:cNvSpPr>
            <p:nvPr/>
          </p:nvSpPr>
          <p:spPr bwMode="auto">
            <a:xfrm>
              <a:off x="2120461" y="5519006"/>
              <a:ext cx="4594773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  <a:defRPr/>
              </a:pPr>
              <a:r>
                <a:rPr kumimoji="0" lang="en-US" altLang="zh-CN" sz="2800" dirty="0">
                  <a:solidFill>
                    <a:srgbClr val="FF0000"/>
                  </a:solidFill>
                </a:rPr>
                <a:t>D</a:t>
              </a:r>
              <a:r>
                <a:rPr kumimoji="0" lang="en-US" altLang="zh-CN" sz="2800" baseline="-25000" dirty="0">
                  <a:solidFill>
                    <a:srgbClr val="FF0000"/>
                  </a:solidFill>
                </a:rPr>
                <a:t>0</a:t>
              </a:r>
              <a:r>
                <a:rPr kumimoji="0" lang="en-US" altLang="zh-CN" sz="2800" dirty="0">
                  <a:solidFill>
                    <a:srgbClr val="FF0000"/>
                  </a:solidFill>
                </a:rPr>
                <a:t>＝Q</a:t>
              </a:r>
              <a:r>
                <a:rPr kumimoji="0" lang="en-US" altLang="zh-CN" sz="2800" baseline="-25000" dirty="0">
                  <a:solidFill>
                    <a:srgbClr val="FF0000"/>
                  </a:solidFill>
                </a:rPr>
                <a:t>2</a:t>
              </a:r>
              <a:r>
                <a:rPr kumimoji="0" lang="en-US" altLang="zh-CN" sz="2800" baseline="30000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96" name="Line 43"/>
            <p:cNvSpPr>
              <a:spLocks noChangeShapeType="1"/>
            </p:cNvSpPr>
            <p:nvPr/>
          </p:nvSpPr>
          <p:spPr bwMode="auto">
            <a:xfrm flipV="1">
              <a:off x="4722124" y="5657808"/>
              <a:ext cx="794886" cy="4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97" name="Group 265"/>
          <p:cNvGraphicFramePr>
            <a:graphicFrameLocks noGrp="1"/>
          </p:cNvGraphicFramePr>
          <p:nvPr/>
        </p:nvGraphicFramePr>
        <p:xfrm>
          <a:off x="4130173" y="3682575"/>
          <a:ext cx="4483100" cy="3200456"/>
        </p:xfrm>
        <a:graphic>
          <a:graphicData uri="http://schemas.openxmlformats.org/drawingml/2006/table">
            <a:tbl>
              <a:tblPr/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5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0       0       1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0       1       1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0   1   1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1       1       1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1   1   1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1       1       0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1   1   0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1       0       0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1   0   0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0       0       0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8" name="Freeform 308"/>
          <p:cNvSpPr/>
          <p:nvPr/>
        </p:nvSpPr>
        <p:spPr bwMode="auto">
          <a:xfrm flipH="1">
            <a:off x="3559216" y="4381096"/>
            <a:ext cx="574675" cy="2307939"/>
          </a:xfrm>
          <a:custGeom>
            <a:avLst/>
            <a:gdLst>
              <a:gd name="T0" fmla="*/ 2147483647 w 362"/>
              <a:gd name="T1" fmla="*/ 2147483647 h 1649"/>
              <a:gd name="T2" fmla="*/ 2147483647 w 362"/>
              <a:gd name="T3" fmla="*/ 2147483647 h 1649"/>
              <a:gd name="T4" fmla="*/ 2147483647 w 362"/>
              <a:gd name="T5" fmla="*/ 0 h 1649"/>
              <a:gd name="T6" fmla="*/ 0 w 362"/>
              <a:gd name="T7" fmla="*/ 0 h 16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2" h="1649">
                <a:moveTo>
                  <a:pt x="45" y="1649"/>
                </a:moveTo>
                <a:lnTo>
                  <a:pt x="362" y="1649"/>
                </a:lnTo>
                <a:lnTo>
                  <a:pt x="362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Text Box 43"/>
          <p:cNvSpPr txBox="1">
            <a:spLocks noChangeArrowheads="1"/>
          </p:cNvSpPr>
          <p:nvPr/>
        </p:nvSpPr>
        <p:spPr bwMode="auto">
          <a:xfrm>
            <a:off x="2282791" y="3904043"/>
            <a:ext cx="128014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）状态表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1"/>
      <p:bldP spid="36" grpId="0" autoUpdateAnimBg="0"/>
      <p:bldP spid="37" grpId="0" autoUpdateAnimBg="0"/>
      <p:bldP spid="42" grpId="0" autoUpdateAnimBg="0"/>
      <p:bldP spid="43" grpId="0" autoUpdateAnimBg="0"/>
      <p:bldP spid="38" grpId="0"/>
      <p:bldP spid="92" grpId="0"/>
      <p:bldP spid="9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088" y="189468"/>
            <a:ext cx="7623089" cy="5334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）画状态图</a:t>
            </a:r>
          </a:p>
          <a:p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1" name="Group 307"/>
          <p:cNvGraphicFramePr>
            <a:graphicFrameLocks noGrp="1"/>
          </p:cNvGraphicFramePr>
          <p:nvPr/>
        </p:nvGraphicFramePr>
        <p:xfrm>
          <a:off x="251939" y="1022729"/>
          <a:ext cx="1471612" cy="3627435"/>
        </p:xfrm>
        <a:graphic>
          <a:graphicData uri="http://schemas.openxmlformats.org/drawingml/2006/table">
            <a:tbl>
              <a:tblPr/>
              <a:tblGrid>
                <a:gridCol w="1471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0   1   1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1   1   1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1   1   0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1   0   0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" name="Freeform 308"/>
          <p:cNvSpPr/>
          <p:nvPr/>
        </p:nvSpPr>
        <p:spPr bwMode="auto">
          <a:xfrm>
            <a:off x="1741014" y="1776792"/>
            <a:ext cx="574675" cy="2617787"/>
          </a:xfrm>
          <a:custGeom>
            <a:avLst/>
            <a:gdLst>
              <a:gd name="T0" fmla="*/ 2147483647 w 362"/>
              <a:gd name="T1" fmla="*/ 2147483647 h 1649"/>
              <a:gd name="T2" fmla="*/ 2147483647 w 362"/>
              <a:gd name="T3" fmla="*/ 2147483647 h 1649"/>
              <a:gd name="T4" fmla="*/ 2147483647 w 362"/>
              <a:gd name="T5" fmla="*/ 0 h 1649"/>
              <a:gd name="T6" fmla="*/ 0 w 362"/>
              <a:gd name="T7" fmla="*/ 0 h 16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2" h="1649">
                <a:moveTo>
                  <a:pt x="45" y="1649"/>
                </a:moveTo>
                <a:lnTo>
                  <a:pt x="362" y="1649"/>
                </a:lnTo>
                <a:lnTo>
                  <a:pt x="362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Rectangle 44"/>
          <p:cNvSpPr>
            <a:spLocks noChangeArrowheads="1"/>
          </p:cNvSpPr>
          <p:nvPr/>
        </p:nvSpPr>
        <p:spPr bwMode="auto">
          <a:xfrm>
            <a:off x="3271220" y="1927555"/>
            <a:ext cx="1008063" cy="4318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000</a:t>
            </a:r>
          </a:p>
        </p:txBody>
      </p:sp>
      <p:sp>
        <p:nvSpPr>
          <p:cNvPr id="94" name="Rectangle 45"/>
          <p:cNvSpPr>
            <a:spLocks noChangeArrowheads="1"/>
          </p:cNvSpPr>
          <p:nvPr/>
        </p:nvSpPr>
        <p:spPr bwMode="auto">
          <a:xfrm>
            <a:off x="5144470" y="1927555"/>
            <a:ext cx="1008063" cy="4318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001</a:t>
            </a:r>
          </a:p>
        </p:txBody>
      </p:sp>
      <p:sp>
        <p:nvSpPr>
          <p:cNvPr id="95" name="Rectangle 46"/>
          <p:cNvSpPr>
            <a:spLocks noChangeArrowheads="1"/>
          </p:cNvSpPr>
          <p:nvPr/>
        </p:nvSpPr>
        <p:spPr bwMode="auto">
          <a:xfrm>
            <a:off x="5144470" y="2864180"/>
            <a:ext cx="1008063" cy="4318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110</a:t>
            </a:r>
          </a:p>
        </p:txBody>
      </p:sp>
      <p:sp>
        <p:nvSpPr>
          <p:cNvPr id="96" name="Rectangle 47"/>
          <p:cNvSpPr>
            <a:spLocks noChangeArrowheads="1"/>
          </p:cNvSpPr>
          <p:nvPr/>
        </p:nvSpPr>
        <p:spPr bwMode="auto">
          <a:xfrm>
            <a:off x="7016133" y="2864180"/>
            <a:ext cx="1008062" cy="4318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111</a:t>
            </a:r>
          </a:p>
        </p:txBody>
      </p:sp>
      <p:sp>
        <p:nvSpPr>
          <p:cNvPr id="97" name="Rectangle 48"/>
          <p:cNvSpPr>
            <a:spLocks noChangeArrowheads="1"/>
          </p:cNvSpPr>
          <p:nvPr/>
        </p:nvSpPr>
        <p:spPr bwMode="auto">
          <a:xfrm>
            <a:off x="7016133" y="1927555"/>
            <a:ext cx="1008062" cy="4318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011</a:t>
            </a:r>
          </a:p>
        </p:txBody>
      </p:sp>
      <p:sp>
        <p:nvSpPr>
          <p:cNvPr id="98" name="Rectangle 49"/>
          <p:cNvSpPr>
            <a:spLocks noChangeArrowheads="1"/>
          </p:cNvSpPr>
          <p:nvPr/>
        </p:nvSpPr>
        <p:spPr bwMode="auto">
          <a:xfrm>
            <a:off x="3271220" y="2864180"/>
            <a:ext cx="1008063" cy="4318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</a:t>
            </a:r>
          </a:p>
        </p:txBody>
      </p:sp>
      <p:sp>
        <p:nvSpPr>
          <p:cNvPr id="99" name="Line 50"/>
          <p:cNvSpPr>
            <a:spLocks noChangeShapeType="1"/>
          </p:cNvSpPr>
          <p:nvPr/>
        </p:nvSpPr>
        <p:spPr bwMode="auto">
          <a:xfrm flipV="1">
            <a:off x="3776045" y="2359355"/>
            <a:ext cx="0" cy="504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Line 53"/>
          <p:cNvSpPr>
            <a:spLocks noChangeShapeType="1"/>
          </p:cNvSpPr>
          <p:nvPr/>
        </p:nvSpPr>
        <p:spPr bwMode="auto">
          <a:xfrm>
            <a:off x="7520958" y="2359355"/>
            <a:ext cx="0" cy="504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" name="Text Box 54"/>
          <p:cNvSpPr txBox="1">
            <a:spLocks noChangeArrowheads="1"/>
          </p:cNvSpPr>
          <p:nvPr/>
        </p:nvSpPr>
        <p:spPr bwMode="auto">
          <a:xfrm>
            <a:off x="3142942" y="1090655"/>
            <a:ext cx="5700802" cy="43704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假设初始状态: </a:t>
            </a:r>
            <a:r>
              <a:rPr kumimoji="0" lang="en-US" altLang="zh-CN" sz="280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baseline="-2500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baseline="-2500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baseline="-2500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“0 0 0”</a:t>
            </a:r>
            <a:endParaRPr kumimoji="0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" name="Line 55"/>
          <p:cNvSpPr>
            <a:spLocks noChangeShapeType="1"/>
          </p:cNvSpPr>
          <p:nvPr/>
        </p:nvSpPr>
        <p:spPr bwMode="auto">
          <a:xfrm flipH="1">
            <a:off x="4309445" y="3086430"/>
            <a:ext cx="838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Line 56"/>
          <p:cNvSpPr>
            <a:spLocks noChangeShapeType="1"/>
          </p:cNvSpPr>
          <p:nvPr/>
        </p:nvSpPr>
        <p:spPr bwMode="auto">
          <a:xfrm flipH="1">
            <a:off x="6138245" y="3086430"/>
            <a:ext cx="838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Line 51"/>
          <p:cNvSpPr>
            <a:spLocks noChangeShapeType="1"/>
          </p:cNvSpPr>
          <p:nvPr/>
        </p:nvSpPr>
        <p:spPr bwMode="auto">
          <a:xfrm>
            <a:off x="4298333" y="2140280"/>
            <a:ext cx="8651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Line 52"/>
          <p:cNvSpPr>
            <a:spLocks noChangeShapeType="1"/>
          </p:cNvSpPr>
          <p:nvPr/>
        </p:nvSpPr>
        <p:spPr bwMode="auto">
          <a:xfrm>
            <a:off x="6171583" y="2122818"/>
            <a:ext cx="86518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Rectangle 84"/>
          <p:cNvSpPr>
            <a:spLocks noChangeArrowheads="1"/>
          </p:cNvSpPr>
          <p:nvPr/>
        </p:nvSpPr>
        <p:spPr bwMode="auto">
          <a:xfrm>
            <a:off x="3323608" y="4790719"/>
            <a:ext cx="1008062" cy="4318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010</a:t>
            </a:r>
          </a:p>
        </p:txBody>
      </p:sp>
      <p:sp>
        <p:nvSpPr>
          <p:cNvPr id="107" name="Line 85"/>
          <p:cNvSpPr>
            <a:spLocks noChangeShapeType="1"/>
          </p:cNvSpPr>
          <p:nvPr/>
        </p:nvSpPr>
        <p:spPr bwMode="auto">
          <a:xfrm>
            <a:off x="4341195" y="4871681"/>
            <a:ext cx="8604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" name="Rectangle 86"/>
          <p:cNvSpPr>
            <a:spLocks noChangeArrowheads="1"/>
          </p:cNvSpPr>
          <p:nvPr/>
        </p:nvSpPr>
        <p:spPr bwMode="auto">
          <a:xfrm>
            <a:off x="5204795" y="4771669"/>
            <a:ext cx="1008063" cy="4318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101</a:t>
            </a:r>
          </a:p>
        </p:txBody>
      </p:sp>
      <p:sp>
        <p:nvSpPr>
          <p:cNvPr id="109" name="Line 87"/>
          <p:cNvSpPr>
            <a:spLocks noChangeShapeType="1"/>
          </p:cNvSpPr>
          <p:nvPr/>
        </p:nvSpPr>
        <p:spPr bwMode="auto">
          <a:xfrm>
            <a:off x="4341195" y="5085994"/>
            <a:ext cx="8255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0" name="Group 91"/>
          <p:cNvGrpSpPr/>
          <p:nvPr/>
        </p:nvGrpSpPr>
        <p:grpSpPr bwMode="auto">
          <a:xfrm>
            <a:off x="4764909" y="3572646"/>
            <a:ext cx="1767184" cy="581024"/>
            <a:chOff x="4879" y="2734"/>
            <a:chExt cx="621" cy="614"/>
          </a:xfrm>
        </p:grpSpPr>
        <p:sp>
          <p:nvSpPr>
            <p:cNvPr id="111" name="AutoShape 90"/>
            <p:cNvSpPr>
              <a:spLocks noChangeArrowheads="1"/>
            </p:cNvSpPr>
            <p:nvPr/>
          </p:nvSpPr>
          <p:spPr bwMode="auto">
            <a:xfrm>
              <a:off x="4879" y="2744"/>
              <a:ext cx="621" cy="60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Text Box 88"/>
            <p:cNvSpPr txBox="1">
              <a:spLocks noChangeArrowheads="1"/>
            </p:cNvSpPr>
            <p:nvPr/>
          </p:nvSpPr>
          <p:spPr bwMode="auto">
            <a:xfrm>
              <a:off x="4901" y="2734"/>
              <a:ext cx="587" cy="553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有效循环</a:t>
              </a:r>
            </a:p>
          </p:txBody>
        </p:sp>
      </p:grpSp>
      <p:grpSp>
        <p:nvGrpSpPr>
          <p:cNvPr id="113" name="Group 95"/>
          <p:cNvGrpSpPr/>
          <p:nvPr/>
        </p:nvGrpSpPr>
        <p:grpSpPr bwMode="auto">
          <a:xfrm>
            <a:off x="6747053" y="4683078"/>
            <a:ext cx="1647825" cy="566738"/>
            <a:chOff x="3581" y="3706"/>
            <a:chExt cx="1038" cy="394"/>
          </a:xfrm>
        </p:grpSpPr>
        <p:sp>
          <p:nvSpPr>
            <p:cNvPr id="114" name="AutoShape 93"/>
            <p:cNvSpPr>
              <a:spLocks noChangeArrowheads="1"/>
            </p:cNvSpPr>
            <p:nvPr/>
          </p:nvSpPr>
          <p:spPr bwMode="auto">
            <a:xfrm>
              <a:off x="3581" y="3716"/>
              <a:ext cx="1038" cy="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rgbClr val="1F08F8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Text Box 94"/>
            <p:cNvSpPr txBox="1">
              <a:spLocks noChangeArrowheads="1"/>
            </p:cNvSpPr>
            <p:nvPr/>
          </p:nvSpPr>
          <p:spPr bwMode="auto">
            <a:xfrm>
              <a:off x="3603" y="3706"/>
              <a:ext cx="1016" cy="364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无效循环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028351" y="6215783"/>
            <a:ext cx="703469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分析结果：不能自启动的同步六进制计数器</a:t>
            </a: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324477" y="4783793"/>
            <a:ext cx="1829076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kumimoji="0" lang="en-US" altLang="zh-CN" sz="2800" dirty="0">
                <a:solidFill>
                  <a:srgbClr val="FF0000"/>
                </a:solidFill>
              </a:rPr>
              <a:t>D</a:t>
            </a:r>
            <a:r>
              <a:rPr kumimoji="0" lang="en-US" altLang="zh-CN" sz="2800" baseline="-25000" dirty="0">
                <a:solidFill>
                  <a:srgbClr val="FF0000"/>
                </a:solidFill>
              </a:rPr>
              <a:t>2</a:t>
            </a:r>
            <a:r>
              <a:rPr kumimoji="0" lang="en-US" altLang="zh-CN" sz="2800" dirty="0">
                <a:solidFill>
                  <a:srgbClr val="FF0000"/>
                </a:solidFill>
              </a:rPr>
              <a:t>＝Q</a:t>
            </a:r>
            <a:r>
              <a:rPr kumimoji="0" lang="en-US" altLang="zh-CN" sz="2800" baseline="-25000" dirty="0">
                <a:solidFill>
                  <a:srgbClr val="FF0000"/>
                </a:solidFill>
              </a:rPr>
              <a:t>1</a:t>
            </a:r>
            <a:r>
              <a:rPr kumimoji="0" lang="en-US" altLang="zh-CN" sz="2800" baseline="300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328016" y="5404026"/>
            <a:ext cx="168116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kumimoji="0" lang="en-US" altLang="zh-CN" sz="2800" dirty="0">
                <a:solidFill>
                  <a:srgbClr val="FF0000"/>
                </a:solidFill>
              </a:rPr>
              <a:t>D</a:t>
            </a:r>
            <a:r>
              <a:rPr kumimoji="0" lang="en-US" altLang="zh-CN" sz="2800" baseline="-25000" dirty="0">
                <a:solidFill>
                  <a:srgbClr val="FF0000"/>
                </a:solidFill>
              </a:rPr>
              <a:t>1</a:t>
            </a:r>
            <a:r>
              <a:rPr kumimoji="0" lang="en-US" altLang="zh-CN" sz="2800" dirty="0">
                <a:solidFill>
                  <a:srgbClr val="FF0000"/>
                </a:solidFill>
              </a:rPr>
              <a:t>＝Q</a:t>
            </a:r>
            <a:r>
              <a:rPr kumimoji="0" lang="en-US" altLang="zh-CN" sz="2800" baseline="-25000" dirty="0">
                <a:solidFill>
                  <a:srgbClr val="FF0000"/>
                </a:solidFill>
              </a:rPr>
              <a:t>0</a:t>
            </a:r>
            <a:r>
              <a:rPr kumimoji="0" lang="en-US" altLang="zh-CN" sz="2800" baseline="30000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328021" y="6041977"/>
            <a:ext cx="1475567" cy="609398"/>
            <a:chOff x="2120461" y="5519006"/>
            <a:chExt cx="4594773" cy="609398"/>
          </a:xfrm>
        </p:grpSpPr>
        <p:sp>
          <p:nvSpPr>
            <p:cNvPr id="32" name="Text Box 42"/>
            <p:cNvSpPr txBox="1">
              <a:spLocks noChangeArrowheads="1"/>
            </p:cNvSpPr>
            <p:nvPr/>
          </p:nvSpPr>
          <p:spPr bwMode="auto">
            <a:xfrm>
              <a:off x="2120461" y="5519006"/>
              <a:ext cx="4594773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  <a:defRPr/>
              </a:pPr>
              <a:r>
                <a:rPr kumimoji="0" lang="en-US" altLang="zh-CN" sz="2800" dirty="0">
                  <a:solidFill>
                    <a:srgbClr val="FF0000"/>
                  </a:solidFill>
                </a:rPr>
                <a:t>D</a:t>
              </a:r>
              <a:r>
                <a:rPr kumimoji="0" lang="en-US" altLang="zh-CN" sz="2800" baseline="-25000" dirty="0">
                  <a:solidFill>
                    <a:srgbClr val="FF0000"/>
                  </a:solidFill>
                </a:rPr>
                <a:t>0</a:t>
              </a:r>
              <a:r>
                <a:rPr kumimoji="0" lang="en-US" altLang="zh-CN" sz="2800" dirty="0">
                  <a:solidFill>
                    <a:srgbClr val="FF0000"/>
                  </a:solidFill>
                </a:rPr>
                <a:t>＝Q</a:t>
              </a:r>
              <a:r>
                <a:rPr kumimoji="0" lang="en-US" altLang="zh-CN" sz="2800" baseline="-25000" dirty="0">
                  <a:solidFill>
                    <a:srgbClr val="FF0000"/>
                  </a:solidFill>
                </a:rPr>
                <a:t>2</a:t>
              </a:r>
              <a:r>
                <a:rPr kumimoji="0" lang="en-US" altLang="zh-CN" sz="2800" baseline="30000" dirty="0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33" name="Line 43"/>
            <p:cNvSpPr>
              <a:spLocks noChangeShapeType="1"/>
            </p:cNvSpPr>
            <p:nvPr/>
          </p:nvSpPr>
          <p:spPr bwMode="auto">
            <a:xfrm flipV="1">
              <a:off x="4722124" y="5657808"/>
              <a:ext cx="794886" cy="4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3" grpId="0" animBg="1" autoUpdateAnimBg="0"/>
      <p:bldP spid="94" grpId="0" animBg="1" autoUpdateAnimBg="0"/>
      <p:bldP spid="95" grpId="0" animBg="1" autoUpdateAnimBg="0"/>
      <p:bldP spid="96" grpId="0" animBg="1" autoUpdateAnimBg="0"/>
      <p:bldP spid="97" grpId="0" animBg="1" autoUpdateAnimBg="0"/>
      <p:bldP spid="98" grpId="0" animBg="1" autoUpdateAnimBg="0"/>
      <p:bldP spid="101" grpId="0" animBg="1" autoUpdateAnimBg="0"/>
      <p:bldP spid="106" grpId="0" animBg="1" autoUpdateAnimBg="0"/>
      <p:bldP spid="108" grpId="0" animBg="1" autoUpdateAnimBg="0"/>
      <p:bldP spid="3" grpId="0" animBg="1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088" y="189468"/>
            <a:ext cx="7623089" cy="5334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）时序图</a:t>
            </a:r>
          </a:p>
          <a:p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66"/>
          <p:cNvGrpSpPr/>
          <p:nvPr/>
        </p:nvGrpSpPr>
        <p:grpSpPr bwMode="auto">
          <a:xfrm>
            <a:off x="461963" y="1163638"/>
            <a:ext cx="8056562" cy="3503612"/>
            <a:chOff x="291" y="733"/>
            <a:chExt cx="5075" cy="2207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920" y="778"/>
              <a:ext cx="31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920" y="778"/>
              <a:ext cx="0" cy="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237" y="1051"/>
              <a:ext cx="31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237" y="778"/>
              <a:ext cx="0" cy="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555" y="778"/>
              <a:ext cx="31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55" y="778"/>
              <a:ext cx="0" cy="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872" y="1051"/>
              <a:ext cx="31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872" y="778"/>
              <a:ext cx="0" cy="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191" y="778"/>
              <a:ext cx="31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191" y="778"/>
              <a:ext cx="0" cy="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508" y="1051"/>
              <a:ext cx="31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508" y="778"/>
              <a:ext cx="0" cy="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826" y="778"/>
              <a:ext cx="31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826" y="778"/>
              <a:ext cx="0" cy="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143" y="1051"/>
              <a:ext cx="31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143" y="778"/>
              <a:ext cx="0" cy="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461" y="778"/>
              <a:ext cx="31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461" y="778"/>
              <a:ext cx="0" cy="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778" y="1051"/>
              <a:ext cx="31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778" y="778"/>
              <a:ext cx="0" cy="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4096" y="778"/>
              <a:ext cx="31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4096" y="778"/>
              <a:ext cx="0" cy="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4413" y="1051"/>
              <a:ext cx="31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4413" y="778"/>
              <a:ext cx="0" cy="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4731" y="778"/>
              <a:ext cx="31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4731" y="778"/>
              <a:ext cx="0" cy="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5048" y="1051"/>
              <a:ext cx="31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5048" y="778"/>
              <a:ext cx="0" cy="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556" y="1051"/>
              <a:ext cx="3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919" y="1233"/>
              <a:ext cx="19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825" y="1505"/>
              <a:ext cx="19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2824" y="1232"/>
              <a:ext cx="0" cy="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4730" y="1233"/>
              <a:ext cx="0" cy="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919" y="1233"/>
              <a:ext cx="0" cy="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556" y="1505"/>
              <a:ext cx="3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730" y="1233"/>
              <a:ext cx="5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1555" y="1731"/>
              <a:ext cx="19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3461" y="2003"/>
              <a:ext cx="19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3460" y="1730"/>
              <a:ext cx="0" cy="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1555" y="1731"/>
              <a:ext cx="0" cy="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H="1">
              <a:off x="556" y="2003"/>
              <a:ext cx="99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2190" y="2230"/>
              <a:ext cx="19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4096" y="2502"/>
              <a:ext cx="126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4095" y="2229"/>
              <a:ext cx="0" cy="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2190" y="2230"/>
              <a:ext cx="0" cy="2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 flipH="1" flipV="1">
              <a:off x="556" y="2503"/>
              <a:ext cx="1634" cy="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375" y="2652"/>
              <a:ext cx="4148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000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001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011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111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110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100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000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291" y="734"/>
              <a:ext cx="372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304" y="1217"/>
              <a:ext cx="329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304" y="1670"/>
              <a:ext cx="329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304" y="2215"/>
              <a:ext cx="329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919" y="733"/>
              <a:ext cx="0" cy="1888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1554" y="778"/>
              <a:ext cx="0" cy="1888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2189" y="778"/>
              <a:ext cx="0" cy="1888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2813" y="778"/>
              <a:ext cx="0" cy="1888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3459" y="778"/>
              <a:ext cx="0" cy="1888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4095" y="778"/>
              <a:ext cx="0" cy="1888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>
              <a:off x="4730" y="778"/>
              <a:ext cx="0" cy="1888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1211200" y="5668683"/>
            <a:ext cx="703469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分析结果：不能自启动的同步六进制计数器</a:t>
            </a:r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088" y="189468"/>
            <a:ext cx="7623089" cy="5334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分析下面电路的逻辑功能</a:t>
            </a:r>
          </a:p>
        </p:txBody>
      </p:sp>
      <p:grpSp>
        <p:nvGrpSpPr>
          <p:cNvPr id="3" name="Group 118"/>
          <p:cNvGrpSpPr/>
          <p:nvPr/>
        </p:nvGrpSpPr>
        <p:grpSpPr bwMode="auto">
          <a:xfrm>
            <a:off x="882651" y="632343"/>
            <a:ext cx="7129464" cy="3581400"/>
            <a:chOff x="556" y="768"/>
            <a:chExt cx="4491" cy="2256"/>
          </a:xfrm>
        </p:grpSpPr>
        <p:sp>
          <p:nvSpPr>
            <p:cNvPr id="4" name="Rectangle 119"/>
            <p:cNvSpPr>
              <a:spLocks noChangeArrowheads="1"/>
            </p:cNvSpPr>
            <p:nvPr/>
          </p:nvSpPr>
          <p:spPr bwMode="auto">
            <a:xfrm>
              <a:off x="1146" y="1618"/>
              <a:ext cx="771" cy="49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D</a:t>
              </a:r>
            </a:p>
          </p:txBody>
        </p:sp>
        <p:grpSp>
          <p:nvGrpSpPr>
            <p:cNvPr id="5" name="Group 120"/>
            <p:cNvGrpSpPr/>
            <p:nvPr/>
          </p:nvGrpSpPr>
          <p:grpSpPr bwMode="auto">
            <a:xfrm>
              <a:off x="1250" y="1646"/>
              <a:ext cx="144" cy="233"/>
              <a:chOff x="1306" y="2223"/>
              <a:chExt cx="144" cy="233"/>
            </a:xfrm>
          </p:grpSpPr>
          <p:sp>
            <p:nvSpPr>
              <p:cNvPr id="66" name="Line 121"/>
              <p:cNvSpPr>
                <a:spLocks noChangeShapeType="1"/>
              </p:cNvSpPr>
              <p:nvPr/>
            </p:nvSpPr>
            <p:spPr bwMode="auto">
              <a:xfrm>
                <a:off x="1315" y="2231"/>
                <a:ext cx="125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Rectangle 122"/>
              <p:cNvSpPr>
                <a:spLocks noChangeArrowheads="1"/>
              </p:cNvSpPr>
              <p:nvPr/>
            </p:nvSpPr>
            <p:spPr bwMode="auto">
              <a:xfrm>
                <a:off x="1306" y="2223"/>
                <a:ext cx="14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Line 123"/>
            <p:cNvSpPr>
              <a:spLocks noChangeShapeType="1"/>
            </p:cNvSpPr>
            <p:nvPr/>
          </p:nvSpPr>
          <p:spPr bwMode="auto">
            <a:xfrm>
              <a:off x="1327" y="2117"/>
              <a:ext cx="0" cy="1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Line 124"/>
            <p:cNvSpPr>
              <a:spLocks noChangeShapeType="1"/>
            </p:cNvSpPr>
            <p:nvPr/>
          </p:nvSpPr>
          <p:spPr bwMode="auto">
            <a:xfrm flipV="1">
              <a:off x="1327" y="1210"/>
              <a:ext cx="0" cy="4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Rectangle 125"/>
            <p:cNvSpPr>
              <a:spLocks noChangeArrowheads="1"/>
            </p:cNvSpPr>
            <p:nvPr/>
          </p:nvSpPr>
          <p:spPr bwMode="auto">
            <a:xfrm>
              <a:off x="2234" y="1618"/>
              <a:ext cx="771" cy="49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D</a:t>
              </a:r>
            </a:p>
          </p:txBody>
        </p:sp>
        <p:sp>
          <p:nvSpPr>
            <p:cNvPr id="9" name="Line 126"/>
            <p:cNvSpPr>
              <a:spLocks noChangeShapeType="1"/>
            </p:cNvSpPr>
            <p:nvPr/>
          </p:nvSpPr>
          <p:spPr bwMode="auto">
            <a:xfrm>
              <a:off x="2415" y="2117"/>
              <a:ext cx="0" cy="1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127"/>
            <p:cNvSpPr>
              <a:spLocks noChangeShapeType="1"/>
            </p:cNvSpPr>
            <p:nvPr/>
          </p:nvSpPr>
          <p:spPr bwMode="auto">
            <a:xfrm flipV="1">
              <a:off x="2824" y="1074"/>
              <a:ext cx="0" cy="5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28"/>
            <p:cNvSpPr>
              <a:spLocks noChangeArrowheads="1"/>
            </p:cNvSpPr>
            <p:nvPr/>
          </p:nvSpPr>
          <p:spPr bwMode="auto">
            <a:xfrm>
              <a:off x="3640" y="1618"/>
              <a:ext cx="771" cy="49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D</a:t>
              </a:r>
            </a:p>
          </p:txBody>
        </p:sp>
        <p:sp>
          <p:nvSpPr>
            <p:cNvPr id="12" name="Line 129"/>
            <p:cNvSpPr>
              <a:spLocks noChangeShapeType="1"/>
            </p:cNvSpPr>
            <p:nvPr/>
          </p:nvSpPr>
          <p:spPr bwMode="auto">
            <a:xfrm>
              <a:off x="3821" y="2117"/>
              <a:ext cx="0" cy="1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130"/>
            <p:cNvSpPr>
              <a:spLocks noChangeShapeType="1"/>
            </p:cNvSpPr>
            <p:nvPr/>
          </p:nvSpPr>
          <p:spPr bwMode="auto">
            <a:xfrm flipV="1">
              <a:off x="4230" y="1074"/>
              <a:ext cx="0" cy="5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31"/>
            <p:cNvSpPr>
              <a:spLocks noChangeShapeType="1"/>
            </p:cNvSpPr>
            <p:nvPr/>
          </p:nvSpPr>
          <p:spPr bwMode="auto">
            <a:xfrm>
              <a:off x="3821" y="1482"/>
              <a:ext cx="122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32"/>
            <p:cNvSpPr>
              <a:spLocks noChangeShapeType="1"/>
            </p:cNvSpPr>
            <p:nvPr/>
          </p:nvSpPr>
          <p:spPr bwMode="auto">
            <a:xfrm>
              <a:off x="2824" y="2117"/>
              <a:ext cx="0" cy="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33"/>
            <p:cNvSpPr>
              <a:spLocks noChangeShapeType="1"/>
            </p:cNvSpPr>
            <p:nvPr/>
          </p:nvSpPr>
          <p:spPr bwMode="auto">
            <a:xfrm>
              <a:off x="2824" y="2208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34"/>
            <p:cNvSpPr>
              <a:spLocks noChangeShapeType="1"/>
            </p:cNvSpPr>
            <p:nvPr/>
          </p:nvSpPr>
          <p:spPr bwMode="auto">
            <a:xfrm flipH="1">
              <a:off x="874" y="2298"/>
              <a:ext cx="29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Text Box 135"/>
            <p:cNvSpPr txBox="1">
              <a:spLocks noChangeArrowheads="1"/>
            </p:cNvSpPr>
            <p:nvPr/>
          </p:nvSpPr>
          <p:spPr bwMode="auto">
            <a:xfrm>
              <a:off x="556" y="2147"/>
              <a:ext cx="37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19" name="Line 136"/>
            <p:cNvSpPr>
              <a:spLocks noChangeShapeType="1"/>
            </p:cNvSpPr>
            <p:nvPr/>
          </p:nvSpPr>
          <p:spPr bwMode="auto">
            <a:xfrm>
              <a:off x="3822" y="1482"/>
              <a:ext cx="0" cy="1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137"/>
            <p:cNvSpPr>
              <a:spLocks noChangeArrowheads="1"/>
            </p:cNvSpPr>
            <p:nvPr/>
          </p:nvSpPr>
          <p:spPr bwMode="auto">
            <a:xfrm>
              <a:off x="4094" y="2298"/>
              <a:ext cx="273" cy="18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138"/>
            <p:cNvSpPr>
              <a:spLocks noChangeShapeType="1"/>
            </p:cNvSpPr>
            <p:nvPr/>
          </p:nvSpPr>
          <p:spPr bwMode="auto">
            <a:xfrm flipV="1">
              <a:off x="4230" y="2117"/>
              <a:ext cx="0" cy="1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Rectangle 139"/>
            <p:cNvSpPr>
              <a:spLocks noChangeArrowheads="1"/>
            </p:cNvSpPr>
            <p:nvPr/>
          </p:nvSpPr>
          <p:spPr bwMode="auto">
            <a:xfrm>
              <a:off x="4029" y="2715"/>
              <a:ext cx="279" cy="160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Rectangle 140"/>
            <p:cNvSpPr>
              <a:spLocks noChangeArrowheads="1"/>
            </p:cNvSpPr>
            <p:nvPr/>
          </p:nvSpPr>
          <p:spPr bwMode="auto">
            <a:xfrm>
              <a:off x="4029" y="2715"/>
              <a:ext cx="279" cy="160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Rectangle 141"/>
            <p:cNvSpPr>
              <a:spLocks noChangeArrowheads="1"/>
            </p:cNvSpPr>
            <p:nvPr/>
          </p:nvSpPr>
          <p:spPr bwMode="auto">
            <a:xfrm>
              <a:off x="4029" y="2715"/>
              <a:ext cx="279" cy="160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Rectangle 142"/>
            <p:cNvSpPr>
              <a:spLocks noChangeArrowheads="1"/>
            </p:cNvSpPr>
            <p:nvPr/>
          </p:nvSpPr>
          <p:spPr bwMode="auto">
            <a:xfrm>
              <a:off x="4029" y="2715"/>
              <a:ext cx="279" cy="160"/>
            </a:xfrm>
            <a:prstGeom prst="rect">
              <a:avLst/>
            </a:prstGeom>
            <a:noFill/>
            <a:ln w="38100" cap="rnd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143"/>
            <p:cNvSpPr>
              <a:spLocks noChangeShapeType="1"/>
            </p:cNvSpPr>
            <p:nvPr/>
          </p:nvSpPr>
          <p:spPr bwMode="auto">
            <a:xfrm flipV="1">
              <a:off x="4163" y="2480"/>
              <a:ext cx="0" cy="1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44"/>
            <p:cNvSpPr>
              <a:spLocks noChangeShapeType="1"/>
            </p:cNvSpPr>
            <p:nvPr/>
          </p:nvSpPr>
          <p:spPr bwMode="auto">
            <a:xfrm>
              <a:off x="1735" y="2117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145"/>
            <p:cNvSpPr>
              <a:spLocks noChangeShapeType="1"/>
            </p:cNvSpPr>
            <p:nvPr/>
          </p:nvSpPr>
          <p:spPr bwMode="auto">
            <a:xfrm>
              <a:off x="2824" y="1482"/>
              <a:ext cx="4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146"/>
            <p:cNvSpPr>
              <a:spLocks noChangeShapeType="1"/>
            </p:cNvSpPr>
            <p:nvPr/>
          </p:nvSpPr>
          <p:spPr bwMode="auto">
            <a:xfrm>
              <a:off x="3232" y="1482"/>
              <a:ext cx="0" cy="15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147"/>
            <p:cNvSpPr>
              <a:spLocks noChangeShapeType="1"/>
            </p:cNvSpPr>
            <p:nvPr/>
          </p:nvSpPr>
          <p:spPr bwMode="auto">
            <a:xfrm>
              <a:off x="3232" y="3024"/>
              <a:ext cx="86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148"/>
            <p:cNvSpPr>
              <a:spLocks noChangeShapeType="1"/>
            </p:cNvSpPr>
            <p:nvPr/>
          </p:nvSpPr>
          <p:spPr bwMode="auto">
            <a:xfrm flipV="1">
              <a:off x="4094" y="2888"/>
              <a:ext cx="0" cy="1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49"/>
            <p:cNvSpPr>
              <a:spLocks noChangeShapeType="1"/>
            </p:cNvSpPr>
            <p:nvPr/>
          </p:nvSpPr>
          <p:spPr bwMode="auto">
            <a:xfrm>
              <a:off x="1735" y="2434"/>
              <a:ext cx="149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150"/>
            <p:cNvSpPr>
              <a:spLocks noChangeShapeType="1"/>
            </p:cNvSpPr>
            <p:nvPr/>
          </p:nvSpPr>
          <p:spPr bwMode="auto">
            <a:xfrm>
              <a:off x="4276" y="2480"/>
              <a:ext cx="0" cy="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151"/>
            <p:cNvSpPr>
              <a:spLocks noChangeShapeType="1"/>
            </p:cNvSpPr>
            <p:nvPr/>
          </p:nvSpPr>
          <p:spPr bwMode="auto">
            <a:xfrm>
              <a:off x="4276" y="2570"/>
              <a:ext cx="4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152"/>
            <p:cNvSpPr>
              <a:spLocks noChangeShapeType="1"/>
            </p:cNvSpPr>
            <p:nvPr/>
          </p:nvSpPr>
          <p:spPr bwMode="auto">
            <a:xfrm flipV="1">
              <a:off x="3459" y="1346"/>
              <a:ext cx="0" cy="8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Line 153"/>
            <p:cNvSpPr>
              <a:spLocks noChangeShapeType="1"/>
            </p:cNvSpPr>
            <p:nvPr/>
          </p:nvSpPr>
          <p:spPr bwMode="auto">
            <a:xfrm>
              <a:off x="3459" y="1346"/>
              <a:ext cx="7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Line 154"/>
            <p:cNvSpPr>
              <a:spLocks noChangeShapeType="1"/>
            </p:cNvSpPr>
            <p:nvPr/>
          </p:nvSpPr>
          <p:spPr bwMode="auto">
            <a:xfrm flipV="1">
              <a:off x="4684" y="1210"/>
              <a:ext cx="0" cy="1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Line 155"/>
            <p:cNvSpPr>
              <a:spLocks noChangeShapeType="1"/>
            </p:cNvSpPr>
            <p:nvPr/>
          </p:nvSpPr>
          <p:spPr bwMode="auto">
            <a:xfrm flipH="1">
              <a:off x="1327" y="1210"/>
              <a:ext cx="335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156"/>
            <p:cNvSpPr>
              <a:spLocks noChangeShapeType="1"/>
            </p:cNvSpPr>
            <p:nvPr/>
          </p:nvSpPr>
          <p:spPr bwMode="auto">
            <a:xfrm flipV="1">
              <a:off x="1781" y="1074"/>
              <a:ext cx="0" cy="5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Line 157"/>
            <p:cNvSpPr>
              <a:spLocks noChangeShapeType="1"/>
            </p:cNvSpPr>
            <p:nvPr/>
          </p:nvSpPr>
          <p:spPr bwMode="auto">
            <a:xfrm flipV="1">
              <a:off x="4230" y="2888"/>
              <a:ext cx="0" cy="1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158"/>
            <p:cNvSpPr>
              <a:spLocks noChangeShapeType="1"/>
            </p:cNvSpPr>
            <p:nvPr/>
          </p:nvSpPr>
          <p:spPr bwMode="auto">
            <a:xfrm>
              <a:off x="4230" y="3024"/>
              <a:ext cx="81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159"/>
            <p:cNvSpPr>
              <a:spLocks noChangeShapeType="1"/>
            </p:cNvSpPr>
            <p:nvPr/>
          </p:nvSpPr>
          <p:spPr bwMode="auto">
            <a:xfrm>
              <a:off x="5047" y="1482"/>
              <a:ext cx="0" cy="154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Text Box 160"/>
            <p:cNvSpPr txBox="1">
              <a:spLocks noChangeArrowheads="1"/>
            </p:cNvSpPr>
            <p:nvPr/>
          </p:nvSpPr>
          <p:spPr bwMode="auto">
            <a:xfrm>
              <a:off x="1677" y="768"/>
              <a:ext cx="329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4" name="Text Box 161"/>
            <p:cNvSpPr txBox="1">
              <a:spLocks noChangeArrowheads="1"/>
            </p:cNvSpPr>
            <p:nvPr/>
          </p:nvSpPr>
          <p:spPr bwMode="auto">
            <a:xfrm>
              <a:off x="2675" y="768"/>
              <a:ext cx="329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5" name="Text Box 162"/>
            <p:cNvSpPr txBox="1">
              <a:spLocks noChangeArrowheads="1"/>
            </p:cNvSpPr>
            <p:nvPr/>
          </p:nvSpPr>
          <p:spPr bwMode="auto">
            <a:xfrm>
              <a:off x="4049" y="768"/>
              <a:ext cx="329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grpSp>
          <p:nvGrpSpPr>
            <p:cNvPr id="46" name="Group 163"/>
            <p:cNvGrpSpPr/>
            <p:nvPr/>
          </p:nvGrpSpPr>
          <p:grpSpPr bwMode="auto">
            <a:xfrm>
              <a:off x="2357" y="1646"/>
              <a:ext cx="144" cy="233"/>
              <a:chOff x="1306" y="2223"/>
              <a:chExt cx="144" cy="233"/>
            </a:xfrm>
          </p:grpSpPr>
          <p:sp>
            <p:nvSpPr>
              <p:cNvPr id="64" name="Line 164"/>
              <p:cNvSpPr>
                <a:spLocks noChangeShapeType="1"/>
              </p:cNvSpPr>
              <p:nvPr/>
            </p:nvSpPr>
            <p:spPr bwMode="auto">
              <a:xfrm>
                <a:off x="1315" y="2231"/>
                <a:ext cx="125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Rectangle 165"/>
              <p:cNvSpPr>
                <a:spLocks noChangeArrowheads="1"/>
              </p:cNvSpPr>
              <p:nvPr/>
            </p:nvSpPr>
            <p:spPr bwMode="auto">
              <a:xfrm>
                <a:off x="1306" y="2223"/>
                <a:ext cx="14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7" name="Group 166"/>
            <p:cNvGrpSpPr/>
            <p:nvPr/>
          </p:nvGrpSpPr>
          <p:grpSpPr bwMode="auto">
            <a:xfrm>
              <a:off x="3758" y="1645"/>
              <a:ext cx="144" cy="233"/>
              <a:chOff x="1306" y="2223"/>
              <a:chExt cx="144" cy="233"/>
            </a:xfrm>
          </p:grpSpPr>
          <p:sp>
            <p:nvSpPr>
              <p:cNvPr id="62" name="Line 167"/>
              <p:cNvSpPr>
                <a:spLocks noChangeShapeType="1"/>
              </p:cNvSpPr>
              <p:nvPr/>
            </p:nvSpPr>
            <p:spPr bwMode="auto">
              <a:xfrm>
                <a:off x="1315" y="2231"/>
                <a:ext cx="125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Rectangle 168"/>
              <p:cNvSpPr>
                <a:spLocks noChangeArrowheads="1"/>
              </p:cNvSpPr>
              <p:nvPr/>
            </p:nvSpPr>
            <p:spPr bwMode="auto">
              <a:xfrm>
                <a:off x="1306" y="2223"/>
                <a:ext cx="14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8" name="Oval 169"/>
            <p:cNvSpPr>
              <a:spLocks noChangeArrowheads="1"/>
            </p:cNvSpPr>
            <p:nvPr/>
          </p:nvSpPr>
          <p:spPr bwMode="auto">
            <a:xfrm>
              <a:off x="4122" y="2630"/>
              <a:ext cx="80" cy="8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2721" y="1106"/>
              <a:ext cx="407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</a:p>
          </p:txBody>
        </p:sp>
        <p:sp>
          <p:nvSpPr>
            <p:cNvPr id="50" name="Text Box 171"/>
            <p:cNvSpPr txBox="1">
              <a:spLocks noChangeArrowheads="1"/>
            </p:cNvSpPr>
            <p:nvPr/>
          </p:nvSpPr>
          <p:spPr bwMode="auto">
            <a:xfrm>
              <a:off x="4121" y="971"/>
              <a:ext cx="407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</a:p>
          </p:txBody>
        </p:sp>
        <p:sp>
          <p:nvSpPr>
            <p:cNvPr id="51" name="Text Box 172"/>
            <p:cNvSpPr txBox="1">
              <a:spLocks noChangeArrowheads="1"/>
            </p:cNvSpPr>
            <p:nvPr/>
          </p:nvSpPr>
          <p:spPr bwMode="auto">
            <a:xfrm>
              <a:off x="1218" y="1921"/>
              <a:ext cx="407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</a:p>
          </p:txBody>
        </p:sp>
        <p:sp>
          <p:nvSpPr>
            <p:cNvPr id="52" name="Text Box 173"/>
            <p:cNvSpPr txBox="1">
              <a:spLocks noChangeArrowheads="1"/>
            </p:cNvSpPr>
            <p:nvPr/>
          </p:nvSpPr>
          <p:spPr bwMode="auto">
            <a:xfrm>
              <a:off x="2314" y="1921"/>
              <a:ext cx="407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</a:p>
          </p:txBody>
        </p:sp>
        <p:sp>
          <p:nvSpPr>
            <p:cNvPr id="53" name="Text Box 174"/>
            <p:cNvSpPr txBox="1">
              <a:spLocks noChangeArrowheads="1"/>
            </p:cNvSpPr>
            <p:nvPr/>
          </p:nvSpPr>
          <p:spPr bwMode="auto">
            <a:xfrm>
              <a:off x="3127" y="2058"/>
              <a:ext cx="407" cy="51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</a:p>
          </p:txBody>
        </p:sp>
        <p:sp>
          <p:nvSpPr>
            <p:cNvPr id="54" name="Text Box 175"/>
            <p:cNvSpPr txBox="1">
              <a:spLocks noChangeArrowheads="1"/>
            </p:cNvSpPr>
            <p:nvPr/>
          </p:nvSpPr>
          <p:spPr bwMode="auto">
            <a:xfrm>
              <a:off x="3989" y="2663"/>
              <a:ext cx="315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55" name="Text Box 176"/>
            <p:cNvSpPr txBox="1">
              <a:spLocks noChangeArrowheads="1"/>
            </p:cNvSpPr>
            <p:nvPr/>
          </p:nvSpPr>
          <p:spPr bwMode="auto">
            <a:xfrm>
              <a:off x="4055" y="2250"/>
              <a:ext cx="315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56" name="AutoShape 177"/>
            <p:cNvSpPr>
              <a:spLocks noChangeArrowheads="1"/>
            </p:cNvSpPr>
            <p:nvPr/>
          </p:nvSpPr>
          <p:spPr bwMode="auto">
            <a:xfrm>
              <a:off x="1261" y="2021"/>
              <a:ext cx="130" cy="9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Text Box 178"/>
            <p:cNvSpPr txBox="1">
              <a:spLocks noChangeArrowheads="1"/>
            </p:cNvSpPr>
            <p:nvPr/>
          </p:nvSpPr>
          <p:spPr bwMode="auto">
            <a:xfrm>
              <a:off x="1140" y="1799"/>
              <a:ext cx="37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58" name="AutoShape 180"/>
            <p:cNvSpPr>
              <a:spLocks noChangeArrowheads="1"/>
            </p:cNvSpPr>
            <p:nvPr/>
          </p:nvSpPr>
          <p:spPr bwMode="auto">
            <a:xfrm>
              <a:off x="2326" y="2021"/>
              <a:ext cx="130" cy="9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Text Box 181"/>
            <p:cNvSpPr txBox="1">
              <a:spLocks noChangeArrowheads="1"/>
            </p:cNvSpPr>
            <p:nvPr/>
          </p:nvSpPr>
          <p:spPr bwMode="auto">
            <a:xfrm>
              <a:off x="2220" y="1811"/>
              <a:ext cx="37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60" name="AutoShape 183"/>
            <p:cNvSpPr>
              <a:spLocks noChangeArrowheads="1"/>
            </p:cNvSpPr>
            <p:nvPr/>
          </p:nvSpPr>
          <p:spPr bwMode="auto">
            <a:xfrm>
              <a:off x="3761" y="2020"/>
              <a:ext cx="130" cy="9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Text Box 184"/>
            <p:cNvSpPr txBox="1">
              <a:spLocks noChangeArrowheads="1"/>
            </p:cNvSpPr>
            <p:nvPr/>
          </p:nvSpPr>
          <p:spPr bwMode="auto">
            <a:xfrm>
              <a:off x="3654" y="1811"/>
              <a:ext cx="37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</p:grpSp>
      <p:sp>
        <p:nvSpPr>
          <p:cNvPr id="68" name="Text Box 43"/>
          <p:cNvSpPr txBox="1">
            <a:spLocks noChangeArrowheads="1"/>
          </p:cNvSpPr>
          <p:nvPr/>
        </p:nvSpPr>
        <p:spPr bwMode="auto">
          <a:xfrm>
            <a:off x="-1483" y="3643910"/>
            <a:ext cx="21765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）列方程</a:t>
            </a:r>
          </a:p>
        </p:txBody>
      </p:sp>
      <p:sp>
        <p:nvSpPr>
          <p:cNvPr id="69" name="Text Box 39"/>
          <p:cNvSpPr txBox="1">
            <a:spLocks noChangeArrowheads="1"/>
          </p:cNvSpPr>
          <p:nvPr/>
        </p:nvSpPr>
        <p:spPr bwMode="auto">
          <a:xfrm>
            <a:off x="413739" y="4404410"/>
            <a:ext cx="1985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输出方程：</a:t>
            </a:r>
          </a:p>
        </p:txBody>
      </p:sp>
      <p:sp>
        <p:nvSpPr>
          <p:cNvPr id="70" name="Text Box 41"/>
          <p:cNvSpPr txBox="1">
            <a:spLocks noChangeArrowheads="1"/>
          </p:cNvSpPr>
          <p:nvPr/>
        </p:nvSpPr>
        <p:spPr bwMode="auto">
          <a:xfrm>
            <a:off x="414516" y="5002897"/>
            <a:ext cx="1985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驱动方程：</a:t>
            </a:r>
          </a:p>
        </p:txBody>
      </p:sp>
      <p:grpSp>
        <p:nvGrpSpPr>
          <p:cNvPr id="71" name="Group 57"/>
          <p:cNvGrpSpPr/>
          <p:nvPr/>
        </p:nvGrpSpPr>
        <p:grpSpPr bwMode="auto">
          <a:xfrm>
            <a:off x="2412471" y="4340644"/>
            <a:ext cx="484899" cy="519113"/>
            <a:chOff x="1297" y="3169"/>
            <a:chExt cx="1085" cy="327"/>
          </a:xfrm>
        </p:grpSpPr>
        <p:sp>
          <p:nvSpPr>
            <p:cNvPr id="72" name="Text Box 40"/>
            <p:cNvSpPr txBox="1">
              <a:spLocks noChangeArrowheads="1"/>
            </p:cNvSpPr>
            <p:nvPr/>
          </p:nvSpPr>
          <p:spPr bwMode="auto">
            <a:xfrm>
              <a:off x="1297" y="3169"/>
              <a:ext cx="10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--</a:t>
              </a:r>
              <a:endPara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Line 56"/>
            <p:cNvSpPr>
              <a:spLocks noChangeShapeType="1"/>
            </p:cNvSpPr>
            <p:nvPr/>
          </p:nvSpPr>
          <p:spPr bwMode="auto">
            <a:xfrm>
              <a:off x="1628" y="3223"/>
              <a:ext cx="477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" name="Text Box 58"/>
          <p:cNvSpPr txBox="1">
            <a:spLocks noChangeArrowheads="1"/>
          </p:cNvSpPr>
          <p:nvPr/>
        </p:nvSpPr>
        <p:spPr bwMode="auto">
          <a:xfrm>
            <a:off x="431979" y="6302189"/>
            <a:ext cx="1985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状态方程：</a:t>
            </a:r>
          </a:p>
        </p:txBody>
      </p:sp>
      <p:sp>
        <p:nvSpPr>
          <p:cNvPr id="75" name="Text Box 59"/>
          <p:cNvSpPr txBox="1">
            <a:spLocks noChangeArrowheads="1"/>
          </p:cNvSpPr>
          <p:nvPr/>
        </p:nvSpPr>
        <p:spPr bwMode="auto">
          <a:xfrm>
            <a:off x="2342032" y="6284771"/>
            <a:ext cx="172658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=D</a:t>
            </a:r>
            <a:endParaRPr kumimoji="1" lang="en-US" altLang="zh-CN" sz="2800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Text Box 42"/>
          <p:cNvSpPr txBox="1">
            <a:spLocks noChangeArrowheads="1"/>
          </p:cNvSpPr>
          <p:nvPr/>
        </p:nvSpPr>
        <p:spPr bwMode="auto">
          <a:xfrm>
            <a:off x="2399701" y="4930030"/>
            <a:ext cx="1829076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kumimoji="0" lang="en-US" altLang="zh-CN" sz="2800" dirty="0">
                <a:solidFill>
                  <a:srgbClr val="FF0000"/>
                </a:solidFill>
              </a:rPr>
              <a:t>D</a:t>
            </a:r>
            <a:r>
              <a:rPr kumimoji="0" lang="en-US" altLang="zh-CN" sz="2800" baseline="-25000" dirty="0">
                <a:solidFill>
                  <a:srgbClr val="FF0000"/>
                </a:solidFill>
              </a:rPr>
              <a:t>2</a:t>
            </a:r>
            <a:r>
              <a:rPr kumimoji="0" lang="en-US" altLang="zh-CN" sz="2800" dirty="0">
                <a:solidFill>
                  <a:srgbClr val="FF0000"/>
                </a:solidFill>
              </a:rPr>
              <a:t>＝Q</a:t>
            </a:r>
            <a:r>
              <a:rPr kumimoji="0" lang="en-US" altLang="zh-CN" sz="2800" baseline="-25000" dirty="0">
                <a:solidFill>
                  <a:srgbClr val="FF0000"/>
                </a:solidFill>
              </a:rPr>
              <a:t>1</a:t>
            </a:r>
            <a:r>
              <a:rPr kumimoji="0" lang="en-US" altLang="zh-CN" sz="2800" baseline="300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77" name="Text Box 42"/>
          <p:cNvSpPr txBox="1">
            <a:spLocks noChangeArrowheads="1"/>
          </p:cNvSpPr>
          <p:nvPr/>
        </p:nvSpPr>
        <p:spPr bwMode="auto">
          <a:xfrm>
            <a:off x="4097333" y="4921963"/>
            <a:ext cx="168116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kumimoji="0" lang="en-US" altLang="zh-CN" sz="2800" dirty="0">
                <a:solidFill>
                  <a:srgbClr val="FF0000"/>
                </a:solidFill>
              </a:rPr>
              <a:t>D</a:t>
            </a:r>
            <a:r>
              <a:rPr kumimoji="0" lang="en-US" altLang="zh-CN" sz="2800" baseline="-25000" dirty="0">
                <a:solidFill>
                  <a:srgbClr val="FF0000"/>
                </a:solidFill>
              </a:rPr>
              <a:t>1</a:t>
            </a:r>
            <a:r>
              <a:rPr kumimoji="0" lang="en-US" altLang="zh-CN" sz="2800" dirty="0">
                <a:solidFill>
                  <a:srgbClr val="FF0000"/>
                </a:solidFill>
              </a:rPr>
              <a:t>＝Q</a:t>
            </a:r>
            <a:r>
              <a:rPr kumimoji="0" lang="en-US" altLang="zh-CN" sz="2800" baseline="-25000" dirty="0">
                <a:solidFill>
                  <a:srgbClr val="FF0000"/>
                </a:solidFill>
              </a:rPr>
              <a:t>0</a:t>
            </a:r>
            <a:r>
              <a:rPr kumimoji="0" lang="en-US" altLang="zh-CN" sz="2800" baseline="30000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81" name="Group 112"/>
          <p:cNvGrpSpPr/>
          <p:nvPr/>
        </p:nvGrpSpPr>
        <p:grpSpPr bwMode="auto">
          <a:xfrm>
            <a:off x="2399701" y="5599656"/>
            <a:ext cx="5165725" cy="379101"/>
            <a:chOff x="395" y="3069"/>
            <a:chExt cx="3254" cy="333"/>
          </a:xfrm>
        </p:grpSpPr>
        <p:sp>
          <p:nvSpPr>
            <p:cNvPr id="82" name="Text Box 106"/>
            <p:cNvSpPr txBox="1">
              <a:spLocks noChangeArrowheads="1"/>
            </p:cNvSpPr>
            <p:nvPr/>
          </p:nvSpPr>
          <p:spPr bwMode="auto">
            <a:xfrm>
              <a:off x="395" y="3072"/>
              <a:ext cx="3254" cy="33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=Q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=(Q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+Q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)Q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83" name="Line 107"/>
            <p:cNvSpPr>
              <a:spLocks noChangeShapeType="1"/>
            </p:cNvSpPr>
            <p:nvPr/>
          </p:nvSpPr>
          <p:spPr bwMode="auto">
            <a:xfrm>
              <a:off x="816" y="3141"/>
              <a:ext cx="2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" name="Line 108"/>
            <p:cNvSpPr>
              <a:spLocks noChangeShapeType="1"/>
            </p:cNvSpPr>
            <p:nvPr/>
          </p:nvSpPr>
          <p:spPr bwMode="auto">
            <a:xfrm>
              <a:off x="813" y="3069"/>
              <a:ext cx="651" cy="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" name="Line 109"/>
            <p:cNvSpPr>
              <a:spLocks noChangeShapeType="1"/>
            </p:cNvSpPr>
            <p:nvPr/>
          </p:nvSpPr>
          <p:spPr bwMode="auto">
            <a:xfrm>
              <a:off x="1475" y="3141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Line 110"/>
            <p:cNvSpPr>
              <a:spLocks noChangeShapeType="1"/>
            </p:cNvSpPr>
            <p:nvPr/>
          </p:nvSpPr>
          <p:spPr bwMode="auto">
            <a:xfrm>
              <a:off x="2501" y="3141"/>
              <a:ext cx="27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Line 111"/>
            <p:cNvSpPr>
              <a:spLocks noChangeShapeType="1"/>
            </p:cNvSpPr>
            <p:nvPr/>
          </p:nvSpPr>
          <p:spPr bwMode="auto">
            <a:xfrm>
              <a:off x="2903" y="3141"/>
              <a:ext cx="2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8" grpId="0" autoUpdateAnimBg="0"/>
      <p:bldP spid="69" grpId="0" autoUpdateAnimBg="0"/>
      <p:bldP spid="70" grpId="0" autoUpdateAnimBg="0"/>
      <p:bldP spid="74" grpId="0" autoUpdateAnimBg="0"/>
      <p:bldP spid="75" grpId="0" autoUpdateAnimBg="0"/>
      <p:bldP spid="76" grpId="0"/>
      <p:bldP spid="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088" y="189468"/>
            <a:ext cx="7623089" cy="5334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分析下面电路的逻辑功能</a:t>
            </a:r>
          </a:p>
        </p:txBody>
      </p:sp>
      <p:sp>
        <p:nvSpPr>
          <p:cNvPr id="88" name="Text Box 46"/>
          <p:cNvSpPr txBox="1">
            <a:spLocks noChangeArrowheads="1"/>
          </p:cNvSpPr>
          <p:nvPr/>
        </p:nvSpPr>
        <p:spPr bwMode="auto">
          <a:xfrm>
            <a:off x="247011" y="4410428"/>
            <a:ext cx="1686565" cy="52322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画状态图：</a:t>
            </a:r>
          </a:p>
        </p:txBody>
      </p:sp>
      <p:grpSp>
        <p:nvGrpSpPr>
          <p:cNvPr id="89" name="Group 52"/>
          <p:cNvGrpSpPr/>
          <p:nvPr/>
        </p:nvGrpSpPr>
        <p:grpSpPr bwMode="auto">
          <a:xfrm>
            <a:off x="469261" y="4651728"/>
            <a:ext cx="7870825" cy="1368425"/>
            <a:chOff x="287" y="2522"/>
            <a:chExt cx="4958" cy="862"/>
          </a:xfrm>
        </p:grpSpPr>
        <p:sp>
          <p:nvSpPr>
            <p:cNvPr id="90" name="Rectangle 32"/>
            <p:cNvSpPr>
              <a:spLocks noChangeArrowheads="1"/>
            </p:cNvSpPr>
            <p:nvPr/>
          </p:nvSpPr>
          <p:spPr bwMode="auto">
            <a:xfrm>
              <a:off x="2251" y="2522"/>
              <a:ext cx="635" cy="27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000</a:t>
              </a:r>
            </a:p>
          </p:txBody>
        </p:sp>
        <p:sp>
          <p:nvSpPr>
            <p:cNvPr id="91" name="Rectangle 33"/>
            <p:cNvSpPr>
              <a:spLocks noChangeArrowheads="1"/>
            </p:cNvSpPr>
            <p:nvPr/>
          </p:nvSpPr>
          <p:spPr bwMode="auto">
            <a:xfrm>
              <a:off x="3431" y="2522"/>
              <a:ext cx="635" cy="27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001</a:t>
              </a:r>
            </a:p>
          </p:txBody>
        </p:sp>
        <p:sp>
          <p:nvSpPr>
            <p:cNvPr id="92" name="Rectangle 34"/>
            <p:cNvSpPr>
              <a:spLocks noChangeArrowheads="1"/>
            </p:cNvSpPr>
            <p:nvPr/>
          </p:nvSpPr>
          <p:spPr bwMode="auto">
            <a:xfrm>
              <a:off x="3431" y="3112"/>
              <a:ext cx="635" cy="27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110</a:t>
              </a:r>
            </a:p>
          </p:txBody>
        </p:sp>
        <p:sp>
          <p:nvSpPr>
            <p:cNvPr id="93" name="Rectangle 35"/>
            <p:cNvSpPr>
              <a:spLocks noChangeArrowheads="1"/>
            </p:cNvSpPr>
            <p:nvPr/>
          </p:nvSpPr>
          <p:spPr bwMode="auto">
            <a:xfrm>
              <a:off x="4610" y="3112"/>
              <a:ext cx="635" cy="27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111</a:t>
              </a:r>
            </a:p>
          </p:txBody>
        </p:sp>
        <p:sp>
          <p:nvSpPr>
            <p:cNvPr id="94" name="Rectangle 36"/>
            <p:cNvSpPr>
              <a:spLocks noChangeArrowheads="1"/>
            </p:cNvSpPr>
            <p:nvPr/>
          </p:nvSpPr>
          <p:spPr bwMode="auto">
            <a:xfrm>
              <a:off x="287" y="3100"/>
              <a:ext cx="635" cy="27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101</a:t>
              </a:r>
            </a:p>
          </p:txBody>
        </p:sp>
        <p:sp>
          <p:nvSpPr>
            <p:cNvPr id="95" name="Rectangle 37"/>
            <p:cNvSpPr>
              <a:spLocks noChangeArrowheads="1"/>
            </p:cNvSpPr>
            <p:nvPr/>
          </p:nvSpPr>
          <p:spPr bwMode="auto">
            <a:xfrm>
              <a:off x="4610" y="2522"/>
              <a:ext cx="635" cy="27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011</a:t>
              </a:r>
            </a:p>
          </p:txBody>
        </p:sp>
        <p:sp>
          <p:nvSpPr>
            <p:cNvPr id="96" name="Rectangle 38"/>
            <p:cNvSpPr>
              <a:spLocks noChangeArrowheads="1"/>
            </p:cNvSpPr>
            <p:nvPr/>
          </p:nvSpPr>
          <p:spPr bwMode="auto">
            <a:xfrm>
              <a:off x="1247" y="3112"/>
              <a:ext cx="635" cy="27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010</a:t>
              </a:r>
            </a:p>
          </p:txBody>
        </p:sp>
        <p:sp>
          <p:nvSpPr>
            <p:cNvPr id="97" name="Rectangle 39"/>
            <p:cNvSpPr>
              <a:spLocks noChangeArrowheads="1"/>
            </p:cNvSpPr>
            <p:nvPr/>
          </p:nvSpPr>
          <p:spPr bwMode="auto">
            <a:xfrm>
              <a:off x="2251" y="3112"/>
              <a:ext cx="635" cy="27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100</a:t>
              </a:r>
            </a:p>
          </p:txBody>
        </p:sp>
        <p:sp>
          <p:nvSpPr>
            <p:cNvPr id="98" name="Line 40"/>
            <p:cNvSpPr>
              <a:spLocks noChangeShapeType="1"/>
            </p:cNvSpPr>
            <p:nvPr/>
          </p:nvSpPr>
          <p:spPr bwMode="auto">
            <a:xfrm flipV="1">
              <a:off x="2569" y="2794"/>
              <a:ext cx="0" cy="3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Line 41"/>
            <p:cNvSpPr>
              <a:spLocks noChangeShapeType="1"/>
            </p:cNvSpPr>
            <p:nvPr/>
          </p:nvSpPr>
          <p:spPr bwMode="auto">
            <a:xfrm>
              <a:off x="2877" y="2650"/>
              <a:ext cx="5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Line 42"/>
            <p:cNvSpPr>
              <a:spLocks noChangeShapeType="1"/>
            </p:cNvSpPr>
            <p:nvPr/>
          </p:nvSpPr>
          <p:spPr bwMode="auto">
            <a:xfrm>
              <a:off x="4066" y="2658"/>
              <a:ext cx="5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Line 44"/>
            <p:cNvSpPr>
              <a:spLocks noChangeShapeType="1"/>
            </p:cNvSpPr>
            <p:nvPr/>
          </p:nvSpPr>
          <p:spPr bwMode="auto">
            <a:xfrm>
              <a:off x="4928" y="2794"/>
              <a:ext cx="0" cy="3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Line 45"/>
            <p:cNvSpPr>
              <a:spLocks noChangeShapeType="1"/>
            </p:cNvSpPr>
            <p:nvPr/>
          </p:nvSpPr>
          <p:spPr bwMode="auto">
            <a:xfrm>
              <a:off x="913" y="3248"/>
              <a:ext cx="32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Line 48"/>
            <p:cNvSpPr>
              <a:spLocks noChangeShapeType="1"/>
            </p:cNvSpPr>
            <p:nvPr/>
          </p:nvSpPr>
          <p:spPr bwMode="auto">
            <a:xfrm flipH="1">
              <a:off x="2877" y="3226"/>
              <a:ext cx="5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Line 49"/>
            <p:cNvSpPr>
              <a:spLocks noChangeShapeType="1"/>
            </p:cNvSpPr>
            <p:nvPr/>
          </p:nvSpPr>
          <p:spPr bwMode="auto">
            <a:xfrm flipH="1">
              <a:off x="4077" y="3226"/>
              <a:ext cx="5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Line 51"/>
            <p:cNvSpPr>
              <a:spLocks noChangeShapeType="1"/>
            </p:cNvSpPr>
            <p:nvPr/>
          </p:nvSpPr>
          <p:spPr bwMode="auto">
            <a:xfrm>
              <a:off x="1896" y="3248"/>
              <a:ext cx="32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1210563" y="6268089"/>
            <a:ext cx="703469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分析结果：能自启动的同步六进制计数器</a:t>
            </a:r>
          </a:p>
        </p:txBody>
      </p:sp>
      <p:sp>
        <p:nvSpPr>
          <p:cNvPr id="87" name="Text Box 39"/>
          <p:cNvSpPr txBox="1">
            <a:spLocks noChangeArrowheads="1"/>
          </p:cNvSpPr>
          <p:nvPr/>
        </p:nvSpPr>
        <p:spPr bwMode="auto">
          <a:xfrm>
            <a:off x="1477324" y="1260112"/>
            <a:ext cx="1985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输出方程：</a:t>
            </a:r>
          </a:p>
        </p:txBody>
      </p:sp>
      <p:sp>
        <p:nvSpPr>
          <p:cNvPr id="107" name="Text Box 41"/>
          <p:cNvSpPr txBox="1">
            <a:spLocks noChangeArrowheads="1"/>
          </p:cNvSpPr>
          <p:nvPr/>
        </p:nvSpPr>
        <p:spPr bwMode="auto">
          <a:xfrm>
            <a:off x="1478101" y="1858599"/>
            <a:ext cx="1985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驱动方程：</a:t>
            </a:r>
          </a:p>
        </p:txBody>
      </p:sp>
      <p:grpSp>
        <p:nvGrpSpPr>
          <p:cNvPr id="108" name="Group 57"/>
          <p:cNvGrpSpPr/>
          <p:nvPr/>
        </p:nvGrpSpPr>
        <p:grpSpPr bwMode="auto">
          <a:xfrm>
            <a:off x="3476056" y="1196346"/>
            <a:ext cx="484899" cy="519113"/>
            <a:chOff x="1297" y="3169"/>
            <a:chExt cx="1085" cy="327"/>
          </a:xfrm>
        </p:grpSpPr>
        <p:sp>
          <p:nvSpPr>
            <p:cNvPr id="109" name="Text Box 40"/>
            <p:cNvSpPr txBox="1">
              <a:spLocks noChangeArrowheads="1"/>
            </p:cNvSpPr>
            <p:nvPr/>
          </p:nvSpPr>
          <p:spPr bwMode="auto">
            <a:xfrm>
              <a:off x="1297" y="3169"/>
              <a:ext cx="10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--</a:t>
              </a:r>
              <a:endPara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" name="Line 56"/>
            <p:cNvSpPr>
              <a:spLocks noChangeShapeType="1"/>
            </p:cNvSpPr>
            <p:nvPr/>
          </p:nvSpPr>
          <p:spPr bwMode="auto">
            <a:xfrm>
              <a:off x="1628" y="3223"/>
              <a:ext cx="477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1" name="Text Box 58"/>
          <p:cNvSpPr txBox="1">
            <a:spLocks noChangeArrowheads="1"/>
          </p:cNvSpPr>
          <p:nvPr/>
        </p:nvSpPr>
        <p:spPr bwMode="auto">
          <a:xfrm>
            <a:off x="1495564" y="3157891"/>
            <a:ext cx="1985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状态方程：</a:t>
            </a:r>
          </a:p>
        </p:txBody>
      </p:sp>
      <p:sp>
        <p:nvSpPr>
          <p:cNvPr id="112" name="Text Box 59"/>
          <p:cNvSpPr txBox="1">
            <a:spLocks noChangeArrowheads="1"/>
          </p:cNvSpPr>
          <p:nvPr/>
        </p:nvSpPr>
        <p:spPr bwMode="auto">
          <a:xfrm>
            <a:off x="3405617" y="3140473"/>
            <a:ext cx="172658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=D</a:t>
            </a:r>
            <a:endParaRPr kumimoji="1" lang="en-US" altLang="zh-CN" sz="2800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" name="Text Box 42"/>
          <p:cNvSpPr txBox="1">
            <a:spLocks noChangeArrowheads="1"/>
          </p:cNvSpPr>
          <p:nvPr/>
        </p:nvSpPr>
        <p:spPr bwMode="auto">
          <a:xfrm>
            <a:off x="3463286" y="1785732"/>
            <a:ext cx="1829076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kumimoji="0" lang="en-US" altLang="zh-CN" sz="2800" dirty="0">
                <a:solidFill>
                  <a:srgbClr val="FF0000"/>
                </a:solidFill>
              </a:rPr>
              <a:t>D</a:t>
            </a:r>
            <a:r>
              <a:rPr kumimoji="0" lang="en-US" altLang="zh-CN" sz="2800" baseline="-25000" dirty="0">
                <a:solidFill>
                  <a:srgbClr val="FF0000"/>
                </a:solidFill>
              </a:rPr>
              <a:t>2</a:t>
            </a:r>
            <a:r>
              <a:rPr kumimoji="0" lang="en-US" altLang="zh-CN" sz="2800" dirty="0">
                <a:solidFill>
                  <a:srgbClr val="FF0000"/>
                </a:solidFill>
              </a:rPr>
              <a:t>＝Q</a:t>
            </a:r>
            <a:r>
              <a:rPr kumimoji="0" lang="en-US" altLang="zh-CN" sz="2800" baseline="-25000" dirty="0">
                <a:solidFill>
                  <a:srgbClr val="FF0000"/>
                </a:solidFill>
              </a:rPr>
              <a:t>1</a:t>
            </a:r>
            <a:r>
              <a:rPr kumimoji="0" lang="en-US" altLang="zh-CN" sz="2800" baseline="30000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14" name="Text Box 42"/>
          <p:cNvSpPr txBox="1">
            <a:spLocks noChangeArrowheads="1"/>
          </p:cNvSpPr>
          <p:nvPr/>
        </p:nvSpPr>
        <p:spPr bwMode="auto">
          <a:xfrm>
            <a:off x="5160918" y="1777665"/>
            <a:ext cx="1681169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kumimoji="0" lang="en-US" altLang="zh-CN" sz="2800" dirty="0">
                <a:solidFill>
                  <a:srgbClr val="FF0000"/>
                </a:solidFill>
              </a:rPr>
              <a:t>D</a:t>
            </a:r>
            <a:r>
              <a:rPr kumimoji="0" lang="en-US" altLang="zh-CN" sz="2800" baseline="-25000" dirty="0">
                <a:solidFill>
                  <a:srgbClr val="FF0000"/>
                </a:solidFill>
              </a:rPr>
              <a:t>1</a:t>
            </a:r>
            <a:r>
              <a:rPr kumimoji="0" lang="en-US" altLang="zh-CN" sz="2800" dirty="0">
                <a:solidFill>
                  <a:srgbClr val="FF0000"/>
                </a:solidFill>
              </a:rPr>
              <a:t>＝Q</a:t>
            </a:r>
            <a:r>
              <a:rPr kumimoji="0" lang="en-US" altLang="zh-CN" sz="2800" baseline="-25000" dirty="0">
                <a:solidFill>
                  <a:srgbClr val="FF0000"/>
                </a:solidFill>
              </a:rPr>
              <a:t>0</a:t>
            </a:r>
            <a:r>
              <a:rPr kumimoji="0" lang="en-US" altLang="zh-CN" sz="2800" baseline="30000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115" name="Group 112"/>
          <p:cNvGrpSpPr/>
          <p:nvPr/>
        </p:nvGrpSpPr>
        <p:grpSpPr bwMode="auto">
          <a:xfrm>
            <a:off x="3463286" y="2455358"/>
            <a:ext cx="5165725" cy="379101"/>
            <a:chOff x="395" y="3069"/>
            <a:chExt cx="3254" cy="333"/>
          </a:xfrm>
        </p:grpSpPr>
        <p:sp>
          <p:nvSpPr>
            <p:cNvPr id="116" name="Text Box 106"/>
            <p:cNvSpPr txBox="1">
              <a:spLocks noChangeArrowheads="1"/>
            </p:cNvSpPr>
            <p:nvPr/>
          </p:nvSpPr>
          <p:spPr bwMode="auto">
            <a:xfrm>
              <a:off x="395" y="3072"/>
              <a:ext cx="3254" cy="33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=Q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=(Q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+Q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)Q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17" name="Line 107"/>
            <p:cNvSpPr>
              <a:spLocks noChangeShapeType="1"/>
            </p:cNvSpPr>
            <p:nvPr/>
          </p:nvSpPr>
          <p:spPr bwMode="auto">
            <a:xfrm>
              <a:off x="816" y="3141"/>
              <a:ext cx="2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" name="Line 108"/>
            <p:cNvSpPr>
              <a:spLocks noChangeShapeType="1"/>
            </p:cNvSpPr>
            <p:nvPr/>
          </p:nvSpPr>
          <p:spPr bwMode="auto">
            <a:xfrm>
              <a:off x="813" y="3069"/>
              <a:ext cx="651" cy="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" name="Line 109"/>
            <p:cNvSpPr>
              <a:spLocks noChangeShapeType="1"/>
            </p:cNvSpPr>
            <p:nvPr/>
          </p:nvSpPr>
          <p:spPr bwMode="auto">
            <a:xfrm>
              <a:off x="1475" y="3141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" name="Line 110"/>
            <p:cNvSpPr>
              <a:spLocks noChangeShapeType="1"/>
            </p:cNvSpPr>
            <p:nvPr/>
          </p:nvSpPr>
          <p:spPr bwMode="auto">
            <a:xfrm>
              <a:off x="2501" y="3141"/>
              <a:ext cx="27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Line 111"/>
            <p:cNvSpPr>
              <a:spLocks noChangeShapeType="1"/>
            </p:cNvSpPr>
            <p:nvPr/>
          </p:nvSpPr>
          <p:spPr bwMode="auto">
            <a:xfrm>
              <a:off x="2903" y="3141"/>
              <a:ext cx="2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 autoUpdateAnimBg="0"/>
      <p:bldP spid="106" grpId="0" animBg="1"/>
      <p:bldP spid="87" grpId="0" autoUpdateAnimBg="0"/>
      <p:bldP spid="107" grpId="0" autoUpdateAnimBg="0"/>
      <p:bldP spid="111" grpId="0" autoUpdateAnimBg="0"/>
      <p:bldP spid="112" grpId="0" autoUpdateAnimBg="0"/>
      <p:bldP spid="113" grpId="0"/>
      <p:bldP spid="1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088" y="189468"/>
            <a:ext cx="7623089" cy="5334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3】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分析下面电路的逻辑功能</a:t>
            </a:r>
          </a:p>
        </p:txBody>
      </p:sp>
      <p:sp>
        <p:nvSpPr>
          <p:cNvPr id="68" name="Text Box 43"/>
          <p:cNvSpPr txBox="1">
            <a:spLocks noChangeArrowheads="1"/>
          </p:cNvSpPr>
          <p:nvPr/>
        </p:nvSpPr>
        <p:spPr bwMode="auto">
          <a:xfrm>
            <a:off x="-1483" y="3780390"/>
            <a:ext cx="21765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）列方程</a:t>
            </a:r>
          </a:p>
        </p:txBody>
      </p:sp>
      <p:sp>
        <p:nvSpPr>
          <p:cNvPr id="69" name="Text Box 39"/>
          <p:cNvSpPr txBox="1">
            <a:spLocks noChangeArrowheads="1"/>
          </p:cNvSpPr>
          <p:nvPr/>
        </p:nvSpPr>
        <p:spPr bwMode="auto">
          <a:xfrm>
            <a:off x="413739" y="4404410"/>
            <a:ext cx="1985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输出方程：</a:t>
            </a:r>
          </a:p>
        </p:txBody>
      </p:sp>
      <p:sp>
        <p:nvSpPr>
          <p:cNvPr id="70" name="Text Box 41"/>
          <p:cNvSpPr txBox="1">
            <a:spLocks noChangeArrowheads="1"/>
          </p:cNvSpPr>
          <p:nvPr/>
        </p:nvSpPr>
        <p:spPr bwMode="auto">
          <a:xfrm>
            <a:off x="414516" y="5098433"/>
            <a:ext cx="1985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驱动方程：</a:t>
            </a:r>
          </a:p>
        </p:txBody>
      </p:sp>
      <p:sp>
        <p:nvSpPr>
          <p:cNvPr id="74" name="Text Box 58"/>
          <p:cNvSpPr txBox="1">
            <a:spLocks noChangeArrowheads="1"/>
          </p:cNvSpPr>
          <p:nvPr/>
        </p:nvSpPr>
        <p:spPr bwMode="auto">
          <a:xfrm>
            <a:off x="431979" y="6302189"/>
            <a:ext cx="1985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状态方程：</a:t>
            </a:r>
          </a:p>
        </p:txBody>
      </p:sp>
      <p:grpSp>
        <p:nvGrpSpPr>
          <p:cNvPr id="88" name="Group 97"/>
          <p:cNvGrpSpPr/>
          <p:nvPr/>
        </p:nvGrpSpPr>
        <p:grpSpPr bwMode="auto">
          <a:xfrm>
            <a:off x="115555" y="768350"/>
            <a:ext cx="8440435" cy="2907974"/>
            <a:chOff x="67" y="484"/>
            <a:chExt cx="5591" cy="2046"/>
          </a:xfrm>
        </p:grpSpPr>
        <p:grpSp>
          <p:nvGrpSpPr>
            <p:cNvPr id="89" name="Group 92"/>
            <p:cNvGrpSpPr/>
            <p:nvPr/>
          </p:nvGrpSpPr>
          <p:grpSpPr bwMode="auto">
            <a:xfrm>
              <a:off x="67" y="484"/>
              <a:ext cx="5591" cy="2046"/>
              <a:chOff x="67" y="484"/>
              <a:chExt cx="5591" cy="2046"/>
            </a:xfrm>
          </p:grpSpPr>
          <p:sp>
            <p:nvSpPr>
              <p:cNvPr id="94" name="Rectangle 5"/>
              <p:cNvSpPr>
                <a:spLocks noChangeArrowheads="1"/>
              </p:cNvSpPr>
              <p:nvPr/>
            </p:nvSpPr>
            <p:spPr bwMode="auto">
              <a:xfrm>
                <a:off x="1180" y="1254"/>
                <a:ext cx="496" cy="689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AutoShape 7"/>
              <p:cNvSpPr>
                <a:spLocks noChangeArrowheads="1"/>
              </p:cNvSpPr>
              <p:nvPr/>
            </p:nvSpPr>
            <p:spPr bwMode="auto">
              <a:xfrm rot="5400000">
                <a:off x="1170" y="1524"/>
                <a:ext cx="143" cy="12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Oval 8"/>
              <p:cNvSpPr>
                <a:spLocks noChangeArrowheads="1"/>
              </p:cNvSpPr>
              <p:nvPr/>
            </p:nvSpPr>
            <p:spPr bwMode="auto">
              <a:xfrm>
                <a:off x="1679" y="1761"/>
                <a:ext cx="67" cy="67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Text Box 9"/>
              <p:cNvSpPr txBox="1">
                <a:spLocks noChangeArrowheads="1"/>
              </p:cNvSpPr>
              <p:nvPr/>
            </p:nvSpPr>
            <p:spPr bwMode="auto">
              <a:xfrm>
                <a:off x="1148" y="1219"/>
                <a:ext cx="407" cy="32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98" name="Text Box 10"/>
              <p:cNvSpPr txBox="1">
                <a:spLocks noChangeArrowheads="1"/>
              </p:cNvSpPr>
              <p:nvPr/>
            </p:nvSpPr>
            <p:spPr bwMode="auto">
              <a:xfrm>
                <a:off x="1636" y="1117"/>
                <a:ext cx="407" cy="32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grpSp>
            <p:nvGrpSpPr>
              <p:cNvPr id="99" name="Group 13"/>
              <p:cNvGrpSpPr/>
              <p:nvPr/>
            </p:nvGrpSpPr>
            <p:grpSpPr bwMode="auto">
              <a:xfrm>
                <a:off x="1657" y="1524"/>
                <a:ext cx="407" cy="324"/>
                <a:chOff x="1615" y="2688"/>
                <a:chExt cx="407" cy="324"/>
              </a:xfrm>
            </p:grpSpPr>
            <p:sp>
              <p:nvSpPr>
                <p:cNvPr id="1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15" y="2688"/>
                  <a:ext cx="407" cy="32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55" name="Line 12"/>
                <p:cNvSpPr>
                  <a:spLocks noChangeShapeType="1"/>
                </p:cNvSpPr>
                <p:nvPr/>
              </p:nvSpPr>
              <p:spPr bwMode="auto">
                <a:xfrm>
                  <a:off x="1660" y="2733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0" name="Text Box 14"/>
              <p:cNvSpPr txBox="1">
                <a:spLocks noChangeArrowheads="1"/>
              </p:cNvSpPr>
              <p:nvPr/>
            </p:nvSpPr>
            <p:spPr bwMode="auto">
              <a:xfrm>
                <a:off x="1283" y="1456"/>
                <a:ext cx="407" cy="32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Rectangle 17"/>
              <p:cNvSpPr>
                <a:spLocks noChangeArrowheads="1"/>
              </p:cNvSpPr>
              <p:nvPr/>
            </p:nvSpPr>
            <p:spPr bwMode="auto">
              <a:xfrm>
                <a:off x="3072" y="1244"/>
                <a:ext cx="496" cy="689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AutoShape 18"/>
              <p:cNvSpPr>
                <a:spLocks noChangeArrowheads="1"/>
              </p:cNvSpPr>
              <p:nvPr/>
            </p:nvSpPr>
            <p:spPr bwMode="auto">
              <a:xfrm rot="5400000">
                <a:off x="3062" y="1514"/>
                <a:ext cx="143" cy="12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Oval 19"/>
              <p:cNvSpPr>
                <a:spLocks noChangeArrowheads="1"/>
              </p:cNvSpPr>
              <p:nvPr/>
            </p:nvSpPr>
            <p:spPr bwMode="auto">
              <a:xfrm>
                <a:off x="3571" y="1751"/>
                <a:ext cx="67" cy="67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Text Box 20"/>
              <p:cNvSpPr txBox="1">
                <a:spLocks noChangeArrowheads="1"/>
              </p:cNvSpPr>
              <p:nvPr/>
            </p:nvSpPr>
            <p:spPr bwMode="auto">
              <a:xfrm>
                <a:off x="3040" y="1209"/>
                <a:ext cx="407" cy="32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05" name="Text Box 21"/>
              <p:cNvSpPr txBox="1">
                <a:spLocks noChangeArrowheads="1"/>
              </p:cNvSpPr>
              <p:nvPr/>
            </p:nvSpPr>
            <p:spPr bwMode="auto">
              <a:xfrm>
                <a:off x="3550" y="1074"/>
                <a:ext cx="407" cy="32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grpSp>
            <p:nvGrpSpPr>
              <p:cNvPr id="106" name="Group 22"/>
              <p:cNvGrpSpPr/>
              <p:nvPr/>
            </p:nvGrpSpPr>
            <p:grpSpPr bwMode="auto">
              <a:xfrm>
                <a:off x="3571" y="1522"/>
                <a:ext cx="407" cy="324"/>
                <a:chOff x="1615" y="2688"/>
                <a:chExt cx="407" cy="324"/>
              </a:xfrm>
            </p:grpSpPr>
            <p:sp>
              <p:nvSpPr>
                <p:cNvPr id="15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615" y="2688"/>
                  <a:ext cx="407" cy="32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53" name="Line 24"/>
                <p:cNvSpPr>
                  <a:spLocks noChangeShapeType="1"/>
                </p:cNvSpPr>
                <p:nvPr/>
              </p:nvSpPr>
              <p:spPr bwMode="auto">
                <a:xfrm>
                  <a:off x="1660" y="2733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7" name="Text Box 25"/>
              <p:cNvSpPr txBox="1">
                <a:spLocks noChangeArrowheads="1"/>
              </p:cNvSpPr>
              <p:nvPr/>
            </p:nvSpPr>
            <p:spPr bwMode="auto">
              <a:xfrm>
                <a:off x="3175" y="1446"/>
                <a:ext cx="407" cy="32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08" name="Group 28"/>
              <p:cNvGrpSpPr/>
              <p:nvPr/>
            </p:nvGrpSpPr>
            <p:grpSpPr bwMode="auto">
              <a:xfrm>
                <a:off x="2043" y="1254"/>
                <a:ext cx="430" cy="395"/>
                <a:chOff x="1525" y="3117"/>
                <a:chExt cx="430" cy="395"/>
              </a:xfrm>
            </p:grpSpPr>
            <p:sp>
              <p:nvSpPr>
                <p:cNvPr id="150" name="Rectangle 26"/>
                <p:cNvSpPr>
                  <a:spLocks noChangeArrowheads="1"/>
                </p:cNvSpPr>
                <p:nvPr/>
              </p:nvSpPr>
              <p:spPr bwMode="auto">
                <a:xfrm>
                  <a:off x="1559" y="3174"/>
                  <a:ext cx="237" cy="33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525" y="3117"/>
                  <a:ext cx="430" cy="32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=1</a:t>
                  </a:r>
                </a:p>
              </p:txBody>
            </p:sp>
          </p:grpSp>
          <p:sp>
            <p:nvSpPr>
              <p:cNvPr id="109" name="Line 30"/>
              <p:cNvSpPr>
                <a:spLocks noChangeShapeType="1"/>
              </p:cNvSpPr>
              <p:nvPr/>
            </p:nvSpPr>
            <p:spPr bwMode="auto">
              <a:xfrm>
                <a:off x="1679" y="1411"/>
                <a:ext cx="3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0" name="Group 31"/>
              <p:cNvGrpSpPr/>
              <p:nvPr/>
            </p:nvGrpSpPr>
            <p:grpSpPr bwMode="auto">
              <a:xfrm>
                <a:off x="2519" y="1173"/>
                <a:ext cx="430" cy="395"/>
                <a:chOff x="1525" y="3117"/>
                <a:chExt cx="430" cy="395"/>
              </a:xfrm>
            </p:grpSpPr>
            <p:sp>
              <p:nvSpPr>
                <p:cNvPr id="148" name="Rectangle 32"/>
                <p:cNvSpPr>
                  <a:spLocks noChangeArrowheads="1"/>
                </p:cNvSpPr>
                <p:nvPr/>
              </p:nvSpPr>
              <p:spPr bwMode="auto">
                <a:xfrm>
                  <a:off x="1559" y="3174"/>
                  <a:ext cx="237" cy="33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525" y="3117"/>
                  <a:ext cx="430" cy="32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=1</a:t>
                  </a:r>
                </a:p>
              </p:txBody>
            </p:sp>
          </p:grpSp>
          <p:sp>
            <p:nvSpPr>
              <p:cNvPr id="111" name="Line 34"/>
              <p:cNvSpPr>
                <a:spLocks noChangeShapeType="1"/>
              </p:cNvSpPr>
              <p:nvPr/>
            </p:nvSpPr>
            <p:spPr bwMode="auto">
              <a:xfrm flipV="1">
                <a:off x="2304" y="1445"/>
                <a:ext cx="23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Line 35"/>
              <p:cNvSpPr>
                <a:spLocks noChangeShapeType="1"/>
              </p:cNvSpPr>
              <p:nvPr/>
            </p:nvSpPr>
            <p:spPr bwMode="auto">
              <a:xfrm>
                <a:off x="2790" y="1366"/>
                <a:ext cx="27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3" name="Group 38"/>
              <p:cNvGrpSpPr/>
              <p:nvPr/>
            </p:nvGrpSpPr>
            <p:grpSpPr bwMode="auto">
              <a:xfrm>
                <a:off x="762" y="709"/>
                <a:ext cx="281" cy="317"/>
                <a:chOff x="1096" y="3162"/>
                <a:chExt cx="281" cy="317"/>
              </a:xfrm>
            </p:grpSpPr>
            <p:sp>
              <p:nvSpPr>
                <p:cNvPr id="146" name="Rectangle 36"/>
                <p:cNvSpPr>
                  <a:spLocks noChangeArrowheads="1"/>
                </p:cNvSpPr>
                <p:nvPr/>
              </p:nvSpPr>
              <p:spPr bwMode="auto">
                <a:xfrm>
                  <a:off x="1096" y="3162"/>
                  <a:ext cx="203" cy="317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" name="Oval 37"/>
                <p:cNvSpPr>
                  <a:spLocks noChangeArrowheads="1"/>
                </p:cNvSpPr>
                <p:nvPr/>
              </p:nvSpPr>
              <p:spPr bwMode="auto">
                <a:xfrm>
                  <a:off x="1309" y="3274"/>
                  <a:ext cx="68" cy="6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4" name="Group 39"/>
              <p:cNvGrpSpPr/>
              <p:nvPr/>
            </p:nvGrpSpPr>
            <p:grpSpPr bwMode="auto">
              <a:xfrm>
                <a:off x="4134" y="783"/>
                <a:ext cx="281" cy="317"/>
                <a:chOff x="1096" y="3162"/>
                <a:chExt cx="281" cy="317"/>
              </a:xfrm>
            </p:grpSpPr>
            <p:sp>
              <p:nvSpPr>
                <p:cNvPr id="144" name="Rectangle 40"/>
                <p:cNvSpPr>
                  <a:spLocks noChangeArrowheads="1"/>
                </p:cNvSpPr>
                <p:nvPr/>
              </p:nvSpPr>
              <p:spPr bwMode="auto">
                <a:xfrm>
                  <a:off x="1096" y="3162"/>
                  <a:ext cx="203" cy="317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5" name="Oval 41"/>
                <p:cNvSpPr>
                  <a:spLocks noChangeArrowheads="1"/>
                </p:cNvSpPr>
                <p:nvPr/>
              </p:nvSpPr>
              <p:spPr bwMode="auto">
                <a:xfrm>
                  <a:off x="1309" y="3274"/>
                  <a:ext cx="68" cy="6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5" name="Group 42"/>
              <p:cNvGrpSpPr/>
              <p:nvPr/>
            </p:nvGrpSpPr>
            <p:grpSpPr bwMode="auto">
              <a:xfrm>
                <a:off x="4156" y="1963"/>
                <a:ext cx="281" cy="317"/>
                <a:chOff x="1096" y="3162"/>
                <a:chExt cx="281" cy="317"/>
              </a:xfrm>
            </p:grpSpPr>
            <p:sp>
              <p:nvSpPr>
                <p:cNvPr id="142" name="Rectangle 43"/>
                <p:cNvSpPr>
                  <a:spLocks noChangeArrowheads="1"/>
                </p:cNvSpPr>
                <p:nvPr/>
              </p:nvSpPr>
              <p:spPr bwMode="auto">
                <a:xfrm>
                  <a:off x="1096" y="3162"/>
                  <a:ext cx="203" cy="317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3" name="Oval 44"/>
                <p:cNvSpPr>
                  <a:spLocks noChangeArrowheads="1"/>
                </p:cNvSpPr>
                <p:nvPr/>
              </p:nvSpPr>
              <p:spPr bwMode="auto">
                <a:xfrm>
                  <a:off x="1309" y="3274"/>
                  <a:ext cx="68" cy="6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6" name="Group 45"/>
              <p:cNvGrpSpPr/>
              <p:nvPr/>
            </p:nvGrpSpPr>
            <p:grpSpPr bwMode="auto">
              <a:xfrm>
                <a:off x="4767" y="1399"/>
                <a:ext cx="281" cy="317"/>
                <a:chOff x="1096" y="3162"/>
                <a:chExt cx="281" cy="317"/>
              </a:xfrm>
            </p:grpSpPr>
            <p:sp>
              <p:nvSpPr>
                <p:cNvPr id="140" name="Rectangle 46"/>
                <p:cNvSpPr>
                  <a:spLocks noChangeArrowheads="1"/>
                </p:cNvSpPr>
                <p:nvPr/>
              </p:nvSpPr>
              <p:spPr bwMode="auto">
                <a:xfrm>
                  <a:off x="1096" y="3162"/>
                  <a:ext cx="203" cy="317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1" name="Oval 47"/>
                <p:cNvSpPr>
                  <a:spLocks noChangeArrowheads="1"/>
                </p:cNvSpPr>
                <p:nvPr/>
              </p:nvSpPr>
              <p:spPr bwMode="auto">
                <a:xfrm>
                  <a:off x="1309" y="3274"/>
                  <a:ext cx="68" cy="6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17" name="Line 48"/>
              <p:cNvSpPr>
                <a:spLocks noChangeShapeType="1"/>
              </p:cNvSpPr>
              <p:nvPr/>
            </p:nvSpPr>
            <p:spPr bwMode="auto">
              <a:xfrm>
                <a:off x="1039" y="858"/>
                <a:ext cx="308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" name="Line 49"/>
              <p:cNvSpPr>
                <a:spLocks noChangeShapeType="1"/>
              </p:cNvSpPr>
              <p:nvPr/>
            </p:nvSpPr>
            <p:spPr bwMode="auto">
              <a:xfrm flipH="1">
                <a:off x="328" y="847"/>
                <a:ext cx="42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9" name="Freeform 50"/>
              <p:cNvSpPr/>
              <p:nvPr/>
            </p:nvSpPr>
            <p:spPr bwMode="auto">
              <a:xfrm>
                <a:off x="621" y="835"/>
                <a:ext cx="3535" cy="1390"/>
              </a:xfrm>
              <a:custGeom>
                <a:avLst/>
                <a:gdLst>
                  <a:gd name="T0" fmla="*/ 0 w 3535"/>
                  <a:gd name="T1" fmla="*/ 0 h 1356"/>
                  <a:gd name="T2" fmla="*/ 0 w 3535"/>
                  <a:gd name="T3" fmla="*/ 1498 h 1356"/>
                  <a:gd name="T4" fmla="*/ 3535 w 3535"/>
                  <a:gd name="T5" fmla="*/ 1498 h 13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535" h="1356">
                    <a:moveTo>
                      <a:pt x="0" y="0"/>
                    </a:moveTo>
                    <a:lnTo>
                      <a:pt x="0" y="1356"/>
                    </a:lnTo>
                    <a:lnTo>
                      <a:pt x="3535" y="1356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" name="Freeform 51"/>
              <p:cNvSpPr/>
              <p:nvPr/>
            </p:nvSpPr>
            <p:spPr bwMode="auto">
              <a:xfrm>
                <a:off x="4427" y="926"/>
                <a:ext cx="328" cy="554"/>
              </a:xfrm>
              <a:custGeom>
                <a:avLst/>
                <a:gdLst>
                  <a:gd name="T0" fmla="*/ 0 w 328"/>
                  <a:gd name="T1" fmla="*/ 0 h 553"/>
                  <a:gd name="T2" fmla="*/ 170 w 328"/>
                  <a:gd name="T3" fmla="*/ 0 h 553"/>
                  <a:gd name="T4" fmla="*/ 170 w 328"/>
                  <a:gd name="T5" fmla="*/ 557 h 553"/>
                  <a:gd name="T6" fmla="*/ 328 w 328"/>
                  <a:gd name="T7" fmla="*/ 557 h 5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28" h="553">
                    <a:moveTo>
                      <a:pt x="0" y="0"/>
                    </a:moveTo>
                    <a:lnTo>
                      <a:pt x="170" y="0"/>
                    </a:lnTo>
                    <a:lnTo>
                      <a:pt x="170" y="553"/>
                    </a:lnTo>
                    <a:lnTo>
                      <a:pt x="328" y="553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1" name="Freeform 52"/>
              <p:cNvSpPr/>
              <p:nvPr/>
            </p:nvSpPr>
            <p:spPr bwMode="auto">
              <a:xfrm flipV="1">
                <a:off x="4439" y="1626"/>
                <a:ext cx="328" cy="498"/>
              </a:xfrm>
              <a:custGeom>
                <a:avLst/>
                <a:gdLst>
                  <a:gd name="T0" fmla="*/ 0 w 328"/>
                  <a:gd name="T1" fmla="*/ 0 h 553"/>
                  <a:gd name="T2" fmla="*/ 170 w 328"/>
                  <a:gd name="T3" fmla="*/ 0 h 553"/>
                  <a:gd name="T4" fmla="*/ 170 w 328"/>
                  <a:gd name="T5" fmla="*/ 363 h 553"/>
                  <a:gd name="T6" fmla="*/ 328 w 328"/>
                  <a:gd name="T7" fmla="*/ 363 h 5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28" h="553">
                    <a:moveTo>
                      <a:pt x="0" y="0"/>
                    </a:moveTo>
                    <a:lnTo>
                      <a:pt x="170" y="0"/>
                    </a:lnTo>
                    <a:lnTo>
                      <a:pt x="170" y="553"/>
                    </a:lnTo>
                    <a:lnTo>
                      <a:pt x="328" y="553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" name="Line 53"/>
              <p:cNvSpPr>
                <a:spLocks noChangeShapeType="1"/>
              </p:cNvSpPr>
              <p:nvPr/>
            </p:nvSpPr>
            <p:spPr bwMode="auto">
              <a:xfrm>
                <a:off x="5060" y="1558"/>
                <a:ext cx="1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" name="Freeform 55"/>
              <p:cNvSpPr/>
              <p:nvPr/>
            </p:nvSpPr>
            <p:spPr bwMode="auto">
              <a:xfrm>
                <a:off x="1965" y="1524"/>
                <a:ext cx="102" cy="701"/>
              </a:xfrm>
              <a:custGeom>
                <a:avLst/>
                <a:gdLst>
                  <a:gd name="T0" fmla="*/ 102 w 102"/>
                  <a:gd name="T1" fmla="*/ 0 h 701"/>
                  <a:gd name="T2" fmla="*/ 0 w 102"/>
                  <a:gd name="T3" fmla="*/ 0 h 701"/>
                  <a:gd name="T4" fmla="*/ 0 w 102"/>
                  <a:gd name="T5" fmla="*/ 701 h 70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2" h="701">
                    <a:moveTo>
                      <a:pt x="102" y="0"/>
                    </a:moveTo>
                    <a:lnTo>
                      <a:pt x="0" y="0"/>
                    </a:lnTo>
                    <a:lnTo>
                      <a:pt x="0" y="701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" name="Freeform 56"/>
              <p:cNvSpPr/>
              <p:nvPr/>
            </p:nvSpPr>
            <p:spPr bwMode="auto">
              <a:xfrm>
                <a:off x="836" y="1355"/>
                <a:ext cx="994" cy="768"/>
              </a:xfrm>
              <a:custGeom>
                <a:avLst/>
                <a:gdLst>
                  <a:gd name="T0" fmla="*/ 339 w 994"/>
                  <a:gd name="T1" fmla="*/ 0 h 734"/>
                  <a:gd name="T2" fmla="*/ 0 w 994"/>
                  <a:gd name="T3" fmla="*/ 0 h 734"/>
                  <a:gd name="T4" fmla="*/ 0 w 994"/>
                  <a:gd name="T5" fmla="*/ 880 h 734"/>
                  <a:gd name="T6" fmla="*/ 994 w 994"/>
                  <a:gd name="T7" fmla="*/ 880 h 734"/>
                  <a:gd name="T8" fmla="*/ 994 w 994"/>
                  <a:gd name="T9" fmla="*/ 542 h 734"/>
                  <a:gd name="T10" fmla="*/ 915 w 994"/>
                  <a:gd name="T11" fmla="*/ 542 h 7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94" h="734">
                    <a:moveTo>
                      <a:pt x="339" y="0"/>
                    </a:moveTo>
                    <a:lnTo>
                      <a:pt x="0" y="0"/>
                    </a:lnTo>
                    <a:lnTo>
                      <a:pt x="0" y="734"/>
                    </a:lnTo>
                    <a:lnTo>
                      <a:pt x="994" y="734"/>
                    </a:lnTo>
                    <a:lnTo>
                      <a:pt x="994" y="452"/>
                    </a:lnTo>
                    <a:lnTo>
                      <a:pt x="915" y="452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" name="Line 57"/>
              <p:cNvSpPr>
                <a:spLocks noChangeShapeType="1"/>
              </p:cNvSpPr>
              <p:nvPr/>
            </p:nvSpPr>
            <p:spPr bwMode="auto">
              <a:xfrm>
                <a:off x="1830" y="2122"/>
                <a:ext cx="231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" name="Freeform 58"/>
              <p:cNvSpPr/>
              <p:nvPr/>
            </p:nvSpPr>
            <p:spPr bwMode="auto">
              <a:xfrm>
                <a:off x="3648" y="1795"/>
                <a:ext cx="508" cy="226"/>
              </a:xfrm>
              <a:custGeom>
                <a:avLst/>
                <a:gdLst>
                  <a:gd name="T0" fmla="*/ 0 w 508"/>
                  <a:gd name="T1" fmla="*/ 0 h 215"/>
                  <a:gd name="T2" fmla="*/ 158 w 508"/>
                  <a:gd name="T3" fmla="*/ 0 h 215"/>
                  <a:gd name="T4" fmla="*/ 158 w 508"/>
                  <a:gd name="T5" fmla="*/ 263 h 215"/>
                  <a:gd name="T6" fmla="*/ 508 w 508"/>
                  <a:gd name="T7" fmla="*/ 263 h 2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8" h="215">
                    <a:moveTo>
                      <a:pt x="0" y="0"/>
                    </a:moveTo>
                    <a:lnTo>
                      <a:pt x="158" y="0"/>
                    </a:lnTo>
                    <a:lnTo>
                      <a:pt x="158" y="215"/>
                    </a:lnTo>
                    <a:lnTo>
                      <a:pt x="508" y="21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Freeform 59"/>
              <p:cNvSpPr/>
              <p:nvPr/>
            </p:nvSpPr>
            <p:spPr bwMode="auto">
              <a:xfrm>
                <a:off x="1965" y="937"/>
                <a:ext cx="2169" cy="474"/>
              </a:xfrm>
              <a:custGeom>
                <a:avLst/>
                <a:gdLst>
                  <a:gd name="T0" fmla="*/ 0 w 2169"/>
                  <a:gd name="T1" fmla="*/ 474 h 474"/>
                  <a:gd name="T2" fmla="*/ 0 w 2169"/>
                  <a:gd name="T3" fmla="*/ 0 h 474"/>
                  <a:gd name="T4" fmla="*/ 2169 w 2169"/>
                  <a:gd name="T5" fmla="*/ 0 h 4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9" h="474">
                    <a:moveTo>
                      <a:pt x="0" y="474"/>
                    </a:moveTo>
                    <a:lnTo>
                      <a:pt x="0" y="0"/>
                    </a:lnTo>
                    <a:lnTo>
                      <a:pt x="2169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8" name="Freeform 60"/>
              <p:cNvSpPr/>
              <p:nvPr/>
            </p:nvSpPr>
            <p:spPr bwMode="auto">
              <a:xfrm>
                <a:off x="3569" y="1016"/>
                <a:ext cx="565" cy="350"/>
              </a:xfrm>
              <a:custGeom>
                <a:avLst/>
                <a:gdLst>
                  <a:gd name="T0" fmla="*/ 0 w 565"/>
                  <a:gd name="T1" fmla="*/ 339 h 350"/>
                  <a:gd name="T2" fmla="*/ 373 w 565"/>
                  <a:gd name="T3" fmla="*/ 350 h 350"/>
                  <a:gd name="T4" fmla="*/ 373 w 565"/>
                  <a:gd name="T5" fmla="*/ 0 h 350"/>
                  <a:gd name="T6" fmla="*/ 565 w 565"/>
                  <a:gd name="T7" fmla="*/ 0 h 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65" h="350">
                    <a:moveTo>
                      <a:pt x="0" y="339"/>
                    </a:moveTo>
                    <a:lnTo>
                      <a:pt x="373" y="350"/>
                    </a:lnTo>
                    <a:lnTo>
                      <a:pt x="373" y="0"/>
                    </a:lnTo>
                    <a:lnTo>
                      <a:pt x="565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Freeform 61"/>
              <p:cNvSpPr/>
              <p:nvPr/>
            </p:nvSpPr>
            <p:spPr bwMode="auto">
              <a:xfrm>
                <a:off x="2417" y="1016"/>
                <a:ext cx="1525" cy="294"/>
              </a:xfrm>
              <a:custGeom>
                <a:avLst/>
                <a:gdLst>
                  <a:gd name="T0" fmla="*/ 1525 w 1525"/>
                  <a:gd name="T1" fmla="*/ 0 h 294"/>
                  <a:gd name="T2" fmla="*/ 0 w 1525"/>
                  <a:gd name="T3" fmla="*/ 0 h 294"/>
                  <a:gd name="T4" fmla="*/ 0 w 1525"/>
                  <a:gd name="T5" fmla="*/ 294 h 294"/>
                  <a:gd name="T6" fmla="*/ 124 w 1525"/>
                  <a:gd name="T7" fmla="*/ 294 h 29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25" h="294">
                    <a:moveTo>
                      <a:pt x="1525" y="0"/>
                    </a:moveTo>
                    <a:lnTo>
                      <a:pt x="0" y="0"/>
                    </a:lnTo>
                    <a:lnTo>
                      <a:pt x="0" y="294"/>
                    </a:lnTo>
                    <a:lnTo>
                      <a:pt x="124" y="294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0" name="Freeform 62"/>
              <p:cNvSpPr/>
              <p:nvPr/>
            </p:nvSpPr>
            <p:spPr bwMode="auto">
              <a:xfrm>
                <a:off x="350" y="1581"/>
                <a:ext cx="2722" cy="745"/>
              </a:xfrm>
              <a:custGeom>
                <a:avLst/>
                <a:gdLst>
                  <a:gd name="T0" fmla="*/ 2722 w 2722"/>
                  <a:gd name="T1" fmla="*/ 0 h 745"/>
                  <a:gd name="T2" fmla="*/ 2575 w 2722"/>
                  <a:gd name="T3" fmla="*/ 0 h 745"/>
                  <a:gd name="T4" fmla="*/ 2575 w 2722"/>
                  <a:gd name="T5" fmla="*/ 745 h 745"/>
                  <a:gd name="T6" fmla="*/ 0 w 2722"/>
                  <a:gd name="T7" fmla="*/ 745 h 74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22" h="745">
                    <a:moveTo>
                      <a:pt x="2722" y="0"/>
                    </a:moveTo>
                    <a:lnTo>
                      <a:pt x="2575" y="0"/>
                    </a:lnTo>
                    <a:lnTo>
                      <a:pt x="2575" y="745"/>
                    </a:lnTo>
                    <a:lnTo>
                      <a:pt x="0" y="74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1" name="Freeform 63"/>
              <p:cNvSpPr/>
              <p:nvPr/>
            </p:nvSpPr>
            <p:spPr bwMode="auto">
              <a:xfrm>
                <a:off x="1016" y="1592"/>
                <a:ext cx="159" cy="734"/>
              </a:xfrm>
              <a:custGeom>
                <a:avLst/>
                <a:gdLst>
                  <a:gd name="T0" fmla="*/ 159 w 159"/>
                  <a:gd name="T1" fmla="*/ 0 h 734"/>
                  <a:gd name="T2" fmla="*/ 0 w 159"/>
                  <a:gd name="T3" fmla="*/ 0 h 734"/>
                  <a:gd name="T4" fmla="*/ 0 w 159"/>
                  <a:gd name="T5" fmla="*/ 734 h 73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59" h="734">
                    <a:moveTo>
                      <a:pt x="159" y="0"/>
                    </a:moveTo>
                    <a:lnTo>
                      <a:pt x="0" y="0"/>
                    </a:lnTo>
                    <a:lnTo>
                      <a:pt x="0" y="734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" name="Text Box 64"/>
              <p:cNvSpPr txBox="1">
                <a:spLocks noChangeArrowheads="1"/>
              </p:cNvSpPr>
              <p:nvPr/>
            </p:nvSpPr>
            <p:spPr bwMode="auto">
              <a:xfrm>
                <a:off x="203" y="542"/>
                <a:ext cx="429" cy="367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33" name="Text Box 65"/>
              <p:cNvSpPr txBox="1">
                <a:spLocks noChangeArrowheads="1"/>
              </p:cNvSpPr>
              <p:nvPr/>
            </p:nvSpPr>
            <p:spPr bwMode="auto">
              <a:xfrm>
                <a:off x="67" y="1999"/>
                <a:ext cx="543" cy="36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134" name="Text Box 66"/>
              <p:cNvSpPr txBox="1">
                <a:spLocks noChangeArrowheads="1"/>
              </p:cNvSpPr>
              <p:nvPr/>
            </p:nvSpPr>
            <p:spPr bwMode="auto">
              <a:xfrm>
                <a:off x="5229" y="1333"/>
                <a:ext cx="429" cy="367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135" name="Text Box 67"/>
              <p:cNvSpPr txBox="1">
                <a:spLocks noChangeArrowheads="1"/>
              </p:cNvSpPr>
              <p:nvPr/>
            </p:nvSpPr>
            <p:spPr bwMode="auto">
              <a:xfrm>
                <a:off x="519" y="484"/>
                <a:ext cx="418" cy="58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  <p:sp>
            <p:nvSpPr>
              <p:cNvPr id="136" name="Text Box 68"/>
              <p:cNvSpPr txBox="1">
                <a:spLocks noChangeArrowheads="1"/>
              </p:cNvSpPr>
              <p:nvPr/>
            </p:nvSpPr>
            <p:spPr bwMode="auto">
              <a:xfrm>
                <a:off x="3839" y="645"/>
                <a:ext cx="418" cy="58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  <p:sp>
            <p:nvSpPr>
              <p:cNvPr id="137" name="Text Box 69"/>
              <p:cNvSpPr txBox="1">
                <a:spLocks noChangeArrowheads="1"/>
              </p:cNvSpPr>
              <p:nvPr/>
            </p:nvSpPr>
            <p:spPr bwMode="auto">
              <a:xfrm>
                <a:off x="1862" y="1031"/>
                <a:ext cx="418" cy="58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  <p:sp>
            <p:nvSpPr>
              <p:cNvPr id="138" name="Text Box 70"/>
              <p:cNvSpPr txBox="1">
                <a:spLocks noChangeArrowheads="1"/>
              </p:cNvSpPr>
              <p:nvPr/>
            </p:nvSpPr>
            <p:spPr bwMode="auto">
              <a:xfrm>
                <a:off x="1725" y="1742"/>
                <a:ext cx="418" cy="58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  <p:sp>
            <p:nvSpPr>
              <p:cNvPr id="139" name="Text Box 71"/>
              <p:cNvSpPr txBox="1">
                <a:spLocks noChangeArrowheads="1"/>
              </p:cNvSpPr>
              <p:nvPr/>
            </p:nvSpPr>
            <p:spPr bwMode="auto">
              <a:xfrm>
                <a:off x="909" y="1946"/>
                <a:ext cx="418" cy="58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</p:grpSp>
        <p:sp>
          <p:nvSpPr>
            <p:cNvPr id="90" name="Text Box 93"/>
            <p:cNvSpPr txBox="1">
              <a:spLocks noChangeArrowheads="1"/>
            </p:cNvSpPr>
            <p:nvPr/>
          </p:nvSpPr>
          <p:spPr bwMode="auto">
            <a:xfrm>
              <a:off x="4098" y="761"/>
              <a:ext cx="262" cy="25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91" name="Text Box 94"/>
            <p:cNvSpPr txBox="1">
              <a:spLocks noChangeArrowheads="1"/>
            </p:cNvSpPr>
            <p:nvPr/>
          </p:nvSpPr>
          <p:spPr bwMode="auto">
            <a:xfrm>
              <a:off x="739" y="685"/>
              <a:ext cx="196" cy="25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92" name="Text Box 95"/>
            <p:cNvSpPr txBox="1">
              <a:spLocks noChangeArrowheads="1"/>
            </p:cNvSpPr>
            <p:nvPr/>
          </p:nvSpPr>
          <p:spPr bwMode="auto">
            <a:xfrm>
              <a:off x="4119" y="1945"/>
              <a:ext cx="262" cy="25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93" name="Text Box 96"/>
            <p:cNvSpPr txBox="1">
              <a:spLocks noChangeArrowheads="1"/>
            </p:cNvSpPr>
            <p:nvPr/>
          </p:nvSpPr>
          <p:spPr bwMode="auto">
            <a:xfrm>
              <a:off x="4750" y="1380"/>
              <a:ext cx="262" cy="25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 Box 39"/>
              <p:cNvSpPr txBox="1">
                <a:spLocks noChangeArrowheads="1"/>
              </p:cNvSpPr>
              <p:nvPr/>
            </p:nvSpPr>
            <p:spPr bwMode="auto">
              <a:xfrm>
                <a:off x="2235925" y="4266427"/>
                <a:ext cx="7153732" cy="6805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𝒀</m:t>
                    </m:r>
                    <m:r>
                      <a:rPr kumimoji="1" lang="en-US" altLang="zh-CN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=</m:t>
                    </m:r>
                    <m:acc>
                      <m:accPr>
                        <m:chr m:val="̅"/>
                        <m:ctrlPr>
                          <a:rPr kumimoji="1" lang="en-US" altLang="zh-CN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  <m:sSubSup>
                              <m:sSubSup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bSup>
                              </m:e>
                            </m:acc>
                          </m:e>
                        </m:acc>
                      </m:e>
                    </m:acc>
                    <m:r>
                      <a:rPr kumimoji="1" lang="en-US" altLang="zh-CN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sSubSup>
                      <m:sSubSup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sSubSup>
                      <m:sSubSup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acc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acc>
                  </m:oMath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2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5925" y="4266427"/>
                <a:ext cx="7153732" cy="680507"/>
              </a:xfrm>
              <a:prstGeom prst="rect">
                <a:avLst/>
              </a:prstGeom>
              <a:blipFill rotWithShape="1">
                <a:blip r:embed="rId2"/>
                <a:stretch>
                  <a:fillRect l="-1" t="-73" r="8" b="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 Box 39"/>
              <p:cNvSpPr txBox="1">
                <a:spLocks noChangeArrowheads="1"/>
              </p:cNvSpPr>
              <p:nvPr/>
            </p:nvSpPr>
            <p:spPr bwMode="auto">
              <a:xfrm>
                <a:off x="2251845" y="5046634"/>
                <a:ext cx="322026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𝑫</m:t>
                          </m:r>
                        </m:e>
                        <m:sub>
                          <m:r>
                            <a:rPr kumimoji="1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r>
                        <a:rPr kumimoji="1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𝑨</m:t>
                      </m:r>
                      <m:r>
                        <a:rPr kumimoji="1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3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1845" y="5046634"/>
                <a:ext cx="3220267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" t="-55" r="10" b="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 Box 39"/>
              <p:cNvSpPr txBox="1">
                <a:spLocks noChangeArrowheads="1"/>
              </p:cNvSpPr>
              <p:nvPr/>
            </p:nvSpPr>
            <p:spPr bwMode="auto">
              <a:xfrm>
                <a:off x="2254117" y="5581178"/>
                <a:ext cx="3220267" cy="5658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𝑫</m:t>
                          </m:r>
                        </m:e>
                        <m:sub>
                          <m:r>
                            <a:rPr kumimoji="1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4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4117" y="5581178"/>
                <a:ext cx="3220267" cy="565861"/>
              </a:xfrm>
              <a:prstGeom prst="rect">
                <a:avLst/>
              </a:prstGeom>
              <a:blipFill rotWithShape="1">
                <a:blip r:embed="rId4"/>
                <a:stretch>
                  <a:fillRect l="-16" t="-29" r="2" b="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 Box 39"/>
              <p:cNvSpPr txBox="1">
                <a:spLocks noChangeArrowheads="1"/>
              </p:cNvSpPr>
              <p:nvPr/>
            </p:nvSpPr>
            <p:spPr bwMode="auto">
              <a:xfrm>
                <a:off x="2256389" y="6265836"/>
                <a:ext cx="3220267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1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5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6389" y="6265836"/>
                <a:ext cx="3220267" cy="532966"/>
              </a:xfrm>
              <a:prstGeom prst="rect">
                <a:avLst/>
              </a:prstGeom>
              <a:blipFill rotWithShape="1">
                <a:blip r:embed="rId5"/>
                <a:stretch>
                  <a:fillRect l="-7" t="-55" r="13" b="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8" grpId="0" autoUpdateAnimBg="0"/>
      <p:bldP spid="69" grpId="0" autoUpdateAnimBg="0"/>
      <p:bldP spid="70" grpId="0" autoUpdateAnimBg="0"/>
      <p:bldP spid="74" grpId="0" autoUpdateAnimBg="0"/>
      <p:bldP spid="172" grpId="0" autoUpdateAnimBg="0"/>
      <p:bldP spid="173" grpId="0" autoUpdateAnimBg="0"/>
      <p:bldP spid="174" grpId="0" autoUpdateAnimBg="0"/>
      <p:bldP spid="17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9"/>
          <p:cNvSpPr txBox="1">
            <a:spLocks noChangeArrowheads="1"/>
          </p:cNvSpPr>
          <p:nvPr/>
        </p:nvSpPr>
        <p:spPr bwMode="auto">
          <a:xfrm>
            <a:off x="168082" y="137983"/>
            <a:ext cx="1985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输出方程：</a:t>
            </a:r>
          </a:p>
        </p:txBody>
      </p:sp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168859" y="832006"/>
            <a:ext cx="1985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驱动方程：</a:t>
            </a:r>
          </a:p>
        </p:txBody>
      </p:sp>
      <p:sp>
        <p:nvSpPr>
          <p:cNvPr id="4" name="Text Box 58"/>
          <p:cNvSpPr txBox="1">
            <a:spLocks noChangeArrowheads="1"/>
          </p:cNvSpPr>
          <p:nvPr/>
        </p:nvSpPr>
        <p:spPr bwMode="auto">
          <a:xfrm>
            <a:off x="186322" y="2035762"/>
            <a:ext cx="1985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状态方程：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9"/>
              <p:cNvSpPr txBox="1">
                <a:spLocks noChangeArrowheads="1"/>
              </p:cNvSpPr>
              <p:nvPr/>
            </p:nvSpPr>
            <p:spPr bwMode="auto">
              <a:xfrm>
                <a:off x="1990268" y="0"/>
                <a:ext cx="7153732" cy="6805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𝒀</m:t>
                    </m:r>
                    <m:r>
                      <a:rPr kumimoji="1" lang="en-US" altLang="zh-CN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=</m:t>
                    </m:r>
                    <m:acc>
                      <m:accPr>
                        <m:chr m:val="̅"/>
                        <m:ctrlPr>
                          <a:rPr kumimoji="1" lang="en-US" altLang="zh-CN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  <m:sSubSup>
                              <m:sSubSup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bSup>
                              </m:e>
                            </m:acc>
                          </m:e>
                        </m:acc>
                      </m:e>
                    </m:acc>
                    <m:r>
                      <a:rPr kumimoji="1" lang="en-US" altLang="zh-CN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sSubSup>
                      <m:sSubSup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sSubSup>
                      <m:sSubSupPr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acc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acc>
                  </m:oMath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0268" y="0"/>
                <a:ext cx="7153732" cy="680507"/>
              </a:xfrm>
              <a:prstGeom prst="rect">
                <a:avLst/>
              </a:prstGeom>
              <a:blipFill rotWithShape="1">
                <a:blip r:embed="rId2"/>
                <a:stretch>
                  <a:fillRect l="-2" b="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9"/>
              <p:cNvSpPr txBox="1">
                <a:spLocks noChangeArrowheads="1"/>
              </p:cNvSpPr>
              <p:nvPr/>
            </p:nvSpPr>
            <p:spPr bwMode="auto">
              <a:xfrm>
                <a:off x="2006188" y="780207"/>
                <a:ext cx="322026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𝑫</m:t>
                          </m:r>
                        </m:e>
                        <m:sub>
                          <m:r>
                            <a:rPr kumimoji="1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r>
                        <a:rPr kumimoji="1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𝑨</m:t>
                      </m:r>
                      <m:r>
                        <a:rPr kumimoji="1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6188" y="780207"/>
                <a:ext cx="3220267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7" t="-82" r="13" b="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9"/>
              <p:cNvSpPr txBox="1">
                <a:spLocks noChangeArrowheads="1"/>
              </p:cNvSpPr>
              <p:nvPr/>
            </p:nvSpPr>
            <p:spPr bwMode="auto">
              <a:xfrm>
                <a:off x="2008460" y="1314751"/>
                <a:ext cx="3220267" cy="5658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𝑫</m:t>
                          </m:r>
                        </m:e>
                        <m:sub>
                          <m:r>
                            <a:rPr kumimoji="1" lang="en-US" altLang="zh-CN" sz="2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8460" y="1314751"/>
                <a:ext cx="3220267" cy="565861"/>
              </a:xfrm>
              <a:prstGeom prst="rect">
                <a:avLst/>
              </a:prstGeom>
              <a:blipFill rotWithShape="1">
                <a:blip r:embed="rId4"/>
                <a:stretch>
                  <a:fillRect l="-18" t="-53" r="4" b="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39"/>
              <p:cNvSpPr txBox="1">
                <a:spLocks noChangeArrowheads="1"/>
              </p:cNvSpPr>
              <p:nvPr/>
            </p:nvSpPr>
            <p:spPr bwMode="auto">
              <a:xfrm>
                <a:off x="2010732" y="1999409"/>
                <a:ext cx="3220267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1" lang="en-US" altLang="zh-CN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0732" y="1999409"/>
                <a:ext cx="3220267" cy="532966"/>
              </a:xfrm>
              <a:prstGeom prst="rect">
                <a:avLst/>
              </a:prstGeom>
              <a:blipFill rotWithShape="1">
                <a:blip r:embed="rId5"/>
                <a:stretch>
                  <a:fillRect l="-10" t="-80" r="16" b="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121"/>
          <p:cNvGrpSpPr/>
          <p:nvPr/>
        </p:nvGrpSpPr>
        <p:grpSpPr bwMode="auto">
          <a:xfrm>
            <a:off x="388744" y="3419454"/>
            <a:ext cx="3530600" cy="2576512"/>
            <a:chOff x="248" y="848"/>
            <a:chExt cx="2224" cy="1623"/>
          </a:xfrm>
        </p:grpSpPr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1837" y="2152"/>
              <a:ext cx="635" cy="319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10/0</a:t>
              </a: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1287" y="2152"/>
              <a:ext cx="550" cy="319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00/1</a:t>
              </a: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248" y="2152"/>
              <a:ext cx="1039" cy="319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1     1</a:t>
              </a: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1837" y="1834"/>
              <a:ext cx="635" cy="31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01/0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287" y="1834"/>
              <a:ext cx="550" cy="31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11/0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48" y="1834"/>
              <a:ext cx="1039" cy="31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1     0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837" y="1515"/>
              <a:ext cx="635" cy="319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00/0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287" y="1515"/>
              <a:ext cx="550" cy="319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10/0</a:t>
              </a: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248" y="1515"/>
              <a:ext cx="1039" cy="319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0     1</a:t>
              </a: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1837" y="1196"/>
              <a:ext cx="635" cy="319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11/1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1287" y="1196"/>
              <a:ext cx="550" cy="319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01/0</a:t>
              </a: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248" y="1196"/>
              <a:ext cx="1039" cy="319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0     0</a:t>
              </a: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837" y="870"/>
              <a:ext cx="635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287" y="870"/>
              <a:ext cx="550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248" y="870"/>
              <a:ext cx="1039" cy="326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248" y="1196"/>
              <a:ext cx="2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248" y="1515"/>
              <a:ext cx="2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248" y="1834"/>
              <a:ext cx="2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248" y="2152"/>
              <a:ext cx="22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287" y="870"/>
              <a:ext cx="0" cy="16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837" y="870"/>
              <a:ext cx="0" cy="16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248" y="870"/>
              <a:ext cx="2224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248" y="870"/>
              <a:ext cx="0" cy="1601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2472" y="870"/>
              <a:ext cx="0" cy="1601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248" y="2471"/>
              <a:ext cx="2224" cy="0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60"/>
            <p:cNvSpPr>
              <a:spLocks noChangeShapeType="1"/>
            </p:cNvSpPr>
            <p:nvPr/>
          </p:nvSpPr>
          <p:spPr bwMode="auto">
            <a:xfrm>
              <a:off x="248" y="870"/>
              <a:ext cx="1039" cy="326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Text Box 64"/>
            <p:cNvSpPr txBox="1">
              <a:spLocks noChangeArrowheads="1"/>
            </p:cNvSpPr>
            <p:nvPr/>
          </p:nvSpPr>
          <p:spPr bwMode="auto">
            <a:xfrm>
              <a:off x="1027" y="848"/>
              <a:ext cx="38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37" name="Text Box 65"/>
            <p:cNvSpPr txBox="1">
              <a:spLocks noChangeArrowheads="1"/>
            </p:cNvSpPr>
            <p:nvPr/>
          </p:nvSpPr>
          <p:spPr bwMode="auto">
            <a:xfrm>
              <a:off x="339" y="926"/>
              <a:ext cx="76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</p:grpSp>
      <p:sp>
        <p:nvSpPr>
          <p:cNvPr id="38" name="Text Box 126"/>
          <p:cNvSpPr txBox="1">
            <a:spLocks noChangeArrowheads="1"/>
          </p:cNvSpPr>
          <p:nvPr/>
        </p:nvSpPr>
        <p:spPr bwMode="auto">
          <a:xfrm>
            <a:off x="1016584" y="6267173"/>
            <a:ext cx="2311400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/Y</a:t>
            </a: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-1483" y="2674922"/>
            <a:ext cx="21765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" name="Group 119"/>
          <p:cNvGrpSpPr/>
          <p:nvPr/>
        </p:nvGrpSpPr>
        <p:grpSpPr bwMode="auto">
          <a:xfrm>
            <a:off x="5773852" y="1991942"/>
            <a:ext cx="2486025" cy="1376367"/>
            <a:chOff x="3436" y="664"/>
            <a:chExt cx="1566" cy="867"/>
          </a:xfrm>
        </p:grpSpPr>
        <p:grpSp>
          <p:nvGrpSpPr>
            <p:cNvPr id="41" name="Group 79"/>
            <p:cNvGrpSpPr/>
            <p:nvPr/>
          </p:nvGrpSpPr>
          <p:grpSpPr bwMode="auto">
            <a:xfrm>
              <a:off x="4585" y="1095"/>
              <a:ext cx="417" cy="305"/>
              <a:chOff x="1875" y="3196"/>
              <a:chExt cx="417" cy="305"/>
            </a:xfrm>
          </p:grpSpPr>
          <p:sp>
            <p:nvSpPr>
              <p:cNvPr id="44" name="Oval 80"/>
              <p:cNvSpPr>
                <a:spLocks noChangeArrowheads="1"/>
              </p:cNvSpPr>
              <p:nvPr/>
            </p:nvSpPr>
            <p:spPr bwMode="auto">
              <a:xfrm>
                <a:off x="1875" y="3196"/>
                <a:ext cx="305" cy="305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Text Box 81"/>
              <p:cNvSpPr txBox="1">
                <a:spLocks noChangeArrowheads="1"/>
              </p:cNvSpPr>
              <p:nvPr/>
            </p:nvSpPr>
            <p:spPr bwMode="auto">
              <a:xfrm>
                <a:off x="1886" y="3196"/>
                <a:ext cx="406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01</a:t>
                </a:r>
              </a:p>
            </p:txBody>
          </p:sp>
        </p:grpSp>
        <p:sp>
          <p:nvSpPr>
            <p:cNvPr id="42" name="Arc 82"/>
            <p:cNvSpPr/>
            <p:nvPr/>
          </p:nvSpPr>
          <p:spPr bwMode="auto">
            <a:xfrm>
              <a:off x="3436" y="988"/>
              <a:ext cx="1236" cy="543"/>
            </a:xfrm>
            <a:custGeom>
              <a:avLst/>
              <a:gdLst>
                <a:gd name="T0" fmla="*/ 0 w 26085"/>
                <a:gd name="T1" fmla="*/ 0 h 21600"/>
                <a:gd name="T2" fmla="*/ 0 w 26085"/>
                <a:gd name="T3" fmla="*/ 0 h 21600"/>
                <a:gd name="T4" fmla="*/ 0 w 2608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85" h="21600" fill="none" extrusionOk="0">
                  <a:moveTo>
                    <a:pt x="-1" y="4079"/>
                  </a:moveTo>
                  <a:cubicBezTo>
                    <a:pt x="3678" y="1427"/>
                    <a:pt x="8098" y="-1"/>
                    <a:pt x="12633" y="0"/>
                  </a:cubicBezTo>
                  <a:cubicBezTo>
                    <a:pt x="17519" y="0"/>
                    <a:pt x="22261" y="1656"/>
                    <a:pt x="26084" y="4700"/>
                  </a:cubicBezTo>
                </a:path>
                <a:path w="26085" h="21600" stroke="0" extrusionOk="0">
                  <a:moveTo>
                    <a:pt x="-1" y="4079"/>
                  </a:moveTo>
                  <a:cubicBezTo>
                    <a:pt x="3678" y="1427"/>
                    <a:pt x="8098" y="-1"/>
                    <a:pt x="12633" y="0"/>
                  </a:cubicBezTo>
                  <a:cubicBezTo>
                    <a:pt x="17519" y="0"/>
                    <a:pt x="22261" y="1656"/>
                    <a:pt x="26084" y="4700"/>
                  </a:cubicBezTo>
                  <a:lnTo>
                    <a:pt x="12633" y="21600"/>
                  </a:lnTo>
                  <a:lnTo>
                    <a:pt x="-1" y="4079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Text Box 83"/>
            <p:cNvSpPr txBox="1">
              <a:spLocks noChangeArrowheads="1"/>
            </p:cNvSpPr>
            <p:nvPr/>
          </p:nvSpPr>
          <p:spPr bwMode="auto">
            <a:xfrm>
              <a:off x="3542" y="664"/>
              <a:ext cx="1410" cy="29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输入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输出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0/0</a:t>
              </a:r>
            </a:p>
          </p:txBody>
        </p:sp>
      </p:grpSp>
      <p:grpSp>
        <p:nvGrpSpPr>
          <p:cNvPr id="46" name="Group 115"/>
          <p:cNvGrpSpPr/>
          <p:nvPr/>
        </p:nvGrpSpPr>
        <p:grpSpPr bwMode="auto">
          <a:xfrm>
            <a:off x="7635989" y="2955550"/>
            <a:ext cx="1252538" cy="2322513"/>
            <a:chOff x="4609" y="1271"/>
            <a:chExt cx="789" cy="1463"/>
          </a:xfrm>
        </p:grpSpPr>
        <p:grpSp>
          <p:nvGrpSpPr>
            <p:cNvPr id="47" name="Group 87"/>
            <p:cNvGrpSpPr/>
            <p:nvPr/>
          </p:nvGrpSpPr>
          <p:grpSpPr bwMode="auto">
            <a:xfrm>
              <a:off x="4609" y="2429"/>
              <a:ext cx="417" cy="305"/>
              <a:chOff x="1875" y="3196"/>
              <a:chExt cx="417" cy="305"/>
            </a:xfrm>
          </p:grpSpPr>
          <p:sp>
            <p:nvSpPr>
              <p:cNvPr id="50" name="Oval 88"/>
              <p:cNvSpPr>
                <a:spLocks noChangeArrowheads="1"/>
              </p:cNvSpPr>
              <p:nvPr/>
            </p:nvSpPr>
            <p:spPr bwMode="auto">
              <a:xfrm>
                <a:off x="1875" y="3196"/>
                <a:ext cx="305" cy="305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Text Box 89"/>
              <p:cNvSpPr txBox="1">
                <a:spLocks noChangeArrowheads="1"/>
              </p:cNvSpPr>
              <p:nvPr/>
            </p:nvSpPr>
            <p:spPr bwMode="auto">
              <a:xfrm>
                <a:off x="1886" y="3196"/>
                <a:ext cx="406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</a:t>
                </a:r>
              </a:p>
            </p:txBody>
          </p:sp>
        </p:grpSp>
        <p:sp>
          <p:nvSpPr>
            <p:cNvPr id="48" name="Arc 90"/>
            <p:cNvSpPr/>
            <p:nvPr/>
          </p:nvSpPr>
          <p:spPr bwMode="auto">
            <a:xfrm>
              <a:off x="4642" y="1271"/>
              <a:ext cx="384" cy="1288"/>
            </a:xfrm>
            <a:custGeom>
              <a:avLst/>
              <a:gdLst>
                <a:gd name="T0" fmla="*/ 0 w 21600"/>
                <a:gd name="T1" fmla="*/ 0 h 30032"/>
                <a:gd name="T2" fmla="*/ 0 w 21600"/>
                <a:gd name="T3" fmla="*/ 0 h 30032"/>
                <a:gd name="T4" fmla="*/ 0 w 21600"/>
                <a:gd name="T5" fmla="*/ 0 h 300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032" fill="none" extrusionOk="0">
                  <a:moveTo>
                    <a:pt x="15352" y="0"/>
                  </a:moveTo>
                  <a:cubicBezTo>
                    <a:pt x="19355" y="4044"/>
                    <a:pt x="21600" y="9504"/>
                    <a:pt x="21600" y="15194"/>
                  </a:cubicBezTo>
                  <a:cubicBezTo>
                    <a:pt x="21600" y="20712"/>
                    <a:pt x="19487" y="26021"/>
                    <a:pt x="15696" y="30031"/>
                  </a:cubicBezTo>
                </a:path>
                <a:path w="21600" h="30032" stroke="0" extrusionOk="0">
                  <a:moveTo>
                    <a:pt x="15352" y="0"/>
                  </a:moveTo>
                  <a:cubicBezTo>
                    <a:pt x="19355" y="4044"/>
                    <a:pt x="21600" y="9504"/>
                    <a:pt x="21600" y="15194"/>
                  </a:cubicBezTo>
                  <a:cubicBezTo>
                    <a:pt x="21600" y="20712"/>
                    <a:pt x="19487" y="26021"/>
                    <a:pt x="15696" y="30031"/>
                  </a:cubicBezTo>
                  <a:lnTo>
                    <a:pt x="0" y="15194"/>
                  </a:lnTo>
                  <a:lnTo>
                    <a:pt x="15352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Text Box 91"/>
            <p:cNvSpPr txBox="1">
              <a:spLocks noChangeArrowheads="1"/>
            </p:cNvSpPr>
            <p:nvPr/>
          </p:nvSpPr>
          <p:spPr bwMode="auto">
            <a:xfrm>
              <a:off x="5003" y="1751"/>
              <a:ext cx="39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0/0</a:t>
              </a:r>
            </a:p>
          </p:txBody>
        </p:sp>
      </p:grpSp>
      <p:grpSp>
        <p:nvGrpSpPr>
          <p:cNvPr id="52" name="Group 111"/>
          <p:cNvGrpSpPr/>
          <p:nvPr/>
        </p:nvGrpSpPr>
        <p:grpSpPr bwMode="auto">
          <a:xfrm>
            <a:off x="5500802" y="4585913"/>
            <a:ext cx="2289175" cy="1236662"/>
            <a:chOff x="3264" y="2298"/>
            <a:chExt cx="1442" cy="779"/>
          </a:xfrm>
        </p:grpSpPr>
        <p:grpSp>
          <p:nvGrpSpPr>
            <p:cNvPr id="53" name="Group 93"/>
            <p:cNvGrpSpPr/>
            <p:nvPr/>
          </p:nvGrpSpPr>
          <p:grpSpPr bwMode="auto">
            <a:xfrm>
              <a:off x="3264" y="2439"/>
              <a:ext cx="417" cy="305"/>
              <a:chOff x="1875" y="3196"/>
              <a:chExt cx="417" cy="305"/>
            </a:xfrm>
          </p:grpSpPr>
          <p:sp>
            <p:nvSpPr>
              <p:cNvPr id="56" name="Oval 94"/>
              <p:cNvSpPr>
                <a:spLocks noChangeArrowheads="1"/>
              </p:cNvSpPr>
              <p:nvPr/>
            </p:nvSpPr>
            <p:spPr bwMode="auto">
              <a:xfrm>
                <a:off x="1875" y="3196"/>
                <a:ext cx="305" cy="305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Text Box 95"/>
              <p:cNvSpPr txBox="1">
                <a:spLocks noChangeArrowheads="1"/>
              </p:cNvSpPr>
              <p:nvPr/>
            </p:nvSpPr>
            <p:spPr bwMode="auto">
              <a:xfrm>
                <a:off x="1886" y="3196"/>
                <a:ext cx="406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</a:p>
            </p:txBody>
          </p:sp>
        </p:grpSp>
        <p:sp>
          <p:nvSpPr>
            <p:cNvPr id="54" name="Arc 96"/>
            <p:cNvSpPr/>
            <p:nvPr/>
          </p:nvSpPr>
          <p:spPr bwMode="auto">
            <a:xfrm flipH="1" flipV="1">
              <a:off x="3470" y="2298"/>
              <a:ext cx="1236" cy="543"/>
            </a:xfrm>
            <a:custGeom>
              <a:avLst/>
              <a:gdLst>
                <a:gd name="T0" fmla="*/ 0 w 26085"/>
                <a:gd name="T1" fmla="*/ 0 h 21600"/>
                <a:gd name="T2" fmla="*/ 0 w 26085"/>
                <a:gd name="T3" fmla="*/ 0 h 21600"/>
                <a:gd name="T4" fmla="*/ 0 w 2608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85" h="21600" fill="none" extrusionOk="0">
                  <a:moveTo>
                    <a:pt x="-1" y="4079"/>
                  </a:moveTo>
                  <a:cubicBezTo>
                    <a:pt x="3678" y="1427"/>
                    <a:pt x="8098" y="-1"/>
                    <a:pt x="12633" y="0"/>
                  </a:cubicBezTo>
                  <a:cubicBezTo>
                    <a:pt x="17519" y="0"/>
                    <a:pt x="22261" y="1656"/>
                    <a:pt x="26084" y="4700"/>
                  </a:cubicBezTo>
                </a:path>
                <a:path w="26085" h="21600" stroke="0" extrusionOk="0">
                  <a:moveTo>
                    <a:pt x="-1" y="4079"/>
                  </a:moveTo>
                  <a:cubicBezTo>
                    <a:pt x="3678" y="1427"/>
                    <a:pt x="8098" y="-1"/>
                    <a:pt x="12633" y="0"/>
                  </a:cubicBezTo>
                  <a:cubicBezTo>
                    <a:pt x="17519" y="0"/>
                    <a:pt x="22261" y="1656"/>
                    <a:pt x="26084" y="4700"/>
                  </a:cubicBezTo>
                  <a:lnTo>
                    <a:pt x="12633" y="21600"/>
                  </a:lnTo>
                  <a:lnTo>
                    <a:pt x="-1" y="4079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Text Box 97"/>
            <p:cNvSpPr txBox="1">
              <a:spLocks noChangeArrowheads="1"/>
            </p:cNvSpPr>
            <p:nvPr/>
          </p:nvSpPr>
          <p:spPr bwMode="auto">
            <a:xfrm>
              <a:off x="3941" y="2789"/>
              <a:ext cx="52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0/0</a:t>
              </a:r>
            </a:p>
          </p:txBody>
        </p:sp>
      </p:grpSp>
      <p:grpSp>
        <p:nvGrpSpPr>
          <p:cNvPr id="58" name="Group 76"/>
          <p:cNvGrpSpPr/>
          <p:nvPr/>
        </p:nvGrpSpPr>
        <p:grpSpPr bwMode="auto">
          <a:xfrm>
            <a:off x="5483339" y="2695200"/>
            <a:ext cx="661988" cy="484188"/>
            <a:chOff x="1875" y="3196"/>
            <a:chExt cx="417" cy="305"/>
          </a:xfrm>
        </p:grpSpPr>
        <p:sp>
          <p:nvSpPr>
            <p:cNvPr id="59" name="Oval 77"/>
            <p:cNvSpPr>
              <a:spLocks noChangeArrowheads="1"/>
            </p:cNvSpPr>
            <p:nvPr/>
          </p:nvSpPr>
          <p:spPr bwMode="auto">
            <a:xfrm>
              <a:off x="1875" y="3196"/>
              <a:ext cx="305" cy="30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Text Box 78"/>
            <p:cNvSpPr txBox="1">
              <a:spLocks noChangeArrowheads="1"/>
            </p:cNvSpPr>
            <p:nvPr/>
          </p:nvSpPr>
          <p:spPr bwMode="auto">
            <a:xfrm>
              <a:off x="1886" y="3196"/>
              <a:ext cx="40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</a:t>
              </a:r>
            </a:p>
          </p:txBody>
        </p:sp>
      </p:grpSp>
      <p:grpSp>
        <p:nvGrpSpPr>
          <p:cNvPr id="61" name="Group 125"/>
          <p:cNvGrpSpPr/>
          <p:nvPr/>
        </p:nvGrpSpPr>
        <p:grpSpPr bwMode="auto">
          <a:xfrm>
            <a:off x="4819764" y="2884113"/>
            <a:ext cx="1111250" cy="2044700"/>
            <a:chOff x="2778" y="1689"/>
            <a:chExt cx="700" cy="1288"/>
          </a:xfrm>
        </p:grpSpPr>
        <p:sp>
          <p:nvSpPr>
            <p:cNvPr id="62" name="Arc 100"/>
            <p:cNvSpPr/>
            <p:nvPr/>
          </p:nvSpPr>
          <p:spPr bwMode="auto">
            <a:xfrm flipH="1" flipV="1">
              <a:off x="3094" y="1689"/>
              <a:ext cx="384" cy="1288"/>
            </a:xfrm>
            <a:custGeom>
              <a:avLst/>
              <a:gdLst>
                <a:gd name="T0" fmla="*/ 0 w 21600"/>
                <a:gd name="T1" fmla="*/ 0 h 30032"/>
                <a:gd name="T2" fmla="*/ 0 w 21600"/>
                <a:gd name="T3" fmla="*/ 0 h 30032"/>
                <a:gd name="T4" fmla="*/ 0 w 21600"/>
                <a:gd name="T5" fmla="*/ 0 h 300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032" fill="none" extrusionOk="0">
                  <a:moveTo>
                    <a:pt x="15352" y="0"/>
                  </a:moveTo>
                  <a:cubicBezTo>
                    <a:pt x="19355" y="4044"/>
                    <a:pt x="21600" y="9504"/>
                    <a:pt x="21600" y="15194"/>
                  </a:cubicBezTo>
                  <a:cubicBezTo>
                    <a:pt x="21600" y="20712"/>
                    <a:pt x="19487" y="26021"/>
                    <a:pt x="15696" y="30031"/>
                  </a:cubicBezTo>
                </a:path>
                <a:path w="21600" h="30032" stroke="0" extrusionOk="0">
                  <a:moveTo>
                    <a:pt x="15352" y="0"/>
                  </a:moveTo>
                  <a:cubicBezTo>
                    <a:pt x="19355" y="4044"/>
                    <a:pt x="21600" y="9504"/>
                    <a:pt x="21600" y="15194"/>
                  </a:cubicBezTo>
                  <a:cubicBezTo>
                    <a:pt x="21600" y="20712"/>
                    <a:pt x="19487" y="26021"/>
                    <a:pt x="15696" y="30031"/>
                  </a:cubicBezTo>
                  <a:lnTo>
                    <a:pt x="0" y="15194"/>
                  </a:lnTo>
                  <a:lnTo>
                    <a:pt x="15352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Text Box 101"/>
            <p:cNvSpPr txBox="1">
              <a:spLocks noChangeArrowheads="1"/>
            </p:cNvSpPr>
            <p:nvPr/>
          </p:nvSpPr>
          <p:spPr bwMode="auto">
            <a:xfrm>
              <a:off x="2778" y="2248"/>
              <a:ext cx="39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0/1</a:t>
              </a:r>
            </a:p>
          </p:txBody>
        </p:sp>
      </p:grpSp>
      <p:grpSp>
        <p:nvGrpSpPr>
          <p:cNvPr id="64" name="Group 109"/>
          <p:cNvGrpSpPr/>
          <p:nvPr/>
        </p:nvGrpSpPr>
        <p:grpSpPr bwMode="auto">
          <a:xfrm>
            <a:off x="5464289" y="2982538"/>
            <a:ext cx="1400175" cy="1876425"/>
            <a:chOff x="3241" y="1288"/>
            <a:chExt cx="882" cy="1182"/>
          </a:xfrm>
        </p:grpSpPr>
        <p:sp>
          <p:nvSpPr>
            <p:cNvPr id="65" name="Arc 104"/>
            <p:cNvSpPr/>
            <p:nvPr/>
          </p:nvSpPr>
          <p:spPr bwMode="auto">
            <a:xfrm>
              <a:off x="3241" y="1288"/>
              <a:ext cx="384" cy="1182"/>
            </a:xfrm>
            <a:custGeom>
              <a:avLst/>
              <a:gdLst>
                <a:gd name="T0" fmla="*/ 0 w 21600"/>
                <a:gd name="T1" fmla="*/ 0 h 27558"/>
                <a:gd name="T2" fmla="*/ 0 w 21600"/>
                <a:gd name="T3" fmla="*/ 0 h 27558"/>
                <a:gd name="T4" fmla="*/ 0 w 21600"/>
                <a:gd name="T5" fmla="*/ 0 h 275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7558" fill="none" extrusionOk="0">
                  <a:moveTo>
                    <a:pt x="17457" y="-1"/>
                  </a:moveTo>
                  <a:cubicBezTo>
                    <a:pt x="20149" y="3694"/>
                    <a:pt x="21600" y="8148"/>
                    <a:pt x="21600" y="12720"/>
                  </a:cubicBezTo>
                  <a:cubicBezTo>
                    <a:pt x="21600" y="18238"/>
                    <a:pt x="19487" y="23547"/>
                    <a:pt x="15696" y="27557"/>
                  </a:cubicBezTo>
                </a:path>
                <a:path w="21600" h="27558" stroke="0" extrusionOk="0">
                  <a:moveTo>
                    <a:pt x="17457" y="-1"/>
                  </a:moveTo>
                  <a:cubicBezTo>
                    <a:pt x="20149" y="3694"/>
                    <a:pt x="21600" y="8148"/>
                    <a:pt x="21600" y="12720"/>
                  </a:cubicBezTo>
                  <a:cubicBezTo>
                    <a:pt x="21600" y="18238"/>
                    <a:pt x="19487" y="23547"/>
                    <a:pt x="15696" y="27557"/>
                  </a:cubicBezTo>
                  <a:lnTo>
                    <a:pt x="0" y="12720"/>
                  </a:lnTo>
                  <a:lnTo>
                    <a:pt x="17457" y="-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Text Box 106"/>
            <p:cNvSpPr txBox="1">
              <a:spLocks noChangeArrowheads="1"/>
            </p:cNvSpPr>
            <p:nvPr/>
          </p:nvSpPr>
          <p:spPr bwMode="auto">
            <a:xfrm>
              <a:off x="3603" y="1716"/>
              <a:ext cx="52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1/1</a:t>
              </a:r>
            </a:p>
          </p:txBody>
        </p:sp>
      </p:grpSp>
      <p:grpSp>
        <p:nvGrpSpPr>
          <p:cNvPr id="67" name="Group 112"/>
          <p:cNvGrpSpPr/>
          <p:nvPr/>
        </p:nvGrpSpPr>
        <p:grpSpPr bwMode="auto">
          <a:xfrm>
            <a:off x="5991339" y="4343025"/>
            <a:ext cx="1735138" cy="1268413"/>
            <a:chOff x="3573" y="2145"/>
            <a:chExt cx="1093" cy="799"/>
          </a:xfrm>
        </p:grpSpPr>
        <p:sp>
          <p:nvSpPr>
            <p:cNvPr id="68" name="Arc 108"/>
            <p:cNvSpPr/>
            <p:nvPr/>
          </p:nvSpPr>
          <p:spPr bwMode="auto">
            <a:xfrm>
              <a:off x="3573" y="2401"/>
              <a:ext cx="1093" cy="543"/>
            </a:xfrm>
            <a:custGeom>
              <a:avLst/>
              <a:gdLst>
                <a:gd name="T0" fmla="*/ 0 w 23077"/>
                <a:gd name="T1" fmla="*/ 0 h 21600"/>
                <a:gd name="T2" fmla="*/ 0 w 23077"/>
                <a:gd name="T3" fmla="*/ 0 h 21600"/>
                <a:gd name="T4" fmla="*/ 0 w 2307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077" h="21600" fill="none" extrusionOk="0">
                  <a:moveTo>
                    <a:pt x="-1" y="4079"/>
                  </a:moveTo>
                  <a:cubicBezTo>
                    <a:pt x="3678" y="1427"/>
                    <a:pt x="8098" y="-1"/>
                    <a:pt x="12633" y="0"/>
                  </a:cubicBezTo>
                  <a:cubicBezTo>
                    <a:pt x="16286" y="0"/>
                    <a:pt x="19879" y="926"/>
                    <a:pt x="23077" y="2692"/>
                  </a:cubicBezTo>
                </a:path>
                <a:path w="23077" h="21600" stroke="0" extrusionOk="0">
                  <a:moveTo>
                    <a:pt x="-1" y="4079"/>
                  </a:moveTo>
                  <a:cubicBezTo>
                    <a:pt x="3678" y="1427"/>
                    <a:pt x="8098" y="-1"/>
                    <a:pt x="12633" y="0"/>
                  </a:cubicBezTo>
                  <a:cubicBezTo>
                    <a:pt x="16286" y="0"/>
                    <a:pt x="19879" y="926"/>
                    <a:pt x="23077" y="2692"/>
                  </a:cubicBezTo>
                  <a:lnTo>
                    <a:pt x="12633" y="21600"/>
                  </a:lnTo>
                  <a:lnTo>
                    <a:pt x="-1" y="4079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Text Box 110"/>
            <p:cNvSpPr txBox="1">
              <a:spLocks noChangeArrowheads="1"/>
            </p:cNvSpPr>
            <p:nvPr/>
          </p:nvSpPr>
          <p:spPr bwMode="auto">
            <a:xfrm>
              <a:off x="3907" y="2145"/>
              <a:ext cx="52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1/0</a:t>
              </a:r>
            </a:p>
          </p:txBody>
        </p:sp>
      </p:grpSp>
      <p:grpSp>
        <p:nvGrpSpPr>
          <p:cNvPr id="70" name="Group 116"/>
          <p:cNvGrpSpPr/>
          <p:nvPr/>
        </p:nvGrpSpPr>
        <p:grpSpPr bwMode="auto">
          <a:xfrm>
            <a:off x="7043852" y="3044450"/>
            <a:ext cx="1111250" cy="1755775"/>
            <a:chOff x="4236" y="1327"/>
            <a:chExt cx="700" cy="1106"/>
          </a:xfrm>
        </p:grpSpPr>
        <p:sp>
          <p:nvSpPr>
            <p:cNvPr id="71" name="Arc 113"/>
            <p:cNvSpPr/>
            <p:nvPr/>
          </p:nvSpPr>
          <p:spPr bwMode="auto">
            <a:xfrm flipH="1" flipV="1">
              <a:off x="4552" y="1327"/>
              <a:ext cx="384" cy="1106"/>
            </a:xfrm>
            <a:custGeom>
              <a:avLst/>
              <a:gdLst>
                <a:gd name="T0" fmla="*/ 0 w 21600"/>
                <a:gd name="T1" fmla="*/ 0 h 25799"/>
                <a:gd name="T2" fmla="*/ 0 w 21600"/>
                <a:gd name="T3" fmla="*/ 0 h 25799"/>
                <a:gd name="T4" fmla="*/ 0 w 21600"/>
                <a:gd name="T5" fmla="*/ 0 h 257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5799" fill="none" extrusionOk="0">
                  <a:moveTo>
                    <a:pt x="16066" y="-1"/>
                  </a:moveTo>
                  <a:cubicBezTo>
                    <a:pt x="19629" y="3964"/>
                    <a:pt x="21600" y="9106"/>
                    <a:pt x="21600" y="14437"/>
                  </a:cubicBezTo>
                  <a:cubicBezTo>
                    <a:pt x="21600" y="18450"/>
                    <a:pt x="20481" y="22385"/>
                    <a:pt x="18370" y="25799"/>
                  </a:cubicBezTo>
                </a:path>
                <a:path w="21600" h="25799" stroke="0" extrusionOk="0">
                  <a:moveTo>
                    <a:pt x="16066" y="-1"/>
                  </a:moveTo>
                  <a:cubicBezTo>
                    <a:pt x="19629" y="3964"/>
                    <a:pt x="21600" y="9106"/>
                    <a:pt x="21600" y="14437"/>
                  </a:cubicBezTo>
                  <a:cubicBezTo>
                    <a:pt x="21600" y="18450"/>
                    <a:pt x="20481" y="22385"/>
                    <a:pt x="18370" y="25799"/>
                  </a:cubicBezTo>
                  <a:lnTo>
                    <a:pt x="0" y="14437"/>
                  </a:lnTo>
                  <a:lnTo>
                    <a:pt x="16066" y="-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Text Box 114"/>
            <p:cNvSpPr txBox="1">
              <a:spLocks noChangeArrowheads="1"/>
            </p:cNvSpPr>
            <p:nvPr/>
          </p:nvSpPr>
          <p:spPr bwMode="auto">
            <a:xfrm>
              <a:off x="4236" y="1717"/>
              <a:ext cx="39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1/0</a:t>
              </a:r>
            </a:p>
          </p:txBody>
        </p:sp>
      </p:grpSp>
      <p:grpSp>
        <p:nvGrpSpPr>
          <p:cNvPr id="73" name="Group 120"/>
          <p:cNvGrpSpPr/>
          <p:nvPr/>
        </p:nvGrpSpPr>
        <p:grpSpPr bwMode="auto">
          <a:xfrm>
            <a:off x="5994514" y="2255463"/>
            <a:ext cx="1589088" cy="1273175"/>
            <a:chOff x="3575" y="830"/>
            <a:chExt cx="1001" cy="802"/>
          </a:xfrm>
        </p:grpSpPr>
        <p:sp>
          <p:nvSpPr>
            <p:cNvPr id="74" name="Arc 117"/>
            <p:cNvSpPr/>
            <p:nvPr/>
          </p:nvSpPr>
          <p:spPr bwMode="auto">
            <a:xfrm flipH="1" flipV="1">
              <a:off x="3575" y="830"/>
              <a:ext cx="1001" cy="543"/>
            </a:xfrm>
            <a:custGeom>
              <a:avLst/>
              <a:gdLst>
                <a:gd name="T0" fmla="*/ 0 w 21126"/>
                <a:gd name="T1" fmla="*/ 0 h 21600"/>
                <a:gd name="T2" fmla="*/ 0 w 21126"/>
                <a:gd name="T3" fmla="*/ 0 h 21600"/>
                <a:gd name="T4" fmla="*/ 0 w 2112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26" h="21600" fill="none" extrusionOk="0">
                  <a:moveTo>
                    <a:pt x="0" y="2537"/>
                  </a:moveTo>
                  <a:cubicBezTo>
                    <a:pt x="3126" y="871"/>
                    <a:pt x="6614" y="-1"/>
                    <a:pt x="10157" y="0"/>
                  </a:cubicBezTo>
                  <a:cubicBezTo>
                    <a:pt x="14014" y="0"/>
                    <a:pt x="17802" y="1033"/>
                    <a:pt x="21125" y="2992"/>
                  </a:cubicBezTo>
                </a:path>
                <a:path w="21126" h="21600" stroke="0" extrusionOk="0">
                  <a:moveTo>
                    <a:pt x="0" y="2537"/>
                  </a:moveTo>
                  <a:cubicBezTo>
                    <a:pt x="3126" y="871"/>
                    <a:pt x="6614" y="-1"/>
                    <a:pt x="10157" y="0"/>
                  </a:cubicBezTo>
                  <a:cubicBezTo>
                    <a:pt x="14014" y="0"/>
                    <a:pt x="17802" y="1033"/>
                    <a:pt x="21125" y="2992"/>
                  </a:cubicBezTo>
                  <a:lnTo>
                    <a:pt x="10157" y="21600"/>
                  </a:lnTo>
                  <a:lnTo>
                    <a:pt x="0" y="2537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Text Box 118"/>
            <p:cNvSpPr txBox="1">
              <a:spLocks noChangeArrowheads="1"/>
            </p:cNvSpPr>
            <p:nvPr/>
          </p:nvSpPr>
          <p:spPr bwMode="auto">
            <a:xfrm>
              <a:off x="3895" y="1344"/>
              <a:ext cx="520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1/0</a:t>
              </a:r>
            </a:p>
          </p:txBody>
        </p:sp>
      </p:grpSp>
      <p:sp>
        <p:nvSpPr>
          <p:cNvPr id="76" name="Text Box 43"/>
          <p:cNvSpPr txBox="1">
            <a:spLocks noChangeArrowheads="1"/>
          </p:cNvSpPr>
          <p:nvPr/>
        </p:nvSpPr>
        <p:spPr bwMode="auto">
          <a:xfrm>
            <a:off x="4815450" y="1434386"/>
            <a:ext cx="21765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676805" y="5859285"/>
            <a:ext cx="422537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分析结果：可逆的同步四进制计数器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utoUpdateAnimBg="0"/>
      <p:bldP spid="39" grpId="0" autoUpdateAnimBg="0"/>
      <p:bldP spid="76" grpId="0"/>
      <p:bldP spid="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§5.1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5288" y="955968"/>
            <a:ext cx="8229600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98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400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indent="-31623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61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3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5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7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330066"/>
              </a:buClr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时序逻辑电路与组合逻辑电路的区别</a:t>
            </a:r>
            <a:endParaRPr kumimoji="0"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lvl="0" indent="-514350" eaLnBrk="1" hangingPunct="1">
              <a:lnSpc>
                <a:spcPct val="90000"/>
              </a:lnSpc>
              <a:spcBef>
                <a:spcPts val="1200"/>
              </a:spcBef>
              <a:buClr>
                <a:srgbClr val="330066"/>
              </a:buClr>
              <a:buFont typeface="+mj-lt"/>
              <a:buAutoNum type="arabicPeriod"/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组合逻辑电路某一时刻的输出只取决于此时刻的输入</a:t>
            </a:r>
            <a:endParaRPr kumimoji="0"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eaLnBrk="1" hangingPunct="1">
              <a:lnSpc>
                <a:spcPct val="90000"/>
              </a:lnSpc>
              <a:spcBef>
                <a:spcPts val="1200"/>
              </a:spcBef>
              <a:buClr>
                <a:srgbClr val="330066"/>
              </a:buClr>
              <a:buFont typeface="+mj-lt"/>
              <a:buAutoNum type="arabicPeriod"/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时序逻辑电路某一时刻的稳定输出不仅取决于当时的输入，还取决于过去的输入(历史状态)</a:t>
            </a:r>
            <a:endParaRPr kumimoji="0"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eaLnBrk="1" hangingPunct="1">
              <a:lnSpc>
                <a:spcPct val="90000"/>
              </a:lnSpc>
              <a:spcBef>
                <a:spcPts val="1200"/>
              </a:spcBef>
              <a:buClr>
                <a:srgbClr val="330066"/>
              </a:buClr>
              <a:buFont typeface="+mj-lt"/>
              <a:buAutoNum type="arabicPeriod"/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记忆元件(触发器)是时序逻辑电路的基本元件</a:t>
            </a:r>
            <a:endParaRPr kumimoji="0"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1200"/>
              </a:spcBef>
              <a:buClr>
                <a:srgbClr val="330066"/>
              </a:buClr>
              <a:buNone/>
              <a:defRPr/>
            </a:pPr>
            <a:endParaRPr kumimoji="0"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1200"/>
              </a:spcBef>
              <a:buClr>
                <a:srgbClr val="330066"/>
              </a:buClr>
              <a:buNone/>
              <a:defRPr/>
            </a:pPr>
            <a:endParaRPr kumimoji="0"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088" y="189468"/>
            <a:ext cx="7623089" cy="5334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§5.2.2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异步时序电路分析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1】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分析下面异步时序电路的逻辑功能</a:t>
            </a:r>
          </a:p>
        </p:txBody>
      </p:sp>
      <p:sp>
        <p:nvSpPr>
          <p:cNvPr id="35" name="Text Box 43"/>
          <p:cNvSpPr txBox="1">
            <a:spLocks noChangeArrowheads="1"/>
          </p:cNvSpPr>
          <p:nvPr/>
        </p:nvSpPr>
        <p:spPr bwMode="auto">
          <a:xfrm>
            <a:off x="166070" y="3193087"/>
            <a:ext cx="21765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）列方程</a:t>
            </a:r>
          </a:p>
        </p:txBody>
      </p:sp>
      <p:grpSp>
        <p:nvGrpSpPr>
          <p:cNvPr id="89" name="Group 69"/>
          <p:cNvGrpSpPr/>
          <p:nvPr/>
        </p:nvGrpSpPr>
        <p:grpSpPr bwMode="auto">
          <a:xfrm>
            <a:off x="1433581" y="1293982"/>
            <a:ext cx="6656388" cy="1898650"/>
            <a:chOff x="672" y="886"/>
            <a:chExt cx="4193" cy="1196"/>
          </a:xfrm>
        </p:grpSpPr>
        <p:sp>
          <p:nvSpPr>
            <p:cNvPr id="90" name="Rectangle 7"/>
            <p:cNvSpPr>
              <a:spLocks noChangeArrowheads="1"/>
            </p:cNvSpPr>
            <p:nvPr/>
          </p:nvSpPr>
          <p:spPr bwMode="auto">
            <a:xfrm>
              <a:off x="1718" y="1142"/>
              <a:ext cx="502" cy="62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Text Box 8"/>
            <p:cNvSpPr txBox="1">
              <a:spLocks noChangeArrowheads="1"/>
            </p:cNvSpPr>
            <p:nvPr/>
          </p:nvSpPr>
          <p:spPr bwMode="auto">
            <a:xfrm>
              <a:off x="1696" y="1108"/>
              <a:ext cx="309" cy="25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1675" y="1524"/>
              <a:ext cx="309" cy="25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 rot="5400000">
              <a:off x="1709" y="1398"/>
              <a:ext cx="111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1656" y="1415"/>
              <a:ext cx="64" cy="6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Text Box 12"/>
            <p:cNvSpPr txBox="1">
              <a:spLocks noChangeArrowheads="1"/>
            </p:cNvSpPr>
            <p:nvPr/>
          </p:nvSpPr>
          <p:spPr bwMode="auto">
            <a:xfrm>
              <a:off x="2198" y="1011"/>
              <a:ext cx="309" cy="253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03" name="Text Box 13"/>
            <p:cNvSpPr txBox="1">
              <a:spLocks noChangeArrowheads="1"/>
            </p:cNvSpPr>
            <p:nvPr/>
          </p:nvSpPr>
          <p:spPr bwMode="auto">
            <a:xfrm>
              <a:off x="2187" y="1384"/>
              <a:ext cx="309" cy="250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04" name="Oval 14"/>
            <p:cNvSpPr>
              <a:spLocks noChangeArrowheads="1"/>
            </p:cNvSpPr>
            <p:nvPr/>
          </p:nvSpPr>
          <p:spPr bwMode="auto">
            <a:xfrm>
              <a:off x="2232" y="1596"/>
              <a:ext cx="64" cy="6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Line 15"/>
            <p:cNvSpPr>
              <a:spLocks noChangeShapeType="1"/>
            </p:cNvSpPr>
            <p:nvPr/>
          </p:nvSpPr>
          <p:spPr bwMode="auto">
            <a:xfrm>
              <a:off x="2252" y="1419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Rectangle 16"/>
            <p:cNvSpPr>
              <a:spLocks noChangeArrowheads="1"/>
            </p:cNvSpPr>
            <p:nvPr/>
          </p:nvSpPr>
          <p:spPr bwMode="auto">
            <a:xfrm>
              <a:off x="1718" y="1142"/>
              <a:ext cx="502" cy="62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Text Box 17"/>
            <p:cNvSpPr txBox="1">
              <a:spLocks noChangeArrowheads="1"/>
            </p:cNvSpPr>
            <p:nvPr/>
          </p:nvSpPr>
          <p:spPr bwMode="auto">
            <a:xfrm>
              <a:off x="1696" y="1108"/>
              <a:ext cx="309" cy="25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08" name="Text Box 18"/>
            <p:cNvSpPr txBox="1">
              <a:spLocks noChangeArrowheads="1"/>
            </p:cNvSpPr>
            <p:nvPr/>
          </p:nvSpPr>
          <p:spPr bwMode="auto">
            <a:xfrm>
              <a:off x="1675" y="1524"/>
              <a:ext cx="309" cy="25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09" name="AutoShape 19"/>
            <p:cNvSpPr>
              <a:spLocks noChangeArrowheads="1"/>
            </p:cNvSpPr>
            <p:nvPr/>
          </p:nvSpPr>
          <p:spPr bwMode="auto">
            <a:xfrm rot="5400000">
              <a:off x="1709" y="1398"/>
              <a:ext cx="111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Oval 20"/>
            <p:cNvSpPr>
              <a:spLocks noChangeArrowheads="1"/>
            </p:cNvSpPr>
            <p:nvPr/>
          </p:nvSpPr>
          <p:spPr bwMode="auto">
            <a:xfrm>
              <a:off x="1656" y="1415"/>
              <a:ext cx="64" cy="6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Text Box 21"/>
            <p:cNvSpPr txBox="1">
              <a:spLocks noChangeArrowheads="1"/>
            </p:cNvSpPr>
            <p:nvPr/>
          </p:nvSpPr>
          <p:spPr bwMode="auto">
            <a:xfrm>
              <a:off x="2187" y="1384"/>
              <a:ext cx="309" cy="25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12" name="Oval 22"/>
            <p:cNvSpPr>
              <a:spLocks noChangeArrowheads="1"/>
            </p:cNvSpPr>
            <p:nvPr/>
          </p:nvSpPr>
          <p:spPr bwMode="auto">
            <a:xfrm>
              <a:off x="2232" y="1596"/>
              <a:ext cx="64" cy="6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Line 23"/>
            <p:cNvSpPr>
              <a:spLocks noChangeShapeType="1"/>
            </p:cNvSpPr>
            <p:nvPr/>
          </p:nvSpPr>
          <p:spPr bwMode="auto">
            <a:xfrm>
              <a:off x="2252" y="1419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2881" y="1141"/>
              <a:ext cx="502" cy="62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Text Box 25"/>
            <p:cNvSpPr txBox="1">
              <a:spLocks noChangeArrowheads="1"/>
            </p:cNvSpPr>
            <p:nvPr/>
          </p:nvSpPr>
          <p:spPr bwMode="auto">
            <a:xfrm>
              <a:off x="2859" y="1107"/>
              <a:ext cx="309" cy="25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6" name="Text Box 26"/>
            <p:cNvSpPr txBox="1">
              <a:spLocks noChangeArrowheads="1"/>
            </p:cNvSpPr>
            <p:nvPr/>
          </p:nvSpPr>
          <p:spPr bwMode="auto">
            <a:xfrm>
              <a:off x="2838" y="1523"/>
              <a:ext cx="309" cy="25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7" name="AutoShape 27"/>
            <p:cNvSpPr>
              <a:spLocks noChangeArrowheads="1"/>
            </p:cNvSpPr>
            <p:nvPr/>
          </p:nvSpPr>
          <p:spPr bwMode="auto">
            <a:xfrm rot="5400000">
              <a:off x="2872" y="1397"/>
              <a:ext cx="111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Oval 28"/>
            <p:cNvSpPr>
              <a:spLocks noChangeArrowheads="1"/>
            </p:cNvSpPr>
            <p:nvPr/>
          </p:nvSpPr>
          <p:spPr bwMode="auto">
            <a:xfrm>
              <a:off x="2819" y="1414"/>
              <a:ext cx="64" cy="6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Text Box 29"/>
            <p:cNvSpPr txBox="1">
              <a:spLocks noChangeArrowheads="1"/>
            </p:cNvSpPr>
            <p:nvPr/>
          </p:nvSpPr>
          <p:spPr bwMode="auto">
            <a:xfrm>
              <a:off x="3361" y="1010"/>
              <a:ext cx="309" cy="25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20" name="Text Box 30"/>
            <p:cNvSpPr txBox="1">
              <a:spLocks noChangeArrowheads="1"/>
            </p:cNvSpPr>
            <p:nvPr/>
          </p:nvSpPr>
          <p:spPr bwMode="auto">
            <a:xfrm>
              <a:off x="3350" y="1383"/>
              <a:ext cx="309" cy="25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21" name="Oval 31"/>
            <p:cNvSpPr>
              <a:spLocks noChangeArrowheads="1"/>
            </p:cNvSpPr>
            <p:nvPr/>
          </p:nvSpPr>
          <p:spPr bwMode="auto">
            <a:xfrm>
              <a:off x="3395" y="1595"/>
              <a:ext cx="64" cy="6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Line 32"/>
            <p:cNvSpPr>
              <a:spLocks noChangeShapeType="1"/>
            </p:cNvSpPr>
            <p:nvPr/>
          </p:nvSpPr>
          <p:spPr bwMode="auto">
            <a:xfrm>
              <a:off x="3415" y="1418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Rectangle 33"/>
            <p:cNvSpPr>
              <a:spLocks noChangeArrowheads="1"/>
            </p:cNvSpPr>
            <p:nvPr/>
          </p:nvSpPr>
          <p:spPr bwMode="auto">
            <a:xfrm>
              <a:off x="3972" y="1140"/>
              <a:ext cx="502" cy="62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Text Box 34"/>
            <p:cNvSpPr txBox="1">
              <a:spLocks noChangeArrowheads="1"/>
            </p:cNvSpPr>
            <p:nvPr/>
          </p:nvSpPr>
          <p:spPr bwMode="auto">
            <a:xfrm>
              <a:off x="3950" y="1106"/>
              <a:ext cx="309" cy="25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25" name="Text Box 35"/>
            <p:cNvSpPr txBox="1">
              <a:spLocks noChangeArrowheads="1"/>
            </p:cNvSpPr>
            <p:nvPr/>
          </p:nvSpPr>
          <p:spPr bwMode="auto">
            <a:xfrm>
              <a:off x="3929" y="1522"/>
              <a:ext cx="309" cy="25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26" name="AutoShape 36"/>
            <p:cNvSpPr>
              <a:spLocks noChangeArrowheads="1"/>
            </p:cNvSpPr>
            <p:nvPr/>
          </p:nvSpPr>
          <p:spPr bwMode="auto">
            <a:xfrm rot="5400000">
              <a:off x="3963" y="1396"/>
              <a:ext cx="111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Oval 37"/>
            <p:cNvSpPr>
              <a:spLocks noChangeArrowheads="1"/>
            </p:cNvSpPr>
            <p:nvPr/>
          </p:nvSpPr>
          <p:spPr bwMode="auto">
            <a:xfrm>
              <a:off x="3910" y="1413"/>
              <a:ext cx="64" cy="6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Text Box 38"/>
            <p:cNvSpPr txBox="1">
              <a:spLocks noChangeArrowheads="1"/>
            </p:cNvSpPr>
            <p:nvPr/>
          </p:nvSpPr>
          <p:spPr bwMode="auto">
            <a:xfrm>
              <a:off x="4430" y="1031"/>
              <a:ext cx="309" cy="25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29" name="Text Box 39"/>
            <p:cNvSpPr txBox="1">
              <a:spLocks noChangeArrowheads="1"/>
            </p:cNvSpPr>
            <p:nvPr/>
          </p:nvSpPr>
          <p:spPr bwMode="auto">
            <a:xfrm>
              <a:off x="4441" y="1382"/>
              <a:ext cx="309" cy="25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30" name="Oval 40"/>
            <p:cNvSpPr>
              <a:spLocks noChangeArrowheads="1"/>
            </p:cNvSpPr>
            <p:nvPr/>
          </p:nvSpPr>
          <p:spPr bwMode="auto">
            <a:xfrm>
              <a:off x="4486" y="1594"/>
              <a:ext cx="64" cy="6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Line 41"/>
            <p:cNvSpPr>
              <a:spLocks noChangeShapeType="1"/>
            </p:cNvSpPr>
            <p:nvPr/>
          </p:nvSpPr>
          <p:spPr bwMode="auto">
            <a:xfrm>
              <a:off x="4506" y="1417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Freeform 42"/>
            <p:cNvSpPr/>
            <p:nvPr/>
          </p:nvSpPr>
          <p:spPr bwMode="auto">
            <a:xfrm>
              <a:off x="1003" y="1441"/>
              <a:ext cx="2912" cy="501"/>
            </a:xfrm>
            <a:custGeom>
              <a:avLst/>
              <a:gdLst>
                <a:gd name="T0" fmla="*/ 2912 w 2912"/>
                <a:gd name="T1" fmla="*/ 0 h 501"/>
                <a:gd name="T2" fmla="*/ 2774 w 2912"/>
                <a:gd name="T3" fmla="*/ 0 h 501"/>
                <a:gd name="T4" fmla="*/ 2774 w 2912"/>
                <a:gd name="T5" fmla="*/ 501 h 501"/>
                <a:gd name="T6" fmla="*/ 0 w 2912"/>
                <a:gd name="T7" fmla="*/ 501 h 50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12" h="501">
                  <a:moveTo>
                    <a:pt x="2912" y="0"/>
                  </a:moveTo>
                  <a:lnTo>
                    <a:pt x="2774" y="0"/>
                  </a:lnTo>
                  <a:lnTo>
                    <a:pt x="2774" y="501"/>
                  </a:lnTo>
                  <a:lnTo>
                    <a:pt x="0" y="501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Freeform 43"/>
            <p:cNvSpPr/>
            <p:nvPr/>
          </p:nvSpPr>
          <p:spPr bwMode="auto">
            <a:xfrm>
              <a:off x="1451" y="1441"/>
              <a:ext cx="203" cy="490"/>
            </a:xfrm>
            <a:custGeom>
              <a:avLst/>
              <a:gdLst>
                <a:gd name="T0" fmla="*/ 203 w 203"/>
                <a:gd name="T1" fmla="*/ 0 h 490"/>
                <a:gd name="T2" fmla="*/ 0 w 203"/>
                <a:gd name="T3" fmla="*/ 0 h 490"/>
                <a:gd name="T4" fmla="*/ 0 w 203"/>
                <a:gd name="T5" fmla="*/ 490 h 4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" h="490">
                  <a:moveTo>
                    <a:pt x="203" y="0"/>
                  </a:moveTo>
                  <a:lnTo>
                    <a:pt x="0" y="0"/>
                  </a:lnTo>
                  <a:lnTo>
                    <a:pt x="0" y="49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" name="Freeform 44"/>
            <p:cNvSpPr/>
            <p:nvPr/>
          </p:nvSpPr>
          <p:spPr bwMode="auto">
            <a:xfrm>
              <a:off x="1441" y="907"/>
              <a:ext cx="3424" cy="736"/>
            </a:xfrm>
            <a:custGeom>
              <a:avLst/>
              <a:gdLst>
                <a:gd name="T0" fmla="*/ 266 w 3424"/>
                <a:gd name="T1" fmla="*/ 460 h 629"/>
                <a:gd name="T2" fmla="*/ 0 w 3424"/>
                <a:gd name="T3" fmla="*/ 460 h 629"/>
                <a:gd name="T4" fmla="*/ 0 w 3424"/>
                <a:gd name="T5" fmla="*/ 0 h 629"/>
                <a:gd name="T6" fmla="*/ 3424 w 3424"/>
                <a:gd name="T7" fmla="*/ 0 h 629"/>
                <a:gd name="T8" fmla="*/ 3424 w 3424"/>
                <a:gd name="T9" fmla="*/ 1178 h 629"/>
                <a:gd name="T10" fmla="*/ 3104 w 3424"/>
                <a:gd name="T11" fmla="*/ 1178 h 6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24" h="629">
                  <a:moveTo>
                    <a:pt x="266" y="245"/>
                  </a:moveTo>
                  <a:lnTo>
                    <a:pt x="0" y="245"/>
                  </a:lnTo>
                  <a:lnTo>
                    <a:pt x="0" y="0"/>
                  </a:lnTo>
                  <a:lnTo>
                    <a:pt x="3424" y="0"/>
                  </a:lnTo>
                  <a:lnTo>
                    <a:pt x="3424" y="629"/>
                  </a:lnTo>
                  <a:lnTo>
                    <a:pt x="3104" y="629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Line 45"/>
            <p:cNvSpPr>
              <a:spLocks noChangeShapeType="1"/>
            </p:cNvSpPr>
            <p:nvPr/>
          </p:nvSpPr>
          <p:spPr bwMode="auto">
            <a:xfrm>
              <a:off x="2230" y="1259"/>
              <a:ext cx="65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Line 46"/>
            <p:cNvSpPr>
              <a:spLocks noChangeShapeType="1"/>
            </p:cNvSpPr>
            <p:nvPr/>
          </p:nvSpPr>
          <p:spPr bwMode="auto">
            <a:xfrm>
              <a:off x="3382" y="1281"/>
              <a:ext cx="58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Freeform 47"/>
            <p:cNvSpPr/>
            <p:nvPr/>
          </p:nvSpPr>
          <p:spPr bwMode="auto">
            <a:xfrm>
              <a:off x="2678" y="1003"/>
              <a:ext cx="1291" cy="448"/>
            </a:xfrm>
            <a:custGeom>
              <a:avLst/>
              <a:gdLst>
                <a:gd name="T0" fmla="*/ 139 w 1291"/>
                <a:gd name="T1" fmla="*/ 448 h 448"/>
                <a:gd name="T2" fmla="*/ 0 w 1291"/>
                <a:gd name="T3" fmla="*/ 448 h 448"/>
                <a:gd name="T4" fmla="*/ 0 w 1291"/>
                <a:gd name="T5" fmla="*/ 0 h 448"/>
                <a:gd name="T6" fmla="*/ 1099 w 1291"/>
                <a:gd name="T7" fmla="*/ 0 h 448"/>
                <a:gd name="T8" fmla="*/ 1099 w 1291"/>
                <a:gd name="T9" fmla="*/ 203 h 448"/>
                <a:gd name="T10" fmla="*/ 1291 w 1291"/>
                <a:gd name="T11" fmla="*/ 203 h 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1" h="448">
                  <a:moveTo>
                    <a:pt x="139" y="448"/>
                  </a:moveTo>
                  <a:lnTo>
                    <a:pt x="0" y="448"/>
                  </a:lnTo>
                  <a:lnTo>
                    <a:pt x="0" y="0"/>
                  </a:lnTo>
                  <a:lnTo>
                    <a:pt x="1099" y="0"/>
                  </a:lnTo>
                  <a:lnTo>
                    <a:pt x="1099" y="203"/>
                  </a:lnTo>
                  <a:lnTo>
                    <a:pt x="1291" y="203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Text Box 48"/>
            <p:cNvSpPr txBox="1">
              <a:spLocks noChangeArrowheads="1"/>
            </p:cNvSpPr>
            <p:nvPr/>
          </p:nvSpPr>
          <p:spPr bwMode="auto">
            <a:xfrm>
              <a:off x="2582" y="886"/>
              <a:ext cx="416" cy="52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</a:p>
          </p:txBody>
        </p:sp>
        <p:sp>
          <p:nvSpPr>
            <p:cNvPr id="139" name="Text Box 49"/>
            <p:cNvSpPr txBox="1">
              <a:spLocks noChangeArrowheads="1"/>
            </p:cNvSpPr>
            <p:nvPr/>
          </p:nvSpPr>
          <p:spPr bwMode="auto">
            <a:xfrm>
              <a:off x="1366" y="1557"/>
              <a:ext cx="416" cy="52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</a:p>
          </p:txBody>
        </p:sp>
        <p:sp>
          <p:nvSpPr>
            <p:cNvPr id="140" name="Text Box 50"/>
            <p:cNvSpPr txBox="1">
              <a:spLocks noChangeArrowheads="1"/>
            </p:cNvSpPr>
            <p:nvPr/>
          </p:nvSpPr>
          <p:spPr bwMode="auto">
            <a:xfrm>
              <a:off x="672" y="1772"/>
              <a:ext cx="416" cy="292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</p:grpSp>
      <p:sp>
        <p:nvSpPr>
          <p:cNvPr id="141" name="Text Box 39"/>
          <p:cNvSpPr txBox="1">
            <a:spLocks noChangeArrowheads="1"/>
          </p:cNvSpPr>
          <p:nvPr/>
        </p:nvSpPr>
        <p:spPr bwMode="auto">
          <a:xfrm>
            <a:off x="549344" y="3753320"/>
            <a:ext cx="1985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时钟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方程：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 Box 39"/>
              <p:cNvSpPr txBox="1">
                <a:spLocks noChangeArrowheads="1"/>
              </p:cNvSpPr>
              <p:nvPr/>
            </p:nvSpPr>
            <p:spPr bwMode="auto">
              <a:xfrm>
                <a:off x="2250759" y="3768552"/>
                <a:ext cx="314010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noProof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 noProof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𝑪𝑷</m:t>
                          </m:r>
                        </m:e>
                        <m:sub>
                          <m:r>
                            <a:rPr lang="en-US" altLang="zh-CN" sz="2800" b="1" i="1" noProof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1" i="1" noProof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𝑪𝑷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𝑪𝑷</m:t>
                      </m:r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2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0759" y="3768552"/>
                <a:ext cx="3140103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0" t="-88" r="11" b="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 Box 39"/>
              <p:cNvSpPr txBox="1">
                <a:spLocks noChangeArrowheads="1"/>
              </p:cNvSpPr>
              <p:nvPr/>
            </p:nvSpPr>
            <p:spPr bwMode="auto">
              <a:xfrm>
                <a:off x="5432968" y="3757176"/>
                <a:ext cx="249322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noProof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 noProof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𝑪𝑷</m:t>
                          </m:r>
                        </m:e>
                        <m:sub>
                          <m:r>
                            <a:rPr lang="en-US" altLang="zh-CN" sz="2800" b="1" i="1" noProof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noProof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3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2968" y="3757176"/>
                <a:ext cx="2493225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" t="-99" r="5" b="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 Box 39"/>
          <p:cNvSpPr txBox="1">
            <a:spLocks noChangeArrowheads="1"/>
          </p:cNvSpPr>
          <p:nvPr/>
        </p:nvSpPr>
        <p:spPr bwMode="auto">
          <a:xfrm>
            <a:off x="551616" y="4369744"/>
            <a:ext cx="1985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驱动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方程：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 Box 39"/>
              <p:cNvSpPr txBox="1">
                <a:spLocks noChangeArrowheads="1"/>
              </p:cNvSpPr>
              <p:nvPr/>
            </p:nvSpPr>
            <p:spPr bwMode="auto">
              <a:xfrm>
                <a:off x="2266680" y="4357681"/>
                <a:ext cx="1675152" cy="996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noProof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 noProof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800" b="1" i="1" noProof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1" i="1" noProof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b="1" i="1" noProof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sz="2800" b="1" i="1" noProof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noProof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 noProof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800" b="1" i="1" noProof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𝒏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𝑲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𝟏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5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6680" y="4357681"/>
                <a:ext cx="1675152" cy="996748"/>
              </a:xfrm>
              <a:prstGeom prst="rect">
                <a:avLst/>
              </a:prstGeom>
              <a:blipFill rotWithShape="1">
                <a:blip r:embed="rId4"/>
                <a:stretch>
                  <a:fillRect l="-22" t="-31" r="23" b="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 Box 39"/>
              <p:cNvSpPr txBox="1">
                <a:spLocks noChangeArrowheads="1"/>
              </p:cNvSpPr>
              <p:nvPr/>
            </p:nvSpPr>
            <p:spPr bwMode="auto">
              <a:xfrm>
                <a:off x="4138698" y="4359953"/>
                <a:ext cx="1675152" cy="9645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noProof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 noProof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800" b="1" i="1" noProof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noProof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𝑲</m:t>
                          </m:r>
                        </m:e>
                        <m:sub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𝟏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6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8698" y="4359953"/>
                <a:ext cx="1675152" cy="964559"/>
              </a:xfrm>
              <a:prstGeom prst="rect">
                <a:avLst/>
              </a:prstGeom>
              <a:blipFill rotWithShape="1">
                <a:blip r:embed="rId5"/>
                <a:stretch>
                  <a:fillRect l="-24" t="-4" r="25" b="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 Box 39"/>
              <p:cNvSpPr txBox="1">
                <a:spLocks noChangeArrowheads="1"/>
              </p:cNvSpPr>
              <p:nvPr/>
            </p:nvSpPr>
            <p:spPr bwMode="auto">
              <a:xfrm>
                <a:off x="6038013" y="4362225"/>
                <a:ext cx="2051956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noProof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 noProof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800" b="1" i="1" noProof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noProof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𝒏</m:t>
                              </m:r>
                            </m:sup>
                          </m:sSub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𝑲</m:t>
                          </m:r>
                        </m:e>
                        <m:sub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𝟏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7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8013" y="4362225"/>
                <a:ext cx="2051956" cy="954107"/>
              </a:xfrm>
              <a:prstGeom prst="rect">
                <a:avLst/>
              </a:prstGeom>
              <a:blipFill rotWithShape="1">
                <a:blip r:embed="rId6"/>
                <a:stretch>
                  <a:fillRect l="-21" t="-43" r="3" b="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 Box 39"/>
          <p:cNvSpPr txBox="1">
            <a:spLocks noChangeArrowheads="1"/>
          </p:cNvSpPr>
          <p:nvPr/>
        </p:nvSpPr>
        <p:spPr bwMode="auto">
          <a:xfrm>
            <a:off x="553888" y="5381956"/>
            <a:ext cx="1985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方程：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 Box 39"/>
              <p:cNvSpPr txBox="1">
                <a:spLocks noChangeArrowheads="1"/>
              </p:cNvSpPr>
              <p:nvPr/>
            </p:nvSpPr>
            <p:spPr bwMode="auto">
              <a:xfrm>
                <a:off x="2268952" y="5342593"/>
                <a:ext cx="3544898" cy="1500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  <m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sz="2800" b="1" i="1" noProof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b="1" i="1" noProof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sz="2800" b="1" i="1" noProof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noProof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 noProof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800" b="1" i="1" noProof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𝒏</m:t>
                              </m:r>
                            </m:sup>
                          </m:sSubSup>
                        </m:e>
                      </m:acc>
                      <m:r>
                        <a:rPr lang="en-US" altLang="zh-CN" sz="2800" i="1" noProof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𝒏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p>
                      </m:sSubSup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𝒏</m:t>
                              </m:r>
                            </m:sup>
                          </m:sSubSup>
                        </m:e>
                      </m:acc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p>
                      </m:sSubSup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𝒏</m:t>
                              </m:r>
                            </m:sup>
                          </m:sSubSup>
                        </m:e>
                      </m:acc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</m:sup>
                      </m:sSubSup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9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8952" y="5342593"/>
                <a:ext cx="3544898" cy="1500988"/>
              </a:xfrm>
              <a:prstGeom prst="rect">
                <a:avLst/>
              </a:prstGeom>
              <a:blipFill rotWithShape="1">
                <a:blip r:embed="rId7"/>
                <a:stretch>
                  <a:fillRect l="-3" t="-23" r="12" b="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 Box 39"/>
              <p:cNvSpPr txBox="1">
                <a:spLocks noChangeArrowheads="1"/>
              </p:cNvSpPr>
              <p:nvPr/>
            </p:nvSpPr>
            <p:spPr bwMode="auto">
              <a:xfrm>
                <a:off x="5641535" y="5381956"/>
                <a:ext cx="142245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𝐶𝑃</m:t>
                      </m:r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0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1535" y="5381956"/>
                <a:ext cx="1422456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14" t="-63" r="18" b="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 Box 39"/>
              <p:cNvSpPr txBox="1">
                <a:spLocks noChangeArrowheads="1"/>
              </p:cNvSpPr>
              <p:nvPr/>
            </p:nvSpPr>
            <p:spPr bwMode="auto">
              <a:xfrm>
                <a:off x="5643807" y="6312280"/>
                <a:ext cx="142245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𝐶𝑃</m:t>
                      </m:r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1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3807" y="6312280"/>
                <a:ext cx="1422456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40" t="-73" r="43" b="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 Box 39"/>
              <p:cNvSpPr txBox="1">
                <a:spLocks noChangeArrowheads="1"/>
              </p:cNvSpPr>
              <p:nvPr/>
            </p:nvSpPr>
            <p:spPr bwMode="auto">
              <a:xfrm>
                <a:off x="5643807" y="5793668"/>
                <a:ext cx="142245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2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3807" y="5793668"/>
                <a:ext cx="1422456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40" t="-108" r="43" b="1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 autoUpdateAnimBg="0"/>
      <p:bldP spid="141" grpId="0" autoUpdateAnimBg="0"/>
      <p:bldP spid="142" grpId="0" autoUpdateAnimBg="0"/>
      <p:bldP spid="143" grpId="0" autoUpdateAnimBg="0"/>
      <p:bldP spid="144" grpId="0" autoUpdateAnimBg="0"/>
      <p:bldP spid="145" grpId="0" autoUpdateAnimBg="0"/>
      <p:bldP spid="146" grpId="0" autoUpdateAnimBg="0"/>
      <p:bldP spid="147" grpId="0" autoUpdateAnimBg="0"/>
      <p:bldP spid="148" grpId="0" autoUpdateAnimBg="0"/>
      <p:bldP spid="149" grpId="0" autoUpdateAnimBg="0"/>
      <p:bldP spid="150" grpId="0" autoUpdateAnimBg="0"/>
      <p:bldP spid="151" grpId="0" autoUpdateAnimBg="0"/>
      <p:bldP spid="15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05"/>
          <p:cNvGraphicFramePr>
            <a:graphicFrameLocks noGrp="1"/>
          </p:cNvGraphicFramePr>
          <p:nvPr/>
        </p:nvGraphicFramePr>
        <p:xfrm>
          <a:off x="516908" y="1927319"/>
          <a:ext cx="4811122" cy="4621524"/>
        </p:xfrm>
        <a:graphic>
          <a:graphicData uri="http://schemas.openxmlformats.org/drawingml/2006/table">
            <a:tbl>
              <a:tblPr/>
              <a:tblGrid>
                <a:gridCol w="1884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2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778" marB="46778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</a:p>
                  </a:txBody>
                  <a:tcPr marL="90000" marR="90000" marT="46778" marB="46778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CP</a:t>
                      </a:r>
                    </a:p>
                  </a:txBody>
                  <a:tcPr marL="90000" marR="90000" marT="46778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02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78" marB="467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748638" y="2416269"/>
            <a:ext cx="14097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0   0   0</a:t>
            </a:r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4080688" y="2416269"/>
            <a:ext cx="6477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3356788" y="2416269"/>
            <a:ext cx="5334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729588" y="2962369"/>
            <a:ext cx="14097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0   0   1</a:t>
            </a:r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4080688" y="2962369"/>
            <a:ext cx="6477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3337738" y="2943319"/>
            <a:ext cx="6477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2613838" y="2435319"/>
            <a:ext cx="6477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2613838" y="2962369"/>
            <a:ext cx="6477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729588" y="3452907"/>
            <a:ext cx="14097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0   1   0</a:t>
            </a:r>
          </a:p>
        </p:txBody>
      </p: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4061638" y="3452907"/>
            <a:ext cx="6477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3337738" y="3471957"/>
            <a:ext cx="5334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2613838" y="3471957"/>
            <a:ext cx="6477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6" name="Text Box 47"/>
          <p:cNvSpPr txBox="1">
            <a:spLocks noChangeArrowheads="1"/>
          </p:cNvSpPr>
          <p:nvPr/>
        </p:nvSpPr>
        <p:spPr bwMode="auto">
          <a:xfrm>
            <a:off x="729588" y="3946619"/>
            <a:ext cx="14097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0   1   1</a:t>
            </a:r>
          </a:p>
        </p:txBody>
      </p:sp>
      <p:sp>
        <p:nvSpPr>
          <p:cNvPr id="17" name="Text Box 48"/>
          <p:cNvSpPr txBox="1">
            <a:spLocks noChangeArrowheads="1"/>
          </p:cNvSpPr>
          <p:nvPr/>
        </p:nvSpPr>
        <p:spPr bwMode="auto">
          <a:xfrm>
            <a:off x="4080688" y="3946619"/>
            <a:ext cx="6477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5328031" y="2575019"/>
            <a:ext cx="203648" cy="708792"/>
          </a:xfrm>
          <a:prstGeom prst="curvedLeftArrow">
            <a:avLst>
              <a:gd name="adj1" fmla="val 94286"/>
              <a:gd name="adj2" fmla="val 188571"/>
              <a:gd name="adj3" fmla="val 33333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AutoShape 50"/>
          <p:cNvSpPr>
            <a:spLocks noChangeArrowheads="1"/>
          </p:cNvSpPr>
          <p:nvPr/>
        </p:nvSpPr>
        <p:spPr bwMode="auto">
          <a:xfrm>
            <a:off x="5338607" y="3599686"/>
            <a:ext cx="206375" cy="714412"/>
          </a:xfrm>
          <a:prstGeom prst="curvedLeftArrow">
            <a:avLst>
              <a:gd name="adj1" fmla="val 94286"/>
              <a:gd name="adj2" fmla="val 188571"/>
              <a:gd name="adj3" fmla="val 33333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>
            <a:off x="3375838" y="3946619"/>
            <a:ext cx="6477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2594788" y="3946619"/>
            <a:ext cx="6477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2" name="Text Box 53"/>
          <p:cNvSpPr txBox="1">
            <a:spLocks noChangeArrowheads="1"/>
          </p:cNvSpPr>
          <p:nvPr/>
        </p:nvSpPr>
        <p:spPr bwMode="auto">
          <a:xfrm>
            <a:off x="729588" y="4405407"/>
            <a:ext cx="14097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1   0   0</a:t>
            </a:r>
          </a:p>
        </p:txBody>
      </p:sp>
      <p:sp>
        <p:nvSpPr>
          <p:cNvPr id="23" name="Text Box 54"/>
          <p:cNvSpPr txBox="1">
            <a:spLocks noChangeArrowheads="1"/>
          </p:cNvSpPr>
          <p:nvPr/>
        </p:nvSpPr>
        <p:spPr bwMode="auto">
          <a:xfrm>
            <a:off x="4099738" y="4367307"/>
            <a:ext cx="6477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4" name="Text Box 55"/>
          <p:cNvSpPr txBox="1">
            <a:spLocks noChangeArrowheads="1"/>
          </p:cNvSpPr>
          <p:nvPr/>
        </p:nvSpPr>
        <p:spPr bwMode="auto">
          <a:xfrm>
            <a:off x="3375838" y="4405407"/>
            <a:ext cx="5334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2613838" y="4386357"/>
            <a:ext cx="6477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6" name="Freeform 57"/>
          <p:cNvSpPr/>
          <p:nvPr/>
        </p:nvSpPr>
        <p:spPr bwMode="auto">
          <a:xfrm>
            <a:off x="96221" y="2535332"/>
            <a:ext cx="381356" cy="2287094"/>
          </a:xfrm>
          <a:custGeom>
            <a:avLst/>
            <a:gdLst>
              <a:gd name="T0" fmla="*/ 2147483647 w 240"/>
              <a:gd name="T1" fmla="*/ 2147483647 h 1188"/>
              <a:gd name="T2" fmla="*/ 0 w 240"/>
              <a:gd name="T3" fmla="*/ 2147483647 h 1188"/>
              <a:gd name="T4" fmla="*/ 0 w 240"/>
              <a:gd name="T5" fmla="*/ 0 h 1188"/>
              <a:gd name="T6" fmla="*/ 2147483647 w 240"/>
              <a:gd name="T7" fmla="*/ 0 h 11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0" h="1188">
                <a:moveTo>
                  <a:pt x="240" y="1188"/>
                </a:moveTo>
                <a:lnTo>
                  <a:pt x="0" y="1188"/>
                </a:lnTo>
                <a:lnTo>
                  <a:pt x="0" y="0"/>
                </a:lnTo>
                <a:lnTo>
                  <a:pt x="216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>
            <a:off x="553420" y="4970556"/>
            <a:ext cx="4774609" cy="2375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Text Box 59"/>
          <p:cNvSpPr txBox="1">
            <a:spLocks noChangeArrowheads="1"/>
          </p:cNvSpPr>
          <p:nvPr/>
        </p:nvSpPr>
        <p:spPr bwMode="auto">
          <a:xfrm>
            <a:off x="729588" y="5037232"/>
            <a:ext cx="14097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1   0   1</a:t>
            </a: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4080688" y="5018182"/>
            <a:ext cx="6477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30" name="Text Box 61"/>
          <p:cNvSpPr txBox="1">
            <a:spLocks noChangeArrowheads="1"/>
          </p:cNvSpPr>
          <p:nvPr/>
        </p:nvSpPr>
        <p:spPr bwMode="auto">
          <a:xfrm>
            <a:off x="3356788" y="5016594"/>
            <a:ext cx="5334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1" name="Text Box 62"/>
          <p:cNvSpPr txBox="1">
            <a:spLocks noChangeArrowheads="1"/>
          </p:cNvSpPr>
          <p:nvPr/>
        </p:nvSpPr>
        <p:spPr bwMode="auto">
          <a:xfrm>
            <a:off x="2613838" y="5037232"/>
            <a:ext cx="647700" cy="525401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grpSp>
        <p:nvGrpSpPr>
          <p:cNvPr id="32" name="Group 63"/>
          <p:cNvGrpSpPr/>
          <p:nvPr/>
        </p:nvGrpSpPr>
        <p:grpSpPr bwMode="auto">
          <a:xfrm>
            <a:off x="740741" y="5562694"/>
            <a:ext cx="3998916" cy="965200"/>
            <a:chOff x="501" y="2819"/>
            <a:chExt cx="2519" cy="608"/>
          </a:xfrm>
        </p:grpSpPr>
        <p:sp>
          <p:nvSpPr>
            <p:cNvPr id="33" name="Text Box 64"/>
            <p:cNvSpPr txBox="1">
              <a:spLocks noChangeArrowheads="1"/>
            </p:cNvSpPr>
            <p:nvPr/>
          </p:nvSpPr>
          <p:spPr bwMode="auto">
            <a:xfrm>
              <a:off x="502" y="2820"/>
              <a:ext cx="888" cy="3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1   1   0</a:t>
              </a:r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501" y="3096"/>
              <a:ext cx="888" cy="3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1   1   1</a:t>
              </a:r>
            </a:p>
          </p:txBody>
        </p:sp>
        <p:sp>
          <p:nvSpPr>
            <p:cNvPr id="35" name="Text Box 66"/>
            <p:cNvSpPr txBox="1">
              <a:spLocks noChangeArrowheads="1"/>
            </p:cNvSpPr>
            <p:nvPr/>
          </p:nvSpPr>
          <p:spPr bwMode="auto">
            <a:xfrm>
              <a:off x="2612" y="2820"/>
              <a:ext cx="408" cy="3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36" name="Text Box 67"/>
            <p:cNvSpPr txBox="1">
              <a:spLocks noChangeArrowheads="1"/>
            </p:cNvSpPr>
            <p:nvPr/>
          </p:nvSpPr>
          <p:spPr bwMode="auto">
            <a:xfrm>
              <a:off x="2144" y="2819"/>
              <a:ext cx="336" cy="3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7" name="Text Box 68"/>
            <p:cNvSpPr txBox="1">
              <a:spLocks noChangeArrowheads="1"/>
            </p:cNvSpPr>
            <p:nvPr/>
          </p:nvSpPr>
          <p:spPr bwMode="auto">
            <a:xfrm>
              <a:off x="1676" y="2820"/>
              <a:ext cx="408" cy="3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38" name="Text Box 69"/>
            <p:cNvSpPr txBox="1">
              <a:spLocks noChangeArrowheads="1"/>
            </p:cNvSpPr>
            <p:nvPr/>
          </p:nvSpPr>
          <p:spPr bwMode="auto">
            <a:xfrm>
              <a:off x="2600" y="3084"/>
              <a:ext cx="408" cy="3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39" name="Text Box 70"/>
            <p:cNvSpPr txBox="1">
              <a:spLocks noChangeArrowheads="1"/>
            </p:cNvSpPr>
            <p:nvPr/>
          </p:nvSpPr>
          <p:spPr bwMode="auto">
            <a:xfrm>
              <a:off x="2156" y="3084"/>
              <a:ext cx="408" cy="3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0" name="Text Box 71"/>
            <p:cNvSpPr txBox="1">
              <a:spLocks noChangeArrowheads="1"/>
            </p:cNvSpPr>
            <p:nvPr/>
          </p:nvSpPr>
          <p:spPr bwMode="auto">
            <a:xfrm>
              <a:off x="1664" y="3084"/>
              <a:ext cx="408" cy="3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-1285" y="1261194"/>
            <a:ext cx="32359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noProof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）状态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39"/>
              <p:cNvSpPr txBox="1">
                <a:spLocks noChangeArrowheads="1"/>
              </p:cNvSpPr>
              <p:nvPr/>
            </p:nvSpPr>
            <p:spPr bwMode="auto">
              <a:xfrm>
                <a:off x="2657912" y="4812"/>
                <a:ext cx="3544898" cy="1500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  <m: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sz="2800" b="1" i="1" noProof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b="1" i="1" noProof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sz="2800" b="1" i="1" noProof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noProof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 noProof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800" b="1" i="1" noProof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𝒏</m:t>
                              </m:r>
                            </m:sup>
                          </m:sSubSup>
                        </m:e>
                      </m:acc>
                      <m:r>
                        <a:rPr lang="en-US" altLang="zh-CN" sz="2800" i="1" noProof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𝒏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p>
                      </m:sSubSup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𝒏</m:t>
                              </m:r>
                            </m:sup>
                          </m:sSubSup>
                        </m:e>
                      </m:acc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p>
                      </m:sSubSup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𝒏</m:t>
                              </m:r>
                            </m:sup>
                          </m:sSubSup>
                        </m:e>
                      </m:acc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</m:sup>
                      </m:sSubSup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2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7912" y="4812"/>
                <a:ext cx="3544898" cy="1500988"/>
              </a:xfrm>
              <a:prstGeom prst="rect">
                <a:avLst/>
              </a:prstGeom>
              <a:blipFill rotWithShape="1">
                <a:blip r:embed="rId2"/>
                <a:stretch>
                  <a:fillRect l="-12" t="-24" r="4" b="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39"/>
              <p:cNvSpPr txBox="1">
                <a:spLocks noChangeArrowheads="1"/>
              </p:cNvSpPr>
              <p:nvPr/>
            </p:nvSpPr>
            <p:spPr bwMode="auto">
              <a:xfrm>
                <a:off x="6030495" y="44175"/>
                <a:ext cx="142245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𝐶𝑃</m:t>
                      </m:r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3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0495" y="44175"/>
                <a:ext cx="1422456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8" t="-69" r="42" b="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39"/>
              <p:cNvSpPr txBox="1">
                <a:spLocks noChangeArrowheads="1"/>
              </p:cNvSpPr>
              <p:nvPr/>
            </p:nvSpPr>
            <p:spPr bwMode="auto">
              <a:xfrm>
                <a:off x="6032767" y="974499"/>
                <a:ext cx="142245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𝐶𝑃</m:t>
                      </m:r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4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2767" y="974499"/>
                <a:ext cx="1422456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9" t="-78" r="23" b="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Box 39"/>
              <p:cNvSpPr txBox="1">
                <a:spLocks noChangeArrowheads="1"/>
              </p:cNvSpPr>
              <p:nvPr/>
            </p:nvSpPr>
            <p:spPr bwMode="auto">
              <a:xfrm>
                <a:off x="6032767" y="455887"/>
                <a:ext cx="142245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5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2767" y="455887"/>
                <a:ext cx="1422456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9" t="-113" r="23" b="1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Box 36"/>
              <p:cNvSpPr txBox="1">
                <a:spLocks noChangeArrowheads="1"/>
              </p:cNvSpPr>
              <p:nvPr/>
            </p:nvSpPr>
            <p:spPr bwMode="auto">
              <a:xfrm>
                <a:off x="4751705" y="2404895"/>
                <a:ext cx="647700" cy="5254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6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1705" y="2404895"/>
                <a:ext cx="647700" cy="525401"/>
              </a:xfrm>
              <a:prstGeom prst="rect">
                <a:avLst/>
              </a:prstGeom>
              <a:blipFill rotWithShape="1">
                <a:blip r:embed="rId5"/>
                <a:stretch>
                  <a:fillRect t="-29" b="77"/>
                </a:stretch>
              </a:blipFill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36"/>
              <p:cNvSpPr txBox="1">
                <a:spLocks noChangeArrowheads="1"/>
              </p:cNvSpPr>
              <p:nvPr/>
            </p:nvSpPr>
            <p:spPr bwMode="auto">
              <a:xfrm>
                <a:off x="4753977" y="2884843"/>
                <a:ext cx="647700" cy="5254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7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3977" y="2884843"/>
                <a:ext cx="647700" cy="525401"/>
              </a:xfrm>
              <a:prstGeom prst="rect">
                <a:avLst/>
              </a:prstGeom>
              <a:blipFill rotWithShape="1">
                <a:blip r:embed="rId6"/>
                <a:stretch>
                  <a:fillRect l="-57" t="-7" r="57" b="56"/>
                </a:stretch>
              </a:blipFill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36"/>
              <p:cNvSpPr txBox="1">
                <a:spLocks noChangeArrowheads="1"/>
              </p:cNvSpPr>
              <p:nvPr/>
            </p:nvSpPr>
            <p:spPr bwMode="auto">
              <a:xfrm>
                <a:off x="4751705" y="3448514"/>
                <a:ext cx="647700" cy="5254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8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1705" y="3448514"/>
                <a:ext cx="647700" cy="525401"/>
              </a:xfrm>
              <a:prstGeom prst="rect">
                <a:avLst/>
              </a:prstGeom>
              <a:blipFill rotWithShape="1">
                <a:blip r:embed="rId5"/>
                <a:stretch>
                  <a:fillRect t="-88" b="16"/>
                </a:stretch>
              </a:blipFill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36"/>
              <p:cNvSpPr txBox="1">
                <a:spLocks noChangeArrowheads="1"/>
              </p:cNvSpPr>
              <p:nvPr/>
            </p:nvSpPr>
            <p:spPr bwMode="auto">
              <a:xfrm>
                <a:off x="4753977" y="3942110"/>
                <a:ext cx="647700" cy="5254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9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3977" y="3942110"/>
                <a:ext cx="647700" cy="525401"/>
              </a:xfrm>
              <a:prstGeom prst="rect">
                <a:avLst/>
              </a:prstGeom>
              <a:blipFill rotWithShape="1">
                <a:blip r:embed="rId6"/>
                <a:stretch>
                  <a:fillRect l="-57" t="-6" r="57" b="54"/>
                </a:stretch>
              </a:blipFill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36"/>
              <p:cNvSpPr txBox="1">
                <a:spLocks noChangeArrowheads="1"/>
              </p:cNvSpPr>
              <p:nvPr/>
            </p:nvSpPr>
            <p:spPr bwMode="auto">
              <a:xfrm>
                <a:off x="4756249" y="4463003"/>
                <a:ext cx="647700" cy="5254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0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6249" y="4463003"/>
                <a:ext cx="647700" cy="525401"/>
              </a:xfrm>
              <a:prstGeom prst="rect">
                <a:avLst/>
              </a:prstGeom>
              <a:blipFill rotWithShape="1">
                <a:blip r:embed="rId5"/>
                <a:stretch>
                  <a:fillRect l="-15" t="-42" r="15" b="91"/>
                </a:stretch>
              </a:blipFill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36"/>
              <p:cNvSpPr txBox="1">
                <a:spLocks noChangeArrowheads="1"/>
              </p:cNvSpPr>
              <p:nvPr/>
            </p:nvSpPr>
            <p:spPr bwMode="auto">
              <a:xfrm>
                <a:off x="4758522" y="4997542"/>
                <a:ext cx="647700" cy="5254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1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8522" y="4997542"/>
                <a:ext cx="647700" cy="525401"/>
              </a:xfrm>
              <a:prstGeom prst="rect">
                <a:avLst/>
              </a:prstGeom>
              <a:blipFill rotWithShape="1">
                <a:blip r:embed="rId5"/>
                <a:stretch>
                  <a:fillRect l="-72" t="-18" r="72" b="66"/>
                </a:stretch>
              </a:blipFill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36"/>
              <p:cNvSpPr txBox="1">
                <a:spLocks noChangeArrowheads="1"/>
              </p:cNvSpPr>
              <p:nvPr/>
            </p:nvSpPr>
            <p:spPr bwMode="auto">
              <a:xfrm>
                <a:off x="4774442" y="5518436"/>
                <a:ext cx="647700" cy="5254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2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4442" y="5518436"/>
                <a:ext cx="647700" cy="525401"/>
              </a:xfrm>
              <a:prstGeom prst="rect">
                <a:avLst/>
              </a:prstGeom>
              <a:blipFill rotWithShape="1">
                <a:blip r:embed="rId5"/>
                <a:stretch>
                  <a:fillRect l="-79" t="-54" r="79" b="103"/>
                </a:stretch>
              </a:blipFill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36"/>
              <p:cNvSpPr txBox="1">
                <a:spLocks noChangeArrowheads="1"/>
              </p:cNvSpPr>
              <p:nvPr/>
            </p:nvSpPr>
            <p:spPr bwMode="auto">
              <a:xfrm>
                <a:off x="4776715" y="6039327"/>
                <a:ext cx="647700" cy="5254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3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6715" y="6039327"/>
                <a:ext cx="647700" cy="525401"/>
              </a:xfrm>
              <a:prstGeom prst="rect">
                <a:avLst/>
              </a:prstGeom>
              <a:blipFill rotWithShape="1">
                <a:blip r:embed="rId5"/>
                <a:stretch>
                  <a:fillRect l="-38" t="-91" r="38" b="19"/>
                </a:stretch>
              </a:blipFill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72"/>
          <p:cNvSpPr>
            <a:spLocks noChangeArrowheads="1"/>
          </p:cNvSpPr>
          <p:nvPr/>
        </p:nvSpPr>
        <p:spPr bwMode="auto">
          <a:xfrm>
            <a:off x="5207921" y="1776600"/>
            <a:ext cx="2890535" cy="52322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）状态转换图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802740" y="2457048"/>
            <a:ext cx="2811463" cy="2746379"/>
            <a:chOff x="5802740" y="2457048"/>
            <a:chExt cx="2811463" cy="2746379"/>
          </a:xfrm>
        </p:grpSpPr>
        <p:grpSp>
          <p:nvGrpSpPr>
            <p:cNvPr id="55" name="Group 73"/>
            <p:cNvGrpSpPr/>
            <p:nvPr/>
          </p:nvGrpSpPr>
          <p:grpSpPr bwMode="auto">
            <a:xfrm>
              <a:off x="5802740" y="2457048"/>
              <a:ext cx="2811463" cy="2746379"/>
              <a:chOff x="3212" y="2016"/>
              <a:chExt cx="1771" cy="1730"/>
            </a:xfrm>
          </p:grpSpPr>
          <p:sp>
            <p:nvSpPr>
              <p:cNvPr id="56" name="Oval 74"/>
              <p:cNvSpPr>
                <a:spLocks noChangeArrowheads="1"/>
              </p:cNvSpPr>
              <p:nvPr/>
            </p:nvSpPr>
            <p:spPr bwMode="auto">
              <a:xfrm>
                <a:off x="3214" y="2575"/>
                <a:ext cx="384" cy="240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000</a:t>
                </a:r>
              </a:p>
            </p:txBody>
          </p:sp>
          <p:sp>
            <p:nvSpPr>
              <p:cNvPr id="57" name="Line 75"/>
              <p:cNvSpPr>
                <a:spLocks noChangeShapeType="1"/>
              </p:cNvSpPr>
              <p:nvPr/>
            </p:nvSpPr>
            <p:spPr bwMode="auto">
              <a:xfrm>
                <a:off x="3598" y="2671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Oval 76"/>
              <p:cNvSpPr>
                <a:spLocks noChangeArrowheads="1"/>
              </p:cNvSpPr>
              <p:nvPr/>
            </p:nvSpPr>
            <p:spPr bwMode="auto">
              <a:xfrm>
                <a:off x="3886" y="2575"/>
                <a:ext cx="384" cy="240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001</a:t>
                </a:r>
              </a:p>
            </p:txBody>
          </p:sp>
          <p:sp>
            <p:nvSpPr>
              <p:cNvPr id="59" name="Oval 77"/>
              <p:cNvSpPr>
                <a:spLocks noChangeArrowheads="1"/>
              </p:cNvSpPr>
              <p:nvPr/>
            </p:nvSpPr>
            <p:spPr bwMode="auto">
              <a:xfrm>
                <a:off x="4558" y="2575"/>
                <a:ext cx="384" cy="240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010</a:t>
                </a:r>
              </a:p>
            </p:txBody>
          </p:sp>
          <p:sp>
            <p:nvSpPr>
              <p:cNvPr id="60" name="Oval 78"/>
              <p:cNvSpPr>
                <a:spLocks noChangeArrowheads="1"/>
              </p:cNvSpPr>
              <p:nvPr/>
            </p:nvSpPr>
            <p:spPr bwMode="auto">
              <a:xfrm>
                <a:off x="4558" y="3103"/>
                <a:ext cx="384" cy="240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011</a:t>
                </a:r>
              </a:p>
            </p:txBody>
          </p:sp>
          <p:sp>
            <p:nvSpPr>
              <p:cNvPr id="61" name="Oval 79"/>
              <p:cNvSpPr>
                <a:spLocks noChangeArrowheads="1"/>
              </p:cNvSpPr>
              <p:nvPr/>
            </p:nvSpPr>
            <p:spPr bwMode="auto">
              <a:xfrm>
                <a:off x="3886" y="3103"/>
                <a:ext cx="384" cy="240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100</a:t>
                </a:r>
              </a:p>
            </p:txBody>
          </p:sp>
          <p:sp>
            <p:nvSpPr>
              <p:cNvPr id="62" name="Oval 80"/>
              <p:cNvSpPr>
                <a:spLocks noChangeArrowheads="1"/>
              </p:cNvSpPr>
              <p:nvPr/>
            </p:nvSpPr>
            <p:spPr bwMode="auto">
              <a:xfrm>
                <a:off x="4558" y="2095"/>
                <a:ext cx="384" cy="240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101</a:t>
                </a:r>
              </a:p>
            </p:txBody>
          </p:sp>
          <p:sp>
            <p:nvSpPr>
              <p:cNvPr id="63" name="Oval 81"/>
              <p:cNvSpPr>
                <a:spLocks noChangeArrowheads="1"/>
              </p:cNvSpPr>
              <p:nvPr/>
            </p:nvSpPr>
            <p:spPr bwMode="auto">
              <a:xfrm>
                <a:off x="4599" y="3506"/>
                <a:ext cx="384" cy="240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110</a:t>
                </a:r>
              </a:p>
            </p:txBody>
          </p:sp>
          <p:sp>
            <p:nvSpPr>
              <p:cNvPr id="64" name="Line 82"/>
              <p:cNvSpPr>
                <a:spLocks noChangeShapeType="1"/>
              </p:cNvSpPr>
              <p:nvPr/>
            </p:nvSpPr>
            <p:spPr bwMode="auto">
              <a:xfrm>
                <a:off x="4270" y="2671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Line 84"/>
              <p:cNvSpPr>
                <a:spLocks noChangeShapeType="1"/>
              </p:cNvSpPr>
              <p:nvPr/>
            </p:nvSpPr>
            <p:spPr bwMode="auto">
              <a:xfrm>
                <a:off x="4750" y="2815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Line 85"/>
              <p:cNvSpPr>
                <a:spLocks noChangeShapeType="1"/>
              </p:cNvSpPr>
              <p:nvPr/>
            </p:nvSpPr>
            <p:spPr bwMode="auto">
              <a:xfrm flipH="1">
                <a:off x="4750" y="2335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Line 86"/>
              <p:cNvSpPr>
                <a:spLocks noChangeShapeType="1"/>
              </p:cNvSpPr>
              <p:nvPr/>
            </p:nvSpPr>
            <p:spPr bwMode="auto">
              <a:xfrm flipH="1">
                <a:off x="4270" y="3199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Oval 87"/>
              <p:cNvSpPr>
                <a:spLocks noChangeArrowheads="1"/>
              </p:cNvSpPr>
              <p:nvPr/>
            </p:nvSpPr>
            <p:spPr bwMode="auto">
              <a:xfrm>
                <a:off x="3212" y="2016"/>
                <a:ext cx="384" cy="240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111</a:t>
                </a:r>
              </a:p>
            </p:txBody>
          </p:sp>
          <p:sp>
            <p:nvSpPr>
              <p:cNvPr id="70" name="Line 88"/>
              <p:cNvSpPr>
                <a:spLocks noChangeShapeType="1"/>
              </p:cNvSpPr>
              <p:nvPr/>
            </p:nvSpPr>
            <p:spPr bwMode="auto">
              <a:xfrm rot="5400000">
                <a:off x="3245" y="2411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Line 89"/>
              <p:cNvSpPr>
                <a:spLocks noChangeShapeType="1"/>
              </p:cNvSpPr>
              <p:nvPr/>
            </p:nvSpPr>
            <p:spPr bwMode="auto">
              <a:xfrm flipH="1" flipV="1">
                <a:off x="3502" y="2767"/>
                <a:ext cx="408" cy="4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73" name="肘形连接符 72"/>
            <p:cNvCxnSpPr>
              <a:stCxn id="63" idx="6"/>
              <a:endCxn id="59" idx="6"/>
            </p:cNvCxnSpPr>
            <p:nvPr/>
          </p:nvCxnSpPr>
          <p:spPr bwMode="auto">
            <a:xfrm flipH="1" flipV="1">
              <a:off x="8549115" y="3534963"/>
              <a:ext cx="65088" cy="1477964"/>
            </a:xfrm>
            <a:prstGeom prst="bentConnector3">
              <a:avLst>
                <a:gd name="adj1" fmla="val -351217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矩形 73"/>
          <p:cNvSpPr/>
          <p:nvPr/>
        </p:nvSpPr>
        <p:spPr>
          <a:xfrm>
            <a:off x="5714045" y="5401864"/>
            <a:ext cx="3211592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分析结果：异步自启动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进制计数器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nimBg="1"/>
      <p:bldP spid="19" grpId="0" animBg="1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41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utoUpdateAnimBg="0"/>
      <p:bldP spid="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§5.3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时序逻辑电路的设计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5288" y="955968"/>
            <a:ext cx="8229600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98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400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indent="-31623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61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3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5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7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§7.3.1 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同步时序电路的设计步骤： </a:t>
            </a:r>
            <a:endParaRPr lang="en-US" altLang="zh-CN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  <a:p>
            <a:pPr marL="514350" indent="-514350" eaLnBrk="1" hangingPunct="1">
              <a:lnSpc>
                <a:spcPct val="90000"/>
              </a:lnSpc>
              <a:spcBef>
                <a:spcPts val="1200"/>
              </a:spcBef>
              <a:buClr>
                <a:srgbClr val="330066"/>
              </a:buClr>
              <a:buFont typeface="+mj-lt"/>
              <a:buAutoNum type="arabicPeriod"/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根据设计要求建立状态转换图或原始状态图</a:t>
            </a:r>
            <a:endParaRPr kumimoji="0"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eaLnBrk="1" hangingPunct="1">
              <a:lnSpc>
                <a:spcPct val="90000"/>
              </a:lnSpc>
              <a:spcBef>
                <a:spcPts val="1200"/>
              </a:spcBef>
              <a:buClr>
                <a:srgbClr val="330066"/>
              </a:buClr>
              <a:buFont typeface="+mj-lt"/>
              <a:buAutoNum type="arabicPeriod"/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进行状态化简</a:t>
            </a:r>
            <a:endParaRPr kumimoji="0"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eaLnBrk="1" hangingPunct="1">
              <a:lnSpc>
                <a:spcPct val="90000"/>
              </a:lnSpc>
              <a:spcBef>
                <a:spcPts val="1200"/>
              </a:spcBef>
              <a:buClr>
                <a:srgbClr val="330066"/>
              </a:buClr>
              <a:buFont typeface="+mj-lt"/>
              <a:buAutoNum type="arabicPeriod"/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进行状态分配</a:t>
            </a:r>
            <a:endParaRPr kumimoji="0"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eaLnBrk="1" hangingPunct="1">
              <a:lnSpc>
                <a:spcPct val="90000"/>
              </a:lnSpc>
              <a:spcBef>
                <a:spcPts val="1200"/>
              </a:spcBef>
              <a:buClr>
                <a:srgbClr val="330066"/>
              </a:buClr>
              <a:buFont typeface="+mj-lt"/>
              <a:buAutoNum type="arabicPeriod"/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写出驱动方程和输出方程（触发器数量、种类）</a:t>
            </a:r>
            <a:endParaRPr kumimoji="0"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eaLnBrk="1" hangingPunct="1">
              <a:lnSpc>
                <a:spcPct val="90000"/>
              </a:lnSpc>
              <a:spcBef>
                <a:spcPts val="1200"/>
              </a:spcBef>
              <a:buClr>
                <a:srgbClr val="330066"/>
              </a:buClr>
              <a:buFont typeface="+mj-lt"/>
              <a:buAutoNum type="arabicPeriod"/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画电路图</a:t>
            </a:r>
            <a:endParaRPr kumimoji="0"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 eaLnBrk="1" hangingPunct="1">
              <a:lnSpc>
                <a:spcPct val="90000"/>
              </a:lnSpc>
              <a:spcBef>
                <a:spcPts val="1200"/>
              </a:spcBef>
              <a:buClr>
                <a:srgbClr val="330066"/>
              </a:buClr>
              <a:buFont typeface="+mj-lt"/>
              <a:buAutoNum type="arabicPeriod"/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若是计数器，检查电路能否自启动</a:t>
            </a:r>
            <a:endParaRPr kumimoji="0"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B291C-51FB-4C18-A138-CCB3C24CD792}" type="slidenum">
              <a:rPr lang="en-US" altLang="zh-CN" smtClean="0"/>
              <a:t>22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088" y="189468"/>
            <a:ext cx="7623089" cy="5334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一、同步计数器的设计</a:t>
            </a:r>
            <a:endParaRPr lang="en-US" altLang="zh-CN" sz="2800" dirty="0">
              <a:solidFill>
                <a:srgbClr val="1F08F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对</a:t>
            </a:r>
            <a:r>
              <a:rPr kumimoji="0"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脉冲计数，一个脉冲变化一次状态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 txBox="1">
                <a:spLocks noChangeArrowheads="1"/>
              </p:cNvSpPr>
              <p:nvPr/>
            </p:nvSpPr>
            <p:spPr>
              <a:xfrm>
                <a:off x="258493" y="1215325"/>
                <a:ext cx="7623089" cy="2838060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000" b="1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4572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9144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13716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18288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solidFill>
                      <a:srgbClr val="1F08F8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计数器的种类</a:t>
                </a:r>
                <a:endParaRPr lang="en-US" altLang="zh-CN" sz="2800" dirty="0">
                  <a:solidFill>
                    <a:srgbClr val="1F08F8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kumimoji="0"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同步计数器、异步计数器</a:t>
                </a:r>
                <a:endParaRPr kumimoji="0" lang="en-US" altLang="zh-CN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kumimoji="0"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加法计数器（</a:t>
                </a:r>
                <a:r>
                  <a:rPr kumimoji="0" lang="en-US" altLang="zh-CN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+1</a:t>
                </a:r>
                <a:r>
                  <a:rPr kumimoji="0"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kumimoji="0" lang="en-US" altLang="zh-CN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+2</a:t>
                </a:r>
                <a:r>
                  <a:rPr kumimoji="0"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等）、减法计数器（</a:t>
                </a:r>
                <a:r>
                  <a:rPr kumimoji="0" lang="en-US" altLang="zh-CN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-1</a:t>
                </a:r>
                <a:r>
                  <a:rPr kumimoji="0"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kumimoji="0" lang="en-US" altLang="zh-CN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-2</a:t>
                </a:r>
                <a:r>
                  <a:rPr kumimoji="0"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等）、可逆计数器等</a:t>
                </a:r>
                <a:endParaRPr kumimoji="0" lang="en-US" altLang="zh-CN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kumimoji="0"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二进制计数器（模为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kumimoji="0" lang="en-US" altLang="zh-C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r>
                          <a:rPr kumimoji="0" lang="en-US" altLang="zh-C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）、十进制计数器、任意进制计数器等</a:t>
                </a:r>
                <a:endPara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3" y="1215325"/>
                <a:ext cx="7623089" cy="2838060"/>
              </a:xfrm>
              <a:prstGeom prst="rect">
                <a:avLst/>
              </a:prstGeom>
              <a:blipFill rotWithShape="1">
                <a:blip r:embed="rId2"/>
                <a:stretch>
                  <a:fillRect l="-1" t="-20" r="-1067" b="-369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97995" y="5281684"/>
            <a:ext cx="6754185" cy="7067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计数器是应用最多的一类标准器件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088" y="189468"/>
            <a:ext cx="7623089" cy="5334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1】</a:t>
            </a:r>
            <a:r>
              <a:rPr lang="zh-CN" altLang="en-US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设计一个同步的</a:t>
            </a:r>
            <a:r>
              <a:rPr lang="en-US" altLang="zh-CN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进制计数器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08034" y="906226"/>
            <a:ext cx="1971675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1、状态图</a:t>
            </a:r>
          </a:p>
        </p:txBody>
      </p:sp>
      <p:grpSp>
        <p:nvGrpSpPr>
          <p:cNvPr id="4" name="Group 32"/>
          <p:cNvGrpSpPr/>
          <p:nvPr/>
        </p:nvGrpSpPr>
        <p:grpSpPr bwMode="auto">
          <a:xfrm>
            <a:off x="915265" y="1587371"/>
            <a:ext cx="2528887" cy="1327150"/>
            <a:chOff x="599" y="1525"/>
            <a:chExt cx="1593" cy="836"/>
          </a:xfrm>
        </p:grpSpPr>
        <p:grpSp>
          <p:nvGrpSpPr>
            <p:cNvPr id="5" name="Group 10"/>
            <p:cNvGrpSpPr/>
            <p:nvPr/>
          </p:nvGrpSpPr>
          <p:grpSpPr bwMode="auto">
            <a:xfrm>
              <a:off x="599" y="1525"/>
              <a:ext cx="407" cy="305"/>
              <a:chOff x="915" y="2778"/>
              <a:chExt cx="407" cy="305"/>
            </a:xfrm>
          </p:grpSpPr>
          <p:sp>
            <p:nvSpPr>
              <p:cNvPr id="27" name="Oval 8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Text Box 9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870" y="1694"/>
              <a:ext cx="29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12"/>
            <p:cNvGrpSpPr/>
            <p:nvPr/>
          </p:nvGrpSpPr>
          <p:grpSpPr bwMode="auto">
            <a:xfrm>
              <a:off x="1164" y="1525"/>
              <a:ext cx="407" cy="305"/>
              <a:chOff x="915" y="2778"/>
              <a:chExt cx="407" cy="305"/>
            </a:xfrm>
          </p:grpSpPr>
          <p:sp>
            <p:nvSpPr>
              <p:cNvPr id="25" name="Oval 13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Text Box 14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</p:grp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1446" y="1683"/>
              <a:ext cx="29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Group 16"/>
            <p:cNvGrpSpPr/>
            <p:nvPr/>
          </p:nvGrpSpPr>
          <p:grpSpPr bwMode="auto">
            <a:xfrm>
              <a:off x="1740" y="1525"/>
              <a:ext cx="407" cy="305"/>
              <a:chOff x="915" y="2778"/>
              <a:chExt cx="407" cy="305"/>
            </a:xfrm>
          </p:grpSpPr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</p:grp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1886" y="1841"/>
              <a:ext cx="0" cy="2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" name="Group 20"/>
            <p:cNvGrpSpPr/>
            <p:nvPr/>
          </p:nvGrpSpPr>
          <p:grpSpPr bwMode="auto">
            <a:xfrm>
              <a:off x="1785" y="2033"/>
              <a:ext cx="407" cy="305"/>
              <a:chOff x="915" y="2778"/>
              <a:chExt cx="407" cy="305"/>
            </a:xfrm>
          </p:grpSpPr>
          <p:sp>
            <p:nvSpPr>
              <p:cNvPr id="21" name="Oval 21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Text Box 22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</p:grp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 flipH="1">
              <a:off x="1480" y="2214"/>
              <a:ext cx="29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3" name="Group 24"/>
            <p:cNvGrpSpPr/>
            <p:nvPr/>
          </p:nvGrpSpPr>
          <p:grpSpPr bwMode="auto">
            <a:xfrm>
              <a:off x="1187" y="2033"/>
              <a:ext cx="407" cy="305"/>
              <a:chOff x="915" y="2778"/>
              <a:chExt cx="407" cy="305"/>
            </a:xfrm>
          </p:grpSpPr>
          <p:sp>
            <p:nvSpPr>
              <p:cNvPr id="19" name="Oval 25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Text Box 26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</p:grpSp>
        <p:grpSp>
          <p:nvGrpSpPr>
            <p:cNvPr id="14" name="Group 27"/>
            <p:cNvGrpSpPr/>
            <p:nvPr/>
          </p:nvGrpSpPr>
          <p:grpSpPr bwMode="auto">
            <a:xfrm>
              <a:off x="623" y="2056"/>
              <a:ext cx="407" cy="305"/>
              <a:chOff x="915" y="2778"/>
              <a:chExt cx="407" cy="305"/>
            </a:xfrm>
          </p:grpSpPr>
          <p:sp>
            <p:nvSpPr>
              <p:cNvPr id="17" name="Oval 28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Text Box 29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</p:grpSp>
        <p:sp>
          <p:nvSpPr>
            <p:cNvPr id="15" name="Line 30"/>
            <p:cNvSpPr>
              <a:spLocks noChangeShapeType="1"/>
            </p:cNvSpPr>
            <p:nvPr/>
          </p:nvSpPr>
          <p:spPr bwMode="auto">
            <a:xfrm flipH="1">
              <a:off x="904" y="2214"/>
              <a:ext cx="29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 flipV="1">
              <a:off x="722" y="1841"/>
              <a:ext cx="0" cy="2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3808456" y="904970"/>
            <a:ext cx="3943350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2、状态分配(状态编码)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" name="Group 59"/>
          <p:cNvGrpSpPr/>
          <p:nvPr/>
        </p:nvGrpSpPr>
        <p:grpSpPr bwMode="auto">
          <a:xfrm>
            <a:off x="4561673" y="1532031"/>
            <a:ext cx="3797300" cy="1327150"/>
            <a:chOff x="2372" y="1412"/>
            <a:chExt cx="2392" cy="836"/>
          </a:xfrm>
        </p:grpSpPr>
        <p:grpSp>
          <p:nvGrpSpPr>
            <p:cNvPr id="31" name="Group 35"/>
            <p:cNvGrpSpPr/>
            <p:nvPr/>
          </p:nvGrpSpPr>
          <p:grpSpPr bwMode="auto">
            <a:xfrm>
              <a:off x="2372" y="1412"/>
              <a:ext cx="611" cy="305"/>
              <a:chOff x="915" y="2778"/>
              <a:chExt cx="407" cy="305"/>
            </a:xfrm>
          </p:grpSpPr>
          <p:sp>
            <p:nvSpPr>
              <p:cNvPr id="53" name="Oval 36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Text Box 37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000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2779" y="1581"/>
              <a:ext cx="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3" name="Group 39"/>
            <p:cNvGrpSpPr/>
            <p:nvPr/>
          </p:nvGrpSpPr>
          <p:grpSpPr bwMode="auto">
            <a:xfrm>
              <a:off x="3220" y="1412"/>
              <a:ext cx="612" cy="305"/>
              <a:chOff x="915" y="2778"/>
              <a:chExt cx="407" cy="305"/>
            </a:xfrm>
          </p:grpSpPr>
          <p:sp>
            <p:nvSpPr>
              <p:cNvPr id="51" name="Oval 40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>
              <a:off x="3644" y="1570"/>
              <a:ext cx="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5" name="Group 43"/>
            <p:cNvGrpSpPr/>
            <p:nvPr/>
          </p:nvGrpSpPr>
          <p:grpSpPr bwMode="auto">
            <a:xfrm>
              <a:off x="4085" y="1412"/>
              <a:ext cx="611" cy="305"/>
              <a:chOff x="915" y="2778"/>
              <a:chExt cx="407" cy="305"/>
            </a:xfrm>
          </p:grpSpPr>
          <p:sp>
            <p:nvSpPr>
              <p:cNvPr id="49" name="Oval 44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Text Box 45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010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6" name="Line 46"/>
            <p:cNvSpPr>
              <a:spLocks noChangeShapeType="1"/>
            </p:cNvSpPr>
            <p:nvPr/>
          </p:nvSpPr>
          <p:spPr bwMode="auto">
            <a:xfrm>
              <a:off x="4305" y="1728"/>
              <a:ext cx="0" cy="2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7" name="Group 47"/>
            <p:cNvGrpSpPr/>
            <p:nvPr/>
          </p:nvGrpSpPr>
          <p:grpSpPr bwMode="auto">
            <a:xfrm>
              <a:off x="4153" y="1920"/>
              <a:ext cx="611" cy="305"/>
              <a:chOff x="915" y="2778"/>
              <a:chExt cx="407" cy="305"/>
            </a:xfrm>
          </p:grpSpPr>
          <p:sp>
            <p:nvSpPr>
              <p:cNvPr id="47" name="Oval 48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Text Box 49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011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" name="Line 50"/>
            <p:cNvSpPr>
              <a:spLocks noChangeShapeType="1"/>
            </p:cNvSpPr>
            <p:nvPr/>
          </p:nvSpPr>
          <p:spPr bwMode="auto">
            <a:xfrm flipH="1">
              <a:off x="3695" y="2101"/>
              <a:ext cx="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" name="Group 51"/>
            <p:cNvGrpSpPr/>
            <p:nvPr/>
          </p:nvGrpSpPr>
          <p:grpSpPr bwMode="auto">
            <a:xfrm>
              <a:off x="3255" y="1920"/>
              <a:ext cx="611" cy="305"/>
              <a:chOff x="915" y="2778"/>
              <a:chExt cx="407" cy="305"/>
            </a:xfrm>
          </p:grpSpPr>
          <p:sp>
            <p:nvSpPr>
              <p:cNvPr id="45" name="Oval 52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Text Box 53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100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Group 54"/>
            <p:cNvGrpSpPr/>
            <p:nvPr/>
          </p:nvGrpSpPr>
          <p:grpSpPr bwMode="auto">
            <a:xfrm>
              <a:off x="2408" y="1943"/>
              <a:ext cx="611" cy="305"/>
              <a:chOff x="915" y="2778"/>
              <a:chExt cx="407" cy="305"/>
            </a:xfrm>
          </p:grpSpPr>
          <p:sp>
            <p:nvSpPr>
              <p:cNvPr id="43" name="Oval 55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Text Box 56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" name="Line 57"/>
            <p:cNvSpPr>
              <a:spLocks noChangeShapeType="1"/>
            </p:cNvSpPr>
            <p:nvPr/>
          </p:nvSpPr>
          <p:spPr bwMode="auto">
            <a:xfrm flipH="1">
              <a:off x="2830" y="2101"/>
              <a:ext cx="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58"/>
            <p:cNvSpPr>
              <a:spLocks noChangeShapeType="1"/>
            </p:cNvSpPr>
            <p:nvPr/>
          </p:nvSpPr>
          <p:spPr bwMode="auto">
            <a:xfrm flipV="1">
              <a:off x="2557" y="1728"/>
              <a:ext cx="0" cy="2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5" name="Text Box 114"/>
          <p:cNvSpPr txBox="1">
            <a:spLocks noChangeArrowheads="1"/>
          </p:cNvSpPr>
          <p:nvPr/>
        </p:nvSpPr>
        <p:spPr bwMode="auto">
          <a:xfrm>
            <a:off x="7543536" y="904351"/>
            <a:ext cx="1506537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1" lang="zh-CN" altLang="en-US" sz="2800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Text Box 60"/>
          <p:cNvSpPr txBox="1">
            <a:spLocks noChangeArrowheads="1"/>
          </p:cNvSpPr>
          <p:nvPr/>
        </p:nvSpPr>
        <p:spPr bwMode="auto">
          <a:xfrm>
            <a:off x="4514163" y="2975045"/>
            <a:ext cx="3920153" cy="461665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加法计数器，自然态序编码</a:t>
            </a:r>
          </a:p>
        </p:txBody>
      </p:sp>
      <p:grpSp>
        <p:nvGrpSpPr>
          <p:cNvPr id="57" name="Group 62"/>
          <p:cNvGrpSpPr/>
          <p:nvPr/>
        </p:nvGrpSpPr>
        <p:grpSpPr bwMode="auto">
          <a:xfrm>
            <a:off x="488810" y="3858399"/>
            <a:ext cx="3797300" cy="1327150"/>
            <a:chOff x="2372" y="1412"/>
            <a:chExt cx="2392" cy="836"/>
          </a:xfrm>
        </p:grpSpPr>
        <p:grpSp>
          <p:nvGrpSpPr>
            <p:cNvPr id="58" name="Group 63"/>
            <p:cNvGrpSpPr/>
            <p:nvPr/>
          </p:nvGrpSpPr>
          <p:grpSpPr bwMode="auto">
            <a:xfrm>
              <a:off x="2372" y="1412"/>
              <a:ext cx="611" cy="305"/>
              <a:chOff x="915" y="2778"/>
              <a:chExt cx="407" cy="305"/>
            </a:xfrm>
          </p:grpSpPr>
          <p:sp>
            <p:nvSpPr>
              <p:cNvPr id="80" name="Oval 64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Text Box 65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9" name="Line 66"/>
            <p:cNvSpPr>
              <a:spLocks noChangeShapeType="1"/>
            </p:cNvSpPr>
            <p:nvPr/>
          </p:nvSpPr>
          <p:spPr bwMode="auto">
            <a:xfrm>
              <a:off x="2779" y="1581"/>
              <a:ext cx="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0" name="Group 67"/>
            <p:cNvGrpSpPr/>
            <p:nvPr/>
          </p:nvGrpSpPr>
          <p:grpSpPr bwMode="auto">
            <a:xfrm>
              <a:off x="3220" y="1412"/>
              <a:ext cx="612" cy="305"/>
              <a:chOff x="915" y="2778"/>
              <a:chExt cx="407" cy="305"/>
            </a:xfrm>
          </p:grpSpPr>
          <p:sp>
            <p:nvSpPr>
              <p:cNvPr id="78" name="Oval 68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Text Box 69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100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1" name="Line 70"/>
            <p:cNvSpPr>
              <a:spLocks noChangeShapeType="1"/>
            </p:cNvSpPr>
            <p:nvPr/>
          </p:nvSpPr>
          <p:spPr bwMode="auto">
            <a:xfrm>
              <a:off x="3644" y="1570"/>
              <a:ext cx="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2" name="Group 71"/>
            <p:cNvGrpSpPr/>
            <p:nvPr/>
          </p:nvGrpSpPr>
          <p:grpSpPr bwMode="auto">
            <a:xfrm>
              <a:off x="4085" y="1412"/>
              <a:ext cx="611" cy="305"/>
              <a:chOff x="915" y="2778"/>
              <a:chExt cx="407" cy="305"/>
            </a:xfrm>
          </p:grpSpPr>
          <p:sp>
            <p:nvSpPr>
              <p:cNvPr id="76" name="Oval 72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Text Box 73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011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3" name="Line 74"/>
            <p:cNvSpPr>
              <a:spLocks noChangeShapeType="1"/>
            </p:cNvSpPr>
            <p:nvPr/>
          </p:nvSpPr>
          <p:spPr bwMode="auto">
            <a:xfrm>
              <a:off x="4305" y="1728"/>
              <a:ext cx="0" cy="2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4" name="Group 75"/>
            <p:cNvGrpSpPr/>
            <p:nvPr/>
          </p:nvGrpSpPr>
          <p:grpSpPr bwMode="auto">
            <a:xfrm>
              <a:off x="4153" y="1920"/>
              <a:ext cx="611" cy="305"/>
              <a:chOff x="915" y="2778"/>
              <a:chExt cx="407" cy="305"/>
            </a:xfrm>
          </p:grpSpPr>
          <p:sp>
            <p:nvSpPr>
              <p:cNvPr id="74" name="Oval 76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Text Box 77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010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5" name="Line 78"/>
            <p:cNvSpPr>
              <a:spLocks noChangeShapeType="1"/>
            </p:cNvSpPr>
            <p:nvPr/>
          </p:nvSpPr>
          <p:spPr bwMode="auto">
            <a:xfrm flipH="1">
              <a:off x="3695" y="2101"/>
              <a:ext cx="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6" name="Group 79"/>
            <p:cNvGrpSpPr/>
            <p:nvPr/>
          </p:nvGrpSpPr>
          <p:grpSpPr bwMode="auto">
            <a:xfrm>
              <a:off x="3255" y="1920"/>
              <a:ext cx="611" cy="305"/>
              <a:chOff x="915" y="2778"/>
              <a:chExt cx="407" cy="305"/>
            </a:xfrm>
          </p:grpSpPr>
          <p:sp>
            <p:nvSpPr>
              <p:cNvPr id="72" name="Oval 80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Text Box 81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7" name="Group 82"/>
            <p:cNvGrpSpPr/>
            <p:nvPr/>
          </p:nvGrpSpPr>
          <p:grpSpPr bwMode="auto">
            <a:xfrm>
              <a:off x="2408" y="1943"/>
              <a:ext cx="611" cy="305"/>
              <a:chOff x="915" y="2778"/>
              <a:chExt cx="407" cy="305"/>
            </a:xfrm>
          </p:grpSpPr>
          <p:sp>
            <p:nvSpPr>
              <p:cNvPr id="70" name="Oval 83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Text Box 84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000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8" name="Line 85"/>
            <p:cNvSpPr>
              <a:spLocks noChangeShapeType="1"/>
            </p:cNvSpPr>
            <p:nvPr/>
          </p:nvSpPr>
          <p:spPr bwMode="auto">
            <a:xfrm flipH="1">
              <a:off x="2830" y="2101"/>
              <a:ext cx="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Line 86"/>
            <p:cNvSpPr>
              <a:spLocks noChangeShapeType="1"/>
            </p:cNvSpPr>
            <p:nvPr/>
          </p:nvSpPr>
          <p:spPr bwMode="auto">
            <a:xfrm flipV="1">
              <a:off x="2557" y="1728"/>
              <a:ext cx="0" cy="2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2" name="Group 88"/>
          <p:cNvGrpSpPr/>
          <p:nvPr/>
        </p:nvGrpSpPr>
        <p:grpSpPr bwMode="auto">
          <a:xfrm>
            <a:off x="4618823" y="3798793"/>
            <a:ext cx="3797300" cy="1327150"/>
            <a:chOff x="2372" y="1412"/>
            <a:chExt cx="2392" cy="836"/>
          </a:xfrm>
        </p:grpSpPr>
        <p:grpSp>
          <p:nvGrpSpPr>
            <p:cNvPr id="83" name="Group 89"/>
            <p:cNvGrpSpPr/>
            <p:nvPr/>
          </p:nvGrpSpPr>
          <p:grpSpPr bwMode="auto">
            <a:xfrm>
              <a:off x="2372" y="1412"/>
              <a:ext cx="611" cy="305"/>
              <a:chOff x="915" y="2778"/>
              <a:chExt cx="407" cy="305"/>
            </a:xfrm>
          </p:grpSpPr>
          <p:sp>
            <p:nvSpPr>
              <p:cNvPr id="105" name="Oval 90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Text Box 91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4" name="Line 92"/>
            <p:cNvSpPr>
              <a:spLocks noChangeShapeType="1"/>
            </p:cNvSpPr>
            <p:nvPr/>
          </p:nvSpPr>
          <p:spPr bwMode="auto">
            <a:xfrm>
              <a:off x="2779" y="1581"/>
              <a:ext cx="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5" name="Group 93"/>
            <p:cNvGrpSpPr/>
            <p:nvPr/>
          </p:nvGrpSpPr>
          <p:grpSpPr bwMode="auto">
            <a:xfrm>
              <a:off x="3220" y="1412"/>
              <a:ext cx="612" cy="305"/>
              <a:chOff x="915" y="2778"/>
              <a:chExt cx="407" cy="305"/>
            </a:xfrm>
          </p:grpSpPr>
          <p:sp>
            <p:nvSpPr>
              <p:cNvPr id="103" name="Oval 94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Text Box 95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100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6" name="Line 96"/>
            <p:cNvSpPr>
              <a:spLocks noChangeShapeType="1"/>
            </p:cNvSpPr>
            <p:nvPr/>
          </p:nvSpPr>
          <p:spPr bwMode="auto">
            <a:xfrm>
              <a:off x="3644" y="1570"/>
              <a:ext cx="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7" name="Group 97"/>
            <p:cNvGrpSpPr/>
            <p:nvPr/>
          </p:nvGrpSpPr>
          <p:grpSpPr bwMode="auto">
            <a:xfrm>
              <a:off x="4085" y="1412"/>
              <a:ext cx="611" cy="305"/>
              <a:chOff x="915" y="2778"/>
              <a:chExt cx="407" cy="305"/>
            </a:xfrm>
          </p:grpSpPr>
          <p:sp>
            <p:nvSpPr>
              <p:cNvPr id="101" name="Oval 98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Text Box 99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000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8" name="Line 100"/>
            <p:cNvSpPr>
              <a:spLocks noChangeShapeType="1"/>
            </p:cNvSpPr>
            <p:nvPr/>
          </p:nvSpPr>
          <p:spPr bwMode="auto">
            <a:xfrm>
              <a:off x="4305" y="1728"/>
              <a:ext cx="0" cy="2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9" name="Group 101"/>
            <p:cNvGrpSpPr/>
            <p:nvPr/>
          </p:nvGrpSpPr>
          <p:grpSpPr bwMode="auto">
            <a:xfrm>
              <a:off x="4153" y="1920"/>
              <a:ext cx="611" cy="305"/>
              <a:chOff x="915" y="2778"/>
              <a:chExt cx="407" cy="305"/>
            </a:xfrm>
          </p:grpSpPr>
          <p:sp>
            <p:nvSpPr>
              <p:cNvPr id="99" name="Oval 102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Text Box 103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110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0" name="Line 104"/>
            <p:cNvSpPr>
              <a:spLocks noChangeShapeType="1"/>
            </p:cNvSpPr>
            <p:nvPr/>
          </p:nvSpPr>
          <p:spPr bwMode="auto">
            <a:xfrm flipH="1">
              <a:off x="3695" y="2101"/>
              <a:ext cx="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1" name="Group 105"/>
            <p:cNvGrpSpPr/>
            <p:nvPr/>
          </p:nvGrpSpPr>
          <p:grpSpPr bwMode="auto">
            <a:xfrm>
              <a:off x="3255" y="1920"/>
              <a:ext cx="611" cy="305"/>
              <a:chOff x="915" y="2778"/>
              <a:chExt cx="407" cy="305"/>
            </a:xfrm>
          </p:grpSpPr>
          <p:sp>
            <p:nvSpPr>
              <p:cNvPr id="97" name="Oval 106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Text Box 107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2" name="Group 108"/>
            <p:cNvGrpSpPr/>
            <p:nvPr/>
          </p:nvGrpSpPr>
          <p:grpSpPr bwMode="auto">
            <a:xfrm>
              <a:off x="2408" y="1943"/>
              <a:ext cx="611" cy="305"/>
              <a:chOff x="915" y="2778"/>
              <a:chExt cx="407" cy="305"/>
            </a:xfrm>
          </p:grpSpPr>
          <p:sp>
            <p:nvSpPr>
              <p:cNvPr id="95" name="Oval 109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Text Box 110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010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3" name="Line 111"/>
            <p:cNvSpPr>
              <a:spLocks noChangeShapeType="1"/>
            </p:cNvSpPr>
            <p:nvPr/>
          </p:nvSpPr>
          <p:spPr bwMode="auto">
            <a:xfrm flipH="1">
              <a:off x="2830" y="2101"/>
              <a:ext cx="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Line 112"/>
            <p:cNvSpPr>
              <a:spLocks noChangeShapeType="1"/>
            </p:cNvSpPr>
            <p:nvPr/>
          </p:nvSpPr>
          <p:spPr bwMode="auto">
            <a:xfrm flipV="1">
              <a:off x="2557" y="1728"/>
              <a:ext cx="0" cy="2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7" name="Text Box 87"/>
          <p:cNvSpPr txBox="1">
            <a:spLocks noChangeArrowheads="1"/>
          </p:cNvSpPr>
          <p:nvPr/>
        </p:nvSpPr>
        <p:spPr bwMode="auto">
          <a:xfrm>
            <a:off x="2999625" y="5266512"/>
            <a:ext cx="3538601" cy="523220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两个减法计数器</a:t>
            </a:r>
          </a:p>
        </p:txBody>
      </p:sp>
      <p:sp>
        <p:nvSpPr>
          <p:cNvPr id="108" name="Text Box 113"/>
          <p:cNvSpPr txBox="1">
            <a:spLocks noChangeArrowheads="1"/>
          </p:cNvSpPr>
          <p:nvPr/>
        </p:nvSpPr>
        <p:spPr bwMode="auto">
          <a:xfrm>
            <a:off x="315252" y="5953125"/>
            <a:ext cx="8624034" cy="5191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注意：状态分配方式不同，所设计的电路结构也不同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 autoUpdateAnimBg="0"/>
      <p:bldP spid="29" grpId="0" animBg="1" autoUpdateAnimBg="0"/>
      <p:bldP spid="55" grpId="0" animBg="1" autoUpdateAnimBg="0"/>
      <p:bldP spid="56" grpId="0" animBg="1" autoUpdateAnimBg="0"/>
      <p:bldP spid="107" grpId="0" animBg="1" autoUpdateAnimBg="0"/>
      <p:bldP spid="10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4024" y="77788"/>
            <a:ext cx="3340053" cy="479425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建立状态转换表</a:t>
            </a:r>
          </a:p>
        </p:txBody>
      </p:sp>
      <p:graphicFrame>
        <p:nvGraphicFramePr>
          <p:cNvPr id="3" name="Group 353"/>
          <p:cNvGraphicFramePr>
            <a:graphicFrameLocks noGrp="1"/>
          </p:cNvGraphicFramePr>
          <p:nvPr/>
        </p:nvGraphicFramePr>
        <p:xfrm>
          <a:off x="557213" y="668338"/>
          <a:ext cx="4500562" cy="3214688"/>
        </p:xfrm>
        <a:graphic>
          <a:graphicData uri="http://schemas.openxmlformats.org/drawingml/2006/table">
            <a:tbl>
              <a:tblPr/>
              <a:tblGrid>
                <a:gridCol w="64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endParaRPr kumimoji="1" lang="zh-CN" altLang="en-US" sz="2400" b="1" i="0" u="none" strike="noStrike" cap="none" normalizeH="0" baseline="30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0        0       1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0        1       0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0        1       1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1        0       0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1        0       1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0        0       0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456296" y="4010627"/>
            <a:ext cx="5794379" cy="479425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根据状态转换表建立次态卡诺图</a:t>
            </a:r>
          </a:p>
        </p:txBody>
      </p:sp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4024" y="77788"/>
            <a:ext cx="3340053" cy="479425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建立状态转换表</a:t>
            </a:r>
          </a:p>
        </p:txBody>
      </p:sp>
      <p:graphicFrame>
        <p:nvGraphicFramePr>
          <p:cNvPr id="3" name="Group 353"/>
          <p:cNvGraphicFramePr>
            <a:graphicFrameLocks noGrp="1"/>
          </p:cNvGraphicFramePr>
          <p:nvPr/>
        </p:nvGraphicFramePr>
        <p:xfrm>
          <a:off x="557213" y="668338"/>
          <a:ext cx="4500562" cy="3214688"/>
        </p:xfrm>
        <a:graphic>
          <a:graphicData uri="http://schemas.openxmlformats.org/drawingml/2006/table">
            <a:tbl>
              <a:tblPr/>
              <a:tblGrid>
                <a:gridCol w="64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endParaRPr kumimoji="1" lang="zh-CN" altLang="en-US" sz="2400" b="1" i="0" u="none" strike="noStrike" cap="none" normalizeH="0" baseline="30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0        0       1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0        1       0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0        1       1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1        0       0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1        0       1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0        0       0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456296" y="4010627"/>
            <a:ext cx="5794379" cy="479425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根据状态转换表建立次态卡诺图</a:t>
            </a:r>
          </a:p>
        </p:txBody>
      </p:sp>
      <p:grpSp>
        <p:nvGrpSpPr>
          <p:cNvPr id="101" name="组合 100"/>
          <p:cNvGrpSpPr/>
          <p:nvPr/>
        </p:nvGrpSpPr>
        <p:grpSpPr>
          <a:xfrm>
            <a:off x="5581650" y="557530"/>
            <a:ext cx="3672205" cy="2553335"/>
            <a:chOff x="8790" y="878"/>
            <a:chExt cx="5783" cy="4021"/>
          </a:xfrm>
        </p:grpSpPr>
        <p:grpSp>
          <p:nvGrpSpPr>
            <p:cNvPr id="40" name="Group 311"/>
            <p:cNvGrpSpPr/>
            <p:nvPr/>
          </p:nvGrpSpPr>
          <p:grpSpPr bwMode="auto">
            <a:xfrm>
              <a:off x="9502" y="878"/>
              <a:ext cx="4235" cy="3138"/>
              <a:chOff x="169" y="2631"/>
              <a:chExt cx="1694" cy="1255"/>
            </a:xfrm>
          </p:grpSpPr>
          <p:grpSp>
            <p:nvGrpSpPr>
              <p:cNvPr id="41" name="Group 278"/>
              <p:cNvGrpSpPr/>
              <p:nvPr/>
            </p:nvGrpSpPr>
            <p:grpSpPr bwMode="auto">
              <a:xfrm>
                <a:off x="169" y="2631"/>
                <a:ext cx="1694" cy="1255"/>
                <a:chOff x="3140" y="507"/>
                <a:chExt cx="1694" cy="1255"/>
              </a:xfrm>
            </p:grpSpPr>
            <p:sp>
              <p:nvSpPr>
                <p:cNvPr id="44" name="Rectangle 279"/>
                <p:cNvSpPr>
                  <a:spLocks noChangeArrowheads="1"/>
                </p:cNvSpPr>
                <p:nvPr/>
              </p:nvSpPr>
              <p:spPr bwMode="auto">
                <a:xfrm>
                  <a:off x="4493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45" name="Rectangle 280"/>
                <p:cNvSpPr>
                  <a:spLocks noChangeArrowheads="1"/>
                </p:cNvSpPr>
                <p:nvPr/>
              </p:nvSpPr>
              <p:spPr bwMode="auto">
                <a:xfrm>
                  <a:off x="4208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46" name="Rectangle 281"/>
                <p:cNvSpPr>
                  <a:spLocks noChangeArrowheads="1"/>
                </p:cNvSpPr>
                <p:nvPr/>
              </p:nvSpPr>
              <p:spPr bwMode="auto">
                <a:xfrm>
                  <a:off x="3922" y="1411"/>
                  <a:ext cx="286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Rectangle 282"/>
                <p:cNvSpPr>
                  <a:spLocks noChangeArrowheads="1"/>
                </p:cNvSpPr>
                <p:nvPr/>
              </p:nvSpPr>
              <p:spPr bwMode="auto">
                <a:xfrm>
                  <a:off x="3637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Rectangle 283"/>
                <p:cNvSpPr>
                  <a:spLocks noChangeArrowheads="1"/>
                </p:cNvSpPr>
                <p:nvPr/>
              </p:nvSpPr>
              <p:spPr bwMode="auto">
                <a:xfrm>
                  <a:off x="4493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9" name="Rectangle 284"/>
                <p:cNvSpPr>
                  <a:spLocks noChangeArrowheads="1"/>
                </p:cNvSpPr>
                <p:nvPr/>
              </p:nvSpPr>
              <p:spPr bwMode="auto">
                <a:xfrm>
                  <a:off x="4208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Rectangle 285"/>
                <p:cNvSpPr>
                  <a:spLocks noChangeArrowheads="1"/>
                </p:cNvSpPr>
                <p:nvPr/>
              </p:nvSpPr>
              <p:spPr bwMode="auto">
                <a:xfrm>
                  <a:off x="3922" y="1060"/>
                  <a:ext cx="286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51" name="Rectangle 286"/>
                <p:cNvSpPr>
                  <a:spLocks noChangeArrowheads="1"/>
                </p:cNvSpPr>
                <p:nvPr/>
              </p:nvSpPr>
              <p:spPr bwMode="auto">
                <a:xfrm>
                  <a:off x="3637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Line 287"/>
                <p:cNvSpPr>
                  <a:spLocks noChangeShapeType="1"/>
                </p:cNvSpPr>
                <p:nvPr/>
              </p:nvSpPr>
              <p:spPr bwMode="auto">
                <a:xfrm>
                  <a:off x="3637" y="1060"/>
                  <a:ext cx="1141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Line 288"/>
                <p:cNvSpPr>
                  <a:spLocks noChangeShapeType="1"/>
                </p:cNvSpPr>
                <p:nvPr/>
              </p:nvSpPr>
              <p:spPr bwMode="auto">
                <a:xfrm>
                  <a:off x="3637" y="1411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Line 289"/>
                <p:cNvSpPr>
                  <a:spLocks noChangeShapeType="1"/>
                </p:cNvSpPr>
                <p:nvPr/>
              </p:nvSpPr>
              <p:spPr bwMode="auto">
                <a:xfrm>
                  <a:off x="3637" y="1762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5" name="Line 290"/>
                <p:cNvSpPr>
                  <a:spLocks noChangeShapeType="1"/>
                </p:cNvSpPr>
                <p:nvPr/>
              </p:nvSpPr>
              <p:spPr bwMode="auto">
                <a:xfrm>
                  <a:off x="3637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Line 291"/>
                <p:cNvSpPr>
                  <a:spLocks noChangeShapeType="1"/>
                </p:cNvSpPr>
                <p:nvPr/>
              </p:nvSpPr>
              <p:spPr bwMode="auto">
                <a:xfrm>
                  <a:off x="3922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Line 292"/>
                <p:cNvSpPr>
                  <a:spLocks noChangeShapeType="1"/>
                </p:cNvSpPr>
                <p:nvPr/>
              </p:nvSpPr>
              <p:spPr bwMode="auto">
                <a:xfrm>
                  <a:off x="4208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Line 293"/>
                <p:cNvSpPr>
                  <a:spLocks noChangeShapeType="1"/>
                </p:cNvSpPr>
                <p:nvPr/>
              </p:nvSpPr>
              <p:spPr bwMode="auto">
                <a:xfrm>
                  <a:off x="4493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Line 294"/>
                <p:cNvSpPr>
                  <a:spLocks noChangeShapeType="1"/>
                </p:cNvSpPr>
                <p:nvPr/>
              </p:nvSpPr>
              <p:spPr bwMode="auto">
                <a:xfrm>
                  <a:off x="4778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0" name="Line 295"/>
                <p:cNvSpPr>
                  <a:spLocks noChangeShapeType="1"/>
                </p:cNvSpPr>
                <p:nvPr/>
              </p:nvSpPr>
              <p:spPr bwMode="auto">
                <a:xfrm flipH="1" flipV="1">
                  <a:off x="3230" y="655"/>
                  <a:ext cx="407" cy="40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" name="Text Box 296"/>
                <p:cNvSpPr txBox="1">
                  <a:spLocks noChangeArrowheads="1"/>
                </p:cNvSpPr>
                <p:nvPr/>
              </p:nvSpPr>
              <p:spPr bwMode="auto">
                <a:xfrm>
                  <a:off x="3140" y="847"/>
                  <a:ext cx="47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r>
                    <a: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62" name="Text Box 297"/>
                <p:cNvSpPr txBox="1">
                  <a:spLocks noChangeArrowheads="1"/>
                </p:cNvSpPr>
                <p:nvPr/>
              </p:nvSpPr>
              <p:spPr bwMode="auto">
                <a:xfrm>
                  <a:off x="3231" y="507"/>
                  <a:ext cx="47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r>
                    <a: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63" name="Text Box 298"/>
                <p:cNvSpPr txBox="1">
                  <a:spLocks noChangeArrowheads="1"/>
                </p:cNvSpPr>
                <p:nvPr/>
              </p:nvSpPr>
              <p:spPr bwMode="auto">
                <a:xfrm>
                  <a:off x="3423" y="655"/>
                  <a:ext cx="47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r>
                    <a: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64" name="Text Box 299"/>
                <p:cNvSpPr txBox="1">
                  <a:spLocks noChangeArrowheads="1"/>
                </p:cNvSpPr>
                <p:nvPr/>
              </p:nvSpPr>
              <p:spPr bwMode="auto">
                <a:xfrm>
                  <a:off x="3603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00</a:t>
                  </a:r>
                </a:p>
              </p:txBody>
            </p:sp>
            <p:sp>
              <p:nvSpPr>
                <p:cNvPr id="65" name="Text Box 300"/>
                <p:cNvSpPr txBox="1">
                  <a:spLocks noChangeArrowheads="1"/>
                </p:cNvSpPr>
                <p:nvPr/>
              </p:nvSpPr>
              <p:spPr bwMode="auto">
                <a:xfrm>
                  <a:off x="3897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01</a:t>
                  </a:r>
                </a:p>
              </p:txBody>
            </p:sp>
            <p:sp>
              <p:nvSpPr>
                <p:cNvPr id="66" name="Text Box 301"/>
                <p:cNvSpPr txBox="1">
                  <a:spLocks noChangeArrowheads="1"/>
                </p:cNvSpPr>
                <p:nvPr/>
              </p:nvSpPr>
              <p:spPr bwMode="auto">
                <a:xfrm>
                  <a:off x="4191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67" name="Text Box 302"/>
                <p:cNvSpPr txBox="1">
                  <a:spLocks noChangeArrowheads="1"/>
                </p:cNvSpPr>
                <p:nvPr/>
              </p:nvSpPr>
              <p:spPr bwMode="auto">
                <a:xfrm>
                  <a:off x="4473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68" name="Text Box 303"/>
                <p:cNvSpPr txBox="1">
                  <a:spLocks noChangeArrowheads="1"/>
                </p:cNvSpPr>
                <p:nvPr/>
              </p:nvSpPr>
              <p:spPr bwMode="auto">
                <a:xfrm>
                  <a:off x="3434" y="1096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69" name="Text Box 304"/>
                <p:cNvSpPr txBox="1">
                  <a:spLocks noChangeArrowheads="1"/>
                </p:cNvSpPr>
                <p:nvPr/>
              </p:nvSpPr>
              <p:spPr bwMode="auto">
                <a:xfrm>
                  <a:off x="3435" y="1446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42" name="AutoShape 309"/>
              <p:cNvSpPr>
                <a:spLocks noChangeArrowheads="1"/>
              </p:cNvSpPr>
              <p:nvPr/>
            </p:nvSpPr>
            <p:spPr bwMode="auto">
              <a:xfrm>
                <a:off x="1581" y="3230"/>
                <a:ext cx="158" cy="58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Oval 310"/>
              <p:cNvSpPr>
                <a:spLocks noChangeArrowheads="1"/>
              </p:cNvSpPr>
              <p:nvPr/>
            </p:nvSpPr>
            <p:spPr bwMode="auto">
              <a:xfrm>
                <a:off x="983" y="3219"/>
                <a:ext cx="203" cy="26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2"/>
                <p:cNvSpPr txBox="1">
                  <a:spLocks noChangeArrowheads="1"/>
                </p:cNvSpPr>
                <p:nvPr/>
              </p:nvSpPr>
              <p:spPr>
                <a:xfrm>
                  <a:off x="9007" y="4145"/>
                  <a:ext cx="5567" cy="75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/>
                <a:lstStyle>
                  <a:lvl1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000" b="1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kumimoji="0"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𝒏</m:t>
                            </m:r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𝟏</m:t>
                            </m:r>
                          </m:sup>
                        </m:sSubSup>
                        <m:r>
                          <a:rPr kumimoji="0"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bSup>
                          <m:sSubSupPr>
                            <m:ctrlP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𝑸</m:t>
                            </m:r>
                          </m:e>
                          <m:sub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𝒏</m:t>
                            </m:r>
                          </m:sup>
                        </m:sSubSup>
                        <m:acc>
                          <m:accPr>
                            <m:chr m:val="̅"/>
                            <m:ctrlP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  <m:r>
                          <a:rPr kumimoji="0"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kumimoji="0" lang="en-US" altLang="zh-CN" sz="2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  <m:r>
                          <a:rPr kumimoji="0"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kumimoji="0"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kumimoji="0" lang="en-US" altLang="zh-CN" sz="2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  <m:sSubSup>
                          <m:sSubSupPr>
                            <m:ctrlPr>
                              <a:rPr kumimoji="0"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kumimoji="0"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𝑸</m:t>
                            </m:r>
                          </m:e>
                          <m:sub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𝟎</m:t>
                            </m:r>
                          </m:sub>
                          <m:sup>
                            <m:r>
                              <a:rPr kumimoji="0"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0" name="Rectangl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" y="4145"/>
                  <a:ext cx="5567" cy="755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右箭头 132"/>
            <p:cNvSpPr/>
            <p:nvPr/>
          </p:nvSpPr>
          <p:spPr>
            <a:xfrm>
              <a:off x="8790" y="4415"/>
              <a:ext cx="284" cy="439"/>
            </a:xfrm>
            <a:prstGeom prst="rightArrow">
              <a:avLst/>
            </a:prstGeom>
            <a:ln>
              <a:solidFill>
                <a:srgbClr val="1F08F8"/>
              </a:solidFill>
            </a:ln>
          </p:spPr>
          <p:txBody>
            <a:bodyPr rtlCol="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4024" y="77788"/>
            <a:ext cx="3340053" cy="479425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建立状态转换表</a:t>
            </a:r>
          </a:p>
        </p:txBody>
      </p:sp>
      <p:graphicFrame>
        <p:nvGraphicFramePr>
          <p:cNvPr id="3" name="Group 353"/>
          <p:cNvGraphicFramePr>
            <a:graphicFrameLocks noGrp="1"/>
          </p:cNvGraphicFramePr>
          <p:nvPr/>
        </p:nvGraphicFramePr>
        <p:xfrm>
          <a:off x="557213" y="668338"/>
          <a:ext cx="4500562" cy="3214688"/>
        </p:xfrm>
        <a:graphic>
          <a:graphicData uri="http://schemas.openxmlformats.org/drawingml/2006/table">
            <a:tbl>
              <a:tblPr/>
              <a:tblGrid>
                <a:gridCol w="64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endParaRPr kumimoji="1" lang="zh-CN" altLang="en-US" sz="2400" b="1" i="0" u="none" strike="noStrike" cap="none" normalizeH="0" baseline="30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0        0       1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0        1       0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0        1       1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1        0       0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1        0       1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0        0       0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456296" y="4010627"/>
            <a:ext cx="5794379" cy="479425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根据状态转换表建立次态卡诺图</a:t>
            </a:r>
          </a:p>
        </p:txBody>
      </p:sp>
      <p:grpSp>
        <p:nvGrpSpPr>
          <p:cNvPr id="101" name="组合 100"/>
          <p:cNvGrpSpPr/>
          <p:nvPr/>
        </p:nvGrpSpPr>
        <p:grpSpPr>
          <a:xfrm>
            <a:off x="5581650" y="557530"/>
            <a:ext cx="3672205" cy="2553335"/>
            <a:chOff x="8790" y="878"/>
            <a:chExt cx="5783" cy="4021"/>
          </a:xfrm>
        </p:grpSpPr>
        <p:grpSp>
          <p:nvGrpSpPr>
            <p:cNvPr id="40" name="Group 311"/>
            <p:cNvGrpSpPr/>
            <p:nvPr/>
          </p:nvGrpSpPr>
          <p:grpSpPr bwMode="auto">
            <a:xfrm>
              <a:off x="9502" y="878"/>
              <a:ext cx="4235" cy="3138"/>
              <a:chOff x="169" y="2631"/>
              <a:chExt cx="1694" cy="1255"/>
            </a:xfrm>
          </p:grpSpPr>
          <p:grpSp>
            <p:nvGrpSpPr>
              <p:cNvPr id="41" name="Group 278"/>
              <p:cNvGrpSpPr/>
              <p:nvPr/>
            </p:nvGrpSpPr>
            <p:grpSpPr bwMode="auto">
              <a:xfrm>
                <a:off x="169" y="2631"/>
                <a:ext cx="1694" cy="1255"/>
                <a:chOff x="3140" y="507"/>
                <a:chExt cx="1694" cy="1255"/>
              </a:xfrm>
            </p:grpSpPr>
            <p:sp>
              <p:nvSpPr>
                <p:cNvPr id="44" name="Rectangle 279"/>
                <p:cNvSpPr>
                  <a:spLocks noChangeArrowheads="1"/>
                </p:cNvSpPr>
                <p:nvPr/>
              </p:nvSpPr>
              <p:spPr bwMode="auto">
                <a:xfrm>
                  <a:off x="4493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45" name="Rectangle 280"/>
                <p:cNvSpPr>
                  <a:spLocks noChangeArrowheads="1"/>
                </p:cNvSpPr>
                <p:nvPr/>
              </p:nvSpPr>
              <p:spPr bwMode="auto">
                <a:xfrm>
                  <a:off x="4208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46" name="Rectangle 281"/>
                <p:cNvSpPr>
                  <a:spLocks noChangeArrowheads="1"/>
                </p:cNvSpPr>
                <p:nvPr/>
              </p:nvSpPr>
              <p:spPr bwMode="auto">
                <a:xfrm>
                  <a:off x="3922" y="1411"/>
                  <a:ext cx="286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Rectangle 282"/>
                <p:cNvSpPr>
                  <a:spLocks noChangeArrowheads="1"/>
                </p:cNvSpPr>
                <p:nvPr/>
              </p:nvSpPr>
              <p:spPr bwMode="auto">
                <a:xfrm>
                  <a:off x="3637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Rectangle 283"/>
                <p:cNvSpPr>
                  <a:spLocks noChangeArrowheads="1"/>
                </p:cNvSpPr>
                <p:nvPr/>
              </p:nvSpPr>
              <p:spPr bwMode="auto">
                <a:xfrm>
                  <a:off x="4493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9" name="Rectangle 284"/>
                <p:cNvSpPr>
                  <a:spLocks noChangeArrowheads="1"/>
                </p:cNvSpPr>
                <p:nvPr/>
              </p:nvSpPr>
              <p:spPr bwMode="auto">
                <a:xfrm>
                  <a:off x="4208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Rectangle 285"/>
                <p:cNvSpPr>
                  <a:spLocks noChangeArrowheads="1"/>
                </p:cNvSpPr>
                <p:nvPr/>
              </p:nvSpPr>
              <p:spPr bwMode="auto">
                <a:xfrm>
                  <a:off x="3922" y="1060"/>
                  <a:ext cx="286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51" name="Rectangle 286"/>
                <p:cNvSpPr>
                  <a:spLocks noChangeArrowheads="1"/>
                </p:cNvSpPr>
                <p:nvPr/>
              </p:nvSpPr>
              <p:spPr bwMode="auto">
                <a:xfrm>
                  <a:off x="3637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Line 287"/>
                <p:cNvSpPr>
                  <a:spLocks noChangeShapeType="1"/>
                </p:cNvSpPr>
                <p:nvPr/>
              </p:nvSpPr>
              <p:spPr bwMode="auto">
                <a:xfrm>
                  <a:off x="3637" y="1060"/>
                  <a:ext cx="1141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Line 288"/>
                <p:cNvSpPr>
                  <a:spLocks noChangeShapeType="1"/>
                </p:cNvSpPr>
                <p:nvPr/>
              </p:nvSpPr>
              <p:spPr bwMode="auto">
                <a:xfrm>
                  <a:off x="3637" y="1411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Line 289"/>
                <p:cNvSpPr>
                  <a:spLocks noChangeShapeType="1"/>
                </p:cNvSpPr>
                <p:nvPr/>
              </p:nvSpPr>
              <p:spPr bwMode="auto">
                <a:xfrm>
                  <a:off x="3637" y="1762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5" name="Line 290"/>
                <p:cNvSpPr>
                  <a:spLocks noChangeShapeType="1"/>
                </p:cNvSpPr>
                <p:nvPr/>
              </p:nvSpPr>
              <p:spPr bwMode="auto">
                <a:xfrm>
                  <a:off x="3637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Line 291"/>
                <p:cNvSpPr>
                  <a:spLocks noChangeShapeType="1"/>
                </p:cNvSpPr>
                <p:nvPr/>
              </p:nvSpPr>
              <p:spPr bwMode="auto">
                <a:xfrm>
                  <a:off x="3922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Line 292"/>
                <p:cNvSpPr>
                  <a:spLocks noChangeShapeType="1"/>
                </p:cNvSpPr>
                <p:nvPr/>
              </p:nvSpPr>
              <p:spPr bwMode="auto">
                <a:xfrm>
                  <a:off x="4208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Line 293"/>
                <p:cNvSpPr>
                  <a:spLocks noChangeShapeType="1"/>
                </p:cNvSpPr>
                <p:nvPr/>
              </p:nvSpPr>
              <p:spPr bwMode="auto">
                <a:xfrm>
                  <a:off x="4493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Line 294"/>
                <p:cNvSpPr>
                  <a:spLocks noChangeShapeType="1"/>
                </p:cNvSpPr>
                <p:nvPr/>
              </p:nvSpPr>
              <p:spPr bwMode="auto">
                <a:xfrm>
                  <a:off x="4778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0" name="Line 295"/>
                <p:cNvSpPr>
                  <a:spLocks noChangeShapeType="1"/>
                </p:cNvSpPr>
                <p:nvPr/>
              </p:nvSpPr>
              <p:spPr bwMode="auto">
                <a:xfrm flipH="1" flipV="1">
                  <a:off x="3230" y="655"/>
                  <a:ext cx="407" cy="40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" name="Text Box 296"/>
                <p:cNvSpPr txBox="1">
                  <a:spLocks noChangeArrowheads="1"/>
                </p:cNvSpPr>
                <p:nvPr/>
              </p:nvSpPr>
              <p:spPr bwMode="auto">
                <a:xfrm>
                  <a:off x="3140" y="847"/>
                  <a:ext cx="47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r>
                    <a: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62" name="Text Box 297"/>
                <p:cNvSpPr txBox="1">
                  <a:spLocks noChangeArrowheads="1"/>
                </p:cNvSpPr>
                <p:nvPr/>
              </p:nvSpPr>
              <p:spPr bwMode="auto">
                <a:xfrm>
                  <a:off x="3231" y="507"/>
                  <a:ext cx="47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r>
                    <a: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63" name="Text Box 298"/>
                <p:cNvSpPr txBox="1">
                  <a:spLocks noChangeArrowheads="1"/>
                </p:cNvSpPr>
                <p:nvPr/>
              </p:nvSpPr>
              <p:spPr bwMode="auto">
                <a:xfrm>
                  <a:off x="3423" y="655"/>
                  <a:ext cx="47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r>
                    <a: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64" name="Text Box 299"/>
                <p:cNvSpPr txBox="1">
                  <a:spLocks noChangeArrowheads="1"/>
                </p:cNvSpPr>
                <p:nvPr/>
              </p:nvSpPr>
              <p:spPr bwMode="auto">
                <a:xfrm>
                  <a:off x="3603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00</a:t>
                  </a:r>
                </a:p>
              </p:txBody>
            </p:sp>
            <p:sp>
              <p:nvSpPr>
                <p:cNvPr id="65" name="Text Box 300"/>
                <p:cNvSpPr txBox="1">
                  <a:spLocks noChangeArrowheads="1"/>
                </p:cNvSpPr>
                <p:nvPr/>
              </p:nvSpPr>
              <p:spPr bwMode="auto">
                <a:xfrm>
                  <a:off x="3897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01</a:t>
                  </a:r>
                </a:p>
              </p:txBody>
            </p:sp>
            <p:sp>
              <p:nvSpPr>
                <p:cNvPr id="66" name="Text Box 301"/>
                <p:cNvSpPr txBox="1">
                  <a:spLocks noChangeArrowheads="1"/>
                </p:cNvSpPr>
                <p:nvPr/>
              </p:nvSpPr>
              <p:spPr bwMode="auto">
                <a:xfrm>
                  <a:off x="4191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67" name="Text Box 302"/>
                <p:cNvSpPr txBox="1">
                  <a:spLocks noChangeArrowheads="1"/>
                </p:cNvSpPr>
                <p:nvPr/>
              </p:nvSpPr>
              <p:spPr bwMode="auto">
                <a:xfrm>
                  <a:off x="4473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68" name="Text Box 303"/>
                <p:cNvSpPr txBox="1">
                  <a:spLocks noChangeArrowheads="1"/>
                </p:cNvSpPr>
                <p:nvPr/>
              </p:nvSpPr>
              <p:spPr bwMode="auto">
                <a:xfrm>
                  <a:off x="3434" y="1096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69" name="Text Box 304"/>
                <p:cNvSpPr txBox="1">
                  <a:spLocks noChangeArrowheads="1"/>
                </p:cNvSpPr>
                <p:nvPr/>
              </p:nvSpPr>
              <p:spPr bwMode="auto">
                <a:xfrm>
                  <a:off x="3435" y="1446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42" name="AutoShape 309"/>
              <p:cNvSpPr>
                <a:spLocks noChangeArrowheads="1"/>
              </p:cNvSpPr>
              <p:nvPr/>
            </p:nvSpPr>
            <p:spPr bwMode="auto">
              <a:xfrm>
                <a:off x="1581" y="3230"/>
                <a:ext cx="158" cy="58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Oval 310"/>
              <p:cNvSpPr>
                <a:spLocks noChangeArrowheads="1"/>
              </p:cNvSpPr>
              <p:nvPr/>
            </p:nvSpPr>
            <p:spPr bwMode="auto">
              <a:xfrm>
                <a:off x="983" y="3219"/>
                <a:ext cx="203" cy="26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2"/>
                <p:cNvSpPr txBox="1">
                  <a:spLocks noChangeArrowheads="1"/>
                </p:cNvSpPr>
                <p:nvPr/>
              </p:nvSpPr>
              <p:spPr>
                <a:xfrm>
                  <a:off x="9007" y="4145"/>
                  <a:ext cx="5567" cy="75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/>
                <a:lstStyle>
                  <a:lvl1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000" b="1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kumimoji="0"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𝒏</m:t>
                            </m:r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𝟏</m:t>
                            </m:r>
                          </m:sup>
                        </m:sSubSup>
                        <m:r>
                          <a:rPr kumimoji="0"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bSup>
                          <m:sSubSupPr>
                            <m:ctrlP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𝑸</m:t>
                            </m:r>
                          </m:e>
                          <m:sub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𝒏</m:t>
                            </m:r>
                          </m:sup>
                        </m:sSubSup>
                        <m:acc>
                          <m:accPr>
                            <m:chr m:val="̅"/>
                            <m:ctrlP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  <m:r>
                          <a:rPr kumimoji="0"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kumimoji="0" lang="en-US" altLang="zh-CN" sz="2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  <m:r>
                          <a:rPr kumimoji="0"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kumimoji="0"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kumimoji="0" lang="en-US" altLang="zh-CN" sz="2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  <m:sSubSup>
                          <m:sSubSupPr>
                            <m:ctrlPr>
                              <a:rPr kumimoji="0"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kumimoji="0"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𝑸</m:t>
                            </m:r>
                          </m:e>
                          <m:sub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𝟎</m:t>
                            </m:r>
                          </m:sub>
                          <m:sup>
                            <m:r>
                              <a:rPr kumimoji="0"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0" name="Rectangl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" y="4145"/>
                  <a:ext cx="5567" cy="755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右箭头 132"/>
            <p:cNvSpPr/>
            <p:nvPr/>
          </p:nvSpPr>
          <p:spPr>
            <a:xfrm>
              <a:off x="8790" y="4415"/>
              <a:ext cx="284" cy="439"/>
            </a:xfrm>
            <a:prstGeom prst="rightArrow">
              <a:avLst/>
            </a:prstGeom>
            <a:ln>
              <a:solidFill>
                <a:srgbClr val="1F08F8"/>
              </a:solidFill>
            </a:ln>
          </p:spPr>
          <p:txBody>
            <a:bodyPr rtlCol="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584190" y="3752215"/>
            <a:ext cx="3684905" cy="2513965"/>
            <a:chOff x="8794" y="5909"/>
            <a:chExt cx="5803" cy="3959"/>
          </a:xfrm>
        </p:grpSpPr>
        <p:grpSp>
          <p:nvGrpSpPr>
            <p:cNvPr id="71" name="Group 349"/>
            <p:cNvGrpSpPr/>
            <p:nvPr/>
          </p:nvGrpSpPr>
          <p:grpSpPr bwMode="auto">
            <a:xfrm>
              <a:off x="9586" y="5909"/>
              <a:ext cx="4235" cy="3138"/>
              <a:chOff x="2123" y="2609"/>
              <a:chExt cx="1694" cy="1255"/>
            </a:xfrm>
          </p:grpSpPr>
          <p:grpSp>
            <p:nvGrpSpPr>
              <p:cNvPr id="72" name="Group 319"/>
              <p:cNvGrpSpPr/>
              <p:nvPr/>
            </p:nvGrpSpPr>
            <p:grpSpPr bwMode="auto">
              <a:xfrm>
                <a:off x="2123" y="2609"/>
                <a:ext cx="1694" cy="1255"/>
                <a:chOff x="3140" y="507"/>
                <a:chExt cx="1694" cy="1255"/>
              </a:xfrm>
            </p:grpSpPr>
            <p:sp>
              <p:nvSpPr>
                <p:cNvPr id="75" name="Rectangle 320"/>
                <p:cNvSpPr>
                  <a:spLocks noChangeArrowheads="1"/>
                </p:cNvSpPr>
                <p:nvPr/>
              </p:nvSpPr>
              <p:spPr bwMode="auto">
                <a:xfrm>
                  <a:off x="4493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76" name="Rectangle 321"/>
                <p:cNvSpPr>
                  <a:spLocks noChangeArrowheads="1"/>
                </p:cNvSpPr>
                <p:nvPr/>
              </p:nvSpPr>
              <p:spPr bwMode="auto">
                <a:xfrm>
                  <a:off x="4208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77" name="Rectangle 322"/>
                <p:cNvSpPr>
                  <a:spLocks noChangeArrowheads="1"/>
                </p:cNvSpPr>
                <p:nvPr/>
              </p:nvSpPr>
              <p:spPr bwMode="auto">
                <a:xfrm>
                  <a:off x="3922" y="1411"/>
                  <a:ext cx="286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8" name="Rectangle 323"/>
                <p:cNvSpPr>
                  <a:spLocks noChangeArrowheads="1"/>
                </p:cNvSpPr>
                <p:nvPr/>
              </p:nvSpPr>
              <p:spPr bwMode="auto">
                <a:xfrm>
                  <a:off x="3637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79" name="Rectangle 324"/>
                <p:cNvSpPr>
                  <a:spLocks noChangeArrowheads="1"/>
                </p:cNvSpPr>
                <p:nvPr/>
              </p:nvSpPr>
              <p:spPr bwMode="auto">
                <a:xfrm>
                  <a:off x="4493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80" name="Rectangle 325"/>
                <p:cNvSpPr>
                  <a:spLocks noChangeArrowheads="1"/>
                </p:cNvSpPr>
                <p:nvPr/>
              </p:nvSpPr>
              <p:spPr bwMode="auto">
                <a:xfrm>
                  <a:off x="4208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1" name="Rectangle 326"/>
                <p:cNvSpPr>
                  <a:spLocks noChangeArrowheads="1"/>
                </p:cNvSpPr>
                <p:nvPr/>
              </p:nvSpPr>
              <p:spPr bwMode="auto">
                <a:xfrm>
                  <a:off x="3922" y="1060"/>
                  <a:ext cx="286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2" name="Rectangle 327"/>
                <p:cNvSpPr>
                  <a:spLocks noChangeArrowheads="1"/>
                </p:cNvSpPr>
                <p:nvPr/>
              </p:nvSpPr>
              <p:spPr bwMode="auto">
                <a:xfrm>
                  <a:off x="3637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83" name="Line 328"/>
                <p:cNvSpPr>
                  <a:spLocks noChangeShapeType="1"/>
                </p:cNvSpPr>
                <p:nvPr/>
              </p:nvSpPr>
              <p:spPr bwMode="auto">
                <a:xfrm>
                  <a:off x="3637" y="1060"/>
                  <a:ext cx="1141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" name="Line 329"/>
                <p:cNvSpPr>
                  <a:spLocks noChangeShapeType="1"/>
                </p:cNvSpPr>
                <p:nvPr/>
              </p:nvSpPr>
              <p:spPr bwMode="auto">
                <a:xfrm>
                  <a:off x="3637" y="1411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5" name="Line 330"/>
                <p:cNvSpPr>
                  <a:spLocks noChangeShapeType="1"/>
                </p:cNvSpPr>
                <p:nvPr/>
              </p:nvSpPr>
              <p:spPr bwMode="auto">
                <a:xfrm>
                  <a:off x="3637" y="1762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" name="Line 331"/>
                <p:cNvSpPr>
                  <a:spLocks noChangeShapeType="1"/>
                </p:cNvSpPr>
                <p:nvPr/>
              </p:nvSpPr>
              <p:spPr bwMode="auto">
                <a:xfrm>
                  <a:off x="3637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7" name="Line 332"/>
                <p:cNvSpPr>
                  <a:spLocks noChangeShapeType="1"/>
                </p:cNvSpPr>
                <p:nvPr/>
              </p:nvSpPr>
              <p:spPr bwMode="auto">
                <a:xfrm>
                  <a:off x="3922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8" name="Line 333"/>
                <p:cNvSpPr>
                  <a:spLocks noChangeShapeType="1"/>
                </p:cNvSpPr>
                <p:nvPr/>
              </p:nvSpPr>
              <p:spPr bwMode="auto">
                <a:xfrm>
                  <a:off x="4208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9" name="Line 334"/>
                <p:cNvSpPr>
                  <a:spLocks noChangeShapeType="1"/>
                </p:cNvSpPr>
                <p:nvPr/>
              </p:nvSpPr>
              <p:spPr bwMode="auto">
                <a:xfrm>
                  <a:off x="4493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0" name="Line 335"/>
                <p:cNvSpPr>
                  <a:spLocks noChangeShapeType="1"/>
                </p:cNvSpPr>
                <p:nvPr/>
              </p:nvSpPr>
              <p:spPr bwMode="auto">
                <a:xfrm>
                  <a:off x="4778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1" name="Line 336"/>
                <p:cNvSpPr>
                  <a:spLocks noChangeShapeType="1"/>
                </p:cNvSpPr>
                <p:nvPr/>
              </p:nvSpPr>
              <p:spPr bwMode="auto">
                <a:xfrm flipH="1" flipV="1">
                  <a:off x="3230" y="655"/>
                  <a:ext cx="407" cy="40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2" name="Text Box 337"/>
                <p:cNvSpPr txBox="1">
                  <a:spLocks noChangeArrowheads="1"/>
                </p:cNvSpPr>
                <p:nvPr/>
              </p:nvSpPr>
              <p:spPr bwMode="auto">
                <a:xfrm>
                  <a:off x="3140" y="847"/>
                  <a:ext cx="47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r>
                    <a: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93" name="Text Box 338"/>
                <p:cNvSpPr txBox="1">
                  <a:spLocks noChangeArrowheads="1"/>
                </p:cNvSpPr>
                <p:nvPr/>
              </p:nvSpPr>
              <p:spPr bwMode="auto">
                <a:xfrm>
                  <a:off x="3231" y="507"/>
                  <a:ext cx="47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r>
                    <a: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94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3423" y="655"/>
                  <a:ext cx="47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r>
                    <a: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95" name="Text Box 340"/>
                <p:cNvSpPr txBox="1">
                  <a:spLocks noChangeArrowheads="1"/>
                </p:cNvSpPr>
                <p:nvPr/>
              </p:nvSpPr>
              <p:spPr bwMode="auto">
                <a:xfrm>
                  <a:off x="3603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00</a:t>
                  </a:r>
                </a:p>
              </p:txBody>
            </p:sp>
            <p:sp>
              <p:nvSpPr>
                <p:cNvPr id="96" name="Text Box 341"/>
                <p:cNvSpPr txBox="1">
                  <a:spLocks noChangeArrowheads="1"/>
                </p:cNvSpPr>
                <p:nvPr/>
              </p:nvSpPr>
              <p:spPr bwMode="auto">
                <a:xfrm>
                  <a:off x="3897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01</a:t>
                  </a:r>
                </a:p>
              </p:txBody>
            </p:sp>
            <p:sp>
              <p:nvSpPr>
                <p:cNvPr id="97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4191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98" name="Text Box 343"/>
                <p:cNvSpPr txBox="1">
                  <a:spLocks noChangeArrowheads="1"/>
                </p:cNvSpPr>
                <p:nvPr/>
              </p:nvSpPr>
              <p:spPr bwMode="auto">
                <a:xfrm>
                  <a:off x="4473" y="825"/>
                  <a:ext cx="361" cy="288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99" name="Text Box 344"/>
                <p:cNvSpPr txBox="1">
                  <a:spLocks noChangeArrowheads="1"/>
                </p:cNvSpPr>
                <p:nvPr/>
              </p:nvSpPr>
              <p:spPr bwMode="auto">
                <a:xfrm>
                  <a:off x="3434" y="1096"/>
                  <a:ext cx="291" cy="288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00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3434" y="1447"/>
                  <a:ext cx="271" cy="288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73" name="AutoShape 346"/>
              <p:cNvSpPr>
                <a:spLocks noChangeArrowheads="1"/>
              </p:cNvSpPr>
              <p:nvPr/>
            </p:nvSpPr>
            <p:spPr bwMode="auto">
              <a:xfrm>
                <a:off x="3535" y="3220"/>
                <a:ext cx="204" cy="58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AutoShape 348"/>
              <p:cNvSpPr>
                <a:spLocks noChangeArrowheads="1"/>
              </p:cNvSpPr>
              <p:nvPr/>
            </p:nvSpPr>
            <p:spPr bwMode="auto">
              <a:xfrm>
                <a:off x="2632" y="3220"/>
                <a:ext cx="204" cy="58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2"/>
                <p:cNvSpPr txBox="1">
                  <a:spLocks noChangeArrowheads="1"/>
                </p:cNvSpPr>
                <p:nvPr/>
              </p:nvSpPr>
              <p:spPr>
                <a:xfrm>
                  <a:off x="9031" y="9114"/>
                  <a:ext cx="5567" cy="75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/>
                <a:lstStyle>
                  <a:lvl1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000" b="1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kumimoji="0"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𝟎</m:t>
                            </m:r>
                          </m:sub>
                          <m:sup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𝒏</m:t>
                            </m:r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𝟏</m:t>
                            </m:r>
                          </m:sup>
                        </m:sSubSup>
                        <m:r>
                          <a:rPr kumimoji="0"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</m:oMath>
                    </m:oMathPara>
                  </a14:m>
                  <a:endParaRPr kumimoji="0"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1" name="Rectangl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1" y="9114"/>
                  <a:ext cx="5567" cy="755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右箭头 133"/>
            <p:cNvSpPr/>
            <p:nvPr/>
          </p:nvSpPr>
          <p:spPr>
            <a:xfrm>
              <a:off x="8794" y="9340"/>
              <a:ext cx="284" cy="439"/>
            </a:xfrm>
            <a:prstGeom prst="rightArrow">
              <a:avLst/>
            </a:prstGeom>
            <a:ln>
              <a:solidFill>
                <a:srgbClr val="1F08F8"/>
              </a:solidFill>
            </a:ln>
          </p:spPr>
          <p:txBody>
            <a:bodyPr rtlCol="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4024" y="77788"/>
            <a:ext cx="3340053" cy="479425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建立状态转换表</a:t>
            </a:r>
          </a:p>
        </p:txBody>
      </p:sp>
      <p:graphicFrame>
        <p:nvGraphicFramePr>
          <p:cNvPr id="3" name="Group 353"/>
          <p:cNvGraphicFramePr>
            <a:graphicFrameLocks noGrp="1"/>
          </p:cNvGraphicFramePr>
          <p:nvPr/>
        </p:nvGraphicFramePr>
        <p:xfrm>
          <a:off x="557213" y="668338"/>
          <a:ext cx="4500562" cy="3214688"/>
        </p:xfrm>
        <a:graphic>
          <a:graphicData uri="http://schemas.openxmlformats.org/drawingml/2006/table">
            <a:tbl>
              <a:tblPr/>
              <a:tblGrid>
                <a:gridCol w="64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endParaRPr kumimoji="1" lang="zh-CN" altLang="en-US" sz="2400" b="1" i="0" u="none" strike="noStrike" cap="none" normalizeH="0" baseline="30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0        0       1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0        1       0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0        1       1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1        0       0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1        0       1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0        0       0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456296" y="4010627"/>
            <a:ext cx="5794379" cy="479425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根据状态转换表建立次态卡诺图</a:t>
            </a:r>
          </a:p>
        </p:txBody>
      </p:sp>
      <p:grpSp>
        <p:nvGrpSpPr>
          <p:cNvPr id="101" name="组合 100"/>
          <p:cNvGrpSpPr/>
          <p:nvPr/>
        </p:nvGrpSpPr>
        <p:grpSpPr>
          <a:xfrm>
            <a:off x="5581650" y="557530"/>
            <a:ext cx="3672205" cy="2553335"/>
            <a:chOff x="8790" y="878"/>
            <a:chExt cx="5783" cy="4021"/>
          </a:xfrm>
        </p:grpSpPr>
        <p:grpSp>
          <p:nvGrpSpPr>
            <p:cNvPr id="40" name="Group 311"/>
            <p:cNvGrpSpPr/>
            <p:nvPr/>
          </p:nvGrpSpPr>
          <p:grpSpPr bwMode="auto">
            <a:xfrm>
              <a:off x="9502" y="878"/>
              <a:ext cx="4235" cy="3138"/>
              <a:chOff x="169" y="2631"/>
              <a:chExt cx="1694" cy="1255"/>
            </a:xfrm>
          </p:grpSpPr>
          <p:grpSp>
            <p:nvGrpSpPr>
              <p:cNvPr id="41" name="Group 278"/>
              <p:cNvGrpSpPr/>
              <p:nvPr/>
            </p:nvGrpSpPr>
            <p:grpSpPr bwMode="auto">
              <a:xfrm>
                <a:off x="169" y="2631"/>
                <a:ext cx="1694" cy="1255"/>
                <a:chOff x="3140" y="507"/>
                <a:chExt cx="1694" cy="1255"/>
              </a:xfrm>
            </p:grpSpPr>
            <p:sp>
              <p:nvSpPr>
                <p:cNvPr id="44" name="Rectangle 279"/>
                <p:cNvSpPr>
                  <a:spLocks noChangeArrowheads="1"/>
                </p:cNvSpPr>
                <p:nvPr/>
              </p:nvSpPr>
              <p:spPr bwMode="auto">
                <a:xfrm>
                  <a:off x="4493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45" name="Rectangle 280"/>
                <p:cNvSpPr>
                  <a:spLocks noChangeArrowheads="1"/>
                </p:cNvSpPr>
                <p:nvPr/>
              </p:nvSpPr>
              <p:spPr bwMode="auto">
                <a:xfrm>
                  <a:off x="4208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46" name="Rectangle 281"/>
                <p:cNvSpPr>
                  <a:spLocks noChangeArrowheads="1"/>
                </p:cNvSpPr>
                <p:nvPr/>
              </p:nvSpPr>
              <p:spPr bwMode="auto">
                <a:xfrm>
                  <a:off x="3922" y="1411"/>
                  <a:ext cx="286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Rectangle 282"/>
                <p:cNvSpPr>
                  <a:spLocks noChangeArrowheads="1"/>
                </p:cNvSpPr>
                <p:nvPr/>
              </p:nvSpPr>
              <p:spPr bwMode="auto">
                <a:xfrm>
                  <a:off x="3637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Rectangle 283"/>
                <p:cNvSpPr>
                  <a:spLocks noChangeArrowheads="1"/>
                </p:cNvSpPr>
                <p:nvPr/>
              </p:nvSpPr>
              <p:spPr bwMode="auto">
                <a:xfrm>
                  <a:off x="4493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9" name="Rectangle 284"/>
                <p:cNvSpPr>
                  <a:spLocks noChangeArrowheads="1"/>
                </p:cNvSpPr>
                <p:nvPr/>
              </p:nvSpPr>
              <p:spPr bwMode="auto">
                <a:xfrm>
                  <a:off x="4208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Rectangle 285"/>
                <p:cNvSpPr>
                  <a:spLocks noChangeArrowheads="1"/>
                </p:cNvSpPr>
                <p:nvPr/>
              </p:nvSpPr>
              <p:spPr bwMode="auto">
                <a:xfrm>
                  <a:off x="3922" y="1060"/>
                  <a:ext cx="286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51" name="Rectangle 286"/>
                <p:cNvSpPr>
                  <a:spLocks noChangeArrowheads="1"/>
                </p:cNvSpPr>
                <p:nvPr/>
              </p:nvSpPr>
              <p:spPr bwMode="auto">
                <a:xfrm>
                  <a:off x="3637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Line 287"/>
                <p:cNvSpPr>
                  <a:spLocks noChangeShapeType="1"/>
                </p:cNvSpPr>
                <p:nvPr/>
              </p:nvSpPr>
              <p:spPr bwMode="auto">
                <a:xfrm>
                  <a:off x="3637" y="1060"/>
                  <a:ext cx="1141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Line 288"/>
                <p:cNvSpPr>
                  <a:spLocks noChangeShapeType="1"/>
                </p:cNvSpPr>
                <p:nvPr/>
              </p:nvSpPr>
              <p:spPr bwMode="auto">
                <a:xfrm>
                  <a:off x="3637" y="1411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Line 289"/>
                <p:cNvSpPr>
                  <a:spLocks noChangeShapeType="1"/>
                </p:cNvSpPr>
                <p:nvPr/>
              </p:nvSpPr>
              <p:spPr bwMode="auto">
                <a:xfrm>
                  <a:off x="3637" y="1762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5" name="Line 290"/>
                <p:cNvSpPr>
                  <a:spLocks noChangeShapeType="1"/>
                </p:cNvSpPr>
                <p:nvPr/>
              </p:nvSpPr>
              <p:spPr bwMode="auto">
                <a:xfrm>
                  <a:off x="3637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Line 291"/>
                <p:cNvSpPr>
                  <a:spLocks noChangeShapeType="1"/>
                </p:cNvSpPr>
                <p:nvPr/>
              </p:nvSpPr>
              <p:spPr bwMode="auto">
                <a:xfrm>
                  <a:off x="3922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Line 292"/>
                <p:cNvSpPr>
                  <a:spLocks noChangeShapeType="1"/>
                </p:cNvSpPr>
                <p:nvPr/>
              </p:nvSpPr>
              <p:spPr bwMode="auto">
                <a:xfrm>
                  <a:off x="4208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Line 293"/>
                <p:cNvSpPr>
                  <a:spLocks noChangeShapeType="1"/>
                </p:cNvSpPr>
                <p:nvPr/>
              </p:nvSpPr>
              <p:spPr bwMode="auto">
                <a:xfrm>
                  <a:off x="4493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Line 294"/>
                <p:cNvSpPr>
                  <a:spLocks noChangeShapeType="1"/>
                </p:cNvSpPr>
                <p:nvPr/>
              </p:nvSpPr>
              <p:spPr bwMode="auto">
                <a:xfrm>
                  <a:off x="4778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0" name="Line 295"/>
                <p:cNvSpPr>
                  <a:spLocks noChangeShapeType="1"/>
                </p:cNvSpPr>
                <p:nvPr/>
              </p:nvSpPr>
              <p:spPr bwMode="auto">
                <a:xfrm flipH="1" flipV="1">
                  <a:off x="3230" y="655"/>
                  <a:ext cx="407" cy="40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" name="Text Box 296"/>
                <p:cNvSpPr txBox="1">
                  <a:spLocks noChangeArrowheads="1"/>
                </p:cNvSpPr>
                <p:nvPr/>
              </p:nvSpPr>
              <p:spPr bwMode="auto">
                <a:xfrm>
                  <a:off x="3140" y="847"/>
                  <a:ext cx="47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r>
                    <a: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62" name="Text Box 297"/>
                <p:cNvSpPr txBox="1">
                  <a:spLocks noChangeArrowheads="1"/>
                </p:cNvSpPr>
                <p:nvPr/>
              </p:nvSpPr>
              <p:spPr bwMode="auto">
                <a:xfrm>
                  <a:off x="3231" y="507"/>
                  <a:ext cx="47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r>
                    <a: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63" name="Text Box 298"/>
                <p:cNvSpPr txBox="1">
                  <a:spLocks noChangeArrowheads="1"/>
                </p:cNvSpPr>
                <p:nvPr/>
              </p:nvSpPr>
              <p:spPr bwMode="auto">
                <a:xfrm>
                  <a:off x="3423" y="655"/>
                  <a:ext cx="47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r>
                    <a: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64" name="Text Box 299"/>
                <p:cNvSpPr txBox="1">
                  <a:spLocks noChangeArrowheads="1"/>
                </p:cNvSpPr>
                <p:nvPr/>
              </p:nvSpPr>
              <p:spPr bwMode="auto">
                <a:xfrm>
                  <a:off x="3603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00</a:t>
                  </a:r>
                </a:p>
              </p:txBody>
            </p:sp>
            <p:sp>
              <p:nvSpPr>
                <p:cNvPr id="65" name="Text Box 300"/>
                <p:cNvSpPr txBox="1">
                  <a:spLocks noChangeArrowheads="1"/>
                </p:cNvSpPr>
                <p:nvPr/>
              </p:nvSpPr>
              <p:spPr bwMode="auto">
                <a:xfrm>
                  <a:off x="3897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01</a:t>
                  </a:r>
                </a:p>
              </p:txBody>
            </p:sp>
            <p:sp>
              <p:nvSpPr>
                <p:cNvPr id="66" name="Text Box 301"/>
                <p:cNvSpPr txBox="1">
                  <a:spLocks noChangeArrowheads="1"/>
                </p:cNvSpPr>
                <p:nvPr/>
              </p:nvSpPr>
              <p:spPr bwMode="auto">
                <a:xfrm>
                  <a:off x="4191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67" name="Text Box 302"/>
                <p:cNvSpPr txBox="1">
                  <a:spLocks noChangeArrowheads="1"/>
                </p:cNvSpPr>
                <p:nvPr/>
              </p:nvSpPr>
              <p:spPr bwMode="auto">
                <a:xfrm>
                  <a:off x="4473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68" name="Text Box 303"/>
                <p:cNvSpPr txBox="1">
                  <a:spLocks noChangeArrowheads="1"/>
                </p:cNvSpPr>
                <p:nvPr/>
              </p:nvSpPr>
              <p:spPr bwMode="auto">
                <a:xfrm>
                  <a:off x="3434" y="1096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69" name="Text Box 304"/>
                <p:cNvSpPr txBox="1">
                  <a:spLocks noChangeArrowheads="1"/>
                </p:cNvSpPr>
                <p:nvPr/>
              </p:nvSpPr>
              <p:spPr bwMode="auto">
                <a:xfrm>
                  <a:off x="3435" y="1446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42" name="AutoShape 309"/>
              <p:cNvSpPr>
                <a:spLocks noChangeArrowheads="1"/>
              </p:cNvSpPr>
              <p:nvPr/>
            </p:nvSpPr>
            <p:spPr bwMode="auto">
              <a:xfrm>
                <a:off x="1581" y="3230"/>
                <a:ext cx="158" cy="58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Oval 310"/>
              <p:cNvSpPr>
                <a:spLocks noChangeArrowheads="1"/>
              </p:cNvSpPr>
              <p:nvPr/>
            </p:nvSpPr>
            <p:spPr bwMode="auto">
              <a:xfrm>
                <a:off x="983" y="3219"/>
                <a:ext cx="203" cy="260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2"/>
                <p:cNvSpPr txBox="1">
                  <a:spLocks noChangeArrowheads="1"/>
                </p:cNvSpPr>
                <p:nvPr/>
              </p:nvSpPr>
              <p:spPr>
                <a:xfrm>
                  <a:off x="9007" y="4145"/>
                  <a:ext cx="5567" cy="75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/>
                <a:lstStyle>
                  <a:lvl1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000" b="1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kumimoji="0"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𝒏</m:t>
                            </m:r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𝟏</m:t>
                            </m:r>
                          </m:sup>
                        </m:sSubSup>
                        <m:r>
                          <a:rPr kumimoji="0"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bSup>
                          <m:sSubSupPr>
                            <m:ctrlP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𝑸</m:t>
                            </m:r>
                          </m:e>
                          <m:sub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𝒏</m:t>
                            </m:r>
                          </m:sup>
                        </m:sSubSup>
                        <m:acc>
                          <m:accPr>
                            <m:chr m:val="̅"/>
                            <m:ctrlP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  <m:r>
                          <a:rPr kumimoji="0"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kumimoji="0" lang="en-US" altLang="zh-CN" sz="2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  <m:r>
                          <a:rPr kumimoji="0"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kumimoji="0"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kumimoji="0" lang="en-US" altLang="zh-CN" sz="2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  <m:sSubSup>
                          <m:sSubSupPr>
                            <m:ctrlPr>
                              <a:rPr kumimoji="0"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kumimoji="0"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𝑸</m:t>
                            </m:r>
                          </m:e>
                          <m:sub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𝟎</m:t>
                            </m:r>
                          </m:sub>
                          <m:sup>
                            <m:r>
                              <a:rPr kumimoji="0"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0" name="Rectangl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" y="4145"/>
                  <a:ext cx="5567" cy="755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右箭头 132"/>
            <p:cNvSpPr/>
            <p:nvPr/>
          </p:nvSpPr>
          <p:spPr>
            <a:xfrm>
              <a:off x="8790" y="4415"/>
              <a:ext cx="284" cy="439"/>
            </a:xfrm>
            <a:prstGeom prst="rightArrow">
              <a:avLst/>
            </a:prstGeom>
            <a:ln>
              <a:solidFill>
                <a:srgbClr val="1F08F8"/>
              </a:solidFill>
            </a:ln>
          </p:spPr>
          <p:txBody>
            <a:bodyPr rtlCol="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584190" y="3752215"/>
            <a:ext cx="3684905" cy="2513965"/>
            <a:chOff x="8794" y="5909"/>
            <a:chExt cx="5803" cy="3959"/>
          </a:xfrm>
        </p:grpSpPr>
        <p:grpSp>
          <p:nvGrpSpPr>
            <p:cNvPr id="71" name="Group 349"/>
            <p:cNvGrpSpPr/>
            <p:nvPr/>
          </p:nvGrpSpPr>
          <p:grpSpPr bwMode="auto">
            <a:xfrm>
              <a:off x="9586" y="5909"/>
              <a:ext cx="4235" cy="3138"/>
              <a:chOff x="2123" y="2609"/>
              <a:chExt cx="1694" cy="1255"/>
            </a:xfrm>
          </p:grpSpPr>
          <p:grpSp>
            <p:nvGrpSpPr>
              <p:cNvPr id="72" name="Group 319"/>
              <p:cNvGrpSpPr/>
              <p:nvPr/>
            </p:nvGrpSpPr>
            <p:grpSpPr bwMode="auto">
              <a:xfrm>
                <a:off x="2123" y="2609"/>
                <a:ext cx="1694" cy="1255"/>
                <a:chOff x="3140" y="507"/>
                <a:chExt cx="1694" cy="1255"/>
              </a:xfrm>
            </p:grpSpPr>
            <p:sp>
              <p:nvSpPr>
                <p:cNvPr id="75" name="Rectangle 320"/>
                <p:cNvSpPr>
                  <a:spLocks noChangeArrowheads="1"/>
                </p:cNvSpPr>
                <p:nvPr/>
              </p:nvSpPr>
              <p:spPr bwMode="auto">
                <a:xfrm>
                  <a:off x="4493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76" name="Rectangle 321"/>
                <p:cNvSpPr>
                  <a:spLocks noChangeArrowheads="1"/>
                </p:cNvSpPr>
                <p:nvPr/>
              </p:nvSpPr>
              <p:spPr bwMode="auto">
                <a:xfrm>
                  <a:off x="4208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77" name="Rectangle 322"/>
                <p:cNvSpPr>
                  <a:spLocks noChangeArrowheads="1"/>
                </p:cNvSpPr>
                <p:nvPr/>
              </p:nvSpPr>
              <p:spPr bwMode="auto">
                <a:xfrm>
                  <a:off x="3922" y="1411"/>
                  <a:ext cx="286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8" name="Rectangle 323"/>
                <p:cNvSpPr>
                  <a:spLocks noChangeArrowheads="1"/>
                </p:cNvSpPr>
                <p:nvPr/>
              </p:nvSpPr>
              <p:spPr bwMode="auto">
                <a:xfrm>
                  <a:off x="3637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79" name="Rectangle 324"/>
                <p:cNvSpPr>
                  <a:spLocks noChangeArrowheads="1"/>
                </p:cNvSpPr>
                <p:nvPr/>
              </p:nvSpPr>
              <p:spPr bwMode="auto">
                <a:xfrm>
                  <a:off x="4493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80" name="Rectangle 325"/>
                <p:cNvSpPr>
                  <a:spLocks noChangeArrowheads="1"/>
                </p:cNvSpPr>
                <p:nvPr/>
              </p:nvSpPr>
              <p:spPr bwMode="auto">
                <a:xfrm>
                  <a:off x="4208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1" name="Rectangle 326"/>
                <p:cNvSpPr>
                  <a:spLocks noChangeArrowheads="1"/>
                </p:cNvSpPr>
                <p:nvPr/>
              </p:nvSpPr>
              <p:spPr bwMode="auto">
                <a:xfrm>
                  <a:off x="3922" y="1060"/>
                  <a:ext cx="286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2" name="Rectangle 327"/>
                <p:cNvSpPr>
                  <a:spLocks noChangeArrowheads="1"/>
                </p:cNvSpPr>
                <p:nvPr/>
              </p:nvSpPr>
              <p:spPr bwMode="auto">
                <a:xfrm>
                  <a:off x="3637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83" name="Line 328"/>
                <p:cNvSpPr>
                  <a:spLocks noChangeShapeType="1"/>
                </p:cNvSpPr>
                <p:nvPr/>
              </p:nvSpPr>
              <p:spPr bwMode="auto">
                <a:xfrm>
                  <a:off x="3637" y="1060"/>
                  <a:ext cx="1141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" name="Line 329"/>
                <p:cNvSpPr>
                  <a:spLocks noChangeShapeType="1"/>
                </p:cNvSpPr>
                <p:nvPr/>
              </p:nvSpPr>
              <p:spPr bwMode="auto">
                <a:xfrm>
                  <a:off x="3637" y="1411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5" name="Line 330"/>
                <p:cNvSpPr>
                  <a:spLocks noChangeShapeType="1"/>
                </p:cNvSpPr>
                <p:nvPr/>
              </p:nvSpPr>
              <p:spPr bwMode="auto">
                <a:xfrm>
                  <a:off x="3637" y="1762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" name="Line 331"/>
                <p:cNvSpPr>
                  <a:spLocks noChangeShapeType="1"/>
                </p:cNvSpPr>
                <p:nvPr/>
              </p:nvSpPr>
              <p:spPr bwMode="auto">
                <a:xfrm>
                  <a:off x="3637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7" name="Line 332"/>
                <p:cNvSpPr>
                  <a:spLocks noChangeShapeType="1"/>
                </p:cNvSpPr>
                <p:nvPr/>
              </p:nvSpPr>
              <p:spPr bwMode="auto">
                <a:xfrm>
                  <a:off x="3922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8" name="Line 333"/>
                <p:cNvSpPr>
                  <a:spLocks noChangeShapeType="1"/>
                </p:cNvSpPr>
                <p:nvPr/>
              </p:nvSpPr>
              <p:spPr bwMode="auto">
                <a:xfrm>
                  <a:off x="4208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9" name="Line 334"/>
                <p:cNvSpPr>
                  <a:spLocks noChangeShapeType="1"/>
                </p:cNvSpPr>
                <p:nvPr/>
              </p:nvSpPr>
              <p:spPr bwMode="auto">
                <a:xfrm>
                  <a:off x="4493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0" name="Line 335"/>
                <p:cNvSpPr>
                  <a:spLocks noChangeShapeType="1"/>
                </p:cNvSpPr>
                <p:nvPr/>
              </p:nvSpPr>
              <p:spPr bwMode="auto">
                <a:xfrm>
                  <a:off x="4778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1" name="Line 336"/>
                <p:cNvSpPr>
                  <a:spLocks noChangeShapeType="1"/>
                </p:cNvSpPr>
                <p:nvPr/>
              </p:nvSpPr>
              <p:spPr bwMode="auto">
                <a:xfrm flipH="1" flipV="1">
                  <a:off x="3230" y="655"/>
                  <a:ext cx="407" cy="40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2" name="Text Box 337"/>
                <p:cNvSpPr txBox="1">
                  <a:spLocks noChangeArrowheads="1"/>
                </p:cNvSpPr>
                <p:nvPr/>
              </p:nvSpPr>
              <p:spPr bwMode="auto">
                <a:xfrm>
                  <a:off x="3140" y="847"/>
                  <a:ext cx="47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r>
                    <a: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93" name="Text Box 338"/>
                <p:cNvSpPr txBox="1">
                  <a:spLocks noChangeArrowheads="1"/>
                </p:cNvSpPr>
                <p:nvPr/>
              </p:nvSpPr>
              <p:spPr bwMode="auto">
                <a:xfrm>
                  <a:off x="3231" y="507"/>
                  <a:ext cx="47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r>
                    <a: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94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3423" y="655"/>
                  <a:ext cx="47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r>
                    <a: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95" name="Text Box 340"/>
                <p:cNvSpPr txBox="1">
                  <a:spLocks noChangeArrowheads="1"/>
                </p:cNvSpPr>
                <p:nvPr/>
              </p:nvSpPr>
              <p:spPr bwMode="auto">
                <a:xfrm>
                  <a:off x="3603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00</a:t>
                  </a:r>
                </a:p>
              </p:txBody>
            </p:sp>
            <p:sp>
              <p:nvSpPr>
                <p:cNvPr id="96" name="Text Box 341"/>
                <p:cNvSpPr txBox="1">
                  <a:spLocks noChangeArrowheads="1"/>
                </p:cNvSpPr>
                <p:nvPr/>
              </p:nvSpPr>
              <p:spPr bwMode="auto">
                <a:xfrm>
                  <a:off x="3897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01</a:t>
                  </a:r>
                </a:p>
              </p:txBody>
            </p:sp>
            <p:sp>
              <p:nvSpPr>
                <p:cNvPr id="97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4191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98" name="Text Box 343"/>
                <p:cNvSpPr txBox="1">
                  <a:spLocks noChangeArrowheads="1"/>
                </p:cNvSpPr>
                <p:nvPr/>
              </p:nvSpPr>
              <p:spPr bwMode="auto">
                <a:xfrm>
                  <a:off x="4473" y="825"/>
                  <a:ext cx="361" cy="288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99" name="Text Box 344"/>
                <p:cNvSpPr txBox="1">
                  <a:spLocks noChangeArrowheads="1"/>
                </p:cNvSpPr>
                <p:nvPr/>
              </p:nvSpPr>
              <p:spPr bwMode="auto">
                <a:xfrm>
                  <a:off x="3434" y="1096"/>
                  <a:ext cx="291" cy="288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00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3434" y="1447"/>
                  <a:ext cx="271" cy="288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73" name="AutoShape 346"/>
              <p:cNvSpPr>
                <a:spLocks noChangeArrowheads="1"/>
              </p:cNvSpPr>
              <p:nvPr/>
            </p:nvSpPr>
            <p:spPr bwMode="auto">
              <a:xfrm>
                <a:off x="3535" y="3220"/>
                <a:ext cx="204" cy="58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AutoShape 348"/>
              <p:cNvSpPr>
                <a:spLocks noChangeArrowheads="1"/>
              </p:cNvSpPr>
              <p:nvPr/>
            </p:nvSpPr>
            <p:spPr bwMode="auto">
              <a:xfrm>
                <a:off x="2632" y="3220"/>
                <a:ext cx="204" cy="58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2"/>
                <p:cNvSpPr txBox="1">
                  <a:spLocks noChangeArrowheads="1"/>
                </p:cNvSpPr>
                <p:nvPr/>
              </p:nvSpPr>
              <p:spPr>
                <a:xfrm>
                  <a:off x="9031" y="9114"/>
                  <a:ext cx="5567" cy="75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/>
                <a:lstStyle>
                  <a:lvl1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000" b="1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kumimoji="0"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𝟎</m:t>
                            </m:r>
                          </m:sub>
                          <m:sup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𝒏</m:t>
                            </m:r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𝟏</m:t>
                            </m:r>
                          </m:sup>
                        </m:sSubSup>
                        <m:r>
                          <a:rPr kumimoji="0"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</m:oMath>
                    </m:oMathPara>
                  </a14:m>
                  <a:endParaRPr kumimoji="0"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1" name="Rectangl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1" y="9114"/>
                  <a:ext cx="5567" cy="755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右箭头 133"/>
            <p:cNvSpPr/>
            <p:nvPr/>
          </p:nvSpPr>
          <p:spPr>
            <a:xfrm>
              <a:off x="8794" y="9340"/>
              <a:ext cx="284" cy="439"/>
            </a:xfrm>
            <a:prstGeom prst="rightArrow">
              <a:avLst/>
            </a:prstGeom>
            <a:ln>
              <a:solidFill>
                <a:srgbClr val="1F08F8"/>
              </a:solidFill>
            </a:ln>
          </p:spPr>
          <p:txBody>
            <a:bodyPr rtlCol="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08635" y="4497705"/>
            <a:ext cx="5307330" cy="1991360"/>
            <a:chOff x="801" y="7083"/>
            <a:chExt cx="8358" cy="3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2"/>
                <p:cNvSpPr txBox="1">
                  <a:spLocks noChangeArrowheads="1"/>
                </p:cNvSpPr>
                <p:nvPr/>
              </p:nvSpPr>
              <p:spPr>
                <a:xfrm>
                  <a:off x="3345" y="7097"/>
                  <a:ext cx="5815" cy="75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/>
                <a:lstStyle>
                  <a:lvl1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000" b="1" kern="1200">
                      <a:solidFill>
                        <a:schemeClr val="tx2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4572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9144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13716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1828800" algn="l" rtl="0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 kumimoji="1" sz="4400">
                      <a:solidFill>
                        <a:schemeClr val="tx2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kumimoji="0"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𝟐</m:t>
                            </m:r>
                          </m:sub>
                          <m:sup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𝒏</m:t>
                            </m:r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𝟏</m:t>
                            </m:r>
                          </m:sup>
                        </m:sSubSup>
                        <m:r>
                          <a:rPr kumimoji="0"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bSup>
                          <m:sSubSupPr>
                            <m:ctrlP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𝑸</m:t>
                            </m:r>
                          </m:e>
                          <m:sub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𝒏</m:t>
                            </m:r>
                          </m:sup>
                        </m:sSubSup>
                        <m:sSubSup>
                          <m:sSubSupPr>
                            <m:ctrlP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𝑸</m:t>
                            </m:r>
                          </m:e>
                          <m:sub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𝟎</m:t>
                            </m:r>
                          </m:sub>
                          <m:sup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𝒏</m:t>
                            </m:r>
                          </m:sup>
                        </m:sSubSup>
                        <m:r>
                          <a:rPr kumimoji="0"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bSup>
                          <m:sSubSupPr>
                            <m:ctrlP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𝑸</m:t>
                            </m:r>
                          </m:e>
                          <m:sub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𝟐</m:t>
                            </m:r>
                          </m:sub>
                          <m:sup>
                            <m: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𝒏</m:t>
                            </m:r>
                          </m:sup>
                        </m:sSubSup>
                        <m:acc>
                          <m:accPr>
                            <m:chr m:val="̅"/>
                            <m:ctrlPr>
                              <a:rPr kumimoji="0"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kumimoji="0"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</m:oMath>
                    </m:oMathPara>
                  </a14:m>
                  <a:endParaRPr kumimoji="0"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9" name="Rectangle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" y="7097"/>
                  <a:ext cx="5815" cy="755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右箭头 131"/>
            <p:cNvSpPr/>
            <p:nvPr/>
          </p:nvSpPr>
          <p:spPr>
            <a:xfrm>
              <a:off x="3076" y="7356"/>
              <a:ext cx="284" cy="439"/>
            </a:xfrm>
            <a:prstGeom prst="rightArrow">
              <a:avLst/>
            </a:prstGeom>
            <a:ln>
              <a:solidFill>
                <a:srgbClr val="1F08F8"/>
              </a:solidFill>
            </a:ln>
          </p:spPr>
          <p:txBody>
            <a:bodyPr rtlCol="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801" y="7083"/>
              <a:ext cx="4235" cy="3137"/>
              <a:chOff x="508614" y="4497625"/>
              <a:chExt cx="2689225" cy="1992312"/>
            </a:xfrm>
          </p:grpSpPr>
          <p:grpSp>
            <p:nvGrpSpPr>
              <p:cNvPr id="4" name="Group 261"/>
              <p:cNvGrpSpPr/>
              <p:nvPr/>
            </p:nvGrpSpPr>
            <p:grpSpPr bwMode="auto">
              <a:xfrm>
                <a:off x="508614" y="4497625"/>
                <a:ext cx="2689225" cy="1992312"/>
                <a:chOff x="3140" y="507"/>
                <a:chExt cx="1694" cy="1255"/>
              </a:xfrm>
            </p:grpSpPr>
            <p:sp>
              <p:nvSpPr>
                <p:cNvPr id="5" name="Rectangle 162"/>
                <p:cNvSpPr>
                  <a:spLocks noChangeArrowheads="1"/>
                </p:cNvSpPr>
                <p:nvPr/>
              </p:nvSpPr>
              <p:spPr bwMode="auto">
                <a:xfrm>
                  <a:off x="4493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Rectangle 161"/>
                <p:cNvSpPr>
                  <a:spLocks noChangeArrowheads="1"/>
                </p:cNvSpPr>
                <p:nvPr/>
              </p:nvSpPr>
              <p:spPr bwMode="auto">
                <a:xfrm>
                  <a:off x="4208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7" name="Rectangle 160"/>
                <p:cNvSpPr>
                  <a:spLocks noChangeArrowheads="1"/>
                </p:cNvSpPr>
                <p:nvPr/>
              </p:nvSpPr>
              <p:spPr bwMode="auto">
                <a:xfrm>
                  <a:off x="3922" y="1411"/>
                  <a:ext cx="286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Rectangle 159"/>
                <p:cNvSpPr>
                  <a:spLocks noChangeArrowheads="1"/>
                </p:cNvSpPr>
                <p:nvPr/>
              </p:nvSpPr>
              <p:spPr bwMode="auto">
                <a:xfrm>
                  <a:off x="3637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Rectangle 158"/>
                <p:cNvSpPr>
                  <a:spLocks noChangeArrowheads="1"/>
                </p:cNvSpPr>
                <p:nvPr/>
              </p:nvSpPr>
              <p:spPr bwMode="auto">
                <a:xfrm>
                  <a:off x="4493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Rectangle 157"/>
                <p:cNvSpPr>
                  <a:spLocks noChangeArrowheads="1"/>
                </p:cNvSpPr>
                <p:nvPr/>
              </p:nvSpPr>
              <p:spPr bwMode="auto">
                <a:xfrm>
                  <a:off x="4208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Rectangle 156"/>
                <p:cNvSpPr>
                  <a:spLocks noChangeArrowheads="1"/>
                </p:cNvSpPr>
                <p:nvPr/>
              </p:nvSpPr>
              <p:spPr bwMode="auto">
                <a:xfrm>
                  <a:off x="3922" y="1060"/>
                  <a:ext cx="286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" name="Rectangle 155"/>
                <p:cNvSpPr>
                  <a:spLocks noChangeArrowheads="1"/>
                </p:cNvSpPr>
                <p:nvPr/>
              </p:nvSpPr>
              <p:spPr bwMode="auto">
                <a:xfrm>
                  <a:off x="3637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" name="Line 163"/>
                <p:cNvSpPr>
                  <a:spLocks noChangeShapeType="1"/>
                </p:cNvSpPr>
                <p:nvPr/>
              </p:nvSpPr>
              <p:spPr bwMode="auto">
                <a:xfrm>
                  <a:off x="3637" y="1060"/>
                  <a:ext cx="1141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Line 164"/>
                <p:cNvSpPr>
                  <a:spLocks noChangeShapeType="1"/>
                </p:cNvSpPr>
                <p:nvPr/>
              </p:nvSpPr>
              <p:spPr bwMode="auto">
                <a:xfrm>
                  <a:off x="3637" y="1411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" name="Line 165"/>
                <p:cNvSpPr>
                  <a:spLocks noChangeShapeType="1"/>
                </p:cNvSpPr>
                <p:nvPr/>
              </p:nvSpPr>
              <p:spPr bwMode="auto">
                <a:xfrm>
                  <a:off x="3637" y="1762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" name="Line 166"/>
                <p:cNvSpPr>
                  <a:spLocks noChangeShapeType="1"/>
                </p:cNvSpPr>
                <p:nvPr/>
              </p:nvSpPr>
              <p:spPr bwMode="auto">
                <a:xfrm>
                  <a:off x="3637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" name="Line 167"/>
                <p:cNvSpPr>
                  <a:spLocks noChangeShapeType="1"/>
                </p:cNvSpPr>
                <p:nvPr/>
              </p:nvSpPr>
              <p:spPr bwMode="auto">
                <a:xfrm>
                  <a:off x="3922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" name="Line 168"/>
                <p:cNvSpPr>
                  <a:spLocks noChangeShapeType="1"/>
                </p:cNvSpPr>
                <p:nvPr/>
              </p:nvSpPr>
              <p:spPr bwMode="auto">
                <a:xfrm>
                  <a:off x="4208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" name="Line 169"/>
                <p:cNvSpPr>
                  <a:spLocks noChangeShapeType="1"/>
                </p:cNvSpPr>
                <p:nvPr/>
              </p:nvSpPr>
              <p:spPr bwMode="auto">
                <a:xfrm>
                  <a:off x="4493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" name="Line 170"/>
                <p:cNvSpPr>
                  <a:spLocks noChangeShapeType="1"/>
                </p:cNvSpPr>
                <p:nvPr/>
              </p:nvSpPr>
              <p:spPr bwMode="auto">
                <a:xfrm>
                  <a:off x="4778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" name="Line 232"/>
                <p:cNvSpPr>
                  <a:spLocks noChangeShapeType="1"/>
                </p:cNvSpPr>
                <p:nvPr/>
              </p:nvSpPr>
              <p:spPr bwMode="auto">
                <a:xfrm flipH="1" flipV="1">
                  <a:off x="3230" y="655"/>
                  <a:ext cx="407" cy="40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" name="Text Box 252"/>
                <p:cNvSpPr txBox="1">
                  <a:spLocks noChangeArrowheads="1"/>
                </p:cNvSpPr>
                <p:nvPr/>
              </p:nvSpPr>
              <p:spPr bwMode="auto">
                <a:xfrm>
                  <a:off x="3140" y="847"/>
                  <a:ext cx="47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r>
                    <a: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23" name="Text Box 253"/>
                <p:cNvSpPr txBox="1">
                  <a:spLocks noChangeArrowheads="1"/>
                </p:cNvSpPr>
                <p:nvPr/>
              </p:nvSpPr>
              <p:spPr bwMode="auto">
                <a:xfrm>
                  <a:off x="3231" y="507"/>
                  <a:ext cx="47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r>
                    <a: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24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3423" y="655"/>
                  <a:ext cx="47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r>
                    <a: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25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3603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00</a:t>
                  </a:r>
                </a:p>
              </p:txBody>
            </p:sp>
            <p:sp>
              <p:nvSpPr>
                <p:cNvPr id="26" name="Text Box 256"/>
                <p:cNvSpPr txBox="1">
                  <a:spLocks noChangeArrowheads="1"/>
                </p:cNvSpPr>
                <p:nvPr/>
              </p:nvSpPr>
              <p:spPr bwMode="auto">
                <a:xfrm>
                  <a:off x="3897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01</a:t>
                  </a:r>
                </a:p>
              </p:txBody>
            </p:sp>
            <p:sp>
              <p:nvSpPr>
                <p:cNvPr id="27" name="Text Box 257"/>
                <p:cNvSpPr txBox="1">
                  <a:spLocks noChangeArrowheads="1"/>
                </p:cNvSpPr>
                <p:nvPr/>
              </p:nvSpPr>
              <p:spPr bwMode="auto">
                <a:xfrm>
                  <a:off x="4191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28" name="Text Box 258"/>
                <p:cNvSpPr txBox="1">
                  <a:spLocks noChangeArrowheads="1"/>
                </p:cNvSpPr>
                <p:nvPr/>
              </p:nvSpPr>
              <p:spPr bwMode="auto">
                <a:xfrm>
                  <a:off x="4473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29" name="Text Box 259"/>
                <p:cNvSpPr txBox="1">
                  <a:spLocks noChangeArrowheads="1"/>
                </p:cNvSpPr>
                <p:nvPr/>
              </p:nvSpPr>
              <p:spPr bwMode="auto">
                <a:xfrm>
                  <a:off x="3434" y="1096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30" name="Text Box 260"/>
                <p:cNvSpPr txBox="1">
                  <a:spLocks noChangeArrowheads="1"/>
                </p:cNvSpPr>
                <p:nvPr/>
              </p:nvSpPr>
              <p:spPr bwMode="auto">
                <a:xfrm>
                  <a:off x="3435" y="1446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31" name="AutoShape 263"/>
              <p:cNvSpPr>
                <a:spLocks noChangeArrowheads="1"/>
              </p:cNvSpPr>
              <p:nvPr/>
            </p:nvSpPr>
            <p:spPr bwMode="auto">
              <a:xfrm>
                <a:off x="2302489" y="5504100"/>
                <a:ext cx="233363" cy="933450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Text Box 267"/>
              <p:cNvSpPr txBox="1">
                <a:spLocks noChangeArrowheads="1"/>
              </p:cNvSpPr>
              <p:nvPr/>
            </p:nvSpPr>
            <p:spPr bwMode="auto">
              <a:xfrm>
                <a:off x="2248514" y="5432662"/>
                <a:ext cx="430213" cy="45720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3" name="Text Box 268"/>
              <p:cNvSpPr txBox="1">
                <a:spLocks noChangeArrowheads="1"/>
              </p:cNvSpPr>
              <p:nvPr/>
            </p:nvSpPr>
            <p:spPr bwMode="auto">
              <a:xfrm>
                <a:off x="1312220" y="5988287"/>
                <a:ext cx="430213" cy="45720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4" name="Text Box 269"/>
              <p:cNvSpPr txBox="1">
                <a:spLocks noChangeArrowheads="1"/>
              </p:cNvSpPr>
              <p:nvPr/>
            </p:nvSpPr>
            <p:spPr bwMode="auto">
              <a:xfrm>
                <a:off x="2248514" y="5986700"/>
                <a:ext cx="414338" cy="45720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</a:t>
                </a:r>
              </a:p>
            </p:txBody>
          </p:sp>
          <p:sp>
            <p:nvSpPr>
              <p:cNvPr id="35" name="Text Box 270"/>
              <p:cNvSpPr txBox="1">
                <a:spLocks noChangeArrowheads="1"/>
              </p:cNvSpPr>
              <p:nvPr/>
            </p:nvSpPr>
            <p:spPr bwMode="auto">
              <a:xfrm>
                <a:off x="2742535" y="5986700"/>
                <a:ext cx="320675" cy="45720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</a:t>
                </a:r>
              </a:p>
            </p:txBody>
          </p:sp>
          <p:sp>
            <p:nvSpPr>
              <p:cNvPr id="36" name="AutoShape 272"/>
              <p:cNvSpPr>
                <a:spLocks noChangeArrowheads="1"/>
              </p:cNvSpPr>
              <p:nvPr/>
            </p:nvSpPr>
            <p:spPr bwMode="auto">
              <a:xfrm>
                <a:off x="2796510" y="6024800"/>
                <a:ext cx="322263" cy="358775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AutoShape 273"/>
              <p:cNvSpPr>
                <a:spLocks noChangeArrowheads="1"/>
              </p:cNvSpPr>
              <p:nvPr/>
            </p:nvSpPr>
            <p:spPr bwMode="auto">
              <a:xfrm>
                <a:off x="1280139" y="6024800"/>
                <a:ext cx="322263" cy="358775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noFill/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6" name="AutoShape 272"/>
              <p:cNvSpPr>
                <a:spLocks noChangeArrowheads="1"/>
              </p:cNvSpPr>
              <p:nvPr/>
            </p:nvSpPr>
            <p:spPr bwMode="auto">
              <a:xfrm>
                <a:off x="1297529" y="6027072"/>
                <a:ext cx="322263" cy="358775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 Box 113"/>
              <p:cNvSpPr txBox="1">
                <a:spLocks noChangeArrowheads="1"/>
              </p:cNvSpPr>
              <p:nvPr/>
            </p:nvSpPr>
            <p:spPr bwMode="auto">
              <a:xfrm>
                <a:off x="3197711" y="6383896"/>
                <a:ext cx="5914761" cy="5329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FF0000"/>
                </a:solidFill>
                <a:miter lim="800000"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如果选用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触发器，则有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𝑫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𝑸</m:t>
                        </m:r>
                      </m:e>
                      <m:sup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𝒏</m:t>
                        </m:r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𝟏</m:t>
                        </m:r>
                      </m:sup>
                    </m:sSup>
                  </m:oMath>
                </a14:m>
                <a:endParaRPr kumimoji="1" lang="zh-CN" altLang="en-US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5" name="Text 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7711" y="6383896"/>
                <a:ext cx="5914761" cy="532966"/>
              </a:xfrm>
              <a:prstGeom prst="rect">
                <a:avLst/>
              </a:prstGeom>
              <a:blipFill rotWithShape="1">
                <a:blip r:embed="rId5"/>
                <a:stretch>
                  <a:fillRect l="-244" t="-2786" r="-232" b="-2657"/>
                </a:stretch>
              </a:blipFill>
              <a:ln w="28575">
                <a:solidFill>
                  <a:srgbClr val="FF0000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/>
              <p:cNvSpPr txBox="1">
                <a:spLocks noChangeArrowheads="1"/>
              </p:cNvSpPr>
              <p:nvPr/>
            </p:nvSpPr>
            <p:spPr>
              <a:xfrm>
                <a:off x="2410658" y="180198"/>
                <a:ext cx="4768070" cy="479425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000" b="1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4572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9144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13716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18288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kumimoji="0"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𝑫</m:t>
                              </m:r>
                            </m:e>
                            <m:sub>
                              <m:r>
                                <a:rPr kumimoji="0"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kumimoji="0"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𝟐</m:t>
                          </m:r>
                        </m:sub>
                        <m:sup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𝟏</m:t>
                          </m:r>
                        </m:sup>
                      </m:sSubSup>
                      <m:r>
                        <a:rPr kumimoji="0"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</m:sup>
                      </m:sSubSup>
                      <m:sSubSup>
                        <m:sSubSupPr>
                          <m:ctrlP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𝟎</m:t>
                          </m:r>
                        </m:sub>
                        <m:sup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</m:sup>
                      </m:sSubSup>
                      <m:r>
                        <a:rPr kumimoji="0"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Sup>
                        <m:sSubSupPr>
                          <m:ctrlP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𝟐</m:t>
                          </m:r>
                        </m:sub>
                        <m:sup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</m:sup>
                      </m:sSubSup>
                      <m:acc>
                        <m:accPr>
                          <m:chr m:val="̅"/>
                          <m:ctrlP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𝑸</m:t>
                              </m:r>
                            </m:e>
                            <m:sub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𝟎</m:t>
                              </m:r>
                            </m:sub>
                            <m:sup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𝒏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kumimoji="0"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658" y="180198"/>
                <a:ext cx="4768070" cy="479425"/>
              </a:xfrm>
              <a:prstGeom prst="rect">
                <a:avLst/>
              </a:prstGeom>
              <a:blipFill rotWithShape="1">
                <a:blip r:embed="rId2"/>
                <a:stretch>
                  <a:fillRect l="-4" t="-103" r="1" b="-22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 txBox="1">
                <a:spLocks noChangeArrowheads="1"/>
              </p:cNvSpPr>
              <p:nvPr/>
            </p:nvSpPr>
            <p:spPr>
              <a:xfrm>
                <a:off x="2410657" y="768280"/>
                <a:ext cx="6037311" cy="479425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000" b="1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4572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9144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13716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18288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𝑫</m:t>
                          </m:r>
                        </m:e>
                        <m:sub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𝟏</m:t>
                          </m:r>
                        </m:sup>
                      </m:sSubSup>
                      <m:r>
                        <a:rPr kumimoji="0"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</m:sup>
                      </m:sSubSup>
                      <m:acc>
                        <m:accPr>
                          <m:chr m:val="̅"/>
                          <m:ctrlP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𝑸</m:t>
                              </m:r>
                            </m:e>
                            <m:sub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𝟎</m:t>
                              </m:r>
                            </m:sub>
                            <m:sup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𝒏</m:t>
                              </m:r>
                            </m:sup>
                          </m:sSubSup>
                        </m:e>
                      </m:acc>
                      <m:r>
                        <a:rPr kumimoji="0"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𝑸</m:t>
                              </m:r>
                            </m:e>
                            <m:sub>
                              <m:r>
                                <a:rPr kumimoji="0"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𝟐</m:t>
                              </m:r>
                            </m:sub>
                            <m:sup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𝒏</m:t>
                              </m:r>
                            </m:sup>
                          </m:sSubSup>
                        </m:e>
                      </m:acc>
                      <m:r>
                        <a:rPr kumimoji="0"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kumimoji="0"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𝑸</m:t>
                              </m:r>
                            </m:e>
                            <m:sub>
                              <m:r>
                                <a:rPr kumimoji="0"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𝒏</m:t>
                              </m:r>
                            </m:sup>
                          </m:sSubSup>
                        </m:e>
                      </m:acc>
                      <m:sSubSup>
                        <m:sSubSupPr>
                          <m:ctrlPr>
                            <a:rPr kumimoji="0"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0"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𝟎</m:t>
                          </m:r>
                        </m:sub>
                        <m:sup>
                          <m:r>
                            <a:rPr kumimoji="0"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kumimoji="0"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657" y="768280"/>
                <a:ext cx="6037311" cy="479425"/>
              </a:xfrm>
              <a:prstGeom prst="rect">
                <a:avLst/>
              </a:prstGeom>
              <a:blipFill rotWithShape="1">
                <a:blip r:embed="rId3"/>
                <a:stretch>
                  <a:fillRect l="-3" t="-118" r="9" b="-22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/>
              <p:cNvSpPr txBox="1">
                <a:spLocks noChangeArrowheads="1"/>
              </p:cNvSpPr>
              <p:nvPr/>
            </p:nvSpPr>
            <p:spPr>
              <a:xfrm>
                <a:off x="2410658" y="1356362"/>
                <a:ext cx="3535134" cy="479425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000" b="1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4572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9144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13716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18288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kumimoji="0"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𝑫</m:t>
                              </m:r>
                            </m:e>
                            <m:sub>
                              <m:r>
                                <a:rPr kumimoji="0"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kumimoji="0"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𝟎</m:t>
                          </m:r>
                        </m:sub>
                        <m:sup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𝟏</m:t>
                          </m:r>
                        </m:sup>
                      </m:sSubSup>
                      <m:r>
                        <a:rPr kumimoji="0"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𝑸</m:t>
                              </m:r>
                            </m:e>
                            <m:sub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𝟎</m:t>
                              </m:r>
                            </m:sub>
                            <m:sup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𝒏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kumimoji="0"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658" y="1356362"/>
                <a:ext cx="3535134" cy="479425"/>
              </a:xfrm>
              <a:prstGeom prst="rect">
                <a:avLst/>
              </a:prstGeom>
              <a:blipFill rotWithShape="1">
                <a:blip r:embed="rId4"/>
                <a:stretch>
                  <a:fillRect l="-6" r="8" b="-23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组合 128"/>
          <p:cNvGrpSpPr/>
          <p:nvPr/>
        </p:nvGrpSpPr>
        <p:grpSpPr>
          <a:xfrm>
            <a:off x="265113" y="2366963"/>
            <a:ext cx="8716962" cy="3924300"/>
            <a:chOff x="265113" y="2366963"/>
            <a:chExt cx="8716962" cy="3924300"/>
          </a:xfrm>
        </p:grpSpPr>
        <p:grpSp>
          <p:nvGrpSpPr>
            <p:cNvPr id="28" name="Group 79"/>
            <p:cNvGrpSpPr/>
            <p:nvPr/>
          </p:nvGrpSpPr>
          <p:grpSpPr bwMode="auto">
            <a:xfrm>
              <a:off x="349250" y="2498731"/>
              <a:ext cx="8632825" cy="2185992"/>
              <a:chOff x="87" y="1851"/>
              <a:chExt cx="5438" cy="1377"/>
            </a:xfrm>
          </p:grpSpPr>
          <p:grpSp>
            <p:nvGrpSpPr>
              <p:cNvPr id="29" name="Group 38"/>
              <p:cNvGrpSpPr/>
              <p:nvPr/>
            </p:nvGrpSpPr>
            <p:grpSpPr bwMode="auto">
              <a:xfrm>
                <a:off x="87" y="1898"/>
                <a:ext cx="1527" cy="865"/>
                <a:chOff x="869" y="1876"/>
                <a:chExt cx="1527" cy="865"/>
              </a:xfrm>
            </p:grpSpPr>
            <p:sp>
              <p:nvSpPr>
                <p:cNvPr id="70" name="Rectangle 22"/>
                <p:cNvSpPr>
                  <a:spLocks noChangeArrowheads="1"/>
                </p:cNvSpPr>
                <p:nvPr/>
              </p:nvSpPr>
              <p:spPr bwMode="auto">
                <a:xfrm>
                  <a:off x="939" y="2169"/>
                  <a:ext cx="982" cy="531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1" name="AutoShape 23"/>
                <p:cNvSpPr>
                  <a:spLocks noChangeArrowheads="1"/>
                </p:cNvSpPr>
                <p:nvPr/>
              </p:nvSpPr>
              <p:spPr bwMode="auto">
                <a:xfrm>
                  <a:off x="1343" y="2608"/>
                  <a:ext cx="192" cy="91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47" y="2400"/>
                  <a:ext cx="328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7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265" y="2361"/>
                  <a:ext cx="497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CP</a:t>
                  </a:r>
                  <a:endPara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604" y="1876"/>
                  <a:ext cx="497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7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869" y="1876"/>
                  <a:ext cx="497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76" name="Line 28"/>
                <p:cNvSpPr>
                  <a:spLocks noChangeShapeType="1"/>
                </p:cNvSpPr>
                <p:nvPr/>
              </p:nvSpPr>
              <p:spPr bwMode="auto">
                <a:xfrm>
                  <a:off x="926" y="1931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7" name="Oval 29"/>
                <p:cNvSpPr>
                  <a:spLocks noChangeArrowheads="1"/>
                </p:cNvSpPr>
                <p:nvPr/>
              </p:nvSpPr>
              <p:spPr bwMode="auto">
                <a:xfrm>
                  <a:off x="1141" y="2055"/>
                  <a:ext cx="102" cy="102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8" name="Oval 30"/>
                <p:cNvSpPr>
                  <a:spLocks noChangeArrowheads="1"/>
                </p:cNvSpPr>
                <p:nvPr/>
              </p:nvSpPr>
              <p:spPr bwMode="auto">
                <a:xfrm>
                  <a:off x="1909" y="2360"/>
                  <a:ext cx="102" cy="102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79" name="Group 33"/>
                <p:cNvGrpSpPr/>
                <p:nvPr/>
              </p:nvGrpSpPr>
              <p:grpSpPr bwMode="auto">
                <a:xfrm>
                  <a:off x="1899" y="2453"/>
                  <a:ext cx="497" cy="288"/>
                  <a:chOff x="1458" y="3356"/>
                  <a:chExt cx="497" cy="288"/>
                </a:xfrm>
              </p:grpSpPr>
              <p:sp>
                <p:nvSpPr>
                  <p:cNvPr id="80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8" y="3356"/>
                    <a:ext cx="497" cy="288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3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R</a:t>
                    </a:r>
                    <a:r>
                      <a:rPr kumimoji="1" lang="en-US" altLang="zh-CN" sz="2400" b="1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D</a:t>
                    </a:r>
                  </a:p>
                </p:txBody>
              </p:sp>
              <p:sp>
                <p:nvSpPr>
                  <p:cNvPr id="81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514" y="3411"/>
                    <a:ext cx="11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" name="Group 77"/>
              <p:cNvGrpSpPr/>
              <p:nvPr/>
            </p:nvGrpSpPr>
            <p:grpSpPr bwMode="auto">
              <a:xfrm>
                <a:off x="5148" y="2940"/>
                <a:ext cx="372" cy="288"/>
                <a:chOff x="5223" y="2896"/>
                <a:chExt cx="372" cy="288"/>
              </a:xfrm>
            </p:grpSpPr>
            <p:sp>
              <p:nvSpPr>
                <p:cNvPr id="6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23" y="2896"/>
                  <a:ext cx="372" cy="288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69" name="Line 36"/>
                <p:cNvSpPr>
                  <a:spLocks noChangeShapeType="1"/>
                </p:cNvSpPr>
                <p:nvPr/>
              </p:nvSpPr>
              <p:spPr bwMode="auto">
                <a:xfrm>
                  <a:off x="5279" y="2942"/>
                  <a:ext cx="113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1" name="Text Box 37"/>
              <p:cNvSpPr txBox="1">
                <a:spLocks noChangeArrowheads="1"/>
              </p:cNvSpPr>
              <p:nvPr/>
            </p:nvSpPr>
            <p:spPr bwMode="auto">
              <a:xfrm>
                <a:off x="5130" y="2631"/>
                <a:ext cx="395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2" name="Group 39"/>
              <p:cNvGrpSpPr/>
              <p:nvPr/>
            </p:nvGrpSpPr>
            <p:grpSpPr bwMode="auto">
              <a:xfrm>
                <a:off x="1767" y="1898"/>
                <a:ext cx="1527" cy="865"/>
                <a:chOff x="869" y="1876"/>
                <a:chExt cx="1527" cy="865"/>
              </a:xfrm>
            </p:grpSpPr>
            <p:sp>
              <p:nvSpPr>
                <p:cNvPr id="56" name="Rectangle 40"/>
                <p:cNvSpPr>
                  <a:spLocks noChangeArrowheads="1"/>
                </p:cNvSpPr>
                <p:nvPr/>
              </p:nvSpPr>
              <p:spPr bwMode="auto">
                <a:xfrm>
                  <a:off x="939" y="2169"/>
                  <a:ext cx="982" cy="53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AutoShape 41"/>
                <p:cNvSpPr>
                  <a:spLocks noChangeArrowheads="1"/>
                </p:cNvSpPr>
                <p:nvPr/>
              </p:nvSpPr>
              <p:spPr bwMode="auto">
                <a:xfrm>
                  <a:off x="1343" y="2608"/>
                  <a:ext cx="192" cy="91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556" y="2373"/>
                  <a:ext cx="328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5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265" y="2361"/>
                  <a:ext cx="497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CP</a:t>
                  </a:r>
                  <a:endPara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604" y="1876"/>
                  <a:ext cx="497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6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869" y="1876"/>
                  <a:ext cx="497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62" name="Line 46"/>
                <p:cNvSpPr>
                  <a:spLocks noChangeShapeType="1"/>
                </p:cNvSpPr>
                <p:nvPr/>
              </p:nvSpPr>
              <p:spPr bwMode="auto">
                <a:xfrm>
                  <a:off x="926" y="1931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" name="Oval 47"/>
                <p:cNvSpPr>
                  <a:spLocks noChangeArrowheads="1"/>
                </p:cNvSpPr>
                <p:nvPr/>
              </p:nvSpPr>
              <p:spPr bwMode="auto">
                <a:xfrm>
                  <a:off x="1141" y="2055"/>
                  <a:ext cx="102" cy="102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Oval 48"/>
                <p:cNvSpPr>
                  <a:spLocks noChangeArrowheads="1"/>
                </p:cNvSpPr>
                <p:nvPr/>
              </p:nvSpPr>
              <p:spPr bwMode="auto">
                <a:xfrm>
                  <a:off x="1909" y="2360"/>
                  <a:ext cx="102" cy="102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65" name="Group 49"/>
                <p:cNvGrpSpPr/>
                <p:nvPr/>
              </p:nvGrpSpPr>
              <p:grpSpPr bwMode="auto">
                <a:xfrm>
                  <a:off x="1899" y="2453"/>
                  <a:ext cx="497" cy="288"/>
                  <a:chOff x="1458" y="3356"/>
                  <a:chExt cx="497" cy="288"/>
                </a:xfrm>
              </p:grpSpPr>
              <p:sp>
                <p:nvSpPr>
                  <p:cNvPr id="66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8" y="3356"/>
                    <a:ext cx="497" cy="288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3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R</a:t>
                    </a:r>
                    <a:r>
                      <a:rPr kumimoji="1" lang="en-US" altLang="zh-CN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D</a:t>
                    </a:r>
                  </a:p>
                </p:txBody>
              </p:sp>
              <p:sp>
                <p:nvSpPr>
                  <p:cNvPr id="67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514" y="3411"/>
                    <a:ext cx="11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3" name="Group 52"/>
              <p:cNvGrpSpPr/>
              <p:nvPr/>
            </p:nvGrpSpPr>
            <p:grpSpPr bwMode="auto">
              <a:xfrm>
                <a:off x="3511" y="1851"/>
                <a:ext cx="1527" cy="901"/>
                <a:chOff x="869" y="1840"/>
                <a:chExt cx="1527" cy="901"/>
              </a:xfrm>
            </p:grpSpPr>
            <p:sp>
              <p:nvSpPr>
                <p:cNvPr id="44" name="Rectangle 53"/>
                <p:cNvSpPr>
                  <a:spLocks noChangeArrowheads="1"/>
                </p:cNvSpPr>
                <p:nvPr/>
              </p:nvSpPr>
              <p:spPr bwMode="auto">
                <a:xfrm>
                  <a:off x="939" y="2169"/>
                  <a:ext cx="982" cy="531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5" name="AutoShape 54"/>
                <p:cNvSpPr>
                  <a:spLocks noChangeArrowheads="1"/>
                </p:cNvSpPr>
                <p:nvPr/>
              </p:nvSpPr>
              <p:spPr bwMode="auto">
                <a:xfrm>
                  <a:off x="1343" y="2608"/>
                  <a:ext cx="192" cy="91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547" y="2382"/>
                  <a:ext cx="328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7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265" y="2361"/>
                  <a:ext cx="497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CP</a:t>
                  </a:r>
                  <a:endPara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649" y="1858"/>
                  <a:ext cx="497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49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869" y="1840"/>
                  <a:ext cx="497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50" name="Line 59"/>
                <p:cNvSpPr>
                  <a:spLocks noChangeShapeType="1"/>
                </p:cNvSpPr>
                <p:nvPr/>
              </p:nvSpPr>
              <p:spPr bwMode="auto">
                <a:xfrm>
                  <a:off x="926" y="1895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Oval 60"/>
                <p:cNvSpPr>
                  <a:spLocks noChangeArrowheads="1"/>
                </p:cNvSpPr>
                <p:nvPr/>
              </p:nvSpPr>
              <p:spPr bwMode="auto">
                <a:xfrm>
                  <a:off x="1141" y="2055"/>
                  <a:ext cx="102" cy="102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Oval 61"/>
                <p:cNvSpPr>
                  <a:spLocks noChangeArrowheads="1"/>
                </p:cNvSpPr>
                <p:nvPr/>
              </p:nvSpPr>
              <p:spPr bwMode="auto">
                <a:xfrm>
                  <a:off x="1909" y="2360"/>
                  <a:ext cx="102" cy="102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53" name="Group 62"/>
                <p:cNvGrpSpPr/>
                <p:nvPr/>
              </p:nvGrpSpPr>
              <p:grpSpPr bwMode="auto">
                <a:xfrm>
                  <a:off x="1899" y="2453"/>
                  <a:ext cx="497" cy="288"/>
                  <a:chOff x="1458" y="3356"/>
                  <a:chExt cx="497" cy="288"/>
                </a:xfrm>
              </p:grpSpPr>
              <p:sp>
                <p:nvSpPr>
                  <p:cNvPr id="54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8" y="3356"/>
                    <a:ext cx="497" cy="288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3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R</a:t>
                    </a:r>
                    <a:r>
                      <a:rPr kumimoji="1" lang="en-US" altLang="zh-CN" sz="2400" b="1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D</a:t>
                    </a:r>
                  </a:p>
                </p:txBody>
              </p:sp>
              <p:sp>
                <p:nvSpPr>
                  <p:cNvPr id="55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514" y="3411"/>
                    <a:ext cx="113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34" name="Freeform 66"/>
              <p:cNvSpPr/>
              <p:nvPr/>
            </p:nvSpPr>
            <p:spPr bwMode="auto">
              <a:xfrm>
                <a:off x="641" y="2733"/>
                <a:ext cx="4563" cy="158"/>
              </a:xfrm>
              <a:custGeom>
                <a:avLst/>
                <a:gdLst>
                  <a:gd name="T0" fmla="*/ 0 w 4563"/>
                  <a:gd name="T1" fmla="*/ 0 h 158"/>
                  <a:gd name="T2" fmla="*/ 0 w 4563"/>
                  <a:gd name="T3" fmla="*/ 158 h 158"/>
                  <a:gd name="T4" fmla="*/ 4563 w 4563"/>
                  <a:gd name="T5" fmla="*/ 158 h 15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63" h="158">
                    <a:moveTo>
                      <a:pt x="0" y="0"/>
                    </a:moveTo>
                    <a:lnTo>
                      <a:pt x="0" y="158"/>
                    </a:lnTo>
                    <a:lnTo>
                      <a:pt x="4563" y="158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Line 67"/>
              <p:cNvSpPr>
                <a:spLocks noChangeShapeType="1"/>
              </p:cNvSpPr>
              <p:nvPr/>
            </p:nvSpPr>
            <p:spPr bwMode="auto">
              <a:xfrm>
                <a:off x="2335" y="2722"/>
                <a:ext cx="0" cy="16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Line 68"/>
              <p:cNvSpPr>
                <a:spLocks noChangeShapeType="1"/>
              </p:cNvSpPr>
              <p:nvPr/>
            </p:nvSpPr>
            <p:spPr bwMode="auto">
              <a:xfrm>
                <a:off x="4097" y="2711"/>
                <a:ext cx="0" cy="1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Text Box 70"/>
              <p:cNvSpPr txBox="1">
                <a:spLocks noChangeArrowheads="1"/>
              </p:cNvSpPr>
              <p:nvPr/>
            </p:nvSpPr>
            <p:spPr bwMode="auto">
              <a:xfrm>
                <a:off x="2235" y="2519"/>
                <a:ext cx="497" cy="519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  <p:sp>
            <p:nvSpPr>
              <p:cNvPr id="38" name="Text Box 71"/>
              <p:cNvSpPr txBox="1">
                <a:spLocks noChangeArrowheads="1"/>
              </p:cNvSpPr>
              <p:nvPr/>
            </p:nvSpPr>
            <p:spPr bwMode="auto">
              <a:xfrm>
                <a:off x="3995" y="2510"/>
                <a:ext cx="497" cy="519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  <p:sp>
            <p:nvSpPr>
              <p:cNvPr id="39" name="Freeform 72"/>
              <p:cNvSpPr/>
              <p:nvPr/>
            </p:nvSpPr>
            <p:spPr bwMode="auto">
              <a:xfrm>
                <a:off x="1229" y="2451"/>
                <a:ext cx="3964" cy="565"/>
              </a:xfrm>
              <a:custGeom>
                <a:avLst/>
                <a:gdLst>
                  <a:gd name="T0" fmla="*/ 0 w 3964"/>
                  <a:gd name="T1" fmla="*/ 0 h 565"/>
                  <a:gd name="T2" fmla="*/ 225 w 3964"/>
                  <a:gd name="T3" fmla="*/ 0 h 565"/>
                  <a:gd name="T4" fmla="*/ 225 w 3964"/>
                  <a:gd name="T5" fmla="*/ 565 h 565"/>
                  <a:gd name="T6" fmla="*/ 3964 w 3964"/>
                  <a:gd name="T7" fmla="*/ 565 h 56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964" h="565">
                    <a:moveTo>
                      <a:pt x="0" y="0"/>
                    </a:moveTo>
                    <a:lnTo>
                      <a:pt x="225" y="0"/>
                    </a:lnTo>
                    <a:lnTo>
                      <a:pt x="225" y="565"/>
                    </a:lnTo>
                    <a:lnTo>
                      <a:pt x="3964" y="56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73"/>
              <p:cNvSpPr/>
              <p:nvPr/>
            </p:nvSpPr>
            <p:spPr bwMode="auto">
              <a:xfrm>
                <a:off x="2900" y="2428"/>
                <a:ext cx="192" cy="588"/>
              </a:xfrm>
              <a:custGeom>
                <a:avLst/>
                <a:gdLst>
                  <a:gd name="T0" fmla="*/ 0 w 192"/>
                  <a:gd name="T1" fmla="*/ 0 h 588"/>
                  <a:gd name="T2" fmla="*/ 192 w 192"/>
                  <a:gd name="T3" fmla="*/ 0 h 588"/>
                  <a:gd name="T4" fmla="*/ 192 w 192"/>
                  <a:gd name="T5" fmla="*/ 588 h 5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2" h="588">
                    <a:moveTo>
                      <a:pt x="0" y="0"/>
                    </a:moveTo>
                    <a:lnTo>
                      <a:pt x="192" y="0"/>
                    </a:lnTo>
                    <a:lnTo>
                      <a:pt x="192" y="588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74"/>
              <p:cNvSpPr/>
              <p:nvPr/>
            </p:nvSpPr>
            <p:spPr bwMode="auto">
              <a:xfrm>
                <a:off x="4651" y="2417"/>
                <a:ext cx="192" cy="588"/>
              </a:xfrm>
              <a:custGeom>
                <a:avLst/>
                <a:gdLst>
                  <a:gd name="T0" fmla="*/ 0 w 192"/>
                  <a:gd name="T1" fmla="*/ 0 h 588"/>
                  <a:gd name="T2" fmla="*/ 192 w 192"/>
                  <a:gd name="T3" fmla="*/ 0 h 588"/>
                  <a:gd name="T4" fmla="*/ 192 w 192"/>
                  <a:gd name="T5" fmla="*/ 588 h 5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2" h="588">
                    <a:moveTo>
                      <a:pt x="0" y="0"/>
                    </a:moveTo>
                    <a:lnTo>
                      <a:pt x="192" y="0"/>
                    </a:lnTo>
                    <a:lnTo>
                      <a:pt x="192" y="588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Text Box 75"/>
              <p:cNvSpPr txBox="1">
                <a:spLocks noChangeArrowheads="1"/>
              </p:cNvSpPr>
              <p:nvPr/>
            </p:nvSpPr>
            <p:spPr bwMode="auto">
              <a:xfrm>
                <a:off x="3002" y="2644"/>
                <a:ext cx="497" cy="519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  <p:sp>
            <p:nvSpPr>
              <p:cNvPr id="43" name="Text Box 76"/>
              <p:cNvSpPr txBox="1">
                <a:spLocks noChangeArrowheads="1"/>
              </p:cNvSpPr>
              <p:nvPr/>
            </p:nvSpPr>
            <p:spPr bwMode="auto">
              <a:xfrm>
                <a:off x="4740" y="2644"/>
                <a:ext cx="497" cy="519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</p:grpSp>
        <p:sp>
          <p:nvSpPr>
            <p:cNvPr id="82" name="Freeform 80"/>
            <p:cNvSpPr/>
            <p:nvPr/>
          </p:nvSpPr>
          <p:spPr bwMode="auto">
            <a:xfrm>
              <a:off x="5641975" y="2366963"/>
              <a:ext cx="1560513" cy="2205037"/>
            </a:xfrm>
            <a:custGeom>
              <a:avLst/>
              <a:gdLst>
                <a:gd name="T0" fmla="*/ 2147483647 w 983"/>
                <a:gd name="T1" fmla="*/ 2147483647 h 1389"/>
                <a:gd name="T2" fmla="*/ 2147483647 w 983"/>
                <a:gd name="T3" fmla="*/ 0 h 1389"/>
                <a:gd name="T4" fmla="*/ 0 w 983"/>
                <a:gd name="T5" fmla="*/ 0 h 1389"/>
                <a:gd name="T6" fmla="*/ 0 w 983"/>
                <a:gd name="T7" fmla="*/ 2147483647 h 1389"/>
                <a:gd name="T8" fmla="*/ 2147483647 w 983"/>
                <a:gd name="T9" fmla="*/ 2147483647 h 1389"/>
                <a:gd name="T10" fmla="*/ 2147483647 w 983"/>
                <a:gd name="T11" fmla="*/ 2147483647 h 13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83" h="1389">
                  <a:moveTo>
                    <a:pt x="407" y="293"/>
                  </a:moveTo>
                  <a:lnTo>
                    <a:pt x="407" y="0"/>
                  </a:lnTo>
                  <a:lnTo>
                    <a:pt x="0" y="0"/>
                  </a:lnTo>
                  <a:lnTo>
                    <a:pt x="0" y="1389"/>
                  </a:lnTo>
                  <a:lnTo>
                    <a:pt x="983" y="1389"/>
                  </a:lnTo>
                  <a:lnTo>
                    <a:pt x="983" y="926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3" name="Group 126"/>
            <p:cNvGrpSpPr/>
            <p:nvPr/>
          </p:nvGrpSpPr>
          <p:grpSpPr bwMode="auto">
            <a:xfrm>
              <a:off x="1239838" y="2474913"/>
              <a:ext cx="4708525" cy="3746500"/>
              <a:chOff x="781" y="1559"/>
              <a:chExt cx="2966" cy="2360"/>
            </a:xfrm>
          </p:grpSpPr>
          <p:sp>
            <p:nvSpPr>
              <p:cNvPr id="84" name="Text Box 127"/>
              <p:cNvSpPr txBox="1">
                <a:spLocks noChangeArrowheads="1"/>
              </p:cNvSpPr>
              <p:nvPr/>
            </p:nvSpPr>
            <p:spPr bwMode="auto">
              <a:xfrm>
                <a:off x="3250" y="3207"/>
                <a:ext cx="497" cy="519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  <p:sp>
            <p:nvSpPr>
              <p:cNvPr id="85" name="Rectangle 128"/>
              <p:cNvSpPr>
                <a:spLocks noChangeArrowheads="1"/>
              </p:cNvSpPr>
              <p:nvPr/>
            </p:nvSpPr>
            <p:spPr bwMode="auto">
              <a:xfrm>
                <a:off x="799" y="3073"/>
                <a:ext cx="497" cy="271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29"/>
              <p:cNvSpPr>
                <a:spLocks noChangeShapeType="1"/>
              </p:cNvSpPr>
              <p:nvPr/>
            </p:nvSpPr>
            <p:spPr bwMode="auto">
              <a:xfrm>
                <a:off x="799" y="3219"/>
                <a:ext cx="50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30"/>
              <p:cNvSpPr>
                <a:spLocks noChangeShapeType="1"/>
              </p:cNvSpPr>
              <p:nvPr/>
            </p:nvSpPr>
            <p:spPr bwMode="auto">
              <a:xfrm>
                <a:off x="1037" y="3220"/>
                <a:ext cx="0" cy="1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Oval 131"/>
              <p:cNvSpPr>
                <a:spLocks noChangeArrowheads="1"/>
              </p:cNvSpPr>
              <p:nvPr/>
            </p:nvSpPr>
            <p:spPr bwMode="auto">
              <a:xfrm>
                <a:off x="1003" y="2982"/>
                <a:ext cx="90" cy="90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89" name="Group 132"/>
              <p:cNvGrpSpPr/>
              <p:nvPr/>
            </p:nvGrpSpPr>
            <p:grpSpPr bwMode="auto">
              <a:xfrm>
                <a:off x="901" y="2678"/>
                <a:ext cx="316" cy="214"/>
                <a:chOff x="904" y="3185"/>
                <a:chExt cx="316" cy="214"/>
              </a:xfrm>
            </p:grpSpPr>
            <p:sp>
              <p:nvSpPr>
                <p:cNvPr id="104" name="Rectangle 133"/>
                <p:cNvSpPr>
                  <a:spLocks noChangeArrowheads="1"/>
                </p:cNvSpPr>
                <p:nvPr/>
              </p:nvSpPr>
              <p:spPr bwMode="auto">
                <a:xfrm>
                  <a:off x="904" y="3287"/>
                  <a:ext cx="316" cy="112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5" name="Oval 134"/>
                <p:cNvSpPr>
                  <a:spLocks noChangeArrowheads="1"/>
                </p:cNvSpPr>
                <p:nvPr/>
              </p:nvSpPr>
              <p:spPr bwMode="auto">
                <a:xfrm>
                  <a:off x="1017" y="3185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0" name="Line 135"/>
              <p:cNvSpPr>
                <a:spLocks noChangeShapeType="1"/>
              </p:cNvSpPr>
              <p:nvPr/>
            </p:nvSpPr>
            <p:spPr bwMode="auto">
              <a:xfrm flipV="1">
                <a:off x="1048" y="2892"/>
                <a:ext cx="0" cy="1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136"/>
              <p:cNvSpPr>
                <a:spLocks noChangeShapeType="1"/>
              </p:cNvSpPr>
              <p:nvPr/>
            </p:nvSpPr>
            <p:spPr bwMode="auto">
              <a:xfrm flipV="1">
                <a:off x="1059" y="2428"/>
                <a:ext cx="0" cy="23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Freeform 137"/>
              <p:cNvSpPr/>
              <p:nvPr/>
            </p:nvSpPr>
            <p:spPr bwMode="auto">
              <a:xfrm>
                <a:off x="1093" y="3343"/>
                <a:ext cx="1592" cy="328"/>
              </a:xfrm>
              <a:custGeom>
                <a:avLst/>
                <a:gdLst>
                  <a:gd name="T0" fmla="*/ 2030 w 1468"/>
                  <a:gd name="T1" fmla="*/ 328 h 328"/>
                  <a:gd name="T2" fmla="*/ 0 w 1468"/>
                  <a:gd name="T3" fmla="*/ 328 h 328"/>
                  <a:gd name="T4" fmla="*/ 0 w 1468"/>
                  <a:gd name="T5" fmla="*/ 0 h 3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468" h="328">
                    <a:moveTo>
                      <a:pt x="1468" y="328"/>
                    </a:moveTo>
                    <a:lnTo>
                      <a:pt x="0" y="328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Rectangle 138"/>
              <p:cNvSpPr>
                <a:spLocks noChangeArrowheads="1"/>
              </p:cNvSpPr>
              <p:nvPr/>
            </p:nvSpPr>
            <p:spPr bwMode="auto">
              <a:xfrm>
                <a:off x="2426" y="3399"/>
                <a:ext cx="56" cy="68"/>
              </a:xfrm>
              <a:prstGeom prst="rect">
                <a:avLst/>
              </a:prstGeom>
              <a:solidFill>
                <a:srgbClr val="0000C2"/>
              </a:solidFill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Text Box 139"/>
              <p:cNvSpPr txBox="1">
                <a:spLocks noChangeArrowheads="1"/>
              </p:cNvSpPr>
              <p:nvPr/>
            </p:nvSpPr>
            <p:spPr bwMode="auto">
              <a:xfrm>
                <a:off x="2584" y="3297"/>
                <a:ext cx="497" cy="519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  <p:sp>
            <p:nvSpPr>
              <p:cNvPr id="95" name="Freeform 140"/>
              <p:cNvSpPr/>
              <p:nvPr/>
            </p:nvSpPr>
            <p:spPr bwMode="auto">
              <a:xfrm>
                <a:off x="991" y="1559"/>
                <a:ext cx="700" cy="1999"/>
              </a:xfrm>
              <a:custGeom>
                <a:avLst/>
                <a:gdLst>
                  <a:gd name="T0" fmla="*/ 0 w 700"/>
                  <a:gd name="T1" fmla="*/ 350 h 1999"/>
                  <a:gd name="T2" fmla="*/ 0 w 700"/>
                  <a:gd name="T3" fmla="*/ 0 h 1999"/>
                  <a:gd name="T4" fmla="*/ 700 w 700"/>
                  <a:gd name="T5" fmla="*/ 0 h 1999"/>
                  <a:gd name="T6" fmla="*/ 700 w 700"/>
                  <a:gd name="T7" fmla="*/ 1999 h 1999"/>
                  <a:gd name="T8" fmla="*/ 204 w 700"/>
                  <a:gd name="T9" fmla="*/ 1999 h 1999"/>
                  <a:gd name="T10" fmla="*/ 204 w 700"/>
                  <a:gd name="T11" fmla="*/ 1784 h 199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00" h="1999">
                    <a:moveTo>
                      <a:pt x="0" y="350"/>
                    </a:moveTo>
                    <a:lnTo>
                      <a:pt x="0" y="0"/>
                    </a:lnTo>
                    <a:lnTo>
                      <a:pt x="700" y="0"/>
                    </a:lnTo>
                    <a:lnTo>
                      <a:pt x="700" y="1999"/>
                    </a:lnTo>
                    <a:lnTo>
                      <a:pt x="204" y="1999"/>
                    </a:lnTo>
                    <a:lnTo>
                      <a:pt x="204" y="1784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Freeform 141"/>
              <p:cNvSpPr/>
              <p:nvPr/>
            </p:nvSpPr>
            <p:spPr bwMode="auto">
              <a:xfrm>
                <a:off x="957" y="3332"/>
                <a:ext cx="1627" cy="429"/>
              </a:xfrm>
              <a:custGeom>
                <a:avLst/>
                <a:gdLst>
                  <a:gd name="T0" fmla="*/ 1529 w 1661"/>
                  <a:gd name="T1" fmla="*/ 429 h 429"/>
                  <a:gd name="T2" fmla="*/ 0 w 1661"/>
                  <a:gd name="T3" fmla="*/ 429 h 429"/>
                  <a:gd name="T4" fmla="*/ 0 w 1661"/>
                  <a:gd name="T5" fmla="*/ 0 h 42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61" h="429">
                    <a:moveTo>
                      <a:pt x="1661" y="429"/>
                    </a:moveTo>
                    <a:lnTo>
                      <a:pt x="0" y="429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Text Box 142"/>
              <p:cNvSpPr txBox="1">
                <a:spLocks noChangeArrowheads="1"/>
              </p:cNvSpPr>
              <p:nvPr/>
            </p:nvSpPr>
            <p:spPr bwMode="auto">
              <a:xfrm>
                <a:off x="2480" y="3400"/>
                <a:ext cx="497" cy="519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  <p:sp>
            <p:nvSpPr>
              <p:cNvPr id="98" name="Freeform 143"/>
              <p:cNvSpPr/>
              <p:nvPr/>
            </p:nvSpPr>
            <p:spPr bwMode="auto">
              <a:xfrm>
                <a:off x="844" y="3343"/>
                <a:ext cx="2507" cy="520"/>
              </a:xfrm>
              <a:custGeom>
                <a:avLst/>
                <a:gdLst>
                  <a:gd name="T0" fmla="*/ 2507 w 2507"/>
                  <a:gd name="T1" fmla="*/ 226 h 520"/>
                  <a:gd name="T2" fmla="*/ 2507 w 2507"/>
                  <a:gd name="T3" fmla="*/ 520 h 520"/>
                  <a:gd name="T4" fmla="*/ 0 w 2507"/>
                  <a:gd name="T5" fmla="*/ 520 h 520"/>
                  <a:gd name="T6" fmla="*/ 0 w 2507"/>
                  <a:gd name="T7" fmla="*/ 0 h 5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507" h="520">
                    <a:moveTo>
                      <a:pt x="2507" y="226"/>
                    </a:moveTo>
                    <a:lnTo>
                      <a:pt x="2507" y="520"/>
                    </a:lnTo>
                    <a:lnTo>
                      <a:pt x="0" y="520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Text Box 144"/>
              <p:cNvSpPr txBox="1">
                <a:spLocks noChangeArrowheads="1"/>
              </p:cNvSpPr>
              <p:nvPr/>
            </p:nvSpPr>
            <p:spPr bwMode="auto">
              <a:xfrm>
                <a:off x="781" y="3174"/>
                <a:ext cx="283" cy="19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&amp;</a:t>
                </a:r>
              </a:p>
            </p:txBody>
          </p:sp>
          <p:sp>
            <p:nvSpPr>
              <p:cNvPr id="100" name="Text Box 145"/>
              <p:cNvSpPr txBox="1">
                <a:spLocks noChangeArrowheads="1"/>
              </p:cNvSpPr>
              <p:nvPr/>
            </p:nvSpPr>
            <p:spPr bwMode="auto">
              <a:xfrm>
                <a:off x="879" y="2728"/>
                <a:ext cx="283" cy="19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grpSp>
            <p:nvGrpSpPr>
              <p:cNvPr id="101" name="Group 146"/>
              <p:cNvGrpSpPr/>
              <p:nvPr/>
            </p:nvGrpSpPr>
            <p:grpSpPr bwMode="auto">
              <a:xfrm>
                <a:off x="923" y="3043"/>
                <a:ext cx="283" cy="192"/>
                <a:chOff x="2499" y="2598"/>
                <a:chExt cx="283" cy="192"/>
              </a:xfrm>
            </p:grpSpPr>
            <p:sp>
              <p:nvSpPr>
                <p:cNvPr id="102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2499" y="2598"/>
                  <a:ext cx="283" cy="192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&gt;1</a:t>
                  </a:r>
                </a:p>
              </p:txBody>
            </p:sp>
            <p:sp>
              <p:nvSpPr>
                <p:cNvPr id="103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2576" y="2728"/>
                  <a:ext cx="32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106" name="Group 149"/>
            <p:cNvGrpSpPr/>
            <p:nvPr/>
          </p:nvGrpSpPr>
          <p:grpSpPr bwMode="auto">
            <a:xfrm>
              <a:off x="265113" y="2366963"/>
              <a:ext cx="7762875" cy="3924300"/>
              <a:chOff x="167" y="1491"/>
              <a:chExt cx="4890" cy="2472"/>
            </a:xfrm>
          </p:grpSpPr>
          <p:sp>
            <p:nvSpPr>
              <p:cNvPr id="107" name="Freeform 150"/>
              <p:cNvSpPr/>
              <p:nvPr/>
            </p:nvSpPr>
            <p:spPr bwMode="auto">
              <a:xfrm>
                <a:off x="1850" y="1502"/>
                <a:ext cx="598" cy="2090"/>
              </a:xfrm>
              <a:custGeom>
                <a:avLst/>
                <a:gdLst>
                  <a:gd name="T0" fmla="*/ 361 w 598"/>
                  <a:gd name="T1" fmla="*/ 290 h 2135"/>
                  <a:gd name="T2" fmla="*/ 361 w 598"/>
                  <a:gd name="T3" fmla="*/ 0 h 2135"/>
                  <a:gd name="T4" fmla="*/ 0 w 598"/>
                  <a:gd name="T5" fmla="*/ 0 h 2135"/>
                  <a:gd name="T6" fmla="*/ 0 w 598"/>
                  <a:gd name="T7" fmla="*/ 1961 h 2135"/>
                  <a:gd name="T8" fmla="*/ 598 w 598"/>
                  <a:gd name="T9" fmla="*/ 1961 h 2135"/>
                  <a:gd name="T10" fmla="*/ 598 w 598"/>
                  <a:gd name="T11" fmla="*/ 1804 h 213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8" h="2135">
                    <a:moveTo>
                      <a:pt x="361" y="316"/>
                    </a:moveTo>
                    <a:lnTo>
                      <a:pt x="361" y="0"/>
                    </a:lnTo>
                    <a:lnTo>
                      <a:pt x="0" y="0"/>
                    </a:lnTo>
                    <a:lnTo>
                      <a:pt x="0" y="2135"/>
                    </a:lnTo>
                    <a:lnTo>
                      <a:pt x="598" y="2135"/>
                    </a:lnTo>
                    <a:lnTo>
                      <a:pt x="598" y="196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Rectangle 151"/>
              <p:cNvSpPr>
                <a:spLocks noChangeArrowheads="1"/>
              </p:cNvSpPr>
              <p:nvPr/>
            </p:nvSpPr>
            <p:spPr bwMode="auto">
              <a:xfrm>
                <a:off x="2403" y="3207"/>
                <a:ext cx="497" cy="2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Line 152"/>
              <p:cNvSpPr>
                <a:spLocks noChangeShapeType="1"/>
              </p:cNvSpPr>
              <p:nvPr/>
            </p:nvSpPr>
            <p:spPr bwMode="auto">
              <a:xfrm>
                <a:off x="2403" y="3353"/>
                <a:ext cx="50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Line 153"/>
              <p:cNvSpPr>
                <a:spLocks noChangeShapeType="1"/>
              </p:cNvSpPr>
              <p:nvPr/>
            </p:nvSpPr>
            <p:spPr bwMode="auto">
              <a:xfrm>
                <a:off x="2641" y="3354"/>
                <a:ext cx="0" cy="1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Oval 154"/>
              <p:cNvSpPr>
                <a:spLocks noChangeArrowheads="1"/>
              </p:cNvSpPr>
              <p:nvPr/>
            </p:nvSpPr>
            <p:spPr bwMode="auto">
              <a:xfrm>
                <a:off x="2607" y="3116"/>
                <a:ext cx="90" cy="90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2" name="Group 155"/>
              <p:cNvGrpSpPr/>
              <p:nvPr/>
            </p:nvGrpSpPr>
            <p:grpSpPr bwMode="auto">
              <a:xfrm>
                <a:off x="2505" y="2812"/>
                <a:ext cx="316" cy="214"/>
                <a:chOff x="904" y="3185"/>
                <a:chExt cx="316" cy="214"/>
              </a:xfrm>
            </p:grpSpPr>
            <p:sp>
              <p:nvSpPr>
                <p:cNvPr id="127" name="Rectangle 156"/>
                <p:cNvSpPr>
                  <a:spLocks noChangeArrowheads="1"/>
                </p:cNvSpPr>
                <p:nvPr/>
              </p:nvSpPr>
              <p:spPr bwMode="auto">
                <a:xfrm>
                  <a:off x="904" y="3287"/>
                  <a:ext cx="316" cy="112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8" name="Oval 157"/>
                <p:cNvSpPr>
                  <a:spLocks noChangeArrowheads="1"/>
                </p:cNvSpPr>
                <p:nvPr/>
              </p:nvSpPr>
              <p:spPr bwMode="auto">
                <a:xfrm>
                  <a:off x="1017" y="3185"/>
                  <a:ext cx="90" cy="90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13" name="Line 158"/>
              <p:cNvSpPr>
                <a:spLocks noChangeShapeType="1"/>
              </p:cNvSpPr>
              <p:nvPr/>
            </p:nvSpPr>
            <p:spPr bwMode="auto">
              <a:xfrm flipV="1">
                <a:off x="2652" y="3026"/>
                <a:ext cx="0" cy="1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Line 159"/>
              <p:cNvSpPr>
                <a:spLocks noChangeShapeType="1"/>
              </p:cNvSpPr>
              <p:nvPr/>
            </p:nvSpPr>
            <p:spPr bwMode="auto">
              <a:xfrm flipV="1">
                <a:off x="2663" y="2428"/>
                <a:ext cx="0" cy="3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Freeform 160"/>
              <p:cNvSpPr/>
              <p:nvPr/>
            </p:nvSpPr>
            <p:spPr bwMode="auto">
              <a:xfrm>
                <a:off x="2685" y="2880"/>
                <a:ext cx="870" cy="791"/>
              </a:xfrm>
              <a:custGeom>
                <a:avLst/>
                <a:gdLst>
                  <a:gd name="T0" fmla="*/ 903 w 859"/>
                  <a:gd name="T1" fmla="*/ 0 h 791"/>
                  <a:gd name="T2" fmla="*/ 903 w 859"/>
                  <a:gd name="T3" fmla="*/ 791 h 791"/>
                  <a:gd name="T4" fmla="*/ 0 w 859"/>
                  <a:gd name="T5" fmla="*/ 791 h 791"/>
                  <a:gd name="T6" fmla="*/ 0 w 859"/>
                  <a:gd name="T7" fmla="*/ 599 h 79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59" h="791">
                    <a:moveTo>
                      <a:pt x="859" y="0"/>
                    </a:moveTo>
                    <a:lnTo>
                      <a:pt x="859" y="791"/>
                    </a:lnTo>
                    <a:lnTo>
                      <a:pt x="0" y="791"/>
                    </a:lnTo>
                    <a:lnTo>
                      <a:pt x="0" y="599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Freeform 161"/>
              <p:cNvSpPr/>
              <p:nvPr/>
            </p:nvSpPr>
            <p:spPr bwMode="auto">
              <a:xfrm>
                <a:off x="2651" y="1491"/>
                <a:ext cx="701" cy="2089"/>
              </a:xfrm>
              <a:custGeom>
                <a:avLst/>
                <a:gdLst>
                  <a:gd name="T0" fmla="*/ 0 w 599"/>
                  <a:gd name="T1" fmla="*/ 418 h 2089"/>
                  <a:gd name="T2" fmla="*/ 0 w 599"/>
                  <a:gd name="T3" fmla="*/ 0 h 2089"/>
                  <a:gd name="T4" fmla="*/ 1123 w 599"/>
                  <a:gd name="T5" fmla="*/ 0 h 2089"/>
                  <a:gd name="T6" fmla="*/ 1123 w 599"/>
                  <a:gd name="T7" fmla="*/ 2089 h 2089"/>
                  <a:gd name="T8" fmla="*/ 234 w 599"/>
                  <a:gd name="T9" fmla="*/ 2089 h 2089"/>
                  <a:gd name="T10" fmla="*/ 234 w 599"/>
                  <a:gd name="T11" fmla="*/ 1976 h 208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99" h="2089">
                    <a:moveTo>
                      <a:pt x="0" y="418"/>
                    </a:moveTo>
                    <a:lnTo>
                      <a:pt x="0" y="0"/>
                    </a:lnTo>
                    <a:lnTo>
                      <a:pt x="599" y="0"/>
                    </a:lnTo>
                    <a:lnTo>
                      <a:pt x="599" y="2089"/>
                    </a:lnTo>
                    <a:lnTo>
                      <a:pt x="125" y="2089"/>
                    </a:lnTo>
                    <a:lnTo>
                      <a:pt x="125" y="1976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Text Box 162"/>
              <p:cNvSpPr txBox="1">
                <a:spLocks noChangeArrowheads="1"/>
              </p:cNvSpPr>
              <p:nvPr/>
            </p:nvSpPr>
            <p:spPr bwMode="auto">
              <a:xfrm>
                <a:off x="3464" y="2508"/>
                <a:ext cx="497" cy="519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  <p:sp>
            <p:nvSpPr>
              <p:cNvPr id="118" name="Freeform 163"/>
              <p:cNvSpPr/>
              <p:nvPr/>
            </p:nvSpPr>
            <p:spPr bwMode="auto">
              <a:xfrm>
                <a:off x="2572" y="1536"/>
                <a:ext cx="2485" cy="2226"/>
              </a:xfrm>
              <a:custGeom>
                <a:avLst/>
                <a:gdLst>
                  <a:gd name="T0" fmla="*/ 1934 w 2462"/>
                  <a:gd name="T1" fmla="*/ 393 h 2180"/>
                  <a:gd name="T2" fmla="*/ 1934 w 2462"/>
                  <a:gd name="T3" fmla="*/ 0 h 2180"/>
                  <a:gd name="T4" fmla="*/ 2555 w 2462"/>
                  <a:gd name="T5" fmla="*/ 0 h 2180"/>
                  <a:gd name="T6" fmla="*/ 2555 w 2462"/>
                  <a:gd name="T7" fmla="*/ 2370 h 2180"/>
                  <a:gd name="T8" fmla="*/ 0 w 2462"/>
                  <a:gd name="T9" fmla="*/ 2370 h 2180"/>
                  <a:gd name="T10" fmla="*/ 0 w 2462"/>
                  <a:gd name="T11" fmla="*/ 2113 h 21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62" h="2180">
                    <a:moveTo>
                      <a:pt x="1863" y="361"/>
                    </a:moveTo>
                    <a:lnTo>
                      <a:pt x="1863" y="0"/>
                    </a:lnTo>
                    <a:lnTo>
                      <a:pt x="2462" y="0"/>
                    </a:lnTo>
                    <a:lnTo>
                      <a:pt x="2462" y="2180"/>
                    </a:lnTo>
                    <a:lnTo>
                      <a:pt x="0" y="2180"/>
                    </a:lnTo>
                    <a:lnTo>
                      <a:pt x="0" y="1943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9" name="Line 164"/>
              <p:cNvSpPr>
                <a:spLocks noChangeShapeType="1"/>
              </p:cNvSpPr>
              <p:nvPr/>
            </p:nvSpPr>
            <p:spPr bwMode="auto">
              <a:xfrm flipV="1">
                <a:off x="2572" y="3467"/>
                <a:ext cx="0" cy="10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" name="Freeform 165"/>
              <p:cNvSpPr/>
              <p:nvPr/>
            </p:nvSpPr>
            <p:spPr bwMode="auto">
              <a:xfrm>
                <a:off x="167" y="1525"/>
                <a:ext cx="2338" cy="2438"/>
              </a:xfrm>
              <a:custGeom>
                <a:avLst/>
                <a:gdLst>
                  <a:gd name="T0" fmla="*/ 372 w 2338"/>
                  <a:gd name="T1" fmla="*/ 424 h 2179"/>
                  <a:gd name="T2" fmla="*/ 372 w 2338"/>
                  <a:gd name="T3" fmla="*/ 0 h 2179"/>
                  <a:gd name="T4" fmla="*/ 0 w 2338"/>
                  <a:gd name="T5" fmla="*/ 0 h 2179"/>
                  <a:gd name="T6" fmla="*/ 0 w 2338"/>
                  <a:gd name="T7" fmla="*/ 3415 h 2179"/>
                  <a:gd name="T8" fmla="*/ 2338 w 2338"/>
                  <a:gd name="T9" fmla="*/ 3415 h 2179"/>
                  <a:gd name="T10" fmla="*/ 2338 w 2338"/>
                  <a:gd name="T11" fmla="*/ 3043 h 21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338" h="2179">
                    <a:moveTo>
                      <a:pt x="372" y="271"/>
                    </a:moveTo>
                    <a:lnTo>
                      <a:pt x="372" y="0"/>
                    </a:lnTo>
                    <a:lnTo>
                      <a:pt x="0" y="0"/>
                    </a:lnTo>
                    <a:lnTo>
                      <a:pt x="0" y="2179"/>
                    </a:lnTo>
                    <a:lnTo>
                      <a:pt x="2338" y="2179"/>
                    </a:lnTo>
                    <a:lnTo>
                      <a:pt x="2338" y="1942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1" name="Line 166"/>
              <p:cNvSpPr>
                <a:spLocks noChangeShapeType="1"/>
              </p:cNvSpPr>
              <p:nvPr/>
            </p:nvSpPr>
            <p:spPr bwMode="auto">
              <a:xfrm flipV="1">
                <a:off x="2505" y="3479"/>
                <a:ext cx="0" cy="25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" name="Text Box 167"/>
              <p:cNvSpPr txBox="1">
                <a:spLocks noChangeArrowheads="1"/>
              </p:cNvSpPr>
              <p:nvPr/>
            </p:nvSpPr>
            <p:spPr bwMode="auto">
              <a:xfrm>
                <a:off x="2379" y="3314"/>
                <a:ext cx="283" cy="19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&amp;</a:t>
                </a:r>
              </a:p>
            </p:txBody>
          </p:sp>
          <p:sp>
            <p:nvSpPr>
              <p:cNvPr id="123" name="Text Box 168"/>
              <p:cNvSpPr txBox="1">
                <a:spLocks noChangeArrowheads="1"/>
              </p:cNvSpPr>
              <p:nvPr/>
            </p:nvSpPr>
            <p:spPr bwMode="auto">
              <a:xfrm>
                <a:off x="2520" y="2869"/>
                <a:ext cx="283" cy="19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grpSp>
            <p:nvGrpSpPr>
              <p:cNvPr id="124" name="Group 169"/>
              <p:cNvGrpSpPr/>
              <p:nvPr/>
            </p:nvGrpSpPr>
            <p:grpSpPr bwMode="auto">
              <a:xfrm>
                <a:off x="2521" y="3164"/>
                <a:ext cx="283" cy="192"/>
                <a:chOff x="2499" y="2598"/>
                <a:chExt cx="283" cy="192"/>
              </a:xfrm>
            </p:grpSpPr>
            <p:sp>
              <p:nvSpPr>
                <p:cNvPr id="125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2499" y="2598"/>
                  <a:ext cx="283" cy="192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&gt;1</a:t>
                  </a:r>
                </a:p>
              </p:txBody>
            </p:sp>
            <p:sp>
              <p:nvSpPr>
                <p:cNvPr id="126" name="Line 171"/>
                <p:cNvSpPr>
                  <a:spLocks noChangeShapeType="1"/>
                </p:cNvSpPr>
                <p:nvPr/>
              </p:nvSpPr>
              <p:spPr bwMode="auto">
                <a:xfrm flipH="1">
                  <a:off x="2576" y="2728"/>
                  <a:ext cx="32" cy="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131" name="左大括号 130"/>
          <p:cNvSpPr/>
          <p:nvPr/>
        </p:nvSpPr>
        <p:spPr bwMode="auto">
          <a:xfrm>
            <a:off x="2166243" y="178611"/>
            <a:ext cx="244414" cy="1771637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" name="Rectangle 2"/>
          <p:cNvSpPr txBox="1">
            <a:spLocks noChangeArrowheads="1"/>
          </p:cNvSpPr>
          <p:nvPr/>
        </p:nvSpPr>
        <p:spPr>
          <a:xfrm>
            <a:off x="450381" y="765655"/>
            <a:ext cx="1616763" cy="5334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画电路图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-8370" y="379"/>
            <a:ext cx="8831094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98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400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indent="-31623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61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3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5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7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0" indent="0" eaLnBrk="1" hangingPunct="1">
              <a:lnSpc>
                <a:spcPct val="120000"/>
              </a:lnSpc>
              <a:spcBef>
                <a:spcPct val="90000"/>
              </a:spcBef>
              <a:buClr>
                <a:srgbClr val="330066"/>
              </a:buClr>
              <a:buNone/>
              <a:defRPr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§5.1.1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时序逻辑电路的结构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9" name="Group 76"/>
          <p:cNvGrpSpPr/>
          <p:nvPr/>
        </p:nvGrpSpPr>
        <p:grpSpPr bwMode="auto">
          <a:xfrm>
            <a:off x="1164278" y="816807"/>
            <a:ext cx="7221538" cy="3187700"/>
            <a:chOff x="864" y="696"/>
            <a:chExt cx="4549" cy="2008"/>
          </a:xfrm>
        </p:grpSpPr>
        <p:sp>
          <p:nvSpPr>
            <p:cNvPr id="100" name="Rectangle 5"/>
            <p:cNvSpPr>
              <a:spLocks noChangeArrowheads="1"/>
            </p:cNvSpPr>
            <p:nvPr/>
          </p:nvSpPr>
          <p:spPr bwMode="auto">
            <a:xfrm>
              <a:off x="2491" y="797"/>
              <a:ext cx="1331" cy="91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组合逻辑电路</a:t>
              </a:r>
            </a:p>
          </p:txBody>
        </p:sp>
        <p:sp>
          <p:nvSpPr>
            <p:cNvPr id="108" name="Line 6"/>
            <p:cNvSpPr>
              <a:spLocks noChangeShapeType="1"/>
            </p:cNvSpPr>
            <p:nvPr/>
          </p:nvSpPr>
          <p:spPr bwMode="auto">
            <a:xfrm>
              <a:off x="3822" y="898"/>
              <a:ext cx="7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Line 7"/>
            <p:cNvSpPr>
              <a:spLocks noChangeShapeType="1"/>
            </p:cNvSpPr>
            <p:nvPr/>
          </p:nvSpPr>
          <p:spPr bwMode="auto">
            <a:xfrm>
              <a:off x="3822" y="1202"/>
              <a:ext cx="7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Line 8"/>
            <p:cNvSpPr>
              <a:spLocks noChangeShapeType="1"/>
            </p:cNvSpPr>
            <p:nvPr/>
          </p:nvSpPr>
          <p:spPr bwMode="auto">
            <a:xfrm>
              <a:off x="1751" y="898"/>
              <a:ext cx="7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Line 9"/>
            <p:cNvSpPr>
              <a:spLocks noChangeShapeType="1"/>
            </p:cNvSpPr>
            <p:nvPr/>
          </p:nvSpPr>
          <p:spPr bwMode="auto">
            <a:xfrm>
              <a:off x="1751" y="1202"/>
              <a:ext cx="7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Rectangle 10"/>
            <p:cNvSpPr>
              <a:spLocks noChangeArrowheads="1"/>
            </p:cNvSpPr>
            <p:nvPr/>
          </p:nvSpPr>
          <p:spPr bwMode="auto">
            <a:xfrm>
              <a:off x="2491" y="1910"/>
              <a:ext cx="1331" cy="60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存储电路</a:t>
              </a:r>
            </a:p>
          </p:txBody>
        </p:sp>
        <p:sp>
          <p:nvSpPr>
            <p:cNvPr id="139" name="Line 11"/>
            <p:cNvSpPr>
              <a:spLocks noChangeShapeType="1"/>
            </p:cNvSpPr>
            <p:nvPr/>
          </p:nvSpPr>
          <p:spPr bwMode="auto">
            <a:xfrm>
              <a:off x="1949" y="1404"/>
              <a:ext cx="5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Line 12"/>
            <p:cNvSpPr>
              <a:spLocks noChangeShapeType="1"/>
            </p:cNvSpPr>
            <p:nvPr/>
          </p:nvSpPr>
          <p:spPr bwMode="auto">
            <a:xfrm>
              <a:off x="2244" y="1607"/>
              <a:ext cx="24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Line 13"/>
            <p:cNvSpPr>
              <a:spLocks noChangeShapeType="1"/>
            </p:cNvSpPr>
            <p:nvPr/>
          </p:nvSpPr>
          <p:spPr bwMode="auto">
            <a:xfrm>
              <a:off x="3822" y="2062"/>
              <a:ext cx="24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Line 14"/>
            <p:cNvSpPr>
              <a:spLocks noChangeShapeType="1"/>
            </p:cNvSpPr>
            <p:nvPr/>
          </p:nvSpPr>
          <p:spPr bwMode="auto">
            <a:xfrm>
              <a:off x="3822" y="2416"/>
              <a:ext cx="5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Line 15"/>
            <p:cNvSpPr>
              <a:spLocks noChangeShapeType="1"/>
            </p:cNvSpPr>
            <p:nvPr/>
          </p:nvSpPr>
          <p:spPr bwMode="auto">
            <a:xfrm>
              <a:off x="3822" y="1404"/>
              <a:ext cx="5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Line 16"/>
            <p:cNvSpPr>
              <a:spLocks noChangeShapeType="1"/>
            </p:cNvSpPr>
            <p:nvPr/>
          </p:nvSpPr>
          <p:spPr bwMode="auto">
            <a:xfrm>
              <a:off x="3822" y="1607"/>
              <a:ext cx="24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Line 17"/>
            <p:cNvSpPr>
              <a:spLocks noChangeShapeType="1"/>
            </p:cNvSpPr>
            <p:nvPr/>
          </p:nvSpPr>
          <p:spPr bwMode="auto">
            <a:xfrm>
              <a:off x="2244" y="2062"/>
              <a:ext cx="24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Line 18"/>
            <p:cNvSpPr>
              <a:spLocks noChangeShapeType="1"/>
            </p:cNvSpPr>
            <p:nvPr/>
          </p:nvSpPr>
          <p:spPr bwMode="auto">
            <a:xfrm>
              <a:off x="1949" y="2416"/>
              <a:ext cx="5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Line 19"/>
            <p:cNvSpPr>
              <a:spLocks noChangeShapeType="1"/>
            </p:cNvSpPr>
            <p:nvPr/>
          </p:nvSpPr>
          <p:spPr bwMode="auto">
            <a:xfrm>
              <a:off x="4069" y="1607"/>
              <a:ext cx="0" cy="45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Line 20"/>
            <p:cNvSpPr>
              <a:spLocks noChangeShapeType="1"/>
            </p:cNvSpPr>
            <p:nvPr/>
          </p:nvSpPr>
          <p:spPr bwMode="auto">
            <a:xfrm>
              <a:off x="4364" y="1404"/>
              <a:ext cx="0" cy="10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Line 21"/>
            <p:cNvSpPr>
              <a:spLocks noChangeShapeType="1"/>
            </p:cNvSpPr>
            <p:nvPr/>
          </p:nvSpPr>
          <p:spPr bwMode="auto">
            <a:xfrm>
              <a:off x="2244" y="1607"/>
              <a:ext cx="0" cy="45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Line 22"/>
            <p:cNvSpPr>
              <a:spLocks noChangeShapeType="1"/>
            </p:cNvSpPr>
            <p:nvPr/>
          </p:nvSpPr>
          <p:spPr bwMode="auto">
            <a:xfrm>
              <a:off x="1949" y="1404"/>
              <a:ext cx="0" cy="10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Line 23"/>
            <p:cNvSpPr>
              <a:spLocks noChangeShapeType="1"/>
            </p:cNvSpPr>
            <p:nvPr/>
          </p:nvSpPr>
          <p:spPr bwMode="auto">
            <a:xfrm>
              <a:off x="2047" y="1000"/>
              <a:ext cx="0" cy="1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Line 24"/>
            <p:cNvSpPr>
              <a:spLocks noChangeShapeType="1"/>
            </p:cNvSpPr>
            <p:nvPr/>
          </p:nvSpPr>
          <p:spPr bwMode="auto">
            <a:xfrm>
              <a:off x="4167" y="1000"/>
              <a:ext cx="0" cy="1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Line 25"/>
            <p:cNvSpPr>
              <a:spLocks noChangeShapeType="1"/>
            </p:cNvSpPr>
            <p:nvPr/>
          </p:nvSpPr>
          <p:spPr bwMode="auto">
            <a:xfrm>
              <a:off x="2244" y="2163"/>
              <a:ext cx="0" cy="1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Line 26"/>
            <p:cNvSpPr>
              <a:spLocks noChangeShapeType="1"/>
            </p:cNvSpPr>
            <p:nvPr/>
          </p:nvSpPr>
          <p:spPr bwMode="auto">
            <a:xfrm>
              <a:off x="3970" y="2163"/>
              <a:ext cx="0" cy="1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AutoShape 27"/>
            <p:cNvSpPr/>
            <p:nvPr/>
          </p:nvSpPr>
          <p:spPr bwMode="auto">
            <a:xfrm>
              <a:off x="1358" y="848"/>
              <a:ext cx="147" cy="354"/>
            </a:xfrm>
            <a:prstGeom prst="leftBrace">
              <a:avLst>
                <a:gd name="adj1" fmla="val 20068"/>
                <a:gd name="adj2" fmla="val 52972"/>
              </a:avLst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AutoShape 28"/>
            <p:cNvSpPr/>
            <p:nvPr/>
          </p:nvSpPr>
          <p:spPr bwMode="auto">
            <a:xfrm>
              <a:off x="4808" y="848"/>
              <a:ext cx="99" cy="405"/>
            </a:xfrm>
            <a:prstGeom prst="rightBrace">
              <a:avLst>
                <a:gd name="adj1" fmla="val 34091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Text Box 29"/>
            <p:cNvSpPr txBox="1">
              <a:spLocks noChangeArrowheads="1"/>
            </p:cNvSpPr>
            <p:nvPr/>
          </p:nvSpPr>
          <p:spPr bwMode="auto">
            <a:xfrm>
              <a:off x="1456" y="696"/>
              <a:ext cx="44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8" name="Rectangle 30"/>
            <p:cNvSpPr>
              <a:spLocks noChangeArrowheads="1"/>
            </p:cNvSpPr>
            <p:nvPr/>
          </p:nvSpPr>
          <p:spPr bwMode="auto">
            <a:xfrm>
              <a:off x="1456" y="1000"/>
              <a:ext cx="32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59" name="Rectangle 31"/>
            <p:cNvSpPr>
              <a:spLocks noChangeArrowheads="1"/>
            </p:cNvSpPr>
            <p:nvPr/>
          </p:nvSpPr>
          <p:spPr bwMode="auto">
            <a:xfrm>
              <a:off x="4512" y="696"/>
              <a:ext cx="3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60" name="Rectangle 32"/>
            <p:cNvSpPr>
              <a:spLocks noChangeArrowheads="1"/>
            </p:cNvSpPr>
            <p:nvPr/>
          </p:nvSpPr>
          <p:spPr bwMode="auto">
            <a:xfrm>
              <a:off x="4512" y="1050"/>
              <a:ext cx="29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1" name="Rectangle 33"/>
            <p:cNvSpPr>
              <a:spLocks noChangeArrowheads="1"/>
            </p:cNvSpPr>
            <p:nvPr/>
          </p:nvSpPr>
          <p:spPr bwMode="auto">
            <a:xfrm>
              <a:off x="4019" y="1860"/>
              <a:ext cx="38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62" name="Rectangle 34"/>
            <p:cNvSpPr>
              <a:spLocks noChangeArrowheads="1"/>
            </p:cNvSpPr>
            <p:nvPr/>
          </p:nvSpPr>
          <p:spPr bwMode="auto">
            <a:xfrm>
              <a:off x="4019" y="2416"/>
              <a:ext cx="38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r>
                <a:rPr kumimoji="1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endPara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Rectangle 35"/>
            <p:cNvSpPr>
              <a:spLocks noChangeArrowheads="1"/>
            </p:cNvSpPr>
            <p:nvPr/>
          </p:nvSpPr>
          <p:spPr bwMode="auto">
            <a:xfrm>
              <a:off x="1949" y="1860"/>
              <a:ext cx="33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64" name="Rectangle 36"/>
            <p:cNvSpPr>
              <a:spLocks noChangeArrowheads="1"/>
            </p:cNvSpPr>
            <p:nvPr/>
          </p:nvSpPr>
          <p:spPr bwMode="auto">
            <a:xfrm>
              <a:off x="1949" y="2366"/>
              <a:ext cx="30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  <a:endPara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Rectangle 37"/>
            <p:cNvSpPr>
              <a:spLocks noChangeArrowheads="1"/>
            </p:cNvSpPr>
            <p:nvPr/>
          </p:nvSpPr>
          <p:spPr bwMode="auto">
            <a:xfrm>
              <a:off x="864" y="848"/>
              <a:ext cx="506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输入</a:t>
              </a:r>
              <a:endParaRPr kumimoji="1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" name="Rectangle 38"/>
            <p:cNvSpPr>
              <a:spLocks noChangeArrowheads="1"/>
            </p:cNvSpPr>
            <p:nvPr/>
          </p:nvSpPr>
          <p:spPr bwMode="auto">
            <a:xfrm>
              <a:off x="4907" y="898"/>
              <a:ext cx="506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输出</a:t>
              </a:r>
              <a:endParaRPr kumimoji="1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9" name="Text Box 42"/>
          <p:cNvSpPr txBox="1">
            <a:spLocks noChangeArrowheads="1"/>
          </p:cNvSpPr>
          <p:nvPr/>
        </p:nvSpPr>
        <p:spPr bwMode="auto">
          <a:xfrm>
            <a:off x="593130" y="4328852"/>
            <a:ext cx="1255713" cy="519112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其中：</a:t>
            </a:r>
          </a:p>
        </p:txBody>
      </p:sp>
      <p:sp>
        <p:nvSpPr>
          <p:cNvPr id="170" name="Text Box 44"/>
          <p:cNvSpPr txBox="1">
            <a:spLocks noChangeArrowheads="1"/>
          </p:cNvSpPr>
          <p:nvPr/>
        </p:nvSpPr>
        <p:spPr bwMode="auto">
          <a:xfrm>
            <a:off x="1659930" y="5457564"/>
            <a:ext cx="6324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W(W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, …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1F08F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1F08F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电路输入信号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1" name="Text Box 48"/>
          <p:cNvSpPr txBox="1">
            <a:spLocks noChangeArrowheads="1"/>
          </p:cNvSpPr>
          <p:nvPr/>
        </p:nvSpPr>
        <p:spPr bwMode="auto">
          <a:xfrm>
            <a:off x="1659930" y="4938452"/>
            <a:ext cx="6934200" cy="519112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Y(Y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, …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1F08F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1F08F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时序逻辑电路输出信号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2" name="Text Box 52"/>
          <p:cNvSpPr txBox="1">
            <a:spLocks noChangeArrowheads="1"/>
          </p:cNvSpPr>
          <p:nvPr/>
        </p:nvSpPr>
        <p:spPr bwMode="auto">
          <a:xfrm>
            <a:off x="1659930" y="4328852"/>
            <a:ext cx="6964788" cy="52322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X(X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, …X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时序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逻辑电路输入信号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3" name="Text Box 56"/>
          <p:cNvSpPr txBox="1">
            <a:spLocks noChangeArrowheads="1"/>
          </p:cNvSpPr>
          <p:nvPr/>
        </p:nvSpPr>
        <p:spPr bwMode="auto">
          <a:xfrm>
            <a:off x="1659930" y="5990964"/>
            <a:ext cx="6172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Q(Q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, …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1F08F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1F08F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电路输出信号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utoUpdateAnimBg="0"/>
      <p:bldP spid="170" grpId="0" autoUpdateAnimBg="0"/>
      <p:bldP spid="171" grpId="0" autoUpdateAnimBg="0"/>
      <p:bldP spid="172" grpId="0" autoUpdateAnimBg="0"/>
      <p:bldP spid="17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088" y="189468"/>
            <a:ext cx="7623089" cy="5334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检查是否能自启动</a:t>
            </a:r>
          </a:p>
        </p:txBody>
      </p:sp>
      <p:sp>
        <p:nvSpPr>
          <p:cNvPr id="134" name="Text Box 105"/>
          <p:cNvSpPr txBox="1">
            <a:spLocks noChangeArrowheads="1"/>
          </p:cNvSpPr>
          <p:nvPr/>
        </p:nvSpPr>
        <p:spPr bwMode="auto">
          <a:xfrm>
            <a:off x="1006568" y="3891680"/>
            <a:ext cx="1506537" cy="519112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kumimoji="1" lang="zh-CN" altLang="en-US" sz="2800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5" name="Text Box 106"/>
          <p:cNvSpPr txBox="1">
            <a:spLocks noChangeArrowheads="1"/>
          </p:cNvSpPr>
          <p:nvPr/>
        </p:nvSpPr>
        <p:spPr bwMode="auto">
          <a:xfrm>
            <a:off x="933543" y="4626692"/>
            <a:ext cx="1739900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110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111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6" name="Text Box 107"/>
          <p:cNvSpPr txBox="1">
            <a:spLocks noChangeArrowheads="1"/>
          </p:cNvSpPr>
          <p:nvPr/>
        </p:nvSpPr>
        <p:spPr bwMode="auto">
          <a:xfrm>
            <a:off x="2368643" y="4607642"/>
            <a:ext cx="1238250" cy="519113"/>
          </a:xfrm>
          <a:prstGeom prst="rect">
            <a:avLst/>
          </a:prstGeom>
          <a:noFill/>
          <a:ln w="38100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100</a:t>
            </a:r>
          </a:p>
        </p:txBody>
      </p:sp>
      <p:grpSp>
        <p:nvGrpSpPr>
          <p:cNvPr id="137" name="Group 142"/>
          <p:cNvGrpSpPr/>
          <p:nvPr/>
        </p:nvGrpSpPr>
        <p:grpSpPr bwMode="auto">
          <a:xfrm>
            <a:off x="3697380" y="3861517"/>
            <a:ext cx="3797300" cy="1327150"/>
            <a:chOff x="2497" y="2691"/>
            <a:chExt cx="2392" cy="836"/>
          </a:xfrm>
        </p:grpSpPr>
        <p:grpSp>
          <p:nvGrpSpPr>
            <p:cNvPr id="138" name="Group 109"/>
            <p:cNvGrpSpPr/>
            <p:nvPr/>
          </p:nvGrpSpPr>
          <p:grpSpPr bwMode="auto">
            <a:xfrm>
              <a:off x="2497" y="2691"/>
              <a:ext cx="611" cy="305"/>
              <a:chOff x="915" y="2778"/>
              <a:chExt cx="407" cy="305"/>
            </a:xfrm>
          </p:grpSpPr>
          <p:sp>
            <p:nvSpPr>
              <p:cNvPr id="160" name="Oval 110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 Box 111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000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" name="Line 112"/>
            <p:cNvSpPr>
              <a:spLocks noChangeShapeType="1"/>
            </p:cNvSpPr>
            <p:nvPr/>
          </p:nvSpPr>
          <p:spPr bwMode="auto">
            <a:xfrm>
              <a:off x="2904" y="2860"/>
              <a:ext cx="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0" name="Group 113"/>
            <p:cNvGrpSpPr/>
            <p:nvPr/>
          </p:nvGrpSpPr>
          <p:grpSpPr bwMode="auto">
            <a:xfrm>
              <a:off x="3345" y="2691"/>
              <a:ext cx="612" cy="305"/>
              <a:chOff x="915" y="2778"/>
              <a:chExt cx="407" cy="305"/>
            </a:xfrm>
          </p:grpSpPr>
          <p:sp>
            <p:nvSpPr>
              <p:cNvPr id="158" name="Oval 114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Text Box 115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001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1" name="Line 116"/>
            <p:cNvSpPr>
              <a:spLocks noChangeShapeType="1"/>
            </p:cNvSpPr>
            <p:nvPr/>
          </p:nvSpPr>
          <p:spPr bwMode="auto">
            <a:xfrm>
              <a:off x="3769" y="2849"/>
              <a:ext cx="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2" name="Group 117"/>
            <p:cNvGrpSpPr/>
            <p:nvPr/>
          </p:nvGrpSpPr>
          <p:grpSpPr bwMode="auto">
            <a:xfrm>
              <a:off x="4210" y="2691"/>
              <a:ext cx="611" cy="305"/>
              <a:chOff x="915" y="2778"/>
              <a:chExt cx="407" cy="305"/>
            </a:xfrm>
          </p:grpSpPr>
          <p:sp>
            <p:nvSpPr>
              <p:cNvPr id="156" name="Oval 118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Text Box 119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010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3" name="Line 120"/>
            <p:cNvSpPr>
              <a:spLocks noChangeShapeType="1"/>
            </p:cNvSpPr>
            <p:nvPr/>
          </p:nvSpPr>
          <p:spPr bwMode="auto">
            <a:xfrm>
              <a:off x="4430" y="3007"/>
              <a:ext cx="0" cy="2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4" name="Group 121"/>
            <p:cNvGrpSpPr/>
            <p:nvPr/>
          </p:nvGrpSpPr>
          <p:grpSpPr bwMode="auto">
            <a:xfrm>
              <a:off x="4278" y="3199"/>
              <a:ext cx="611" cy="305"/>
              <a:chOff x="915" y="2778"/>
              <a:chExt cx="407" cy="305"/>
            </a:xfrm>
          </p:grpSpPr>
          <p:sp>
            <p:nvSpPr>
              <p:cNvPr id="154" name="Oval 122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Text Box 123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011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" name="Line 124"/>
            <p:cNvSpPr>
              <a:spLocks noChangeShapeType="1"/>
            </p:cNvSpPr>
            <p:nvPr/>
          </p:nvSpPr>
          <p:spPr bwMode="auto">
            <a:xfrm flipH="1">
              <a:off x="3820" y="3380"/>
              <a:ext cx="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6" name="Group 125"/>
            <p:cNvGrpSpPr/>
            <p:nvPr/>
          </p:nvGrpSpPr>
          <p:grpSpPr bwMode="auto">
            <a:xfrm>
              <a:off x="3380" y="3199"/>
              <a:ext cx="611" cy="305"/>
              <a:chOff x="915" y="2778"/>
              <a:chExt cx="407" cy="305"/>
            </a:xfrm>
          </p:grpSpPr>
          <p:sp>
            <p:nvSpPr>
              <p:cNvPr id="152" name="Oval 126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Text Box 127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100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28"/>
            <p:cNvGrpSpPr/>
            <p:nvPr/>
          </p:nvGrpSpPr>
          <p:grpSpPr bwMode="auto">
            <a:xfrm>
              <a:off x="2533" y="3222"/>
              <a:ext cx="611" cy="305"/>
              <a:chOff x="915" y="2778"/>
              <a:chExt cx="407" cy="305"/>
            </a:xfrm>
          </p:grpSpPr>
          <p:sp>
            <p:nvSpPr>
              <p:cNvPr id="150" name="Oval 129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Text Box 130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101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8" name="Line 131"/>
            <p:cNvSpPr>
              <a:spLocks noChangeShapeType="1"/>
            </p:cNvSpPr>
            <p:nvPr/>
          </p:nvSpPr>
          <p:spPr bwMode="auto">
            <a:xfrm flipH="1">
              <a:off x="2955" y="3380"/>
              <a:ext cx="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Line 132"/>
            <p:cNvSpPr>
              <a:spLocks noChangeShapeType="1"/>
            </p:cNvSpPr>
            <p:nvPr/>
          </p:nvSpPr>
          <p:spPr bwMode="auto">
            <a:xfrm flipV="1">
              <a:off x="2682" y="3007"/>
              <a:ext cx="0" cy="22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2" name="Group 143"/>
          <p:cNvGrpSpPr/>
          <p:nvPr/>
        </p:nvGrpSpPr>
        <p:grpSpPr bwMode="auto">
          <a:xfrm>
            <a:off x="3721193" y="5115642"/>
            <a:ext cx="2314575" cy="952500"/>
            <a:chOff x="2512" y="3481"/>
            <a:chExt cx="1458" cy="600"/>
          </a:xfrm>
        </p:grpSpPr>
        <p:grpSp>
          <p:nvGrpSpPr>
            <p:cNvPr id="163" name="Group 133"/>
            <p:cNvGrpSpPr/>
            <p:nvPr/>
          </p:nvGrpSpPr>
          <p:grpSpPr bwMode="auto">
            <a:xfrm>
              <a:off x="2512" y="3753"/>
              <a:ext cx="611" cy="305"/>
              <a:chOff x="915" y="2778"/>
              <a:chExt cx="407" cy="305"/>
            </a:xfrm>
          </p:grpSpPr>
          <p:sp>
            <p:nvSpPr>
              <p:cNvPr id="169" name="Oval 134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 Box 135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110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4" name="Line 136"/>
            <p:cNvSpPr>
              <a:spLocks noChangeShapeType="1"/>
            </p:cNvSpPr>
            <p:nvPr/>
          </p:nvSpPr>
          <p:spPr bwMode="auto">
            <a:xfrm>
              <a:off x="2933" y="3934"/>
              <a:ext cx="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5" name="Group 138"/>
            <p:cNvGrpSpPr/>
            <p:nvPr/>
          </p:nvGrpSpPr>
          <p:grpSpPr bwMode="auto">
            <a:xfrm>
              <a:off x="3359" y="3776"/>
              <a:ext cx="611" cy="305"/>
              <a:chOff x="915" y="2778"/>
              <a:chExt cx="407" cy="305"/>
            </a:xfrm>
          </p:grpSpPr>
          <p:sp>
            <p:nvSpPr>
              <p:cNvPr id="167" name="Oval 139"/>
              <p:cNvSpPr>
                <a:spLocks noChangeArrowheads="1"/>
              </p:cNvSpPr>
              <p:nvPr/>
            </p:nvSpPr>
            <p:spPr bwMode="auto">
              <a:xfrm>
                <a:off x="915" y="2812"/>
                <a:ext cx="271" cy="271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Text Box 140"/>
              <p:cNvSpPr txBox="1">
                <a:spLocks noChangeArrowheads="1"/>
              </p:cNvSpPr>
              <p:nvPr/>
            </p:nvSpPr>
            <p:spPr bwMode="auto">
              <a:xfrm>
                <a:off x="915" y="2778"/>
                <a:ext cx="407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uLnTx/>
                    <a:uFillTx/>
                    <a:ea typeface="黑体" panose="02010609060101010101" pitchFamily="49" charset="-122"/>
                    <a:cs typeface="Times New Roman" panose="02020603050405020304" pitchFamily="18" charset="0"/>
                  </a:rPr>
                  <a:t>111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6" name="Line 141"/>
            <p:cNvSpPr>
              <a:spLocks noChangeShapeType="1"/>
            </p:cNvSpPr>
            <p:nvPr/>
          </p:nvSpPr>
          <p:spPr bwMode="auto">
            <a:xfrm flipV="1">
              <a:off x="3585" y="3481"/>
              <a:ext cx="0" cy="3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1" name="Text Box 144"/>
          <p:cNvSpPr txBox="1">
            <a:spLocks noChangeArrowheads="1"/>
          </p:cNvSpPr>
          <p:nvPr/>
        </p:nvSpPr>
        <p:spPr bwMode="auto">
          <a:xfrm>
            <a:off x="5839227" y="6211345"/>
            <a:ext cx="319732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结论：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可以自启动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2"/>
              <p:cNvSpPr txBox="1">
                <a:spLocks noChangeArrowheads="1"/>
              </p:cNvSpPr>
              <p:nvPr/>
            </p:nvSpPr>
            <p:spPr>
              <a:xfrm>
                <a:off x="2040420" y="916311"/>
                <a:ext cx="4768070" cy="479425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000" b="1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4572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9144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13716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18288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kumimoji="0"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𝑫</m:t>
                              </m:r>
                            </m:e>
                            <m:sub>
                              <m:r>
                                <a:rPr kumimoji="0"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kumimoji="0"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𝟐</m:t>
                          </m:r>
                        </m:sub>
                        <m:sup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𝟏</m:t>
                          </m:r>
                        </m:sup>
                      </m:sSubSup>
                      <m:r>
                        <a:rPr kumimoji="0"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</m:sup>
                      </m:sSubSup>
                      <m:sSubSup>
                        <m:sSubSupPr>
                          <m:ctrlP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𝟎</m:t>
                          </m:r>
                        </m:sub>
                        <m:sup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</m:sup>
                      </m:sSubSup>
                      <m:r>
                        <a:rPr kumimoji="0"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Sup>
                        <m:sSubSupPr>
                          <m:ctrlP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𝟐</m:t>
                          </m:r>
                        </m:sub>
                        <m:sup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</m:sup>
                      </m:sSubSup>
                      <m:acc>
                        <m:accPr>
                          <m:chr m:val="̅"/>
                          <m:ctrlP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𝑸</m:t>
                              </m:r>
                            </m:e>
                            <m:sub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𝟎</m:t>
                              </m:r>
                            </m:sub>
                            <m:sup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𝒏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kumimoji="0"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2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420" y="916311"/>
                <a:ext cx="4768070" cy="479425"/>
              </a:xfrm>
              <a:prstGeom prst="rect">
                <a:avLst/>
              </a:prstGeom>
              <a:blipFill rotWithShape="1">
                <a:blip r:embed="rId2"/>
                <a:stretch>
                  <a:fillRect l="-3" t="-1" b="-23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ctangle 2"/>
              <p:cNvSpPr txBox="1">
                <a:spLocks noChangeArrowheads="1"/>
              </p:cNvSpPr>
              <p:nvPr/>
            </p:nvSpPr>
            <p:spPr>
              <a:xfrm>
                <a:off x="2040419" y="1504393"/>
                <a:ext cx="6037311" cy="479425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000" b="1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4572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9144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13716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18288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𝑫</m:t>
                          </m:r>
                        </m:e>
                        <m:sub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𝟏</m:t>
                          </m:r>
                        </m:sup>
                      </m:sSubSup>
                      <m:r>
                        <a:rPr kumimoji="0"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</m:sup>
                      </m:sSubSup>
                      <m:acc>
                        <m:accPr>
                          <m:chr m:val="̅"/>
                          <m:ctrlP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𝑸</m:t>
                              </m:r>
                            </m:e>
                            <m:sub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𝟎</m:t>
                              </m:r>
                            </m:sub>
                            <m:sup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𝒏</m:t>
                              </m:r>
                            </m:sup>
                          </m:sSubSup>
                        </m:e>
                      </m:acc>
                      <m:r>
                        <a:rPr kumimoji="0"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𝑸</m:t>
                              </m:r>
                            </m:e>
                            <m:sub>
                              <m:r>
                                <a:rPr kumimoji="0"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𝟐</m:t>
                              </m:r>
                            </m:sub>
                            <m:sup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𝒏</m:t>
                              </m:r>
                            </m:sup>
                          </m:sSubSup>
                        </m:e>
                      </m:acc>
                      <m:r>
                        <a:rPr kumimoji="0"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kumimoji="0"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𝑸</m:t>
                              </m:r>
                            </m:e>
                            <m:sub>
                              <m:r>
                                <a:rPr kumimoji="0"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𝒏</m:t>
                              </m:r>
                            </m:sup>
                          </m:sSubSup>
                        </m:e>
                      </m:acc>
                      <m:sSubSup>
                        <m:sSubSupPr>
                          <m:ctrlPr>
                            <a:rPr kumimoji="0"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0"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𝑸</m:t>
                          </m:r>
                        </m:e>
                        <m:sub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𝟎</m:t>
                          </m:r>
                        </m:sub>
                        <m:sup>
                          <m:r>
                            <a:rPr kumimoji="0"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kumimoji="0"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6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419" y="1504393"/>
                <a:ext cx="6037311" cy="479425"/>
              </a:xfrm>
              <a:prstGeom prst="rect">
                <a:avLst/>
              </a:prstGeom>
              <a:blipFill rotWithShape="1">
                <a:blip r:embed="rId3"/>
                <a:stretch>
                  <a:fillRect l="-3" t="-16" r="9" b="-23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2"/>
              <p:cNvSpPr txBox="1">
                <a:spLocks noChangeArrowheads="1"/>
              </p:cNvSpPr>
              <p:nvPr/>
            </p:nvSpPr>
            <p:spPr>
              <a:xfrm>
                <a:off x="2040420" y="2092475"/>
                <a:ext cx="3535134" cy="479425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000" b="1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4572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9144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13716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18288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kumimoji="0"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𝑫</m:t>
                              </m:r>
                            </m:e>
                            <m:sub>
                              <m:r>
                                <a:rPr kumimoji="0"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kumimoji="0"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𝟎</m:t>
                          </m:r>
                        </m:sub>
                        <m:sup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𝒏</m:t>
                          </m:r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𝟏</m:t>
                          </m:r>
                        </m:sup>
                      </m:sSubSup>
                      <m:r>
                        <a:rPr kumimoji="0"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0"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𝑸</m:t>
                              </m:r>
                            </m:e>
                            <m:sub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𝟎</m:t>
                              </m:r>
                            </m:sub>
                            <m:sup>
                              <m:r>
                                <a:rPr kumimoji="0"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𝒏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kumimoji="0"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420" y="2092475"/>
                <a:ext cx="3535134" cy="479425"/>
              </a:xfrm>
              <a:prstGeom prst="rect">
                <a:avLst/>
              </a:prstGeom>
              <a:blipFill rotWithShape="1">
                <a:blip r:embed="rId4"/>
                <a:stretch>
                  <a:fillRect l="-5" t="-31" r="7" b="-2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左大括号 177"/>
          <p:cNvSpPr/>
          <p:nvPr/>
        </p:nvSpPr>
        <p:spPr bwMode="auto">
          <a:xfrm>
            <a:off x="1796005" y="914724"/>
            <a:ext cx="244414" cy="1771637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4" grpId="0" animBg="1" autoUpdateAnimBg="0"/>
      <p:bldP spid="135" grpId="0" animBg="1" autoUpdateAnimBg="0"/>
      <p:bldP spid="136" grpId="0" animBg="1" autoUpdateAnimBg="0"/>
      <p:bldP spid="171" grpId="0" animBg="1" autoUpdateAnimBg="0"/>
      <p:bldP spid="17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087" y="189468"/>
            <a:ext cx="2962856" cy="5334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选用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J-K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roup 92"/>
              <p:cNvGraphicFramePr>
                <a:graphicFrameLocks noGrp="1"/>
              </p:cNvGraphicFramePr>
              <p:nvPr/>
            </p:nvGraphicFramePr>
            <p:xfrm>
              <a:off x="201993" y="754107"/>
              <a:ext cx="6022975" cy="3241866"/>
            </p:xfrm>
            <a:graphic>
              <a:graphicData uri="http://schemas.openxmlformats.org/drawingml/2006/table">
                <a:tbl>
                  <a:tblPr/>
                  <a:tblGrid>
                    <a:gridCol w="15398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415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415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𝒏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𝒏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en-US" altLang="zh-CN" sz="2400" b="1" i="1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𝒏</m:t>
                                    </m:r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+</m:t>
                                    </m:r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𝟏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𝒏</m:t>
                                    </m:r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+</m:t>
                                    </m:r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𝟏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𝒏</m:t>
                                    </m:r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+</m:t>
                                    </m:r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sz="2400" b="1" i="1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CN" sz="2400" b="1" i="1" u="none" strike="noStrike" cap="none" normalizeH="0" baseline="-2500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0    0    0</a:t>
                          </a:r>
                        </a:p>
                      </a:txBody>
                      <a:tcPr horzOverflow="overflow">
                        <a:lnL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0        0       1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zh-CN" altLang="en-US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0    0    1</a:t>
                          </a:r>
                        </a:p>
                      </a:txBody>
                      <a:tcPr horzOverflow="overflow">
                        <a:lnL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0        1       0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zh-CN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0    1    0</a:t>
                          </a:r>
                        </a:p>
                      </a:txBody>
                      <a:tcPr horzOverflow="overflow">
                        <a:lnL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0        1       1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zh-CN" altLang="en-US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0    1    1</a:t>
                          </a:r>
                        </a:p>
                      </a:txBody>
                      <a:tcPr horzOverflow="overflow">
                        <a:lnL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1        0       0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zh-CN" altLang="en-US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1    0    0</a:t>
                          </a:r>
                        </a:p>
                      </a:txBody>
                      <a:tcPr horzOverflow="overflow">
                        <a:lnL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1        0       1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zh-CN" altLang="en-US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7148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1    0    1</a:t>
                          </a:r>
                        </a:p>
                      </a:txBody>
                      <a:tcPr horzOverflow="overflow">
                        <a:lnL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0        0       0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zh-CN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roup 92"/>
              <p:cNvGraphicFramePr>
                <a:graphicFrameLocks noGrp="1"/>
              </p:cNvGraphicFramePr>
              <p:nvPr/>
            </p:nvGraphicFramePr>
            <p:xfrm>
              <a:off x="201993" y="754107"/>
              <a:ext cx="6022975" cy="3241866"/>
            </p:xfrm>
            <a:graphic>
              <a:graphicData uri="http://schemas.openxmlformats.org/drawingml/2006/table">
                <a:tbl>
                  <a:tblPr/>
                  <a:tblGrid>
                    <a:gridCol w="1539875"/>
                    <a:gridCol w="2241550"/>
                    <a:gridCol w="2241550"/>
                  </a:tblGrid>
                  <a:tr h="4787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0    0    0</a:t>
                          </a:r>
                          <a:endParaRPr kumimoji="1" lang="zh-CN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0        0       1</a:t>
                          </a:r>
                          <a:endParaRPr kumimoji="1" lang="zh-CN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zh-CN" altLang="en-US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0    0    1</a:t>
                          </a:r>
                          <a:endParaRPr kumimoji="1" lang="zh-CN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0        1       0</a:t>
                          </a:r>
                          <a:endParaRPr kumimoji="1" lang="zh-CN" altLang="en-US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zh-CN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0    1    0</a:t>
                          </a:r>
                          <a:endParaRPr kumimoji="1" lang="zh-CN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0        1       1</a:t>
                          </a:r>
                          <a:endParaRPr kumimoji="1" lang="zh-CN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zh-CN" altLang="en-US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0    1    1</a:t>
                          </a:r>
                          <a:endParaRPr kumimoji="1" lang="zh-CN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1        0       0</a:t>
                          </a:r>
                          <a:endParaRPr kumimoji="1" lang="zh-CN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zh-CN" altLang="en-US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1    0    0</a:t>
                          </a:r>
                          <a:endParaRPr kumimoji="1" lang="zh-CN" altLang="en-US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1        0       1</a:t>
                          </a:r>
                          <a:endParaRPr kumimoji="1" lang="zh-CN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zh-CN" altLang="en-US" sz="2400" b="1" i="0" u="none" strike="noStrike" cap="none" normalizeH="0" baseline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7148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1    0    1</a:t>
                          </a:r>
                          <a:endParaRPr kumimoji="1" lang="zh-CN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zh-CN" alt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0        0       0</a:t>
                          </a:r>
                          <a:endParaRPr kumimoji="1" lang="zh-CN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kumimoji="1" sz="3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kumimoji="1" sz="26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kumimoji="1" sz="22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sz="200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1" lang="zh-CN" alt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993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 Box 118"/>
          <p:cNvSpPr txBox="1">
            <a:spLocks noChangeArrowheads="1"/>
          </p:cNvSpPr>
          <p:nvPr/>
        </p:nvSpPr>
        <p:spPr bwMode="auto">
          <a:xfrm>
            <a:off x="4032630" y="1228769"/>
            <a:ext cx="862013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121"/>
          <p:cNvSpPr txBox="1">
            <a:spLocks noChangeArrowheads="1"/>
          </p:cNvSpPr>
          <p:nvPr/>
        </p:nvSpPr>
        <p:spPr bwMode="auto">
          <a:xfrm>
            <a:off x="4751768" y="1228769"/>
            <a:ext cx="736600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122"/>
          <p:cNvSpPr txBox="1">
            <a:spLocks noChangeArrowheads="1"/>
          </p:cNvSpPr>
          <p:nvPr/>
        </p:nvSpPr>
        <p:spPr bwMode="auto">
          <a:xfrm>
            <a:off x="5448680" y="1228769"/>
            <a:ext cx="754063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 Box 123"/>
          <p:cNvSpPr txBox="1">
            <a:spLocks noChangeArrowheads="1"/>
          </p:cNvSpPr>
          <p:nvPr/>
        </p:nvSpPr>
        <p:spPr bwMode="auto">
          <a:xfrm>
            <a:off x="4032630" y="1678032"/>
            <a:ext cx="862013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124"/>
          <p:cNvSpPr txBox="1">
            <a:spLocks noChangeArrowheads="1"/>
          </p:cNvSpPr>
          <p:nvPr/>
        </p:nvSpPr>
        <p:spPr bwMode="auto">
          <a:xfrm>
            <a:off x="4767643" y="1658982"/>
            <a:ext cx="754062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 Box 125"/>
          <p:cNvSpPr txBox="1">
            <a:spLocks noChangeArrowheads="1"/>
          </p:cNvSpPr>
          <p:nvPr/>
        </p:nvSpPr>
        <p:spPr bwMode="auto">
          <a:xfrm>
            <a:off x="5464555" y="1657394"/>
            <a:ext cx="754063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grpSp>
        <p:nvGrpSpPr>
          <p:cNvPr id="11" name="Group 140"/>
          <p:cNvGrpSpPr/>
          <p:nvPr/>
        </p:nvGrpSpPr>
        <p:grpSpPr bwMode="auto">
          <a:xfrm>
            <a:off x="4007230" y="2143169"/>
            <a:ext cx="2216150" cy="1784350"/>
            <a:chOff x="2636" y="1524"/>
            <a:chExt cx="1396" cy="1124"/>
          </a:xfrm>
        </p:grpSpPr>
        <p:sp>
          <p:nvSpPr>
            <p:cNvPr id="12" name="Text Box 126"/>
            <p:cNvSpPr txBox="1">
              <a:spLocks noChangeArrowheads="1"/>
            </p:cNvSpPr>
            <p:nvPr/>
          </p:nvSpPr>
          <p:spPr bwMode="auto">
            <a:xfrm>
              <a:off x="2652" y="1525"/>
              <a:ext cx="54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Text Box 127"/>
            <p:cNvSpPr txBox="1">
              <a:spLocks noChangeArrowheads="1"/>
            </p:cNvSpPr>
            <p:nvPr/>
          </p:nvSpPr>
          <p:spPr bwMode="auto">
            <a:xfrm>
              <a:off x="3108" y="1524"/>
              <a:ext cx="54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0</a:t>
              </a:r>
            </a:p>
          </p:txBody>
        </p:sp>
        <p:sp>
          <p:nvSpPr>
            <p:cNvPr id="14" name="Text Box 129"/>
            <p:cNvSpPr txBox="1">
              <a:spLocks noChangeArrowheads="1"/>
            </p:cNvSpPr>
            <p:nvPr/>
          </p:nvSpPr>
          <p:spPr bwMode="auto">
            <a:xfrm>
              <a:off x="3555" y="1524"/>
              <a:ext cx="47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Text Box 130"/>
            <p:cNvSpPr txBox="1">
              <a:spLocks noChangeArrowheads="1"/>
            </p:cNvSpPr>
            <p:nvPr/>
          </p:nvSpPr>
          <p:spPr bwMode="auto">
            <a:xfrm>
              <a:off x="2639" y="1795"/>
              <a:ext cx="47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Text Box 131"/>
            <p:cNvSpPr txBox="1">
              <a:spLocks noChangeArrowheads="1"/>
            </p:cNvSpPr>
            <p:nvPr/>
          </p:nvSpPr>
          <p:spPr bwMode="auto">
            <a:xfrm>
              <a:off x="3112" y="1794"/>
              <a:ext cx="47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7" name="Text Box 132"/>
            <p:cNvSpPr txBox="1">
              <a:spLocks noChangeArrowheads="1"/>
            </p:cNvSpPr>
            <p:nvPr/>
          </p:nvSpPr>
          <p:spPr bwMode="auto">
            <a:xfrm>
              <a:off x="3557" y="1783"/>
              <a:ext cx="47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8" name="Text Box 133"/>
            <p:cNvSpPr txBox="1">
              <a:spLocks noChangeArrowheads="1"/>
            </p:cNvSpPr>
            <p:nvPr/>
          </p:nvSpPr>
          <p:spPr bwMode="auto">
            <a:xfrm>
              <a:off x="2636" y="2089"/>
              <a:ext cx="54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0</a:t>
              </a:r>
            </a:p>
          </p:txBody>
        </p:sp>
        <p:sp>
          <p:nvSpPr>
            <p:cNvPr id="19" name="Text Box 134"/>
            <p:cNvSpPr txBox="1">
              <a:spLocks noChangeArrowheads="1"/>
            </p:cNvSpPr>
            <p:nvPr/>
          </p:nvSpPr>
          <p:spPr bwMode="auto">
            <a:xfrm>
              <a:off x="3123" y="2089"/>
              <a:ext cx="54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Text Box 135"/>
            <p:cNvSpPr txBox="1">
              <a:spLocks noChangeArrowheads="1"/>
            </p:cNvSpPr>
            <p:nvPr/>
          </p:nvSpPr>
          <p:spPr bwMode="auto">
            <a:xfrm>
              <a:off x="3548" y="2097"/>
              <a:ext cx="47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 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Text Box 136"/>
            <p:cNvSpPr txBox="1">
              <a:spLocks noChangeArrowheads="1"/>
            </p:cNvSpPr>
            <p:nvPr/>
          </p:nvSpPr>
          <p:spPr bwMode="auto">
            <a:xfrm>
              <a:off x="2637" y="2359"/>
              <a:ext cx="47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2" name="Text Box 137"/>
            <p:cNvSpPr txBox="1">
              <a:spLocks noChangeArrowheads="1"/>
            </p:cNvSpPr>
            <p:nvPr/>
          </p:nvSpPr>
          <p:spPr bwMode="auto">
            <a:xfrm>
              <a:off x="3123" y="2360"/>
              <a:ext cx="54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Text Box 138"/>
            <p:cNvSpPr txBox="1">
              <a:spLocks noChangeArrowheads="1"/>
            </p:cNvSpPr>
            <p:nvPr/>
          </p:nvSpPr>
          <p:spPr bwMode="auto">
            <a:xfrm>
              <a:off x="3529" y="2359"/>
              <a:ext cx="47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   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271260" y="626745"/>
            <a:ext cx="2872105" cy="5391150"/>
            <a:chOff x="9876" y="987"/>
            <a:chExt cx="4523" cy="8490"/>
          </a:xfrm>
        </p:grpSpPr>
        <p:grpSp>
          <p:nvGrpSpPr>
            <p:cNvPr id="25" name="Group 169"/>
            <p:cNvGrpSpPr/>
            <p:nvPr/>
          </p:nvGrpSpPr>
          <p:grpSpPr bwMode="auto">
            <a:xfrm>
              <a:off x="9898" y="987"/>
              <a:ext cx="4303" cy="3138"/>
              <a:chOff x="63" y="2665"/>
              <a:chExt cx="1721" cy="1255"/>
            </a:xfrm>
          </p:grpSpPr>
          <p:grpSp>
            <p:nvGrpSpPr>
              <p:cNvPr id="26" name="Group 141"/>
              <p:cNvGrpSpPr/>
              <p:nvPr/>
            </p:nvGrpSpPr>
            <p:grpSpPr bwMode="auto">
              <a:xfrm>
                <a:off x="63" y="2665"/>
                <a:ext cx="1721" cy="1255"/>
                <a:chOff x="3113" y="507"/>
                <a:chExt cx="1721" cy="1255"/>
              </a:xfrm>
            </p:grpSpPr>
            <p:sp>
              <p:nvSpPr>
                <p:cNvPr id="28" name="Rectangle 142"/>
                <p:cNvSpPr>
                  <a:spLocks noChangeArrowheads="1"/>
                </p:cNvSpPr>
                <p:nvPr/>
              </p:nvSpPr>
              <p:spPr bwMode="auto">
                <a:xfrm>
                  <a:off x="4493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29" name="Rectangle 143"/>
                <p:cNvSpPr>
                  <a:spLocks noChangeArrowheads="1"/>
                </p:cNvSpPr>
                <p:nvPr/>
              </p:nvSpPr>
              <p:spPr bwMode="auto">
                <a:xfrm>
                  <a:off x="4208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30" name="Rectangle 144"/>
                <p:cNvSpPr>
                  <a:spLocks noChangeArrowheads="1"/>
                </p:cNvSpPr>
                <p:nvPr/>
              </p:nvSpPr>
              <p:spPr bwMode="auto">
                <a:xfrm>
                  <a:off x="3922" y="1411"/>
                  <a:ext cx="286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08F8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31" name="Rectangle 145"/>
                <p:cNvSpPr>
                  <a:spLocks noChangeArrowheads="1"/>
                </p:cNvSpPr>
                <p:nvPr/>
              </p:nvSpPr>
              <p:spPr bwMode="auto">
                <a:xfrm>
                  <a:off x="3637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08F8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32" name="Rectangle 146"/>
                <p:cNvSpPr>
                  <a:spLocks noChangeArrowheads="1"/>
                </p:cNvSpPr>
                <p:nvPr/>
              </p:nvSpPr>
              <p:spPr bwMode="auto">
                <a:xfrm>
                  <a:off x="4493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3" name="Rectangle 147"/>
                <p:cNvSpPr>
                  <a:spLocks noChangeArrowheads="1"/>
                </p:cNvSpPr>
                <p:nvPr/>
              </p:nvSpPr>
              <p:spPr bwMode="auto">
                <a:xfrm>
                  <a:off x="4208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34" name="Rectangle 148"/>
                <p:cNvSpPr>
                  <a:spLocks noChangeArrowheads="1"/>
                </p:cNvSpPr>
                <p:nvPr/>
              </p:nvSpPr>
              <p:spPr bwMode="auto">
                <a:xfrm>
                  <a:off x="3922" y="1060"/>
                  <a:ext cx="286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5" name="Rectangle 149"/>
                <p:cNvSpPr>
                  <a:spLocks noChangeArrowheads="1"/>
                </p:cNvSpPr>
                <p:nvPr/>
              </p:nvSpPr>
              <p:spPr bwMode="auto">
                <a:xfrm>
                  <a:off x="3637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6" name="Line 150"/>
                <p:cNvSpPr>
                  <a:spLocks noChangeShapeType="1"/>
                </p:cNvSpPr>
                <p:nvPr/>
              </p:nvSpPr>
              <p:spPr bwMode="auto">
                <a:xfrm>
                  <a:off x="3637" y="1060"/>
                  <a:ext cx="1141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" name="Line 151"/>
                <p:cNvSpPr>
                  <a:spLocks noChangeShapeType="1"/>
                </p:cNvSpPr>
                <p:nvPr/>
              </p:nvSpPr>
              <p:spPr bwMode="auto">
                <a:xfrm>
                  <a:off x="3637" y="1411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Line 152"/>
                <p:cNvSpPr>
                  <a:spLocks noChangeShapeType="1"/>
                </p:cNvSpPr>
                <p:nvPr/>
              </p:nvSpPr>
              <p:spPr bwMode="auto">
                <a:xfrm>
                  <a:off x="3637" y="1762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" name="Line 153"/>
                <p:cNvSpPr>
                  <a:spLocks noChangeShapeType="1"/>
                </p:cNvSpPr>
                <p:nvPr/>
              </p:nvSpPr>
              <p:spPr bwMode="auto">
                <a:xfrm>
                  <a:off x="3637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Line 154"/>
                <p:cNvSpPr>
                  <a:spLocks noChangeShapeType="1"/>
                </p:cNvSpPr>
                <p:nvPr/>
              </p:nvSpPr>
              <p:spPr bwMode="auto">
                <a:xfrm>
                  <a:off x="3922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" name="Line 155"/>
                <p:cNvSpPr>
                  <a:spLocks noChangeShapeType="1"/>
                </p:cNvSpPr>
                <p:nvPr/>
              </p:nvSpPr>
              <p:spPr bwMode="auto">
                <a:xfrm>
                  <a:off x="4208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" name="Line 156"/>
                <p:cNvSpPr>
                  <a:spLocks noChangeShapeType="1"/>
                </p:cNvSpPr>
                <p:nvPr/>
              </p:nvSpPr>
              <p:spPr bwMode="auto">
                <a:xfrm>
                  <a:off x="4493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3" name="Line 157"/>
                <p:cNvSpPr>
                  <a:spLocks noChangeShapeType="1"/>
                </p:cNvSpPr>
                <p:nvPr/>
              </p:nvSpPr>
              <p:spPr bwMode="auto">
                <a:xfrm>
                  <a:off x="4778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Line 158"/>
                <p:cNvSpPr>
                  <a:spLocks noChangeShapeType="1"/>
                </p:cNvSpPr>
                <p:nvPr/>
              </p:nvSpPr>
              <p:spPr bwMode="auto">
                <a:xfrm flipH="1" flipV="1">
                  <a:off x="3230" y="655"/>
                  <a:ext cx="407" cy="40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 Box 15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13" y="829"/>
                      <a:ext cx="474" cy="290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lvl="0" eaLnBrk="1" hangingPunct="1">
                        <a:spcBef>
                          <a:spcPct val="50000"/>
                        </a:spcBef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 Box 1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113" y="829"/>
                      <a:ext cx="474" cy="290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 Box 1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13" y="507"/>
                      <a:ext cx="474" cy="286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lvl="0" eaLnBrk="1" hangingPunct="1">
                        <a:spcBef>
                          <a:spcPct val="50000"/>
                        </a:spcBef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 Box 1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213" y="507"/>
                      <a:ext cx="474" cy="286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 Box 16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69" y="673"/>
                      <a:ext cx="474" cy="290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lvl="0" eaLnBrk="1" hangingPunct="1">
                        <a:spcBef>
                          <a:spcPct val="50000"/>
                        </a:spcBef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 Box 1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369" y="673"/>
                      <a:ext cx="474" cy="290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8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3603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00</a:t>
                  </a:r>
                </a:p>
              </p:txBody>
            </p:sp>
            <p:sp>
              <p:nvSpPr>
                <p:cNvPr id="49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3897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01</a:t>
                  </a:r>
                </a:p>
              </p:txBody>
            </p:sp>
            <p:sp>
              <p:nvSpPr>
                <p:cNvPr id="50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4191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51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4473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52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3434" y="1096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53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3435" y="1446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27" name="AutoShape 168"/>
              <p:cNvSpPr>
                <a:spLocks noChangeArrowheads="1"/>
              </p:cNvSpPr>
              <p:nvPr/>
            </p:nvSpPr>
            <p:spPr bwMode="auto">
              <a:xfrm>
                <a:off x="1208" y="3253"/>
                <a:ext cx="181" cy="621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11126" y="4145"/>
                  <a:ext cx="3078" cy="84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lvl="0" eaLnBrk="1" hangingPunct="1">
                    <a:spcBef>
                      <a:spcPct val="50000"/>
                    </a:spcBef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1" lang="en-US" altLang="zh-CN" sz="2800" i="1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4" name="Text Box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26" y="4145"/>
                  <a:ext cx="3078" cy="840"/>
                </a:xfrm>
                <a:prstGeom prst="rect">
                  <a:avLst/>
                </a:prstGeom>
                <a:blipFill rotWithShape="1">
                  <a:blip r:embed="rId6"/>
                </a:blipFill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201"/>
            <p:cNvGrpSpPr/>
            <p:nvPr/>
          </p:nvGrpSpPr>
          <p:grpSpPr bwMode="auto">
            <a:xfrm>
              <a:off x="9876" y="5439"/>
              <a:ext cx="4325" cy="3205"/>
              <a:chOff x="2030" y="2562"/>
              <a:chExt cx="1730" cy="1282"/>
            </a:xfrm>
          </p:grpSpPr>
          <p:grpSp>
            <p:nvGrpSpPr>
              <p:cNvPr id="56" name="Group 172"/>
              <p:cNvGrpSpPr/>
              <p:nvPr/>
            </p:nvGrpSpPr>
            <p:grpSpPr bwMode="auto">
              <a:xfrm>
                <a:off x="2030" y="2562"/>
                <a:ext cx="1730" cy="1282"/>
                <a:chOff x="3104" y="480"/>
                <a:chExt cx="1730" cy="1282"/>
              </a:xfrm>
            </p:grpSpPr>
            <p:sp>
              <p:nvSpPr>
                <p:cNvPr id="58" name="Rectangle 173"/>
                <p:cNvSpPr>
                  <a:spLocks noChangeArrowheads="1"/>
                </p:cNvSpPr>
                <p:nvPr/>
              </p:nvSpPr>
              <p:spPr bwMode="auto">
                <a:xfrm>
                  <a:off x="4493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59" name="Rectangle 174"/>
                <p:cNvSpPr>
                  <a:spLocks noChangeArrowheads="1"/>
                </p:cNvSpPr>
                <p:nvPr/>
              </p:nvSpPr>
              <p:spPr bwMode="auto">
                <a:xfrm>
                  <a:off x="4208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60" name="Rectangle 175"/>
                <p:cNvSpPr>
                  <a:spLocks noChangeArrowheads="1"/>
                </p:cNvSpPr>
                <p:nvPr/>
              </p:nvSpPr>
              <p:spPr bwMode="auto">
                <a:xfrm>
                  <a:off x="3922" y="1411"/>
                  <a:ext cx="286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1</a:t>
                  </a:r>
                </a:p>
              </p:txBody>
            </p:sp>
            <p:sp>
              <p:nvSpPr>
                <p:cNvPr id="61" name="Rectangle 176"/>
                <p:cNvSpPr>
                  <a:spLocks noChangeArrowheads="1"/>
                </p:cNvSpPr>
                <p:nvPr/>
              </p:nvSpPr>
              <p:spPr bwMode="auto">
                <a:xfrm>
                  <a:off x="3637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62" name="Rectangle 177"/>
                <p:cNvSpPr>
                  <a:spLocks noChangeArrowheads="1"/>
                </p:cNvSpPr>
                <p:nvPr/>
              </p:nvSpPr>
              <p:spPr bwMode="auto">
                <a:xfrm>
                  <a:off x="4493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08F8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63" name="Rectangle 178"/>
                <p:cNvSpPr>
                  <a:spLocks noChangeArrowheads="1"/>
                </p:cNvSpPr>
                <p:nvPr/>
              </p:nvSpPr>
              <p:spPr bwMode="auto">
                <a:xfrm>
                  <a:off x="4208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08F8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64" name="Rectangle 179"/>
                <p:cNvSpPr>
                  <a:spLocks noChangeArrowheads="1"/>
                </p:cNvSpPr>
                <p:nvPr/>
              </p:nvSpPr>
              <p:spPr bwMode="auto">
                <a:xfrm>
                  <a:off x="3922" y="1060"/>
                  <a:ext cx="286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08F8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65" name="Rectangle 180"/>
                <p:cNvSpPr>
                  <a:spLocks noChangeArrowheads="1"/>
                </p:cNvSpPr>
                <p:nvPr/>
              </p:nvSpPr>
              <p:spPr bwMode="auto">
                <a:xfrm>
                  <a:off x="3637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F08F8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66" name="Line 181"/>
                <p:cNvSpPr>
                  <a:spLocks noChangeShapeType="1"/>
                </p:cNvSpPr>
                <p:nvPr/>
              </p:nvSpPr>
              <p:spPr bwMode="auto">
                <a:xfrm>
                  <a:off x="3637" y="1060"/>
                  <a:ext cx="1141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" name="Line 182"/>
                <p:cNvSpPr>
                  <a:spLocks noChangeShapeType="1"/>
                </p:cNvSpPr>
                <p:nvPr/>
              </p:nvSpPr>
              <p:spPr bwMode="auto">
                <a:xfrm>
                  <a:off x="3637" y="1411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" name="Line 183"/>
                <p:cNvSpPr>
                  <a:spLocks noChangeShapeType="1"/>
                </p:cNvSpPr>
                <p:nvPr/>
              </p:nvSpPr>
              <p:spPr bwMode="auto">
                <a:xfrm>
                  <a:off x="3637" y="1762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9" name="Line 184"/>
                <p:cNvSpPr>
                  <a:spLocks noChangeShapeType="1"/>
                </p:cNvSpPr>
                <p:nvPr/>
              </p:nvSpPr>
              <p:spPr bwMode="auto">
                <a:xfrm>
                  <a:off x="3637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Line 185"/>
                <p:cNvSpPr>
                  <a:spLocks noChangeShapeType="1"/>
                </p:cNvSpPr>
                <p:nvPr/>
              </p:nvSpPr>
              <p:spPr bwMode="auto">
                <a:xfrm>
                  <a:off x="3922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1" name="Line 186"/>
                <p:cNvSpPr>
                  <a:spLocks noChangeShapeType="1"/>
                </p:cNvSpPr>
                <p:nvPr/>
              </p:nvSpPr>
              <p:spPr bwMode="auto">
                <a:xfrm>
                  <a:off x="4208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2" name="Line 187"/>
                <p:cNvSpPr>
                  <a:spLocks noChangeShapeType="1"/>
                </p:cNvSpPr>
                <p:nvPr/>
              </p:nvSpPr>
              <p:spPr bwMode="auto">
                <a:xfrm>
                  <a:off x="4493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3" name="Line 188"/>
                <p:cNvSpPr>
                  <a:spLocks noChangeShapeType="1"/>
                </p:cNvSpPr>
                <p:nvPr/>
              </p:nvSpPr>
              <p:spPr bwMode="auto">
                <a:xfrm>
                  <a:off x="4778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4" name="Line 189"/>
                <p:cNvSpPr>
                  <a:spLocks noChangeShapeType="1"/>
                </p:cNvSpPr>
                <p:nvPr/>
              </p:nvSpPr>
              <p:spPr bwMode="auto">
                <a:xfrm flipH="1" flipV="1">
                  <a:off x="3230" y="655"/>
                  <a:ext cx="407" cy="40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 Box 19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04" y="820"/>
                      <a:ext cx="474" cy="290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lvl="0" eaLnBrk="1" hangingPunct="1">
                        <a:spcBef>
                          <a:spcPct val="50000"/>
                        </a:spcBef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 Box 1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104" y="820"/>
                      <a:ext cx="474" cy="290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 Box 1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77" y="480"/>
                      <a:ext cx="474" cy="297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lvl="0" eaLnBrk="1" hangingPunct="1">
                        <a:spcBef>
                          <a:spcPct val="50000"/>
                        </a:spcBef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4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 Box 1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177" y="480"/>
                      <a:ext cx="474" cy="297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 Box 19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78" y="673"/>
                      <a:ext cx="474" cy="290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lvl="0" eaLnBrk="1" hangingPunct="1">
                        <a:spcBef>
                          <a:spcPct val="50000"/>
                        </a:spcBef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Text Box 1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378" y="673"/>
                      <a:ext cx="474" cy="290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8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3603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00</a:t>
                  </a:r>
                </a:p>
              </p:txBody>
            </p:sp>
            <p:sp>
              <p:nvSpPr>
                <p:cNvPr id="79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3897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01</a:t>
                  </a:r>
                </a:p>
              </p:txBody>
            </p:sp>
            <p:sp>
              <p:nvSpPr>
                <p:cNvPr id="80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4191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81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4473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82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3434" y="1096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83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3435" y="1446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57" name="AutoShape 200"/>
              <p:cNvSpPr>
                <a:spLocks noChangeArrowheads="1"/>
              </p:cNvSpPr>
              <p:nvPr/>
            </p:nvSpPr>
            <p:spPr bwMode="auto">
              <a:xfrm>
                <a:off x="2903" y="3196"/>
                <a:ext cx="485" cy="576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11605" y="8655"/>
                  <a:ext cx="2795" cy="822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lvl="0" eaLnBrk="1" hangingPunct="1">
                    <a:spcBef>
                      <a:spcPct val="50000"/>
                    </a:spcBef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1" lang="en-US" altLang="zh-CN" sz="2800" i="1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84" name="Text 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605" y="8655"/>
                  <a:ext cx="2795" cy="822"/>
                </a:xfrm>
                <a:prstGeom prst="rect">
                  <a:avLst/>
                </a:prstGeom>
                <a:blipFill rotWithShape="1">
                  <a:blip r:embed="rId8"/>
                </a:blipFill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组合 85"/>
          <p:cNvGrpSpPr/>
          <p:nvPr/>
        </p:nvGrpSpPr>
        <p:grpSpPr>
          <a:xfrm>
            <a:off x="1451610" y="4101465"/>
            <a:ext cx="2787015" cy="2098040"/>
            <a:chOff x="2286" y="6459"/>
            <a:chExt cx="4389" cy="3304"/>
          </a:xfrm>
        </p:grpSpPr>
        <p:sp>
          <p:nvSpPr>
            <p:cNvPr id="85" name="Text Box 203"/>
            <p:cNvSpPr txBox="1">
              <a:spLocks noChangeArrowheads="1"/>
            </p:cNvSpPr>
            <p:nvPr/>
          </p:nvSpPr>
          <p:spPr bwMode="auto">
            <a:xfrm>
              <a:off x="2286" y="6459"/>
              <a:ext cx="1470" cy="824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同理：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2466" y="7271"/>
                  <a:ext cx="3117" cy="89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lvl="0" eaLnBrk="1" hangingPunct="1">
                    <a:spcBef>
                      <a:spcPct val="50000"/>
                    </a:spcBef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  <m:sSubSup>
                          <m:sSubSup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1" lang="en-US" altLang="zh-CN" sz="2800" i="1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1" name="Text 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6" y="7271"/>
                  <a:ext cx="3117" cy="894"/>
                </a:xfrm>
                <a:prstGeom prst="rect">
                  <a:avLst/>
                </a:prstGeom>
                <a:blipFill rotWithShape="1">
                  <a:blip r:embed="rId9"/>
                </a:blipFill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2470" y="8199"/>
                  <a:ext cx="3117" cy="823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lvl="0" eaLnBrk="1" hangingPunct="1">
                    <a:spcBef>
                      <a:spcPct val="50000"/>
                    </a:spcBef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1" lang="en-US" altLang="zh-CN" sz="2800" i="1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2" name="Text 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70" y="8199"/>
                  <a:ext cx="3117" cy="823"/>
                </a:xfrm>
                <a:prstGeom prst="rect">
                  <a:avLst/>
                </a:prstGeom>
                <a:blipFill rotWithShape="1">
                  <a:blip r:embed="rId10"/>
                </a:blipFill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2495" y="8955"/>
                  <a:ext cx="4181" cy="80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lvl="0" eaLnBrk="1" hangingPunct="1">
                    <a:spcBef>
                      <a:spcPct val="50000"/>
                    </a:spcBef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1" lang="en-US" altLang="zh-CN" sz="2800" b="1" i="1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3" name="Text 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5" y="8955"/>
                  <a:ext cx="4181" cy="808"/>
                </a:xfrm>
                <a:prstGeom prst="rect">
                  <a:avLst/>
                </a:prstGeom>
                <a:blipFill rotWithShape="1">
                  <a:blip r:embed="rId11"/>
                </a:blipFill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矩形 2"/>
          <p:cNvSpPr/>
          <p:nvPr/>
        </p:nvSpPr>
        <p:spPr>
          <a:xfrm>
            <a:off x="2734891" y="184809"/>
            <a:ext cx="61935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方法一：由激励表求驱动方程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088" y="189468"/>
            <a:ext cx="7623089" cy="5334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方法二：直接从次态求驱动方程</a:t>
            </a:r>
          </a:p>
        </p:txBody>
      </p:sp>
      <p:grpSp>
        <p:nvGrpSpPr>
          <p:cNvPr id="3" name="Group 38"/>
          <p:cNvGrpSpPr/>
          <p:nvPr/>
        </p:nvGrpSpPr>
        <p:grpSpPr bwMode="auto">
          <a:xfrm>
            <a:off x="407990" y="668955"/>
            <a:ext cx="2746377" cy="1992312"/>
            <a:chOff x="257" y="733"/>
            <a:chExt cx="1730" cy="1255"/>
          </a:xfrm>
        </p:grpSpPr>
        <p:grpSp>
          <p:nvGrpSpPr>
            <p:cNvPr id="4" name="Group 4"/>
            <p:cNvGrpSpPr/>
            <p:nvPr/>
          </p:nvGrpSpPr>
          <p:grpSpPr bwMode="auto">
            <a:xfrm>
              <a:off x="257" y="733"/>
              <a:ext cx="1730" cy="1255"/>
              <a:chOff x="3104" y="507"/>
              <a:chExt cx="1730" cy="1255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4493" y="1411"/>
                <a:ext cx="285" cy="351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4208" y="1411"/>
                <a:ext cx="285" cy="351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3922" y="1411"/>
                <a:ext cx="286" cy="351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637" y="1411"/>
                <a:ext cx="285" cy="351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493" y="1060"/>
                <a:ext cx="285" cy="351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4208" y="1060"/>
                <a:ext cx="285" cy="351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3922" y="1060"/>
                <a:ext cx="286" cy="351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3637" y="1060"/>
                <a:ext cx="285" cy="351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3637" y="1060"/>
                <a:ext cx="114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3637" y="1411"/>
                <a:ext cx="114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3637" y="1762"/>
                <a:ext cx="114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3637" y="1060"/>
                <a:ext cx="0" cy="70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3922" y="1060"/>
                <a:ext cx="0" cy="70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4208" y="1060"/>
                <a:ext cx="0" cy="70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4493" y="1060"/>
                <a:ext cx="0" cy="70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4778" y="1060"/>
                <a:ext cx="0" cy="70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 flipH="1" flipV="1">
                <a:off x="3230" y="655"/>
                <a:ext cx="407" cy="40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4" y="829"/>
                    <a:ext cx="474" cy="288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3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lvl="0" eaLnBrk="1" hangingPunct="1">
                      <a:spcBef>
                        <a:spcPct val="50000"/>
                      </a:spcBef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oMath>
                      </m:oMathPara>
                    </a14:m>
                    <a:endPara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6" name="Text 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104" y="829"/>
                    <a:ext cx="474" cy="288"/>
                  </a:xfrm>
                  <a:prstGeom prst="rect">
                    <a:avLst/>
                  </a:prstGeom>
                  <a:blipFill rotWithShape="1">
                    <a:blip r:embed="rId3"/>
                  </a:blipFill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3" y="507"/>
                    <a:ext cx="474" cy="286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3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lvl="0" eaLnBrk="1" hangingPunct="1">
                      <a:spcBef>
                        <a:spcPct val="50000"/>
                      </a:spcBef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oMath>
                      </m:oMathPara>
                    </a14:m>
                    <a:endPara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7" name="Text 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13" y="507"/>
                    <a:ext cx="474" cy="286"/>
                  </a:xfrm>
                  <a:prstGeom prst="rect">
                    <a:avLst/>
                  </a:prstGeom>
                  <a:blipFill rotWithShape="1">
                    <a:blip r:embed="rId4"/>
                  </a:blipFill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7" y="655"/>
                    <a:ext cx="474" cy="288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3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lvl="0" eaLnBrk="1" hangingPunct="1">
                      <a:spcBef>
                        <a:spcPct val="50000"/>
                      </a:spcBef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oMath>
                      </m:oMathPara>
                    </a14:m>
                    <a:endPara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8" name="Text 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387" y="655"/>
                    <a:ext cx="474" cy="288"/>
                  </a:xfrm>
                  <a:prstGeom prst="rect">
                    <a:avLst/>
                  </a:prstGeom>
                  <a:blipFill rotWithShape="1">
                    <a:blip r:embed="rId5"/>
                  </a:blipFill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 Box 25"/>
              <p:cNvSpPr txBox="1">
                <a:spLocks noChangeArrowheads="1"/>
              </p:cNvSpPr>
              <p:nvPr/>
            </p:nvSpPr>
            <p:spPr bwMode="auto">
              <a:xfrm>
                <a:off x="3603" y="825"/>
                <a:ext cx="361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</a:t>
                </a:r>
              </a:p>
            </p:txBody>
          </p:sp>
          <p:sp>
            <p:nvSpPr>
              <p:cNvPr id="30" name="Text Box 26"/>
              <p:cNvSpPr txBox="1">
                <a:spLocks noChangeArrowheads="1"/>
              </p:cNvSpPr>
              <p:nvPr/>
            </p:nvSpPr>
            <p:spPr bwMode="auto">
              <a:xfrm>
                <a:off x="3897" y="825"/>
                <a:ext cx="361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01</a:t>
                </a:r>
              </a:p>
            </p:txBody>
          </p:sp>
          <p:sp>
            <p:nvSpPr>
              <p:cNvPr id="31" name="Text Box 27"/>
              <p:cNvSpPr txBox="1">
                <a:spLocks noChangeArrowheads="1"/>
              </p:cNvSpPr>
              <p:nvPr/>
            </p:nvSpPr>
            <p:spPr bwMode="auto">
              <a:xfrm>
                <a:off x="4191" y="825"/>
                <a:ext cx="361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</a:p>
            </p:txBody>
          </p:sp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>
                <a:off x="4473" y="825"/>
                <a:ext cx="361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</a:t>
                </a:r>
              </a:p>
            </p:txBody>
          </p:sp>
          <p:sp>
            <p:nvSpPr>
              <p:cNvPr id="33" name="Text Box 29"/>
              <p:cNvSpPr txBox="1">
                <a:spLocks noChangeArrowheads="1"/>
              </p:cNvSpPr>
              <p:nvPr/>
            </p:nvSpPr>
            <p:spPr bwMode="auto">
              <a:xfrm>
                <a:off x="3434" y="1096"/>
                <a:ext cx="361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34" name="Text Box 30"/>
              <p:cNvSpPr txBox="1">
                <a:spLocks noChangeArrowheads="1"/>
              </p:cNvSpPr>
              <p:nvPr/>
            </p:nvSpPr>
            <p:spPr bwMode="auto">
              <a:xfrm>
                <a:off x="3435" y="1446"/>
                <a:ext cx="361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</p:grpSp>
        <p:sp>
          <p:nvSpPr>
            <p:cNvPr id="5" name="Text Box 32"/>
            <p:cNvSpPr txBox="1">
              <a:spLocks noChangeArrowheads="1"/>
            </p:cNvSpPr>
            <p:nvPr/>
          </p:nvSpPr>
          <p:spPr bwMode="auto">
            <a:xfrm>
              <a:off x="1389" y="1322"/>
              <a:ext cx="271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825" y="1672"/>
              <a:ext cx="27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1389" y="1671"/>
              <a:ext cx="261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1683" y="1671"/>
              <a:ext cx="261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</a:t>
              </a:r>
            </a:p>
          </p:txBody>
        </p:sp>
      </p:grpSp>
      <p:sp>
        <p:nvSpPr>
          <p:cNvPr id="35" name="Oval 39"/>
          <p:cNvSpPr>
            <a:spLocks noChangeArrowheads="1"/>
          </p:cNvSpPr>
          <p:nvPr/>
        </p:nvSpPr>
        <p:spPr bwMode="auto">
          <a:xfrm>
            <a:off x="2189163" y="1638917"/>
            <a:ext cx="393700" cy="393700"/>
          </a:xfrm>
          <a:prstGeom prst="ellipse">
            <a:avLst/>
          </a:prstGeom>
          <a:noFill/>
          <a:ln w="19050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6" name="Group 42"/>
          <p:cNvGrpSpPr/>
          <p:nvPr/>
        </p:nvGrpSpPr>
        <p:grpSpPr bwMode="auto">
          <a:xfrm>
            <a:off x="1255713" y="2194542"/>
            <a:ext cx="1792287" cy="377825"/>
            <a:chOff x="791" y="1513"/>
            <a:chExt cx="1129" cy="238"/>
          </a:xfrm>
        </p:grpSpPr>
        <p:sp>
          <p:nvSpPr>
            <p:cNvPr id="37" name="AutoShape 40"/>
            <p:cNvSpPr>
              <a:spLocks noChangeArrowheads="1"/>
            </p:cNvSpPr>
            <p:nvPr/>
          </p:nvSpPr>
          <p:spPr bwMode="auto">
            <a:xfrm>
              <a:off x="791" y="1513"/>
              <a:ext cx="192" cy="23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AutoShape 41"/>
            <p:cNvSpPr>
              <a:spLocks noChangeArrowheads="1"/>
            </p:cNvSpPr>
            <p:nvPr/>
          </p:nvSpPr>
          <p:spPr bwMode="auto">
            <a:xfrm>
              <a:off x="1728" y="1513"/>
              <a:ext cx="192" cy="23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" name="Group 80"/>
          <p:cNvGrpSpPr/>
          <p:nvPr/>
        </p:nvGrpSpPr>
        <p:grpSpPr bwMode="auto">
          <a:xfrm>
            <a:off x="4592641" y="697530"/>
            <a:ext cx="2774953" cy="2006601"/>
            <a:chOff x="2893" y="625"/>
            <a:chExt cx="1748" cy="1264"/>
          </a:xfrm>
        </p:grpSpPr>
        <p:grpSp>
          <p:nvGrpSpPr>
            <p:cNvPr id="40" name="Group 51"/>
            <p:cNvGrpSpPr/>
            <p:nvPr/>
          </p:nvGrpSpPr>
          <p:grpSpPr bwMode="auto">
            <a:xfrm>
              <a:off x="2893" y="625"/>
              <a:ext cx="1748" cy="1264"/>
              <a:chOff x="3086" y="498"/>
              <a:chExt cx="1748" cy="1264"/>
            </a:xfrm>
          </p:grpSpPr>
          <p:sp>
            <p:nvSpPr>
              <p:cNvPr id="43" name="Rectangle 52"/>
              <p:cNvSpPr>
                <a:spLocks noChangeArrowheads="1"/>
              </p:cNvSpPr>
              <p:nvPr/>
            </p:nvSpPr>
            <p:spPr bwMode="auto">
              <a:xfrm>
                <a:off x="4493" y="1411"/>
                <a:ext cx="285" cy="351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</a:t>
                </a:r>
              </a:p>
            </p:txBody>
          </p:sp>
          <p:sp>
            <p:nvSpPr>
              <p:cNvPr id="44" name="Rectangle 53"/>
              <p:cNvSpPr>
                <a:spLocks noChangeArrowheads="1"/>
              </p:cNvSpPr>
              <p:nvPr/>
            </p:nvSpPr>
            <p:spPr bwMode="auto">
              <a:xfrm>
                <a:off x="4208" y="1411"/>
                <a:ext cx="285" cy="351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</a:t>
                </a:r>
              </a:p>
            </p:txBody>
          </p:sp>
          <p:sp>
            <p:nvSpPr>
              <p:cNvPr id="45" name="Rectangle 54"/>
              <p:cNvSpPr>
                <a:spLocks noChangeArrowheads="1"/>
              </p:cNvSpPr>
              <p:nvPr/>
            </p:nvSpPr>
            <p:spPr bwMode="auto">
              <a:xfrm>
                <a:off x="3922" y="1411"/>
                <a:ext cx="286" cy="351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Rectangle 55"/>
              <p:cNvSpPr>
                <a:spLocks noChangeArrowheads="1"/>
              </p:cNvSpPr>
              <p:nvPr/>
            </p:nvSpPr>
            <p:spPr bwMode="auto">
              <a:xfrm>
                <a:off x="3637" y="1411"/>
                <a:ext cx="285" cy="351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Rectangle 56"/>
              <p:cNvSpPr>
                <a:spLocks noChangeArrowheads="1"/>
              </p:cNvSpPr>
              <p:nvPr/>
            </p:nvSpPr>
            <p:spPr bwMode="auto">
              <a:xfrm>
                <a:off x="4493" y="1060"/>
                <a:ext cx="285" cy="351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8" name="Rectangle 57"/>
              <p:cNvSpPr>
                <a:spLocks noChangeArrowheads="1"/>
              </p:cNvSpPr>
              <p:nvPr/>
            </p:nvSpPr>
            <p:spPr bwMode="auto">
              <a:xfrm>
                <a:off x="4208" y="1060"/>
                <a:ext cx="285" cy="351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Rectangle 58"/>
              <p:cNvSpPr>
                <a:spLocks noChangeArrowheads="1"/>
              </p:cNvSpPr>
              <p:nvPr/>
            </p:nvSpPr>
            <p:spPr bwMode="auto">
              <a:xfrm>
                <a:off x="3922" y="1060"/>
                <a:ext cx="286" cy="351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0" name="Rectangle 59"/>
              <p:cNvSpPr>
                <a:spLocks noChangeArrowheads="1"/>
              </p:cNvSpPr>
              <p:nvPr/>
            </p:nvSpPr>
            <p:spPr bwMode="auto">
              <a:xfrm>
                <a:off x="3637" y="1060"/>
                <a:ext cx="285" cy="351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Line 60"/>
              <p:cNvSpPr>
                <a:spLocks noChangeShapeType="1"/>
              </p:cNvSpPr>
              <p:nvPr/>
            </p:nvSpPr>
            <p:spPr bwMode="auto">
              <a:xfrm>
                <a:off x="3637" y="1060"/>
                <a:ext cx="1141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Line 61"/>
              <p:cNvSpPr>
                <a:spLocks noChangeShapeType="1"/>
              </p:cNvSpPr>
              <p:nvPr/>
            </p:nvSpPr>
            <p:spPr bwMode="auto">
              <a:xfrm>
                <a:off x="3637" y="1411"/>
                <a:ext cx="114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Line 62"/>
              <p:cNvSpPr>
                <a:spLocks noChangeShapeType="1"/>
              </p:cNvSpPr>
              <p:nvPr/>
            </p:nvSpPr>
            <p:spPr bwMode="auto">
              <a:xfrm>
                <a:off x="3637" y="1762"/>
                <a:ext cx="114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Line 63"/>
              <p:cNvSpPr>
                <a:spLocks noChangeShapeType="1"/>
              </p:cNvSpPr>
              <p:nvPr/>
            </p:nvSpPr>
            <p:spPr bwMode="auto">
              <a:xfrm>
                <a:off x="3637" y="1060"/>
                <a:ext cx="0" cy="70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Line 64"/>
              <p:cNvSpPr>
                <a:spLocks noChangeShapeType="1"/>
              </p:cNvSpPr>
              <p:nvPr/>
            </p:nvSpPr>
            <p:spPr bwMode="auto">
              <a:xfrm>
                <a:off x="3922" y="1060"/>
                <a:ext cx="0" cy="70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Line 65"/>
              <p:cNvSpPr>
                <a:spLocks noChangeShapeType="1"/>
              </p:cNvSpPr>
              <p:nvPr/>
            </p:nvSpPr>
            <p:spPr bwMode="auto">
              <a:xfrm>
                <a:off x="4208" y="1060"/>
                <a:ext cx="0" cy="70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Line 66"/>
              <p:cNvSpPr>
                <a:spLocks noChangeShapeType="1"/>
              </p:cNvSpPr>
              <p:nvPr/>
            </p:nvSpPr>
            <p:spPr bwMode="auto">
              <a:xfrm>
                <a:off x="4493" y="1060"/>
                <a:ext cx="0" cy="70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Line 67"/>
              <p:cNvSpPr>
                <a:spLocks noChangeShapeType="1"/>
              </p:cNvSpPr>
              <p:nvPr/>
            </p:nvSpPr>
            <p:spPr bwMode="auto">
              <a:xfrm>
                <a:off x="4778" y="1060"/>
                <a:ext cx="0" cy="70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Line 68"/>
              <p:cNvSpPr>
                <a:spLocks noChangeShapeType="1"/>
              </p:cNvSpPr>
              <p:nvPr/>
            </p:nvSpPr>
            <p:spPr bwMode="auto">
              <a:xfrm flipH="1" flipV="1">
                <a:off x="3230" y="655"/>
                <a:ext cx="407" cy="40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6" y="802"/>
                    <a:ext cx="474" cy="288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3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lvl="0" eaLnBrk="1" hangingPunct="1">
                      <a:spcBef>
                        <a:spcPct val="50000"/>
                      </a:spcBef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oMath>
                      </m:oMathPara>
                    </a14:m>
                    <a:endPara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0" name="Text 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86" y="802"/>
                    <a:ext cx="474" cy="288"/>
                  </a:xfrm>
                  <a:prstGeom prst="rect">
                    <a:avLst/>
                  </a:prstGeom>
                  <a:blipFill rotWithShape="1">
                    <a:blip r:embed="rId3"/>
                  </a:blipFill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5" y="498"/>
                    <a:ext cx="474" cy="288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3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lvl="0" eaLnBrk="1" hangingPunct="1">
                      <a:spcBef>
                        <a:spcPct val="50000"/>
                      </a:spcBef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oMath>
                      </m:oMathPara>
                    </a14:m>
                    <a:endPara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1" name="Text 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195" y="498"/>
                    <a:ext cx="474" cy="288"/>
                  </a:xfrm>
                  <a:prstGeom prst="rect">
                    <a:avLst/>
                  </a:prstGeom>
                  <a:blipFill rotWithShape="1">
                    <a:blip r:embed="rId6"/>
                  </a:blipFill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9" y="655"/>
                    <a:ext cx="474" cy="288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3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lvl="0" eaLnBrk="1" hangingPunct="1">
                      <a:spcBef>
                        <a:spcPct val="50000"/>
                      </a:spcBef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oMath>
                      </m:oMathPara>
                    </a14:m>
                    <a:endParaRPr kumimoji="1" lang="en-US" altLang="zh-CN" sz="2400" b="1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2" name="Text 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369" y="655"/>
                    <a:ext cx="474" cy="288"/>
                  </a:xfrm>
                  <a:prstGeom prst="rect">
                    <a:avLst/>
                  </a:prstGeom>
                  <a:blipFill rotWithShape="1">
                    <a:blip r:embed="rId5"/>
                  </a:blipFill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" name="Text Box 72"/>
              <p:cNvSpPr txBox="1">
                <a:spLocks noChangeArrowheads="1"/>
              </p:cNvSpPr>
              <p:nvPr/>
            </p:nvSpPr>
            <p:spPr bwMode="auto">
              <a:xfrm>
                <a:off x="3603" y="825"/>
                <a:ext cx="361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</a:t>
                </a:r>
              </a:p>
            </p:txBody>
          </p:sp>
          <p:sp>
            <p:nvSpPr>
              <p:cNvPr id="64" name="Text Box 73"/>
              <p:cNvSpPr txBox="1">
                <a:spLocks noChangeArrowheads="1"/>
              </p:cNvSpPr>
              <p:nvPr/>
            </p:nvSpPr>
            <p:spPr bwMode="auto">
              <a:xfrm>
                <a:off x="3897" y="825"/>
                <a:ext cx="361" cy="288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01</a:t>
                </a:r>
              </a:p>
            </p:txBody>
          </p:sp>
          <p:sp>
            <p:nvSpPr>
              <p:cNvPr id="65" name="Text Box 74"/>
              <p:cNvSpPr txBox="1">
                <a:spLocks noChangeArrowheads="1"/>
              </p:cNvSpPr>
              <p:nvPr/>
            </p:nvSpPr>
            <p:spPr bwMode="auto">
              <a:xfrm>
                <a:off x="4191" y="825"/>
                <a:ext cx="361" cy="288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</a:p>
            </p:txBody>
          </p:sp>
          <p:sp>
            <p:nvSpPr>
              <p:cNvPr id="66" name="Text Box 75"/>
              <p:cNvSpPr txBox="1">
                <a:spLocks noChangeArrowheads="1"/>
              </p:cNvSpPr>
              <p:nvPr/>
            </p:nvSpPr>
            <p:spPr bwMode="auto">
              <a:xfrm>
                <a:off x="4473" y="825"/>
                <a:ext cx="361" cy="288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</a:t>
                </a:r>
              </a:p>
            </p:txBody>
          </p:sp>
          <p:sp>
            <p:nvSpPr>
              <p:cNvPr id="67" name="Text Box 76"/>
              <p:cNvSpPr txBox="1">
                <a:spLocks noChangeArrowheads="1"/>
              </p:cNvSpPr>
              <p:nvPr/>
            </p:nvSpPr>
            <p:spPr bwMode="auto">
              <a:xfrm>
                <a:off x="3434" y="1096"/>
                <a:ext cx="361" cy="288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68" name="Text Box 77"/>
              <p:cNvSpPr txBox="1">
                <a:spLocks noChangeArrowheads="1"/>
              </p:cNvSpPr>
              <p:nvPr/>
            </p:nvSpPr>
            <p:spPr bwMode="auto">
              <a:xfrm>
                <a:off x="3435" y="1446"/>
                <a:ext cx="361" cy="288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</p:grpSp>
        <p:sp>
          <p:nvSpPr>
            <p:cNvPr id="41" name="AutoShape 78"/>
            <p:cNvSpPr>
              <a:spLocks noChangeArrowheads="1"/>
            </p:cNvSpPr>
            <p:nvPr/>
          </p:nvSpPr>
          <p:spPr bwMode="auto">
            <a:xfrm>
              <a:off x="4359" y="1233"/>
              <a:ext cx="158" cy="58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Oval 79"/>
            <p:cNvSpPr>
              <a:spLocks noChangeArrowheads="1"/>
            </p:cNvSpPr>
            <p:nvPr/>
          </p:nvSpPr>
          <p:spPr bwMode="auto">
            <a:xfrm>
              <a:off x="3761" y="1222"/>
              <a:ext cx="203" cy="26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90500" y="2806700"/>
            <a:ext cx="9214485" cy="4039235"/>
            <a:chOff x="300" y="4413"/>
            <a:chExt cx="14511" cy="6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526" y="4460"/>
                  <a:ext cx="6706" cy="89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lvl="0" eaLnBrk="1" hangingPunct="1">
                    <a:spcBef>
                      <a:spcPct val="50000"/>
                    </a:spcBef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  <m:sSubSup>
                          <m:sSubSup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</m:oMath>
                    </m:oMathPara>
                  </a14:m>
                  <a:endParaRPr kumimoji="1" lang="en-US" altLang="zh-CN" sz="2800" i="1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9" name="Text 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6" y="4460"/>
                  <a:ext cx="6706" cy="894"/>
                </a:xfrm>
                <a:prstGeom prst="rect">
                  <a:avLst/>
                </a:prstGeom>
                <a:blipFill rotWithShape="1">
                  <a:blip r:embed="rId7"/>
                </a:blipFill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7527" y="4413"/>
                  <a:ext cx="6706" cy="89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lvl="0" eaLnBrk="1" hangingPunct="1">
                    <a:spcBef>
                      <a:spcPct val="50000"/>
                    </a:spcBef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  <m:sSubSup>
                          <m:sSubSup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US" altLang="zh-CN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8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2800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bSup>
                              </m:e>
                            </m:acc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</m:oMath>
                    </m:oMathPara>
                  </a14:m>
                  <a:endParaRPr kumimoji="1" lang="en-US" altLang="zh-CN" sz="2800" i="1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0" name="Text 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27" y="4413"/>
                  <a:ext cx="6706" cy="894"/>
                </a:xfrm>
                <a:prstGeom prst="rect">
                  <a:avLst/>
                </a:prstGeom>
                <a:blipFill rotWithShape="1">
                  <a:blip r:embed="rId8"/>
                </a:blipFill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4049" y="5383"/>
                  <a:ext cx="6706" cy="85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lvl="0" eaLnBrk="1" hangingPunct="1">
                    <a:spcBef>
                      <a:spcPct val="50000"/>
                    </a:spcBef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 dirty="0" smtClean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p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800" b="1" i="1" dirty="0">
                            <a:solidFill>
                              <a:srgbClr val="1F08F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dirty="0" smtClean="0">
                            <a:solidFill>
                              <a:srgbClr val="1F08F8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altLang="zh-CN" sz="2800" b="1" i="1" dirty="0" smtClean="0">
                            <a:solidFill>
                              <a:srgbClr val="1F08F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 smtClean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altLang="zh-CN" sz="2800" i="1" dirty="0">
                                    <a:solidFill>
                                      <a:srgbClr val="1F08F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dirty="0">
                                    <a:solidFill>
                                      <a:srgbClr val="1F08F8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p>
                                <m:r>
                                  <a:rPr lang="en-US" altLang="zh-CN" sz="2800" b="1" i="1" dirty="0">
                                    <a:solidFill>
                                      <a:srgbClr val="1F08F8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</m:e>
                        </m:acc>
                        <m:r>
                          <a:rPr lang="en-US" altLang="zh-CN" sz="2800" b="1" i="1" dirty="0">
                            <a:solidFill>
                              <a:srgbClr val="1F08F8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acc>
                        <m:r>
                          <a:rPr lang="en-US" altLang="zh-CN" sz="2800" i="1" dirty="0">
                            <a:solidFill>
                              <a:srgbClr val="1F08F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800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p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oMath>
                    </m:oMathPara>
                  </a14:m>
                  <a:endParaRPr kumimoji="1" lang="en-US" altLang="zh-CN" sz="2800" i="1" u="none" strike="noStrike" kern="1200" cap="none" spc="0" normalizeH="0" baseline="30000" noProof="0" dirty="0">
                    <a:ln>
                      <a:noFill/>
                    </a:ln>
                    <a:solidFill>
                      <a:srgbClr val="1F08F8"/>
                    </a:solidFill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6" name="Text 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49" y="5383"/>
                  <a:ext cx="6706" cy="854"/>
                </a:xfrm>
                <a:prstGeom prst="rect">
                  <a:avLst/>
                </a:prstGeom>
                <a:blipFill rotWithShape="1">
                  <a:blip r:embed="rId9"/>
                </a:blipFill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426" y="6668"/>
                  <a:ext cx="6706" cy="823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lvl="0" eaLnBrk="1" hangingPunct="1">
                    <a:spcBef>
                      <a:spcPct val="50000"/>
                    </a:spcBef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 dirty="0">
                            <a:solidFill>
                              <a:srgbClr val="1F08F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800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2800" i="1" dirty="0">
                                    <a:solidFill>
                                      <a:srgbClr val="1F08F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 dirty="0">
                                    <a:solidFill>
                                      <a:srgbClr val="1F08F8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b="1" i="1" dirty="0">
                                    <a:solidFill>
                                      <a:srgbClr val="1F08F8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800" b="1" i="1" dirty="0">
                                    <a:solidFill>
                                      <a:srgbClr val="1F08F8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zh-CN" altLang="en-US" sz="2800" b="1" i="1" dirty="0">
                            <a:solidFill>
                              <a:srgbClr val="1F08F8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 smtClean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 dirty="0">
                            <a:solidFill>
                              <a:srgbClr val="1F08F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800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1" lang="en-US" altLang="zh-CN" sz="2800" i="1" u="none" strike="noStrike" kern="1200" cap="none" spc="0" normalizeH="0" baseline="30000" noProof="0" dirty="0">
                    <a:ln>
                      <a:noFill/>
                    </a:ln>
                    <a:solidFill>
                      <a:srgbClr val="1F08F8"/>
                    </a:solidFill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7" name="Text 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6" y="6668"/>
                  <a:ext cx="6706" cy="823"/>
                </a:xfrm>
                <a:prstGeom prst="rect">
                  <a:avLst/>
                </a:prstGeom>
                <a:blipFill rotWithShape="1">
                  <a:blip r:embed="rId10"/>
                </a:blipFill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直接箭头连接符 78"/>
            <p:cNvCxnSpPr/>
            <p:nvPr/>
          </p:nvCxnSpPr>
          <p:spPr bwMode="auto">
            <a:xfrm flipH="1">
              <a:off x="4560" y="6228"/>
              <a:ext cx="1959" cy="385"/>
            </a:xfrm>
            <a:prstGeom prst="straightConnector1">
              <a:avLst/>
            </a:prstGeom>
            <a:noFill/>
            <a:ln w="28575" cap="flat" cmpd="sng" algn="ctr">
              <a:solidFill>
                <a:srgbClr val="1F08F8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7780" y="6606"/>
                  <a:ext cx="6040" cy="89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lvl="0" eaLnBrk="1" hangingPunct="1">
                    <a:spcBef>
                      <a:spcPct val="50000"/>
                    </a:spcBef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dirty="0">
                            <a:solidFill>
                              <a:srgbClr val="1F08F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sz="2800" i="1" dirty="0">
                                    <a:solidFill>
                                      <a:srgbClr val="1F08F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 dirty="0">
                                    <a:solidFill>
                                      <a:srgbClr val="1F08F8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b="1" i="1" dirty="0">
                                    <a:solidFill>
                                      <a:srgbClr val="1F08F8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zh-CN" sz="2800" b="1" i="1" dirty="0">
                                    <a:solidFill>
                                      <a:srgbClr val="1F08F8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  <m:sSubSup>
                          <m:sSubSupPr>
                            <m:ctrlPr>
                              <a:rPr lang="en-US" altLang="zh-CN" sz="2800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zh-CN" altLang="en-US" sz="2800" b="1" i="1" dirty="0">
                            <a:solidFill>
                              <a:srgbClr val="1F08F8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 smtClean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dirty="0">
                            <a:solidFill>
                              <a:srgbClr val="1F08F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800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1" lang="en-US" altLang="zh-CN" sz="2800" i="1" u="none" strike="noStrike" kern="1200" cap="none" spc="0" normalizeH="0" baseline="30000" noProof="0" dirty="0">
                    <a:ln>
                      <a:noFill/>
                    </a:ln>
                    <a:solidFill>
                      <a:srgbClr val="1F08F8"/>
                    </a:solidFill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80" name="Text 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80" y="6606"/>
                  <a:ext cx="6040" cy="894"/>
                </a:xfrm>
                <a:prstGeom prst="rect">
                  <a:avLst/>
                </a:prstGeom>
                <a:blipFill rotWithShape="1">
                  <a:blip r:embed="rId11"/>
                </a:blipFill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接箭头连接符 81"/>
            <p:cNvCxnSpPr/>
            <p:nvPr/>
          </p:nvCxnSpPr>
          <p:spPr bwMode="auto">
            <a:xfrm flipH="1">
              <a:off x="9496" y="5250"/>
              <a:ext cx="2106" cy="1249"/>
            </a:xfrm>
            <a:prstGeom prst="straightConnector1">
              <a:avLst/>
            </a:prstGeom>
            <a:noFill/>
            <a:ln w="28575" cap="flat" cmpd="sng" algn="ctr">
              <a:solidFill>
                <a:srgbClr val="1F08F8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3" name="Group 92"/>
            <p:cNvGrpSpPr/>
            <p:nvPr/>
          </p:nvGrpSpPr>
          <p:grpSpPr bwMode="auto">
            <a:xfrm>
              <a:off x="300" y="7428"/>
              <a:ext cx="4528" cy="3228"/>
              <a:chOff x="2006" y="2573"/>
              <a:chExt cx="1811" cy="1291"/>
            </a:xfrm>
          </p:grpSpPr>
          <p:grpSp>
            <p:nvGrpSpPr>
              <p:cNvPr id="84" name="Group 93"/>
              <p:cNvGrpSpPr/>
              <p:nvPr/>
            </p:nvGrpSpPr>
            <p:grpSpPr bwMode="auto">
              <a:xfrm>
                <a:off x="2006" y="2573"/>
                <a:ext cx="1811" cy="1291"/>
                <a:chOff x="3023" y="471"/>
                <a:chExt cx="1811" cy="1291"/>
              </a:xfrm>
            </p:grpSpPr>
            <p:sp>
              <p:nvSpPr>
                <p:cNvPr id="87" name="Rectangle 94"/>
                <p:cNvSpPr>
                  <a:spLocks noChangeArrowheads="1"/>
                </p:cNvSpPr>
                <p:nvPr/>
              </p:nvSpPr>
              <p:spPr bwMode="auto">
                <a:xfrm>
                  <a:off x="4493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88" name="Rectangle 95"/>
                <p:cNvSpPr>
                  <a:spLocks noChangeArrowheads="1"/>
                </p:cNvSpPr>
                <p:nvPr/>
              </p:nvSpPr>
              <p:spPr bwMode="auto">
                <a:xfrm>
                  <a:off x="4208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</a:t>
                  </a:r>
                </a:p>
              </p:txBody>
            </p:sp>
            <p:sp>
              <p:nvSpPr>
                <p:cNvPr id="89" name="Rectangle 96"/>
                <p:cNvSpPr>
                  <a:spLocks noChangeArrowheads="1"/>
                </p:cNvSpPr>
                <p:nvPr/>
              </p:nvSpPr>
              <p:spPr bwMode="auto">
                <a:xfrm>
                  <a:off x="3922" y="1411"/>
                  <a:ext cx="286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0" name="Rectangle 97"/>
                <p:cNvSpPr>
                  <a:spLocks noChangeArrowheads="1"/>
                </p:cNvSpPr>
                <p:nvPr/>
              </p:nvSpPr>
              <p:spPr bwMode="auto">
                <a:xfrm>
                  <a:off x="3637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1" name="Rectangle 98"/>
                <p:cNvSpPr>
                  <a:spLocks noChangeArrowheads="1"/>
                </p:cNvSpPr>
                <p:nvPr/>
              </p:nvSpPr>
              <p:spPr bwMode="auto">
                <a:xfrm>
                  <a:off x="4493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2" name="Rectangle 99"/>
                <p:cNvSpPr>
                  <a:spLocks noChangeArrowheads="1"/>
                </p:cNvSpPr>
                <p:nvPr/>
              </p:nvSpPr>
              <p:spPr bwMode="auto">
                <a:xfrm>
                  <a:off x="4208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" name="Rectangle 100"/>
                <p:cNvSpPr>
                  <a:spLocks noChangeArrowheads="1"/>
                </p:cNvSpPr>
                <p:nvPr/>
              </p:nvSpPr>
              <p:spPr bwMode="auto">
                <a:xfrm>
                  <a:off x="3922" y="1060"/>
                  <a:ext cx="286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4" name="Rectangle 101"/>
                <p:cNvSpPr>
                  <a:spLocks noChangeArrowheads="1"/>
                </p:cNvSpPr>
                <p:nvPr/>
              </p:nvSpPr>
              <p:spPr bwMode="auto">
                <a:xfrm>
                  <a:off x="3637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5" name="Line 102"/>
                <p:cNvSpPr>
                  <a:spLocks noChangeShapeType="1"/>
                </p:cNvSpPr>
                <p:nvPr/>
              </p:nvSpPr>
              <p:spPr bwMode="auto">
                <a:xfrm>
                  <a:off x="3637" y="1060"/>
                  <a:ext cx="1141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6" name="Line 103"/>
                <p:cNvSpPr>
                  <a:spLocks noChangeShapeType="1"/>
                </p:cNvSpPr>
                <p:nvPr/>
              </p:nvSpPr>
              <p:spPr bwMode="auto">
                <a:xfrm>
                  <a:off x="3637" y="1411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7" name="Line 104"/>
                <p:cNvSpPr>
                  <a:spLocks noChangeShapeType="1"/>
                </p:cNvSpPr>
                <p:nvPr/>
              </p:nvSpPr>
              <p:spPr bwMode="auto">
                <a:xfrm>
                  <a:off x="3637" y="1762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" name="Line 105"/>
                <p:cNvSpPr>
                  <a:spLocks noChangeShapeType="1"/>
                </p:cNvSpPr>
                <p:nvPr/>
              </p:nvSpPr>
              <p:spPr bwMode="auto">
                <a:xfrm>
                  <a:off x="3637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9" name="Line 106"/>
                <p:cNvSpPr>
                  <a:spLocks noChangeShapeType="1"/>
                </p:cNvSpPr>
                <p:nvPr/>
              </p:nvSpPr>
              <p:spPr bwMode="auto">
                <a:xfrm>
                  <a:off x="3922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0" name="Line 107"/>
                <p:cNvSpPr>
                  <a:spLocks noChangeShapeType="1"/>
                </p:cNvSpPr>
                <p:nvPr/>
              </p:nvSpPr>
              <p:spPr bwMode="auto">
                <a:xfrm>
                  <a:off x="4208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1" name="Line 108"/>
                <p:cNvSpPr>
                  <a:spLocks noChangeShapeType="1"/>
                </p:cNvSpPr>
                <p:nvPr/>
              </p:nvSpPr>
              <p:spPr bwMode="auto">
                <a:xfrm>
                  <a:off x="4493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" name="Line 109"/>
                <p:cNvSpPr>
                  <a:spLocks noChangeShapeType="1"/>
                </p:cNvSpPr>
                <p:nvPr/>
              </p:nvSpPr>
              <p:spPr bwMode="auto">
                <a:xfrm>
                  <a:off x="4778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3" name="Line 110"/>
                <p:cNvSpPr>
                  <a:spLocks noChangeShapeType="1"/>
                </p:cNvSpPr>
                <p:nvPr/>
              </p:nvSpPr>
              <p:spPr bwMode="auto">
                <a:xfrm flipH="1" flipV="1">
                  <a:off x="3230" y="655"/>
                  <a:ext cx="407" cy="40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 Box 1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23" y="757"/>
                      <a:ext cx="474" cy="288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lvl="0" eaLnBrk="1" hangingPunct="1">
                        <a:spcBef>
                          <a:spcPct val="50000"/>
                        </a:spcBef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 Box 1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023" y="757"/>
                      <a:ext cx="474" cy="288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 Box 1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77" y="471"/>
                      <a:ext cx="474" cy="288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lvl="0" eaLnBrk="1" hangingPunct="1">
                        <a:spcBef>
                          <a:spcPct val="50000"/>
                        </a:spcBef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5" name="Text Box 1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177" y="471"/>
                      <a:ext cx="474" cy="288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 Box 1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78" y="655"/>
                      <a:ext cx="474" cy="288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lvl="0" eaLnBrk="1" hangingPunct="1">
                        <a:spcBef>
                          <a:spcPct val="50000"/>
                        </a:spcBef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 Box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378" y="655"/>
                      <a:ext cx="474" cy="288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7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603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00</a:t>
                  </a:r>
                </a:p>
              </p:txBody>
            </p:sp>
            <p:sp>
              <p:nvSpPr>
                <p:cNvPr id="108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3897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01</a:t>
                  </a:r>
                </a:p>
              </p:txBody>
            </p:sp>
            <p:sp>
              <p:nvSpPr>
                <p:cNvPr id="109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4191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10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4473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11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3434" y="1096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12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435" y="1446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85" name="AutoShape 120"/>
              <p:cNvSpPr>
                <a:spLocks noChangeArrowheads="1"/>
              </p:cNvSpPr>
              <p:nvPr/>
            </p:nvSpPr>
            <p:spPr bwMode="auto">
              <a:xfrm>
                <a:off x="3535" y="3220"/>
                <a:ext cx="204" cy="58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AutoShape 121"/>
              <p:cNvSpPr>
                <a:spLocks noChangeArrowheads="1"/>
              </p:cNvSpPr>
              <p:nvPr/>
            </p:nvSpPr>
            <p:spPr bwMode="auto">
              <a:xfrm>
                <a:off x="2632" y="3220"/>
                <a:ext cx="204" cy="58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5105" y="9774"/>
                  <a:ext cx="3512" cy="823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lvl="0" eaLnBrk="1" hangingPunct="1">
                    <a:spcBef>
                      <a:spcPct val="50000"/>
                    </a:spcBef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800" b="1" i="1" dirty="0">
                            <a:solidFill>
                              <a:srgbClr val="1F08F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 smtClean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2800" b="1" i="1" dirty="0">
                                <a:solidFill>
                                  <a:srgbClr val="1F08F8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800" b="1" i="1" dirty="0" smtClean="0">
                            <a:solidFill>
                              <a:srgbClr val="1F08F8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dirty="0">
                            <a:solidFill>
                              <a:srgbClr val="1F08F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1" lang="en-US" altLang="zh-CN" sz="2800" i="1" u="none" strike="noStrike" kern="1200" cap="none" spc="0" normalizeH="0" baseline="30000" noProof="0" dirty="0">
                    <a:ln>
                      <a:noFill/>
                    </a:ln>
                    <a:solidFill>
                      <a:srgbClr val="1F08F8"/>
                    </a:solidFill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14" name="Text 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05" y="9774"/>
                  <a:ext cx="3512" cy="823"/>
                </a:xfrm>
                <a:prstGeom prst="rect">
                  <a:avLst/>
                </a:prstGeom>
                <a:blipFill rotWithShape="1">
                  <a:blip r:embed="rId12"/>
                </a:blipFill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5084" y="8783"/>
                  <a:ext cx="3353" cy="89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lvl="0" eaLnBrk="1" hangingPunct="1">
                    <a:spcBef>
                      <a:spcPct val="50000"/>
                    </a:spcBef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</m:oMath>
                    </m:oMathPara>
                  </a14:m>
                  <a:endParaRPr kumimoji="1" lang="en-US" altLang="zh-CN" sz="2800" i="1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15" name="Text 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4" y="8783"/>
                  <a:ext cx="3353" cy="894"/>
                </a:xfrm>
                <a:prstGeom prst="rect">
                  <a:avLst/>
                </a:prstGeom>
                <a:blipFill rotWithShape="1">
                  <a:blip r:embed="rId13"/>
                </a:blipFill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7" name="Group 128"/>
            <p:cNvGrpSpPr/>
            <p:nvPr/>
          </p:nvGrpSpPr>
          <p:grpSpPr bwMode="auto">
            <a:xfrm>
              <a:off x="8831" y="8684"/>
              <a:ext cx="5980" cy="2090"/>
              <a:chOff x="2497" y="2691"/>
              <a:chExt cx="2392" cy="836"/>
            </a:xfrm>
          </p:grpSpPr>
          <p:grpSp>
            <p:nvGrpSpPr>
              <p:cNvPr id="118" name="Group 129"/>
              <p:cNvGrpSpPr/>
              <p:nvPr/>
            </p:nvGrpSpPr>
            <p:grpSpPr bwMode="auto">
              <a:xfrm>
                <a:off x="2497" y="2691"/>
                <a:ext cx="611" cy="305"/>
                <a:chOff x="915" y="2778"/>
                <a:chExt cx="407" cy="305"/>
              </a:xfrm>
            </p:grpSpPr>
            <p:sp>
              <p:nvSpPr>
                <p:cNvPr id="140" name="Oval 130"/>
                <p:cNvSpPr>
                  <a:spLocks noChangeArrowheads="1"/>
                </p:cNvSpPr>
                <p:nvPr/>
              </p:nvSpPr>
              <p:spPr bwMode="auto">
                <a:xfrm>
                  <a:off x="915" y="2812"/>
                  <a:ext cx="271" cy="271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1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915" y="2778"/>
                  <a:ext cx="407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000</a:t>
                  </a:r>
                  <a:endPara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19" name="Line 132"/>
              <p:cNvSpPr>
                <a:spLocks noChangeShapeType="1"/>
              </p:cNvSpPr>
              <p:nvPr/>
            </p:nvSpPr>
            <p:spPr bwMode="auto">
              <a:xfrm>
                <a:off x="2904" y="2860"/>
                <a:ext cx="4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20" name="Group 133"/>
              <p:cNvGrpSpPr/>
              <p:nvPr/>
            </p:nvGrpSpPr>
            <p:grpSpPr bwMode="auto">
              <a:xfrm>
                <a:off x="3345" y="2691"/>
                <a:ext cx="612" cy="305"/>
                <a:chOff x="915" y="2778"/>
                <a:chExt cx="407" cy="305"/>
              </a:xfrm>
            </p:grpSpPr>
            <p:sp>
              <p:nvSpPr>
                <p:cNvPr id="138" name="Oval 134"/>
                <p:cNvSpPr>
                  <a:spLocks noChangeArrowheads="1"/>
                </p:cNvSpPr>
                <p:nvPr/>
              </p:nvSpPr>
              <p:spPr bwMode="auto">
                <a:xfrm>
                  <a:off x="915" y="2812"/>
                  <a:ext cx="271" cy="271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9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915" y="2778"/>
                  <a:ext cx="407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001</a:t>
                  </a:r>
                  <a:endPara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1" name="Line 136"/>
              <p:cNvSpPr>
                <a:spLocks noChangeShapeType="1"/>
              </p:cNvSpPr>
              <p:nvPr/>
            </p:nvSpPr>
            <p:spPr bwMode="auto">
              <a:xfrm>
                <a:off x="3769" y="2849"/>
                <a:ext cx="4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22" name="Group 137"/>
              <p:cNvGrpSpPr/>
              <p:nvPr/>
            </p:nvGrpSpPr>
            <p:grpSpPr bwMode="auto">
              <a:xfrm>
                <a:off x="4210" y="2691"/>
                <a:ext cx="611" cy="305"/>
                <a:chOff x="915" y="2778"/>
                <a:chExt cx="407" cy="305"/>
              </a:xfrm>
            </p:grpSpPr>
            <p:sp>
              <p:nvSpPr>
                <p:cNvPr id="136" name="Oval 138"/>
                <p:cNvSpPr>
                  <a:spLocks noChangeArrowheads="1"/>
                </p:cNvSpPr>
                <p:nvPr/>
              </p:nvSpPr>
              <p:spPr bwMode="auto">
                <a:xfrm>
                  <a:off x="915" y="2812"/>
                  <a:ext cx="271" cy="271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7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915" y="2778"/>
                  <a:ext cx="407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010</a:t>
                  </a:r>
                  <a:endPara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3" name="Line 140"/>
              <p:cNvSpPr>
                <a:spLocks noChangeShapeType="1"/>
              </p:cNvSpPr>
              <p:nvPr/>
            </p:nvSpPr>
            <p:spPr bwMode="auto">
              <a:xfrm>
                <a:off x="4430" y="3007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24" name="Group 141"/>
              <p:cNvGrpSpPr/>
              <p:nvPr/>
            </p:nvGrpSpPr>
            <p:grpSpPr bwMode="auto">
              <a:xfrm>
                <a:off x="4278" y="3199"/>
                <a:ext cx="611" cy="305"/>
                <a:chOff x="915" y="2778"/>
                <a:chExt cx="407" cy="305"/>
              </a:xfrm>
            </p:grpSpPr>
            <p:sp>
              <p:nvSpPr>
                <p:cNvPr id="134" name="Oval 142"/>
                <p:cNvSpPr>
                  <a:spLocks noChangeArrowheads="1"/>
                </p:cNvSpPr>
                <p:nvPr/>
              </p:nvSpPr>
              <p:spPr bwMode="auto">
                <a:xfrm>
                  <a:off x="915" y="2812"/>
                  <a:ext cx="271" cy="271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5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915" y="2778"/>
                  <a:ext cx="407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011</a:t>
                  </a:r>
                  <a:endPara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5" name="Line 144"/>
              <p:cNvSpPr>
                <a:spLocks noChangeShapeType="1"/>
              </p:cNvSpPr>
              <p:nvPr/>
            </p:nvSpPr>
            <p:spPr bwMode="auto">
              <a:xfrm flipH="1">
                <a:off x="3820" y="3380"/>
                <a:ext cx="4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26" name="Group 145"/>
              <p:cNvGrpSpPr/>
              <p:nvPr/>
            </p:nvGrpSpPr>
            <p:grpSpPr bwMode="auto">
              <a:xfrm>
                <a:off x="3380" y="3199"/>
                <a:ext cx="611" cy="305"/>
                <a:chOff x="915" y="2778"/>
                <a:chExt cx="407" cy="305"/>
              </a:xfrm>
            </p:grpSpPr>
            <p:sp>
              <p:nvSpPr>
                <p:cNvPr id="132" name="Oval 146"/>
                <p:cNvSpPr>
                  <a:spLocks noChangeArrowheads="1"/>
                </p:cNvSpPr>
                <p:nvPr/>
              </p:nvSpPr>
              <p:spPr bwMode="auto">
                <a:xfrm>
                  <a:off x="915" y="2812"/>
                  <a:ext cx="271" cy="271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3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915" y="2778"/>
                  <a:ext cx="407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100</a:t>
                  </a:r>
                  <a:endPara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27" name="Group 148"/>
              <p:cNvGrpSpPr/>
              <p:nvPr/>
            </p:nvGrpSpPr>
            <p:grpSpPr bwMode="auto">
              <a:xfrm>
                <a:off x="2533" y="3222"/>
                <a:ext cx="611" cy="305"/>
                <a:chOff x="915" y="2778"/>
                <a:chExt cx="407" cy="305"/>
              </a:xfrm>
            </p:grpSpPr>
            <p:sp>
              <p:nvSpPr>
                <p:cNvPr id="130" name="Oval 149"/>
                <p:cNvSpPr>
                  <a:spLocks noChangeArrowheads="1"/>
                </p:cNvSpPr>
                <p:nvPr/>
              </p:nvSpPr>
              <p:spPr bwMode="auto">
                <a:xfrm>
                  <a:off x="915" y="2812"/>
                  <a:ext cx="271" cy="271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1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915" y="2778"/>
                  <a:ext cx="407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101</a:t>
                  </a:r>
                  <a:endPara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8" name="Line 151"/>
              <p:cNvSpPr>
                <a:spLocks noChangeShapeType="1"/>
              </p:cNvSpPr>
              <p:nvPr/>
            </p:nvSpPr>
            <p:spPr bwMode="auto">
              <a:xfrm flipH="1">
                <a:off x="2955" y="3380"/>
                <a:ext cx="4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Line 152"/>
              <p:cNvSpPr>
                <a:spLocks noChangeShapeType="1"/>
              </p:cNvSpPr>
              <p:nvPr/>
            </p:nvSpPr>
            <p:spPr bwMode="auto">
              <a:xfrm flipV="1">
                <a:off x="2682" y="3007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2" name="Group 166"/>
            <p:cNvGrpSpPr/>
            <p:nvPr/>
          </p:nvGrpSpPr>
          <p:grpSpPr bwMode="auto">
            <a:xfrm>
              <a:off x="9504" y="7487"/>
              <a:ext cx="3855" cy="1265"/>
              <a:chOff x="3406" y="2883"/>
              <a:chExt cx="1542" cy="506"/>
            </a:xfrm>
          </p:grpSpPr>
          <p:grpSp>
            <p:nvGrpSpPr>
              <p:cNvPr id="143" name="Group 163"/>
              <p:cNvGrpSpPr/>
              <p:nvPr/>
            </p:nvGrpSpPr>
            <p:grpSpPr bwMode="auto">
              <a:xfrm>
                <a:off x="3490" y="2883"/>
                <a:ext cx="1458" cy="328"/>
                <a:chOff x="3235" y="2895"/>
                <a:chExt cx="1458" cy="328"/>
              </a:xfrm>
            </p:grpSpPr>
            <p:grpSp>
              <p:nvGrpSpPr>
                <p:cNvPr id="145" name="Group 155"/>
                <p:cNvGrpSpPr/>
                <p:nvPr/>
              </p:nvGrpSpPr>
              <p:grpSpPr bwMode="auto">
                <a:xfrm>
                  <a:off x="3235" y="2895"/>
                  <a:ext cx="611" cy="305"/>
                  <a:chOff x="915" y="2778"/>
                  <a:chExt cx="407" cy="305"/>
                </a:xfrm>
              </p:grpSpPr>
              <p:sp>
                <p:nvSpPr>
                  <p:cNvPr id="150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915" y="2812"/>
                    <a:ext cx="271" cy="271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3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1" name="Text Box 1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5" y="2778"/>
                    <a:ext cx="407" cy="288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3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111</a:t>
                    </a:r>
                    <a:endPara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46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3656" y="3076"/>
                  <a:ext cx="44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tailEnd type="stealth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147" name="Group 159"/>
                <p:cNvGrpSpPr/>
                <p:nvPr/>
              </p:nvGrpSpPr>
              <p:grpSpPr bwMode="auto">
                <a:xfrm>
                  <a:off x="4082" y="2918"/>
                  <a:ext cx="611" cy="305"/>
                  <a:chOff x="915" y="2778"/>
                  <a:chExt cx="407" cy="305"/>
                </a:xfrm>
              </p:grpSpPr>
              <p:sp>
                <p:nvSpPr>
                  <p:cNvPr id="148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915" y="2812"/>
                    <a:ext cx="271" cy="271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3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9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5" y="2778"/>
                    <a:ext cx="407" cy="288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3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110</a:t>
                    </a:r>
                    <a:endPara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144" name="Line 164"/>
              <p:cNvSpPr>
                <a:spLocks noChangeShapeType="1"/>
              </p:cNvSpPr>
              <p:nvPr/>
            </p:nvSpPr>
            <p:spPr bwMode="auto">
              <a:xfrm flipH="1">
                <a:off x="3406" y="3152"/>
                <a:ext cx="124" cy="23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roup 265"/>
          <p:cNvGraphicFramePr>
            <a:graphicFrameLocks noGrp="1"/>
          </p:cNvGraphicFramePr>
          <p:nvPr/>
        </p:nvGraphicFramePr>
        <p:xfrm>
          <a:off x="4210731" y="799725"/>
          <a:ext cx="4483100" cy="3200456"/>
        </p:xfrm>
        <a:graphic>
          <a:graphicData uri="http://schemas.openxmlformats.org/drawingml/2006/table">
            <a:tbl>
              <a:tblPr/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5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0       0       1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0       1       1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0   1   1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1       1       1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1   1   1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1       1       0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1   1   0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1       0       0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1   0   0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0       0       0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8" name="Freeform 308"/>
          <p:cNvSpPr/>
          <p:nvPr/>
        </p:nvSpPr>
        <p:spPr bwMode="auto">
          <a:xfrm flipH="1">
            <a:off x="3639774" y="1498246"/>
            <a:ext cx="574675" cy="2307939"/>
          </a:xfrm>
          <a:custGeom>
            <a:avLst/>
            <a:gdLst>
              <a:gd name="T0" fmla="*/ 2147483647 w 362"/>
              <a:gd name="T1" fmla="*/ 2147483647 h 1649"/>
              <a:gd name="T2" fmla="*/ 2147483647 w 362"/>
              <a:gd name="T3" fmla="*/ 2147483647 h 1649"/>
              <a:gd name="T4" fmla="*/ 2147483647 w 362"/>
              <a:gd name="T5" fmla="*/ 0 h 1649"/>
              <a:gd name="T6" fmla="*/ 0 w 362"/>
              <a:gd name="T7" fmla="*/ 0 h 16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2" h="1649">
                <a:moveTo>
                  <a:pt x="45" y="1649"/>
                </a:moveTo>
                <a:lnTo>
                  <a:pt x="362" y="1649"/>
                </a:lnTo>
                <a:lnTo>
                  <a:pt x="362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Text Box 43"/>
          <p:cNvSpPr txBox="1">
            <a:spLocks noChangeArrowheads="1"/>
          </p:cNvSpPr>
          <p:nvPr/>
        </p:nvSpPr>
        <p:spPr bwMode="auto">
          <a:xfrm>
            <a:off x="2363349" y="1021193"/>
            <a:ext cx="128014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）状态表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06177CF-9C61-4632-8A96-1ED24C668A37}"/>
                  </a:ext>
                </a:extLst>
              </p:cNvPr>
              <p:cNvSpPr txBox="1"/>
              <p:nvPr/>
            </p:nvSpPr>
            <p:spPr bwMode="auto">
              <a:xfrm>
                <a:off x="304800" y="4460240"/>
                <a:ext cx="8148320" cy="25689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找一个突破口，将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本来可以化简为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，但是之前分析得知这个电路不能自启动，所以重新设计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，不再把约束项参与化简，自然就可以回到有效循环里。</a:t>
                </a:r>
              </a:p>
              <a:p>
                <a:pPr algn="l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28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06177CF-9C61-4632-8A96-1ED24C668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4460240"/>
                <a:ext cx="8148320" cy="2568973"/>
              </a:xfrm>
              <a:prstGeom prst="rect">
                <a:avLst/>
              </a:prstGeom>
              <a:blipFill>
                <a:blip r:embed="rId2"/>
                <a:stretch>
                  <a:fillRect l="-1496" t="-2375" r="-5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">
            <a:extLst>
              <a:ext uri="{FF2B5EF4-FFF2-40B4-BE49-F238E27FC236}">
                <a16:creationId xmlns:a16="http://schemas.microsoft.com/office/drawing/2014/main" id="{D1AB08B1-87F4-4843-964E-F1A61F5720E1}"/>
              </a:ext>
            </a:extLst>
          </p:cNvPr>
          <p:cNvSpPr txBox="1">
            <a:spLocks noChangeArrowheads="1"/>
          </p:cNvSpPr>
          <p:nvPr/>
        </p:nvSpPr>
        <p:spPr>
          <a:xfrm>
            <a:off x="-3088" y="189468"/>
            <a:ext cx="7623089" cy="5334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六进制同步计数器自启动设计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2373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utoUpdateAnimBg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088" y="189468"/>
            <a:ext cx="7623089" cy="5334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六进制同步计数器自启动设计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7" name="Group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67509"/>
              </p:ext>
            </p:extLst>
          </p:nvPr>
        </p:nvGraphicFramePr>
        <p:xfrm>
          <a:off x="4210731" y="799725"/>
          <a:ext cx="4483100" cy="3200456"/>
        </p:xfrm>
        <a:graphic>
          <a:graphicData uri="http://schemas.openxmlformats.org/drawingml/2006/table">
            <a:tbl>
              <a:tblPr/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5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0       0       1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0       1       1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0   1   1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1       1       1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1   1   1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1       1       0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1   1   0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1       0       0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1   0   0</a:t>
                      </a:r>
                    </a:p>
                  </a:txBody>
                  <a:tcPr marT="45724" marB="45724" horzOverflow="overflow">
                    <a:lnL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0       0       0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8" name="Freeform 308"/>
          <p:cNvSpPr/>
          <p:nvPr/>
        </p:nvSpPr>
        <p:spPr bwMode="auto">
          <a:xfrm flipH="1">
            <a:off x="3639774" y="1498246"/>
            <a:ext cx="574675" cy="2307939"/>
          </a:xfrm>
          <a:custGeom>
            <a:avLst/>
            <a:gdLst>
              <a:gd name="T0" fmla="*/ 2147483647 w 362"/>
              <a:gd name="T1" fmla="*/ 2147483647 h 1649"/>
              <a:gd name="T2" fmla="*/ 2147483647 w 362"/>
              <a:gd name="T3" fmla="*/ 2147483647 h 1649"/>
              <a:gd name="T4" fmla="*/ 2147483647 w 362"/>
              <a:gd name="T5" fmla="*/ 0 h 1649"/>
              <a:gd name="T6" fmla="*/ 0 w 362"/>
              <a:gd name="T7" fmla="*/ 0 h 16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2" h="1649">
                <a:moveTo>
                  <a:pt x="45" y="1649"/>
                </a:moveTo>
                <a:lnTo>
                  <a:pt x="362" y="1649"/>
                </a:lnTo>
                <a:lnTo>
                  <a:pt x="362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Text Box 43"/>
          <p:cNvSpPr txBox="1">
            <a:spLocks noChangeArrowheads="1"/>
          </p:cNvSpPr>
          <p:nvPr/>
        </p:nvSpPr>
        <p:spPr bwMode="auto">
          <a:xfrm>
            <a:off x="2363349" y="1021193"/>
            <a:ext cx="128014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）状态表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BBD32CA-32B1-4309-82B8-2732C139288E}"/>
              </a:ext>
            </a:extLst>
          </p:cNvPr>
          <p:cNvGrpSpPr/>
          <p:nvPr/>
        </p:nvGrpSpPr>
        <p:grpSpPr>
          <a:xfrm>
            <a:off x="255589" y="2371630"/>
            <a:ext cx="3047365" cy="2793087"/>
            <a:chOff x="255589" y="2371630"/>
            <a:chExt cx="3047365" cy="2793087"/>
          </a:xfrm>
        </p:grpSpPr>
        <p:grpSp>
          <p:nvGrpSpPr>
            <p:cNvPr id="89" name="Group 80">
              <a:extLst>
                <a:ext uri="{FF2B5EF4-FFF2-40B4-BE49-F238E27FC236}">
                  <a16:creationId xmlns:a16="http://schemas.microsoft.com/office/drawing/2014/main" id="{0E5620FA-05AA-4A74-B719-EC976BD41EB3}"/>
                </a:ext>
              </a:extLst>
            </p:cNvPr>
            <p:cNvGrpSpPr/>
            <p:nvPr/>
          </p:nvGrpSpPr>
          <p:grpSpPr bwMode="auto">
            <a:xfrm>
              <a:off x="255589" y="2371630"/>
              <a:ext cx="2774953" cy="2006601"/>
              <a:chOff x="2893" y="625"/>
              <a:chExt cx="1748" cy="1264"/>
            </a:xfrm>
          </p:grpSpPr>
          <p:grpSp>
            <p:nvGrpSpPr>
              <p:cNvPr id="90" name="Group 51">
                <a:extLst>
                  <a:ext uri="{FF2B5EF4-FFF2-40B4-BE49-F238E27FC236}">
                    <a16:creationId xmlns:a16="http://schemas.microsoft.com/office/drawing/2014/main" id="{F59BFDF6-2C6A-41CE-A87E-B78BC2D35971}"/>
                  </a:ext>
                </a:extLst>
              </p:cNvPr>
              <p:cNvGrpSpPr/>
              <p:nvPr/>
            </p:nvGrpSpPr>
            <p:grpSpPr bwMode="auto">
              <a:xfrm>
                <a:off x="2893" y="625"/>
                <a:ext cx="1748" cy="1264"/>
                <a:chOff x="3086" y="498"/>
                <a:chExt cx="1748" cy="1264"/>
              </a:xfrm>
            </p:grpSpPr>
            <p:sp>
              <p:nvSpPr>
                <p:cNvPr id="100" name="Rectangle 52">
                  <a:extLst>
                    <a:ext uri="{FF2B5EF4-FFF2-40B4-BE49-F238E27FC236}">
                      <a16:creationId xmlns:a16="http://schemas.microsoft.com/office/drawing/2014/main" id="{D14409FD-BDC6-44BC-853D-FFAEE611F8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3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altLang="zh-CN" sz="2400" dirty="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1</a:t>
                  </a:r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1" name="Rectangle 53">
                  <a:extLst>
                    <a:ext uri="{FF2B5EF4-FFF2-40B4-BE49-F238E27FC236}">
                      <a16:creationId xmlns:a16="http://schemas.microsoft.com/office/drawing/2014/main" id="{EC522ACB-B905-4C39-AE26-82FE0998E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altLang="zh-CN" sz="2400" dirty="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1</a:t>
                  </a:r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" name="Rectangle 54">
                  <a:extLst>
                    <a:ext uri="{FF2B5EF4-FFF2-40B4-BE49-F238E27FC236}">
                      <a16:creationId xmlns:a16="http://schemas.microsoft.com/office/drawing/2014/main" id="{6F490499-C0D7-4829-B648-16EC9C6B88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2" y="1411"/>
                  <a:ext cx="286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3" name="Rectangle 55">
                  <a:extLst>
                    <a:ext uri="{FF2B5EF4-FFF2-40B4-BE49-F238E27FC236}">
                      <a16:creationId xmlns:a16="http://schemas.microsoft.com/office/drawing/2014/main" id="{73021B14-CD6E-43F5-BE69-1D382045A8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7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" name="Rectangle 56">
                  <a:extLst>
                    <a:ext uri="{FF2B5EF4-FFF2-40B4-BE49-F238E27FC236}">
                      <a16:creationId xmlns:a16="http://schemas.microsoft.com/office/drawing/2014/main" id="{8C1A1027-8931-4146-BB59-504138EEA5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3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altLang="zh-CN" sz="2400" dirty="0">
                      <a:solidFill>
                        <a:srgbClr val="000000"/>
                      </a:solidFill>
                    </a:rPr>
                    <a:t>x</a:t>
                  </a:r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5" name="Rectangle 57">
                  <a:extLst>
                    <a:ext uri="{FF2B5EF4-FFF2-40B4-BE49-F238E27FC236}">
                      <a16:creationId xmlns:a16="http://schemas.microsoft.com/office/drawing/2014/main" id="{988E94CE-CDC6-4C75-89BA-EF75743B9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7" name="Rectangle 59">
                  <a:extLst>
                    <a:ext uri="{FF2B5EF4-FFF2-40B4-BE49-F238E27FC236}">
                      <a16:creationId xmlns:a16="http://schemas.microsoft.com/office/drawing/2014/main" id="{F201786E-D9EF-4420-9983-08F0B3DFDD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7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8" name="Line 60">
                  <a:extLst>
                    <a:ext uri="{FF2B5EF4-FFF2-40B4-BE49-F238E27FC236}">
                      <a16:creationId xmlns:a16="http://schemas.microsoft.com/office/drawing/2014/main" id="{044954DA-A190-4415-AD44-330F1396C6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7" y="1060"/>
                  <a:ext cx="1141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9" name="Line 61">
                  <a:extLst>
                    <a:ext uri="{FF2B5EF4-FFF2-40B4-BE49-F238E27FC236}">
                      <a16:creationId xmlns:a16="http://schemas.microsoft.com/office/drawing/2014/main" id="{5D5E9DBC-6648-400A-8024-3858A095CB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7" y="1411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0" name="Line 62">
                  <a:extLst>
                    <a:ext uri="{FF2B5EF4-FFF2-40B4-BE49-F238E27FC236}">
                      <a16:creationId xmlns:a16="http://schemas.microsoft.com/office/drawing/2014/main" id="{9029EB03-C209-4D71-BA3A-8742A9F821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7" y="1762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1" name="Line 63">
                  <a:extLst>
                    <a:ext uri="{FF2B5EF4-FFF2-40B4-BE49-F238E27FC236}">
                      <a16:creationId xmlns:a16="http://schemas.microsoft.com/office/drawing/2014/main" id="{AEB86F6C-8FB0-4636-A4B8-2261CA7651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7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2" name="Line 64">
                  <a:extLst>
                    <a:ext uri="{FF2B5EF4-FFF2-40B4-BE49-F238E27FC236}">
                      <a16:creationId xmlns:a16="http://schemas.microsoft.com/office/drawing/2014/main" id="{A631C483-E20A-4CF7-949E-FFFACCC6F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22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3" name="Line 65">
                  <a:extLst>
                    <a:ext uri="{FF2B5EF4-FFF2-40B4-BE49-F238E27FC236}">
                      <a16:creationId xmlns:a16="http://schemas.microsoft.com/office/drawing/2014/main" id="{35837A60-3326-4E05-922C-2F57CD53AB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8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4" name="Line 66">
                  <a:extLst>
                    <a:ext uri="{FF2B5EF4-FFF2-40B4-BE49-F238E27FC236}">
                      <a16:creationId xmlns:a16="http://schemas.microsoft.com/office/drawing/2014/main" id="{5F136EBD-0050-4C06-B965-31AD6730F2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3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5" name="Line 67">
                  <a:extLst>
                    <a:ext uri="{FF2B5EF4-FFF2-40B4-BE49-F238E27FC236}">
                      <a16:creationId xmlns:a16="http://schemas.microsoft.com/office/drawing/2014/main" id="{BA450159-8476-406B-8825-511AA2176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8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6" name="Line 68">
                  <a:extLst>
                    <a:ext uri="{FF2B5EF4-FFF2-40B4-BE49-F238E27FC236}">
                      <a16:creationId xmlns:a16="http://schemas.microsoft.com/office/drawing/2014/main" id="{8C920550-9506-49DC-87A8-D0932C0C91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230" y="655"/>
                  <a:ext cx="407" cy="40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 Box 69">
                      <a:extLst>
                        <a:ext uri="{FF2B5EF4-FFF2-40B4-BE49-F238E27FC236}">
                          <a16:creationId xmlns:a16="http://schemas.microsoft.com/office/drawing/2014/main" id="{1C33C2FE-2E00-46B6-890A-77A579F0D85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86" y="802"/>
                      <a:ext cx="474" cy="288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lvl="0" eaLnBrk="1" hangingPunct="1">
                        <a:spcBef>
                          <a:spcPct val="50000"/>
                        </a:spcBef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 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086" y="802"/>
                      <a:ext cx="474" cy="288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 Box 70">
                      <a:extLst>
                        <a:ext uri="{FF2B5EF4-FFF2-40B4-BE49-F238E27FC236}">
                          <a16:creationId xmlns:a16="http://schemas.microsoft.com/office/drawing/2014/main" id="{D6CD6261-7599-4510-BA01-B0BBF0A85AB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5" y="498"/>
                      <a:ext cx="474" cy="288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lvl="0" eaLnBrk="1" hangingPunct="1">
                        <a:spcBef>
                          <a:spcPct val="50000"/>
                        </a:spcBef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 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195" y="498"/>
                      <a:ext cx="474" cy="288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 Box 71">
                      <a:extLst>
                        <a:ext uri="{FF2B5EF4-FFF2-40B4-BE49-F238E27FC236}">
                          <a16:creationId xmlns:a16="http://schemas.microsoft.com/office/drawing/2014/main" id="{72E42EEE-F795-4FE0-B19D-67EA8B564F1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69" y="655"/>
                      <a:ext cx="474" cy="288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lvl="0" eaLnBrk="1" hangingPunct="1">
                        <a:spcBef>
                          <a:spcPct val="50000"/>
                        </a:spcBef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ext Box 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369" y="655"/>
                      <a:ext cx="474" cy="288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0" name="Text Box 72">
                  <a:extLst>
                    <a:ext uri="{FF2B5EF4-FFF2-40B4-BE49-F238E27FC236}">
                      <a16:creationId xmlns:a16="http://schemas.microsoft.com/office/drawing/2014/main" id="{9CEACF08-614F-4F01-8A64-816F2C8E27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3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00</a:t>
                  </a:r>
                </a:p>
              </p:txBody>
            </p:sp>
            <p:sp>
              <p:nvSpPr>
                <p:cNvPr id="121" name="Text Box 73">
                  <a:extLst>
                    <a:ext uri="{FF2B5EF4-FFF2-40B4-BE49-F238E27FC236}">
                      <a16:creationId xmlns:a16="http://schemas.microsoft.com/office/drawing/2014/main" id="{1A0C0CDA-4BDE-4423-A1F2-8FA28369BB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97" y="825"/>
                  <a:ext cx="361" cy="288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01</a:t>
                  </a:r>
                </a:p>
              </p:txBody>
            </p:sp>
            <p:sp>
              <p:nvSpPr>
                <p:cNvPr id="122" name="Text Box 74">
                  <a:extLst>
                    <a:ext uri="{FF2B5EF4-FFF2-40B4-BE49-F238E27FC236}">
                      <a16:creationId xmlns:a16="http://schemas.microsoft.com/office/drawing/2014/main" id="{F68E3C58-8716-433A-A796-44408A7437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1" y="825"/>
                  <a:ext cx="361" cy="288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23" name="Text Box 75">
                  <a:extLst>
                    <a:ext uri="{FF2B5EF4-FFF2-40B4-BE49-F238E27FC236}">
                      <a16:creationId xmlns:a16="http://schemas.microsoft.com/office/drawing/2014/main" id="{22A8BDF5-C2AF-4ADC-81C0-24A374A078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3" y="825"/>
                  <a:ext cx="361" cy="288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24" name="Text Box 76">
                  <a:extLst>
                    <a:ext uri="{FF2B5EF4-FFF2-40B4-BE49-F238E27FC236}">
                      <a16:creationId xmlns:a16="http://schemas.microsoft.com/office/drawing/2014/main" id="{FFC31E93-F23B-4D7F-BA99-065916CB6B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4" y="1096"/>
                  <a:ext cx="361" cy="288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25" name="Text Box 77">
                  <a:extLst>
                    <a:ext uri="{FF2B5EF4-FFF2-40B4-BE49-F238E27FC236}">
                      <a16:creationId xmlns:a16="http://schemas.microsoft.com/office/drawing/2014/main" id="{C535084F-0F30-451D-8671-5406032A8F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5" y="1446"/>
                  <a:ext cx="361" cy="288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91" name="AutoShape 78">
                <a:extLst>
                  <a:ext uri="{FF2B5EF4-FFF2-40B4-BE49-F238E27FC236}">
                    <a16:creationId xmlns:a16="http://schemas.microsoft.com/office/drawing/2014/main" id="{7CF9C5AC-46A6-429A-A1EB-34E23D581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1233"/>
                <a:ext cx="461" cy="58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26" name="Rectangle 56">
              <a:extLst>
                <a:ext uri="{FF2B5EF4-FFF2-40B4-BE49-F238E27FC236}">
                  <a16:creationId xmlns:a16="http://schemas.microsoft.com/office/drawing/2014/main" id="{903E1DB4-5A2E-46CF-995E-1E1C43404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158" y="3292379"/>
              <a:ext cx="452438" cy="557213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 Box 202">
                  <a:extLst>
                    <a:ext uri="{FF2B5EF4-FFF2-40B4-BE49-F238E27FC236}">
                      <a16:creationId xmlns:a16="http://schemas.microsoft.com/office/drawing/2014/main" id="{353F0E72-410E-43ED-B13C-E75E4967E5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73799" y="4598856"/>
                  <a:ext cx="2129155" cy="56586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lvl="0" eaLnBrk="1" hangingPunct="1">
                    <a:spcBef>
                      <a:spcPct val="50000"/>
                    </a:spcBef>
                    <a:buNone/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CN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sz="2800" dirty="0">
                      <a:solidFill>
                        <a:srgbClr val="1F08F8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dirty="0">
                              <a:solidFill>
                                <a:srgbClr val="1F08F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solidFill>
                                <a:srgbClr val="1F08F8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1F08F8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i="1" dirty="0">
                              <a:solidFill>
                                <a:srgbClr val="1F08F8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</m:oMath>
                  </a14:m>
                  <a:endParaRPr kumimoji="1" lang="en-US" altLang="zh-CN" sz="2800" i="1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28" name="Text Box 202">
                  <a:extLst>
                    <a:ext uri="{FF2B5EF4-FFF2-40B4-BE49-F238E27FC236}">
                      <a16:creationId xmlns:a16="http://schemas.microsoft.com/office/drawing/2014/main" id="{353F0E72-410E-43ED-B13C-E75E4967E5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73799" y="4598856"/>
                  <a:ext cx="2129155" cy="5658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711D65E-AC05-48DE-87D7-EFC8049C5AC5}"/>
              </a:ext>
            </a:extLst>
          </p:cNvPr>
          <p:cNvGrpSpPr/>
          <p:nvPr/>
        </p:nvGrpSpPr>
        <p:grpSpPr>
          <a:xfrm>
            <a:off x="950751" y="4598856"/>
            <a:ext cx="7315726" cy="2006601"/>
            <a:chOff x="950751" y="4598856"/>
            <a:chExt cx="7315726" cy="2006601"/>
          </a:xfrm>
        </p:grpSpPr>
        <p:grpSp>
          <p:nvGrpSpPr>
            <p:cNvPr id="129" name="Group 80">
              <a:extLst>
                <a:ext uri="{FF2B5EF4-FFF2-40B4-BE49-F238E27FC236}">
                  <a16:creationId xmlns:a16="http://schemas.microsoft.com/office/drawing/2014/main" id="{AD677856-754D-420E-9139-F4233AC3E079}"/>
                </a:ext>
              </a:extLst>
            </p:cNvPr>
            <p:cNvGrpSpPr/>
            <p:nvPr/>
          </p:nvGrpSpPr>
          <p:grpSpPr bwMode="auto">
            <a:xfrm>
              <a:off x="5491524" y="4598856"/>
              <a:ext cx="2774953" cy="2006601"/>
              <a:chOff x="2893" y="625"/>
              <a:chExt cx="1748" cy="1264"/>
            </a:xfrm>
          </p:grpSpPr>
          <p:grpSp>
            <p:nvGrpSpPr>
              <p:cNvPr id="130" name="Group 51">
                <a:extLst>
                  <a:ext uri="{FF2B5EF4-FFF2-40B4-BE49-F238E27FC236}">
                    <a16:creationId xmlns:a16="http://schemas.microsoft.com/office/drawing/2014/main" id="{211C8EF0-E9D6-49E4-9A06-0EE84DBA1907}"/>
                  </a:ext>
                </a:extLst>
              </p:cNvPr>
              <p:cNvGrpSpPr/>
              <p:nvPr/>
            </p:nvGrpSpPr>
            <p:grpSpPr bwMode="auto">
              <a:xfrm>
                <a:off x="2893" y="625"/>
                <a:ext cx="1748" cy="1264"/>
                <a:chOff x="3086" y="498"/>
                <a:chExt cx="1748" cy="1264"/>
              </a:xfrm>
            </p:grpSpPr>
            <p:sp>
              <p:nvSpPr>
                <p:cNvPr id="132" name="Rectangle 52">
                  <a:extLst>
                    <a:ext uri="{FF2B5EF4-FFF2-40B4-BE49-F238E27FC236}">
                      <a16:creationId xmlns:a16="http://schemas.microsoft.com/office/drawing/2014/main" id="{C488ECB6-05D4-4564-9ABB-485064A24C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3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33" name="Rectangle 53">
                  <a:extLst>
                    <a:ext uri="{FF2B5EF4-FFF2-40B4-BE49-F238E27FC236}">
                      <a16:creationId xmlns:a16="http://schemas.microsoft.com/office/drawing/2014/main" id="{713C67D8-0AEC-420D-8BD6-9D1DA021F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34" name="Rectangle 54">
                  <a:extLst>
                    <a:ext uri="{FF2B5EF4-FFF2-40B4-BE49-F238E27FC236}">
                      <a16:creationId xmlns:a16="http://schemas.microsoft.com/office/drawing/2014/main" id="{56CA7E72-0F96-4DF8-BDC1-ADCAD426F6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2" y="1411"/>
                  <a:ext cx="286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5" name="Rectangle 55">
                  <a:extLst>
                    <a:ext uri="{FF2B5EF4-FFF2-40B4-BE49-F238E27FC236}">
                      <a16:creationId xmlns:a16="http://schemas.microsoft.com/office/drawing/2014/main" id="{88642C7E-2610-4FF5-956B-0BF1B9153E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7" y="1411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6" name="Rectangle 56">
                  <a:extLst>
                    <a:ext uri="{FF2B5EF4-FFF2-40B4-BE49-F238E27FC236}">
                      <a16:creationId xmlns:a16="http://schemas.microsoft.com/office/drawing/2014/main" id="{0F265ADB-2E1D-41D1-B6C5-11753E8BFA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3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altLang="zh-CN" sz="2400" dirty="0">
                      <a:solidFill>
                        <a:srgbClr val="000000"/>
                      </a:solidFill>
                    </a:rPr>
                    <a:t>x</a:t>
                  </a:r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7" name="Rectangle 57">
                  <a:extLst>
                    <a:ext uri="{FF2B5EF4-FFF2-40B4-BE49-F238E27FC236}">
                      <a16:creationId xmlns:a16="http://schemas.microsoft.com/office/drawing/2014/main" id="{C1A03D06-BB46-4C02-AEC8-6A6D54FED5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8" name="Rectangle 59">
                  <a:extLst>
                    <a:ext uri="{FF2B5EF4-FFF2-40B4-BE49-F238E27FC236}">
                      <a16:creationId xmlns:a16="http://schemas.microsoft.com/office/drawing/2014/main" id="{F331A30D-C510-4481-A857-9E7A7F2E8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7" y="1060"/>
                  <a:ext cx="285" cy="351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9" name="Line 60">
                  <a:extLst>
                    <a:ext uri="{FF2B5EF4-FFF2-40B4-BE49-F238E27FC236}">
                      <a16:creationId xmlns:a16="http://schemas.microsoft.com/office/drawing/2014/main" id="{700F14E1-23C8-4126-A17F-F39820E7A6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7" y="1060"/>
                  <a:ext cx="1141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0" name="Line 61">
                  <a:extLst>
                    <a:ext uri="{FF2B5EF4-FFF2-40B4-BE49-F238E27FC236}">
                      <a16:creationId xmlns:a16="http://schemas.microsoft.com/office/drawing/2014/main" id="{FDCB11DD-D1F3-432E-8B18-886A638A12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7" y="1411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1" name="Line 62">
                  <a:extLst>
                    <a:ext uri="{FF2B5EF4-FFF2-40B4-BE49-F238E27FC236}">
                      <a16:creationId xmlns:a16="http://schemas.microsoft.com/office/drawing/2014/main" id="{56B49E89-CDC1-4467-9F0E-EBAF75372E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7" y="1762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2" name="Line 63">
                  <a:extLst>
                    <a:ext uri="{FF2B5EF4-FFF2-40B4-BE49-F238E27FC236}">
                      <a16:creationId xmlns:a16="http://schemas.microsoft.com/office/drawing/2014/main" id="{F4D2AE8C-C6C9-442F-8D15-0C09B64FEA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7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3" name="Line 64">
                  <a:extLst>
                    <a:ext uri="{FF2B5EF4-FFF2-40B4-BE49-F238E27FC236}">
                      <a16:creationId xmlns:a16="http://schemas.microsoft.com/office/drawing/2014/main" id="{67071FE3-202B-42CC-8A7C-B0CFED6ACC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22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4" name="Line 65">
                  <a:extLst>
                    <a:ext uri="{FF2B5EF4-FFF2-40B4-BE49-F238E27FC236}">
                      <a16:creationId xmlns:a16="http://schemas.microsoft.com/office/drawing/2014/main" id="{7A5A9704-AB9F-4C5E-9AFD-6782285CBE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8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5" name="Line 66">
                  <a:extLst>
                    <a:ext uri="{FF2B5EF4-FFF2-40B4-BE49-F238E27FC236}">
                      <a16:creationId xmlns:a16="http://schemas.microsoft.com/office/drawing/2014/main" id="{74ABDACC-893E-40F8-9D97-2C4ED3592E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3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6" name="Line 67">
                  <a:extLst>
                    <a:ext uri="{FF2B5EF4-FFF2-40B4-BE49-F238E27FC236}">
                      <a16:creationId xmlns:a16="http://schemas.microsoft.com/office/drawing/2014/main" id="{2FCB5912-38D8-4630-8F38-FA36321699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8" y="1060"/>
                  <a:ext cx="0" cy="70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" name="Line 68">
                  <a:extLst>
                    <a:ext uri="{FF2B5EF4-FFF2-40B4-BE49-F238E27FC236}">
                      <a16:creationId xmlns:a16="http://schemas.microsoft.com/office/drawing/2014/main" id="{19F1B735-6EFC-4F50-BCC1-F88038F64F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230" y="655"/>
                  <a:ext cx="407" cy="407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 Box 69">
                      <a:extLst>
                        <a:ext uri="{FF2B5EF4-FFF2-40B4-BE49-F238E27FC236}">
                          <a16:creationId xmlns:a16="http://schemas.microsoft.com/office/drawing/2014/main" id="{939A6E9C-9EB5-4605-8671-FEB8CC1E257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86" y="802"/>
                      <a:ext cx="474" cy="288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lvl="0" eaLnBrk="1" hangingPunct="1">
                        <a:spcBef>
                          <a:spcPct val="50000"/>
                        </a:spcBef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 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086" y="802"/>
                      <a:ext cx="474" cy="288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 Box 70">
                      <a:extLst>
                        <a:ext uri="{FF2B5EF4-FFF2-40B4-BE49-F238E27FC236}">
                          <a16:creationId xmlns:a16="http://schemas.microsoft.com/office/drawing/2014/main" id="{4A0ED485-2305-4EAB-9040-A2CE58AAD70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5" y="498"/>
                      <a:ext cx="474" cy="288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lvl="0" eaLnBrk="1" hangingPunct="1">
                        <a:spcBef>
                          <a:spcPct val="50000"/>
                        </a:spcBef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 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195" y="498"/>
                      <a:ext cx="474" cy="288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 Box 71">
                      <a:extLst>
                        <a:ext uri="{FF2B5EF4-FFF2-40B4-BE49-F238E27FC236}">
                          <a16:creationId xmlns:a16="http://schemas.microsoft.com/office/drawing/2014/main" id="{E244FEA5-AAF2-40A9-9AC4-ADEE9EFBC67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69" y="655"/>
                      <a:ext cx="474" cy="288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kumimoji="1" sz="3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kumimoji="1" sz="3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kumimoji="1" sz="2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lvl="0" eaLnBrk="1" hangingPunct="1">
                        <a:spcBef>
                          <a:spcPct val="50000"/>
                        </a:spcBef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en-US" altLang="zh-CN" sz="2400" b="1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ext Box 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369" y="655"/>
                      <a:ext cx="474" cy="288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  <a:ln w="38100">
                      <a:noFill/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1" name="Text Box 72">
                  <a:extLst>
                    <a:ext uri="{FF2B5EF4-FFF2-40B4-BE49-F238E27FC236}">
                      <a16:creationId xmlns:a16="http://schemas.microsoft.com/office/drawing/2014/main" id="{3E315CDB-3602-4495-918A-5E4B1B0A70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3" y="825"/>
                  <a:ext cx="36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00</a:t>
                  </a:r>
                </a:p>
              </p:txBody>
            </p:sp>
            <p:sp>
              <p:nvSpPr>
                <p:cNvPr id="152" name="Text Box 73">
                  <a:extLst>
                    <a:ext uri="{FF2B5EF4-FFF2-40B4-BE49-F238E27FC236}">
                      <a16:creationId xmlns:a16="http://schemas.microsoft.com/office/drawing/2014/main" id="{FB48544C-AD61-4EB5-90D7-8AD69B4DCE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97" y="825"/>
                  <a:ext cx="361" cy="288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01</a:t>
                  </a:r>
                </a:p>
              </p:txBody>
            </p:sp>
            <p:sp>
              <p:nvSpPr>
                <p:cNvPr id="153" name="Text Box 74">
                  <a:extLst>
                    <a:ext uri="{FF2B5EF4-FFF2-40B4-BE49-F238E27FC236}">
                      <a16:creationId xmlns:a16="http://schemas.microsoft.com/office/drawing/2014/main" id="{294561CF-D9C5-49D2-9749-EA663E8D72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1" y="825"/>
                  <a:ext cx="361" cy="288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sp>
              <p:nvSpPr>
                <p:cNvPr id="154" name="Text Box 75">
                  <a:extLst>
                    <a:ext uri="{FF2B5EF4-FFF2-40B4-BE49-F238E27FC236}">
                      <a16:creationId xmlns:a16="http://schemas.microsoft.com/office/drawing/2014/main" id="{E9604664-29C2-4712-BD18-30663E2A8F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3" y="825"/>
                  <a:ext cx="361" cy="288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155" name="Text Box 76">
                  <a:extLst>
                    <a:ext uri="{FF2B5EF4-FFF2-40B4-BE49-F238E27FC236}">
                      <a16:creationId xmlns:a16="http://schemas.microsoft.com/office/drawing/2014/main" id="{BFC04EAC-74B0-45E8-A8E7-AE41084FB9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4" y="1096"/>
                  <a:ext cx="361" cy="288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156" name="Text Box 77">
                  <a:extLst>
                    <a:ext uri="{FF2B5EF4-FFF2-40B4-BE49-F238E27FC236}">
                      <a16:creationId xmlns:a16="http://schemas.microsoft.com/office/drawing/2014/main" id="{CF56C630-B0E1-444E-93B9-64CF3232CD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5" y="1446"/>
                  <a:ext cx="361" cy="288"/>
                </a:xfrm>
                <a:prstGeom prst="rect">
                  <a:avLst/>
                </a:prstGeom>
                <a:noFill/>
                <a:ln w="38100">
                  <a:solidFill>
                    <a:srgbClr val="FFFF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131" name="AutoShape 78">
                <a:extLst>
                  <a:ext uri="{FF2B5EF4-FFF2-40B4-BE49-F238E27FC236}">
                    <a16:creationId xmlns:a16="http://schemas.microsoft.com/office/drawing/2014/main" id="{46589B6A-AF3D-4A85-B1D5-622729D4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" y="1233"/>
                <a:ext cx="507" cy="27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7" name="Rectangle 53">
              <a:extLst>
                <a:ext uri="{FF2B5EF4-FFF2-40B4-BE49-F238E27FC236}">
                  <a16:creationId xmlns:a16="http://schemas.microsoft.com/office/drawing/2014/main" id="{C11D1B1E-1AFA-4E6B-9E08-A7A3E48A1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7350" y="5554532"/>
              <a:ext cx="452438" cy="557213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dirty="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58" name="Rectangle 53">
              <a:extLst>
                <a:ext uri="{FF2B5EF4-FFF2-40B4-BE49-F238E27FC236}">
                  <a16:creationId xmlns:a16="http://schemas.microsoft.com/office/drawing/2014/main" id="{88BA0B5D-4A3A-4067-8784-E0365A419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6294" y="5550166"/>
              <a:ext cx="452438" cy="557213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dirty="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59" name="Rectangle 53">
              <a:extLst>
                <a:ext uri="{FF2B5EF4-FFF2-40B4-BE49-F238E27FC236}">
                  <a16:creationId xmlns:a16="http://schemas.microsoft.com/office/drawing/2014/main" id="{494C5362-8A28-496E-9DD2-330C008F7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5720" y="5548181"/>
              <a:ext cx="452438" cy="557213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dirty="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Text Box 202">
                  <a:extLst>
                    <a:ext uri="{FF2B5EF4-FFF2-40B4-BE49-F238E27FC236}">
                      <a16:creationId xmlns:a16="http://schemas.microsoft.com/office/drawing/2014/main" id="{1C662A36-6863-46E6-9ABB-67B0CC4163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0751" y="5658709"/>
                  <a:ext cx="4258310" cy="56586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lvl="0" eaLnBrk="1" hangingPunct="1">
                    <a:spcBef>
                      <a:spcPct val="50000"/>
                    </a:spcBef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  <m:sSubSup>
                          <m:sSubSupPr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8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sz="2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bSup>
                          </m:e>
                        </m:acc>
                      </m:oMath>
                    </m:oMathPara>
                  </a14:m>
                  <a:endParaRPr kumimoji="1" lang="en-US" altLang="zh-CN" sz="2800" i="1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uLnTx/>
                    <a:uFillTx/>
                  </a:endParaRPr>
                </a:p>
              </p:txBody>
            </p:sp>
          </mc:Choice>
          <mc:Fallback>
            <p:sp>
              <p:nvSpPr>
                <p:cNvPr id="160" name="Text Box 202">
                  <a:extLst>
                    <a:ext uri="{FF2B5EF4-FFF2-40B4-BE49-F238E27FC236}">
                      <a16:creationId xmlns:a16="http://schemas.microsoft.com/office/drawing/2014/main" id="{1C662A36-6863-46E6-9ABB-67B0CC416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50751" y="5658709"/>
                  <a:ext cx="4258310" cy="56586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3" name="AutoShape 78">
              <a:extLst>
                <a:ext uri="{FF2B5EF4-FFF2-40B4-BE49-F238E27FC236}">
                  <a16:creationId xmlns:a16="http://schemas.microsoft.com/office/drawing/2014/main" id="{8247FF35-6145-4420-9FAA-BD1429C39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3125" y="5573580"/>
              <a:ext cx="804863" cy="43973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 Box 202">
                <a:extLst>
                  <a:ext uri="{FF2B5EF4-FFF2-40B4-BE49-F238E27FC236}">
                    <a16:creationId xmlns:a16="http://schemas.microsoft.com/office/drawing/2014/main" id="{41E81D6E-BB2A-4598-B226-06DD6176B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5842" y="4897023"/>
                <a:ext cx="2129155" cy="56769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CN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8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e>
                      </m:acc>
                    </m:oMath>
                  </m:oMathPara>
                </a14:m>
                <a:endParaRPr kumimoji="1" lang="en-US" altLang="zh-CN" sz="2800" i="1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</a:endParaRPr>
              </a:p>
            </p:txBody>
          </p:sp>
        </mc:Choice>
        <mc:Fallback>
          <p:sp>
            <p:nvSpPr>
              <p:cNvPr id="164" name="Text Box 202">
                <a:extLst>
                  <a:ext uri="{FF2B5EF4-FFF2-40B4-BE49-F238E27FC236}">
                    <a16:creationId xmlns:a16="http://schemas.microsoft.com/office/drawing/2014/main" id="{41E81D6E-BB2A-4598-B226-06DD6176B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5842" y="4897023"/>
                <a:ext cx="2129155" cy="5676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4710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088" y="189468"/>
            <a:ext cx="8410109" cy="5334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为控制端，求一个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状态加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、加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 txBox="1">
                <a:spLocks noChangeArrowheads="1"/>
              </p:cNvSpPr>
              <p:nvPr/>
            </p:nvSpPr>
            <p:spPr>
              <a:xfrm>
                <a:off x="518615" y="819543"/>
                <a:ext cx="8040806" cy="533400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000" b="1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4572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9144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13716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1828800"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分析：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𝑿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时，计数顺序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:0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12340…</a:t>
                </a:r>
              </a:p>
              <a:p>
                <a:r>
                  <a:rPr lang="en-US" altLang="zh-CN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𝑿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时，计数顺序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:024130…</a:t>
                </a:r>
                <a:endParaRPr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5" y="819543"/>
                <a:ext cx="8040806" cy="533400"/>
              </a:xfrm>
              <a:prstGeom prst="rect">
                <a:avLst/>
              </a:prstGeom>
              <a:blipFill rotWithShape="1">
                <a:blip r:embed="rId2"/>
                <a:stretch>
                  <a:fillRect l="-6" t="-74" r="3" b="-684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89"/>
          <p:cNvGrpSpPr/>
          <p:nvPr/>
        </p:nvGrpSpPr>
        <p:grpSpPr bwMode="auto">
          <a:xfrm>
            <a:off x="2991205" y="2101989"/>
            <a:ext cx="3095625" cy="3519488"/>
            <a:chOff x="511" y="1582"/>
            <a:chExt cx="1950" cy="2217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1282" y="1582"/>
              <a:ext cx="454" cy="454"/>
            </a:xfrm>
            <a:prstGeom prst="ellipse">
              <a:avLst/>
            </a:prstGeom>
            <a:noFill/>
            <a:ln w="38100" algn="ctr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1373" y="162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2007" y="2036"/>
              <a:ext cx="454" cy="454"/>
            </a:xfrm>
            <a:prstGeom prst="ellipse">
              <a:avLst/>
            </a:prstGeom>
            <a:noFill/>
            <a:ln w="38100" algn="ctr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2098" y="208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688" y="2873"/>
              <a:ext cx="454" cy="454"/>
            </a:xfrm>
            <a:prstGeom prst="ellipse">
              <a:avLst/>
            </a:prstGeom>
            <a:noFill/>
            <a:ln w="38100" algn="ctr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1781" y="289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511" y="2081"/>
              <a:ext cx="454" cy="454"/>
            </a:xfrm>
            <a:prstGeom prst="ellipse">
              <a:avLst/>
            </a:prstGeom>
            <a:noFill/>
            <a:ln w="38100" algn="ctr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602" y="212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919" y="2852"/>
              <a:ext cx="454" cy="454"/>
            </a:xfrm>
            <a:prstGeom prst="ellipse">
              <a:avLst/>
            </a:prstGeom>
            <a:noFill/>
            <a:ln w="38100" algn="ctr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1010" y="2897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V="1">
              <a:off x="874" y="1854"/>
              <a:ext cx="408" cy="2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736" y="1899"/>
              <a:ext cx="362" cy="1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>
              <a:off x="2008" y="2489"/>
              <a:ext cx="181" cy="3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H="1">
              <a:off x="1327" y="3170"/>
              <a:ext cx="36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H="1" flipV="1">
              <a:off x="828" y="2534"/>
              <a:ext cx="182" cy="3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964" y="2262"/>
              <a:ext cx="104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 flipH="1">
              <a:off x="1282" y="2353"/>
              <a:ext cx="771" cy="5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 flipV="1">
              <a:off x="1146" y="2036"/>
              <a:ext cx="317" cy="8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>
              <a:off x="1554" y="2036"/>
              <a:ext cx="318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 flipH="1" flipV="1">
              <a:off x="964" y="2398"/>
              <a:ext cx="772" cy="54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1146" y="3472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状态图</a:t>
              </a:r>
            </a:p>
          </p:txBody>
        </p:sp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874" y="1731"/>
              <a:ext cx="227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27" name="Text Box 32"/>
            <p:cNvSpPr txBox="1">
              <a:spLocks noChangeArrowheads="1"/>
            </p:cNvSpPr>
            <p:nvPr/>
          </p:nvSpPr>
          <p:spPr bwMode="auto">
            <a:xfrm>
              <a:off x="1781" y="1704"/>
              <a:ext cx="227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2086" y="2519"/>
              <a:ext cx="227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1429" y="3123"/>
              <a:ext cx="227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715" y="2602"/>
              <a:ext cx="227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1690" y="2020"/>
              <a:ext cx="27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1463" y="2428"/>
              <a:ext cx="27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1055" y="2263"/>
              <a:ext cx="27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1215" y="1980"/>
              <a:ext cx="27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5" name="Text Box 40"/>
            <p:cNvSpPr txBox="1">
              <a:spLocks noChangeArrowheads="1"/>
            </p:cNvSpPr>
            <p:nvPr/>
          </p:nvSpPr>
          <p:spPr bwMode="auto">
            <a:xfrm>
              <a:off x="1781" y="2519"/>
              <a:ext cx="27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36" name="Text Box 144"/>
          <p:cNvSpPr txBox="1">
            <a:spLocks noChangeArrowheads="1"/>
          </p:cNvSpPr>
          <p:nvPr/>
        </p:nvSpPr>
        <p:spPr bwMode="auto">
          <a:xfrm>
            <a:off x="562491" y="5639321"/>
            <a:ext cx="8243247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步骤：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状态分配；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）状态转换卡诺图；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3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）写驱动方；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）检查是否自启动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-8370" y="379"/>
            <a:ext cx="8831094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98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400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indent="-31623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61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3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5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7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0" indent="0" eaLnBrk="1" hangingPunct="1">
              <a:lnSpc>
                <a:spcPct val="120000"/>
              </a:lnSpc>
              <a:spcBef>
                <a:spcPct val="90000"/>
              </a:spcBef>
              <a:buClr>
                <a:srgbClr val="330066"/>
              </a:buClr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X、Y、W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之间的逻辑关系可用下述方程来描述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9" name="Group 76"/>
          <p:cNvGrpSpPr/>
          <p:nvPr/>
        </p:nvGrpSpPr>
        <p:grpSpPr bwMode="auto">
          <a:xfrm>
            <a:off x="1164278" y="816807"/>
            <a:ext cx="7221538" cy="3187700"/>
            <a:chOff x="864" y="696"/>
            <a:chExt cx="4549" cy="2008"/>
          </a:xfrm>
        </p:grpSpPr>
        <p:sp>
          <p:nvSpPr>
            <p:cNvPr id="100" name="Rectangle 5"/>
            <p:cNvSpPr>
              <a:spLocks noChangeArrowheads="1"/>
            </p:cNvSpPr>
            <p:nvPr/>
          </p:nvSpPr>
          <p:spPr bwMode="auto">
            <a:xfrm>
              <a:off x="2491" y="797"/>
              <a:ext cx="1331" cy="91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组合逻辑电路</a:t>
              </a:r>
            </a:p>
          </p:txBody>
        </p:sp>
        <p:sp>
          <p:nvSpPr>
            <p:cNvPr id="108" name="Line 6"/>
            <p:cNvSpPr>
              <a:spLocks noChangeShapeType="1"/>
            </p:cNvSpPr>
            <p:nvPr/>
          </p:nvSpPr>
          <p:spPr bwMode="auto">
            <a:xfrm>
              <a:off x="3822" y="898"/>
              <a:ext cx="7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Line 7"/>
            <p:cNvSpPr>
              <a:spLocks noChangeShapeType="1"/>
            </p:cNvSpPr>
            <p:nvPr/>
          </p:nvSpPr>
          <p:spPr bwMode="auto">
            <a:xfrm>
              <a:off x="3822" y="1202"/>
              <a:ext cx="7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Line 8"/>
            <p:cNvSpPr>
              <a:spLocks noChangeShapeType="1"/>
            </p:cNvSpPr>
            <p:nvPr/>
          </p:nvSpPr>
          <p:spPr bwMode="auto">
            <a:xfrm>
              <a:off x="1751" y="898"/>
              <a:ext cx="7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Line 9"/>
            <p:cNvSpPr>
              <a:spLocks noChangeShapeType="1"/>
            </p:cNvSpPr>
            <p:nvPr/>
          </p:nvSpPr>
          <p:spPr bwMode="auto">
            <a:xfrm>
              <a:off x="1751" y="1202"/>
              <a:ext cx="7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Rectangle 10"/>
            <p:cNvSpPr>
              <a:spLocks noChangeArrowheads="1"/>
            </p:cNvSpPr>
            <p:nvPr/>
          </p:nvSpPr>
          <p:spPr bwMode="auto">
            <a:xfrm>
              <a:off x="2491" y="1910"/>
              <a:ext cx="1331" cy="60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存储电路</a:t>
              </a:r>
            </a:p>
          </p:txBody>
        </p:sp>
        <p:sp>
          <p:nvSpPr>
            <p:cNvPr id="139" name="Line 11"/>
            <p:cNvSpPr>
              <a:spLocks noChangeShapeType="1"/>
            </p:cNvSpPr>
            <p:nvPr/>
          </p:nvSpPr>
          <p:spPr bwMode="auto">
            <a:xfrm>
              <a:off x="1949" y="1404"/>
              <a:ext cx="5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Line 12"/>
            <p:cNvSpPr>
              <a:spLocks noChangeShapeType="1"/>
            </p:cNvSpPr>
            <p:nvPr/>
          </p:nvSpPr>
          <p:spPr bwMode="auto">
            <a:xfrm>
              <a:off x="2244" y="1607"/>
              <a:ext cx="24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Line 13"/>
            <p:cNvSpPr>
              <a:spLocks noChangeShapeType="1"/>
            </p:cNvSpPr>
            <p:nvPr/>
          </p:nvSpPr>
          <p:spPr bwMode="auto">
            <a:xfrm>
              <a:off x="3822" y="2062"/>
              <a:ext cx="24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Line 14"/>
            <p:cNvSpPr>
              <a:spLocks noChangeShapeType="1"/>
            </p:cNvSpPr>
            <p:nvPr/>
          </p:nvSpPr>
          <p:spPr bwMode="auto">
            <a:xfrm>
              <a:off x="3822" y="2416"/>
              <a:ext cx="5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Line 15"/>
            <p:cNvSpPr>
              <a:spLocks noChangeShapeType="1"/>
            </p:cNvSpPr>
            <p:nvPr/>
          </p:nvSpPr>
          <p:spPr bwMode="auto">
            <a:xfrm>
              <a:off x="3822" y="1404"/>
              <a:ext cx="5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Line 16"/>
            <p:cNvSpPr>
              <a:spLocks noChangeShapeType="1"/>
            </p:cNvSpPr>
            <p:nvPr/>
          </p:nvSpPr>
          <p:spPr bwMode="auto">
            <a:xfrm>
              <a:off x="3822" y="1607"/>
              <a:ext cx="24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Line 17"/>
            <p:cNvSpPr>
              <a:spLocks noChangeShapeType="1"/>
            </p:cNvSpPr>
            <p:nvPr/>
          </p:nvSpPr>
          <p:spPr bwMode="auto">
            <a:xfrm>
              <a:off x="2244" y="2062"/>
              <a:ext cx="24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Line 18"/>
            <p:cNvSpPr>
              <a:spLocks noChangeShapeType="1"/>
            </p:cNvSpPr>
            <p:nvPr/>
          </p:nvSpPr>
          <p:spPr bwMode="auto">
            <a:xfrm>
              <a:off x="1949" y="2416"/>
              <a:ext cx="5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Line 19"/>
            <p:cNvSpPr>
              <a:spLocks noChangeShapeType="1"/>
            </p:cNvSpPr>
            <p:nvPr/>
          </p:nvSpPr>
          <p:spPr bwMode="auto">
            <a:xfrm>
              <a:off x="4069" y="1607"/>
              <a:ext cx="0" cy="45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Line 20"/>
            <p:cNvSpPr>
              <a:spLocks noChangeShapeType="1"/>
            </p:cNvSpPr>
            <p:nvPr/>
          </p:nvSpPr>
          <p:spPr bwMode="auto">
            <a:xfrm>
              <a:off x="4364" y="1404"/>
              <a:ext cx="0" cy="10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Line 21"/>
            <p:cNvSpPr>
              <a:spLocks noChangeShapeType="1"/>
            </p:cNvSpPr>
            <p:nvPr/>
          </p:nvSpPr>
          <p:spPr bwMode="auto">
            <a:xfrm>
              <a:off x="2244" y="1607"/>
              <a:ext cx="0" cy="45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Line 22"/>
            <p:cNvSpPr>
              <a:spLocks noChangeShapeType="1"/>
            </p:cNvSpPr>
            <p:nvPr/>
          </p:nvSpPr>
          <p:spPr bwMode="auto">
            <a:xfrm>
              <a:off x="1949" y="1404"/>
              <a:ext cx="0" cy="10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Line 23"/>
            <p:cNvSpPr>
              <a:spLocks noChangeShapeType="1"/>
            </p:cNvSpPr>
            <p:nvPr/>
          </p:nvSpPr>
          <p:spPr bwMode="auto">
            <a:xfrm>
              <a:off x="2047" y="1000"/>
              <a:ext cx="0" cy="1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Line 24"/>
            <p:cNvSpPr>
              <a:spLocks noChangeShapeType="1"/>
            </p:cNvSpPr>
            <p:nvPr/>
          </p:nvSpPr>
          <p:spPr bwMode="auto">
            <a:xfrm>
              <a:off x="4167" y="1000"/>
              <a:ext cx="0" cy="1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Line 25"/>
            <p:cNvSpPr>
              <a:spLocks noChangeShapeType="1"/>
            </p:cNvSpPr>
            <p:nvPr/>
          </p:nvSpPr>
          <p:spPr bwMode="auto">
            <a:xfrm>
              <a:off x="2244" y="2163"/>
              <a:ext cx="0" cy="1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Line 26"/>
            <p:cNvSpPr>
              <a:spLocks noChangeShapeType="1"/>
            </p:cNvSpPr>
            <p:nvPr/>
          </p:nvSpPr>
          <p:spPr bwMode="auto">
            <a:xfrm>
              <a:off x="3970" y="2163"/>
              <a:ext cx="0" cy="1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AutoShape 27"/>
            <p:cNvSpPr/>
            <p:nvPr/>
          </p:nvSpPr>
          <p:spPr bwMode="auto">
            <a:xfrm>
              <a:off x="1358" y="848"/>
              <a:ext cx="147" cy="354"/>
            </a:xfrm>
            <a:prstGeom prst="leftBrace">
              <a:avLst>
                <a:gd name="adj1" fmla="val 20068"/>
                <a:gd name="adj2" fmla="val 52972"/>
              </a:avLst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AutoShape 28"/>
            <p:cNvSpPr/>
            <p:nvPr/>
          </p:nvSpPr>
          <p:spPr bwMode="auto">
            <a:xfrm>
              <a:off x="4808" y="848"/>
              <a:ext cx="99" cy="405"/>
            </a:xfrm>
            <a:prstGeom prst="rightBrace">
              <a:avLst>
                <a:gd name="adj1" fmla="val 34091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Text Box 29"/>
            <p:cNvSpPr txBox="1">
              <a:spLocks noChangeArrowheads="1"/>
            </p:cNvSpPr>
            <p:nvPr/>
          </p:nvSpPr>
          <p:spPr bwMode="auto">
            <a:xfrm>
              <a:off x="1456" y="696"/>
              <a:ext cx="44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8" name="Rectangle 30"/>
            <p:cNvSpPr>
              <a:spLocks noChangeArrowheads="1"/>
            </p:cNvSpPr>
            <p:nvPr/>
          </p:nvSpPr>
          <p:spPr bwMode="auto">
            <a:xfrm>
              <a:off x="1456" y="1000"/>
              <a:ext cx="32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59" name="Rectangle 31"/>
            <p:cNvSpPr>
              <a:spLocks noChangeArrowheads="1"/>
            </p:cNvSpPr>
            <p:nvPr/>
          </p:nvSpPr>
          <p:spPr bwMode="auto">
            <a:xfrm>
              <a:off x="4512" y="696"/>
              <a:ext cx="3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60" name="Rectangle 32"/>
            <p:cNvSpPr>
              <a:spLocks noChangeArrowheads="1"/>
            </p:cNvSpPr>
            <p:nvPr/>
          </p:nvSpPr>
          <p:spPr bwMode="auto">
            <a:xfrm>
              <a:off x="4512" y="1050"/>
              <a:ext cx="29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  <a:endPara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1" name="Rectangle 33"/>
            <p:cNvSpPr>
              <a:spLocks noChangeArrowheads="1"/>
            </p:cNvSpPr>
            <p:nvPr/>
          </p:nvSpPr>
          <p:spPr bwMode="auto">
            <a:xfrm>
              <a:off x="4019" y="1860"/>
              <a:ext cx="38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62" name="Rectangle 34"/>
            <p:cNvSpPr>
              <a:spLocks noChangeArrowheads="1"/>
            </p:cNvSpPr>
            <p:nvPr/>
          </p:nvSpPr>
          <p:spPr bwMode="auto">
            <a:xfrm>
              <a:off x="4019" y="2416"/>
              <a:ext cx="38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r>
                <a:rPr kumimoji="1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endPara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Rectangle 35"/>
            <p:cNvSpPr>
              <a:spLocks noChangeArrowheads="1"/>
            </p:cNvSpPr>
            <p:nvPr/>
          </p:nvSpPr>
          <p:spPr bwMode="auto">
            <a:xfrm>
              <a:off x="1949" y="1860"/>
              <a:ext cx="33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64" name="Rectangle 36"/>
            <p:cNvSpPr>
              <a:spLocks noChangeArrowheads="1"/>
            </p:cNvSpPr>
            <p:nvPr/>
          </p:nvSpPr>
          <p:spPr bwMode="auto">
            <a:xfrm>
              <a:off x="1949" y="2366"/>
              <a:ext cx="30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r>
                <a:rPr kumimoji="1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  <a:endPara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Rectangle 37"/>
            <p:cNvSpPr>
              <a:spLocks noChangeArrowheads="1"/>
            </p:cNvSpPr>
            <p:nvPr/>
          </p:nvSpPr>
          <p:spPr bwMode="auto">
            <a:xfrm>
              <a:off x="864" y="848"/>
              <a:ext cx="506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输入</a:t>
              </a:r>
              <a:endParaRPr kumimoji="1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" name="Rectangle 38"/>
            <p:cNvSpPr>
              <a:spLocks noChangeArrowheads="1"/>
            </p:cNvSpPr>
            <p:nvPr/>
          </p:nvSpPr>
          <p:spPr bwMode="auto">
            <a:xfrm>
              <a:off x="4907" y="898"/>
              <a:ext cx="506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F08F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输出</a:t>
              </a:r>
              <a:endParaRPr kumimoji="1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685805" y="4349450"/>
            <a:ext cx="7667363" cy="52322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Y=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X,Q</a:t>
            </a:r>
            <a:r>
              <a:rPr kumimoji="1" lang="en-US" altLang="zh-CN" sz="2800" b="1" i="0" u="none" strike="noStrike" kern="1200" cap="none" spc="0" normalizeH="0" baseline="30000" noProof="0" dirty="0" err="1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时序逻辑电路的输出方程</a:t>
            </a: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667271" y="4932272"/>
            <a:ext cx="8229600" cy="519112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W=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X,Q</a:t>
            </a:r>
            <a:r>
              <a:rPr kumimoji="1" lang="en-US" altLang="zh-CN" sz="2800" b="1" i="0" u="none" strike="noStrike" kern="1200" cap="none" spc="0" normalizeH="0" baseline="30000" noProof="0" dirty="0" err="1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时序逻辑电路的驱动（激励）方程</a:t>
            </a:r>
          </a:p>
        </p:txBody>
      </p: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685805" y="5539938"/>
            <a:ext cx="8534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n+1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W,Q</a:t>
            </a:r>
            <a:r>
              <a:rPr kumimoji="1" lang="en-US" altLang="zh-CN" sz="2800" b="1" i="0" u="none" strike="noStrike" kern="1200" cap="none" spc="0" normalizeH="0" baseline="30000" noProof="0" dirty="0" err="1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时序逻辑电路的状态（特征）方程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4" grpId="0" autoUpdateAnimBg="0"/>
      <p:bldP spid="4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-8370" y="379"/>
            <a:ext cx="8831094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98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400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indent="-31623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61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3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5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7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0" indent="0" eaLnBrk="1" hangingPunct="1">
              <a:lnSpc>
                <a:spcPct val="120000"/>
              </a:lnSpc>
              <a:spcBef>
                <a:spcPct val="90000"/>
              </a:spcBef>
              <a:buClr>
                <a:srgbClr val="330066"/>
              </a:buClr>
              <a:buNone/>
              <a:defRPr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§5.1.2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时序逻辑电路的分类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spcBef>
                <a:spcPts val="400"/>
              </a:spcBef>
              <a:buClr>
                <a:srgbClr val="330066"/>
              </a:buClr>
              <a:defRPr/>
            </a:pPr>
            <a:r>
              <a:rPr kumimoji="0"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、按照存储电路中触发器的动作特点不同可分为：</a:t>
            </a:r>
            <a:r>
              <a:rPr kumimoji="0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同步时序电路</a:t>
            </a: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0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异步时序电路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877276"/>
            <a:ext cx="23879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同步时序逻辑电路：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所有触发器的动作受同一时钟信号控制</a:t>
            </a:r>
            <a:endParaRPr kumimoji="0"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5" name="Picture 7" descr="6-3-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626" y="4186272"/>
            <a:ext cx="5516404" cy="23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矩形 45"/>
          <p:cNvSpPr/>
          <p:nvPr/>
        </p:nvSpPr>
        <p:spPr>
          <a:xfrm>
            <a:off x="4116" y="4575162"/>
            <a:ext cx="23879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异步时序逻辑电路：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所有触发器的动作不受同一时钟信号控制</a:t>
            </a:r>
            <a:endParaRPr kumimoji="0"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右箭头 47"/>
          <p:cNvSpPr/>
          <p:nvPr/>
        </p:nvSpPr>
        <p:spPr>
          <a:xfrm>
            <a:off x="2084173" y="5789653"/>
            <a:ext cx="443807" cy="25537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099943" y="3104268"/>
            <a:ext cx="443807" cy="255373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2441893" y="1668145"/>
            <a:ext cx="6310312" cy="2589213"/>
            <a:chOff x="949" y="813"/>
            <a:chExt cx="3975" cy="163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866" y="1102"/>
              <a:ext cx="572" cy="8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D  Q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Georgia" panose="02040502050405020303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 CP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57" y="1102"/>
              <a:ext cx="571" cy="8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D  Q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Georgia" panose="02040502050405020303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 CP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846" y="1102"/>
              <a:ext cx="572" cy="81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D  Q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24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Georgia" panose="02040502050405020303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 CP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438" y="1334"/>
              <a:ext cx="4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428" y="1295"/>
              <a:ext cx="4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417" y="1295"/>
              <a:ext cx="27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276" y="2106"/>
              <a:ext cx="23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714" y="1719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714" y="1719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Oval 13"/>
            <p:cNvSpPr>
              <a:spLocks noChangeAspect="1" noChangeArrowheads="1"/>
            </p:cNvSpPr>
            <p:nvPr/>
          </p:nvSpPr>
          <p:spPr bwMode="auto">
            <a:xfrm>
              <a:off x="1692" y="2066"/>
              <a:ext cx="36" cy="3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705" y="1719"/>
              <a:ext cx="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705" y="1719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208" y="1821"/>
              <a:ext cx="35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solidFill>
                      <a:schemeClr val="tx1"/>
                    </a:solidFill>
                  </a:ln>
                  <a:effectLst/>
                  <a:uLnTx/>
                  <a:uFillTx/>
                  <a:latin typeface="Georgia" panose="02040502050405020303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3659" y="1761"/>
              <a:ext cx="180" cy="350"/>
            </a:xfrm>
            <a:custGeom>
              <a:avLst/>
              <a:gdLst>
                <a:gd name="T0" fmla="*/ 180 w 180"/>
                <a:gd name="T1" fmla="*/ 0 h 350"/>
                <a:gd name="T2" fmla="*/ 0 w 180"/>
                <a:gd name="T3" fmla="*/ 0 h 350"/>
                <a:gd name="T4" fmla="*/ 0 w 180"/>
                <a:gd name="T5" fmla="*/ 350 h 3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" h="350">
                  <a:moveTo>
                    <a:pt x="180" y="0"/>
                  </a:moveTo>
                  <a:lnTo>
                    <a:pt x="0" y="0"/>
                  </a:lnTo>
                  <a:lnTo>
                    <a:pt x="0" y="35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Oval 18"/>
            <p:cNvSpPr>
              <a:spLocks noChangeAspect="1" noChangeArrowheads="1"/>
            </p:cNvSpPr>
            <p:nvPr/>
          </p:nvSpPr>
          <p:spPr bwMode="auto">
            <a:xfrm>
              <a:off x="3632" y="2089"/>
              <a:ext cx="36" cy="3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Oval 19"/>
            <p:cNvSpPr>
              <a:spLocks noChangeAspect="1" noChangeArrowheads="1"/>
            </p:cNvSpPr>
            <p:nvPr/>
          </p:nvSpPr>
          <p:spPr bwMode="auto">
            <a:xfrm>
              <a:off x="2683" y="2066"/>
              <a:ext cx="36" cy="3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1276" y="1908"/>
              <a:ext cx="2868" cy="440"/>
            </a:xfrm>
            <a:custGeom>
              <a:avLst/>
              <a:gdLst>
                <a:gd name="T0" fmla="*/ 2868 w 2868"/>
                <a:gd name="T1" fmla="*/ 0 h 440"/>
                <a:gd name="T2" fmla="*/ 2868 w 2868"/>
                <a:gd name="T3" fmla="*/ 440 h 440"/>
                <a:gd name="T4" fmla="*/ 0 w 2868"/>
                <a:gd name="T5" fmla="*/ 440 h 4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8" h="440">
                  <a:moveTo>
                    <a:pt x="2868" y="0"/>
                  </a:moveTo>
                  <a:lnTo>
                    <a:pt x="2868" y="440"/>
                  </a:lnTo>
                  <a:lnTo>
                    <a:pt x="0" y="44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128" y="1908"/>
              <a:ext cx="0" cy="4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122" y="1908"/>
              <a:ext cx="0" cy="4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3083" y="2303"/>
              <a:ext cx="68" cy="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2078" y="2326"/>
              <a:ext cx="68" cy="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7" name="Group 25"/>
            <p:cNvGrpSpPr/>
            <p:nvPr/>
          </p:nvGrpSpPr>
          <p:grpSpPr bwMode="auto">
            <a:xfrm>
              <a:off x="949" y="2156"/>
              <a:ext cx="553" cy="288"/>
              <a:chOff x="1175" y="3106"/>
              <a:chExt cx="553" cy="288"/>
            </a:xfrm>
          </p:grpSpPr>
          <p:sp>
            <p:nvSpPr>
              <p:cNvPr id="35" name="Text Box 26"/>
              <p:cNvSpPr txBox="1">
                <a:spLocks noChangeArrowheads="1"/>
              </p:cNvSpPr>
              <p:nvPr/>
            </p:nvSpPr>
            <p:spPr bwMode="auto">
              <a:xfrm>
                <a:off x="1175" y="3106"/>
                <a:ext cx="55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0" i="0" u="none" strike="noStrike" kern="1200" cap="none" spc="0" normalizeH="0" baseline="-25000" noProof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>
                <a:off x="1219" y="3146"/>
                <a:ext cx="113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 rot="5400000">
              <a:off x="1863" y="1654"/>
              <a:ext cx="104" cy="9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 rot="5400000">
              <a:off x="2850" y="1671"/>
              <a:ext cx="104" cy="9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 rot="5400000">
              <a:off x="3840" y="1704"/>
              <a:ext cx="104" cy="9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V="1">
              <a:off x="4077" y="2337"/>
              <a:ext cx="56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4416" y="1717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1592" y="813"/>
              <a:ext cx="3332" cy="949"/>
            </a:xfrm>
            <a:custGeom>
              <a:avLst/>
              <a:gdLst>
                <a:gd name="T0" fmla="*/ 2903 w 3332"/>
                <a:gd name="T1" fmla="*/ 949 h 949"/>
                <a:gd name="T2" fmla="*/ 3332 w 3332"/>
                <a:gd name="T3" fmla="*/ 949 h 949"/>
                <a:gd name="T4" fmla="*/ 3332 w 3332"/>
                <a:gd name="T5" fmla="*/ 0 h 949"/>
                <a:gd name="T6" fmla="*/ 0 w 3332"/>
                <a:gd name="T7" fmla="*/ 0 h 949"/>
                <a:gd name="T8" fmla="*/ 0 w 3332"/>
                <a:gd name="T9" fmla="*/ 384 h 949"/>
                <a:gd name="T10" fmla="*/ 283 w 3332"/>
                <a:gd name="T11" fmla="*/ 384 h 9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32" h="949">
                  <a:moveTo>
                    <a:pt x="2903" y="949"/>
                  </a:moveTo>
                  <a:lnTo>
                    <a:pt x="3332" y="949"/>
                  </a:lnTo>
                  <a:lnTo>
                    <a:pt x="3332" y="0"/>
                  </a:lnTo>
                  <a:lnTo>
                    <a:pt x="0" y="0"/>
                  </a:lnTo>
                  <a:lnTo>
                    <a:pt x="0" y="384"/>
                  </a:lnTo>
                  <a:lnTo>
                    <a:pt x="283" y="38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4" name="Group 34"/>
            <p:cNvGrpSpPr/>
            <p:nvPr/>
          </p:nvGrpSpPr>
          <p:grpSpPr bwMode="auto">
            <a:xfrm>
              <a:off x="4450" y="1469"/>
              <a:ext cx="339" cy="288"/>
              <a:chOff x="1344" y="3411"/>
              <a:chExt cx="339" cy="288"/>
            </a:xfrm>
          </p:grpSpPr>
          <p:sp>
            <p:nvSpPr>
              <p:cNvPr id="37" name="Text Box 35"/>
              <p:cNvSpPr txBox="1">
                <a:spLocks noChangeArrowheads="1"/>
              </p:cNvSpPr>
              <p:nvPr/>
            </p:nvSpPr>
            <p:spPr bwMode="auto">
              <a:xfrm>
                <a:off x="1344" y="3411"/>
                <a:ext cx="339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Georgia" panose="02040502050405020303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0" lang="en-US" altLang="zh-CN" sz="2400" b="0" i="0" u="none" strike="noStrike" kern="1200" cap="none" spc="0" normalizeH="0" baseline="-25000" noProof="0" dirty="0">
                    <a:ln>
                      <a:solidFill>
                        <a:schemeClr val="tx1"/>
                      </a:solidFill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auto">
              <a:xfrm>
                <a:off x="1400" y="3445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0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/>
      <p:bldP spid="4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-3283" y="-1001"/>
            <a:ext cx="8229600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98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400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indent="-31623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61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3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5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7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00"/>
              </a:spcBef>
              <a:buClr>
                <a:srgbClr val="330066"/>
              </a:buClr>
              <a:defRPr/>
            </a:pPr>
            <a:r>
              <a:rPr kumimoji="0"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、按照输出信号的特点，分为</a:t>
            </a:r>
            <a:r>
              <a:rPr kumimoji="0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米利</a:t>
            </a:r>
            <a:r>
              <a:rPr kumimoji="0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(Mealy)</a:t>
            </a:r>
            <a:r>
              <a:rPr kumimoji="0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0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穆尔</a:t>
            </a:r>
            <a:r>
              <a:rPr kumimoji="0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(Moore)</a:t>
            </a:r>
            <a:r>
              <a:rPr kumimoji="0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两种</a:t>
            </a:r>
            <a:endParaRPr kumimoji="0"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3" name="Picture 7" descr="6-3-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8" y="4057826"/>
            <a:ext cx="5516404" cy="23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矩形 103"/>
          <p:cNvSpPr/>
          <p:nvPr/>
        </p:nvSpPr>
        <p:spPr>
          <a:xfrm>
            <a:off x="6628187" y="3179785"/>
            <a:ext cx="23879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米利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(Mealy)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型电路：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输出信号不仅取决于存储电路的状态，还取决于输入变量</a:t>
            </a:r>
            <a:endParaRPr kumimoji="0"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595167" y="5243146"/>
            <a:ext cx="238793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穆尔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(Moore)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型电路：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输出信号仅取决于存储电路的状态</a:t>
            </a:r>
            <a:endParaRPr kumimoji="0"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8" name="Group 97"/>
          <p:cNvGrpSpPr/>
          <p:nvPr/>
        </p:nvGrpSpPr>
        <p:grpSpPr bwMode="auto">
          <a:xfrm>
            <a:off x="129142" y="768350"/>
            <a:ext cx="8426848" cy="2907974"/>
            <a:chOff x="76" y="484"/>
            <a:chExt cx="5582" cy="2046"/>
          </a:xfrm>
        </p:grpSpPr>
        <p:grpSp>
          <p:nvGrpSpPr>
            <p:cNvPr id="89" name="Group 92"/>
            <p:cNvGrpSpPr/>
            <p:nvPr/>
          </p:nvGrpSpPr>
          <p:grpSpPr bwMode="auto">
            <a:xfrm>
              <a:off x="76" y="484"/>
              <a:ext cx="5582" cy="2046"/>
              <a:chOff x="76" y="484"/>
              <a:chExt cx="5582" cy="2046"/>
            </a:xfrm>
          </p:grpSpPr>
          <p:sp>
            <p:nvSpPr>
              <p:cNvPr id="94" name="Rectangle 5"/>
              <p:cNvSpPr>
                <a:spLocks noChangeArrowheads="1"/>
              </p:cNvSpPr>
              <p:nvPr/>
            </p:nvSpPr>
            <p:spPr bwMode="auto">
              <a:xfrm>
                <a:off x="1180" y="1254"/>
                <a:ext cx="496" cy="689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AutoShape 7"/>
              <p:cNvSpPr>
                <a:spLocks noChangeArrowheads="1"/>
              </p:cNvSpPr>
              <p:nvPr/>
            </p:nvSpPr>
            <p:spPr bwMode="auto">
              <a:xfrm rot="5400000">
                <a:off x="1170" y="1524"/>
                <a:ext cx="143" cy="12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" name="Oval 8"/>
              <p:cNvSpPr>
                <a:spLocks noChangeArrowheads="1"/>
              </p:cNvSpPr>
              <p:nvPr/>
            </p:nvSpPr>
            <p:spPr bwMode="auto">
              <a:xfrm>
                <a:off x="1679" y="1761"/>
                <a:ext cx="67" cy="67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Text Box 9"/>
              <p:cNvSpPr txBox="1">
                <a:spLocks noChangeArrowheads="1"/>
              </p:cNvSpPr>
              <p:nvPr/>
            </p:nvSpPr>
            <p:spPr bwMode="auto">
              <a:xfrm>
                <a:off x="1148" y="1219"/>
                <a:ext cx="407" cy="32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98" name="Text Box 10"/>
              <p:cNvSpPr txBox="1">
                <a:spLocks noChangeArrowheads="1"/>
              </p:cNvSpPr>
              <p:nvPr/>
            </p:nvSpPr>
            <p:spPr bwMode="auto">
              <a:xfrm>
                <a:off x="1636" y="1117"/>
                <a:ext cx="407" cy="32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grpSp>
            <p:nvGrpSpPr>
              <p:cNvPr id="99" name="Group 13"/>
              <p:cNvGrpSpPr/>
              <p:nvPr/>
            </p:nvGrpSpPr>
            <p:grpSpPr bwMode="auto">
              <a:xfrm>
                <a:off x="1657" y="1524"/>
                <a:ext cx="407" cy="324"/>
                <a:chOff x="1615" y="2688"/>
                <a:chExt cx="407" cy="324"/>
              </a:xfrm>
            </p:grpSpPr>
            <p:sp>
              <p:nvSpPr>
                <p:cNvPr id="1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15" y="2688"/>
                  <a:ext cx="407" cy="32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55" name="Line 12"/>
                <p:cNvSpPr>
                  <a:spLocks noChangeShapeType="1"/>
                </p:cNvSpPr>
                <p:nvPr/>
              </p:nvSpPr>
              <p:spPr bwMode="auto">
                <a:xfrm>
                  <a:off x="1660" y="2733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0" name="Text Box 14"/>
              <p:cNvSpPr txBox="1">
                <a:spLocks noChangeArrowheads="1"/>
              </p:cNvSpPr>
              <p:nvPr/>
            </p:nvSpPr>
            <p:spPr bwMode="auto">
              <a:xfrm>
                <a:off x="1283" y="1456"/>
                <a:ext cx="407" cy="32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Rectangle 17"/>
              <p:cNvSpPr>
                <a:spLocks noChangeArrowheads="1"/>
              </p:cNvSpPr>
              <p:nvPr/>
            </p:nvSpPr>
            <p:spPr bwMode="auto">
              <a:xfrm>
                <a:off x="3072" y="1244"/>
                <a:ext cx="496" cy="689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AutoShape 18"/>
              <p:cNvSpPr>
                <a:spLocks noChangeArrowheads="1"/>
              </p:cNvSpPr>
              <p:nvPr/>
            </p:nvSpPr>
            <p:spPr bwMode="auto">
              <a:xfrm rot="5400000">
                <a:off x="3062" y="1514"/>
                <a:ext cx="143" cy="12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" name="Oval 19"/>
              <p:cNvSpPr>
                <a:spLocks noChangeArrowheads="1"/>
              </p:cNvSpPr>
              <p:nvPr/>
            </p:nvSpPr>
            <p:spPr bwMode="auto">
              <a:xfrm>
                <a:off x="3571" y="1751"/>
                <a:ext cx="67" cy="67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" name="Text Box 20"/>
              <p:cNvSpPr txBox="1">
                <a:spLocks noChangeArrowheads="1"/>
              </p:cNvSpPr>
              <p:nvPr/>
            </p:nvSpPr>
            <p:spPr bwMode="auto">
              <a:xfrm>
                <a:off x="3040" y="1209"/>
                <a:ext cx="407" cy="32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6" name="Text Box 21"/>
              <p:cNvSpPr txBox="1">
                <a:spLocks noChangeArrowheads="1"/>
              </p:cNvSpPr>
              <p:nvPr/>
            </p:nvSpPr>
            <p:spPr bwMode="auto">
              <a:xfrm>
                <a:off x="3550" y="1074"/>
                <a:ext cx="407" cy="32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Q</a:t>
                </a:r>
                <a:r>
                  <a:rPr kumimoji="1" lang="en-US" altLang="zh-CN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grpSp>
            <p:nvGrpSpPr>
              <p:cNvPr id="106" name="Group 22"/>
              <p:cNvGrpSpPr/>
              <p:nvPr/>
            </p:nvGrpSpPr>
            <p:grpSpPr bwMode="auto">
              <a:xfrm>
                <a:off x="3571" y="1522"/>
                <a:ext cx="407" cy="324"/>
                <a:chOff x="1615" y="2688"/>
                <a:chExt cx="407" cy="324"/>
              </a:xfrm>
            </p:grpSpPr>
            <p:sp>
              <p:nvSpPr>
                <p:cNvPr id="15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615" y="2688"/>
                  <a:ext cx="407" cy="32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Q</a:t>
                  </a:r>
                  <a:r>
                    <a:rPr kumimoji="1" lang="en-US" altLang="zh-CN" sz="24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53" name="Line 24"/>
                <p:cNvSpPr>
                  <a:spLocks noChangeShapeType="1"/>
                </p:cNvSpPr>
                <p:nvPr/>
              </p:nvSpPr>
              <p:spPr bwMode="auto">
                <a:xfrm>
                  <a:off x="1660" y="2733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7" name="Text Box 25"/>
              <p:cNvSpPr txBox="1">
                <a:spLocks noChangeArrowheads="1"/>
              </p:cNvSpPr>
              <p:nvPr/>
            </p:nvSpPr>
            <p:spPr bwMode="auto">
              <a:xfrm>
                <a:off x="3175" y="1446"/>
                <a:ext cx="407" cy="32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  <a:endPara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08" name="Group 28"/>
              <p:cNvGrpSpPr/>
              <p:nvPr/>
            </p:nvGrpSpPr>
            <p:grpSpPr bwMode="auto">
              <a:xfrm>
                <a:off x="2043" y="1254"/>
                <a:ext cx="430" cy="395"/>
                <a:chOff x="1525" y="3117"/>
                <a:chExt cx="430" cy="395"/>
              </a:xfrm>
            </p:grpSpPr>
            <p:sp>
              <p:nvSpPr>
                <p:cNvPr id="150" name="Rectangle 26"/>
                <p:cNvSpPr>
                  <a:spLocks noChangeArrowheads="1"/>
                </p:cNvSpPr>
                <p:nvPr/>
              </p:nvSpPr>
              <p:spPr bwMode="auto">
                <a:xfrm>
                  <a:off x="1559" y="3174"/>
                  <a:ext cx="237" cy="33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525" y="3117"/>
                  <a:ext cx="430" cy="32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=1</a:t>
                  </a:r>
                </a:p>
              </p:txBody>
            </p:sp>
          </p:grpSp>
          <p:sp>
            <p:nvSpPr>
              <p:cNvPr id="109" name="Line 30"/>
              <p:cNvSpPr>
                <a:spLocks noChangeShapeType="1"/>
              </p:cNvSpPr>
              <p:nvPr/>
            </p:nvSpPr>
            <p:spPr bwMode="auto">
              <a:xfrm>
                <a:off x="1679" y="1411"/>
                <a:ext cx="3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0" name="Group 31"/>
              <p:cNvGrpSpPr/>
              <p:nvPr/>
            </p:nvGrpSpPr>
            <p:grpSpPr bwMode="auto">
              <a:xfrm>
                <a:off x="2519" y="1173"/>
                <a:ext cx="430" cy="395"/>
                <a:chOff x="1525" y="3117"/>
                <a:chExt cx="430" cy="395"/>
              </a:xfrm>
            </p:grpSpPr>
            <p:sp>
              <p:nvSpPr>
                <p:cNvPr id="148" name="Rectangle 32"/>
                <p:cNvSpPr>
                  <a:spLocks noChangeArrowheads="1"/>
                </p:cNvSpPr>
                <p:nvPr/>
              </p:nvSpPr>
              <p:spPr bwMode="auto">
                <a:xfrm>
                  <a:off x="1559" y="3174"/>
                  <a:ext cx="237" cy="33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525" y="3117"/>
                  <a:ext cx="430" cy="32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=1</a:t>
                  </a:r>
                </a:p>
              </p:txBody>
            </p:sp>
          </p:grpSp>
          <p:sp>
            <p:nvSpPr>
              <p:cNvPr id="111" name="Line 34"/>
              <p:cNvSpPr>
                <a:spLocks noChangeShapeType="1"/>
              </p:cNvSpPr>
              <p:nvPr/>
            </p:nvSpPr>
            <p:spPr bwMode="auto">
              <a:xfrm flipV="1">
                <a:off x="2304" y="1445"/>
                <a:ext cx="237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Line 35"/>
              <p:cNvSpPr>
                <a:spLocks noChangeShapeType="1"/>
              </p:cNvSpPr>
              <p:nvPr/>
            </p:nvSpPr>
            <p:spPr bwMode="auto">
              <a:xfrm>
                <a:off x="2790" y="1366"/>
                <a:ext cx="27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3" name="Group 38"/>
              <p:cNvGrpSpPr/>
              <p:nvPr/>
            </p:nvGrpSpPr>
            <p:grpSpPr bwMode="auto">
              <a:xfrm>
                <a:off x="762" y="709"/>
                <a:ext cx="281" cy="317"/>
                <a:chOff x="1096" y="3162"/>
                <a:chExt cx="281" cy="317"/>
              </a:xfrm>
            </p:grpSpPr>
            <p:sp>
              <p:nvSpPr>
                <p:cNvPr id="146" name="Rectangle 36"/>
                <p:cNvSpPr>
                  <a:spLocks noChangeArrowheads="1"/>
                </p:cNvSpPr>
                <p:nvPr/>
              </p:nvSpPr>
              <p:spPr bwMode="auto">
                <a:xfrm>
                  <a:off x="1096" y="3162"/>
                  <a:ext cx="203" cy="317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7" name="Oval 37"/>
                <p:cNvSpPr>
                  <a:spLocks noChangeArrowheads="1"/>
                </p:cNvSpPr>
                <p:nvPr/>
              </p:nvSpPr>
              <p:spPr bwMode="auto">
                <a:xfrm>
                  <a:off x="1309" y="3274"/>
                  <a:ext cx="68" cy="6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4" name="Group 39"/>
              <p:cNvGrpSpPr/>
              <p:nvPr/>
            </p:nvGrpSpPr>
            <p:grpSpPr bwMode="auto">
              <a:xfrm>
                <a:off x="4134" y="783"/>
                <a:ext cx="281" cy="317"/>
                <a:chOff x="1096" y="3162"/>
                <a:chExt cx="281" cy="317"/>
              </a:xfrm>
            </p:grpSpPr>
            <p:sp>
              <p:nvSpPr>
                <p:cNvPr id="144" name="Rectangle 40"/>
                <p:cNvSpPr>
                  <a:spLocks noChangeArrowheads="1"/>
                </p:cNvSpPr>
                <p:nvPr/>
              </p:nvSpPr>
              <p:spPr bwMode="auto">
                <a:xfrm>
                  <a:off x="1096" y="3162"/>
                  <a:ext cx="203" cy="317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5" name="Oval 41"/>
                <p:cNvSpPr>
                  <a:spLocks noChangeArrowheads="1"/>
                </p:cNvSpPr>
                <p:nvPr/>
              </p:nvSpPr>
              <p:spPr bwMode="auto">
                <a:xfrm>
                  <a:off x="1309" y="3274"/>
                  <a:ext cx="68" cy="6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5" name="Group 42"/>
              <p:cNvGrpSpPr/>
              <p:nvPr/>
            </p:nvGrpSpPr>
            <p:grpSpPr bwMode="auto">
              <a:xfrm>
                <a:off x="4156" y="1963"/>
                <a:ext cx="281" cy="317"/>
                <a:chOff x="1096" y="3162"/>
                <a:chExt cx="281" cy="317"/>
              </a:xfrm>
            </p:grpSpPr>
            <p:sp>
              <p:nvSpPr>
                <p:cNvPr id="142" name="Rectangle 43"/>
                <p:cNvSpPr>
                  <a:spLocks noChangeArrowheads="1"/>
                </p:cNvSpPr>
                <p:nvPr/>
              </p:nvSpPr>
              <p:spPr bwMode="auto">
                <a:xfrm>
                  <a:off x="1096" y="3162"/>
                  <a:ext cx="203" cy="317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3" name="Oval 44"/>
                <p:cNvSpPr>
                  <a:spLocks noChangeArrowheads="1"/>
                </p:cNvSpPr>
                <p:nvPr/>
              </p:nvSpPr>
              <p:spPr bwMode="auto">
                <a:xfrm>
                  <a:off x="1309" y="3274"/>
                  <a:ext cx="68" cy="6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16" name="Group 45"/>
              <p:cNvGrpSpPr/>
              <p:nvPr/>
            </p:nvGrpSpPr>
            <p:grpSpPr bwMode="auto">
              <a:xfrm>
                <a:off x="4767" y="1399"/>
                <a:ext cx="281" cy="317"/>
                <a:chOff x="1096" y="3162"/>
                <a:chExt cx="281" cy="317"/>
              </a:xfrm>
            </p:grpSpPr>
            <p:sp>
              <p:nvSpPr>
                <p:cNvPr id="140" name="Rectangle 46"/>
                <p:cNvSpPr>
                  <a:spLocks noChangeArrowheads="1"/>
                </p:cNvSpPr>
                <p:nvPr/>
              </p:nvSpPr>
              <p:spPr bwMode="auto">
                <a:xfrm>
                  <a:off x="1096" y="3162"/>
                  <a:ext cx="203" cy="317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1" name="Oval 47"/>
                <p:cNvSpPr>
                  <a:spLocks noChangeArrowheads="1"/>
                </p:cNvSpPr>
                <p:nvPr/>
              </p:nvSpPr>
              <p:spPr bwMode="auto">
                <a:xfrm>
                  <a:off x="1309" y="3274"/>
                  <a:ext cx="68" cy="68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3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17" name="Line 48"/>
              <p:cNvSpPr>
                <a:spLocks noChangeShapeType="1"/>
              </p:cNvSpPr>
              <p:nvPr/>
            </p:nvSpPr>
            <p:spPr bwMode="auto">
              <a:xfrm>
                <a:off x="1039" y="858"/>
                <a:ext cx="308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" name="Line 49"/>
              <p:cNvSpPr>
                <a:spLocks noChangeShapeType="1"/>
              </p:cNvSpPr>
              <p:nvPr/>
            </p:nvSpPr>
            <p:spPr bwMode="auto">
              <a:xfrm flipH="1">
                <a:off x="328" y="847"/>
                <a:ext cx="429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9" name="Freeform 50"/>
              <p:cNvSpPr/>
              <p:nvPr/>
            </p:nvSpPr>
            <p:spPr bwMode="auto">
              <a:xfrm>
                <a:off x="621" y="835"/>
                <a:ext cx="3535" cy="1390"/>
              </a:xfrm>
              <a:custGeom>
                <a:avLst/>
                <a:gdLst>
                  <a:gd name="T0" fmla="*/ 0 w 3535"/>
                  <a:gd name="T1" fmla="*/ 0 h 1356"/>
                  <a:gd name="T2" fmla="*/ 0 w 3535"/>
                  <a:gd name="T3" fmla="*/ 1498 h 1356"/>
                  <a:gd name="T4" fmla="*/ 3535 w 3535"/>
                  <a:gd name="T5" fmla="*/ 1498 h 13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535" h="1356">
                    <a:moveTo>
                      <a:pt x="0" y="0"/>
                    </a:moveTo>
                    <a:lnTo>
                      <a:pt x="0" y="1356"/>
                    </a:lnTo>
                    <a:lnTo>
                      <a:pt x="3535" y="1356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" name="Freeform 51"/>
              <p:cNvSpPr/>
              <p:nvPr/>
            </p:nvSpPr>
            <p:spPr bwMode="auto">
              <a:xfrm>
                <a:off x="4427" y="926"/>
                <a:ext cx="328" cy="554"/>
              </a:xfrm>
              <a:custGeom>
                <a:avLst/>
                <a:gdLst>
                  <a:gd name="T0" fmla="*/ 0 w 328"/>
                  <a:gd name="T1" fmla="*/ 0 h 553"/>
                  <a:gd name="T2" fmla="*/ 170 w 328"/>
                  <a:gd name="T3" fmla="*/ 0 h 553"/>
                  <a:gd name="T4" fmla="*/ 170 w 328"/>
                  <a:gd name="T5" fmla="*/ 557 h 553"/>
                  <a:gd name="T6" fmla="*/ 328 w 328"/>
                  <a:gd name="T7" fmla="*/ 557 h 5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28" h="553">
                    <a:moveTo>
                      <a:pt x="0" y="0"/>
                    </a:moveTo>
                    <a:lnTo>
                      <a:pt x="170" y="0"/>
                    </a:lnTo>
                    <a:lnTo>
                      <a:pt x="170" y="553"/>
                    </a:lnTo>
                    <a:lnTo>
                      <a:pt x="328" y="553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1" name="Freeform 52"/>
              <p:cNvSpPr/>
              <p:nvPr/>
            </p:nvSpPr>
            <p:spPr bwMode="auto">
              <a:xfrm flipV="1">
                <a:off x="4439" y="1626"/>
                <a:ext cx="328" cy="498"/>
              </a:xfrm>
              <a:custGeom>
                <a:avLst/>
                <a:gdLst>
                  <a:gd name="T0" fmla="*/ 0 w 328"/>
                  <a:gd name="T1" fmla="*/ 0 h 553"/>
                  <a:gd name="T2" fmla="*/ 170 w 328"/>
                  <a:gd name="T3" fmla="*/ 0 h 553"/>
                  <a:gd name="T4" fmla="*/ 170 w 328"/>
                  <a:gd name="T5" fmla="*/ 363 h 553"/>
                  <a:gd name="T6" fmla="*/ 328 w 328"/>
                  <a:gd name="T7" fmla="*/ 363 h 5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28" h="553">
                    <a:moveTo>
                      <a:pt x="0" y="0"/>
                    </a:moveTo>
                    <a:lnTo>
                      <a:pt x="170" y="0"/>
                    </a:lnTo>
                    <a:lnTo>
                      <a:pt x="170" y="553"/>
                    </a:lnTo>
                    <a:lnTo>
                      <a:pt x="328" y="553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" name="Line 53"/>
              <p:cNvSpPr>
                <a:spLocks noChangeShapeType="1"/>
              </p:cNvSpPr>
              <p:nvPr/>
            </p:nvSpPr>
            <p:spPr bwMode="auto">
              <a:xfrm>
                <a:off x="5060" y="1558"/>
                <a:ext cx="1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" name="Freeform 55"/>
              <p:cNvSpPr/>
              <p:nvPr/>
            </p:nvSpPr>
            <p:spPr bwMode="auto">
              <a:xfrm>
                <a:off x="1965" y="1524"/>
                <a:ext cx="102" cy="701"/>
              </a:xfrm>
              <a:custGeom>
                <a:avLst/>
                <a:gdLst>
                  <a:gd name="T0" fmla="*/ 102 w 102"/>
                  <a:gd name="T1" fmla="*/ 0 h 701"/>
                  <a:gd name="T2" fmla="*/ 0 w 102"/>
                  <a:gd name="T3" fmla="*/ 0 h 701"/>
                  <a:gd name="T4" fmla="*/ 0 w 102"/>
                  <a:gd name="T5" fmla="*/ 701 h 70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2" h="701">
                    <a:moveTo>
                      <a:pt x="102" y="0"/>
                    </a:moveTo>
                    <a:lnTo>
                      <a:pt x="0" y="0"/>
                    </a:lnTo>
                    <a:lnTo>
                      <a:pt x="0" y="701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" name="Freeform 56"/>
              <p:cNvSpPr/>
              <p:nvPr/>
            </p:nvSpPr>
            <p:spPr bwMode="auto">
              <a:xfrm>
                <a:off x="836" y="1355"/>
                <a:ext cx="994" cy="768"/>
              </a:xfrm>
              <a:custGeom>
                <a:avLst/>
                <a:gdLst>
                  <a:gd name="T0" fmla="*/ 339 w 994"/>
                  <a:gd name="T1" fmla="*/ 0 h 734"/>
                  <a:gd name="T2" fmla="*/ 0 w 994"/>
                  <a:gd name="T3" fmla="*/ 0 h 734"/>
                  <a:gd name="T4" fmla="*/ 0 w 994"/>
                  <a:gd name="T5" fmla="*/ 880 h 734"/>
                  <a:gd name="T6" fmla="*/ 994 w 994"/>
                  <a:gd name="T7" fmla="*/ 880 h 734"/>
                  <a:gd name="T8" fmla="*/ 994 w 994"/>
                  <a:gd name="T9" fmla="*/ 542 h 734"/>
                  <a:gd name="T10" fmla="*/ 915 w 994"/>
                  <a:gd name="T11" fmla="*/ 542 h 7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94" h="734">
                    <a:moveTo>
                      <a:pt x="339" y="0"/>
                    </a:moveTo>
                    <a:lnTo>
                      <a:pt x="0" y="0"/>
                    </a:lnTo>
                    <a:lnTo>
                      <a:pt x="0" y="734"/>
                    </a:lnTo>
                    <a:lnTo>
                      <a:pt x="994" y="734"/>
                    </a:lnTo>
                    <a:lnTo>
                      <a:pt x="994" y="452"/>
                    </a:lnTo>
                    <a:lnTo>
                      <a:pt x="915" y="452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" name="Line 57"/>
              <p:cNvSpPr>
                <a:spLocks noChangeShapeType="1"/>
              </p:cNvSpPr>
              <p:nvPr/>
            </p:nvSpPr>
            <p:spPr bwMode="auto">
              <a:xfrm>
                <a:off x="1830" y="2122"/>
                <a:ext cx="231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" name="Freeform 58"/>
              <p:cNvSpPr/>
              <p:nvPr/>
            </p:nvSpPr>
            <p:spPr bwMode="auto">
              <a:xfrm>
                <a:off x="3648" y="1795"/>
                <a:ext cx="508" cy="226"/>
              </a:xfrm>
              <a:custGeom>
                <a:avLst/>
                <a:gdLst>
                  <a:gd name="T0" fmla="*/ 0 w 508"/>
                  <a:gd name="T1" fmla="*/ 0 h 215"/>
                  <a:gd name="T2" fmla="*/ 158 w 508"/>
                  <a:gd name="T3" fmla="*/ 0 h 215"/>
                  <a:gd name="T4" fmla="*/ 158 w 508"/>
                  <a:gd name="T5" fmla="*/ 263 h 215"/>
                  <a:gd name="T6" fmla="*/ 508 w 508"/>
                  <a:gd name="T7" fmla="*/ 263 h 2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8" h="215">
                    <a:moveTo>
                      <a:pt x="0" y="0"/>
                    </a:moveTo>
                    <a:lnTo>
                      <a:pt x="158" y="0"/>
                    </a:lnTo>
                    <a:lnTo>
                      <a:pt x="158" y="215"/>
                    </a:lnTo>
                    <a:lnTo>
                      <a:pt x="508" y="21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Freeform 59"/>
              <p:cNvSpPr/>
              <p:nvPr/>
            </p:nvSpPr>
            <p:spPr bwMode="auto">
              <a:xfrm>
                <a:off x="1965" y="937"/>
                <a:ext cx="2169" cy="474"/>
              </a:xfrm>
              <a:custGeom>
                <a:avLst/>
                <a:gdLst>
                  <a:gd name="T0" fmla="*/ 0 w 2169"/>
                  <a:gd name="T1" fmla="*/ 474 h 474"/>
                  <a:gd name="T2" fmla="*/ 0 w 2169"/>
                  <a:gd name="T3" fmla="*/ 0 h 474"/>
                  <a:gd name="T4" fmla="*/ 2169 w 2169"/>
                  <a:gd name="T5" fmla="*/ 0 h 4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9" h="474">
                    <a:moveTo>
                      <a:pt x="0" y="474"/>
                    </a:moveTo>
                    <a:lnTo>
                      <a:pt x="0" y="0"/>
                    </a:lnTo>
                    <a:lnTo>
                      <a:pt x="2169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8" name="Freeform 60"/>
              <p:cNvSpPr/>
              <p:nvPr/>
            </p:nvSpPr>
            <p:spPr bwMode="auto">
              <a:xfrm>
                <a:off x="3569" y="1016"/>
                <a:ext cx="565" cy="350"/>
              </a:xfrm>
              <a:custGeom>
                <a:avLst/>
                <a:gdLst>
                  <a:gd name="T0" fmla="*/ 0 w 565"/>
                  <a:gd name="T1" fmla="*/ 339 h 350"/>
                  <a:gd name="T2" fmla="*/ 373 w 565"/>
                  <a:gd name="T3" fmla="*/ 350 h 350"/>
                  <a:gd name="T4" fmla="*/ 373 w 565"/>
                  <a:gd name="T5" fmla="*/ 0 h 350"/>
                  <a:gd name="T6" fmla="*/ 565 w 565"/>
                  <a:gd name="T7" fmla="*/ 0 h 3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65" h="350">
                    <a:moveTo>
                      <a:pt x="0" y="339"/>
                    </a:moveTo>
                    <a:lnTo>
                      <a:pt x="373" y="350"/>
                    </a:lnTo>
                    <a:lnTo>
                      <a:pt x="373" y="0"/>
                    </a:lnTo>
                    <a:lnTo>
                      <a:pt x="565" y="0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Freeform 61"/>
              <p:cNvSpPr/>
              <p:nvPr/>
            </p:nvSpPr>
            <p:spPr bwMode="auto">
              <a:xfrm>
                <a:off x="2417" y="1016"/>
                <a:ext cx="1525" cy="294"/>
              </a:xfrm>
              <a:custGeom>
                <a:avLst/>
                <a:gdLst>
                  <a:gd name="T0" fmla="*/ 1525 w 1525"/>
                  <a:gd name="T1" fmla="*/ 0 h 294"/>
                  <a:gd name="T2" fmla="*/ 0 w 1525"/>
                  <a:gd name="T3" fmla="*/ 0 h 294"/>
                  <a:gd name="T4" fmla="*/ 0 w 1525"/>
                  <a:gd name="T5" fmla="*/ 294 h 294"/>
                  <a:gd name="T6" fmla="*/ 124 w 1525"/>
                  <a:gd name="T7" fmla="*/ 294 h 29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25" h="294">
                    <a:moveTo>
                      <a:pt x="1525" y="0"/>
                    </a:moveTo>
                    <a:lnTo>
                      <a:pt x="0" y="0"/>
                    </a:lnTo>
                    <a:lnTo>
                      <a:pt x="0" y="294"/>
                    </a:lnTo>
                    <a:lnTo>
                      <a:pt x="124" y="294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0" name="Freeform 62"/>
              <p:cNvSpPr/>
              <p:nvPr/>
            </p:nvSpPr>
            <p:spPr bwMode="auto">
              <a:xfrm>
                <a:off x="350" y="1581"/>
                <a:ext cx="2722" cy="745"/>
              </a:xfrm>
              <a:custGeom>
                <a:avLst/>
                <a:gdLst>
                  <a:gd name="T0" fmla="*/ 2722 w 2722"/>
                  <a:gd name="T1" fmla="*/ 0 h 745"/>
                  <a:gd name="T2" fmla="*/ 2575 w 2722"/>
                  <a:gd name="T3" fmla="*/ 0 h 745"/>
                  <a:gd name="T4" fmla="*/ 2575 w 2722"/>
                  <a:gd name="T5" fmla="*/ 745 h 745"/>
                  <a:gd name="T6" fmla="*/ 0 w 2722"/>
                  <a:gd name="T7" fmla="*/ 745 h 74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22" h="745">
                    <a:moveTo>
                      <a:pt x="2722" y="0"/>
                    </a:moveTo>
                    <a:lnTo>
                      <a:pt x="2575" y="0"/>
                    </a:lnTo>
                    <a:lnTo>
                      <a:pt x="2575" y="745"/>
                    </a:lnTo>
                    <a:lnTo>
                      <a:pt x="0" y="745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1" name="Freeform 63"/>
              <p:cNvSpPr/>
              <p:nvPr/>
            </p:nvSpPr>
            <p:spPr bwMode="auto">
              <a:xfrm>
                <a:off x="1016" y="1592"/>
                <a:ext cx="159" cy="734"/>
              </a:xfrm>
              <a:custGeom>
                <a:avLst/>
                <a:gdLst>
                  <a:gd name="T0" fmla="*/ 159 w 159"/>
                  <a:gd name="T1" fmla="*/ 0 h 734"/>
                  <a:gd name="T2" fmla="*/ 0 w 159"/>
                  <a:gd name="T3" fmla="*/ 0 h 734"/>
                  <a:gd name="T4" fmla="*/ 0 w 159"/>
                  <a:gd name="T5" fmla="*/ 734 h 73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59" h="734">
                    <a:moveTo>
                      <a:pt x="159" y="0"/>
                    </a:moveTo>
                    <a:lnTo>
                      <a:pt x="0" y="0"/>
                    </a:lnTo>
                    <a:lnTo>
                      <a:pt x="0" y="734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" name="Text Box 64"/>
              <p:cNvSpPr txBox="1">
                <a:spLocks noChangeArrowheads="1"/>
              </p:cNvSpPr>
              <p:nvPr/>
            </p:nvSpPr>
            <p:spPr bwMode="auto">
              <a:xfrm>
                <a:off x="203" y="542"/>
                <a:ext cx="429" cy="367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33" name="Text Box 65"/>
              <p:cNvSpPr txBox="1">
                <a:spLocks noChangeArrowheads="1"/>
              </p:cNvSpPr>
              <p:nvPr/>
            </p:nvSpPr>
            <p:spPr bwMode="auto">
              <a:xfrm>
                <a:off x="76" y="1999"/>
                <a:ext cx="534" cy="36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CP</a:t>
                </a:r>
              </a:p>
            </p:txBody>
          </p:sp>
          <p:sp>
            <p:nvSpPr>
              <p:cNvPr id="134" name="Text Box 66"/>
              <p:cNvSpPr txBox="1">
                <a:spLocks noChangeArrowheads="1"/>
              </p:cNvSpPr>
              <p:nvPr/>
            </p:nvSpPr>
            <p:spPr bwMode="auto">
              <a:xfrm>
                <a:off x="5229" y="1333"/>
                <a:ext cx="429" cy="367"/>
              </a:xfrm>
              <a:prstGeom prst="rect">
                <a:avLst/>
              </a:prstGeom>
              <a:noFill/>
              <a:ln w="38100">
                <a:solidFill>
                  <a:srgbClr val="FFFF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135" name="Text Box 67"/>
              <p:cNvSpPr txBox="1">
                <a:spLocks noChangeArrowheads="1"/>
              </p:cNvSpPr>
              <p:nvPr/>
            </p:nvSpPr>
            <p:spPr bwMode="auto">
              <a:xfrm>
                <a:off x="519" y="484"/>
                <a:ext cx="418" cy="58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  <p:sp>
            <p:nvSpPr>
              <p:cNvPr id="136" name="Text Box 68"/>
              <p:cNvSpPr txBox="1">
                <a:spLocks noChangeArrowheads="1"/>
              </p:cNvSpPr>
              <p:nvPr/>
            </p:nvSpPr>
            <p:spPr bwMode="auto">
              <a:xfrm>
                <a:off x="3839" y="645"/>
                <a:ext cx="418" cy="58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  <p:sp>
            <p:nvSpPr>
              <p:cNvPr id="137" name="Text Box 69"/>
              <p:cNvSpPr txBox="1">
                <a:spLocks noChangeArrowheads="1"/>
              </p:cNvSpPr>
              <p:nvPr/>
            </p:nvSpPr>
            <p:spPr bwMode="auto">
              <a:xfrm>
                <a:off x="1862" y="1031"/>
                <a:ext cx="418" cy="58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  <p:sp>
            <p:nvSpPr>
              <p:cNvPr id="138" name="Text Box 70"/>
              <p:cNvSpPr txBox="1">
                <a:spLocks noChangeArrowheads="1"/>
              </p:cNvSpPr>
              <p:nvPr/>
            </p:nvSpPr>
            <p:spPr bwMode="auto">
              <a:xfrm>
                <a:off x="1725" y="1742"/>
                <a:ext cx="418" cy="58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  <p:sp>
            <p:nvSpPr>
              <p:cNvPr id="139" name="Text Box 71"/>
              <p:cNvSpPr txBox="1">
                <a:spLocks noChangeArrowheads="1"/>
              </p:cNvSpPr>
              <p:nvPr/>
            </p:nvSpPr>
            <p:spPr bwMode="auto">
              <a:xfrm>
                <a:off x="909" y="1946"/>
                <a:ext cx="418" cy="584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3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</a:t>
                </a:r>
              </a:p>
            </p:txBody>
          </p:sp>
        </p:grpSp>
        <p:sp>
          <p:nvSpPr>
            <p:cNvPr id="90" name="Text Box 93"/>
            <p:cNvSpPr txBox="1">
              <a:spLocks noChangeArrowheads="1"/>
            </p:cNvSpPr>
            <p:nvPr/>
          </p:nvSpPr>
          <p:spPr bwMode="auto">
            <a:xfrm>
              <a:off x="4098" y="761"/>
              <a:ext cx="262" cy="25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91" name="Text Box 94"/>
            <p:cNvSpPr txBox="1">
              <a:spLocks noChangeArrowheads="1"/>
            </p:cNvSpPr>
            <p:nvPr/>
          </p:nvSpPr>
          <p:spPr bwMode="auto">
            <a:xfrm>
              <a:off x="739" y="685"/>
              <a:ext cx="196" cy="25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92" name="Text Box 95"/>
            <p:cNvSpPr txBox="1">
              <a:spLocks noChangeArrowheads="1"/>
            </p:cNvSpPr>
            <p:nvPr/>
          </p:nvSpPr>
          <p:spPr bwMode="auto">
            <a:xfrm>
              <a:off x="4119" y="1945"/>
              <a:ext cx="262" cy="25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93" name="Text Box 96"/>
            <p:cNvSpPr txBox="1">
              <a:spLocks noChangeArrowheads="1"/>
            </p:cNvSpPr>
            <p:nvPr/>
          </p:nvSpPr>
          <p:spPr bwMode="auto">
            <a:xfrm>
              <a:off x="4750" y="1380"/>
              <a:ext cx="262" cy="259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-8370" y="379"/>
            <a:ext cx="8831094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98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400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indent="-31623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61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3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5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730" indent="-31623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0" indent="0" eaLnBrk="1" hangingPunct="1">
              <a:lnSpc>
                <a:spcPct val="120000"/>
              </a:lnSpc>
              <a:spcBef>
                <a:spcPct val="90000"/>
              </a:spcBef>
              <a:buClr>
                <a:srgbClr val="330066"/>
              </a:buClr>
              <a:buNone/>
              <a:defRPr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§5.1.3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描述时序电路的方法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400"/>
              </a:spcBef>
              <a:buClr>
                <a:srgbClr val="330066"/>
              </a:buClr>
              <a:defRPr/>
            </a:pP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逻辑电路图、方程表示、状态转换表、状态转换图和时序图，硬件描述语言（</a:t>
            </a:r>
            <a:r>
              <a:rPr kumimoji="0"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Verilog HDL</a:t>
            </a:r>
            <a:r>
              <a:rPr kumimoji="0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0"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400"/>
              </a:spcBef>
              <a:buClr>
                <a:srgbClr val="330066"/>
              </a:buClr>
              <a:defRPr/>
            </a:pPr>
            <a:r>
              <a:rPr kumimoji="0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、方程表示</a:t>
            </a:r>
            <a:endParaRPr kumimoji="0"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400"/>
              </a:spcBef>
              <a:buClr>
                <a:srgbClr val="330066"/>
              </a:buClr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输出方程、驱动（激励）方程、状态转换方程</a:t>
            </a:r>
            <a:endParaRPr kumimoji="0"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400"/>
              </a:spcBef>
              <a:buClr>
                <a:srgbClr val="330066"/>
              </a:buClr>
              <a:defRPr/>
            </a:pPr>
            <a:r>
              <a:rPr kumimoji="0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、状态转换表</a:t>
            </a:r>
          </a:p>
          <a:p>
            <a:pPr eaLnBrk="1" hangingPunct="1">
              <a:spcBef>
                <a:spcPts val="400"/>
              </a:spcBef>
              <a:buClr>
                <a:srgbClr val="330066"/>
              </a:buClr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将电路现态和当前输入值代入该电路的状态方程和输出方程，得到电路的次态和输出。以次态作为新现态，连同此时的输入值，再次代入状态方程和输出方程，得到新的次态和输出</a:t>
            </a:r>
            <a:r>
              <a:rPr kumimoji="0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  <a:p>
            <a:pPr eaLnBrk="1" hangingPunct="1">
              <a:spcBef>
                <a:spcPts val="400"/>
              </a:spcBef>
              <a:buClr>
                <a:srgbClr val="330066"/>
              </a:buClr>
              <a:defRPr/>
            </a:pPr>
            <a:r>
              <a:rPr kumimoji="0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、状态转换图</a:t>
            </a:r>
            <a:endParaRPr kumimoji="0"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400"/>
              </a:spcBef>
              <a:buClr>
                <a:srgbClr val="330066"/>
              </a:buClr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以圆圈表示电路的各个状态，以箭头表示状态的转换方向，并在箭头旁注明</a:t>
            </a:r>
            <a:r>
              <a:rPr kumimoji="0" lang="zh-CN" altLang="en-US" sz="2400" dirty="0">
                <a:solidFill>
                  <a:srgbClr val="1F0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状态转换前</a:t>
            </a: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的输入值和输出值</a:t>
            </a:r>
            <a:endParaRPr kumimoji="0"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400"/>
              </a:spcBef>
              <a:buClr>
                <a:srgbClr val="330066"/>
              </a:buClr>
              <a:defRPr/>
            </a:pPr>
            <a:r>
              <a:rPr kumimoji="0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0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、时序图</a:t>
            </a:r>
            <a:endParaRPr kumimoji="0"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400"/>
              </a:spcBef>
              <a:buClr>
                <a:srgbClr val="330066"/>
              </a:buClr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在一系列时钟脉冲的作用下，电路的状态和输出随时间变化的波形图</a:t>
            </a:r>
            <a:endParaRPr kumimoji="0"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8"/>
          <p:cNvSpPr>
            <a:spLocks noChangeArrowheads="1"/>
          </p:cNvSpPr>
          <p:nvPr/>
        </p:nvSpPr>
        <p:spPr bwMode="auto">
          <a:xfrm>
            <a:off x="4327231" y="1629958"/>
            <a:ext cx="3918850" cy="52322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、输出方程：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Y=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XQ</a:t>
            </a:r>
            <a:r>
              <a:rPr kumimoji="1" lang="en-US" altLang="zh-CN" sz="2800" b="1" i="0" u="none" strike="noStrike" kern="1200" cap="none" spc="0" normalizeH="0" baseline="30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kumimoji="1" lang="en-US" altLang="zh-CN" sz="2800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59"/>
          <p:cNvSpPr>
            <a:spLocks noChangeArrowheads="1"/>
          </p:cNvSpPr>
          <p:nvPr/>
        </p:nvSpPr>
        <p:spPr bwMode="auto">
          <a:xfrm>
            <a:off x="4327231" y="2227839"/>
            <a:ext cx="3970959" cy="52322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、驱动（激励）方程：</a:t>
            </a:r>
          </a:p>
        </p:txBody>
      </p:sp>
      <p:grpSp>
        <p:nvGrpSpPr>
          <p:cNvPr id="9" name="Group 69"/>
          <p:cNvGrpSpPr/>
          <p:nvPr/>
        </p:nvGrpSpPr>
        <p:grpSpPr bwMode="auto">
          <a:xfrm>
            <a:off x="4807878" y="2837443"/>
            <a:ext cx="3351213" cy="523876"/>
            <a:chOff x="3492" y="2484"/>
            <a:chExt cx="2111" cy="330"/>
          </a:xfrm>
        </p:grpSpPr>
        <p:sp>
          <p:nvSpPr>
            <p:cNvPr id="10" name="Rectangle 61"/>
            <p:cNvSpPr>
              <a:spLocks noChangeArrowheads="1"/>
            </p:cNvSpPr>
            <p:nvPr/>
          </p:nvSpPr>
          <p:spPr bwMode="auto">
            <a:xfrm>
              <a:off x="3492" y="2484"/>
              <a:ext cx="2111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D=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XQ</a:t>
              </a:r>
              <a:r>
                <a:rPr kumimoji="1" lang="en-US" altLang="zh-CN" sz="2800" b="1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+XQ</a:t>
              </a:r>
              <a:r>
                <a:rPr kumimoji="1" lang="en-US" altLang="zh-CN" sz="2800" b="1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800" b="1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62"/>
            <p:cNvSpPr>
              <a:spLocks noChangeShapeType="1"/>
            </p:cNvSpPr>
            <p:nvPr/>
          </p:nvSpPr>
          <p:spPr bwMode="auto">
            <a:xfrm>
              <a:off x="4020" y="2536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63"/>
            <p:cNvSpPr>
              <a:spLocks noChangeShapeType="1"/>
            </p:cNvSpPr>
            <p:nvPr/>
          </p:nvSpPr>
          <p:spPr bwMode="auto">
            <a:xfrm>
              <a:off x="4391" y="2536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Rectangle 64"/>
          <p:cNvSpPr>
            <a:spLocks noChangeArrowheads="1"/>
          </p:cNvSpPr>
          <p:nvPr/>
        </p:nvSpPr>
        <p:spPr bwMode="auto">
          <a:xfrm>
            <a:off x="4369299" y="3416214"/>
            <a:ext cx="3970959" cy="52322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、状态（特征）方程：</a:t>
            </a:r>
          </a:p>
        </p:txBody>
      </p:sp>
      <p:grpSp>
        <p:nvGrpSpPr>
          <p:cNvPr id="14" name="Group 71"/>
          <p:cNvGrpSpPr/>
          <p:nvPr/>
        </p:nvGrpSpPr>
        <p:grpSpPr bwMode="auto">
          <a:xfrm>
            <a:off x="4807878" y="4025815"/>
            <a:ext cx="4489450" cy="519113"/>
            <a:chOff x="2565" y="3493"/>
            <a:chExt cx="2828" cy="327"/>
          </a:xfrm>
        </p:grpSpPr>
        <p:sp>
          <p:nvSpPr>
            <p:cNvPr id="15" name="Rectangle 66"/>
            <p:cNvSpPr>
              <a:spLocks noChangeArrowheads="1"/>
            </p:cNvSpPr>
            <p:nvPr/>
          </p:nvSpPr>
          <p:spPr bwMode="auto">
            <a:xfrm>
              <a:off x="2565" y="3493"/>
              <a:ext cx="28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n+1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=D=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XQ</a:t>
              </a:r>
              <a:r>
                <a:rPr kumimoji="1" lang="en-US" altLang="zh-CN" sz="2800" b="1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+XQ</a:t>
              </a:r>
              <a:r>
                <a:rPr kumimoji="1" lang="en-US" altLang="zh-CN" sz="2800" b="1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  <a:r>
                <a:rPr kumimoji="1" lang="en-US" altLang="zh-CN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800" b="1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67"/>
            <p:cNvSpPr>
              <a:spLocks noChangeShapeType="1"/>
            </p:cNvSpPr>
            <p:nvPr/>
          </p:nvSpPr>
          <p:spPr bwMode="auto">
            <a:xfrm>
              <a:off x="3636" y="3535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68"/>
            <p:cNvSpPr>
              <a:spLocks noChangeShapeType="1"/>
            </p:cNvSpPr>
            <p:nvPr/>
          </p:nvSpPr>
          <p:spPr bwMode="auto">
            <a:xfrm>
              <a:off x="4008" y="3532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矩形 69"/>
          <p:cNvSpPr/>
          <p:nvPr/>
        </p:nvSpPr>
        <p:spPr>
          <a:xfrm>
            <a:off x="4205269" y="980286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400"/>
              </a:spcBef>
              <a:buClr>
                <a:srgbClr val="330066"/>
              </a:buClr>
              <a:defRPr/>
            </a:pPr>
            <a:r>
              <a:rPr kumimoji="0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一、方程表示</a:t>
            </a:r>
            <a:endParaRPr kumimoji="0"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088" y="189468"/>
            <a:ext cx="7623089" cy="5334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1F08F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【例】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采用不同的方式描述以下时序电路</a:t>
            </a:r>
          </a:p>
        </p:txBody>
      </p:sp>
      <p:sp>
        <p:nvSpPr>
          <p:cNvPr id="3" name="Rectangle 53"/>
          <p:cNvSpPr>
            <a:spLocks noChangeArrowheads="1"/>
          </p:cNvSpPr>
          <p:nvPr/>
        </p:nvSpPr>
        <p:spPr bwMode="auto">
          <a:xfrm>
            <a:off x="725958" y="1033332"/>
            <a:ext cx="2590800" cy="203835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54"/>
          <p:cNvSpPr>
            <a:spLocks noChangeArrowheads="1"/>
          </p:cNvSpPr>
          <p:nvPr/>
        </p:nvSpPr>
        <p:spPr bwMode="auto">
          <a:xfrm>
            <a:off x="1221258" y="3128832"/>
            <a:ext cx="1600200" cy="160020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AutoShape 55"/>
          <p:cNvSpPr>
            <a:spLocks noChangeArrowheads="1"/>
          </p:cNvSpPr>
          <p:nvPr/>
        </p:nvSpPr>
        <p:spPr bwMode="auto">
          <a:xfrm>
            <a:off x="3843014" y="1752048"/>
            <a:ext cx="1600200" cy="898481"/>
          </a:xfrm>
          <a:prstGeom prst="wedgeRoundRectCallout">
            <a:avLst>
              <a:gd name="adj1" fmla="val -77459"/>
              <a:gd name="adj2" fmla="val 34059"/>
              <a:gd name="adj3" fmla="val 16667"/>
            </a:avLst>
          </a:prstGeom>
          <a:noFill/>
          <a:ln w="381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组合逻辑电路</a:t>
            </a:r>
          </a:p>
        </p:txBody>
      </p:sp>
      <p:sp>
        <p:nvSpPr>
          <p:cNvPr id="6" name="AutoShape 56"/>
          <p:cNvSpPr>
            <a:spLocks noChangeArrowheads="1"/>
          </p:cNvSpPr>
          <p:nvPr/>
        </p:nvSpPr>
        <p:spPr bwMode="auto">
          <a:xfrm>
            <a:off x="421158" y="5485089"/>
            <a:ext cx="1600200" cy="533400"/>
          </a:xfrm>
          <a:prstGeom prst="wedgeRoundRectCallout">
            <a:avLst>
              <a:gd name="adj1" fmla="val 47355"/>
              <a:gd name="adj2" fmla="val -176529"/>
              <a:gd name="adj3" fmla="val 16667"/>
            </a:avLst>
          </a:prstGeom>
          <a:noFill/>
          <a:ln w="381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存储电路</a:t>
            </a:r>
          </a:p>
        </p:txBody>
      </p:sp>
      <p:grpSp>
        <p:nvGrpSpPr>
          <p:cNvPr id="18" name="Group 74"/>
          <p:cNvGrpSpPr/>
          <p:nvPr/>
        </p:nvGrpSpPr>
        <p:grpSpPr bwMode="auto">
          <a:xfrm>
            <a:off x="192558" y="1238120"/>
            <a:ext cx="3852863" cy="3338512"/>
            <a:chOff x="1128" y="837"/>
            <a:chExt cx="2427" cy="2103"/>
          </a:xfrm>
        </p:grpSpPr>
        <p:sp>
          <p:nvSpPr>
            <p:cNvPr id="19" name="Rectangle 75"/>
            <p:cNvSpPr>
              <a:spLocks noChangeArrowheads="1"/>
            </p:cNvSpPr>
            <p:nvPr/>
          </p:nvSpPr>
          <p:spPr bwMode="auto">
            <a:xfrm>
              <a:off x="2136" y="2124"/>
              <a:ext cx="384" cy="48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76"/>
            <p:cNvSpPr>
              <a:spLocks noChangeShapeType="1"/>
            </p:cNvSpPr>
            <p:nvPr/>
          </p:nvSpPr>
          <p:spPr bwMode="auto">
            <a:xfrm>
              <a:off x="2664" y="2460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77"/>
            <p:cNvSpPr>
              <a:spLocks noChangeArrowheads="1"/>
            </p:cNvSpPr>
            <p:nvPr/>
          </p:nvSpPr>
          <p:spPr bwMode="auto">
            <a:xfrm>
              <a:off x="2232" y="1644"/>
              <a:ext cx="192" cy="2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2" name="Rectangle 78"/>
            <p:cNvSpPr>
              <a:spLocks noChangeArrowheads="1"/>
            </p:cNvSpPr>
            <p:nvPr/>
          </p:nvSpPr>
          <p:spPr bwMode="auto">
            <a:xfrm>
              <a:off x="2232" y="1260"/>
              <a:ext cx="192" cy="2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3" name="Rectangle 79"/>
            <p:cNvSpPr>
              <a:spLocks noChangeArrowheads="1"/>
            </p:cNvSpPr>
            <p:nvPr/>
          </p:nvSpPr>
          <p:spPr bwMode="auto">
            <a:xfrm>
              <a:off x="2232" y="876"/>
              <a:ext cx="192" cy="2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4" name="Rectangle 80"/>
            <p:cNvSpPr>
              <a:spLocks noChangeArrowheads="1"/>
            </p:cNvSpPr>
            <p:nvPr/>
          </p:nvSpPr>
          <p:spPr bwMode="auto">
            <a:xfrm>
              <a:off x="2664" y="1452"/>
              <a:ext cx="240" cy="2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Wide Latin" panose="020A0A07050505020404" pitchFamily="18" charset="0"/>
                  <a:sym typeface="Symbol" panose="05050102010706020507" pitchFamily="18" charset="2"/>
                </a:rPr>
                <a:t>≥</a:t>
              </a: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1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81"/>
            <p:cNvSpPr>
              <a:spLocks noChangeShapeType="1"/>
            </p:cNvSpPr>
            <p:nvPr/>
          </p:nvSpPr>
          <p:spPr bwMode="auto">
            <a:xfrm>
              <a:off x="2136" y="1116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82"/>
            <p:cNvSpPr>
              <a:spLocks noChangeShapeType="1"/>
            </p:cNvSpPr>
            <p:nvPr/>
          </p:nvSpPr>
          <p:spPr bwMode="auto">
            <a:xfrm>
              <a:off x="2424" y="1788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83"/>
            <p:cNvSpPr>
              <a:spLocks noChangeShapeType="1"/>
            </p:cNvSpPr>
            <p:nvPr/>
          </p:nvSpPr>
          <p:spPr bwMode="auto">
            <a:xfrm>
              <a:off x="2904" y="1596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84"/>
            <p:cNvSpPr>
              <a:spLocks noChangeShapeType="1"/>
            </p:cNvSpPr>
            <p:nvPr/>
          </p:nvSpPr>
          <p:spPr bwMode="auto">
            <a:xfrm>
              <a:off x="2568" y="1548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85"/>
            <p:cNvSpPr>
              <a:spLocks noChangeShapeType="1"/>
            </p:cNvSpPr>
            <p:nvPr/>
          </p:nvSpPr>
          <p:spPr bwMode="auto">
            <a:xfrm>
              <a:off x="2520" y="1692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86"/>
            <p:cNvSpPr>
              <a:spLocks noChangeShapeType="1"/>
            </p:cNvSpPr>
            <p:nvPr/>
          </p:nvSpPr>
          <p:spPr bwMode="auto">
            <a:xfrm>
              <a:off x="2040" y="2172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87"/>
            <p:cNvSpPr>
              <a:spLocks noChangeShapeType="1"/>
            </p:cNvSpPr>
            <p:nvPr/>
          </p:nvSpPr>
          <p:spPr bwMode="auto">
            <a:xfrm>
              <a:off x="2520" y="2220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88"/>
            <p:cNvSpPr>
              <a:spLocks noChangeShapeType="1"/>
            </p:cNvSpPr>
            <p:nvPr/>
          </p:nvSpPr>
          <p:spPr bwMode="auto">
            <a:xfrm>
              <a:off x="1608" y="924"/>
              <a:ext cx="6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89"/>
            <p:cNvSpPr>
              <a:spLocks noChangeShapeType="1"/>
            </p:cNvSpPr>
            <p:nvPr/>
          </p:nvSpPr>
          <p:spPr bwMode="auto">
            <a:xfrm>
              <a:off x="2520" y="1548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90"/>
            <p:cNvSpPr>
              <a:spLocks noChangeShapeType="1"/>
            </p:cNvSpPr>
            <p:nvPr/>
          </p:nvSpPr>
          <p:spPr bwMode="auto">
            <a:xfrm>
              <a:off x="1608" y="1308"/>
              <a:ext cx="6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91"/>
            <p:cNvSpPr>
              <a:spLocks noChangeShapeType="1"/>
            </p:cNvSpPr>
            <p:nvPr/>
          </p:nvSpPr>
          <p:spPr bwMode="auto">
            <a:xfrm>
              <a:off x="1704" y="1500"/>
              <a:ext cx="5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Line 92"/>
            <p:cNvSpPr>
              <a:spLocks noChangeShapeType="1"/>
            </p:cNvSpPr>
            <p:nvPr/>
          </p:nvSpPr>
          <p:spPr bwMode="auto">
            <a:xfrm>
              <a:off x="2040" y="1692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Line 93"/>
            <p:cNvSpPr>
              <a:spLocks noChangeShapeType="1"/>
            </p:cNvSpPr>
            <p:nvPr/>
          </p:nvSpPr>
          <p:spPr bwMode="auto">
            <a:xfrm>
              <a:off x="2040" y="1884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Rectangle 94"/>
            <p:cNvSpPr>
              <a:spLocks noChangeArrowheads="1"/>
            </p:cNvSpPr>
            <p:nvPr/>
          </p:nvSpPr>
          <p:spPr bwMode="auto">
            <a:xfrm>
              <a:off x="1800" y="1548"/>
              <a:ext cx="192" cy="2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95"/>
            <p:cNvSpPr>
              <a:spLocks noChangeShapeType="1"/>
            </p:cNvSpPr>
            <p:nvPr/>
          </p:nvSpPr>
          <p:spPr bwMode="auto">
            <a:xfrm>
              <a:off x="1368" y="1692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Line 96"/>
            <p:cNvSpPr>
              <a:spLocks noChangeShapeType="1"/>
            </p:cNvSpPr>
            <p:nvPr/>
          </p:nvSpPr>
          <p:spPr bwMode="auto">
            <a:xfrm>
              <a:off x="2424" y="1404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97"/>
            <p:cNvSpPr>
              <a:spLocks noChangeShapeType="1"/>
            </p:cNvSpPr>
            <p:nvPr/>
          </p:nvSpPr>
          <p:spPr bwMode="auto">
            <a:xfrm>
              <a:off x="3000" y="1596"/>
              <a:ext cx="0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98"/>
            <p:cNvSpPr>
              <a:spLocks noChangeShapeType="1"/>
            </p:cNvSpPr>
            <p:nvPr/>
          </p:nvSpPr>
          <p:spPr bwMode="auto">
            <a:xfrm>
              <a:off x="2520" y="1404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Line 99"/>
            <p:cNvSpPr>
              <a:spLocks noChangeShapeType="1"/>
            </p:cNvSpPr>
            <p:nvPr/>
          </p:nvSpPr>
          <p:spPr bwMode="auto">
            <a:xfrm>
              <a:off x="2520" y="1692"/>
              <a:ext cx="0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100"/>
            <p:cNvSpPr>
              <a:spLocks noChangeShapeType="1"/>
            </p:cNvSpPr>
            <p:nvPr/>
          </p:nvSpPr>
          <p:spPr bwMode="auto">
            <a:xfrm>
              <a:off x="2136" y="1116"/>
              <a:ext cx="0" cy="7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101"/>
            <p:cNvSpPr>
              <a:spLocks noChangeShapeType="1"/>
            </p:cNvSpPr>
            <p:nvPr/>
          </p:nvSpPr>
          <p:spPr bwMode="auto">
            <a:xfrm>
              <a:off x="2040" y="1884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102"/>
            <p:cNvSpPr>
              <a:spLocks noChangeShapeType="1"/>
            </p:cNvSpPr>
            <p:nvPr/>
          </p:nvSpPr>
          <p:spPr bwMode="auto">
            <a:xfrm>
              <a:off x="1608" y="924"/>
              <a:ext cx="0" cy="7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103"/>
            <p:cNvSpPr>
              <a:spLocks noChangeShapeType="1"/>
            </p:cNvSpPr>
            <p:nvPr/>
          </p:nvSpPr>
          <p:spPr bwMode="auto">
            <a:xfrm>
              <a:off x="1704" y="1500"/>
              <a:ext cx="0" cy="10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04"/>
            <p:cNvSpPr>
              <a:spLocks noChangeArrowheads="1"/>
            </p:cNvSpPr>
            <p:nvPr/>
          </p:nvSpPr>
          <p:spPr bwMode="auto">
            <a:xfrm>
              <a:off x="1992" y="1668"/>
              <a:ext cx="48" cy="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05"/>
            <p:cNvSpPr>
              <a:spLocks noChangeArrowheads="1"/>
            </p:cNvSpPr>
            <p:nvPr/>
          </p:nvSpPr>
          <p:spPr bwMode="auto">
            <a:xfrm>
              <a:off x="2111" y="1851"/>
              <a:ext cx="48" cy="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106"/>
            <p:cNvSpPr>
              <a:spLocks noChangeArrowheads="1"/>
            </p:cNvSpPr>
            <p:nvPr/>
          </p:nvSpPr>
          <p:spPr bwMode="auto">
            <a:xfrm>
              <a:off x="1588" y="1280"/>
              <a:ext cx="48" cy="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107"/>
            <p:cNvSpPr>
              <a:spLocks noChangeShapeType="1"/>
            </p:cNvSpPr>
            <p:nvPr/>
          </p:nvSpPr>
          <p:spPr bwMode="auto">
            <a:xfrm>
              <a:off x="2424" y="1020"/>
              <a:ext cx="9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Text Box 108"/>
            <p:cNvSpPr txBox="1">
              <a:spLocks noChangeArrowheads="1"/>
            </p:cNvSpPr>
            <p:nvPr/>
          </p:nvSpPr>
          <p:spPr bwMode="auto">
            <a:xfrm>
              <a:off x="1128" y="1536"/>
              <a:ext cx="33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53" name="Rectangle 109"/>
            <p:cNvSpPr>
              <a:spLocks noChangeArrowheads="1"/>
            </p:cNvSpPr>
            <p:nvPr/>
          </p:nvSpPr>
          <p:spPr bwMode="auto">
            <a:xfrm>
              <a:off x="2328" y="2652"/>
              <a:ext cx="37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54" name="Rectangle 110"/>
            <p:cNvSpPr>
              <a:spLocks noChangeArrowheads="1"/>
            </p:cNvSpPr>
            <p:nvPr/>
          </p:nvSpPr>
          <p:spPr bwMode="auto">
            <a:xfrm>
              <a:off x="3300" y="888"/>
              <a:ext cx="25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55" name="Rectangle 111"/>
            <p:cNvSpPr>
              <a:spLocks noChangeArrowheads="1"/>
            </p:cNvSpPr>
            <p:nvPr/>
          </p:nvSpPr>
          <p:spPr bwMode="auto">
            <a:xfrm>
              <a:off x="2280" y="2076"/>
              <a:ext cx="25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56" name="Rectangle 112"/>
            <p:cNvSpPr>
              <a:spLocks noChangeArrowheads="1"/>
            </p:cNvSpPr>
            <p:nvPr/>
          </p:nvSpPr>
          <p:spPr bwMode="auto">
            <a:xfrm>
              <a:off x="1848" y="2124"/>
              <a:ext cx="26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  <p:sp>
          <p:nvSpPr>
            <p:cNvPr id="57" name="Line 113"/>
            <p:cNvSpPr>
              <a:spLocks noChangeShapeType="1"/>
            </p:cNvSpPr>
            <p:nvPr/>
          </p:nvSpPr>
          <p:spPr bwMode="auto">
            <a:xfrm>
              <a:off x="1704" y="2536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114"/>
            <p:cNvSpPr>
              <a:spLocks noChangeArrowheads="1"/>
            </p:cNvSpPr>
            <p:nvPr/>
          </p:nvSpPr>
          <p:spPr bwMode="auto">
            <a:xfrm>
              <a:off x="2080" y="2508"/>
              <a:ext cx="48" cy="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Rectangle 115"/>
            <p:cNvSpPr>
              <a:spLocks noChangeArrowheads="1"/>
            </p:cNvSpPr>
            <p:nvPr/>
          </p:nvSpPr>
          <p:spPr bwMode="auto">
            <a:xfrm>
              <a:off x="1848" y="2536"/>
              <a:ext cx="26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  <p:sp>
          <p:nvSpPr>
            <p:cNvPr id="60" name="Line 116"/>
            <p:cNvSpPr>
              <a:spLocks noChangeShapeType="1"/>
            </p:cNvSpPr>
            <p:nvPr/>
          </p:nvSpPr>
          <p:spPr bwMode="auto">
            <a:xfrm>
              <a:off x="1927" y="2584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1" name="Group 117"/>
            <p:cNvGrpSpPr/>
            <p:nvPr/>
          </p:nvGrpSpPr>
          <p:grpSpPr bwMode="auto">
            <a:xfrm>
              <a:off x="2424" y="2412"/>
              <a:ext cx="240" cy="96"/>
              <a:chOff x="2304" y="1824"/>
              <a:chExt cx="240" cy="96"/>
            </a:xfrm>
          </p:grpSpPr>
          <p:sp>
            <p:nvSpPr>
              <p:cNvPr id="67" name="Line 118"/>
              <p:cNvSpPr>
                <a:spLocks noChangeShapeType="1"/>
              </p:cNvSpPr>
              <p:nvPr/>
            </p:nvSpPr>
            <p:spPr bwMode="auto">
              <a:xfrm>
                <a:off x="2400" y="1872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Line 119"/>
              <p:cNvSpPr>
                <a:spLocks noChangeShapeType="1"/>
              </p:cNvSpPr>
              <p:nvPr/>
            </p:nvSpPr>
            <p:spPr bwMode="auto">
              <a:xfrm flipH="1">
                <a:off x="2304" y="1824"/>
                <a:ext cx="96" cy="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Line 120"/>
              <p:cNvSpPr>
                <a:spLocks noChangeShapeType="1"/>
              </p:cNvSpPr>
              <p:nvPr/>
            </p:nvSpPr>
            <p:spPr bwMode="auto">
              <a:xfrm>
                <a:off x="2304" y="1872"/>
                <a:ext cx="96" cy="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2" name="Text Box 121"/>
            <p:cNvSpPr txBox="1">
              <a:spLocks noChangeArrowheads="1"/>
            </p:cNvSpPr>
            <p:nvPr/>
          </p:nvSpPr>
          <p:spPr bwMode="auto">
            <a:xfrm>
              <a:off x="2195" y="837"/>
              <a:ext cx="347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63" name="Text Box 122"/>
            <p:cNvSpPr txBox="1">
              <a:spLocks noChangeArrowheads="1"/>
            </p:cNvSpPr>
            <p:nvPr/>
          </p:nvSpPr>
          <p:spPr bwMode="auto">
            <a:xfrm>
              <a:off x="2184" y="1228"/>
              <a:ext cx="347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64" name="Text Box 123"/>
            <p:cNvSpPr txBox="1">
              <a:spLocks noChangeArrowheads="1"/>
            </p:cNvSpPr>
            <p:nvPr/>
          </p:nvSpPr>
          <p:spPr bwMode="auto">
            <a:xfrm>
              <a:off x="2206" y="1597"/>
              <a:ext cx="347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65" name="Text Box 124"/>
            <p:cNvSpPr txBox="1">
              <a:spLocks noChangeArrowheads="1"/>
            </p:cNvSpPr>
            <p:nvPr/>
          </p:nvSpPr>
          <p:spPr bwMode="auto">
            <a:xfrm>
              <a:off x="1783" y="1510"/>
              <a:ext cx="347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6" name="Line 125"/>
            <p:cNvSpPr>
              <a:spLocks noChangeShapeType="1"/>
            </p:cNvSpPr>
            <p:nvPr/>
          </p:nvSpPr>
          <p:spPr bwMode="auto">
            <a:xfrm flipH="1">
              <a:off x="2706" y="1630"/>
              <a:ext cx="76" cy="4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3" grpId="0" autoUpdateAnimBg="0"/>
      <p:bldP spid="70" grpId="0"/>
      <p:bldP spid="2" grpId="0"/>
      <p:bldP spid="3" grpId="0" animBg="1"/>
      <p:bldP spid="4" grpId="0" animBg="1"/>
      <p:bldP spid="5" grpId="0" animBg="1"/>
      <p:bldP spid="5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088" y="189468"/>
            <a:ext cx="7623089" cy="533400"/>
          </a:xfrm>
          <a:prstGeom prst="rect">
            <a:avLst/>
          </a:prstGeom>
          <a:ln>
            <a:noFill/>
          </a:ln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二、状态转换表</a:t>
            </a:r>
          </a:p>
        </p:txBody>
      </p:sp>
      <p:sp>
        <p:nvSpPr>
          <p:cNvPr id="3" name="Rectangle 53"/>
          <p:cNvSpPr>
            <a:spLocks noChangeArrowheads="1"/>
          </p:cNvSpPr>
          <p:nvPr/>
        </p:nvSpPr>
        <p:spPr bwMode="auto">
          <a:xfrm>
            <a:off x="725958" y="1033332"/>
            <a:ext cx="2590800" cy="203835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54"/>
          <p:cNvSpPr>
            <a:spLocks noChangeArrowheads="1"/>
          </p:cNvSpPr>
          <p:nvPr/>
        </p:nvSpPr>
        <p:spPr bwMode="auto">
          <a:xfrm>
            <a:off x="1221258" y="3128832"/>
            <a:ext cx="1600200" cy="160020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Group 74"/>
          <p:cNvGrpSpPr/>
          <p:nvPr/>
        </p:nvGrpSpPr>
        <p:grpSpPr bwMode="auto">
          <a:xfrm>
            <a:off x="192558" y="1238120"/>
            <a:ext cx="3852863" cy="3338512"/>
            <a:chOff x="1128" y="837"/>
            <a:chExt cx="2427" cy="2103"/>
          </a:xfrm>
        </p:grpSpPr>
        <p:sp>
          <p:nvSpPr>
            <p:cNvPr id="19" name="Rectangle 75"/>
            <p:cNvSpPr>
              <a:spLocks noChangeArrowheads="1"/>
            </p:cNvSpPr>
            <p:nvPr/>
          </p:nvSpPr>
          <p:spPr bwMode="auto">
            <a:xfrm>
              <a:off x="2136" y="2124"/>
              <a:ext cx="384" cy="48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76"/>
            <p:cNvSpPr>
              <a:spLocks noChangeShapeType="1"/>
            </p:cNvSpPr>
            <p:nvPr/>
          </p:nvSpPr>
          <p:spPr bwMode="auto">
            <a:xfrm>
              <a:off x="2664" y="2460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77"/>
            <p:cNvSpPr>
              <a:spLocks noChangeArrowheads="1"/>
            </p:cNvSpPr>
            <p:nvPr/>
          </p:nvSpPr>
          <p:spPr bwMode="auto">
            <a:xfrm>
              <a:off x="2232" y="1644"/>
              <a:ext cx="192" cy="2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2" name="Rectangle 78"/>
            <p:cNvSpPr>
              <a:spLocks noChangeArrowheads="1"/>
            </p:cNvSpPr>
            <p:nvPr/>
          </p:nvSpPr>
          <p:spPr bwMode="auto">
            <a:xfrm>
              <a:off x="2232" y="1260"/>
              <a:ext cx="192" cy="2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3" name="Rectangle 79"/>
            <p:cNvSpPr>
              <a:spLocks noChangeArrowheads="1"/>
            </p:cNvSpPr>
            <p:nvPr/>
          </p:nvSpPr>
          <p:spPr bwMode="auto">
            <a:xfrm>
              <a:off x="2232" y="876"/>
              <a:ext cx="192" cy="2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4" name="Rectangle 80"/>
            <p:cNvSpPr>
              <a:spLocks noChangeArrowheads="1"/>
            </p:cNvSpPr>
            <p:nvPr/>
          </p:nvSpPr>
          <p:spPr bwMode="auto">
            <a:xfrm>
              <a:off x="2664" y="1452"/>
              <a:ext cx="240" cy="33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dirty="0">
                  <a:solidFill>
                    <a:srgbClr val="FF0000"/>
                  </a:solidFill>
                  <a:sym typeface="Symbol" panose="05050102010706020507" pitchFamily="18" charset="2"/>
                </a:rPr>
                <a:t>≥</a:t>
              </a: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1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81"/>
            <p:cNvSpPr>
              <a:spLocks noChangeShapeType="1"/>
            </p:cNvSpPr>
            <p:nvPr/>
          </p:nvSpPr>
          <p:spPr bwMode="auto">
            <a:xfrm>
              <a:off x="2136" y="1116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82"/>
            <p:cNvSpPr>
              <a:spLocks noChangeShapeType="1"/>
            </p:cNvSpPr>
            <p:nvPr/>
          </p:nvSpPr>
          <p:spPr bwMode="auto">
            <a:xfrm>
              <a:off x="2424" y="1788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83"/>
            <p:cNvSpPr>
              <a:spLocks noChangeShapeType="1"/>
            </p:cNvSpPr>
            <p:nvPr/>
          </p:nvSpPr>
          <p:spPr bwMode="auto">
            <a:xfrm>
              <a:off x="2904" y="1596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84"/>
            <p:cNvSpPr>
              <a:spLocks noChangeShapeType="1"/>
            </p:cNvSpPr>
            <p:nvPr/>
          </p:nvSpPr>
          <p:spPr bwMode="auto">
            <a:xfrm>
              <a:off x="2568" y="1548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85"/>
            <p:cNvSpPr>
              <a:spLocks noChangeShapeType="1"/>
            </p:cNvSpPr>
            <p:nvPr/>
          </p:nvSpPr>
          <p:spPr bwMode="auto">
            <a:xfrm>
              <a:off x="2520" y="1692"/>
              <a:ext cx="14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86"/>
            <p:cNvSpPr>
              <a:spLocks noChangeShapeType="1"/>
            </p:cNvSpPr>
            <p:nvPr/>
          </p:nvSpPr>
          <p:spPr bwMode="auto">
            <a:xfrm>
              <a:off x="2040" y="2172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87"/>
            <p:cNvSpPr>
              <a:spLocks noChangeShapeType="1"/>
            </p:cNvSpPr>
            <p:nvPr/>
          </p:nvSpPr>
          <p:spPr bwMode="auto">
            <a:xfrm>
              <a:off x="2520" y="2220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88"/>
            <p:cNvSpPr>
              <a:spLocks noChangeShapeType="1"/>
            </p:cNvSpPr>
            <p:nvPr/>
          </p:nvSpPr>
          <p:spPr bwMode="auto">
            <a:xfrm>
              <a:off x="1608" y="924"/>
              <a:ext cx="6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89"/>
            <p:cNvSpPr>
              <a:spLocks noChangeShapeType="1"/>
            </p:cNvSpPr>
            <p:nvPr/>
          </p:nvSpPr>
          <p:spPr bwMode="auto">
            <a:xfrm>
              <a:off x="2520" y="1548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90"/>
            <p:cNvSpPr>
              <a:spLocks noChangeShapeType="1"/>
            </p:cNvSpPr>
            <p:nvPr/>
          </p:nvSpPr>
          <p:spPr bwMode="auto">
            <a:xfrm>
              <a:off x="1608" y="1308"/>
              <a:ext cx="6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91"/>
            <p:cNvSpPr>
              <a:spLocks noChangeShapeType="1"/>
            </p:cNvSpPr>
            <p:nvPr/>
          </p:nvSpPr>
          <p:spPr bwMode="auto">
            <a:xfrm>
              <a:off x="1704" y="1500"/>
              <a:ext cx="5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Line 92"/>
            <p:cNvSpPr>
              <a:spLocks noChangeShapeType="1"/>
            </p:cNvSpPr>
            <p:nvPr/>
          </p:nvSpPr>
          <p:spPr bwMode="auto">
            <a:xfrm>
              <a:off x="2040" y="1692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Line 93"/>
            <p:cNvSpPr>
              <a:spLocks noChangeShapeType="1"/>
            </p:cNvSpPr>
            <p:nvPr/>
          </p:nvSpPr>
          <p:spPr bwMode="auto">
            <a:xfrm>
              <a:off x="2040" y="1884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Rectangle 94"/>
            <p:cNvSpPr>
              <a:spLocks noChangeArrowheads="1"/>
            </p:cNvSpPr>
            <p:nvPr/>
          </p:nvSpPr>
          <p:spPr bwMode="auto">
            <a:xfrm>
              <a:off x="1800" y="1548"/>
              <a:ext cx="192" cy="2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95"/>
            <p:cNvSpPr>
              <a:spLocks noChangeShapeType="1"/>
            </p:cNvSpPr>
            <p:nvPr/>
          </p:nvSpPr>
          <p:spPr bwMode="auto">
            <a:xfrm>
              <a:off x="1368" y="1692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Line 96"/>
            <p:cNvSpPr>
              <a:spLocks noChangeShapeType="1"/>
            </p:cNvSpPr>
            <p:nvPr/>
          </p:nvSpPr>
          <p:spPr bwMode="auto">
            <a:xfrm>
              <a:off x="2424" y="1404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97"/>
            <p:cNvSpPr>
              <a:spLocks noChangeShapeType="1"/>
            </p:cNvSpPr>
            <p:nvPr/>
          </p:nvSpPr>
          <p:spPr bwMode="auto">
            <a:xfrm>
              <a:off x="3000" y="1596"/>
              <a:ext cx="0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98"/>
            <p:cNvSpPr>
              <a:spLocks noChangeShapeType="1"/>
            </p:cNvSpPr>
            <p:nvPr/>
          </p:nvSpPr>
          <p:spPr bwMode="auto">
            <a:xfrm>
              <a:off x="2520" y="1404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Line 99"/>
            <p:cNvSpPr>
              <a:spLocks noChangeShapeType="1"/>
            </p:cNvSpPr>
            <p:nvPr/>
          </p:nvSpPr>
          <p:spPr bwMode="auto">
            <a:xfrm>
              <a:off x="2520" y="1692"/>
              <a:ext cx="0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100"/>
            <p:cNvSpPr>
              <a:spLocks noChangeShapeType="1"/>
            </p:cNvSpPr>
            <p:nvPr/>
          </p:nvSpPr>
          <p:spPr bwMode="auto">
            <a:xfrm>
              <a:off x="2136" y="1116"/>
              <a:ext cx="0" cy="7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101"/>
            <p:cNvSpPr>
              <a:spLocks noChangeShapeType="1"/>
            </p:cNvSpPr>
            <p:nvPr/>
          </p:nvSpPr>
          <p:spPr bwMode="auto">
            <a:xfrm>
              <a:off x="2040" y="1884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102"/>
            <p:cNvSpPr>
              <a:spLocks noChangeShapeType="1"/>
            </p:cNvSpPr>
            <p:nvPr/>
          </p:nvSpPr>
          <p:spPr bwMode="auto">
            <a:xfrm>
              <a:off x="1608" y="924"/>
              <a:ext cx="0" cy="7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103"/>
            <p:cNvSpPr>
              <a:spLocks noChangeShapeType="1"/>
            </p:cNvSpPr>
            <p:nvPr/>
          </p:nvSpPr>
          <p:spPr bwMode="auto">
            <a:xfrm>
              <a:off x="1704" y="1500"/>
              <a:ext cx="0" cy="10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04"/>
            <p:cNvSpPr>
              <a:spLocks noChangeArrowheads="1"/>
            </p:cNvSpPr>
            <p:nvPr/>
          </p:nvSpPr>
          <p:spPr bwMode="auto">
            <a:xfrm>
              <a:off x="1992" y="1668"/>
              <a:ext cx="48" cy="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05"/>
            <p:cNvSpPr>
              <a:spLocks noChangeArrowheads="1"/>
            </p:cNvSpPr>
            <p:nvPr/>
          </p:nvSpPr>
          <p:spPr bwMode="auto">
            <a:xfrm>
              <a:off x="2111" y="1851"/>
              <a:ext cx="48" cy="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106"/>
            <p:cNvSpPr>
              <a:spLocks noChangeArrowheads="1"/>
            </p:cNvSpPr>
            <p:nvPr/>
          </p:nvSpPr>
          <p:spPr bwMode="auto">
            <a:xfrm>
              <a:off x="1588" y="1280"/>
              <a:ext cx="48" cy="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107"/>
            <p:cNvSpPr>
              <a:spLocks noChangeShapeType="1"/>
            </p:cNvSpPr>
            <p:nvPr/>
          </p:nvSpPr>
          <p:spPr bwMode="auto">
            <a:xfrm>
              <a:off x="2424" y="1020"/>
              <a:ext cx="9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Text Box 108"/>
            <p:cNvSpPr txBox="1">
              <a:spLocks noChangeArrowheads="1"/>
            </p:cNvSpPr>
            <p:nvPr/>
          </p:nvSpPr>
          <p:spPr bwMode="auto">
            <a:xfrm>
              <a:off x="1128" y="1536"/>
              <a:ext cx="33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53" name="Rectangle 109"/>
            <p:cNvSpPr>
              <a:spLocks noChangeArrowheads="1"/>
            </p:cNvSpPr>
            <p:nvPr/>
          </p:nvSpPr>
          <p:spPr bwMode="auto">
            <a:xfrm>
              <a:off x="2328" y="2652"/>
              <a:ext cx="37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CP</a:t>
              </a:r>
            </a:p>
          </p:txBody>
        </p:sp>
        <p:sp>
          <p:nvSpPr>
            <p:cNvPr id="54" name="Rectangle 110"/>
            <p:cNvSpPr>
              <a:spLocks noChangeArrowheads="1"/>
            </p:cNvSpPr>
            <p:nvPr/>
          </p:nvSpPr>
          <p:spPr bwMode="auto">
            <a:xfrm>
              <a:off x="3300" y="888"/>
              <a:ext cx="255" cy="288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55" name="Rectangle 111"/>
            <p:cNvSpPr>
              <a:spLocks noChangeArrowheads="1"/>
            </p:cNvSpPr>
            <p:nvPr/>
          </p:nvSpPr>
          <p:spPr bwMode="auto">
            <a:xfrm>
              <a:off x="2280" y="2076"/>
              <a:ext cx="25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56" name="Rectangle 112"/>
            <p:cNvSpPr>
              <a:spLocks noChangeArrowheads="1"/>
            </p:cNvSpPr>
            <p:nvPr/>
          </p:nvSpPr>
          <p:spPr bwMode="auto">
            <a:xfrm>
              <a:off x="1848" y="2124"/>
              <a:ext cx="26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  <p:sp>
          <p:nvSpPr>
            <p:cNvPr id="57" name="Line 113"/>
            <p:cNvSpPr>
              <a:spLocks noChangeShapeType="1"/>
            </p:cNvSpPr>
            <p:nvPr/>
          </p:nvSpPr>
          <p:spPr bwMode="auto">
            <a:xfrm>
              <a:off x="1704" y="2536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114"/>
            <p:cNvSpPr>
              <a:spLocks noChangeArrowheads="1"/>
            </p:cNvSpPr>
            <p:nvPr/>
          </p:nvSpPr>
          <p:spPr bwMode="auto">
            <a:xfrm>
              <a:off x="2080" y="2508"/>
              <a:ext cx="48" cy="4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Rectangle 115"/>
            <p:cNvSpPr>
              <a:spLocks noChangeArrowheads="1"/>
            </p:cNvSpPr>
            <p:nvPr/>
          </p:nvSpPr>
          <p:spPr bwMode="auto">
            <a:xfrm>
              <a:off x="1848" y="2536"/>
              <a:ext cx="265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  <p:sp>
          <p:nvSpPr>
            <p:cNvPr id="60" name="Line 116"/>
            <p:cNvSpPr>
              <a:spLocks noChangeShapeType="1"/>
            </p:cNvSpPr>
            <p:nvPr/>
          </p:nvSpPr>
          <p:spPr bwMode="auto">
            <a:xfrm>
              <a:off x="1927" y="2584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1" name="Group 117"/>
            <p:cNvGrpSpPr/>
            <p:nvPr/>
          </p:nvGrpSpPr>
          <p:grpSpPr bwMode="auto">
            <a:xfrm>
              <a:off x="2424" y="2412"/>
              <a:ext cx="240" cy="96"/>
              <a:chOff x="2304" y="1824"/>
              <a:chExt cx="240" cy="96"/>
            </a:xfrm>
          </p:grpSpPr>
          <p:sp>
            <p:nvSpPr>
              <p:cNvPr id="67" name="Line 118"/>
              <p:cNvSpPr>
                <a:spLocks noChangeShapeType="1"/>
              </p:cNvSpPr>
              <p:nvPr/>
            </p:nvSpPr>
            <p:spPr bwMode="auto">
              <a:xfrm>
                <a:off x="2400" y="1872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Line 119"/>
              <p:cNvSpPr>
                <a:spLocks noChangeShapeType="1"/>
              </p:cNvSpPr>
              <p:nvPr/>
            </p:nvSpPr>
            <p:spPr bwMode="auto">
              <a:xfrm flipH="1">
                <a:off x="2304" y="1824"/>
                <a:ext cx="96" cy="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Line 120"/>
              <p:cNvSpPr>
                <a:spLocks noChangeShapeType="1"/>
              </p:cNvSpPr>
              <p:nvPr/>
            </p:nvSpPr>
            <p:spPr bwMode="auto">
              <a:xfrm>
                <a:off x="2304" y="1872"/>
                <a:ext cx="96" cy="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2" name="Text Box 121"/>
            <p:cNvSpPr txBox="1">
              <a:spLocks noChangeArrowheads="1"/>
            </p:cNvSpPr>
            <p:nvPr/>
          </p:nvSpPr>
          <p:spPr bwMode="auto">
            <a:xfrm>
              <a:off x="2195" y="837"/>
              <a:ext cx="347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63" name="Text Box 122"/>
            <p:cNvSpPr txBox="1">
              <a:spLocks noChangeArrowheads="1"/>
            </p:cNvSpPr>
            <p:nvPr/>
          </p:nvSpPr>
          <p:spPr bwMode="auto">
            <a:xfrm>
              <a:off x="2184" y="1228"/>
              <a:ext cx="347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64" name="Text Box 123"/>
            <p:cNvSpPr txBox="1">
              <a:spLocks noChangeArrowheads="1"/>
            </p:cNvSpPr>
            <p:nvPr/>
          </p:nvSpPr>
          <p:spPr bwMode="auto">
            <a:xfrm>
              <a:off x="2206" y="1597"/>
              <a:ext cx="347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65" name="Text Box 124"/>
            <p:cNvSpPr txBox="1">
              <a:spLocks noChangeArrowheads="1"/>
            </p:cNvSpPr>
            <p:nvPr/>
          </p:nvSpPr>
          <p:spPr bwMode="auto">
            <a:xfrm>
              <a:off x="1783" y="1510"/>
              <a:ext cx="347" cy="231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6" name="Line 125"/>
            <p:cNvSpPr>
              <a:spLocks noChangeShapeType="1"/>
            </p:cNvSpPr>
            <p:nvPr/>
          </p:nvSpPr>
          <p:spPr bwMode="auto">
            <a:xfrm flipH="1">
              <a:off x="2706" y="1630"/>
              <a:ext cx="76" cy="4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72" name="Group 308"/>
          <p:cNvGraphicFramePr>
            <a:graphicFrameLocks noGrp="1"/>
          </p:cNvGraphicFramePr>
          <p:nvPr/>
        </p:nvGraphicFramePr>
        <p:xfrm>
          <a:off x="4307357" y="995232"/>
          <a:ext cx="4419600" cy="2743200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现态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次态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400" b="1" i="0" u="none" strike="noStrike" cap="none" normalizeH="0" baseline="30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" name="右箭头 73"/>
          <p:cNvSpPr/>
          <p:nvPr/>
        </p:nvSpPr>
        <p:spPr>
          <a:xfrm>
            <a:off x="3697758" y="2138232"/>
            <a:ext cx="347663" cy="228600"/>
          </a:xfrm>
          <a:prstGeom prst="rightArrow">
            <a:avLst/>
          </a:prstGeom>
          <a:ln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5" name="Group 301"/>
          <p:cNvGraphicFramePr>
            <a:graphicFrameLocks noGrp="1"/>
          </p:cNvGraphicFramePr>
          <p:nvPr/>
        </p:nvGraphicFramePr>
        <p:xfrm>
          <a:off x="4957430" y="4331510"/>
          <a:ext cx="3505200" cy="169227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0/0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1/0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1/0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0/1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Text Box 297"/>
          <p:cNvSpPr txBox="1">
            <a:spLocks noChangeArrowheads="1"/>
          </p:cNvSpPr>
          <p:nvPr/>
        </p:nvSpPr>
        <p:spPr bwMode="auto">
          <a:xfrm>
            <a:off x="4654395" y="4583968"/>
            <a:ext cx="1181100" cy="396875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现态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Text Box 298"/>
          <p:cNvSpPr txBox="1">
            <a:spLocks noChangeArrowheads="1"/>
          </p:cNvSpPr>
          <p:nvPr/>
        </p:nvSpPr>
        <p:spPr bwMode="auto">
          <a:xfrm>
            <a:off x="5378295" y="4298218"/>
            <a:ext cx="800100" cy="396875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输入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右箭头 77"/>
          <p:cNvSpPr/>
          <p:nvPr/>
        </p:nvSpPr>
        <p:spPr>
          <a:xfrm rot="5400000">
            <a:off x="6536198" y="3943901"/>
            <a:ext cx="347663" cy="228600"/>
          </a:xfrm>
          <a:prstGeom prst="rightArrow">
            <a:avLst/>
          </a:prstGeom>
          <a:ln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 Box 311"/>
          <p:cNvSpPr txBox="1">
            <a:spLocks noChangeArrowheads="1"/>
          </p:cNvSpPr>
          <p:nvPr/>
        </p:nvSpPr>
        <p:spPr bwMode="auto">
          <a:xfrm>
            <a:off x="6595729" y="6158574"/>
            <a:ext cx="1385333" cy="457200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/Y</a:t>
            </a:r>
            <a:endParaRPr kumimoji="1" lang="zh-CN" altLang="en-US" sz="2400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58"/>
          <p:cNvSpPr>
            <a:spLocks noChangeArrowheads="1"/>
          </p:cNvSpPr>
          <p:nvPr/>
        </p:nvSpPr>
        <p:spPr bwMode="auto">
          <a:xfrm>
            <a:off x="519133" y="4843285"/>
            <a:ext cx="3918850" cy="52322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输出方程：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Y=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XQ</a:t>
            </a:r>
            <a:r>
              <a:rPr kumimoji="1" lang="en-US" altLang="zh-CN" sz="2800" b="1" i="0" u="none" strike="noStrike" kern="1200" cap="none" spc="0" normalizeH="0" baseline="30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kumimoji="1" lang="en-US" altLang="zh-CN" sz="2800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" name="Rectangle 61"/>
          <p:cNvSpPr>
            <a:spLocks noChangeArrowheads="1"/>
          </p:cNvSpPr>
          <p:nvPr/>
        </p:nvSpPr>
        <p:spPr bwMode="auto">
          <a:xfrm>
            <a:off x="523619" y="5342342"/>
            <a:ext cx="3400290" cy="52322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激励方程：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D=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i="0" u="none" strike="noStrike" kern="1200" cap="none" spc="0" normalizeH="0" baseline="30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kumimoji="1" lang="en-US" altLang="zh-CN" sz="2800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Rectangle 66"/>
          <p:cNvSpPr>
            <a:spLocks noChangeArrowheads="1"/>
          </p:cNvSpPr>
          <p:nvPr/>
        </p:nvSpPr>
        <p:spPr bwMode="auto">
          <a:xfrm>
            <a:off x="519133" y="5865562"/>
            <a:ext cx="4418797" cy="52322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状态方程：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n+1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=D=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i="0" u="none" strike="noStrike" kern="1200" cap="none" spc="0" normalizeH="0" baseline="30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kumimoji="1" lang="en-US" altLang="zh-CN" sz="2800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6262099" y="995232"/>
            <a:ext cx="0" cy="27432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6" grpId="0"/>
      <p:bldP spid="77" grpId="0"/>
      <p:bldP spid="78" grpId="0" animBg="1"/>
      <p:bldP spid="79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l">
          <a:spcBef>
            <a:spcPct val="50000"/>
          </a:spcBef>
          <a:defRPr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>
        <a:spAutoFit/>
      </a:bodyPr>
      <a:lstStyle>
        <a:defPPr algn="l" eaLnBrk="1" hangingPunct="1">
          <a:spcBef>
            <a:spcPct val="50000"/>
          </a:spcBef>
          <a:buClrTx/>
          <a:buSzTx/>
          <a:buFontTx/>
          <a:buNone/>
          <a:defRPr sz="280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myf-模板-修正</Template>
  <TotalTime>31</TotalTime>
  <Words>2854</Words>
  <Application>Microsoft Office PowerPoint</Application>
  <PresentationFormat>全屏显示(4:3)</PresentationFormat>
  <Paragraphs>1023</Paragraphs>
  <Slides>35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黑体</vt:lpstr>
      <vt:lpstr>宋体</vt:lpstr>
      <vt:lpstr>幼圆</vt:lpstr>
      <vt:lpstr>Arial</vt:lpstr>
      <vt:lpstr>Calibri</vt:lpstr>
      <vt:lpstr>Cambria Math</vt:lpstr>
      <vt:lpstr>Georgia</vt:lpstr>
      <vt:lpstr>Symbol</vt:lpstr>
      <vt:lpstr>Tahoma</vt:lpstr>
      <vt:lpstr>Times New Roman</vt:lpstr>
      <vt:lpstr>Wide Latin</vt:lpstr>
      <vt:lpstr>Wingdings</vt:lpstr>
      <vt:lpstr>Blends</vt:lpstr>
      <vt:lpstr>第五章：时序逻辑电路</vt:lpstr>
      <vt:lpstr>§5.1 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§5.2 时序逻辑电路分析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§5.3 时序逻辑电路的设计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数据校验码</dc:title>
  <dc:creator>马 耀飞</dc:creator>
  <cp:lastModifiedBy>jiang baoshan</cp:lastModifiedBy>
  <cp:revision>325</cp:revision>
  <dcterms:created xsi:type="dcterms:W3CDTF">2018-11-12T01:10:00Z</dcterms:created>
  <dcterms:modified xsi:type="dcterms:W3CDTF">2022-04-21T04:46:26Z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ondata">
    <vt:lpwstr>eyJoZGlkIjoiMTczYTJjMTEyMGI4ZTcyNGJlNGQ2ZmIxNTkyNWUzZDkifQ==</vt:lpwstr>
  </property>
  <property fmtid="{D5CDD505-2E9C-101B-9397-08002B2CF9AE}" pid="3" name="ICV">
    <vt:lpwstr>C2CAAA431DF54BFD8ABB7A2547E6B6AB</vt:lpwstr>
  </property>
  <property fmtid="{D5CDD505-2E9C-101B-9397-08002B2CF9AE}" pid="4" name="KSOProductBuildVer">
    <vt:lpwstr>2052-11.1.0.11636</vt:lpwstr>
  </property>
</Properties>
</file>