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81" r:id="rId3"/>
    <p:sldId id="540" r:id="rId4"/>
    <p:sldId id="614" r:id="rId6"/>
    <p:sldId id="542" r:id="rId7"/>
    <p:sldId id="543" r:id="rId8"/>
    <p:sldId id="544" r:id="rId9"/>
    <p:sldId id="642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9" r:id="rId19"/>
    <p:sldId id="560" r:id="rId20"/>
    <p:sldId id="557" r:id="rId21"/>
    <p:sldId id="621" r:id="rId22"/>
    <p:sldId id="554" r:id="rId23"/>
    <p:sldId id="556" r:id="rId24"/>
    <p:sldId id="555" r:id="rId25"/>
    <p:sldId id="558" r:id="rId26"/>
    <p:sldId id="561" r:id="rId27"/>
    <p:sldId id="562" r:id="rId28"/>
    <p:sldId id="565" r:id="rId29"/>
    <p:sldId id="564" r:id="rId30"/>
    <p:sldId id="566" r:id="rId31"/>
    <p:sldId id="567" r:id="rId32"/>
    <p:sldId id="620" r:id="rId33"/>
    <p:sldId id="571" r:id="rId34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9999"/>
    <a:srgbClr val="1F08F8"/>
    <a:srgbClr val="FFFF00"/>
    <a:srgbClr val="002060"/>
    <a:srgbClr val="00FF00"/>
    <a:srgbClr val="FF33CC"/>
    <a:srgbClr val="9090F4"/>
    <a:srgbClr val="F6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99" autoAdjust="0"/>
  </p:normalViewPr>
  <p:slideViewPr>
    <p:cSldViewPr snapToGrid="0">
      <p:cViewPr varScale="1">
        <p:scale>
          <a:sx n="85" d="100"/>
          <a:sy n="85" d="100"/>
        </p:scale>
        <p:origin x="987" y="45"/>
      </p:cViewPr>
      <p:guideLst>
        <p:guide orient="horz" pos="2160"/>
        <p:guide pos="2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F0DD12-6D0B-434E-AEAE-27A0808CBFD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33CE97-CE35-493D-9476-D12D3F712BC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给低电平启动，恢复到高电平开始工作。</a:t>
            </a:r>
            <a:r>
              <a:rPr lang="en-US" altLang="zh-CN" dirty="0"/>
              <a:t>S1S0=11</a:t>
            </a:r>
            <a:r>
              <a:rPr lang="zh-CN" altLang="en-US" dirty="0"/>
              <a:t>，第一个时钟，并行输入到输出端是</a:t>
            </a:r>
            <a:r>
              <a:rPr lang="en-US" altLang="zh-CN" dirty="0"/>
              <a:t>0,D0,D1,D2,D3,D4,D5,D6</a:t>
            </a:r>
            <a:r>
              <a:rPr lang="zh-CN" altLang="en-US" dirty="0"/>
              <a:t>，然后，</a:t>
            </a:r>
            <a:r>
              <a:rPr lang="en-US" altLang="zh-CN" dirty="0"/>
              <a:t>S1S0</a:t>
            </a:r>
            <a:r>
              <a:rPr lang="zh-CN" altLang="en-US" dirty="0"/>
              <a:t>变为</a:t>
            </a:r>
            <a:r>
              <a:rPr lang="en-US" altLang="zh-CN" dirty="0"/>
              <a:t>01</a:t>
            </a:r>
            <a:r>
              <a:rPr lang="zh-CN" altLang="en-US" dirty="0"/>
              <a:t>开始右移，经过</a:t>
            </a:r>
            <a:r>
              <a:rPr lang="en-US" altLang="zh-CN" dirty="0"/>
              <a:t>6</a:t>
            </a:r>
            <a:r>
              <a:rPr lang="zh-CN" altLang="en-US" dirty="0"/>
              <a:t>个时钟</a:t>
            </a:r>
            <a:r>
              <a:rPr lang="en-US" altLang="zh-CN" dirty="0"/>
              <a:t>D6</a:t>
            </a:r>
            <a:r>
              <a:rPr lang="zh-CN" altLang="en-US" dirty="0"/>
              <a:t>右移到输出端。反馈信号给出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S1S0=11</a:t>
            </a:r>
            <a:r>
              <a:rPr lang="zh-CN" altLang="en-US" dirty="0"/>
              <a:t>，重复上一个过程。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给低电平启动，恢复到高电平开始工作。</a:t>
            </a:r>
            <a:r>
              <a:rPr lang="en-US" altLang="zh-CN" dirty="0"/>
              <a:t>S1S0=11</a:t>
            </a:r>
            <a:r>
              <a:rPr lang="zh-CN" altLang="en-US" dirty="0"/>
              <a:t>，第一个时钟，并行输入到输出端是</a:t>
            </a:r>
            <a:r>
              <a:rPr lang="en-US" altLang="zh-CN" dirty="0"/>
              <a:t>0,D0,D1,D2,D3,D4,D5,D6</a:t>
            </a:r>
            <a:r>
              <a:rPr lang="zh-CN" altLang="en-US" dirty="0"/>
              <a:t>，然后，</a:t>
            </a:r>
            <a:r>
              <a:rPr lang="en-US" altLang="zh-CN" dirty="0"/>
              <a:t>S1S0</a:t>
            </a:r>
            <a:r>
              <a:rPr lang="zh-CN" altLang="en-US" dirty="0"/>
              <a:t>变为</a:t>
            </a:r>
            <a:r>
              <a:rPr lang="en-US" altLang="zh-CN" dirty="0"/>
              <a:t>01</a:t>
            </a:r>
            <a:r>
              <a:rPr lang="zh-CN" altLang="en-US" dirty="0"/>
              <a:t>开始右移，经过</a:t>
            </a:r>
            <a:r>
              <a:rPr lang="en-US" altLang="zh-CN" dirty="0"/>
              <a:t>6</a:t>
            </a:r>
            <a:r>
              <a:rPr lang="zh-CN" altLang="en-US" dirty="0"/>
              <a:t>个时钟</a:t>
            </a:r>
            <a:r>
              <a:rPr lang="en-US" altLang="zh-CN" dirty="0"/>
              <a:t>D6</a:t>
            </a:r>
            <a:r>
              <a:rPr lang="zh-CN" altLang="en-US" dirty="0"/>
              <a:t>右移到输出端。反馈信号给出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S1S0=11</a:t>
            </a:r>
            <a:r>
              <a:rPr lang="zh-CN" altLang="en-US" dirty="0"/>
              <a:t>，重复上一个过程。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移位寄存器实现脉冲发生器的思路：</a:t>
            </a:r>
            <a:r>
              <a:rPr lang="en-US" altLang="zh-CN" dirty="0"/>
              <a:t>Q0</a:t>
            </a:r>
            <a:r>
              <a:rPr lang="zh-CN" altLang="en-US" dirty="0"/>
              <a:t>输出序列，画表格，</a:t>
            </a:r>
            <a:r>
              <a:rPr lang="en-US" altLang="zh-CN" dirty="0"/>
              <a:t>Q0 Q1 Q2 =&gt;Q0(n+1)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‘：计数脉冲到达时，只加在应该翻转的触发器的</a:t>
            </a:r>
            <a:r>
              <a:rPr lang="en-US" altLang="zh-CN" dirty="0"/>
              <a:t>CP</a:t>
            </a:r>
            <a:r>
              <a:rPr lang="zh-CN" altLang="en-US" dirty="0"/>
              <a:t>输入端上，不加载不应该翻转的触发器的</a:t>
            </a:r>
            <a:r>
              <a:rPr lang="en-US" altLang="zh-CN" dirty="0"/>
              <a:t>CP</a:t>
            </a:r>
            <a:r>
              <a:rPr lang="zh-CN" altLang="en-US" dirty="0"/>
              <a:t>输入端上。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‘作为时钟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这几张表格可以放到课件最后，供学生参考。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 flipV="1">
            <a:off x="633045" y="3174576"/>
            <a:ext cx="8446717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58715" y="2466906"/>
            <a:ext cx="7426569" cy="695360"/>
          </a:xfr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994" y="344593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189640" y="937607"/>
            <a:ext cx="3571387" cy="45719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6523" y="984738"/>
            <a:ext cx="8563708" cy="5375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ea typeface="黑体" panose="02010609060101010101" pitchFamily="49" charset="-122"/>
              </a:defRPr>
            </a:lvl1pPr>
            <a:lvl2pPr marL="457200" indent="0">
              <a:buNone/>
              <a:defRPr b="1">
                <a:ea typeface="黑体" panose="02010609060101010101" pitchFamily="49" charset="-122"/>
              </a:defRPr>
            </a:lvl2pPr>
            <a:lvl3pPr marL="914400" indent="0">
              <a:buNone/>
              <a:defRPr b="1">
                <a:ea typeface="黑体" panose="02010609060101010101" pitchFamily="49" charset="-122"/>
              </a:defRPr>
            </a:lvl3pPr>
            <a:lvl4pPr marL="1371600" indent="0">
              <a:buNone/>
              <a:defRPr b="1">
                <a:ea typeface="黑体" panose="02010609060101010101" pitchFamily="49" charset="-122"/>
              </a:defRPr>
            </a:lvl4pPr>
            <a:lvl5pPr marL="1828800" indent="0">
              <a:buNone/>
              <a:defRPr b="1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359767"/>
            <a:ext cx="813816" cy="3519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52896" y="6282119"/>
            <a:ext cx="903288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5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 dirty="0"/>
          </a:p>
        </p:txBody>
      </p:sp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24769" y="320113"/>
            <a:ext cx="7305992" cy="57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602818" y="6380642"/>
            <a:ext cx="8226425" cy="31750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57428162&amp;di=37860fdf3c4871460953786bbfa26622&amp;imgtype=0&amp;src=http%3A%2F%2Fpic.baike.soso.com%2Fp%2F20111015%2F20111015115227-26026804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2080" r="11532" b="12880"/>
          <a:stretch>
            <a:fillRect/>
          </a:stretch>
        </p:blipFill>
        <p:spPr bwMode="auto">
          <a:xfrm>
            <a:off x="428827" y="248004"/>
            <a:ext cx="677490" cy="6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464668" y="6446811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04336" y="918967"/>
            <a:ext cx="8226425" cy="31750"/>
          </a:xfrm>
          <a:prstGeom prst="rect">
            <a:avLst/>
          </a:prstGeom>
          <a:gradFill rotWithShape="0">
            <a:gsLst>
              <a:gs pos="16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107784" y="248004"/>
            <a:ext cx="31750" cy="105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82880" y="6446711"/>
            <a:ext cx="903288" cy="3381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1A0B33E5-498C-48D3-9CB2-28689CC9EF23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blinds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.xml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6.png"/><Relationship Id="rId7" Type="http://schemas.openxmlformats.org/officeDocument/2006/relationships/oleObject" Target="../embeddings/oleObject7.bin"/><Relationship Id="rId6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png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3.xml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967201" y="2421622"/>
            <a:ext cx="6636820" cy="69536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集成时序逻辑电路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59912" y="3445937"/>
            <a:ext cx="5560881" cy="2370401"/>
          </a:xfrm>
        </p:spPr>
        <p:txBody>
          <a:bodyPr/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 5.4.1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 5.4.2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计数器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7784305" y="1810665"/>
            <a:ext cx="1104900" cy="11049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FF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23143" y="608788"/>
            <a:ext cx="1336675" cy="4524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kumimoji="0"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n=4</a:t>
            </a:r>
            <a:endParaRPr kumimoji="0"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86895" y="684195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无相同状态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56188" y="412750"/>
            <a:ext cx="227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卡诺图：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 bwMode="auto">
          <a:xfrm>
            <a:off x="5134768" y="883565"/>
            <a:ext cx="3938587" cy="3513138"/>
            <a:chOff x="2689" y="622"/>
            <a:chExt cx="2481" cy="2213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706" y="2417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243" y="2417"/>
              <a:ext cx="46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78" y="2417"/>
              <a:ext cx="465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14" y="2417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06" y="1999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243" y="1999"/>
              <a:ext cx="46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778" y="1999"/>
              <a:ext cx="465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14" y="1999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06" y="1581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243" y="1581"/>
              <a:ext cx="46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778" y="1581"/>
              <a:ext cx="465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314" y="1581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06" y="1164"/>
              <a:ext cx="46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243" y="1164"/>
              <a:ext cx="463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778" y="1164"/>
              <a:ext cx="465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314" y="1164"/>
              <a:ext cx="46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314" y="1164"/>
              <a:ext cx="18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314" y="1581"/>
              <a:ext cx="18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314" y="1999"/>
              <a:ext cx="18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314" y="2417"/>
              <a:ext cx="18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314" y="2835"/>
              <a:ext cx="18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314" y="1164"/>
              <a:ext cx="0" cy="16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778" y="1164"/>
              <a:ext cx="0" cy="1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243" y="1164"/>
              <a:ext cx="0" cy="1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4706" y="1164"/>
              <a:ext cx="0" cy="1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5170" y="1164"/>
              <a:ext cx="0" cy="16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 flipV="1">
              <a:off x="2958" y="824"/>
              <a:ext cx="343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366" y="90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00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4292" y="89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836" y="90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01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771" y="897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001" y="123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00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2990" y="2045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11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011" y="1630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01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3001" y="2460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689" y="825"/>
              <a:ext cx="46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2881" y="1005"/>
              <a:ext cx="46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948" y="622"/>
              <a:ext cx="46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122" y="796"/>
              <a:ext cx="46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AutoShape 46"/>
          <p:cNvSpPr>
            <a:spLocks noChangeArrowheads="1"/>
          </p:cNvSpPr>
          <p:nvPr/>
        </p:nvSpPr>
        <p:spPr bwMode="auto">
          <a:xfrm>
            <a:off x="6284118" y="3209253"/>
            <a:ext cx="1155700" cy="101758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 bwMode="auto">
          <a:xfrm>
            <a:off x="63243" y="1170864"/>
            <a:ext cx="2169100" cy="3189288"/>
            <a:chOff x="651" y="874"/>
            <a:chExt cx="1699" cy="2009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51" y="2596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651" y="2309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651" y="2022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651" y="1735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51" y="1448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51" y="1161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51" y="874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076" y="2596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1076" y="2309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076" y="2022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076" y="1735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076" y="1448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1076" y="1161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1076" y="874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501" y="2596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501" y="2309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501" y="2022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501" y="1735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1501" y="1448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1501" y="1161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1501" y="874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1926" y="2596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926" y="2309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926" y="2022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926" y="1735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1926" y="1448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926" y="1161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1926" y="874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651" y="1161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651" y="1448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651" y="1735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651" y="2022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651" y="2309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651" y="2596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1926" y="874"/>
              <a:ext cx="0" cy="200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1501" y="874"/>
              <a:ext cx="0" cy="200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1076" y="874"/>
              <a:ext cx="0" cy="200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651" y="874"/>
              <a:ext cx="1699" cy="0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651" y="874"/>
              <a:ext cx="0" cy="2009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2350" y="874"/>
              <a:ext cx="0" cy="2009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>
              <a:off x="651" y="2883"/>
              <a:ext cx="1699" cy="0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Text Box 90"/>
          <p:cNvSpPr txBox="1">
            <a:spLocks noChangeArrowheads="1"/>
          </p:cNvSpPr>
          <p:nvPr/>
        </p:nvSpPr>
        <p:spPr bwMode="auto">
          <a:xfrm>
            <a:off x="209186" y="186047"/>
            <a:ext cx="4243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101000,101000...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序列脉冲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2" name="Group 91"/>
          <p:cNvGrpSpPr/>
          <p:nvPr/>
        </p:nvGrpSpPr>
        <p:grpSpPr bwMode="auto">
          <a:xfrm>
            <a:off x="4727575" y="5210175"/>
            <a:ext cx="3657600" cy="519113"/>
            <a:chOff x="2978" y="3282"/>
            <a:chExt cx="2304" cy="327"/>
          </a:xfrm>
        </p:grpSpPr>
        <p:sp>
          <p:nvSpPr>
            <p:cNvPr id="93" name="Text Box 92"/>
            <p:cNvSpPr txBox="1">
              <a:spLocks noChangeArrowheads="1"/>
            </p:cNvSpPr>
            <p:nvPr/>
          </p:nvSpPr>
          <p:spPr bwMode="auto">
            <a:xfrm>
              <a:off x="2978" y="3282"/>
              <a:ext cx="2304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=Q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+Q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3781" y="3326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4261" y="3334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Group 11"/>
          <p:cNvGrpSpPr/>
          <p:nvPr/>
        </p:nvGrpSpPr>
        <p:grpSpPr bwMode="auto">
          <a:xfrm>
            <a:off x="1106806" y="4484831"/>
            <a:ext cx="2655887" cy="2149475"/>
            <a:chOff x="1291" y="2543"/>
            <a:chExt cx="1673" cy="1354"/>
          </a:xfrm>
        </p:grpSpPr>
        <p:graphicFrame>
          <p:nvGraphicFramePr>
            <p:cNvPr id="97" name="Object 12"/>
            <p:cNvGraphicFramePr>
              <a:graphicFrameLocks noChangeAspect="1"/>
            </p:cNvGraphicFramePr>
            <p:nvPr/>
          </p:nvGraphicFramePr>
          <p:xfrm>
            <a:off x="1291" y="2543"/>
            <a:ext cx="1673" cy="1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" name="位图图像" r:id="rId1" imgW="2333625" imgH="1762125" progId="Paint.Picture">
                    <p:embed/>
                  </p:oleObj>
                </mc:Choice>
                <mc:Fallback>
                  <p:oleObj name="位图图像" r:id="rId1" imgW="2333625" imgH="1762125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2543"/>
                          <a:ext cx="1673" cy="1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13"/>
            <p:cNvGraphicFramePr>
              <a:graphicFrameLocks noChangeAspect="1"/>
            </p:cNvGraphicFramePr>
            <p:nvPr/>
          </p:nvGraphicFramePr>
          <p:xfrm>
            <a:off x="1291" y="2543"/>
            <a:ext cx="1673" cy="1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" name="位图图像" r:id="rId3" imgW="2333625" imgH="1762125" progId="Paint.Picture">
                    <p:embed/>
                  </p:oleObj>
                </mc:Choice>
                <mc:Fallback>
                  <p:oleObj name="位图图像" r:id="rId3" imgW="2333625" imgH="1762125" progId="Paint.Picture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2543"/>
                          <a:ext cx="1673" cy="1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0" name="Group 14"/>
            <p:cNvGrpSpPr/>
            <p:nvPr/>
          </p:nvGrpSpPr>
          <p:grpSpPr bwMode="auto">
            <a:xfrm>
              <a:off x="1815" y="2629"/>
              <a:ext cx="251" cy="288"/>
              <a:chOff x="391" y="2184"/>
              <a:chExt cx="251" cy="288"/>
            </a:xfrm>
          </p:grpSpPr>
          <p:sp>
            <p:nvSpPr>
              <p:cNvPr id="116" name="Rectangle 15"/>
              <p:cNvSpPr>
                <a:spLocks noChangeArrowheads="1"/>
              </p:cNvSpPr>
              <p:nvPr/>
            </p:nvSpPr>
            <p:spPr bwMode="auto">
              <a:xfrm>
                <a:off x="413" y="2217"/>
                <a:ext cx="163" cy="22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16"/>
              <p:cNvSpPr txBox="1">
                <a:spLocks noChangeArrowheads="1"/>
              </p:cNvSpPr>
              <p:nvPr/>
            </p:nvSpPr>
            <p:spPr bwMode="auto">
              <a:xfrm>
                <a:off x="391" y="2184"/>
                <a:ext cx="2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2384" y="2676"/>
              <a:ext cx="163" cy="2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18"/>
            <p:cNvSpPr txBox="1">
              <a:spLocks noChangeArrowheads="1"/>
            </p:cNvSpPr>
            <p:nvPr/>
          </p:nvSpPr>
          <p:spPr bwMode="auto">
            <a:xfrm>
              <a:off x="2340" y="2616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2653" y="3174"/>
              <a:ext cx="163" cy="21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0"/>
            <p:cNvSpPr txBox="1">
              <a:spLocks noChangeArrowheads="1"/>
            </p:cNvSpPr>
            <p:nvPr/>
          </p:nvSpPr>
          <p:spPr bwMode="auto">
            <a:xfrm>
              <a:off x="2620" y="3129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2294" y="3554"/>
              <a:ext cx="163" cy="21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2"/>
            <p:cNvSpPr txBox="1">
              <a:spLocks noChangeArrowheads="1"/>
            </p:cNvSpPr>
            <p:nvPr/>
          </p:nvSpPr>
          <p:spPr bwMode="auto">
            <a:xfrm>
              <a:off x="2216" y="3509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1761" y="3532"/>
              <a:ext cx="163" cy="21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1750" y="3499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25"/>
            <p:cNvSpPr>
              <a:spLocks noChangeArrowheads="1"/>
            </p:cNvSpPr>
            <p:nvPr/>
          </p:nvSpPr>
          <p:spPr bwMode="auto">
            <a:xfrm>
              <a:off x="1435" y="3043"/>
              <a:ext cx="163" cy="21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Text Box 26"/>
            <p:cNvSpPr txBox="1">
              <a:spLocks noChangeArrowheads="1"/>
            </p:cNvSpPr>
            <p:nvPr/>
          </p:nvSpPr>
          <p:spPr bwMode="auto">
            <a:xfrm>
              <a:off x="1412" y="3009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Oval 27"/>
            <p:cNvSpPr>
              <a:spLocks noChangeArrowheads="1"/>
            </p:cNvSpPr>
            <p:nvPr/>
          </p:nvSpPr>
          <p:spPr bwMode="auto">
            <a:xfrm>
              <a:off x="1761" y="2608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Oval 28"/>
            <p:cNvSpPr>
              <a:spLocks noChangeArrowheads="1"/>
            </p:cNvSpPr>
            <p:nvPr/>
          </p:nvSpPr>
          <p:spPr bwMode="auto">
            <a:xfrm>
              <a:off x="2304" y="2608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Oval 29"/>
            <p:cNvSpPr>
              <a:spLocks noChangeArrowheads="1"/>
            </p:cNvSpPr>
            <p:nvPr/>
          </p:nvSpPr>
          <p:spPr bwMode="auto">
            <a:xfrm>
              <a:off x="2576" y="3119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Oval 30"/>
            <p:cNvSpPr>
              <a:spLocks noChangeArrowheads="1"/>
            </p:cNvSpPr>
            <p:nvPr/>
          </p:nvSpPr>
          <p:spPr bwMode="auto">
            <a:xfrm>
              <a:off x="2228" y="3499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Oval 31"/>
            <p:cNvSpPr>
              <a:spLocks noChangeArrowheads="1"/>
            </p:cNvSpPr>
            <p:nvPr/>
          </p:nvSpPr>
          <p:spPr bwMode="auto">
            <a:xfrm>
              <a:off x="1707" y="3488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Oval 32"/>
            <p:cNvSpPr>
              <a:spLocks noChangeArrowheads="1"/>
            </p:cNvSpPr>
            <p:nvPr/>
          </p:nvSpPr>
          <p:spPr bwMode="auto">
            <a:xfrm>
              <a:off x="1381" y="2988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Group 47"/>
          <p:cNvGrpSpPr/>
          <p:nvPr/>
        </p:nvGrpSpPr>
        <p:grpSpPr bwMode="auto">
          <a:xfrm>
            <a:off x="2288380" y="1162926"/>
            <a:ext cx="2874959" cy="3189288"/>
            <a:chOff x="651" y="874"/>
            <a:chExt cx="1699" cy="2009"/>
          </a:xfrm>
        </p:grpSpPr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651" y="2596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Rectangle 49"/>
            <p:cNvSpPr>
              <a:spLocks noChangeArrowheads="1"/>
            </p:cNvSpPr>
            <p:nvPr/>
          </p:nvSpPr>
          <p:spPr bwMode="auto">
            <a:xfrm>
              <a:off x="651" y="2309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 50"/>
            <p:cNvSpPr>
              <a:spLocks noChangeArrowheads="1"/>
            </p:cNvSpPr>
            <p:nvPr/>
          </p:nvSpPr>
          <p:spPr bwMode="auto">
            <a:xfrm>
              <a:off x="651" y="2022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51"/>
            <p:cNvSpPr>
              <a:spLocks noChangeArrowheads="1"/>
            </p:cNvSpPr>
            <p:nvPr/>
          </p:nvSpPr>
          <p:spPr bwMode="auto">
            <a:xfrm>
              <a:off x="651" y="1735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 52"/>
            <p:cNvSpPr>
              <a:spLocks noChangeArrowheads="1"/>
            </p:cNvSpPr>
            <p:nvPr/>
          </p:nvSpPr>
          <p:spPr bwMode="auto">
            <a:xfrm>
              <a:off x="651" y="1448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Rectangle 53"/>
            <p:cNvSpPr>
              <a:spLocks noChangeArrowheads="1"/>
            </p:cNvSpPr>
            <p:nvPr/>
          </p:nvSpPr>
          <p:spPr bwMode="auto">
            <a:xfrm>
              <a:off x="651" y="1161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54"/>
            <p:cNvSpPr>
              <a:spLocks noChangeArrowheads="1"/>
            </p:cNvSpPr>
            <p:nvPr/>
          </p:nvSpPr>
          <p:spPr bwMode="auto">
            <a:xfrm>
              <a:off x="651" y="874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55"/>
            <p:cNvSpPr>
              <a:spLocks noChangeArrowheads="1"/>
            </p:cNvSpPr>
            <p:nvPr/>
          </p:nvSpPr>
          <p:spPr bwMode="auto">
            <a:xfrm>
              <a:off x="1076" y="2596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56"/>
            <p:cNvSpPr>
              <a:spLocks noChangeArrowheads="1"/>
            </p:cNvSpPr>
            <p:nvPr/>
          </p:nvSpPr>
          <p:spPr bwMode="auto">
            <a:xfrm>
              <a:off x="1076" y="2309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57"/>
            <p:cNvSpPr>
              <a:spLocks noChangeArrowheads="1"/>
            </p:cNvSpPr>
            <p:nvPr/>
          </p:nvSpPr>
          <p:spPr bwMode="auto">
            <a:xfrm>
              <a:off x="1076" y="2022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58"/>
            <p:cNvSpPr>
              <a:spLocks noChangeArrowheads="1"/>
            </p:cNvSpPr>
            <p:nvPr/>
          </p:nvSpPr>
          <p:spPr bwMode="auto">
            <a:xfrm>
              <a:off x="1076" y="1735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Rectangle 59"/>
            <p:cNvSpPr>
              <a:spLocks noChangeArrowheads="1"/>
            </p:cNvSpPr>
            <p:nvPr/>
          </p:nvSpPr>
          <p:spPr bwMode="auto">
            <a:xfrm>
              <a:off x="1076" y="1448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60"/>
            <p:cNvSpPr>
              <a:spLocks noChangeArrowheads="1"/>
            </p:cNvSpPr>
            <p:nvPr/>
          </p:nvSpPr>
          <p:spPr bwMode="auto">
            <a:xfrm>
              <a:off x="1076" y="1161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61"/>
            <p:cNvSpPr>
              <a:spLocks noChangeArrowheads="1"/>
            </p:cNvSpPr>
            <p:nvPr/>
          </p:nvSpPr>
          <p:spPr bwMode="auto">
            <a:xfrm>
              <a:off x="1076" y="874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62"/>
            <p:cNvSpPr>
              <a:spLocks noChangeArrowheads="1"/>
            </p:cNvSpPr>
            <p:nvPr/>
          </p:nvSpPr>
          <p:spPr bwMode="auto">
            <a:xfrm>
              <a:off x="1501" y="2596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63"/>
            <p:cNvSpPr>
              <a:spLocks noChangeArrowheads="1"/>
            </p:cNvSpPr>
            <p:nvPr/>
          </p:nvSpPr>
          <p:spPr bwMode="auto">
            <a:xfrm>
              <a:off x="1501" y="2309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64"/>
            <p:cNvSpPr>
              <a:spLocks noChangeArrowheads="1"/>
            </p:cNvSpPr>
            <p:nvPr/>
          </p:nvSpPr>
          <p:spPr bwMode="auto">
            <a:xfrm>
              <a:off x="1501" y="2022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Rectangle 65"/>
            <p:cNvSpPr>
              <a:spLocks noChangeArrowheads="1"/>
            </p:cNvSpPr>
            <p:nvPr/>
          </p:nvSpPr>
          <p:spPr bwMode="auto">
            <a:xfrm>
              <a:off x="1501" y="1735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66"/>
            <p:cNvSpPr>
              <a:spLocks noChangeArrowheads="1"/>
            </p:cNvSpPr>
            <p:nvPr/>
          </p:nvSpPr>
          <p:spPr bwMode="auto">
            <a:xfrm>
              <a:off x="1501" y="1448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67"/>
            <p:cNvSpPr>
              <a:spLocks noChangeArrowheads="1"/>
            </p:cNvSpPr>
            <p:nvPr/>
          </p:nvSpPr>
          <p:spPr bwMode="auto">
            <a:xfrm>
              <a:off x="1501" y="1161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Rectangle 68"/>
            <p:cNvSpPr>
              <a:spLocks noChangeArrowheads="1"/>
            </p:cNvSpPr>
            <p:nvPr/>
          </p:nvSpPr>
          <p:spPr bwMode="auto">
            <a:xfrm>
              <a:off x="1501" y="874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Rectangle 69"/>
            <p:cNvSpPr>
              <a:spLocks noChangeArrowheads="1"/>
            </p:cNvSpPr>
            <p:nvPr/>
          </p:nvSpPr>
          <p:spPr bwMode="auto">
            <a:xfrm>
              <a:off x="1926" y="2596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70"/>
            <p:cNvSpPr>
              <a:spLocks noChangeArrowheads="1"/>
            </p:cNvSpPr>
            <p:nvPr/>
          </p:nvSpPr>
          <p:spPr bwMode="auto">
            <a:xfrm>
              <a:off x="1926" y="2309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71"/>
            <p:cNvSpPr>
              <a:spLocks noChangeArrowheads="1"/>
            </p:cNvSpPr>
            <p:nvPr/>
          </p:nvSpPr>
          <p:spPr bwMode="auto">
            <a:xfrm>
              <a:off x="1926" y="2022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72"/>
            <p:cNvSpPr>
              <a:spLocks noChangeArrowheads="1"/>
            </p:cNvSpPr>
            <p:nvPr/>
          </p:nvSpPr>
          <p:spPr bwMode="auto">
            <a:xfrm>
              <a:off x="1926" y="1735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Rectangle 73"/>
            <p:cNvSpPr>
              <a:spLocks noChangeArrowheads="1"/>
            </p:cNvSpPr>
            <p:nvPr/>
          </p:nvSpPr>
          <p:spPr bwMode="auto">
            <a:xfrm>
              <a:off x="1926" y="1448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Rectangle 74"/>
            <p:cNvSpPr>
              <a:spLocks noChangeArrowheads="1"/>
            </p:cNvSpPr>
            <p:nvPr/>
          </p:nvSpPr>
          <p:spPr bwMode="auto">
            <a:xfrm>
              <a:off x="1926" y="1161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Rectangle 75"/>
            <p:cNvSpPr>
              <a:spLocks noChangeArrowheads="1"/>
            </p:cNvSpPr>
            <p:nvPr/>
          </p:nvSpPr>
          <p:spPr bwMode="auto">
            <a:xfrm>
              <a:off x="1926" y="874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6"/>
            <p:cNvSpPr>
              <a:spLocks noChangeShapeType="1"/>
            </p:cNvSpPr>
            <p:nvPr/>
          </p:nvSpPr>
          <p:spPr bwMode="auto">
            <a:xfrm>
              <a:off x="651" y="1161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Line 77"/>
            <p:cNvSpPr>
              <a:spLocks noChangeShapeType="1"/>
            </p:cNvSpPr>
            <p:nvPr/>
          </p:nvSpPr>
          <p:spPr bwMode="auto">
            <a:xfrm>
              <a:off x="651" y="1448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Line 78"/>
            <p:cNvSpPr>
              <a:spLocks noChangeShapeType="1"/>
            </p:cNvSpPr>
            <p:nvPr/>
          </p:nvSpPr>
          <p:spPr bwMode="auto">
            <a:xfrm>
              <a:off x="651" y="1735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Line 79"/>
            <p:cNvSpPr>
              <a:spLocks noChangeShapeType="1"/>
            </p:cNvSpPr>
            <p:nvPr/>
          </p:nvSpPr>
          <p:spPr bwMode="auto">
            <a:xfrm>
              <a:off x="651" y="2022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Line 80"/>
            <p:cNvSpPr>
              <a:spLocks noChangeShapeType="1"/>
            </p:cNvSpPr>
            <p:nvPr/>
          </p:nvSpPr>
          <p:spPr bwMode="auto">
            <a:xfrm>
              <a:off x="651" y="2309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Line 81"/>
            <p:cNvSpPr>
              <a:spLocks noChangeShapeType="1"/>
            </p:cNvSpPr>
            <p:nvPr/>
          </p:nvSpPr>
          <p:spPr bwMode="auto">
            <a:xfrm>
              <a:off x="651" y="2596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Line 82"/>
            <p:cNvSpPr>
              <a:spLocks noChangeShapeType="1"/>
            </p:cNvSpPr>
            <p:nvPr/>
          </p:nvSpPr>
          <p:spPr bwMode="auto">
            <a:xfrm>
              <a:off x="1926" y="874"/>
              <a:ext cx="0" cy="200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Line 83"/>
            <p:cNvSpPr>
              <a:spLocks noChangeShapeType="1"/>
            </p:cNvSpPr>
            <p:nvPr/>
          </p:nvSpPr>
          <p:spPr bwMode="auto">
            <a:xfrm>
              <a:off x="1501" y="874"/>
              <a:ext cx="0" cy="200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Line 84"/>
            <p:cNvSpPr>
              <a:spLocks noChangeShapeType="1"/>
            </p:cNvSpPr>
            <p:nvPr/>
          </p:nvSpPr>
          <p:spPr bwMode="auto">
            <a:xfrm>
              <a:off x="1076" y="874"/>
              <a:ext cx="0" cy="200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Line 85"/>
            <p:cNvSpPr>
              <a:spLocks noChangeShapeType="1"/>
            </p:cNvSpPr>
            <p:nvPr/>
          </p:nvSpPr>
          <p:spPr bwMode="auto">
            <a:xfrm>
              <a:off x="651" y="874"/>
              <a:ext cx="1699" cy="0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Line 86"/>
            <p:cNvSpPr>
              <a:spLocks noChangeShapeType="1"/>
            </p:cNvSpPr>
            <p:nvPr/>
          </p:nvSpPr>
          <p:spPr bwMode="auto">
            <a:xfrm>
              <a:off x="651" y="874"/>
              <a:ext cx="0" cy="2009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87"/>
            <p:cNvSpPr>
              <a:spLocks noChangeShapeType="1"/>
            </p:cNvSpPr>
            <p:nvPr/>
          </p:nvSpPr>
          <p:spPr bwMode="auto">
            <a:xfrm>
              <a:off x="2350" y="874"/>
              <a:ext cx="0" cy="2009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Line 88"/>
            <p:cNvSpPr>
              <a:spLocks noChangeShapeType="1"/>
            </p:cNvSpPr>
            <p:nvPr/>
          </p:nvSpPr>
          <p:spPr bwMode="auto">
            <a:xfrm>
              <a:off x="651" y="2883"/>
              <a:ext cx="1699" cy="0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1" name="文本框 160"/>
          <p:cNvSpPr txBox="1"/>
          <p:nvPr/>
        </p:nvSpPr>
        <p:spPr bwMode="auto">
          <a:xfrm>
            <a:off x="3287925" y="1061226"/>
            <a:ext cx="561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n+1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" name="文本框 161"/>
          <p:cNvSpPr txBox="1"/>
          <p:nvPr/>
        </p:nvSpPr>
        <p:spPr bwMode="auto">
          <a:xfrm>
            <a:off x="2575431" y="1084731"/>
            <a:ext cx="561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n+1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" name="文本框 162"/>
          <p:cNvSpPr txBox="1"/>
          <p:nvPr/>
        </p:nvSpPr>
        <p:spPr bwMode="auto">
          <a:xfrm>
            <a:off x="4018806" y="1076580"/>
            <a:ext cx="561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n+1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" name="文本框 163"/>
          <p:cNvSpPr txBox="1"/>
          <p:nvPr/>
        </p:nvSpPr>
        <p:spPr bwMode="auto">
          <a:xfrm>
            <a:off x="4716302" y="1066485"/>
            <a:ext cx="561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n+1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utoUpdateAnimBg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1963" y="176213"/>
            <a:ext cx="2112962" cy="4699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逻辑电路图</a:t>
            </a:r>
            <a:endParaRPr kumimoji="0" lang="zh-CN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92663" y="1311275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能否自启动？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4805363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89450" y="825500"/>
            <a:ext cx="4243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101000,101000...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序列脉冲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7975" y="3843338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工作循环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03763" y="1778000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存在非工作循环：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183505" y="2463800"/>
            <a:ext cx="3271520" cy="3839845"/>
            <a:chOff x="8163" y="3880"/>
            <a:chExt cx="5152" cy="6047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8163" y="4080"/>
            <a:ext cx="1260" cy="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位图图像" r:id="rId1" imgW="800100" imgH="838200" progId="Paint.Picture">
                    <p:embed/>
                  </p:oleObj>
                </mc:Choice>
                <mc:Fallback>
                  <p:oleObj name="位图图像" r:id="rId1" imgW="800100" imgH="838200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3" y="4080"/>
                          <a:ext cx="1260" cy="13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8861" y="6171"/>
            <a:ext cx="3310" cy="3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位图图像" r:id="rId3" imgW="1828800" imgH="2076450" progId="Paint.Picture">
                    <p:embed/>
                  </p:oleObj>
                </mc:Choice>
                <mc:Fallback>
                  <p:oleObj name="位图图像" r:id="rId3" imgW="1828800" imgH="2076450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1" y="6171"/>
                          <a:ext cx="3310" cy="37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10765" y="3880"/>
            <a:ext cx="2550" cy="2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位图图像" r:id="rId5" imgW="1438275" imgH="1247775" progId="Paint.Picture">
                    <p:embed/>
                  </p:oleObj>
                </mc:Choice>
                <mc:Fallback>
                  <p:oleObj name="位图图像" r:id="rId5" imgW="1438275" imgH="1247775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5" y="3880"/>
                          <a:ext cx="2550" cy="2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1"/>
          <p:cNvGrpSpPr/>
          <p:nvPr/>
        </p:nvGrpSpPr>
        <p:grpSpPr bwMode="auto">
          <a:xfrm>
            <a:off x="2049463" y="4037013"/>
            <a:ext cx="2655887" cy="2149475"/>
            <a:chOff x="1291" y="2543"/>
            <a:chExt cx="1673" cy="1354"/>
          </a:xfrm>
        </p:grpSpPr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1291" y="2543"/>
            <a:ext cx="1673" cy="1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位图图像" r:id="rId7" imgW="2333625" imgH="1762125" progId="Paint.Picture">
                    <p:embed/>
                  </p:oleObj>
                </mc:Choice>
                <mc:Fallback>
                  <p:oleObj name="位图图像" r:id="rId7" imgW="2333625" imgH="1762125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2543"/>
                          <a:ext cx="1673" cy="1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3"/>
            <p:cNvGraphicFramePr>
              <a:graphicFrameLocks noChangeAspect="1"/>
            </p:cNvGraphicFramePr>
            <p:nvPr/>
          </p:nvGraphicFramePr>
          <p:xfrm>
            <a:off x="1291" y="2543"/>
            <a:ext cx="1673" cy="1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位图图像" r:id="rId9" imgW="2333625" imgH="1762125" progId="Paint.Picture">
                    <p:embed/>
                  </p:oleObj>
                </mc:Choice>
                <mc:Fallback>
                  <p:oleObj name="位图图像" r:id="rId9" imgW="2333625" imgH="1762125" progId="Paint.Picture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2543"/>
                          <a:ext cx="1673" cy="1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4"/>
            <p:cNvGrpSpPr/>
            <p:nvPr/>
          </p:nvGrpSpPr>
          <p:grpSpPr bwMode="auto">
            <a:xfrm>
              <a:off x="1815" y="2629"/>
              <a:ext cx="251" cy="288"/>
              <a:chOff x="391" y="2184"/>
              <a:chExt cx="251" cy="288"/>
            </a:xfrm>
          </p:grpSpPr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413" y="2217"/>
                <a:ext cx="163" cy="22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91" y="2184"/>
                <a:ext cx="2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84" y="2676"/>
              <a:ext cx="163" cy="2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340" y="2616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653" y="3174"/>
              <a:ext cx="163" cy="21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620" y="3129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294" y="3554"/>
              <a:ext cx="163" cy="21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216" y="3509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761" y="3532"/>
              <a:ext cx="163" cy="21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1750" y="3499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435" y="3043"/>
              <a:ext cx="163" cy="21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1412" y="3009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1761" y="2608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28"/>
            <p:cNvSpPr>
              <a:spLocks noChangeArrowheads="1"/>
            </p:cNvSpPr>
            <p:nvPr/>
          </p:nvSpPr>
          <p:spPr bwMode="auto">
            <a:xfrm>
              <a:off x="2304" y="2608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Oval 29"/>
            <p:cNvSpPr>
              <a:spLocks noChangeArrowheads="1"/>
            </p:cNvSpPr>
            <p:nvPr/>
          </p:nvSpPr>
          <p:spPr bwMode="auto">
            <a:xfrm>
              <a:off x="2576" y="3119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Oval 30"/>
            <p:cNvSpPr>
              <a:spLocks noChangeArrowheads="1"/>
            </p:cNvSpPr>
            <p:nvPr/>
          </p:nvSpPr>
          <p:spPr bwMode="auto">
            <a:xfrm>
              <a:off x="2228" y="3499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707" y="3488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Oval 32"/>
            <p:cNvSpPr>
              <a:spLocks noChangeArrowheads="1"/>
            </p:cNvSpPr>
            <p:nvPr/>
          </p:nvSpPr>
          <p:spPr bwMode="auto">
            <a:xfrm>
              <a:off x="1381" y="2988"/>
              <a:ext cx="293" cy="314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52"/>
          <p:cNvGrpSpPr/>
          <p:nvPr/>
        </p:nvGrpSpPr>
        <p:grpSpPr bwMode="auto">
          <a:xfrm>
            <a:off x="4511675" y="244475"/>
            <a:ext cx="3657600" cy="519113"/>
            <a:chOff x="2978" y="3282"/>
            <a:chExt cx="2304" cy="327"/>
          </a:xfrm>
        </p:grpSpPr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2978" y="3282"/>
              <a:ext cx="2304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=Q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+Q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781" y="3326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4261" y="3334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57"/>
          <p:cNvGrpSpPr/>
          <p:nvPr/>
        </p:nvGrpSpPr>
        <p:grpSpPr bwMode="auto">
          <a:xfrm>
            <a:off x="330200" y="828675"/>
            <a:ext cx="3983038" cy="2879725"/>
            <a:chOff x="208" y="522"/>
            <a:chExt cx="2509" cy="1814"/>
          </a:xfrm>
        </p:grpSpPr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1033" y="977"/>
              <a:ext cx="1662" cy="957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35"/>
            <p:cNvSpPr txBox="1">
              <a:spLocks noChangeArrowheads="1"/>
            </p:cNvSpPr>
            <p:nvPr/>
          </p:nvSpPr>
          <p:spPr bwMode="auto">
            <a:xfrm>
              <a:off x="1587" y="977"/>
              <a:ext cx="113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1564" y="1323"/>
              <a:ext cx="946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74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194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1370" y="1642"/>
              <a:ext cx="603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>
              <a:off x="1025" y="1204"/>
              <a:ext cx="47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08" y="1384"/>
              <a:ext cx="456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 flipH="1">
              <a:off x="566" y="1531"/>
              <a:ext cx="456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41"/>
            <p:cNvSpPr txBox="1">
              <a:spLocks noChangeArrowheads="1"/>
            </p:cNvSpPr>
            <p:nvPr/>
          </p:nvSpPr>
          <p:spPr bwMode="auto">
            <a:xfrm>
              <a:off x="1023" y="1650"/>
              <a:ext cx="41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zh-CN" altLang="en-US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1066" y="1704"/>
              <a:ext cx="152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772" y="2048"/>
              <a:ext cx="467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“1”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>
              <a:off x="1545" y="1935"/>
              <a:ext cx="0" cy="272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1295" y="522"/>
              <a:ext cx="207" cy="348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46"/>
            <p:cNvSpPr txBox="1">
              <a:spLocks noChangeArrowheads="1"/>
            </p:cNvSpPr>
            <p:nvPr/>
          </p:nvSpPr>
          <p:spPr bwMode="auto">
            <a:xfrm>
              <a:off x="1274" y="543"/>
              <a:ext cx="282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=1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47"/>
            <p:cNvSpPr/>
            <p:nvPr/>
          </p:nvSpPr>
          <p:spPr bwMode="auto">
            <a:xfrm>
              <a:off x="1512" y="750"/>
              <a:ext cx="490" cy="239"/>
            </a:xfrm>
            <a:custGeom>
              <a:avLst/>
              <a:gdLst>
                <a:gd name="T0" fmla="*/ 0 w 229"/>
                <a:gd name="T1" fmla="*/ 0 h 218"/>
                <a:gd name="T2" fmla="*/ 4797 w 229"/>
                <a:gd name="T3" fmla="*/ 0 h 218"/>
                <a:gd name="T4" fmla="*/ 4797 w 229"/>
                <a:gd name="T5" fmla="*/ 315 h 2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9" h="218">
                  <a:moveTo>
                    <a:pt x="0" y="0"/>
                  </a:moveTo>
                  <a:lnTo>
                    <a:pt x="229" y="0"/>
                  </a:lnTo>
                  <a:lnTo>
                    <a:pt x="229" y="218"/>
                  </a:lnTo>
                </a:path>
              </a:pathLst>
            </a:cu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48"/>
            <p:cNvSpPr/>
            <p:nvPr/>
          </p:nvSpPr>
          <p:spPr bwMode="auto">
            <a:xfrm>
              <a:off x="1502" y="609"/>
              <a:ext cx="945" cy="359"/>
            </a:xfrm>
            <a:custGeom>
              <a:avLst/>
              <a:gdLst>
                <a:gd name="T0" fmla="*/ 0 w 945"/>
                <a:gd name="T1" fmla="*/ 0 h 359"/>
                <a:gd name="T2" fmla="*/ 945 w 945"/>
                <a:gd name="T3" fmla="*/ 0 h 359"/>
                <a:gd name="T4" fmla="*/ 945 w 945"/>
                <a:gd name="T5" fmla="*/ 359 h 3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5" h="359">
                  <a:moveTo>
                    <a:pt x="0" y="0"/>
                  </a:moveTo>
                  <a:lnTo>
                    <a:pt x="945" y="0"/>
                  </a:lnTo>
                  <a:lnTo>
                    <a:pt x="945" y="359"/>
                  </a:lnTo>
                </a:path>
              </a:pathLst>
            </a:cu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49"/>
            <p:cNvSpPr/>
            <p:nvPr/>
          </p:nvSpPr>
          <p:spPr bwMode="auto">
            <a:xfrm>
              <a:off x="893" y="674"/>
              <a:ext cx="402" cy="674"/>
            </a:xfrm>
            <a:custGeom>
              <a:avLst/>
              <a:gdLst>
                <a:gd name="T0" fmla="*/ 402 w 402"/>
                <a:gd name="T1" fmla="*/ 0 h 674"/>
                <a:gd name="T2" fmla="*/ 0 w 402"/>
                <a:gd name="T3" fmla="*/ 0 h 674"/>
                <a:gd name="T4" fmla="*/ 0 w 402"/>
                <a:gd name="T5" fmla="*/ 674 h 674"/>
                <a:gd name="T6" fmla="*/ 130 w 402"/>
                <a:gd name="T7" fmla="*/ 674 h 6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2" h="674">
                  <a:moveTo>
                    <a:pt x="402" y="0"/>
                  </a:moveTo>
                  <a:lnTo>
                    <a:pt x="0" y="0"/>
                  </a:lnTo>
                  <a:lnTo>
                    <a:pt x="0" y="674"/>
                  </a:lnTo>
                  <a:lnTo>
                    <a:pt x="130" y="674"/>
                  </a:lnTo>
                </a:path>
              </a:pathLst>
            </a:cu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1793" y="1935"/>
              <a:ext cx="0" cy="272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>
              <a:off x="1456" y="2200"/>
              <a:ext cx="160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AutoShape 56"/>
            <p:cNvSpPr>
              <a:spLocks noChangeArrowheads="1"/>
            </p:cNvSpPr>
            <p:nvPr/>
          </p:nvSpPr>
          <p:spPr bwMode="auto">
            <a:xfrm rot="5400000">
              <a:off x="1015" y="1481"/>
              <a:ext cx="174" cy="12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206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2113" y="3175"/>
            <a:ext cx="2009775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改动设计：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87375" y="547688"/>
            <a:ext cx="8020050" cy="101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端加逻辑电路，使之经过若干个</a:t>
            </a:r>
            <a:r>
              <a:rPr kumimoji="0"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0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之后</a:t>
            </a:r>
            <a:endParaRPr kumimoji="0"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   能进入工作循环</a:t>
            </a:r>
            <a:endParaRPr kumimoji="0"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2450" y="1566863"/>
            <a:ext cx="81438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取某个非工作循环状态，如</a:t>
            </a:r>
            <a:r>
              <a:rPr kumimoji="0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0000。</a:t>
            </a:r>
            <a:r>
              <a:rPr kumimoji="0"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令0000</a:t>
            </a:r>
            <a:r>
              <a:rPr kumimoji="0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000</a:t>
            </a:r>
            <a:r>
              <a:rPr kumimoji="0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endParaRPr kumimoji="0"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38300" y="2205038"/>
            <a:ext cx="208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修改卡诺图</a:t>
            </a:r>
            <a:endParaRPr kumimoji="0" lang="zh-CN" altLang="en-US" sz="2800"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7" name="Group 6"/>
          <p:cNvGrpSpPr/>
          <p:nvPr/>
        </p:nvGrpSpPr>
        <p:grpSpPr bwMode="auto">
          <a:xfrm>
            <a:off x="160338" y="2339975"/>
            <a:ext cx="3938587" cy="3513138"/>
            <a:chOff x="2689" y="622"/>
            <a:chExt cx="2481" cy="2213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706" y="2417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243" y="2417"/>
              <a:ext cx="46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78" y="2417"/>
              <a:ext cx="465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14" y="2417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06" y="1999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243" y="1999"/>
              <a:ext cx="46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778" y="1999"/>
              <a:ext cx="465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 dirty="0"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14" y="1999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06" y="1581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243" y="1581"/>
              <a:ext cx="463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778" y="1581"/>
              <a:ext cx="465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314" y="1581"/>
              <a:ext cx="464" cy="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06" y="1164"/>
              <a:ext cx="46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243" y="1164"/>
              <a:ext cx="463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778" y="1164"/>
              <a:ext cx="465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314" y="1164"/>
              <a:ext cx="464" cy="4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800"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314" y="1164"/>
              <a:ext cx="18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314" y="1581"/>
              <a:ext cx="18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314" y="1999"/>
              <a:ext cx="18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314" y="2417"/>
              <a:ext cx="18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314" y="2835"/>
              <a:ext cx="18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314" y="1164"/>
              <a:ext cx="0" cy="16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778" y="1164"/>
              <a:ext cx="0" cy="1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243" y="1164"/>
              <a:ext cx="0" cy="1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4706" y="1164"/>
              <a:ext cx="0" cy="1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5170" y="1164"/>
              <a:ext cx="0" cy="16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 flipV="1">
              <a:off x="2958" y="824"/>
              <a:ext cx="343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366" y="90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00</a:t>
              </a:r>
              <a:endParaRPr kumimoji="0"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4292" y="89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11</a:t>
              </a:r>
              <a:endParaRPr kumimoji="0"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836" y="90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01</a:t>
              </a:r>
              <a:endParaRPr kumimoji="0"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771" y="897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0"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001" y="123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00</a:t>
              </a:r>
              <a:endParaRPr kumimoji="0"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2990" y="2045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11</a:t>
              </a:r>
              <a:endParaRPr kumimoji="0"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011" y="1630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01</a:t>
              </a:r>
              <a:endParaRPr kumimoji="0"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3001" y="2460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zh-CN" altLang="en-US" sz="2400" dirty="0"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0"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689" y="825"/>
              <a:ext cx="46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aseline="30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en-US" altLang="zh-CN" sz="2400" baseline="30000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2881" y="1005"/>
              <a:ext cx="46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aseline="30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en-US" altLang="zh-CN" sz="2400" baseline="30000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948" y="622"/>
              <a:ext cx="46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aseline="30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en-US" altLang="zh-CN" sz="2400" baseline="30000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122" y="796"/>
              <a:ext cx="46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aseline="30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en-US" altLang="zh-CN" sz="2400" baseline="30000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330325" y="3252788"/>
            <a:ext cx="517525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47"/>
          <p:cNvSpPr>
            <a:spLocks noChangeArrowheads="1"/>
          </p:cNvSpPr>
          <p:nvPr/>
        </p:nvSpPr>
        <p:spPr bwMode="auto">
          <a:xfrm>
            <a:off x="2795588" y="3286125"/>
            <a:ext cx="1138237" cy="11382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>
            <a:off x="1284288" y="3198813"/>
            <a:ext cx="454025" cy="541337"/>
          </a:xfrm>
          <a:custGeom>
            <a:avLst/>
            <a:gdLst>
              <a:gd name="T0" fmla="*/ 513831842 w 43200"/>
              <a:gd name="T1" fmla="*/ 0 h 28361"/>
              <a:gd name="T2" fmla="*/ 13079619 w 43200"/>
              <a:gd name="T3" fmla="*/ 5444883 h 28361"/>
              <a:gd name="T4" fmla="*/ 263535311 w 43200"/>
              <a:gd name="T5" fmla="*/ 897421783 h 283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8361" fill="none" extrusionOk="0">
                <a:moveTo>
                  <a:pt x="42114" y="0"/>
                </a:moveTo>
                <a:cubicBezTo>
                  <a:pt x="42833" y="2181"/>
                  <a:pt x="43200" y="4463"/>
                  <a:pt x="43200" y="6761"/>
                </a:cubicBezTo>
                <a:cubicBezTo>
                  <a:pt x="43200" y="18690"/>
                  <a:pt x="33529" y="28361"/>
                  <a:pt x="21600" y="28361"/>
                </a:cubicBezTo>
                <a:cubicBezTo>
                  <a:pt x="9670" y="28361"/>
                  <a:pt x="0" y="18690"/>
                  <a:pt x="0" y="6761"/>
                </a:cubicBezTo>
                <a:cubicBezTo>
                  <a:pt x="-1" y="4478"/>
                  <a:pt x="361" y="2210"/>
                  <a:pt x="1071" y="40"/>
                </a:cubicBezTo>
              </a:path>
              <a:path w="43200" h="28361" stroke="0" extrusionOk="0">
                <a:moveTo>
                  <a:pt x="42114" y="0"/>
                </a:moveTo>
                <a:cubicBezTo>
                  <a:pt x="42833" y="2181"/>
                  <a:pt x="43200" y="4463"/>
                  <a:pt x="43200" y="6761"/>
                </a:cubicBezTo>
                <a:cubicBezTo>
                  <a:pt x="43200" y="18690"/>
                  <a:pt x="33529" y="28361"/>
                  <a:pt x="21600" y="28361"/>
                </a:cubicBezTo>
                <a:cubicBezTo>
                  <a:pt x="9670" y="28361"/>
                  <a:pt x="0" y="18690"/>
                  <a:pt x="0" y="6761"/>
                </a:cubicBezTo>
                <a:cubicBezTo>
                  <a:pt x="-1" y="4478"/>
                  <a:pt x="361" y="2210"/>
                  <a:pt x="1071" y="40"/>
                </a:cubicBezTo>
                <a:lnTo>
                  <a:pt x="21600" y="6761"/>
                </a:lnTo>
                <a:lnTo>
                  <a:pt x="42114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Arc 49"/>
          <p:cNvSpPr/>
          <p:nvPr/>
        </p:nvSpPr>
        <p:spPr bwMode="auto">
          <a:xfrm flipV="1">
            <a:off x="1284288" y="5253038"/>
            <a:ext cx="454025" cy="573087"/>
          </a:xfrm>
          <a:custGeom>
            <a:avLst/>
            <a:gdLst>
              <a:gd name="T0" fmla="*/ 506048172 w 43200"/>
              <a:gd name="T1" fmla="*/ 0 h 30054"/>
              <a:gd name="T2" fmla="*/ 16458932 w 43200"/>
              <a:gd name="T3" fmla="*/ 124276645 h 30054"/>
              <a:gd name="T4" fmla="*/ 263535311 w 43200"/>
              <a:gd name="T5" fmla="*/ 1117727745 h 300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0054" fill="none" extrusionOk="0">
                <a:moveTo>
                  <a:pt x="41476" y="0"/>
                </a:moveTo>
                <a:cubicBezTo>
                  <a:pt x="42613" y="2673"/>
                  <a:pt x="43200" y="5548"/>
                  <a:pt x="43200" y="8454"/>
                </a:cubicBezTo>
                <a:cubicBezTo>
                  <a:pt x="43200" y="20383"/>
                  <a:pt x="33529" y="30054"/>
                  <a:pt x="21600" y="30054"/>
                </a:cubicBezTo>
                <a:cubicBezTo>
                  <a:pt x="9670" y="30054"/>
                  <a:pt x="0" y="20383"/>
                  <a:pt x="0" y="8454"/>
                </a:cubicBezTo>
                <a:cubicBezTo>
                  <a:pt x="-1" y="5889"/>
                  <a:pt x="456" y="3344"/>
                  <a:pt x="1349" y="940"/>
                </a:cubicBezTo>
              </a:path>
              <a:path w="43200" h="30054" stroke="0" extrusionOk="0">
                <a:moveTo>
                  <a:pt x="41476" y="0"/>
                </a:moveTo>
                <a:cubicBezTo>
                  <a:pt x="42613" y="2673"/>
                  <a:pt x="43200" y="5548"/>
                  <a:pt x="43200" y="8454"/>
                </a:cubicBezTo>
                <a:cubicBezTo>
                  <a:pt x="43200" y="20383"/>
                  <a:pt x="33529" y="30054"/>
                  <a:pt x="21600" y="30054"/>
                </a:cubicBezTo>
                <a:cubicBezTo>
                  <a:pt x="9670" y="30054"/>
                  <a:pt x="0" y="20383"/>
                  <a:pt x="0" y="8454"/>
                </a:cubicBezTo>
                <a:cubicBezTo>
                  <a:pt x="-1" y="5889"/>
                  <a:pt x="456" y="3344"/>
                  <a:pt x="1349" y="940"/>
                </a:cubicBezTo>
                <a:lnTo>
                  <a:pt x="21600" y="8454"/>
                </a:lnTo>
                <a:lnTo>
                  <a:pt x="41476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 bwMode="auto">
          <a:xfrm>
            <a:off x="5108575" y="2374900"/>
            <a:ext cx="3074988" cy="3189288"/>
            <a:chOff x="413" y="874"/>
            <a:chExt cx="1937" cy="2009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651" y="2596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51" y="2309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51" y="2022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51" y="1735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651" y="1448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651" y="1161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651" y="874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400"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076" y="2596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076" y="2309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1076" y="2022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1076" y="1735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076" y="1448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076" y="1161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076" y="874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400"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501" y="2596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1501" y="2309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1501" y="2022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1501" y="1735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1501" y="1448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501" y="1161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501" y="874"/>
              <a:ext cx="42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400"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926" y="2596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1926" y="2309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926" y="2022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1926" y="1735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926" y="1448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926" y="1161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zh-CN" altLang="en-US" sz="240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926" y="874"/>
              <a:ext cx="424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  <a:defRPr/>
              </a:pPr>
              <a:r>
                <a:rPr lang="en-US" altLang="zh-CN" sz="2400"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en-US" altLang="zh-CN" sz="240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651" y="1161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651" y="1448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651" y="1735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651" y="2022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651" y="2309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651" y="2596"/>
              <a:ext cx="1699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1926" y="874"/>
              <a:ext cx="0" cy="200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1501" y="874"/>
              <a:ext cx="0" cy="200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076" y="874"/>
              <a:ext cx="0" cy="200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>
              <a:off x="651" y="874"/>
              <a:ext cx="1699" cy="0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651" y="874"/>
              <a:ext cx="0" cy="2009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2350" y="874"/>
              <a:ext cx="0" cy="2009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651" y="2883"/>
              <a:ext cx="1699" cy="0"/>
            </a:xfrm>
            <a:prstGeom prst="line">
              <a:avLst/>
            </a:prstGeom>
            <a:noFill/>
            <a:ln w="38100" cap="sq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413" y="1261"/>
              <a:ext cx="217" cy="1478"/>
            </a:xfrm>
            <a:custGeom>
              <a:avLst/>
              <a:gdLst>
                <a:gd name="T0" fmla="*/ 196 w 217"/>
                <a:gd name="T1" fmla="*/ 1478 h 1478"/>
                <a:gd name="T2" fmla="*/ 0 w 217"/>
                <a:gd name="T3" fmla="*/ 1478 h 1478"/>
                <a:gd name="T4" fmla="*/ 0 w 217"/>
                <a:gd name="T5" fmla="*/ 0 h 1478"/>
                <a:gd name="T6" fmla="*/ 217 w 217"/>
                <a:gd name="T7" fmla="*/ 0 h 1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7" h="1478">
                  <a:moveTo>
                    <a:pt x="196" y="1478"/>
                  </a:moveTo>
                  <a:lnTo>
                    <a:pt x="0" y="1478"/>
                  </a:lnTo>
                  <a:lnTo>
                    <a:pt x="0" y="0"/>
                  </a:lnTo>
                  <a:lnTo>
                    <a:pt x="217" y="0"/>
                  </a:lnTo>
                </a:path>
              </a:pathLst>
            </a:cu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4" name="Group 93"/>
          <p:cNvGraphicFramePr>
            <a:graphicFrameLocks noGrp="1"/>
          </p:cNvGraphicFramePr>
          <p:nvPr/>
        </p:nvGraphicFramePr>
        <p:xfrm>
          <a:off x="5486401" y="5686425"/>
          <a:ext cx="2697162" cy="457200"/>
        </p:xfrm>
        <a:graphic>
          <a:graphicData uri="http://schemas.openxmlformats.org/drawingml/2006/table">
            <a:tbl>
              <a:tblPr/>
              <a:tblGrid>
                <a:gridCol w="674687"/>
                <a:gridCol w="674688"/>
                <a:gridCol w="673100"/>
                <a:gridCol w="674687"/>
              </a:tblGrid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" name="Freeform 105"/>
          <p:cNvSpPr/>
          <p:nvPr/>
        </p:nvSpPr>
        <p:spPr bwMode="auto">
          <a:xfrm>
            <a:off x="4987925" y="2913063"/>
            <a:ext cx="482600" cy="3001962"/>
          </a:xfrm>
          <a:custGeom>
            <a:avLst/>
            <a:gdLst>
              <a:gd name="T0" fmla="*/ 2147483647 w 304"/>
              <a:gd name="T1" fmla="*/ 2147483647 h 1924"/>
              <a:gd name="T2" fmla="*/ 0 w 304"/>
              <a:gd name="T3" fmla="*/ 2147483647 h 1924"/>
              <a:gd name="T4" fmla="*/ 0 w 304"/>
              <a:gd name="T5" fmla="*/ 0 h 1924"/>
              <a:gd name="T6" fmla="*/ 2147483647 w 304"/>
              <a:gd name="T7" fmla="*/ 0 h 19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4" h="1924">
                <a:moveTo>
                  <a:pt x="294" y="1924"/>
                </a:moveTo>
                <a:lnTo>
                  <a:pt x="0" y="1924"/>
                </a:lnTo>
                <a:lnTo>
                  <a:pt x="0" y="0"/>
                </a:lnTo>
                <a:lnTo>
                  <a:pt x="304" y="0"/>
                </a:lnTo>
              </a:path>
            </a:pathLst>
          </a:custGeom>
          <a:noFill/>
          <a:ln w="38100" cap="flat" cmpd="sng">
            <a:solidFill>
              <a:srgbClr val="002060"/>
            </a:solidFill>
            <a:prstDash val="solid"/>
            <a:round/>
            <a:headEnd type="none" w="med" len="med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6" name="Group 106"/>
          <p:cNvGrpSpPr/>
          <p:nvPr/>
        </p:nvGrpSpPr>
        <p:grpSpPr bwMode="auto">
          <a:xfrm>
            <a:off x="501650" y="6105525"/>
            <a:ext cx="4243388" cy="519113"/>
            <a:chOff x="316" y="3846"/>
            <a:chExt cx="2673" cy="327"/>
          </a:xfrm>
        </p:grpSpPr>
        <p:sp>
          <p:nvSpPr>
            <p:cNvPr id="97" name="Text Box 107"/>
            <p:cNvSpPr txBox="1">
              <a:spLocks noChangeArrowheads="1"/>
            </p:cNvSpPr>
            <p:nvPr/>
          </p:nvSpPr>
          <p:spPr bwMode="auto">
            <a:xfrm>
              <a:off x="316" y="3846"/>
              <a:ext cx="2673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800" baseline="-25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rPr>
                <a:t>=Q</a:t>
              </a:r>
              <a:r>
                <a:rPr lang="en-US" altLang="zh-CN" sz="2800" baseline="-25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800" baseline="30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800" baseline="-25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aseline="30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rPr>
                <a:t>+Q</a:t>
              </a:r>
              <a:r>
                <a:rPr lang="en-US" altLang="zh-CN" sz="2800" baseline="-25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aseline="30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800" baseline="-25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aseline="30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800" baseline="-25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800" baseline="30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en-US" altLang="zh-CN" sz="2800" baseline="30000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08"/>
            <p:cNvSpPr>
              <a:spLocks noChangeShapeType="1"/>
            </p:cNvSpPr>
            <p:nvPr/>
          </p:nvSpPr>
          <p:spPr bwMode="auto">
            <a:xfrm>
              <a:off x="773" y="3890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09"/>
            <p:cNvSpPr>
              <a:spLocks noChangeShapeType="1"/>
            </p:cNvSpPr>
            <p:nvPr/>
          </p:nvSpPr>
          <p:spPr bwMode="auto">
            <a:xfrm>
              <a:off x="1560" y="3890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10"/>
            <p:cNvSpPr>
              <a:spLocks noChangeShapeType="1"/>
            </p:cNvSpPr>
            <p:nvPr/>
          </p:nvSpPr>
          <p:spPr bwMode="auto">
            <a:xfrm>
              <a:off x="1921" y="3890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11"/>
            <p:cNvSpPr>
              <a:spLocks noChangeShapeType="1"/>
            </p:cNvSpPr>
            <p:nvPr/>
          </p:nvSpPr>
          <p:spPr bwMode="auto">
            <a:xfrm>
              <a:off x="2231" y="3890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bldLvl="0" animBg="1" autoUpdateAnimBg="0"/>
      <p:bldP spid="6" grpId="0" autoUpdateAnimBg="0"/>
      <p:bldP spid="47" grpId="0" animBg="1" autoUpdateAnimBg="0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885825"/>
            <a:ext cx="2682875" cy="43497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修改后的电路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3194050"/>
            <a:ext cx="304165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修改后的工作循环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 bwMode="auto">
          <a:xfrm>
            <a:off x="336550" y="1889125"/>
            <a:ext cx="4243388" cy="519113"/>
            <a:chOff x="316" y="3846"/>
            <a:chExt cx="2673" cy="327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6" y="3846"/>
              <a:ext cx="2673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=Q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+Q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73" y="3890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560" y="3890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921" y="3890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231" y="3890"/>
              <a:ext cx="16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69"/>
          <p:cNvGrpSpPr/>
          <p:nvPr/>
        </p:nvGrpSpPr>
        <p:grpSpPr bwMode="auto">
          <a:xfrm>
            <a:off x="4548188" y="630582"/>
            <a:ext cx="3983037" cy="3709988"/>
            <a:chOff x="2871" y="128"/>
            <a:chExt cx="2509" cy="2337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96" y="1162"/>
              <a:ext cx="1662" cy="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250" y="1162"/>
              <a:ext cx="113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227" y="1508"/>
              <a:ext cx="94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74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194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033" y="1827"/>
              <a:ext cx="73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 S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696" y="1397"/>
              <a:ext cx="40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871" y="1560"/>
              <a:ext cx="45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3229" y="1725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686" y="1835"/>
              <a:ext cx="41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zh-CN" altLang="en-US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729" y="1889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379" y="2177"/>
              <a:ext cx="46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“1”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208" y="2120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5130" y="936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4880" y="925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4630" y="925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4380" y="936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 bwMode="auto">
            <a:xfrm>
              <a:off x="5043" y="720"/>
              <a:ext cx="196" cy="216"/>
              <a:chOff x="2706" y="1512"/>
              <a:chExt cx="196" cy="216"/>
            </a:xfrm>
          </p:grpSpPr>
          <p:sp>
            <p:nvSpPr>
              <p:cNvPr id="68" name="Rectangle 33"/>
              <p:cNvSpPr>
                <a:spLocks noChangeArrowheads="1"/>
              </p:cNvSpPr>
              <p:nvPr/>
            </p:nvSpPr>
            <p:spPr bwMode="auto">
              <a:xfrm>
                <a:off x="2706" y="1608"/>
                <a:ext cx="196" cy="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34"/>
              <p:cNvSpPr>
                <a:spLocks noChangeArrowheads="1"/>
              </p:cNvSpPr>
              <p:nvPr/>
            </p:nvSpPr>
            <p:spPr bwMode="auto">
              <a:xfrm>
                <a:off x="2750" y="1512"/>
                <a:ext cx="87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5"/>
            <p:cNvGrpSpPr/>
            <p:nvPr/>
          </p:nvGrpSpPr>
          <p:grpSpPr bwMode="auto">
            <a:xfrm>
              <a:off x="4782" y="709"/>
              <a:ext cx="196" cy="216"/>
              <a:chOff x="2706" y="1512"/>
              <a:chExt cx="196" cy="216"/>
            </a:xfrm>
          </p:grpSpPr>
          <p:sp>
            <p:nvSpPr>
              <p:cNvPr id="66" name="Rectangle 36"/>
              <p:cNvSpPr>
                <a:spLocks noChangeArrowheads="1"/>
              </p:cNvSpPr>
              <p:nvPr/>
            </p:nvSpPr>
            <p:spPr bwMode="auto">
              <a:xfrm>
                <a:off x="2706" y="1608"/>
                <a:ext cx="196" cy="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37"/>
              <p:cNvSpPr>
                <a:spLocks noChangeArrowheads="1"/>
              </p:cNvSpPr>
              <p:nvPr/>
            </p:nvSpPr>
            <p:spPr bwMode="auto">
              <a:xfrm>
                <a:off x="2750" y="1512"/>
                <a:ext cx="87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8"/>
            <p:cNvGrpSpPr/>
            <p:nvPr/>
          </p:nvGrpSpPr>
          <p:grpSpPr bwMode="auto">
            <a:xfrm>
              <a:off x="4532" y="709"/>
              <a:ext cx="196" cy="216"/>
              <a:chOff x="2706" y="1512"/>
              <a:chExt cx="196" cy="216"/>
            </a:xfrm>
          </p:grpSpPr>
          <p:sp>
            <p:nvSpPr>
              <p:cNvPr id="64" name="Rectangle 39"/>
              <p:cNvSpPr>
                <a:spLocks noChangeArrowheads="1"/>
              </p:cNvSpPr>
              <p:nvPr/>
            </p:nvSpPr>
            <p:spPr bwMode="auto">
              <a:xfrm>
                <a:off x="2706" y="1608"/>
                <a:ext cx="196" cy="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40"/>
              <p:cNvSpPr>
                <a:spLocks noChangeArrowheads="1"/>
              </p:cNvSpPr>
              <p:nvPr/>
            </p:nvSpPr>
            <p:spPr bwMode="auto">
              <a:xfrm>
                <a:off x="2750" y="1512"/>
                <a:ext cx="87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41"/>
            <p:cNvGrpSpPr/>
            <p:nvPr/>
          </p:nvGrpSpPr>
          <p:grpSpPr bwMode="auto">
            <a:xfrm>
              <a:off x="4282" y="709"/>
              <a:ext cx="196" cy="216"/>
              <a:chOff x="2706" y="1512"/>
              <a:chExt cx="196" cy="216"/>
            </a:xfrm>
          </p:grpSpPr>
          <p:sp>
            <p:nvSpPr>
              <p:cNvPr id="62" name="Rectangle 42"/>
              <p:cNvSpPr>
                <a:spLocks noChangeArrowheads="1"/>
              </p:cNvSpPr>
              <p:nvPr/>
            </p:nvSpPr>
            <p:spPr bwMode="auto">
              <a:xfrm>
                <a:off x="2706" y="1608"/>
                <a:ext cx="196" cy="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43"/>
              <p:cNvSpPr>
                <a:spLocks noChangeArrowheads="1"/>
              </p:cNvSpPr>
              <p:nvPr/>
            </p:nvSpPr>
            <p:spPr bwMode="auto">
              <a:xfrm>
                <a:off x="2750" y="1512"/>
                <a:ext cx="87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3695" y="153"/>
              <a:ext cx="348" cy="5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3869" y="142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H="1">
              <a:off x="3858" y="414"/>
              <a:ext cx="1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Oval 47"/>
            <p:cNvSpPr>
              <a:spLocks noChangeArrowheads="1"/>
            </p:cNvSpPr>
            <p:nvPr/>
          </p:nvSpPr>
          <p:spPr bwMode="auto">
            <a:xfrm>
              <a:off x="3607" y="338"/>
              <a:ext cx="87" cy="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3141" y="664"/>
              <a:ext cx="326" cy="1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Oval 49"/>
            <p:cNvSpPr>
              <a:spLocks noChangeArrowheads="1"/>
            </p:cNvSpPr>
            <p:nvPr/>
          </p:nvSpPr>
          <p:spPr bwMode="auto">
            <a:xfrm>
              <a:off x="3240" y="825"/>
              <a:ext cx="97" cy="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50"/>
            <p:cNvSpPr/>
            <p:nvPr/>
          </p:nvSpPr>
          <p:spPr bwMode="auto">
            <a:xfrm>
              <a:off x="3315" y="370"/>
              <a:ext cx="293" cy="283"/>
            </a:xfrm>
            <a:custGeom>
              <a:avLst/>
              <a:gdLst>
                <a:gd name="T0" fmla="*/ 293 w 293"/>
                <a:gd name="T1" fmla="*/ 0 h 283"/>
                <a:gd name="T2" fmla="*/ 0 w 293"/>
                <a:gd name="T3" fmla="*/ 0 h 283"/>
                <a:gd name="T4" fmla="*/ 0 w 293"/>
                <a:gd name="T5" fmla="*/ 283 h 2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3" h="283">
                  <a:moveTo>
                    <a:pt x="293" y="0"/>
                  </a:moveTo>
                  <a:lnTo>
                    <a:pt x="0" y="0"/>
                  </a:lnTo>
                  <a:lnTo>
                    <a:pt x="0" y="28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51"/>
            <p:cNvSpPr/>
            <p:nvPr/>
          </p:nvSpPr>
          <p:spPr bwMode="auto">
            <a:xfrm>
              <a:off x="3293" y="914"/>
              <a:ext cx="402" cy="608"/>
            </a:xfrm>
            <a:custGeom>
              <a:avLst/>
              <a:gdLst>
                <a:gd name="T0" fmla="*/ 0 w 402"/>
                <a:gd name="T1" fmla="*/ 0 h 608"/>
                <a:gd name="T2" fmla="*/ 0 w 402"/>
                <a:gd name="T3" fmla="*/ 608 h 608"/>
                <a:gd name="T4" fmla="*/ 402 w 402"/>
                <a:gd name="T5" fmla="*/ 608 h 6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2" h="608">
                  <a:moveTo>
                    <a:pt x="0" y="0"/>
                  </a:moveTo>
                  <a:lnTo>
                    <a:pt x="0" y="608"/>
                  </a:lnTo>
                  <a:lnTo>
                    <a:pt x="402" y="60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3673" y="273"/>
              <a:ext cx="262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&gt;1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53"/>
            <p:cNvSpPr/>
            <p:nvPr/>
          </p:nvSpPr>
          <p:spPr bwMode="auto">
            <a:xfrm>
              <a:off x="4043" y="610"/>
              <a:ext cx="576" cy="423"/>
            </a:xfrm>
            <a:custGeom>
              <a:avLst/>
              <a:gdLst>
                <a:gd name="T0" fmla="*/ 0 w 576"/>
                <a:gd name="T1" fmla="*/ 0 h 423"/>
                <a:gd name="T2" fmla="*/ 119 w 576"/>
                <a:gd name="T3" fmla="*/ 0 h 423"/>
                <a:gd name="T4" fmla="*/ 119 w 576"/>
                <a:gd name="T5" fmla="*/ 423 h 423"/>
                <a:gd name="T6" fmla="*/ 576 w 576"/>
                <a:gd name="T7" fmla="*/ 423 h 4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423">
                  <a:moveTo>
                    <a:pt x="0" y="0"/>
                  </a:moveTo>
                  <a:lnTo>
                    <a:pt x="119" y="0"/>
                  </a:lnTo>
                  <a:lnTo>
                    <a:pt x="119" y="423"/>
                  </a:lnTo>
                  <a:lnTo>
                    <a:pt x="576" y="42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54"/>
            <p:cNvSpPr/>
            <p:nvPr/>
          </p:nvSpPr>
          <p:spPr bwMode="auto">
            <a:xfrm>
              <a:off x="4043" y="501"/>
              <a:ext cx="1087" cy="228"/>
            </a:xfrm>
            <a:custGeom>
              <a:avLst/>
              <a:gdLst>
                <a:gd name="T0" fmla="*/ 0 w 1087"/>
                <a:gd name="T1" fmla="*/ 0 h 228"/>
                <a:gd name="T2" fmla="*/ 1087 w 1087"/>
                <a:gd name="T3" fmla="*/ 0 h 228"/>
                <a:gd name="T4" fmla="*/ 1087 w 1087"/>
                <a:gd name="T5" fmla="*/ 228 h 2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7" h="228">
                  <a:moveTo>
                    <a:pt x="0" y="0"/>
                  </a:moveTo>
                  <a:lnTo>
                    <a:pt x="1087" y="0"/>
                  </a:lnTo>
                  <a:lnTo>
                    <a:pt x="1087" y="22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55"/>
            <p:cNvSpPr/>
            <p:nvPr/>
          </p:nvSpPr>
          <p:spPr bwMode="auto">
            <a:xfrm>
              <a:off x="4043" y="349"/>
              <a:ext cx="326" cy="369"/>
            </a:xfrm>
            <a:custGeom>
              <a:avLst/>
              <a:gdLst>
                <a:gd name="T0" fmla="*/ 0 w 315"/>
                <a:gd name="T1" fmla="*/ 0 h 369"/>
                <a:gd name="T2" fmla="*/ 361 w 315"/>
                <a:gd name="T3" fmla="*/ 0 h 369"/>
                <a:gd name="T4" fmla="*/ 361 w 315"/>
                <a:gd name="T5" fmla="*/ 369 h 3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5" h="369">
                  <a:moveTo>
                    <a:pt x="0" y="0"/>
                  </a:moveTo>
                  <a:lnTo>
                    <a:pt x="315" y="0"/>
                  </a:lnTo>
                  <a:lnTo>
                    <a:pt x="315" y="36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56"/>
            <p:cNvSpPr/>
            <p:nvPr/>
          </p:nvSpPr>
          <p:spPr bwMode="auto">
            <a:xfrm>
              <a:off x="4043" y="273"/>
              <a:ext cx="587" cy="445"/>
            </a:xfrm>
            <a:custGeom>
              <a:avLst/>
              <a:gdLst>
                <a:gd name="T0" fmla="*/ 0 w 565"/>
                <a:gd name="T1" fmla="*/ 0 h 445"/>
                <a:gd name="T2" fmla="*/ 659 w 565"/>
                <a:gd name="T3" fmla="*/ 0 h 445"/>
                <a:gd name="T4" fmla="*/ 659 w 565"/>
                <a:gd name="T5" fmla="*/ 445 h 4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5" h="445">
                  <a:moveTo>
                    <a:pt x="0" y="0"/>
                  </a:moveTo>
                  <a:lnTo>
                    <a:pt x="565" y="0"/>
                  </a:lnTo>
                  <a:lnTo>
                    <a:pt x="565" y="4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57"/>
            <p:cNvSpPr/>
            <p:nvPr/>
          </p:nvSpPr>
          <p:spPr bwMode="auto">
            <a:xfrm>
              <a:off x="4054" y="197"/>
              <a:ext cx="815" cy="521"/>
            </a:xfrm>
            <a:custGeom>
              <a:avLst/>
              <a:gdLst>
                <a:gd name="T0" fmla="*/ 0 w 815"/>
                <a:gd name="T1" fmla="*/ 0 h 521"/>
                <a:gd name="T2" fmla="*/ 815 w 815"/>
                <a:gd name="T3" fmla="*/ 0 h 521"/>
                <a:gd name="T4" fmla="*/ 815 w 815"/>
                <a:gd name="T5" fmla="*/ 521 h 5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5" h="521">
                  <a:moveTo>
                    <a:pt x="0" y="0"/>
                  </a:moveTo>
                  <a:lnTo>
                    <a:pt x="815" y="0"/>
                  </a:lnTo>
                  <a:lnTo>
                    <a:pt x="815" y="52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58"/>
            <p:cNvSpPr txBox="1">
              <a:spLocks noChangeArrowheads="1"/>
            </p:cNvSpPr>
            <p:nvPr/>
          </p:nvSpPr>
          <p:spPr bwMode="auto">
            <a:xfrm>
              <a:off x="4524" y="662"/>
              <a:ext cx="293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kumimoji="1" lang="zh-CN" altLang="en-US" sz="4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3832" y="128"/>
              <a:ext cx="304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&amp;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60"/>
            <p:cNvSpPr txBox="1">
              <a:spLocks noChangeArrowheads="1"/>
            </p:cNvSpPr>
            <p:nvPr/>
          </p:nvSpPr>
          <p:spPr bwMode="auto">
            <a:xfrm>
              <a:off x="4272" y="776"/>
              <a:ext cx="304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4536" y="776"/>
              <a:ext cx="304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62"/>
            <p:cNvSpPr txBox="1">
              <a:spLocks noChangeArrowheads="1"/>
            </p:cNvSpPr>
            <p:nvPr/>
          </p:nvSpPr>
          <p:spPr bwMode="auto">
            <a:xfrm>
              <a:off x="4784" y="776"/>
              <a:ext cx="304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63"/>
            <p:cNvSpPr txBox="1">
              <a:spLocks noChangeArrowheads="1"/>
            </p:cNvSpPr>
            <p:nvPr/>
          </p:nvSpPr>
          <p:spPr bwMode="auto">
            <a:xfrm>
              <a:off x="5032" y="784"/>
              <a:ext cx="304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3152" y="648"/>
              <a:ext cx="304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 flipH="1">
              <a:off x="3728" y="400"/>
              <a:ext cx="5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4400" y="2120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4136" y="2392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AutoShape 68"/>
            <p:cNvSpPr>
              <a:spLocks noChangeArrowheads="1"/>
            </p:cNvSpPr>
            <p:nvPr/>
          </p:nvSpPr>
          <p:spPr bwMode="auto">
            <a:xfrm rot="5400000">
              <a:off x="3684" y="1673"/>
              <a:ext cx="137" cy="11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4478682"/>
            <a:ext cx="8840434" cy="237205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938" y="309563"/>
            <a:ext cx="6953250" cy="588962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.4.2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</a:t>
            </a:r>
            <a:endParaRPr lang="en-US" altLang="zh-CN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6798" y="711476"/>
            <a:ext cx="74898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概述：计数器的定义、分类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6348" y="1497494"/>
            <a:ext cx="7391400" cy="6096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kumimoji="1" sz="2800" b="1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 kumimoji="1" sz="2800" b="1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 kumimoji="1" sz="2400" b="1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用来累计时钟脉冲个数的逻辑电路。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96348" y="2008669"/>
            <a:ext cx="78486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■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分类：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①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按工作方式分：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同步计数器和异步计数器；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2548" y="2945294"/>
            <a:ext cx="78597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按功能分：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加法计数器、减法计数器和可逆计数器。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56673" y="3531082"/>
            <a:ext cx="7772400" cy="8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按照计数过程中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数字的编码方式分：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二进制计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数器、二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十进制计数器、循环码计数器等。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02711" y="4385157"/>
            <a:ext cx="7920037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计数容量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可分为：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十进制计数器、十六              进制计数器、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进制计数器等。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861711" y="1865794"/>
            <a:ext cx="4546600" cy="2189163"/>
          </a:xfrm>
          <a:prstGeom prst="wedgeEllipseCallout">
            <a:avLst>
              <a:gd name="adj1" fmla="val -48079"/>
              <a:gd name="adj2" fmla="val 74005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计数器中能计到的最大数。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位二进制计数器的容量为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–1,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也称为模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的计数器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67773" y="5466244"/>
            <a:ext cx="828357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■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计数器的作用：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累计输入脉冲的个数；用于定时、分频、产生节拍脉冲及进行数字运算等等。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/>
      <p:bldP spid="9" grpId="0" autoUpdateAnimBg="0"/>
      <p:bldP spid="10" grpId="0" autoUpdateAnimBg="0"/>
      <p:bldP spid="11" grpId="0" autoUpdateAnimBg="0"/>
      <p:bldP spid="12" grpId="0" animBg="1" autoUpdateAnimBg="0"/>
      <p:bldP spid="13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023" y="785572"/>
            <a:ext cx="8991600" cy="517525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一、二进制加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减计数器的设计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648" y="1331023"/>
            <a:ext cx="899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、用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触发器构成同步二进制加法计数器：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1043623" y="2411126"/>
            <a:ext cx="7467600" cy="4195763"/>
            <a:chOff x="470" y="1348"/>
            <a:chExt cx="4704" cy="264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764" y="3220"/>
              <a:ext cx="2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15 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18" y="2212"/>
              <a:ext cx="22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2       0    0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18" y="3460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7   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70" y="3700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8  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  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18" y="1732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556" y="1972"/>
              <a:ext cx="2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1       0    0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16" y="2452"/>
              <a:ext cx="2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3       0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18" y="2692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4       0    1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18" y="2980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5       0    1    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8" y="3220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6       0    1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776" y="1732"/>
              <a:ext cx="23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9       1    0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788" y="1972"/>
              <a:ext cx="2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10      1    0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782" y="2212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11      1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790" y="2484"/>
              <a:ext cx="2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12      1    1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772" y="2740"/>
              <a:ext cx="22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13      1    1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764" y="2980"/>
              <a:ext cx="2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14      1    1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772" y="3460"/>
              <a:ext cx="2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16  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499" y="3988"/>
              <a:ext cx="4512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5011" y="1349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499" y="1348"/>
              <a:ext cx="4512" cy="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70" y="1396"/>
              <a:ext cx="21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CP    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507" y="1684"/>
              <a:ext cx="45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226" y="1348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979" y="1349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717" y="1349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4483" y="1349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3235" y="1350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499" y="1349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738" y="1396"/>
              <a:ext cx="21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CP    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C   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127886" y="1890617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四位二进制加法计数器状态转换表：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标题 1"/>
          <p:cNvSpPr txBox="1"/>
          <p:nvPr/>
        </p:nvSpPr>
        <p:spPr>
          <a:xfrm>
            <a:off x="494841" y="84456"/>
            <a:ext cx="6954715" cy="58813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计数器的设计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4000" y="55563"/>
            <a:ext cx="5976938" cy="4699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利用状态表，卡诺图化简求表达式</a:t>
            </a:r>
            <a:endParaRPr kumimoji="0" lang="zh-CN" alt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1663" y="787400"/>
            <a:ext cx="469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403225" y="1233488"/>
            <a:ext cx="4541838" cy="2559050"/>
            <a:chOff x="735" y="1223"/>
            <a:chExt cx="2861" cy="161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073" y="2548"/>
              <a:ext cx="52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1011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19" y="2548"/>
              <a:ext cx="55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1100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62" y="2548"/>
              <a:ext cx="55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1010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06" y="2548"/>
              <a:ext cx="55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073" y="2261"/>
              <a:ext cx="52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1111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19" y="2261"/>
              <a:ext cx="55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0000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62" y="2261"/>
              <a:ext cx="55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1110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406" y="2261"/>
              <a:ext cx="55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1101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073" y="1974"/>
              <a:ext cx="52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519" y="1974"/>
              <a:ext cx="55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962" y="1974"/>
              <a:ext cx="55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406" y="1974"/>
              <a:ext cx="55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073" y="1687"/>
              <a:ext cx="52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519" y="1687"/>
              <a:ext cx="55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62" y="1687"/>
              <a:ext cx="55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406" y="1687"/>
              <a:ext cx="55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0001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406" y="1974"/>
              <a:ext cx="2190" cy="0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406" y="2261"/>
              <a:ext cx="2190" cy="0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406" y="2548"/>
              <a:ext cx="2190" cy="0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962" y="1687"/>
              <a:ext cx="0" cy="114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519" y="1687"/>
              <a:ext cx="0" cy="114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073" y="1687"/>
              <a:ext cx="0" cy="114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406" y="1687"/>
              <a:ext cx="2190" cy="0"/>
            </a:xfrm>
            <a:prstGeom prst="line">
              <a:avLst/>
            </a:prstGeom>
            <a:noFill/>
            <a:ln w="38100" cap="sq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406" y="1687"/>
              <a:ext cx="0" cy="1148"/>
            </a:xfrm>
            <a:prstGeom prst="line">
              <a:avLst/>
            </a:prstGeom>
            <a:noFill/>
            <a:ln w="38100" cap="sq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596" y="1687"/>
              <a:ext cx="0" cy="1148"/>
            </a:xfrm>
            <a:prstGeom prst="line">
              <a:avLst/>
            </a:prstGeom>
            <a:noFill/>
            <a:ln w="38100" cap="sq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406" y="2835"/>
              <a:ext cx="2190" cy="0"/>
            </a:xfrm>
            <a:prstGeom prst="line">
              <a:avLst/>
            </a:prstGeom>
            <a:noFill/>
            <a:ln w="38100" cap="sq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953" y="1223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109" y="1712"/>
              <a:ext cx="310" cy="1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460" y="1433"/>
              <a:ext cx="19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00         01       11       10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 flipV="1">
              <a:off x="946" y="1435"/>
              <a:ext cx="456" cy="26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1160" y="1365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735" y="1385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963" y="150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 bwMode="auto">
          <a:xfrm>
            <a:off x="692150" y="4000500"/>
            <a:ext cx="2381250" cy="2630488"/>
            <a:chOff x="3838" y="391"/>
            <a:chExt cx="1500" cy="1657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081" y="1453"/>
              <a:ext cx="2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831" y="1453"/>
              <a:ext cx="25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581" y="1453"/>
              <a:ext cx="25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332" y="1453"/>
              <a:ext cx="2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081" y="1215"/>
              <a:ext cx="2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831" y="1215"/>
              <a:ext cx="25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581" y="1215"/>
              <a:ext cx="25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332" y="1215"/>
              <a:ext cx="2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5081" y="977"/>
              <a:ext cx="2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831" y="977"/>
              <a:ext cx="25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581" y="977"/>
              <a:ext cx="25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332" y="977"/>
              <a:ext cx="2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081" y="739"/>
              <a:ext cx="2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831" y="739"/>
              <a:ext cx="25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581" y="739"/>
              <a:ext cx="25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332" y="739"/>
              <a:ext cx="24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4332" y="739"/>
              <a:ext cx="998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332" y="977"/>
              <a:ext cx="998" cy="0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332" y="1215"/>
              <a:ext cx="998" cy="0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4332" y="1453"/>
              <a:ext cx="998" cy="0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4332" y="1691"/>
              <a:ext cx="998" cy="0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4332" y="739"/>
              <a:ext cx="0" cy="952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4581" y="739"/>
              <a:ext cx="0" cy="952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4831" y="739"/>
              <a:ext cx="0" cy="952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5081" y="739"/>
              <a:ext cx="0" cy="952"/>
            </a:xfrm>
            <a:prstGeom prst="line">
              <a:avLst/>
            </a:prstGeom>
            <a:noFill/>
            <a:ln w="9525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5330" y="739"/>
              <a:ext cx="0" cy="952"/>
            </a:xfrm>
            <a:prstGeom prst="line">
              <a:avLst/>
            </a:prstGeom>
            <a:noFill/>
            <a:ln w="19050" cap="sq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H="1" flipV="1">
              <a:off x="4015" y="512"/>
              <a:ext cx="308" cy="22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Text Box 66"/>
            <p:cNvSpPr txBox="1">
              <a:spLocks noChangeArrowheads="1"/>
            </p:cNvSpPr>
            <p:nvPr/>
          </p:nvSpPr>
          <p:spPr bwMode="auto">
            <a:xfrm>
              <a:off x="4015" y="391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16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16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3838" y="557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16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1600" b="1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4091" y="783"/>
              <a:ext cx="260" cy="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4322" y="541"/>
              <a:ext cx="10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00   01   11   10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4401" y="1760"/>
              <a:ext cx="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1" i="0" u="none" strike="noStrike" kern="1200" cap="none" spc="0" normalizeH="0" baseline="30000" noProof="0">
                  <a:ln>
                    <a:noFill/>
                  </a:ln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(D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262630" y="5243830"/>
            <a:ext cx="4279900" cy="1137920"/>
            <a:chOff x="5138" y="8258"/>
            <a:chExt cx="6740" cy="1792"/>
          </a:xfrm>
        </p:grpSpPr>
        <p:grpSp>
          <p:nvGrpSpPr>
            <p:cNvPr id="73" name="Group 72"/>
            <p:cNvGrpSpPr/>
            <p:nvPr/>
          </p:nvGrpSpPr>
          <p:grpSpPr bwMode="auto">
            <a:xfrm>
              <a:off x="5138" y="8258"/>
              <a:ext cx="6740" cy="720"/>
              <a:chOff x="1923" y="3772"/>
              <a:chExt cx="2696" cy="288"/>
            </a:xfrm>
          </p:grpSpPr>
          <p:sp>
            <p:nvSpPr>
              <p:cNvPr id="74" name="Text Box 73"/>
              <p:cNvSpPr txBox="1">
                <a:spLocks noChangeArrowheads="1"/>
              </p:cNvSpPr>
              <p:nvPr/>
            </p:nvSpPr>
            <p:spPr bwMode="auto">
              <a:xfrm>
                <a:off x="1923" y="3772"/>
                <a:ext cx="2696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74"/>
              <p:cNvSpPr>
                <a:spLocks noChangeShapeType="1"/>
              </p:cNvSpPr>
              <p:nvPr/>
            </p:nvSpPr>
            <p:spPr bwMode="auto">
              <a:xfrm>
                <a:off x="2399" y="3817"/>
                <a:ext cx="652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75"/>
              <p:cNvSpPr>
                <a:spLocks noChangeShapeType="1"/>
              </p:cNvSpPr>
              <p:nvPr/>
            </p:nvSpPr>
            <p:spPr bwMode="auto">
              <a:xfrm>
                <a:off x="3311" y="3817"/>
                <a:ext cx="207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5193" y="9330"/>
              <a:ext cx="4457" cy="72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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24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726430" y="1206500"/>
            <a:ext cx="2987675" cy="2613025"/>
            <a:chOff x="9018" y="1900"/>
            <a:chExt cx="4705" cy="4115"/>
          </a:xfrm>
        </p:grpSpPr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9018" y="1900"/>
              <a:ext cx="2202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同理：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9" name="Group 78"/>
            <p:cNvGrpSpPr/>
            <p:nvPr/>
          </p:nvGrpSpPr>
          <p:grpSpPr bwMode="auto">
            <a:xfrm>
              <a:off x="9265" y="3163"/>
              <a:ext cx="4458" cy="2852"/>
              <a:chOff x="3706" y="1265"/>
              <a:chExt cx="1783" cy="1141"/>
            </a:xfrm>
          </p:grpSpPr>
          <p:sp>
            <p:nvSpPr>
              <p:cNvPr id="80" name="Text Box 79"/>
              <p:cNvSpPr txBox="1">
                <a:spLocks noChangeArrowheads="1"/>
              </p:cNvSpPr>
              <p:nvPr/>
            </p:nvSpPr>
            <p:spPr bwMode="auto">
              <a:xfrm>
                <a:off x="3706" y="1265"/>
                <a:ext cx="1783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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endPara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Text Box 80"/>
              <p:cNvSpPr txBox="1">
                <a:spLocks noChangeArrowheads="1"/>
              </p:cNvSpPr>
              <p:nvPr/>
            </p:nvSpPr>
            <p:spPr bwMode="auto">
              <a:xfrm>
                <a:off x="3717" y="1716"/>
                <a:ext cx="1424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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 bwMode="auto">
              <a:xfrm>
                <a:off x="3738" y="2117"/>
                <a:ext cx="859" cy="289"/>
                <a:chOff x="3738" y="2117"/>
                <a:chExt cx="859" cy="289"/>
              </a:xfrm>
            </p:grpSpPr>
            <p:sp>
              <p:nvSpPr>
                <p:cNvPr id="8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38" y="2117"/>
                  <a:ext cx="859" cy="289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=Q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30000" noProof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endPara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" name="Line 83"/>
                <p:cNvSpPr>
                  <a:spLocks noChangeShapeType="1"/>
                </p:cNvSpPr>
                <p:nvPr/>
              </p:nvSpPr>
              <p:spPr bwMode="auto">
                <a:xfrm>
                  <a:off x="4099" y="2165"/>
                  <a:ext cx="141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91" name="组合 90"/>
          <p:cNvGrpSpPr/>
          <p:nvPr/>
        </p:nvGrpSpPr>
        <p:grpSpPr>
          <a:xfrm>
            <a:off x="3209925" y="4138930"/>
            <a:ext cx="3192780" cy="977900"/>
            <a:chOff x="5055" y="6518"/>
            <a:chExt cx="5028" cy="1540"/>
          </a:xfrm>
        </p:grpSpPr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5055" y="6518"/>
              <a:ext cx="5028" cy="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4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 flipV="1">
              <a:off x="8401" y="6612"/>
              <a:ext cx="274" cy="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726" y="6627"/>
              <a:ext cx="266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983" y="7457"/>
              <a:ext cx="289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953" y="7426"/>
              <a:ext cx="227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850" y="644525"/>
            <a:ext cx="1681163" cy="4699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电路图</a:t>
            </a:r>
            <a:endParaRPr kumimoji="0" lang="zh-CN" altLang="en-US" sz="28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104"/>
          <p:cNvGrpSpPr/>
          <p:nvPr/>
        </p:nvGrpSpPr>
        <p:grpSpPr bwMode="auto">
          <a:xfrm>
            <a:off x="2071688" y="369888"/>
            <a:ext cx="6400800" cy="1138237"/>
            <a:chOff x="1294" y="200"/>
            <a:chExt cx="4032" cy="717"/>
          </a:xfrm>
        </p:grpSpPr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1294" y="200"/>
              <a:ext cx="1914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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 Box 106"/>
            <p:cNvSpPr txBox="1">
              <a:spLocks noChangeArrowheads="1"/>
            </p:cNvSpPr>
            <p:nvPr/>
          </p:nvSpPr>
          <p:spPr bwMode="auto">
            <a:xfrm>
              <a:off x="3543" y="222"/>
              <a:ext cx="1783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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Text Box 107"/>
            <p:cNvSpPr txBox="1">
              <a:spLocks noChangeArrowheads="1"/>
            </p:cNvSpPr>
            <p:nvPr/>
          </p:nvSpPr>
          <p:spPr bwMode="auto">
            <a:xfrm>
              <a:off x="1315" y="618"/>
              <a:ext cx="1424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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Group 108"/>
            <p:cNvGrpSpPr/>
            <p:nvPr/>
          </p:nvGrpSpPr>
          <p:grpSpPr bwMode="auto">
            <a:xfrm>
              <a:off x="3618" y="629"/>
              <a:ext cx="859" cy="288"/>
              <a:chOff x="3738" y="2117"/>
              <a:chExt cx="859" cy="340"/>
            </a:xfrm>
          </p:grpSpPr>
          <p:sp>
            <p:nvSpPr>
              <p:cNvPr id="9" name="Text Box 109"/>
              <p:cNvSpPr txBox="1">
                <a:spLocks noChangeArrowheads="1"/>
              </p:cNvSpPr>
              <p:nvPr/>
            </p:nvSpPr>
            <p:spPr bwMode="auto">
              <a:xfrm>
                <a:off x="3738" y="2117"/>
                <a:ext cx="859" cy="340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=Q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400" b="1" i="0" u="none" strike="noStrike" kern="1200" cap="none" spc="0" normalizeH="0" baseline="3000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1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Line 110"/>
              <p:cNvSpPr>
                <a:spLocks noChangeShapeType="1"/>
              </p:cNvSpPr>
              <p:nvPr/>
            </p:nvSpPr>
            <p:spPr bwMode="auto">
              <a:xfrm>
                <a:off x="4099" y="2165"/>
                <a:ext cx="141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" name="Group 130"/>
          <p:cNvGrpSpPr/>
          <p:nvPr/>
        </p:nvGrpSpPr>
        <p:grpSpPr bwMode="auto">
          <a:xfrm>
            <a:off x="1254630" y="1679575"/>
            <a:ext cx="6813550" cy="4413250"/>
            <a:chOff x="816" y="1196"/>
            <a:chExt cx="4292" cy="2780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028" y="1753"/>
              <a:ext cx="662" cy="3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      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     CP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 flipV="1">
              <a:off x="1532" y="1562"/>
              <a:ext cx="0" cy="2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1161" y="1384"/>
              <a:ext cx="0" cy="3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1161" y="2129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1532" y="2143"/>
              <a:ext cx="0" cy="2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V="1">
              <a:off x="2379" y="1562"/>
              <a:ext cx="0" cy="2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2008" y="1384"/>
              <a:ext cx="0" cy="3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2008" y="2140"/>
              <a:ext cx="0" cy="4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V="1">
              <a:off x="2379" y="2143"/>
              <a:ext cx="0" cy="2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3226" y="1562"/>
              <a:ext cx="0" cy="2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V="1">
              <a:off x="2855" y="1384"/>
              <a:ext cx="0" cy="3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V="1">
              <a:off x="2855" y="2129"/>
              <a:ext cx="0" cy="5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3226" y="2143"/>
              <a:ext cx="0" cy="2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V="1">
              <a:off x="4075" y="1562"/>
              <a:ext cx="0" cy="2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 flipV="1">
              <a:off x="3704" y="1384"/>
              <a:ext cx="0" cy="3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V="1">
              <a:off x="3704" y="2129"/>
              <a:ext cx="0" cy="5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4075" y="2143"/>
              <a:ext cx="0" cy="2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1532" y="2345"/>
              <a:ext cx="338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4812" y="2573"/>
              <a:ext cx="216" cy="14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4915" y="2345"/>
              <a:ext cx="0" cy="2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915" y="2719"/>
              <a:ext cx="0" cy="2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4758" y="2927"/>
              <a:ext cx="350" cy="29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816" y="1562"/>
              <a:ext cx="7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1736" y="1562"/>
              <a:ext cx="0" cy="22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flipV="1">
              <a:off x="1929" y="2823"/>
              <a:ext cx="0" cy="1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2591" y="1562"/>
              <a:ext cx="0" cy="14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H="1">
              <a:off x="3438" y="1562"/>
              <a:ext cx="0" cy="14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H="1">
              <a:off x="4286" y="1562"/>
              <a:ext cx="0" cy="14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 flipH="1">
              <a:off x="816" y="2321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816" y="1562"/>
              <a:ext cx="0" cy="7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2379" y="1562"/>
              <a:ext cx="2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3226" y="1562"/>
              <a:ext cx="2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4075" y="1562"/>
              <a:ext cx="21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 flipV="1">
              <a:off x="2797" y="2816"/>
              <a:ext cx="0" cy="1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632" y="2951"/>
              <a:ext cx="55" cy="51"/>
            </a:xfrm>
            <a:prstGeom prst="ellipse">
              <a:avLst/>
            </a:prstGeom>
            <a:solidFill>
              <a:srgbClr val="FFFFFF"/>
            </a:solidFill>
            <a:ln w="38100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V="1">
              <a:off x="3650" y="2823"/>
              <a:ext cx="0" cy="1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736" y="3837"/>
              <a:ext cx="1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438" y="3382"/>
              <a:ext cx="1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575" y="3231"/>
              <a:ext cx="0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2591" y="3509"/>
              <a:ext cx="15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V="1">
              <a:off x="3650" y="3231"/>
              <a:ext cx="0" cy="2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730" y="3231"/>
              <a:ext cx="0" cy="6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1532" y="1562"/>
              <a:ext cx="2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1919" y="3231"/>
              <a:ext cx="0" cy="6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H="1">
              <a:off x="2061" y="2977"/>
              <a:ext cx="53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2061" y="2826"/>
              <a:ext cx="0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1875" y="3837"/>
              <a:ext cx="9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2591" y="2977"/>
              <a:ext cx="0" cy="5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H="1">
              <a:off x="2909" y="2977"/>
              <a:ext cx="52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V="1">
              <a:off x="2909" y="2826"/>
              <a:ext cx="0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2750" y="3231"/>
              <a:ext cx="0" cy="2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 flipV="1">
              <a:off x="2855" y="3231"/>
              <a:ext cx="0" cy="6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2750" y="3509"/>
              <a:ext cx="9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3438" y="2977"/>
              <a:ext cx="0" cy="4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3767" y="2977"/>
              <a:ext cx="5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3767" y="2823"/>
              <a:ext cx="0" cy="1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2855" y="3837"/>
              <a:ext cx="8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852" y="1267"/>
              <a:ext cx="339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700" y="1268"/>
              <a:ext cx="339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2558" y="1267"/>
              <a:ext cx="339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3395" y="1256"/>
              <a:ext cx="339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653" y="3074"/>
              <a:ext cx="272" cy="154"/>
            </a:xfrm>
            <a:prstGeom prst="rect">
              <a:avLst/>
            </a:prstGeom>
            <a:noFill/>
            <a:ln w="38100" cap="rnd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3730" y="3231"/>
              <a:ext cx="0" cy="6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739" y="2948"/>
              <a:ext cx="87" cy="8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1795" y="3062"/>
              <a:ext cx="272" cy="154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auto">
            <a:xfrm>
              <a:off x="1881" y="2979"/>
              <a:ext cx="87" cy="8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>
              <a:off x="1478" y="1794"/>
              <a:ext cx="1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1875" y="1753"/>
              <a:ext cx="662" cy="3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      Q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     CP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2722" y="1753"/>
              <a:ext cx="662" cy="3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      Q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     CP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3570" y="1753"/>
              <a:ext cx="662" cy="3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      Q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     CP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>
              <a:off x="2325" y="1783"/>
              <a:ext cx="1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>
              <a:off x="3162" y="1794"/>
              <a:ext cx="1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>
              <a:off x="4021" y="1783"/>
              <a:ext cx="1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5" name="Group 114"/>
            <p:cNvGrpSpPr/>
            <p:nvPr/>
          </p:nvGrpSpPr>
          <p:grpSpPr bwMode="auto">
            <a:xfrm>
              <a:off x="1816" y="2575"/>
              <a:ext cx="402" cy="241"/>
              <a:chOff x="1816" y="2575"/>
              <a:chExt cx="402" cy="241"/>
            </a:xfrm>
          </p:grpSpPr>
          <p:sp>
            <p:nvSpPr>
              <p:cNvPr id="110" name="Rectangle 87"/>
              <p:cNvSpPr>
                <a:spLocks noChangeArrowheads="1"/>
              </p:cNvSpPr>
              <p:nvPr/>
            </p:nvSpPr>
            <p:spPr bwMode="auto">
              <a:xfrm>
                <a:off x="1837" y="2631"/>
                <a:ext cx="315" cy="18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Text Box 88"/>
              <p:cNvSpPr txBox="1">
                <a:spLocks noChangeArrowheads="1"/>
              </p:cNvSpPr>
              <p:nvPr/>
            </p:nvSpPr>
            <p:spPr bwMode="auto">
              <a:xfrm>
                <a:off x="1816" y="2575"/>
                <a:ext cx="402" cy="23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=1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" name="Text Box 95"/>
            <p:cNvSpPr txBox="1">
              <a:spLocks noChangeArrowheads="1"/>
            </p:cNvSpPr>
            <p:nvPr/>
          </p:nvSpPr>
          <p:spPr bwMode="auto">
            <a:xfrm>
              <a:off x="1446" y="1196"/>
              <a:ext cx="30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Text Box 96"/>
            <p:cNvSpPr txBox="1">
              <a:spLocks noChangeArrowheads="1"/>
            </p:cNvSpPr>
            <p:nvPr/>
          </p:nvSpPr>
          <p:spPr bwMode="auto">
            <a:xfrm>
              <a:off x="2282" y="1968"/>
              <a:ext cx="30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Text Box 97"/>
            <p:cNvSpPr txBox="1">
              <a:spLocks noChangeArrowheads="1"/>
            </p:cNvSpPr>
            <p:nvPr/>
          </p:nvSpPr>
          <p:spPr bwMode="auto">
            <a:xfrm>
              <a:off x="3141" y="1968"/>
              <a:ext cx="30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Text Box 98"/>
            <p:cNvSpPr txBox="1">
              <a:spLocks noChangeArrowheads="1"/>
            </p:cNvSpPr>
            <p:nvPr/>
          </p:nvSpPr>
          <p:spPr bwMode="auto">
            <a:xfrm>
              <a:off x="3989" y="1968"/>
              <a:ext cx="30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Text Box 99"/>
            <p:cNvSpPr txBox="1">
              <a:spLocks noChangeArrowheads="1"/>
            </p:cNvSpPr>
            <p:nvPr/>
          </p:nvSpPr>
          <p:spPr bwMode="auto">
            <a:xfrm>
              <a:off x="2652" y="3131"/>
              <a:ext cx="30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Text Box 100"/>
            <p:cNvSpPr txBox="1">
              <a:spLocks noChangeArrowheads="1"/>
            </p:cNvSpPr>
            <p:nvPr/>
          </p:nvSpPr>
          <p:spPr bwMode="auto">
            <a:xfrm>
              <a:off x="1827" y="3457"/>
              <a:ext cx="30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Text Box 101"/>
            <p:cNvSpPr txBox="1">
              <a:spLocks noChangeArrowheads="1"/>
            </p:cNvSpPr>
            <p:nvPr/>
          </p:nvSpPr>
          <p:spPr bwMode="auto">
            <a:xfrm>
              <a:off x="2491" y="2598"/>
              <a:ext cx="205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Text Box 102"/>
            <p:cNvSpPr txBox="1">
              <a:spLocks noChangeArrowheads="1"/>
            </p:cNvSpPr>
            <p:nvPr/>
          </p:nvSpPr>
          <p:spPr bwMode="auto">
            <a:xfrm>
              <a:off x="3328" y="2598"/>
              <a:ext cx="30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Text Box 103"/>
            <p:cNvSpPr txBox="1">
              <a:spLocks noChangeArrowheads="1"/>
            </p:cNvSpPr>
            <p:nvPr/>
          </p:nvSpPr>
          <p:spPr bwMode="auto">
            <a:xfrm>
              <a:off x="2761" y="3457"/>
              <a:ext cx="30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115"/>
            <p:cNvSpPr>
              <a:spLocks noChangeShapeType="1"/>
            </p:cNvSpPr>
            <p:nvPr/>
          </p:nvSpPr>
          <p:spPr bwMode="auto">
            <a:xfrm flipV="1">
              <a:off x="2061" y="2826"/>
              <a:ext cx="0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6" name="Group 116"/>
            <p:cNvGrpSpPr/>
            <p:nvPr/>
          </p:nvGrpSpPr>
          <p:grpSpPr bwMode="auto">
            <a:xfrm>
              <a:off x="2686" y="2586"/>
              <a:ext cx="402" cy="241"/>
              <a:chOff x="1816" y="2575"/>
              <a:chExt cx="402" cy="241"/>
            </a:xfrm>
          </p:grpSpPr>
          <p:sp>
            <p:nvSpPr>
              <p:cNvPr id="108" name="Rectangle 117"/>
              <p:cNvSpPr>
                <a:spLocks noChangeArrowheads="1"/>
              </p:cNvSpPr>
              <p:nvPr/>
            </p:nvSpPr>
            <p:spPr bwMode="auto">
              <a:xfrm>
                <a:off x="1837" y="2631"/>
                <a:ext cx="315" cy="18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Text Box 118"/>
              <p:cNvSpPr txBox="1">
                <a:spLocks noChangeArrowheads="1"/>
              </p:cNvSpPr>
              <p:nvPr/>
            </p:nvSpPr>
            <p:spPr bwMode="auto">
              <a:xfrm>
                <a:off x="1816" y="2575"/>
                <a:ext cx="402" cy="23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=1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7" name="Group 119"/>
            <p:cNvGrpSpPr/>
            <p:nvPr/>
          </p:nvGrpSpPr>
          <p:grpSpPr bwMode="auto">
            <a:xfrm>
              <a:off x="3534" y="2586"/>
              <a:ext cx="402" cy="241"/>
              <a:chOff x="1816" y="2575"/>
              <a:chExt cx="402" cy="241"/>
            </a:xfrm>
          </p:grpSpPr>
          <p:sp>
            <p:nvSpPr>
              <p:cNvPr id="106" name="Rectangle 120"/>
              <p:cNvSpPr>
                <a:spLocks noChangeArrowheads="1"/>
              </p:cNvSpPr>
              <p:nvPr/>
            </p:nvSpPr>
            <p:spPr bwMode="auto">
              <a:xfrm>
                <a:off x="1837" y="2631"/>
                <a:ext cx="315" cy="18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Text Box 121"/>
              <p:cNvSpPr txBox="1">
                <a:spLocks noChangeArrowheads="1"/>
              </p:cNvSpPr>
              <p:nvPr/>
            </p:nvSpPr>
            <p:spPr bwMode="auto">
              <a:xfrm>
                <a:off x="1816" y="2575"/>
                <a:ext cx="402" cy="23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=1</a:t>
                </a:r>
                <a:endPara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8" name="Text Box 122"/>
            <p:cNvSpPr txBox="1">
              <a:spLocks noChangeArrowheads="1"/>
            </p:cNvSpPr>
            <p:nvPr/>
          </p:nvSpPr>
          <p:spPr bwMode="auto">
            <a:xfrm>
              <a:off x="1804" y="3032"/>
              <a:ext cx="261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  <a:endPara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Text Box 123"/>
            <p:cNvSpPr txBox="1">
              <a:spLocks noChangeArrowheads="1"/>
            </p:cNvSpPr>
            <p:nvPr/>
          </p:nvSpPr>
          <p:spPr bwMode="auto">
            <a:xfrm>
              <a:off x="4804" y="2543"/>
              <a:ext cx="261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0" name="Group 126"/>
            <p:cNvGrpSpPr/>
            <p:nvPr/>
          </p:nvGrpSpPr>
          <p:grpSpPr bwMode="auto">
            <a:xfrm>
              <a:off x="2670" y="3033"/>
              <a:ext cx="235" cy="192"/>
              <a:chOff x="725" y="3077"/>
              <a:chExt cx="235" cy="192"/>
            </a:xfrm>
          </p:grpSpPr>
          <p:sp>
            <p:nvSpPr>
              <p:cNvPr id="104" name="Text Box 124"/>
              <p:cNvSpPr txBox="1">
                <a:spLocks noChangeArrowheads="1"/>
              </p:cNvSpPr>
              <p:nvPr/>
            </p:nvSpPr>
            <p:spPr bwMode="auto">
              <a:xfrm>
                <a:off x="725" y="3077"/>
                <a:ext cx="235" cy="19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&gt;1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Line 125"/>
              <p:cNvSpPr>
                <a:spLocks noChangeShapeType="1"/>
              </p:cNvSpPr>
              <p:nvPr/>
            </p:nvSpPr>
            <p:spPr bwMode="auto">
              <a:xfrm flipH="1">
                <a:off x="804" y="3206"/>
                <a:ext cx="55" cy="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1" name="Group 127"/>
            <p:cNvGrpSpPr/>
            <p:nvPr/>
          </p:nvGrpSpPr>
          <p:grpSpPr bwMode="auto">
            <a:xfrm>
              <a:off x="3554" y="3021"/>
              <a:ext cx="235" cy="192"/>
              <a:chOff x="750" y="3076"/>
              <a:chExt cx="235" cy="192"/>
            </a:xfrm>
          </p:grpSpPr>
          <p:sp>
            <p:nvSpPr>
              <p:cNvPr id="102" name="Text Box 128"/>
              <p:cNvSpPr txBox="1">
                <a:spLocks noChangeArrowheads="1"/>
              </p:cNvSpPr>
              <p:nvPr/>
            </p:nvSpPr>
            <p:spPr bwMode="auto">
              <a:xfrm>
                <a:off x="750" y="3076"/>
                <a:ext cx="235" cy="19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&gt;1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Line 129"/>
              <p:cNvSpPr>
                <a:spLocks noChangeShapeType="1"/>
              </p:cNvSpPr>
              <p:nvPr/>
            </p:nvSpPr>
            <p:spPr bwMode="auto">
              <a:xfrm flipH="1">
                <a:off x="804" y="3206"/>
                <a:ext cx="55" cy="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71463" y="125413"/>
            <a:ext cx="5817838" cy="5222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触发器实现4位二进制计数器</a:t>
            </a:r>
            <a:endParaRPr kumimoji="0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4338" y="638175"/>
            <a:ext cx="4710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直接观察分析求表达式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5629275" y="287338"/>
          <a:ext cx="3143250" cy="6229503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33413"/>
                <a:gridCol w="623887"/>
              </a:tblGrid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114"/>
          <p:cNvSpPr txBox="1">
            <a:spLocks noChangeArrowheads="1"/>
          </p:cNvSpPr>
          <p:nvPr/>
        </p:nvSpPr>
        <p:spPr bwMode="auto">
          <a:xfrm>
            <a:off x="306388" y="1222375"/>
            <a:ext cx="4414837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n+1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置1的条件是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＝0；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15"/>
          <p:cNvSpPr txBox="1">
            <a:spLocks noChangeArrowheads="1"/>
          </p:cNvSpPr>
          <p:nvPr/>
        </p:nvSpPr>
        <p:spPr bwMode="auto">
          <a:xfrm>
            <a:off x="0" y="2320925"/>
            <a:ext cx="5332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n+1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置1的条件是: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＝10,01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16"/>
          <p:cNvSpPr txBox="1">
            <a:spLocks noChangeArrowheads="1"/>
          </p:cNvSpPr>
          <p:nvPr/>
        </p:nvSpPr>
        <p:spPr bwMode="auto">
          <a:xfrm>
            <a:off x="1052513" y="2808288"/>
            <a:ext cx="274320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=Q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1" lang="en-US" altLang="zh-CN" sz="2800" b="1" i="0" u="none" strike="noStrike" kern="1200" cap="none" spc="0" normalizeH="0" baseline="3000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17"/>
          <p:cNvSpPr txBox="1">
            <a:spLocks noChangeArrowheads="1"/>
          </p:cNvSpPr>
          <p:nvPr/>
        </p:nvSpPr>
        <p:spPr bwMode="auto">
          <a:xfrm>
            <a:off x="103188" y="3360738"/>
            <a:ext cx="4865687" cy="156171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n+1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置1的条件是：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＝1，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Q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＝0，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＝11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118"/>
          <p:cNvGrpSpPr/>
          <p:nvPr/>
        </p:nvGrpSpPr>
        <p:grpSpPr bwMode="auto">
          <a:xfrm>
            <a:off x="654050" y="5073650"/>
            <a:ext cx="4210050" cy="519113"/>
            <a:chOff x="391" y="3347"/>
            <a:chExt cx="2652" cy="327"/>
          </a:xfrm>
        </p:grpSpPr>
        <p:sp>
          <p:nvSpPr>
            <p:cNvPr id="11" name="Text Box 119"/>
            <p:cNvSpPr txBox="1">
              <a:spLocks noChangeArrowheads="1"/>
            </p:cNvSpPr>
            <p:nvPr/>
          </p:nvSpPr>
          <p:spPr bwMode="auto">
            <a:xfrm>
              <a:off x="391" y="3347"/>
              <a:ext cx="2652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=Q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+Q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20"/>
            <p:cNvSpPr>
              <a:spLocks noChangeShapeType="1"/>
            </p:cNvSpPr>
            <p:nvPr/>
          </p:nvSpPr>
          <p:spPr bwMode="auto">
            <a:xfrm>
              <a:off x="1163" y="3391"/>
              <a:ext cx="58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21"/>
            <p:cNvSpPr>
              <a:spLocks noChangeShapeType="1"/>
            </p:cNvSpPr>
            <p:nvPr/>
          </p:nvSpPr>
          <p:spPr bwMode="auto">
            <a:xfrm>
              <a:off x="1934" y="3391"/>
              <a:ext cx="207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122"/>
          <p:cNvSpPr txBox="1">
            <a:spLocks noChangeArrowheads="1"/>
          </p:cNvSpPr>
          <p:nvPr/>
        </p:nvSpPr>
        <p:spPr bwMode="auto">
          <a:xfrm>
            <a:off x="638175" y="6092825"/>
            <a:ext cx="3760788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=Q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(Q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i="0" u="none" strike="noStrike" kern="1200" cap="none" spc="0" normalizeH="0" baseline="3000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Group 123"/>
          <p:cNvGrpSpPr/>
          <p:nvPr/>
        </p:nvGrpSpPr>
        <p:grpSpPr bwMode="auto">
          <a:xfrm>
            <a:off x="1017588" y="1757363"/>
            <a:ext cx="2743200" cy="519112"/>
            <a:chOff x="641" y="1107"/>
            <a:chExt cx="1728" cy="327"/>
          </a:xfrm>
        </p:grpSpPr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641" y="1107"/>
              <a:ext cx="17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n+1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=D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=Q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25"/>
            <p:cNvSpPr>
              <a:spLocks noChangeShapeType="1"/>
            </p:cNvSpPr>
            <p:nvPr/>
          </p:nvSpPr>
          <p:spPr bwMode="auto">
            <a:xfrm>
              <a:off x="1717" y="1152"/>
              <a:ext cx="14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 Box 122"/>
          <p:cNvSpPr txBox="1">
            <a:spLocks noChangeArrowheads="1"/>
          </p:cNvSpPr>
          <p:nvPr/>
        </p:nvSpPr>
        <p:spPr bwMode="auto">
          <a:xfrm>
            <a:off x="655638" y="5592763"/>
            <a:ext cx="3760787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=Q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(Q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i="0" u="none" strike="noStrike" kern="1200" cap="none" spc="0" normalizeH="0" baseline="3000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nimBg="1" autoUpdateAnimBg="0"/>
      <p:bldP spid="7" grpId="0" autoUpdateAnimBg="0"/>
      <p:bldP spid="8" grpId="0" animBg="1" autoUpdateAnimBg="0"/>
      <p:bldP spid="9" grpId="0" animBg="1" autoUpdateAnimBg="0"/>
      <p:bldP spid="14" grpId="0" animBg="1" autoUpdateAnimBg="0"/>
      <p:bldP spid="1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0" y="431801"/>
            <a:ext cx="899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、用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T’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触发器构成同步二进制加法计数器：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9" name="Group 4"/>
          <p:cNvGrpSpPr/>
          <p:nvPr/>
        </p:nvGrpSpPr>
        <p:grpSpPr bwMode="auto">
          <a:xfrm>
            <a:off x="944562" y="1729695"/>
            <a:ext cx="7467600" cy="4195763"/>
            <a:chOff x="470" y="1348"/>
            <a:chExt cx="4704" cy="2643"/>
          </a:xfrm>
        </p:grpSpPr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2764" y="3220"/>
              <a:ext cx="2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15 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18" y="2212"/>
              <a:ext cx="22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2       0    0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518" y="3460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7   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70" y="3700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8  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  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518" y="1732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556" y="1972"/>
              <a:ext cx="2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1       0    0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516" y="2452"/>
              <a:ext cx="2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3       0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518" y="2692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4       0    1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518" y="2980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5       0    1    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518" y="3220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6       0    1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2776" y="1732"/>
              <a:ext cx="23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9       1    0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2788" y="1972"/>
              <a:ext cx="2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10      1    0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2782" y="2212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11      1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2790" y="2484"/>
              <a:ext cx="2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12      1    1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2772" y="2740"/>
              <a:ext cx="22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13      1    1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2764" y="2980"/>
              <a:ext cx="2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14      1    1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2772" y="3460"/>
              <a:ext cx="2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16  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 flipV="1">
              <a:off x="499" y="3988"/>
              <a:ext cx="4512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 flipH="1">
              <a:off x="5011" y="1349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24"/>
            <p:cNvSpPr>
              <a:spLocks noChangeShapeType="1"/>
            </p:cNvSpPr>
            <p:nvPr/>
          </p:nvSpPr>
          <p:spPr bwMode="auto">
            <a:xfrm flipV="1">
              <a:off x="499" y="1348"/>
              <a:ext cx="4512" cy="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470" y="1396"/>
              <a:ext cx="222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CP    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 flipV="1">
              <a:off x="507" y="1684"/>
              <a:ext cx="45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 flipH="1">
              <a:off x="2226" y="1348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H="1">
              <a:off x="979" y="1349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 flipH="1">
              <a:off x="2717" y="1349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 flipH="1">
              <a:off x="4483" y="1349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31"/>
            <p:cNvSpPr>
              <a:spLocks noChangeShapeType="1"/>
            </p:cNvSpPr>
            <p:nvPr/>
          </p:nvSpPr>
          <p:spPr bwMode="auto">
            <a:xfrm flipH="1">
              <a:off x="3235" y="1350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H="1">
              <a:off x="499" y="1349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33"/>
            <p:cNvSpPr txBox="1">
              <a:spLocks noChangeArrowheads="1"/>
            </p:cNvSpPr>
            <p:nvPr/>
          </p:nvSpPr>
          <p:spPr bwMode="auto">
            <a:xfrm>
              <a:off x="2738" y="1396"/>
              <a:ext cx="21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CP       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C   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2028825" y="1209186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四位二进制加法计数器状态转换表：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7975" y="120650"/>
            <a:ext cx="7450138" cy="4445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四位串行并行输入、串/并行输出双向移位寄存器</a:t>
            </a:r>
            <a:endParaRPr kumimoji="0"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1" name="对象 170"/>
          <p:cNvGraphicFramePr>
            <a:graphicFrameLocks noChangeAspect="1"/>
          </p:cNvGraphicFramePr>
          <p:nvPr/>
        </p:nvGraphicFramePr>
        <p:xfrm>
          <a:off x="72272" y="565150"/>
          <a:ext cx="8999456" cy="595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7204650" imgH="24603075" progId="">
                  <p:embed/>
                </p:oleObj>
              </mc:Choice>
              <mc:Fallback>
                <p:oleObj name="" r:id="rId1" imgW="37204650" imgH="24603075" progId="">
                  <p:embed/>
                  <p:pic>
                    <p:nvPicPr>
                      <p:cNvPr id="0" name="对象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2" y="565150"/>
                        <a:ext cx="8999456" cy="5952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矩形 171"/>
          <p:cNvSpPr/>
          <p:nvPr/>
        </p:nvSpPr>
        <p:spPr>
          <a:xfrm>
            <a:off x="1036708" y="4222548"/>
            <a:ext cx="221320" cy="18055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: 圆角 172"/>
          <p:cNvSpPr/>
          <p:nvPr/>
        </p:nvSpPr>
        <p:spPr>
          <a:xfrm>
            <a:off x="2446166" y="4181778"/>
            <a:ext cx="262090" cy="180550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: 圆角 173"/>
          <p:cNvSpPr/>
          <p:nvPr/>
        </p:nvSpPr>
        <p:spPr>
          <a:xfrm>
            <a:off x="2446166" y="4593193"/>
            <a:ext cx="262090" cy="180550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: 圆角 174"/>
          <p:cNvSpPr/>
          <p:nvPr/>
        </p:nvSpPr>
        <p:spPr>
          <a:xfrm>
            <a:off x="4046629" y="4193426"/>
            <a:ext cx="262090" cy="180550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: 圆角 175"/>
          <p:cNvSpPr/>
          <p:nvPr/>
        </p:nvSpPr>
        <p:spPr>
          <a:xfrm>
            <a:off x="4046629" y="4608805"/>
            <a:ext cx="205040" cy="180550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: 圆角 176"/>
          <p:cNvSpPr/>
          <p:nvPr/>
        </p:nvSpPr>
        <p:spPr>
          <a:xfrm>
            <a:off x="5647092" y="4193425"/>
            <a:ext cx="262090" cy="180550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矩形: 圆角 179"/>
          <p:cNvSpPr/>
          <p:nvPr/>
        </p:nvSpPr>
        <p:spPr>
          <a:xfrm>
            <a:off x="7247555" y="4222548"/>
            <a:ext cx="262090" cy="180550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: 圆角 180"/>
          <p:cNvSpPr/>
          <p:nvPr/>
        </p:nvSpPr>
        <p:spPr>
          <a:xfrm>
            <a:off x="5647092" y="4608805"/>
            <a:ext cx="262090" cy="164938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: 圆角 181"/>
          <p:cNvSpPr/>
          <p:nvPr/>
        </p:nvSpPr>
        <p:spPr>
          <a:xfrm>
            <a:off x="7247555" y="4608805"/>
            <a:ext cx="262090" cy="164938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2396466" y="4112768"/>
            <a:ext cx="330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2381934" y="4483413"/>
            <a:ext cx="5385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7309" y="5916739"/>
            <a:ext cx="743433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四位同步二进制加法计数器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74LS161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四位同步二进制加法计数器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74LS163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3" name="Rectangle 2"/>
          <p:cNvSpPr txBox="1">
            <a:spLocks noChangeArrowheads="1"/>
          </p:cNvSpPr>
          <p:nvPr/>
        </p:nvSpPr>
        <p:spPr>
          <a:xfrm>
            <a:off x="296863" y="614363"/>
            <a:ext cx="4725987" cy="222885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状态转换表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翻转规律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触发器，每来一个时钟，翻转一次；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触发器，当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Q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初态为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且来时钟时，翻转，否则保持；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313" y="2798763"/>
            <a:ext cx="43656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所以，若用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触发器构成计数器，则第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位触发器输入端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的逻辑式应为：</a:t>
            </a:r>
            <a:endParaRPr kumimoji="1"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85875" y="4014788"/>
          <a:ext cx="20701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" imgW="1079500" imgH="457200" progId="Equation.DSMT4">
                  <p:embed/>
                </p:oleObj>
              </mc:Choice>
              <mc:Fallback>
                <p:oleObj name="Equation" r:id="rId1" imgW="1079500" imgH="4572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014788"/>
                        <a:ext cx="20701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5513705" y="-22860"/>
            <a:ext cx="3487420" cy="5976620"/>
            <a:chOff x="7615" y="373"/>
            <a:chExt cx="5492" cy="9412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7615" y="373"/>
              <a:ext cx="5492" cy="9412"/>
              <a:chOff x="3016" y="255"/>
              <a:chExt cx="2197" cy="3765"/>
            </a:xfrm>
          </p:grpSpPr>
          <p:pic>
            <p:nvPicPr>
              <p:cNvPr id="6" name="Picture 5" descr="6-3-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" y="255"/>
                <a:ext cx="2197" cy="3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3424" y="482"/>
                <a:ext cx="635" cy="3039"/>
              </a:xfrm>
              <a:prstGeom prst="rect">
                <a:avLst/>
              </a:prstGeom>
              <a:solidFill>
                <a:srgbClr val="FFFF66">
                  <a:alpha val="2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7679" y="718"/>
              <a:ext cx="1312" cy="628"/>
              <a:chOff x="11767" y="4573"/>
              <a:chExt cx="1312" cy="62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1984" y="4658"/>
                <a:ext cx="901" cy="459"/>
              </a:xfrm>
              <a:prstGeom prst="rect">
                <a:avLst/>
              </a:prstGeom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1767" y="4594"/>
                <a:ext cx="1312" cy="523"/>
              </a:xfrm>
              <a:prstGeom prst="rect">
                <a:avLst/>
              </a:prstGeom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流程图: 过程 31"/>
              <p:cNvSpPr/>
              <p:nvPr/>
            </p:nvSpPr>
            <p:spPr>
              <a:xfrm>
                <a:off x="12024" y="4642"/>
                <a:ext cx="757" cy="435"/>
              </a:xfrm>
              <a:prstGeom prst="flowChartProcess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1904" y="4573"/>
                <a:ext cx="1038" cy="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p>
                <a:pPr algn="l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CP</a:t>
                </a:r>
                <a:endPara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387509" y="4875259"/>
            <a:ext cx="4635500" cy="900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92075" tIns="46038" rIns="92075" bIns="46038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思考：若用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T′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触发器实现二进制加法计数器，应如何处理？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/>
      <p:bldP spid="10" grpId="0" bldLvl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52896" y="6282119"/>
            <a:ext cx="903288" cy="338137"/>
          </a:xfrm>
        </p:spPr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同步二进制加法计数器的时序图：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415925" y="1281113"/>
            <a:ext cx="7661275" cy="490537"/>
            <a:chOff x="192" y="1312"/>
            <a:chExt cx="4826" cy="309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680" y="1329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545" y="1578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821" y="1575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090" y="1566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363" y="1578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630" y="1575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905" y="1572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176" y="1570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442" y="1575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719" y="1572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953" y="1331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30" y="1330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500" y="1326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766" y="1331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39" y="1319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314" y="1318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582" y="1328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990" y="1578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55" y="1325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75" y="1320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957" y="1325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085" y="1321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1223" y="1326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363" y="1321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492" y="1323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760" y="1324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898" y="1321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036" y="1316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169" y="1321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312" y="1318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440" y="1323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573" y="1325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711" y="1322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849" y="1320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2987" y="1324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1634" y="1325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813" y="1320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192" y="1371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CLK</a:t>
              </a:r>
              <a:endParaRPr kumimoji="1"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125" y="1325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266" y="1571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3535" y="1562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08" y="1574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075" y="1571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4350" y="1568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4621" y="1566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4887" y="1571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398" y="1327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675" y="1326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3945" y="1322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211" y="1327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4484" y="1315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4759" y="1314"/>
              <a:ext cx="1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120" y="1316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402" y="1321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3530" y="1317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H="1">
              <a:off x="3668" y="1322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3808" y="1317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937" y="1319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4205" y="1320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4343" y="1317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4481" y="1312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4614" y="1317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4757" y="1314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4885" y="1319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4079" y="1321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3258" y="1316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 bwMode="auto">
          <a:xfrm>
            <a:off x="406400" y="1890713"/>
            <a:ext cx="7899400" cy="531812"/>
            <a:chOff x="256" y="1728"/>
            <a:chExt cx="4976" cy="335"/>
          </a:xfrm>
        </p:grpSpPr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256" y="1775"/>
              <a:ext cx="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606" y="197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871" y="1736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1141" y="197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1416" y="1736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1682" y="1977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1984" y="1736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2260" y="197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2530" y="1736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2800" y="1969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871" y="1731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1141" y="1736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1416" y="1741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1686" y="172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1983" y="1742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2248" y="1729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2529" y="1743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>
              <a:off x="2799" y="1731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3079" y="1736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3349" y="197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3624" y="1736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3890" y="1977"/>
              <a:ext cx="2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4160" y="1736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4420" y="197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>
              <a:off x="4690" y="1736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4960" y="1969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3079" y="1731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>
              <a:off x="3349" y="1736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>
              <a:off x="3624" y="1741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3894" y="172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>
              <a:off x="4159" y="1742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>
              <a:off x="4424" y="1729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4689" y="1743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>
              <a:off x="4959" y="1731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 bwMode="auto">
          <a:xfrm>
            <a:off x="476250" y="2438400"/>
            <a:ext cx="7831138" cy="550728"/>
            <a:chOff x="277" y="2160"/>
            <a:chExt cx="5003" cy="357"/>
          </a:xfrm>
        </p:grpSpPr>
        <p:grpSp>
          <p:nvGrpSpPr>
            <p:cNvPr id="107" name="Group 106"/>
            <p:cNvGrpSpPr/>
            <p:nvPr/>
          </p:nvGrpSpPr>
          <p:grpSpPr bwMode="auto">
            <a:xfrm>
              <a:off x="277" y="2184"/>
              <a:ext cx="3035" cy="333"/>
              <a:chOff x="277" y="2184"/>
              <a:chExt cx="3101" cy="333"/>
            </a:xfrm>
          </p:grpSpPr>
          <p:sp>
            <p:nvSpPr>
              <p:cNvPr id="117" name="Text Box 107"/>
              <p:cNvSpPr txBox="1">
                <a:spLocks noChangeArrowheads="1"/>
              </p:cNvSpPr>
              <p:nvPr/>
            </p:nvSpPr>
            <p:spPr bwMode="auto">
              <a:xfrm>
                <a:off x="277" y="2218"/>
                <a:ext cx="3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Line 108"/>
              <p:cNvSpPr>
                <a:spLocks noChangeShapeType="1"/>
              </p:cNvSpPr>
              <p:nvPr/>
            </p:nvSpPr>
            <p:spPr bwMode="auto">
              <a:xfrm>
                <a:off x="602" y="2424"/>
                <a:ext cx="5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Line 109"/>
              <p:cNvSpPr>
                <a:spLocks noChangeShapeType="1"/>
              </p:cNvSpPr>
              <p:nvPr/>
            </p:nvSpPr>
            <p:spPr bwMode="auto">
              <a:xfrm>
                <a:off x="1158" y="2184"/>
                <a:ext cx="5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Line 110"/>
              <p:cNvSpPr>
                <a:spLocks noChangeShapeType="1"/>
              </p:cNvSpPr>
              <p:nvPr/>
            </p:nvSpPr>
            <p:spPr bwMode="auto">
              <a:xfrm>
                <a:off x="1723" y="2425"/>
                <a:ext cx="5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Line 111"/>
              <p:cNvSpPr>
                <a:spLocks noChangeShapeType="1"/>
              </p:cNvSpPr>
              <p:nvPr/>
            </p:nvSpPr>
            <p:spPr bwMode="auto">
              <a:xfrm>
                <a:off x="2278" y="2185"/>
                <a:ext cx="5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Line 112"/>
              <p:cNvSpPr>
                <a:spLocks noChangeShapeType="1"/>
              </p:cNvSpPr>
              <p:nvPr/>
            </p:nvSpPr>
            <p:spPr bwMode="auto">
              <a:xfrm>
                <a:off x="1160" y="2188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Line 113"/>
              <p:cNvSpPr>
                <a:spLocks noChangeShapeType="1"/>
              </p:cNvSpPr>
              <p:nvPr/>
            </p:nvSpPr>
            <p:spPr bwMode="auto">
              <a:xfrm>
                <a:off x="1726" y="2184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114"/>
              <p:cNvSpPr>
                <a:spLocks noChangeShapeType="1"/>
              </p:cNvSpPr>
              <p:nvPr/>
            </p:nvSpPr>
            <p:spPr bwMode="auto">
              <a:xfrm>
                <a:off x="2281" y="2190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Line 115"/>
              <p:cNvSpPr>
                <a:spLocks noChangeShapeType="1"/>
              </p:cNvSpPr>
              <p:nvPr/>
            </p:nvSpPr>
            <p:spPr bwMode="auto">
              <a:xfrm>
                <a:off x="2841" y="2186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Line 116"/>
              <p:cNvSpPr>
                <a:spLocks noChangeShapeType="1"/>
              </p:cNvSpPr>
              <p:nvPr/>
            </p:nvSpPr>
            <p:spPr bwMode="auto">
              <a:xfrm>
                <a:off x="2832" y="2432"/>
                <a:ext cx="54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8" name="Group 117"/>
            <p:cNvGrpSpPr/>
            <p:nvPr/>
          </p:nvGrpSpPr>
          <p:grpSpPr bwMode="auto">
            <a:xfrm>
              <a:off x="3312" y="2160"/>
              <a:ext cx="1968" cy="288"/>
              <a:chOff x="3360" y="2160"/>
              <a:chExt cx="1968" cy="258"/>
            </a:xfrm>
          </p:grpSpPr>
          <p:sp>
            <p:nvSpPr>
              <p:cNvPr id="109" name="Line 118"/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5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Line 119"/>
              <p:cNvSpPr>
                <a:spLocks noChangeShapeType="1"/>
              </p:cNvSpPr>
              <p:nvPr/>
            </p:nvSpPr>
            <p:spPr bwMode="auto">
              <a:xfrm>
                <a:off x="3931" y="2401"/>
                <a:ext cx="5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Line 120"/>
              <p:cNvSpPr>
                <a:spLocks noChangeShapeType="1"/>
              </p:cNvSpPr>
              <p:nvPr/>
            </p:nvSpPr>
            <p:spPr bwMode="auto">
              <a:xfrm>
                <a:off x="4486" y="2161"/>
                <a:ext cx="5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Line 121"/>
              <p:cNvSpPr>
                <a:spLocks noChangeShapeType="1"/>
              </p:cNvSpPr>
              <p:nvPr/>
            </p:nvSpPr>
            <p:spPr bwMode="auto">
              <a:xfrm>
                <a:off x="5044" y="2396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Line 122"/>
              <p:cNvSpPr>
                <a:spLocks noChangeShapeType="1"/>
              </p:cNvSpPr>
              <p:nvPr/>
            </p:nvSpPr>
            <p:spPr bwMode="auto">
              <a:xfrm>
                <a:off x="3934" y="2160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Line 123"/>
              <p:cNvSpPr>
                <a:spLocks noChangeShapeType="1"/>
              </p:cNvSpPr>
              <p:nvPr/>
            </p:nvSpPr>
            <p:spPr bwMode="auto">
              <a:xfrm>
                <a:off x="4489" y="2166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Line 124"/>
              <p:cNvSpPr>
                <a:spLocks noChangeShapeType="1"/>
              </p:cNvSpPr>
              <p:nvPr/>
            </p:nvSpPr>
            <p:spPr bwMode="auto">
              <a:xfrm>
                <a:off x="5049" y="2162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Line 125"/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0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 bwMode="auto">
          <a:xfrm>
            <a:off x="381000" y="3033712"/>
            <a:ext cx="8007350" cy="510327"/>
            <a:chOff x="240" y="2640"/>
            <a:chExt cx="5088" cy="371"/>
          </a:xfrm>
        </p:grpSpPr>
        <p:sp>
          <p:nvSpPr>
            <p:cNvPr id="128" name="Text Box 127"/>
            <p:cNvSpPr txBox="1">
              <a:spLocks noChangeArrowheads="1"/>
            </p:cNvSpPr>
            <p:nvPr/>
          </p:nvSpPr>
          <p:spPr bwMode="auto">
            <a:xfrm>
              <a:off x="240" y="2675"/>
              <a:ext cx="33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9" name="Group 128"/>
            <p:cNvGrpSpPr/>
            <p:nvPr/>
          </p:nvGrpSpPr>
          <p:grpSpPr bwMode="auto">
            <a:xfrm>
              <a:off x="582" y="2640"/>
              <a:ext cx="4410" cy="331"/>
              <a:chOff x="534" y="2640"/>
              <a:chExt cx="4590" cy="240"/>
            </a:xfrm>
          </p:grpSpPr>
          <p:sp>
            <p:nvSpPr>
              <p:cNvPr id="131" name="Line 129"/>
              <p:cNvSpPr>
                <a:spLocks noChangeShapeType="1"/>
              </p:cNvSpPr>
              <p:nvPr/>
            </p:nvSpPr>
            <p:spPr bwMode="auto">
              <a:xfrm>
                <a:off x="534" y="2868"/>
                <a:ext cx="11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Line 130"/>
              <p:cNvSpPr>
                <a:spLocks noChangeShapeType="1"/>
              </p:cNvSpPr>
              <p:nvPr/>
            </p:nvSpPr>
            <p:spPr bwMode="auto">
              <a:xfrm>
                <a:off x="1686" y="2644"/>
                <a:ext cx="11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Line 131"/>
              <p:cNvSpPr>
                <a:spLocks noChangeShapeType="1"/>
              </p:cNvSpPr>
              <p:nvPr/>
            </p:nvSpPr>
            <p:spPr bwMode="auto">
              <a:xfrm>
                <a:off x="1685" y="2644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Line 132"/>
              <p:cNvSpPr>
                <a:spLocks noChangeShapeType="1"/>
              </p:cNvSpPr>
              <p:nvPr/>
            </p:nvSpPr>
            <p:spPr bwMode="auto">
              <a:xfrm>
                <a:off x="2826" y="2640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Line 133"/>
              <p:cNvSpPr>
                <a:spLocks noChangeShapeType="1"/>
              </p:cNvSpPr>
              <p:nvPr/>
            </p:nvSpPr>
            <p:spPr bwMode="auto">
              <a:xfrm>
                <a:off x="2832" y="2868"/>
                <a:ext cx="11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Line 134"/>
              <p:cNvSpPr>
                <a:spLocks noChangeShapeType="1"/>
              </p:cNvSpPr>
              <p:nvPr/>
            </p:nvSpPr>
            <p:spPr bwMode="auto">
              <a:xfrm>
                <a:off x="3984" y="2644"/>
                <a:ext cx="11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Line 135"/>
              <p:cNvSpPr>
                <a:spLocks noChangeShapeType="1"/>
              </p:cNvSpPr>
              <p:nvPr/>
            </p:nvSpPr>
            <p:spPr bwMode="auto">
              <a:xfrm>
                <a:off x="3983" y="2644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Line 136"/>
              <p:cNvSpPr>
                <a:spLocks noChangeShapeType="1"/>
              </p:cNvSpPr>
              <p:nvPr/>
            </p:nvSpPr>
            <p:spPr bwMode="auto">
              <a:xfrm>
                <a:off x="5124" y="2640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>
              <a:off x="4992" y="296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 bwMode="auto">
          <a:xfrm>
            <a:off x="431800" y="3719513"/>
            <a:ext cx="7966075" cy="457200"/>
            <a:chOff x="240" y="2448"/>
            <a:chExt cx="5088" cy="288"/>
          </a:xfrm>
        </p:grpSpPr>
        <p:sp>
          <p:nvSpPr>
            <p:cNvPr id="140" name="Line 139"/>
            <p:cNvSpPr>
              <a:spLocks noChangeShapeType="1"/>
            </p:cNvSpPr>
            <p:nvPr/>
          </p:nvSpPr>
          <p:spPr bwMode="auto">
            <a:xfrm>
              <a:off x="576" y="2685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140"/>
            <p:cNvSpPr>
              <a:spLocks noChangeShapeType="1"/>
            </p:cNvSpPr>
            <p:nvPr/>
          </p:nvSpPr>
          <p:spPr bwMode="auto">
            <a:xfrm flipV="1">
              <a:off x="2784" y="2461"/>
              <a:ext cx="0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>
              <a:off x="2784" y="2448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>
              <a:off x="4992" y="2448"/>
              <a:ext cx="0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>
              <a:off x="4992" y="2685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144"/>
            <p:cNvSpPr txBox="1">
              <a:spLocks noChangeArrowheads="1"/>
            </p:cNvSpPr>
            <p:nvPr/>
          </p:nvSpPr>
          <p:spPr bwMode="auto">
            <a:xfrm>
              <a:off x="240" y="24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6" name="Text Box 145"/>
          <p:cNvSpPr txBox="1">
            <a:spLocks noChangeArrowheads="1"/>
          </p:cNvSpPr>
          <p:nvPr/>
        </p:nvSpPr>
        <p:spPr bwMode="auto">
          <a:xfrm>
            <a:off x="647700" y="4405313"/>
            <a:ext cx="6267450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的输出的波形的频率是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的输出的波形的频率是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1/4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的输出的波形的频率是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1/8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的输出的波形的频率是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1/16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7" name="Group 146"/>
          <p:cNvGrpSpPr/>
          <p:nvPr/>
        </p:nvGrpSpPr>
        <p:grpSpPr bwMode="auto">
          <a:xfrm>
            <a:off x="5562600" y="4373563"/>
            <a:ext cx="2000250" cy="457200"/>
            <a:chOff x="4200" y="2472"/>
            <a:chExt cx="1260" cy="288"/>
          </a:xfrm>
        </p:grpSpPr>
        <p:sp>
          <p:nvSpPr>
            <p:cNvPr id="148" name="AutoShape 147"/>
            <p:cNvSpPr>
              <a:spLocks noChangeArrowheads="1"/>
            </p:cNvSpPr>
            <p:nvPr/>
          </p:nvSpPr>
          <p:spPr bwMode="auto">
            <a:xfrm>
              <a:off x="4200" y="2568"/>
              <a:ext cx="276" cy="156"/>
            </a:xfrm>
            <a:prstGeom prst="notchedRightArrow">
              <a:avLst>
                <a:gd name="adj1" fmla="val 50000"/>
                <a:gd name="adj2" fmla="val 44231"/>
              </a:avLst>
            </a:prstGeom>
            <a:noFill/>
            <a:ln w="38100">
              <a:solidFill>
                <a:srgbClr val="CC00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Text Box 148"/>
            <p:cNvSpPr txBox="1">
              <a:spLocks noChangeArrowheads="1"/>
            </p:cNvSpPr>
            <p:nvPr/>
          </p:nvSpPr>
          <p:spPr bwMode="auto">
            <a:xfrm>
              <a:off x="4536" y="2472"/>
              <a:ext cx="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二分频</a:t>
              </a:r>
              <a:endParaRPr kumimoji="1" lang="zh-CN" altLang="en-US" sz="24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 bwMode="auto">
          <a:xfrm>
            <a:off x="5516563" y="4824413"/>
            <a:ext cx="2057400" cy="457200"/>
            <a:chOff x="4188" y="2760"/>
            <a:chExt cx="1296" cy="288"/>
          </a:xfrm>
        </p:grpSpPr>
        <p:sp>
          <p:nvSpPr>
            <p:cNvPr id="151" name="Text Box 150"/>
            <p:cNvSpPr txBox="1">
              <a:spLocks noChangeArrowheads="1"/>
            </p:cNvSpPr>
            <p:nvPr/>
          </p:nvSpPr>
          <p:spPr bwMode="auto">
            <a:xfrm>
              <a:off x="4560" y="2760"/>
              <a:ext cx="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四分频</a:t>
              </a:r>
              <a:endParaRPr kumimoji="1" lang="zh-CN" altLang="en-US" sz="24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AutoShape 151"/>
            <p:cNvSpPr>
              <a:spLocks noChangeArrowheads="1"/>
            </p:cNvSpPr>
            <p:nvPr/>
          </p:nvSpPr>
          <p:spPr bwMode="auto">
            <a:xfrm>
              <a:off x="4188" y="2868"/>
              <a:ext cx="276" cy="156"/>
            </a:xfrm>
            <a:prstGeom prst="notchedRightArrow">
              <a:avLst>
                <a:gd name="adj1" fmla="val 50000"/>
                <a:gd name="adj2" fmla="val 44231"/>
              </a:avLst>
            </a:prstGeom>
            <a:noFill/>
            <a:ln w="38100">
              <a:solidFill>
                <a:srgbClr val="CC00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 bwMode="auto">
          <a:xfrm>
            <a:off x="5556250" y="5273675"/>
            <a:ext cx="2076450" cy="457200"/>
            <a:chOff x="4188" y="3072"/>
            <a:chExt cx="1308" cy="288"/>
          </a:xfrm>
        </p:grpSpPr>
        <p:sp>
          <p:nvSpPr>
            <p:cNvPr id="154" name="Text Box 153"/>
            <p:cNvSpPr txBox="1">
              <a:spLocks noChangeArrowheads="1"/>
            </p:cNvSpPr>
            <p:nvPr/>
          </p:nvSpPr>
          <p:spPr bwMode="auto">
            <a:xfrm>
              <a:off x="4572" y="3072"/>
              <a:ext cx="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八分频</a:t>
              </a:r>
              <a:endParaRPr kumimoji="1" lang="zh-CN" altLang="en-US" sz="24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AutoShape 154"/>
            <p:cNvSpPr>
              <a:spLocks noChangeArrowheads="1"/>
            </p:cNvSpPr>
            <p:nvPr/>
          </p:nvSpPr>
          <p:spPr bwMode="auto">
            <a:xfrm>
              <a:off x="4188" y="3180"/>
              <a:ext cx="276" cy="156"/>
            </a:xfrm>
            <a:prstGeom prst="notchedRightArrow">
              <a:avLst>
                <a:gd name="adj1" fmla="val 50000"/>
                <a:gd name="adj2" fmla="val 44231"/>
              </a:avLst>
            </a:prstGeom>
            <a:noFill/>
            <a:ln w="38100">
              <a:solidFill>
                <a:srgbClr val="CC00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 bwMode="auto">
          <a:xfrm>
            <a:off x="5516563" y="5634038"/>
            <a:ext cx="2201862" cy="457200"/>
            <a:chOff x="4080" y="3801"/>
            <a:chExt cx="1387" cy="288"/>
          </a:xfrm>
        </p:grpSpPr>
        <p:sp>
          <p:nvSpPr>
            <p:cNvPr id="157" name="Text Box 156"/>
            <p:cNvSpPr txBox="1">
              <a:spLocks noChangeArrowheads="1"/>
            </p:cNvSpPr>
            <p:nvPr/>
          </p:nvSpPr>
          <p:spPr bwMode="auto">
            <a:xfrm>
              <a:off x="4416" y="3801"/>
              <a:ext cx="10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十六分频</a:t>
              </a:r>
              <a:endParaRPr kumimoji="1" lang="zh-CN" altLang="en-US" sz="24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AutoShape 157"/>
            <p:cNvSpPr>
              <a:spLocks noChangeArrowheads="1"/>
            </p:cNvSpPr>
            <p:nvPr/>
          </p:nvSpPr>
          <p:spPr bwMode="auto">
            <a:xfrm>
              <a:off x="4080" y="3909"/>
              <a:ext cx="314" cy="156"/>
            </a:xfrm>
            <a:prstGeom prst="notchedRightArrow">
              <a:avLst>
                <a:gd name="adj1" fmla="val 50000"/>
                <a:gd name="adj2" fmla="val 50321"/>
              </a:avLst>
            </a:prstGeom>
            <a:noFill/>
            <a:ln w="38100">
              <a:solidFill>
                <a:srgbClr val="CC00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9" name="Text Box 158"/>
          <p:cNvSpPr txBox="1">
            <a:spLocks noChangeArrowheads="1"/>
          </p:cNvSpPr>
          <p:nvPr/>
        </p:nvSpPr>
        <p:spPr bwMode="auto">
          <a:xfrm>
            <a:off x="7239000" y="5334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分频器</a:t>
            </a:r>
            <a:endParaRPr kumimoji="1" lang="zh-CN" altLang="en-US" sz="2800" b="1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0" name="Group 159"/>
          <p:cNvGrpSpPr/>
          <p:nvPr/>
        </p:nvGrpSpPr>
        <p:grpSpPr bwMode="auto">
          <a:xfrm>
            <a:off x="1390650" y="1204913"/>
            <a:ext cx="6467475" cy="2971800"/>
            <a:chOff x="876" y="864"/>
            <a:chExt cx="4077" cy="1872"/>
          </a:xfrm>
        </p:grpSpPr>
        <p:grpSp>
          <p:nvGrpSpPr>
            <p:cNvPr id="161" name="Group 160"/>
            <p:cNvGrpSpPr/>
            <p:nvPr/>
          </p:nvGrpSpPr>
          <p:grpSpPr bwMode="auto">
            <a:xfrm>
              <a:off x="876" y="864"/>
              <a:ext cx="825" cy="1824"/>
              <a:chOff x="876" y="960"/>
              <a:chExt cx="825" cy="1824"/>
            </a:xfrm>
          </p:grpSpPr>
          <p:sp>
            <p:nvSpPr>
              <p:cNvPr id="177" name="Line 161"/>
              <p:cNvSpPr>
                <a:spLocks noChangeShapeType="1"/>
              </p:cNvSpPr>
              <p:nvPr/>
            </p:nvSpPr>
            <p:spPr bwMode="auto">
              <a:xfrm>
                <a:off x="876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Line 162"/>
              <p:cNvSpPr>
                <a:spLocks noChangeShapeType="1"/>
              </p:cNvSpPr>
              <p:nvPr/>
            </p:nvSpPr>
            <p:spPr bwMode="auto">
              <a:xfrm>
                <a:off x="1152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Line 163"/>
              <p:cNvSpPr>
                <a:spLocks noChangeShapeType="1"/>
              </p:cNvSpPr>
              <p:nvPr/>
            </p:nvSpPr>
            <p:spPr bwMode="auto">
              <a:xfrm>
                <a:off x="1431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Line 164"/>
              <p:cNvSpPr>
                <a:spLocks noChangeShapeType="1"/>
              </p:cNvSpPr>
              <p:nvPr/>
            </p:nvSpPr>
            <p:spPr bwMode="auto">
              <a:xfrm>
                <a:off x="1701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2" name="Group 165"/>
            <p:cNvGrpSpPr/>
            <p:nvPr/>
          </p:nvGrpSpPr>
          <p:grpSpPr bwMode="auto">
            <a:xfrm>
              <a:off x="1968" y="864"/>
              <a:ext cx="825" cy="1824"/>
              <a:chOff x="876" y="960"/>
              <a:chExt cx="825" cy="1824"/>
            </a:xfrm>
          </p:grpSpPr>
          <p:sp>
            <p:nvSpPr>
              <p:cNvPr id="173" name="Line 166"/>
              <p:cNvSpPr>
                <a:spLocks noChangeShapeType="1"/>
              </p:cNvSpPr>
              <p:nvPr/>
            </p:nvSpPr>
            <p:spPr bwMode="auto">
              <a:xfrm>
                <a:off x="876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Line 167"/>
              <p:cNvSpPr>
                <a:spLocks noChangeShapeType="1"/>
              </p:cNvSpPr>
              <p:nvPr/>
            </p:nvSpPr>
            <p:spPr bwMode="auto">
              <a:xfrm>
                <a:off x="1152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Line 168"/>
              <p:cNvSpPr>
                <a:spLocks noChangeShapeType="1"/>
              </p:cNvSpPr>
              <p:nvPr/>
            </p:nvSpPr>
            <p:spPr bwMode="auto">
              <a:xfrm>
                <a:off x="1431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Line 169"/>
              <p:cNvSpPr>
                <a:spLocks noChangeShapeType="1"/>
              </p:cNvSpPr>
              <p:nvPr/>
            </p:nvSpPr>
            <p:spPr bwMode="auto">
              <a:xfrm>
                <a:off x="1701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170"/>
            <p:cNvGrpSpPr/>
            <p:nvPr/>
          </p:nvGrpSpPr>
          <p:grpSpPr bwMode="auto">
            <a:xfrm>
              <a:off x="3063" y="864"/>
              <a:ext cx="825" cy="1824"/>
              <a:chOff x="876" y="960"/>
              <a:chExt cx="825" cy="1824"/>
            </a:xfrm>
          </p:grpSpPr>
          <p:sp>
            <p:nvSpPr>
              <p:cNvPr id="169" name="Line 171"/>
              <p:cNvSpPr>
                <a:spLocks noChangeShapeType="1"/>
              </p:cNvSpPr>
              <p:nvPr/>
            </p:nvSpPr>
            <p:spPr bwMode="auto">
              <a:xfrm>
                <a:off x="876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Line 172"/>
              <p:cNvSpPr>
                <a:spLocks noChangeShapeType="1"/>
              </p:cNvSpPr>
              <p:nvPr/>
            </p:nvSpPr>
            <p:spPr bwMode="auto">
              <a:xfrm>
                <a:off x="1152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Line 173"/>
              <p:cNvSpPr>
                <a:spLocks noChangeShapeType="1"/>
              </p:cNvSpPr>
              <p:nvPr/>
            </p:nvSpPr>
            <p:spPr bwMode="auto">
              <a:xfrm>
                <a:off x="1431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Line 174"/>
              <p:cNvSpPr>
                <a:spLocks noChangeShapeType="1"/>
              </p:cNvSpPr>
              <p:nvPr/>
            </p:nvSpPr>
            <p:spPr bwMode="auto">
              <a:xfrm>
                <a:off x="1701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Group 175"/>
            <p:cNvGrpSpPr/>
            <p:nvPr/>
          </p:nvGrpSpPr>
          <p:grpSpPr bwMode="auto">
            <a:xfrm>
              <a:off x="4128" y="912"/>
              <a:ext cx="825" cy="1824"/>
              <a:chOff x="876" y="960"/>
              <a:chExt cx="825" cy="1824"/>
            </a:xfrm>
          </p:grpSpPr>
          <p:sp>
            <p:nvSpPr>
              <p:cNvPr id="165" name="Line 176"/>
              <p:cNvSpPr>
                <a:spLocks noChangeShapeType="1"/>
              </p:cNvSpPr>
              <p:nvPr/>
            </p:nvSpPr>
            <p:spPr bwMode="auto">
              <a:xfrm>
                <a:off x="876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Line 177"/>
              <p:cNvSpPr>
                <a:spLocks noChangeShapeType="1"/>
              </p:cNvSpPr>
              <p:nvPr/>
            </p:nvSpPr>
            <p:spPr bwMode="auto">
              <a:xfrm>
                <a:off x="1152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Line 178"/>
              <p:cNvSpPr>
                <a:spLocks noChangeShapeType="1"/>
              </p:cNvSpPr>
              <p:nvPr/>
            </p:nvSpPr>
            <p:spPr bwMode="auto">
              <a:xfrm>
                <a:off x="1431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Line 179"/>
              <p:cNvSpPr>
                <a:spLocks noChangeShapeType="1"/>
              </p:cNvSpPr>
              <p:nvPr/>
            </p:nvSpPr>
            <p:spPr bwMode="auto">
              <a:xfrm>
                <a:off x="1701" y="96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81" name="Text Box 180"/>
          <p:cNvSpPr txBox="1">
            <a:spLocks noChangeArrowheads="1"/>
          </p:cNvSpPr>
          <p:nvPr/>
        </p:nvSpPr>
        <p:spPr bwMode="auto">
          <a:xfrm>
            <a:off x="1143000" y="900113"/>
            <a:ext cx="754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1    2    3   4    5   6    7   8    9  10  11  12  13 14  15  16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utoUpdateAnimBg="0"/>
      <p:bldP spid="159" grpId="0" autoUpdateAnimBg="0"/>
      <p:bldP spid="1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" y="458788"/>
            <a:ext cx="9067800" cy="838200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T′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触发器构成同步二进制减法计数器：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062038" y="1268413"/>
            <a:ext cx="7239000" cy="4803775"/>
            <a:chOff x="576" y="912"/>
            <a:chExt cx="4560" cy="3026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624" y="1679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1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880" y="3167"/>
              <a:ext cx="2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15      0    0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880" y="2927"/>
              <a:ext cx="22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14      0    0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832" y="2687"/>
              <a:ext cx="2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13      0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66" y="2447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12      0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928" y="2207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11      0    1    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918" y="1919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10      0    1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870" y="1679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9   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76" y="3647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8  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  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24" y="3407"/>
              <a:ext cx="23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7       1    0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62" y="3167"/>
              <a:ext cx="2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6       1    0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72" y="2927"/>
              <a:ext cx="20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5       1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672" y="2687"/>
              <a:ext cx="2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4       1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670" y="2447"/>
              <a:ext cx="22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3       1    1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672" y="2159"/>
              <a:ext cx="2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2       1    1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 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624" y="1919"/>
              <a:ext cx="2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1   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878" y="3407"/>
              <a:ext cx="2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16      0    0    0    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0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 bwMode="auto">
            <a:xfrm>
              <a:off x="624" y="1295"/>
              <a:ext cx="4512" cy="2641"/>
              <a:chOff x="528" y="1488"/>
              <a:chExt cx="4512" cy="2641"/>
            </a:xfrm>
          </p:grpSpPr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V="1">
                <a:off x="528" y="4128"/>
                <a:ext cx="4512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23"/>
              <p:cNvGrpSpPr/>
              <p:nvPr/>
            </p:nvGrpSpPr>
            <p:grpSpPr bwMode="auto">
              <a:xfrm>
                <a:off x="528" y="1488"/>
                <a:ext cx="4512" cy="2634"/>
                <a:chOff x="528" y="1488"/>
                <a:chExt cx="4512" cy="2634"/>
              </a:xfrm>
            </p:grpSpPr>
            <p:sp>
              <p:nvSpPr>
                <p:cNvPr id="26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5040" y="1489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528" y="1488"/>
                  <a:ext cx="4512" cy="5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76" y="1536"/>
                  <a:ext cx="211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CP    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        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  <a:endPara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536" y="1824"/>
                  <a:ext cx="4504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255" y="1488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008" y="1489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746" y="1489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512" y="1489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264" y="1490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528" y="1489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211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CP    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        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  <a:endPara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1296" y="912"/>
              <a:ext cx="31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四位二进制减法计数器状态转换表 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3" name="Rectangle 2"/>
          <p:cNvSpPr txBox="1">
            <a:spLocks noChangeArrowheads="1"/>
          </p:cNvSpPr>
          <p:nvPr/>
        </p:nvSpPr>
        <p:spPr>
          <a:xfrm>
            <a:off x="487432" y="351144"/>
            <a:ext cx="4725987" cy="222885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状态转换表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翻转规律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触发器，每来一个时钟，翻转一次；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触发器，当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初态为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且来时钟时，翻转，否则保持；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3587" y="2692384"/>
            <a:ext cx="43656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所以，若用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触发器构成计数器，则第</a:t>
            </a:r>
            <a:r>
              <a:rPr kumimoji="1" lang="en-US" altLang="zh-CN" sz="2400" b="1" dirty="0" err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位触发器输入端</a:t>
            </a:r>
            <a:r>
              <a:rPr kumimoji="1" lang="en-US" altLang="zh-CN" sz="2400" b="1" dirty="0" err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的逻辑式应为：</a:t>
            </a:r>
            <a:endParaRPr kumimoji="1" lang="zh-CN" altLang="en-US" sz="24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283" y="5837943"/>
            <a:ext cx="829972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四位同步二进制加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减计数器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74LS191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四位同步二进制加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减计数器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74LS193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（双时钟）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76680" y="3999230"/>
            <a:ext cx="3139440" cy="960120"/>
            <a:chOff x="2168" y="6298"/>
            <a:chExt cx="4944" cy="15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bject 4"/>
                <p:cNvSpPr txBox="1"/>
                <p:nvPr/>
              </p:nvSpPr>
              <p:spPr bwMode="auto">
                <a:xfrm>
                  <a:off x="2168" y="6298"/>
                  <a:ext cx="4945" cy="1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/>
                        </m:sSup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8" y="6298"/>
                  <a:ext cx="4945" cy="1512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连接符 5"/>
            <p:cNvCxnSpPr/>
            <p:nvPr/>
          </p:nvCxnSpPr>
          <p:spPr>
            <a:xfrm flipV="1">
              <a:off x="3347" y="6517"/>
              <a:ext cx="386" cy="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77" y="6477"/>
              <a:ext cx="387" cy="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818" y="6501"/>
              <a:ext cx="290" cy="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408930" y="0"/>
            <a:ext cx="3139440" cy="5689600"/>
            <a:chOff x="8687" y="-549"/>
            <a:chExt cx="4944" cy="8960"/>
          </a:xfrm>
        </p:grpSpPr>
        <p:grpSp>
          <p:nvGrpSpPr>
            <p:cNvPr id="7" name="Group 6"/>
            <p:cNvGrpSpPr/>
            <p:nvPr/>
          </p:nvGrpSpPr>
          <p:grpSpPr bwMode="auto">
            <a:xfrm>
              <a:off x="8687" y="-549"/>
              <a:ext cx="4945" cy="8960"/>
              <a:chOff x="3107" y="300"/>
              <a:chExt cx="1978" cy="3584"/>
            </a:xfrm>
          </p:grpSpPr>
          <p:pic>
            <p:nvPicPr>
              <p:cNvPr id="8" name="Picture 7" descr="6-3-1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300"/>
                <a:ext cx="1978" cy="3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424" y="618"/>
                <a:ext cx="545" cy="3092"/>
              </a:xfrm>
              <a:prstGeom prst="rect">
                <a:avLst/>
              </a:prstGeom>
              <a:solidFill>
                <a:srgbClr val="FFFF66">
                  <a:alpha val="2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8932" y="-157"/>
              <a:ext cx="1038" cy="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CP</a:t>
              </a:r>
              <a:endParaRPr lang="en-US" altLang="zh-CN" sz="20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3" grpId="0"/>
      <p:bldP spid="1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 bwMode="auto">
          <a:xfrm>
            <a:off x="833438" y="903288"/>
            <a:ext cx="3738562" cy="5497512"/>
            <a:chOff x="295" y="738"/>
            <a:chExt cx="2355" cy="3463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295" y="1082"/>
              <a:ext cx="2355" cy="3119"/>
              <a:chOff x="385" y="946"/>
              <a:chExt cx="2355" cy="3119"/>
            </a:xfrm>
          </p:grpSpPr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433" y="1330"/>
                <a:ext cx="20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0       0    0    </a:t>
                </a: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471" y="1570"/>
                <a:ext cx="21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1       0    0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433" y="1810"/>
                <a:ext cx="220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2       0    0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431" y="2050"/>
                <a:ext cx="21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3       0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433" y="2290"/>
                <a:ext cx="20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4       0    1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433" y="2578"/>
                <a:ext cx="20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5       0    1    </a:t>
                </a: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433" y="2818"/>
                <a:ext cx="20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6       0    1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433" y="3058"/>
                <a:ext cx="20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7   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385" y="3298"/>
                <a:ext cx="21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8   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  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438" y="3526"/>
                <a:ext cx="230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9       1    0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1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433" y="4065"/>
                <a:ext cx="221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33" y="952"/>
                <a:ext cx="2216" cy="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481" y="1000"/>
                <a:ext cx="21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CP     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         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V="1">
                <a:off x="441" y="1319"/>
                <a:ext cx="2208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H="1">
                <a:off x="2160" y="946"/>
                <a:ext cx="0" cy="3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>
                <a:off x="913" y="947"/>
                <a:ext cx="0" cy="3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flipH="1">
                <a:off x="2651" y="947"/>
                <a:ext cx="0" cy="3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H="1">
                <a:off x="433" y="947"/>
                <a:ext cx="0" cy="3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440" y="3732"/>
                <a:ext cx="20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10       0    0    </a:t>
                </a: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auto">
            <a:xfrm>
              <a:off x="612" y="738"/>
              <a:ext cx="1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加法计数器</a:t>
              </a:r>
              <a:endParaRPr kumimoji="1" lang="zh-CN" altLang="en-US" sz="24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 bwMode="auto">
          <a:xfrm>
            <a:off x="4876800" y="928688"/>
            <a:ext cx="3727450" cy="5472112"/>
            <a:chOff x="3152" y="754"/>
            <a:chExt cx="2348" cy="3447"/>
          </a:xfrm>
        </p:grpSpPr>
        <p:grpSp>
          <p:nvGrpSpPr>
            <p:cNvPr id="26" name="Group 25"/>
            <p:cNvGrpSpPr/>
            <p:nvPr/>
          </p:nvGrpSpPr>
          <p:grpSpPr bwMode="auto">
            <a:xfrm>
              <a:off x="3152" y="1077"/>
              <a:ext cx="2348" cy="3124"/>
              <a:chOff x="3152" y="920"/>
              <a:chExt cx="2348" cy="3124"/>
            </a:xfrm>
          </p:grpSpPr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3204" y="1319"/>
                <a:ext cx="20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0       0    0    </a:t>
                </a: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1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3243" y="3531"/>
                <a:ext cx="21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9       0    0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3198" y="3259"/>
                <a:ext cx="220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8       0    0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3205" y="3032"/>
                <a:ext cx="21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7       0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3198" y="2805"/>
                <a:ext cx="20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6       0    1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3204" y="2533"/>
                <a:ext cx="20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5       0    1    </a:t>
                </a: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3198" y="2261"/>
                <a:ext cx="20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4       0    1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3198" y="2034"/>
                <a:ext cx="20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3   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3152" y="1808"/>
                <a:ext cx="21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2   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  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3198" y="1565"/>
                <a:ext cx="230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1       1    0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 flipV="1">
                <a:off x="3204" y="4020"/>
                <a:ext cx="221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>
                <a:off x="3204" y="941"/>
                <a:ext cx="2216" cy="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3252" y="989"/>
                <a:ext cx="21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CP     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         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 flipV="1">
                <a:off x="3212" y="1308"/>
                <a:ext cx="2208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 flipH="1">
                <a:off x="4931" y="927"/>
                <a:ext cx="0" cy="3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>
                <a:off x="3684" y="920"/>
                <a:ext cx="0" cy="3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 flipH="1">
                <a:off x="5422" y="920"/>
                <a:ext cx="0" cy="3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204" y="936"/>
                <a:ext cx="0" cy="3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3214" y="3732"/>
                <a:ext cx="20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10       0    0    </a:t>
                </a: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>
                    <a:solidFill>
                      <a:srgbClr val="00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0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3424" y="754"/>
              <a:ext cx="1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减法计数器</a:t>
              </a:r>
              <a:endParaRPr kumimoji="1" lang="zh-CN" altLang="en-US" sz="24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37353" y="294483"/>
            <a:ext cx="4396687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二、十进制计数器的设计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88924" y="85725"/>
            <a:ext cx="6964361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</a:rPr>
              <a:t>JK</a:t>
            </a:r>
            <a:r>
              <a:rPr lang="zh-CN" altLang="en-US" sz="2800" dirty="0">
                <a:solidFill>
                  <a:schemeClr val="tx1"/>
                </a:solidFill>
              </a:rPr>
              <a:t>触发器设计</a:t>
            </a:r>
            <a:r>
              <a:rPr kumimoji="0" lang="zh-CN" altLang="en-US" sz="2800" dirty="0">
                <a:solidFill>
                  <a:schemeClr val="tx1"/>
                </a:solidFill>
              </a:rPr>
              <a:t>同步十进制加法计数器</a:t>
            </a:r>
            <a:endParaRPr kumimoji="0" lang="zh-CN" altLang="en-US" sz="28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74625" y="1055688"/>
            <a:ext cx="4203700" cy="3092450"/>
            <a:chOff x="209" y="665"/>
            <a:chExt cx="2648" cy="19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325" y="2039"/>
              <a:ext cx="532" cy="287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813" y="2039"/>
              <a:ext cx="512" cy="287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09" y="2039"/>
              <a:ext cx="504" cy="287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0000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71" y="2039"/>
              <a:ext cx="538" cy="287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325" y="1732"/>
              <a:ext cx="532" cy="307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813" y="1732"/>
              <a:ext cx="512" cy="307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309" y="1732"/>
              <a:ext cx="504" cy="307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71" y="1732"/>
              <a:ext cx="538" cy="307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25" y="1424"/>
              <a:ext cx="532" cy="30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13" y="1424"/>
              <a:ext cx="512" cy="30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309" y="1424"/>
              <a:ext cx="504" cy="30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71" y="1424"/>
              <a:ext cx="538" cy="30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25" y="1116"/>
              <a:ext cx="532" cy="30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813" y="1116"/>
              <a:ext cx="512" cy="30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309" y="1116"/>
              <a:ext cx="504" cy="30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71" y="1116"/>
              <a:ext cx="538" cy="30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0001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771" y="1424"/>
              <a:ext cx="2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771" y="1732"/>
              <a:ext cx="2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771" y="2039"/>
              <a:ext cx="2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309" y="1116"/>
              <a:ext cx="0" cy="1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813" y="1116"/>
              <a:ext cx="0" cy="1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325" y="1116"/>
              <a:ext cx="0" cy="1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71" y="1116"/>
              <a:ext cx="208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71" y="1116"/>
              <a:ext cx="0" cy="121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857" y="1116"/>
              <a:ext cx="0" cy="121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71" y="2326"/>
              <a:ext cx="208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271" y="844"/>
              <a:ext cx="544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09" y="850"/>
              <a:ext cx="295" cy="25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71" y="1141"/>
              <a:ext cx="310" cy="1198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851" y="829"/>
              <a:ext cx="1844" cy="288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00       01       11      10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415" y="969"/>
              <a:ext cx="295" cy="25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07" y="665"/>
              <a:ext cx="295" cy="25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513" y="774"/>
              <a:ext cx="295" cy="25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801" y="2325"/>
              <a:ext cx="1857" cy="288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1" i="0" u="none" strike="noStrike" kern="1200" cap="none" spc="0" normalizeH="0" baseline="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1" i="0" u="none" strike="noStrike" kern="1200" cap="none" spc="0" normalizeH="0" baseline="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1" i="0" u="none" strike="noStrike" kern="1200" cap="none" spc="0" normalizeH="0" baseline="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58763" y="571500"/>
            <a:ext cx="448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rPr>
              <a:t>十进制计数器的原始状态表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eorgia" panose="0204050205040502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66763" y="4252913"/>
            <a:ext cx="32512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J-K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触发器激励表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 bwMode="auto">
          <a:xfrm>
            <a:off x="718009" y="4781393"/>
            <a:ext cx="2238375" cy="1852613"/>
            <a:chOff x="2464" y="2297"/>
            <a:chExt cx="1410" cy="1167"/>
          </a:xfrm>
        </p:grpSpPr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464" y="2582"/>
              <a:ext cx="741" cy="8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533400" marR="0" lvl="0" indent="-5334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0    0      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533400" marR="0" lvl="0" indent="-533400" algn="ctr" defTabSz="914400" rtl="0" eaLnBrk="1" fontAlgn="base" latinLnBrk="0" hangingPunct="1">
                <a:lnSpc>
                  <a:spcPct val="6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  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533400" marR="0" lvl="0" indent="-533400" algn="ctr" defTabSz="914400" rtl="0" eaLnBrk="1" fontAlgn="base" latinLnBrk="0" hangingPunct="1">
                <a:lnSpc>
                  <a:spcPct val="6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1    0     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533400" marR="0" lvl="0" indent="-533400" algn="ctr" defTabSz="914400" rtl="0" eaLnBrk="1" fontAlgn="base" latinLnBrk="0" hangingPunct="1">
                <a:lnSpc>
                  <a:spcPct val="6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1    1     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430" y="2329"/>
              <a:ext cx="385" cy="23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501" y="2329"/>
              <a:ext cx="1079" cy="23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3000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  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2501" y="2297"/>
              <a:ext cx="136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2501" y="2603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501" y="3434"/>
              <a:ext cx="136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501" y="2297"/>
              <a:ext cx="0" cy="11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3238" y="2312"/>
              <a:ext cx="0" cy="1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3867" y="2297"/>
              <a:ext cx="0" cy="11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3317" y="2543"/>
              <a:ext cx="55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3317" y="2740"/>
              <a:ext cx="55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3316" y="2926"/>
              <a:ext cx="55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3305" y="3117"/>
              <a:ext cx="55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0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 bwMode="auto">
          <a:xfrm>
            <a:off x="5105400" y="396875"/>
            <a:ext cx="3067050" cy="2741613"/>
            <a:chOff x="3184" y="2154"/>
            <a:chExt cx="1932" cy="1727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799" y="3334"/>
              <a:ext cx="317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481" y="3334"/>
              <a:ext cx="318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18" y="3334"/>
              <a:ext cx="363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x1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752" y="3334"/>
              <a:ext cx="366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x0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799" y="3085"/>
              <a:ext cx="317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481" y="3085"/>
              <a:ext cx="318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</a:t>
              </a:r>
              <a:r>
                <a:rPr kumimoji="1" lang="en-US" altLang="zh-CN" sz="20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118" y="3085"/>
              <a:ext cx="363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</a:t>
              </a:r>
              <a:r>
                <a:rPr kumimoji="1" lang="en-US" altLang="zh-CN" sz="20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752" y="3085"/>
              <a:ext cx="366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799" y="2836"/>
              <a:ext cx="317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481" y="2836"/>
              <a:ext cx="318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18" y="2836"/>
              <a:ext cx="363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752" y="2836"/>
              <a:ext cx="366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799" y="2587"/>
              <a:ext cx="317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481" y="2587"/>
              <a:ext cx="318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4118" y="2587"/>
              <a:ext cx="363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3752" y="2587"/>
              <a:ext cx="366" cy="24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3752" y="2587"/>
              <a:ext cx="13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3752" y="2836"/>
              <a:ext cx="1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3752" y="3085"/>
              <a:ext cx="1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3752" y="3334"/>
              <a:ext cx="1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3752" y="3583"/>
              <a:ext cx="13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3752" y="2587"/>
              <a:ext cx="0" cy="9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4118" y="2587"/>
              <a:ext cx="0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4481" y="2587"/>
              <a:ext cx="0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4799" y="2587"/>
              <a:ext cx="0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5116" y="2587"/>
              <a:ext cx="0" cy="9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 flipH="1" flipV="1">
              <a:off x="3423" y="2367"/>
              <a:ext cx="308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3500" y="2567"/>
              <a:ext cx="260" cy="101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3783" y="2363"/>
              <a:ext cx="1304" cy="231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00     01       11     10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4201" y="3593"/>
              <a:ext cx="585" cy="288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3</a:t>
              </a:r>
              <a:endParaRPr kumimoji="0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3357" y="2154"/>
              <a:ext cx="295" cy="25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3184" y="2308"/>
              <a:ext cx="295" cy="25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3357" y="2384"/>
              <a:ext cx="295" cy="25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3531" y="2263"/>
              <a:ext cx="295" cy="25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0" name="Group 89"/>
          <p:cNvGrpSpPr/>
          <p:nvPr/>
        </p:nvGrpSpPr>
        <p:grpSpPr bwMode="auto">
          <a:xfrm>
            <a:off x="6677025" y="1550988"/>
            <a:ext cx="949325" cy="1085850"/>
            <a:chOff x="4293" y="859"/>
            <a:chExt cx="598" cy="684"/>
          </a:xfrm>
        </p:grpSpPr>
        <p:sp>
          <p:nvSpPr>
            <p:cNvPr id="91" name="AutoShape 90"/>
            <p:cNvSpPr>
              <a:spLocks noChangeArrowheads="1"/>
            </p:cNvSpPr>
            <p:nvPr/>
          </p:nvSpPr>
          <p:spPr bwMode="auto">
            <a:xfrm>
              <a:off x="4293" y="1119"/>
              <a:ext cx="598" cy="42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AutoShape 91"/>
            <p:cNvSpPr>
              <a:spLocks noChangeArrowheads="1"/>
            </p:cNvSpPr>
            <p:nvPr/>
          </p:nvSpPr>
          <p:spPr bwMode="auto">
            <a:xfrm>
              <a:off x="4630" y="859"/>
              <a:ext cx="228" cy="43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3" name="Group 92"/>
          <p:cNvGrpSpPr/>
          <p:nvPr/>
        </p:nvGrpSpPr>
        <p:grpSpPr bwMode="auto">
          <a:xfrm>
            <a:off x="5151438" y="3279775"/>
            <a:ext cx="3211512" cy="541338"/>
            <a:chOff x="2821" y="2710"/>
            <a:chExt cx="2023" cy="341"/>
          </a:xfrm>
        </p:grpSpPr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780" y="289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4571" y="289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4364" y="289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3965" y="289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3762" y="289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3327" y="289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2932" y="289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4066" y="2736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3436" y="2736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3019" y="2736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4624" y="2755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4426" y="2755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07" y="2755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3799" y="2755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3586" y="2755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3158" y="2755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2821" y="275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3741" y="272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980" y="273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349" y="272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4566" y="271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4762" y="271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 bwMode="auto">
          <a:xfrm>
            <a:off x="5868987" y="3883025"/>
            <a:ext cx="1901824" cy="1660525"/>
            <a:chOff x="2821" y="3058"/>
            <a:chExt cx="1198" cy="1046"/>
          </a:xfrm>
        </p:grpSpPr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>
              <a:off x="3555" y="3489"/>
              <a:ext cx="170" cy="1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3322" y="395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2922" y="395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3925" y="361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3733" y="361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3303" y="361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2922" y="361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3954" y="323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3745" y="323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3337" y="323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935" y="323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3581" y="381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3447" y="3788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3025" y="3788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3407" y="3451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3005" y="3451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3451" y="3073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3027" y="3073"/>
              <a:ext cx="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3164" y="3807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2821" y="380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3769" y="3470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3552" y="3446"/>
              <a:ext cx="25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3144" y="3470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2821" y="347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3799" y="3092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3601" y="3092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3166" y="3092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821" y="309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3740" y="3058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3947" y="3068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3708" y="344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3914" y="3438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0" name="Text Box 149"/>
          <p:cNvSpPr txBox="1">
            <a:spLocks noChangeArrowheads="1"/>
          </p:cNvSpPr>
          <p:nvPr/>
        </p:nvSpPr>
        <p:spPr bwMode="auto">
          <a:xfrm>
            <a:off x="4692650" y="3933825"/>
            <a:ext cx="1373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同理：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178179" y="5890278"/>
            <a:ext cx="584516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同步十进制加法计数器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74LS160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同步十进制加法计数器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74LS162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9" grpId="0" autoUpdateAnimBg="0"/>
      <p:bldP spid="40" grpId="0" autoUpdateAnimBg="0"/>
      <p:bldP spid="15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25007" y="6519863"/>
            <a:ext cx="903288" cy="338137"/>
          </a:xfrm>
        </p:spPr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00519" y="311070"/>
            <a:ext cx="71522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8.2 .2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集成中规模计数器芯片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9840" y="1640681"/>
            <a:ext cx="8207375" cy="434267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kumimoji="1" sz="2800" b="1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 kumimoji="1" sz="2800" b="1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 kumimoji="1" sz="2400" b="1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四位同步二进制加法计数器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74LS161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四位同步二进制加法计数器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74LS163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四位同步二进制加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减计数器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74LS191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四位同步二进制加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减计数器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74LS193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（双时钟）；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同步十进制加法计数器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74LS160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同步十进制加法计数器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74LS162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同步十进制加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减计数器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74LS190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异步二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十进制计数器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74LS290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3188" y="387728"/>
            <a:ext cx="7785100" cy="679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一、器件实例</a:t>
            </a:r>
            <a:r>
              <a:rPr lang="en-US" altLang="zh-CN" sz="3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74LS161</a:t>
            </a:r>
            <a:r>
              <a:rPr lang="zh-CN" alt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74LS160</a:t>
            </a:r>
            <a:endParaRPr lang="en-US" altLang="zh-C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82" descr="7416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7" y="1423988"/>
            <a:ext cx="27352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84"/>
          <p:cNvSpPr>
            <a:spLocks noChangeArrowheads="1"/>
          </p:cNvSpPr>
          <p:nvPr/>
        </p:nvSpPr>
        <p:spPr bwMode="auto">
          <a:xfrm>
            <a:off x="333375" y="1067118"/>
            <a:ext cx="404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ET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工作状态控制端；</a:t>
            </a:r>
            <a:endParaRPr kumimoji="1" lang="zh-CN" altLang="en-US" sz="24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85"/>
          <p:cNvSpPr>
            <a:spLocks noChangeArrowheads="1"/>
          </p:cNvSpPr>
          <p:nvPr/>
        </p:nvSpPr>
        <p:spPr bwMode="auto">
          <a:xfrm>
            <a:off x="333376" y="1516380"/>
            <a:ext cx="430265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进位输出端，对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74LS161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当计至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1111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endParaRPr kumimoji="1" lang="en-US" altLang="zh-CN" sz="24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C=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ET Q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zh-CN" altLang="en-US" sz="24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74LS160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，当计至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1001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C=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ET Q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4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3375" y="3386773"/>
            <a:ext cx="7966075" cy="2072322"/>
            <a:chOff x="420" y="6775"/>
            <a:chExt cx="12545" cy="3263"/>
          </a:xfrm>
        </p:grpSpPr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655" y="6775"/>
              <a:ext cx="589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~D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预置数据输入端；</a:t>
              </a:r>
              <a:endPara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86"/>
                <p:cNvSpPr>
                  <a:spLocks noChangeArrowheads="1"/>
                </p:cNvSpPr>
                <p:nvPr/>
              </p:nvSpPr>
              <p:spPr bwMode="auto">
                <a:xfrm>
                  <a:off x="420" y="7554"/>
                  <a:ext cx="12545" cy="24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LD</m:t>
                          </m:r>
                        </m:e>
                      </m:acc>
                    </m:oMath>
                  </a14:m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：</a:t>
                  </a:r>
                  <a:r>
                    <a:rPr kumimoji="1" lang="zh-CN" altLang="en-US" sz="2400" b="1" u="sng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同步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预置数据控制端，</a:t>
                  </a:r>
                  <a:endPara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eaLnBrk="1" hangingPunct="1"/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当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zh-CN" altLang="en-US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LD</m:t>
                          </m:r>
                        </m:e>
                      </m:acc>
                    </m:oMath>
                  </a14:m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=0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且来时钟时，    </a:t>
                  </a:r>
                  <a:endPara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eaLnBrk="1" hangingPunct="1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置成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400" b="1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eaLnBrk="1" hangingPunct="1"/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的状态；</a:t>
                  </a:r>
                  <a:endPara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0" y="7554"/>
                  <a:ext cx="12545" cy="2484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 Box 98"/>
          <p:cNvSpPr txBox="1">
            <a:spLocks noChangeArrowheads="1"/>
          </p:cNvSpPr>
          <p:nvPr/>
        </p:nvSpPr>
        <p:spPr bwMode="auto">
          <a:xfrm>
            <a:off x="5775007" y="1817053"/>
            <a:ext cx="1349375" cy="706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74161/160/163/162</a:t>
            </a:r>
            <a:endParaRPr kumimoji="1" lang="en-US" altLang="zh-CN" sz="20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49875" y="2316480"/>
            <a:ext cx="452755" cy="33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endParaRPr lang="en-US" altLang="zh-CN" sz="16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13008" y="3158490"/>
            <a:ext cx="30432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同步二进制集成化计数器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161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3" name="Group 113"/>
          <p:cNvGrpSpPr/>
          <p:nvPr/>
        </p:nvGrpSpPr>
        <p:grpSpPr bwMode="auto">
          <a:xfrm>
            <a:off x="4473258" y="4039870"/>
            <a:ext cx="4670425" cy="2997200"/>
            <a:chOff x="2399" y="2210"/>
            <a:chExt cx="2942" cy="1888"/>
          </a:xfrm>
        </p:grpSpPr>
        <p:grpSp>
          <p:nvGrpSpPr>
            <p:cNvPr id="44" name="Group 73"/>
            <p:cNvGrpSpPr/>
            <p:nvPr/>
          </p:nvGrpSpPr>
          <p:grpSpPr bwMode="auto">
            <a:xfrm>
              <a:off x="2399" y="2210"/>
              <a:ext cx="2942" cy="1888"/>
              <a:chOff x="2391" y="138"/>
              <a:chExt cx="2942" cy="1888"/>
            </a:xfrm>
          </p:grpSpPr>
          <p:pic>
            <p:nvPicPr>
              <p:cNvPr id="47" name="Picture 7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56" t="55441" r="28671" b="7747"/>
              <a:stretch>
                <a:fillRect/>
              </a:stretch>
            </p:blipFill>
            <p:spPr bwMode="auto">
              <a:xfrm>
                <a:off x="2391" y="138"/>
                <a:ext cx="2942" cy="1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8" name="Rectangle 75"/>
              <p:cNvSpPr>
                <a:spLocks noChangeArrowheads="1"/>
              </p:cNvSpPr>
              <p:nvPr/>
            </p:nvSpPr>
            <p:spPr bwMode="auto">
              <a:xfrm>
                <a:off x="3942" y="1412"/>
                <a:ext cx="1174" cy="1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76"/>
              <p:cNvSpPr txBox="1">
                <a:spLocks noChangeArrowheads="1"/>
              </p:cNvSpPr>
              <p:nvPr/>
            </p:nvSpPr>
            <p:spPr bwMode="auto">
              <a:xfrm>
                <a:off x="3867" y="1369"/>
                <a:ext cx="1391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触发器保持，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C=0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77"/>
              <p:cNvSpPr>
                <a:spLocks noChangeArrowheads="1"/>
              </p:cNvSpPr>
              <p:nvPr/>
            </p:nvSpPr>
            <p:spPr bwMode="auto">
              <a:xfrm>
                <a:off x="4203" y="1641"/>
                <a:ext cx="652" cy="14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 Box 78"/>
              <p:cNvSpPr txBox="1">
                <a:spLocks noChangeArrowheads="1"/>
              </p:cNvSpPr>
              <p:nvPr/>
            </p:nvSpPr>
            <p:spPr bwMode="auto">
              <a:xfrm>
                <a:off x="4203" y="1608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异步置“0”</a:t>
                </a: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79"/>
              <p:cNvSpPr>
                <a:spLocks noChangeArrowheads="1"/>
              </p:cNvSpPr>
              <p:nvPr/>
            </p:nvSpPr>
            <p:spPr bwMode="auto">
              <a:xfrm>
                <a:off x="4377" y="1162"/>
                <a:ext cx="304" cy="15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 Box 80"/>
              <p:cNvSpPr txBox="1">
                <a:spLocks noChangeArrowheads="1"/>
              </p:cNvSpPr>
              <p:nvPr/>
            </p:nvSpPr>
            <p:spPr bwMode="auto">
              <a:xfrm>
                <a:off x="4312" y="1130"/>
                <a:ext cx="4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保持</a:t>
                </a: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81"/>
              <p:cNvSpPr>
                <a:spLocks noChangeArrowheads="1"/>
              </p:cNvSpPr>
              <p:nvPr/>
            </p:nvSpPr>
            <p:spPr bwMode="auto">
              <a:xfrm>
                <a:off x="4094" y="934"/>
                <a:ext cx="859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82"/>
              <p:cNvSpPr txBox="1">
                <a:spLocks noChangeArrowheads="1"/>
              </p:cNvSpPr>
              <p:nvPr/>
            </p:nvSpPr>
            <p:spPr bwMode="auto">
              <a:xfrm>
                <a:off x="4018" y="869"/>
                <a:ext cx="10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并行输入数据</a:t>
                </a: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83"/>
              <p:cNvSpPr>
                <a:spLocks noChangeArrowheads="1"/>
              </p:cNvSpPr>
              <p:nvPr/>
            </p:nvSpPr>
            <p:spPr bwMode="auto">
              <a:xfrm>
                <a:off x="4377" y="706"/>
                <a:ext cx="326" cy="13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84"/>
              <p:cNvSpPr txBox="1">
                <a:spLocks noChangeArrowheads="1"/>
              </p:cNvSpPr>
              <p:nvPr/>
            </p:nvSpPr>
            <p:spPr bwMode="auto">
              <a:xfrm>
                <a:off x="4322" y="684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计数</a:t>
                </a: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85"/>
              <p:cNvSpPr>
                <a:spLocks noChangeArrowheads="1"/>
              </p:cNvSpPr>
              <p:nvPr/>
            </p:nvSpPr>
            <p:spPr bwMode="auto">
              <a:xfrm>
                <a:off x="4290" y="456"/>
                <a:ext cx="522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86"/>
              <p:cNvSpPr txBox="1">
                <a:spLocks noChangeArrowheads="1"/>
              </p:cNvSpPr>
              <p:nvPr/>
            </p:nvSpPr>
            <p:spPr bwMode="auto">
              <a:xfrm>
                <a:off x="4311" y="423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</a:t>
                </a: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87"/>
              <p:cNvSpPr>
                <a:spLocks noChangeArrowheads="1"/>
              </p:cNvSpPr>
              <p:nvPr/>
            </p:nvSpPr>
            <p:spPr bwMode="auto">
              <a:xfrm>
                <a:off x="3584" y="184"/>
                <a:ext cx="576" cy="1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 Box 88"/>
              <p:cNvSpPr txBox="1">
                <a:spLocks noChangeArrowheads="1"/>
              </p:cNvSpPr>
              <p:nvPr/>
            </p:nvSpPr>
            <p:spPr bwMode="auto">
              <a:xfrm>
                <a:off x="3310" y="196"/>
                <a:ext cx="1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161</a:t>
                </a: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功能表</a:t>
                </a:r>
                <a:endPara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89"/>
              <p:cNvSpPr>
                <a:spLocks noChangeShapeType="1"/>
              </p:cNvSpPr>
              <p:nvPr/>
            </p:nvSpPr>
            <p:spPr bwMode="auto">
              <a:xfrm flipV="1">
                <a:off x="2508" y="413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90"/>
              <p:cNvSpPr>
                <a:spLocks noChangeShapeType="1"/>
              </p:cNvSpPr>
              <p:nvPr/>
            </p:nvSpPr>
            <p:spPr bwMode="auto">
              <a:xfrm flipV="1">
                <a:off x="2508" y="652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91"/>
              <p:cNvSpPr>
                <a:spLocks noChangeShapeType="1"/>
              </p:cNvSpPr>
              <p:nvPr/>
            </p:nvSpPr>
            <p:spPr bwMode="auto">
              <a:xfrm flipV="1">
                <a:off x="2530" y="1836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92"/>
              <p:cNvSpPr>
                <a:spLocks noChangeShapeType="1"/>
              </p:cNvSpPr>
              <p:nvPr/>
            </p:nvSpPr>
            <p:spPr bwMode="auto">
              <a:xfrm>
                <a:off x="2508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93"/>
              <p:cNvSpPr>
                <a:spLocks noChangeShapeType="1"/>
              </p:cNvSpPr>
              <p:nvPr/>
            </p:nvSpPr>
            <p:spPr bwMode="auto">
              <a:xfrm>
                <a:off x="5203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94"/>
              <p:cNvSpPr>
                <a:spLocks noChangeShapeType="1"/>
              </p:cNvSpPr>
              <p:nvPr/>
            </p:nvSpPr>
            <p:spPr bwMode="auto">
              <a:xfrm>
                <a:off x="3855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95"/>
              <p:cNvSpPr>
                <a:spLocks noChangeShapeType="1"/>
              </p:cNvSpPr>
              <p:nvPr/>
            </p:nvSpPr>
            <p:spPr bwMode="auto">
              <a:xfrm>
                <a:off x="3594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96"/>
              <p:cNvSpPr>
                <a:spLocks noChangeShapeType="1"/>
              </p:cNvSpPr>
              <p:nvPr/>
            </p:nvSpPr>
            <p:spPr bwMode="auto">
              <a:xfrm>
                <a:off x="3322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97"/>
              <p:cNvSpPr>
                <a:spLocks noChangeShapeType="1"/>
              </p:cNvSpPr>
              <p:nvPr/>
            </p:nvSpPr>
            <p:spPr bwMode="auto">
              <a:xfrm>
                <a:off x="3050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98"/>
              <p:cNvSpPr>
                <a:spLocks noChangeShapeType="1"/>
              </p:cNvSpPr>
              <p:nvPr/>
            </p:nvSpPr>
            <p:spPr bwMode="auto">
              <a:xfrm>
                <a:off x="2779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99"/>
              <p:cNvSpPr>
                <a:spLocks noChangeArrowheads="1"/>
              </p:cNvSpPr>
              <p:nvPr/>
            </p:nvSpPr>
            <p:spPr bwMode="auto">
              <a:xfrm>
                <a:off x="2584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100"/>
              <p:cNvSpPr>
                <a:spLocks noChangeArrowheads="1"/>
              </p:cNvSpPr>
              <p:nvPr/>
            </p:nvSpPr>
            <p:spPr bwMode="auto">
              <a:xfrm>
                <a:off x="284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101"/>
              <p:cNvSpPr>
                <a:spLocks noChangeArrowheads="1"/>
              </p:cNvSpPr>
              <p:nvPr/>
            </p:nvSpPr>
            <p:spPr bwMode="auto">
              <a:xfrm>
                <a:off x="312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102"/>
              <p:cNvSpPr>
                <a:spLocks noChangeArrowheads="1"/>
              </p:cNvSpPr>
              <p:nvPr/>
            </p:nvSpPr>
            <p:spPr bwMode="auto">
              <a:xfrm>
                <a:off x="3336" y="464"/>
                <a:ext cx="240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103"/>
              <p:cNvSpPr>
                <a:spLocks noChangeArrowheads="1"/>
              </p:cNvSpPr>
              <p:nvPr/>
            </p:nvSpPr>
            <p:spPr bwMode="auto">
              <a:xfrm>
                <a:off x="3616" y="464"/>
                <a:ext cx="200" cy="1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 Box 104"/>
              <p:cNvSpPr txBox="1">
                <a:spLocks noChangeArrowheads="1"/>
              </p:cNvSpPr>
              <p:nvPr/>
            </p:nvSpPr>
            <p:spPr bwMode="auto">
              <a:xfrm>
                <a:off x="2488" y="480"/>
                <a:ext cx="40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EP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 Box 105"/>
              <p:cNvSpPr txBox="1">
                <a:spLocks noChangeArrowheads="1"/>
              </p:cNvSpPr>
              <p:nvPr/>
            </p:nvSpPr>
            <p:spPr bwMode="auto">
              <a:xfrm>
                <a:off x="2760" y="472"/>
                <a:ext cx="40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ET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 Box 106"/>
              <p:cNvSpPr txBox="1">
                <a:spLocks noChangeArrowheads="1"/>
              </p:cNvSpPr>
              <p:nvPr/>
            </p:nvSpPr>
            <p:spPr bwMode="auto">
              <a:xfrm>
                <a:off x="3056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LD</a:t>
                </a:r>
                <a:endParaRPr kumimoji="1" lang="en-US" altLang="zh-CN" sz="1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 Box 107"/>
              <p:cNvSpPr txBox="1">
                <a:spLocks noChangeArrowheads="1"/>
              </p:cNvSpPr>
              <p:nvPr/>
            </p:nvSpPr>
            <p:spPr bwMode="auto">
              <a:xfrm>
                <a:off x="3328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 Box 108"/>
              <p:cNvSpPr txBox="1">
                <a:spLocks noChangeArrowheads="1"/>
              </p:cNvSpPr>
              <p:nvPr/>
            </p:nvSpPr>
            <p:spPr bwMode="auto">
              <a:xfrm>
                <a:off x="3600" y="456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1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109"/>
              <p:cNvSpPr>
                <a:spLocks noChangeShapeType="1"/>
              </p:cNvSpPr>
              <p:nvPr/>
            </p:nvSpPr>
            <p:spPr bwMode="auto">
              <a:xfrm>
                <a:off x="3096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Line 110"/>
              <p:cNvSpPr>
                <a:spLocks noChangeShapeType="1"/>
              </p:cNvSpPr>
              <p:nvPr/>
            </p:nvSpPr>
            <p:spPr bwMode="auto">
              <a:xfrm>
                <a:off x="3384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Rectangle 111"/>
            <p:cNvSpPr>
              <a:spLocks noChangeArrowheads="1"/>
            </p:cNvSpPr>
            <p:nvPr/>
          </p:nvSpPr>
          <p:spPr bwMode="auto">
            <a:xfrm>
              <a:off x="3680" y="3696"/>
              <a:ext cx="96" cy="17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12"/>
            <p:cNvSpPr txBox="1">
              <a:spLocks noChangeArrowheads="1"/>
            </p:cNvSpPr>
            <p:nvPr/>
          </p:nvSpPr>
          <p:spPr bwMode="auto">
            <a:xfrm>
              <a:off x="3624" y="3632"/>
              <a:ext cx="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5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3213" y="833438"/>
            <a:ext cx="3354387" cy="13843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同步二进制集成化计数器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163</a:t>
            </a:r>
            <a:endParaRPr kumimoji="0"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72"/>
          <p:cNvGrpSpPr/>
          <p:nvPr/>
        </p:nvGrpSpPr>
        <p:grpSpPr bwMode="auto">
          <a:xfrm>
            <a:off x="3795713" y="219075"/>
            <a:ext cx="4670425" cy="2997200"/>
            <a:chOff x="2391" y="138"/>
            <a:chExt cx="2942" cy="188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55441" r="28671" b="7747"/>
            <a:stretch>
              <a:fillRect/>
            </a:stretch>
          </p:blipFill>
          <p:spPr bwMode="auto">
            <a:xfrm>
              <a:off x="2391" y="138"/>
              <a:ext cx="2942" cy="1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42" y="1412"/>
              <a:ext cx="1174" cy="14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867" y="1369"/>
              <a:ext cx="139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触发器保持，</a:t>
              </a: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C=0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203" y="1641"/>
              <a:ext cx="652" cy="14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203" y="1608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同步置“0”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77" y="1162"/>
              <a:ext cx="304" cy="15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312" y="1130"/>
              <a:ext cx="4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保持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094" y="934"/>
              <a:ext cx="859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18" y="869"/>
              <a:ext cx="10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并行输入数据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77" y="706"/>
              <a:ext cx="326" cy="1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322" y="684"/>
              <a:ext cx="4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计数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290" y="456"/>
              <a:ext cx="522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311" y="423"/>
              <a:ext cx="4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功能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584" y="184"/>
              <a:ext cx="576" cy="17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310" y="196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74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163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功能表</a:t>
              </a: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2508" y="413"/>
              <a:ext cx="2684" cy="10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508" y="652"/>
              <a:ext cx="2684" cy="10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2530" y="1836"/>
              <a:ext cx="2684" cy="10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508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203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855" y="434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594" y="434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322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050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779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60"/>
            <p:cNvSpPr>
              <a:spLocks noChangeArrowheads="1"/>
            </p:cNvSpPr>
            <p:nvPr/>
          </p:nvSpPr>
          <p:spPr bwMode="auto">
            <a:xfrm>
              <a:off x="2584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61"/>
            <p:cNvSpPr>
              <a:spLocks noChangeArrowheads="1"/>
            </p:cNvSpPr>
            <p:nvPr/>
          </p:nvSpPr>
          <p:spPr bwMode="auto">
            <a:xfrm>
              <a:off x="2848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62"/>
            <p:cNvSpPr>
              <a:spLocks noChangeArrowheads="1"/>
            </p:cNvSpPr>
            <p:nvPr/>
          </p:nvSpPr>
          <p:spPr bwMode="auto">
            <a:xfrm>
              <a:off x="3128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63"/>
            <p:cNvSpPr>
              <a:spLocks noChangeArrowheads="1"/>
            </p:cNvSpPr>
            <p:nvPr/>
          </p:nvSpPr>
          <p:spPr bwMode="auto">
            <a:xfrm>
              <a:off x="3336" y="464"/>
              <a:ext cx="240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auto">
            <a:xfrm>
              <a:off x="3616" y="464"/>
              <a:ext cx="200" cy="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65"/>
            <p:cNvSpPr txBox="1">
              <a:spLocks noChangeArrowheads="1"/>
            </p:cNvSpPr>
            <p:nvPr/>
          </p:nvSpPr>
          <p:spPr bwMode="auto">
            <a:xfrm>
              <a:off x="2488" y="480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2760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ET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67"/>
            <p:cNvSpPr txBox="1">
              <a:spLocks noChangeArrowheads="1"/>
            </p:cNvSpPr>
            <p:nvPr/>
          </p:nvSpPr>
          <p:spPr bwMode="auto">
            <a:xfrm>
              <a:off x="3056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LD</a:t>
              </a:r>
              <a:endParaRPr kumimoji="1" lang="en-US" altLang="zh-CN" sz="1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3328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Rd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69"/>
            <p:cNvSpPr txBox="1">
              <a:spLocks noChangeArrowheads="1"/>
            </p:cNvSpPr>
            <p:nvPr/>
          </p:nvSpPr>
          <p:spPr bwMode="auto">
            <a:xfrm>
              <a:off x="3600" y="456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endParaRPr kumimoji="1" lang="en-US" altLang="zh-CN" sz="1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70"/>
            <p:cNvSpPr>
              <a:spLocks noChangeShapeType="1"/>
            </p:cNvSpPr>
            <p:nvPr/>
          </p:nvSpPr>
          <p:spPr bwMode="auto">
            <a:xfrm>
              <a:off x="3096" y="496"/>
              <a:ext cx="1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>
              <a:off x="3384" y="496"/>
              <a:ext cx="1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27038" y="1144588"/>
            <a:ext cx="3373437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同步十进制集成化计数器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162</a:t>
            </a:r>
            <a:endParaRPr kumimoji="0"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585788" y="4059238"/>
            <a:ext cx="30432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同步十进制集成化计数器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160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3" name="Group 72"/>
          <p:cNvGrpSpPr/>
          <p:nvPr/>
        </p:nvGrpSpPr>
        <p:grpSpPr bwMode="auto">
          <a:xfrm>
            <a:off x="3795713" y="219075"/>
            <a:ext cx="4670425" cy="2997200"/>
            <a:chOff x="2391" y="138"/>
            <a:chExt cx="2942" cy="1888"/>
          </a:xfrm>
        </p:grpSpPr>
        <p:pic>
          <p:nvPicPr>
            <p:cNvPr id="84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55441" r="28671" b="7747"/>
            <a:stretch>
              <a:fillRect/>
            </a:stretch>
          </p:blipFill>
          <p:spPr bwMode="auto">
            <a:xfrm>
              <a:off x="2391" y="138"/>
              <a:ext cx="2942" cy="1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3942" y="1412"/>
              <a:ext cx="1174" cy="14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867" y="1369"/>
              <a:ext cx="139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触发器保持，</a:t>
              </a: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C=0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"/>
            <p:cNvSpPr>
              <a:spLocks noChangeArrowheads="1"/>
            </p:cNvSpPr>
            <p:nvPr/>
          </p:nvSpPr>
          <p:spPr bwMode="auto">
            <a:xfrm>
              <a:off x="4203" y="1641"/>
              <a:ext cx="652" cy="14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203" y="1608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同步置“0”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4377" y="1162"/>
              <a:ext cx="304" cy="15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4312" y="1130"/>
              <a:ext cx="4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保持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4094" y="934"/>
              <a:ext cx="859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auto">
            <a:xfrm>
              <a:off x="4018" y="869"/>
              <a:ext cx="10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并行输入数据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14"/>
            <p:cNvSpPr>
              <a:spLocks noChangeArrowheads="1"/>
            </p:cNvSpPr>
            <p:nvPr/>
          </p:nvSpPr>
          <p:spPr bwMode="auto">
            <a:xfrm>
              <a:off x="4377" y="706"/>
              <a:ext cx="326" cy="1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Text Box 15"/>
            <p:cNvSpPr txBox="1">
              <a:spLocks noChangeArrowheads="1"/>
            </p:cNvSpPr>
            <p:nvPr/>
          </p:nvSpPr>
          <p:spPr bwMode="auto">
            <a:xfrm>
              <a:off x="4322" y="684"/>
              <a:ext cx="4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计数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4290" y="456"/>
              <a:ext cx="522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17"/>
            <p:cNvSpPr txBox="1">
              <a:spLocks noChangeArrowheads="1"/>
            </p:cNvSpPr>
            <p:nvPr/>
          </p:nvSpPr>
          <p:spPr bwMode="auto">
            <a:xfrm>
              <a:off x="4311" y="423"/>
              <a:ext cx="4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功能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3584" y="184"/>
              <a:ext cx="576" cy="17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Text Box 19"/>
            <p:cNvSpPr txBox="1">
              <a:spLocks noChangeArrowheads="1"/>
            </p:cNvSpPr>
            <p:nvPr/>
          </p:nvSpPr>
          <p:spPr bwMode="auto">
            <a:xfrm>
              <a:off x="3310" y="196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74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16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功能表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20"/>
            <p:cNvSpPr>
              <a:spLocks noChangeShapeType="1"/>
            </p:cNvSpPr>
            <p:nvPr/>
          </p:nvSpPr>
          <p:spPr bwMode="auto">
            <a:xfrm flipV="1">
              <a:off x="2508" y="413"/>
              <a:ext cx="2684" cy="10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21"/>
            <p:cNvSpPr>
              <a:spLocks noChangeShapeType="1"/>
            </p:cNvSpPr>
            <p:nvPr/>
          </p:nvSpPr>
          <p:spPr bwMode="auto">
            <a:xfrm flipV="1">
              <a:off x="2508" y="652"/>
              <a:ext cx="2684" cy="10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V="1">
              <a:off x="2530" y="1836"/>
              <a:ext cx="2684" cy="10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3"/>
            <p:cNvSpPr>
              <a:spLocks noChangeShapeType="1"/>
            </p:cNvSpPr>
            <p:nvPr/>
          </p:nvSpPr>
          <p:spPr bwMode="auto">
            <a:xfrm>
              <a:off x="2508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Line 24"/>
            <p:cNvSpPr>
              <a:spLocks noChangeShapeType="1"/>
            </p:cNvSpPr>
            <p:nvPr/>
          </p:nvSpPr>
          <p:spPr bwMode="auto">
            <a:xfrm>
              <a:off x="5203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Line 25"/>
            <p:cNvSpPr>
              <a:spLocks noChangeShapeType="1"/>
            </p:cNvSpPr>
            <p:nvPr/>
          </p:nvSpPr>
          <p:spPr bwMode="auto">
            <a:xfrm>
              <a:off x="3855" y="434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Line 26"/>
            <p:cNvSpPr>
              <a:spLocks noChangeShapeType="1"/>
            </p:cNvSpPr>
            <p:nvPr/>
          </p:nvSpPr>
          <p:spPr bwMode="auto">
            <a:xfrm>
              <a:off x="3594" y="434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27"/>
            <p:cNvSpPr>
              <a:spLocks noChangeShapeType="1"/>
            </p:cNvSpPr>
            <p:nvPr/>
          </p:nvSpPr>
          <p:spPr bwMode="auto">
            <a:xfrm>
              <a:off x="3322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Line 28"/>
            <p:cNvSpPr>
              <a:spLocks noChangeShapeType="1"/>
            </p:cNvSpPr>
            <p:nvPr/>
          </p:nvSpPr>
          <p:spPr bwMode="auto">
            <a:xfrm>
              <a:off x="3050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29"/>
            <p:cNvSpPr>
              <a:spLocks noChangeShapeType="1"/>
            </p:cNvSpPr>
            <p:nvPr/>
          </p:nvSpPr>
          <p:spPr bwMode="auto">
            <a:xfrm>
              <a:off x="2779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2584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848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3128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63"/>
            <p:cNvSpPr>
              <a:spLocks noChangeArrowheads="1"/>
            </p:cNvSpPr>
            <p:nvPr/>
          </p:nvSpPr>
          <p:spPr bwMode="auto">
            <a:xfrm>
              <a:off x="3336" y="464"/>
              <a:ext cx="240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64"/>
            <p:cNvSpPr>
              <a:spLocks noChangeArrowheads="1"/>
            </p:cNvSpPr>
            <p:nvPr/>
          </p:nvSpPr>
          <p:spPr bwMode="auto">
            <a:xfrm>
              <a:off x="3616" y="464"/>
              <a:ext cx="200" cy="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65"/>
            <p:cNvSpPr txBox="1">
              <a:spLocks noChangeArrowheads="1"/>
            </p:cNvSpPr>
            <p:nvPr/>
          </p:nvSpPr>
          <p:spPr bwMode="auto">
            <a:xfrm>
              <a:off x="2488" y="480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66"/>
            <p:cNvSpPr txBox="1">
              <a:spLocks noChangeArrowheads="1"/>
            </p:cNvSpPr>
            <p:nvPr/>
          </p:nvSpPr>
          <p:spPr bwMode="auto">
            <a:xfrm>
              <a:off x="2760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ET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67"/>
            <p:cNvSpPr txBox="1">
              <a:spLocks noChangeArrowheads="1"/>
            </p:cNvSpPr>
            <p:nvPr/>
          </p:nvSpPr>
          <p:spPr bwMode="auto">
            <a:xfrm>
              <a:off x="3056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LD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Text Box 68"/>
            <p:cNvSpPr txBox="1">
              <a:spLocks noChangeArrowheads="1"/>
            </p:cNvSpPr>
            <p:nvPr/>
          </p:nvSpPr>
          <p:spPr bwMode="auto">
            <a:xfrm>
              <a:off x="3328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Rd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69"/>
            <p:cNvSpPr txBox="1">
              <a:spLocks noChangeArrowheads="1"/>
            </p:cNvSpPr>
            <p:nvPr/>
          </p:nvSpPr>
          <p:spPr bwMode="auto">
            <a:xfrm>
              <a:off x="3600" y="456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endParaRPr kumimoji="1" lang="en-US" altLang="zh-CN" sz="1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70"/>
            <p:cNvSpPr>
              <a:spLocks noChangeShapeType="1"/>
            </p:cNvSpPr>
            <p:nvPr/>
          </p:nvSpPr>
          <p:spPr bwMode="auto">
            <a:xfrm>
              <a:off x="3096" y="496"/>
              <a:ext cx="1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71"/>
            <p:cNvSpPr>
              <a:spLocks noChangeShapeType="1"/>
            </p:cNvSpPr>
            <p:nvPr/>
          </p:nvSpPr>
          <p:spPr bwMode="auto">
            <a:xfrm>
              <a:off x="3384" y="496"/>
              <a:ext cx="1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Group 113"/>
          <p:cNvGrpSpPr/>
          <p:nvPr/>
        </p:nvGrpSpPr>
        <p:grpSpPr bwMode="auto">
          <a:xfrm>
            <a:off x="3808413" y="3508375"/>
            <a:ext cx="4670425" cy="2997200"/>
            <a:chOff x="2399" y="2210"/>
            <a:chExt cx="2942" cy="1888"/>
          </a:xfrm>
        </p:grpSpPr>
        <p:grpSp>
          <p:nvGrpSpPr>
            <p:cNvPr id="122" name="Group 73"/>
            <p:cNvGrpSpPr/>
            <p:nvPr/>
          </p:nvGrpSpPr>
          <p:grpSpPr bwMode="auto">
            <a:xfrm>
              <a:off x="2399" y="2210"/>
              <a:ext cx="2942" cy="1888"/>
              <a:chOff x="2391" y="138"/>
              <a:chExt cx="2942" cy="1888"/>
            </a:xfrm>
          </p:grpSpPr>
          <p:pic>
            <p:nvPicPr>
              <p:cNvPr id="125" name="Picture 74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56" t="55441" r="28671" b="7747"/>
              <a:stretch>
                <a:fillRect/>
              </a:stretch>
            </p:blipFill>
            <p:spPr bwMode="auto">
              <a:xfrm>
                <a:off x="2391" y="138"/>
                <a:ext cx="2942" cy="1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Rectangle 75"/>
              <p:cNvSpPr>
                <a:spLocks noChangeArrowheads="1"/>
              </p:cNvSpPr>
              <p:nvPr/>
            </p:nvSpPr>
            <p:spPr bwMode="auto">
              <a:xfrm>
                <a:off x="3942" y="1412"/>
                <a:ext cx="1174" cy="1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 Box 76"/>
              <p:cNvSpPr txBox="1">
                <a:spLocks noChangeArrowheads="1"/>
              </p:cNvSpPr>
              <p:nvPr/>
            </p:nvSpPr>
            <p:spPr bwMode="auto">
              <a:xfrm>
                <a:off x="3867" y="1369"/>
                <a:ext cx="1391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触发器保持，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C=0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77"/>
              <p:cNvSpPr>
                <a:spLocks noChangeArrowheads="1"/>
              </p:cNvSpPr>
              <p:nvPr/>
            </p:nvSpPr>
            <p:spPr bwMode="auto">
              <a:xfrm>
                <a:off x="4203" y="1641"/>
                <a:ext cx="652" cy="14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Text Box 78"/>
              <p:cNvSpPr txBox="1">
                <a:spLocks noChangeArrowheads="1"/>
              </p:cNvSpPr>
              <p:nvPr/>
            </p:nvSpPr>
            <p:spPr bwMode="auto">
              <a:xfrm>
                <a:off x="4203" y="1608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异步置“0”</a:t>
                </a: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79"/>
              <p:cNvSpPr>
                <a:spLocks noChangeArrowheads="1"/>
              </p:cNvSpPr>
              <p:nvPr/>
            </p:nvSpPr>
            <p:spPr bwMode="auto">
              <a:xfrm>
                <a:off x="4377" y="1162"/>
                <a:ext cx="304" cy="15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 Box 80"/>
              <p:cNvSpPr txBox="1">
                <a:spLocks noChangeArrowheads="1"/>
              </p:cNvSpPr>
              <p:nvPr/>
            </p:nvSpPr>
            <p:spPr bwMode="auto">
              <a:xfrm>
                <a:off x="4312" y="1130"/>
                <a:ext cx="4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保持</a:t>
                </a: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81"/>
              <p:cNvSpPr>
                <a:spLocks noChangeArrowheads="1"/>
              </p:cNvSpPr>
              <p:nvPr/>
            </p:nvSpPr>
            <p:spPr bwMode="auto">
              <a:xfrm>
                <a:off x="4094" y="934"/>
                <a:ext cx="859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 Box 82"/>
              <p:cNvSpPr txBox="1">
                <a:spLocks noChangeArrowheads="1"/>
              </p:cNvSpPr>
              <p:nvPr/>
            </p:nvSpPr>
            <p:spPr bwMode="auto">
              <a:xfrm>
                <a:off x="4018" y="869"/>
                <a:ext cx="10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并行输入数据</a:t>
                </a: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Rectangle 83"/>
              <p:cNvSpPr>
                <a:spLocks noChangeArrowheads="1"/>
              </p:cNvSpPr>
              <p:nvPr/>
            </p:nvSpPr>
            <p:spPr bwMode="auto">
              <a:xfrm>
                <a:off x="4377" y="706"/>
                <a:ext cx="326" cy="13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84"/>
              <p:cNvSpPr txBox="1">
                <a:spLocks noChangeArrowheads="1"/>
              </p:cNvSpPr>
              <p:nvPr/>
            </p:nvSpPr>
            <p:spPr bwMode="auto">
              <a:xfrm>
                <a:off x="4322" y="684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计数</a:t>
                </a: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Rectangle 85"/>
              <p:cNvSpPr>
                <a:spLocks noChangeArrowheads="1"/>
              </p:cNvSpPr>
              <p:nvPr/>
            </p:nvSpPr>
            <p:spPr bwMode="auto">
              <a:xfrm>
                <a:off x="4290" y="456"/>
                <a:ext cx="522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 Box 86"/>
              <p:cNvSpPr txBox="1">
                <a:spLocks noChangeArrowheads="1"/>
              </p:cNvSpPr>
              <p:nvPr/>
            </p:nvSpPr>
            <p:spPr bwMode="auto">
              <a:xfrm>
                <a:off x="4311" y="423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</a:t>
                </a: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Rectangle 87"/>
              <p:cNvSpPr>
                <a:spLocks noChangeArrowheads="1"/>
              </p:cNvSpPr>
              <p:nvPr/>
            </p:nvSpPr>
            <p:spPr bwMode="auto">
              <a:xfrm>
                <a:off x="3584" y="184"/>
                <a:ext cx="576" cy="1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Text Box 88"/>
              <p:cNvSpPr txBox="1">
                <a:spLocks noChangeArrowheads="1"/>
              </p:cNvSpPr>
              <p:nvPr/>
            </p:nvSpPr>
            <p:spPr bwMode="auto">
              <a:xfrm>
                <a:off x="3310" y="196"/>
                <a:ext cx="1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16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功能表</a:t>
                </a:r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Line 89"/>
              <p:cNvSpPr>
                <a:spLocks noChangeShapeType="1"/>
              </p:cNvSpPr>
              <p:nvPr/>
            </p:nvSpPr>
            <p:spPr bwMode="auto">
              <a:xfrm flipV="1">
                <a:off x="2508" y="413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Line 90"/>
              <p:cNvSpPr>
                <a:spLocks noChangeShapeType="1"/>
              </p:cNvSpPr>
              <p:nvPr/>
            </p:nvSpPr>
            <p:spPr bwMode="auto">
              <a:xfrm flipV="1">
                <a:off x="2508" y="652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Line 91"/>
              <p:cNvSpPr>
                <a:spLocks noChangeShapeType="1"/>
              </p:cNvSpPr>
              <p:nvPr/>
            </p:nvSpPr>
            <p:spPr bwMode="auto">
              <a:xfrm flipV="1">
                <a:off x="2530" y="1836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Line 92"/>
              <p:cNvSpPr>
                <a:spLocks noChangeShapeType="1"/>
              </p:cNvSpPr>
              <p:nvPr/>
            </p:nvSpPr>
            <p:spPr bwMode="auto">
              <a:xfrm>
                <a:off x="2508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Line 93"/>
              <p:cNvSpPr>
                <a:spLocks noChangeShapeType="1"/>
              </p:cNvSpPr>
              <p:nvPr/>
            </p:nvSpPr>
            <p:spPr bwMode="auto">
              <a:xfrm>
                <a:off x="5203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Line 94"/>
              <p:cNvSpPr>
                <a:spLocks noChangeShapeType="1"/>
              </p:cNvSpPr>
              <p:nvPr/>
            </p:nvSpPr>
            <p:spPr bwMode="auto">
              <a:xfrm>
                <a:off x="3855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Line 95"/>
              <p:cNvSpPr>
                <a:spLocks noChangeShapeType="1"/>
              </p:cNvSpPr>
              <p:nvPr/>
            </p:nvSpPr>
            <p:spPr bwMode="auto">
              <a:xfrm>
                <a:off x="3594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Line 96"/>
              <p:cNvSpPr>
                <a:spLocks noChangeShapeType="1"/>
              </p:cNvSpPr>
              <p:nvPr/>
            </p:nvSpPr>
            <p:spPr bwMode="auto">
              <a:xfrm>
                <a:off x="3322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Line 97"/>
              <p:cNvSpPr>
                <a:spLocks noChangeShapeType="1"/>
              </p:cNvSpPr>
              <p:nvPr/>
            </p:nvSpPr>
            <p:spPr bwMode="auto">
              <a:xfrm>
                <a:off x="3050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Line 98"/>
              <p:cNvSpPr>
                <a:spLocks noChangeShapeType="1"/>
              </p:cNvSpPr>
              <p:nvPr/>
            </p:nvSpPr>
            <p:spPr bwMode="auto">
              <a:xfrm>
                <a:off x="2779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ectangle 99"/>
              <p:cNvSpPr>
                <a:spLocks noChangeArrowheads="1"/>
              </p:cNvSpPr>
              <p:nvPr/>
            </p:nvSpPr>
            <p:spPr bwMode="auto">
              <a:xfrm>
                <a:off x="2584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Rectangle 100"/>
              <p:cNvSpPr>
                <a:spLocks noChangeArrowheads="1"/>
              </p:cNvSpPr>
              <p:nvPr/>
            </p:nvSpPr>
            <p:spPr bwMode="auto">
              <a:xfrm>
                <a:off x="284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Rectangle 101"/>
              <p:cNvSpPr>
                <a:spLocks noChangeArrowheads="1"/>
              </p:cNvSpPr>
              <p:nvPr/>
            </p:nvSpPr>
            <p:spPr bwMode="auto">
              <a:xfrm>
                <a:off x="312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Rectangle 102"/>
              <p:cNvSpPr>
                <a:spLocks noChangeArrowheads="1"/>
              </p:cNvSpPr>
              <p:nvPr/>
            </p:nvSpPr>
            <p:spPr bwMode="auto">
              <a:xfrm>
                <a:off x="3336" y="464"/>
                <a:ext cx="240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Rectangle 103"/>
              <p:cNvSpPr>
                <a:spLocks noChangeArrowheads="1"/>
              </p:cNvSpPr>
              <p:nvPr/>
            </p:nvSpPr>
            <p:spPr bwMode="auto">
              <a:xfrm>
                <a:off x="3616" y="464"/>
                <a:ext cx="200" cy="1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Text Box 104"/>
              <p:cNvSpPr txBox="1">
                <a:spLocks noChangeArrowheads="1"/>
              </p:cNvSpPr>
              <p:nvPr/>
            </p:nvSpPr>
            <p:spPr bwMode="auto">
              <a:xfrm>
                <a:off x="2488" y="480"/>
                <a:ext cx="40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EP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 Box 105"/>
              <p:cNvSpPr txBox="1">
                <a:spLocks noChangeArrowheads="1"/>
              </p:cNvSpPr>
              <p:nvPr/>
            </p:nvSpPr>
            <p:spPr bwMode="auto">
              <a:xfrm>
                <a:off x="2760" y="472"/>
                <a:ext cx="40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ET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Text Box 106"/>
              <p:cNvSpPr txBox="1">
                <a:spLocks noChangeArrowheads="1"/>
              </p:cNvSpPr>
              <p:nvPr/>
            </p:nvSpPr>
            <p:spPr bwMode="auto">
              <a:xfrm>
                <a:off x="3056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LD</a:t>
                </a:r>
                <a:endParaRPr kumimoji="1" lang="en-US" altLang="zh-CN" sz="1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 Box 107"/>
              <p:cNvSpPr txBox="1">
                <a:spLocks noChangeArrowheads="1"/>
              </p:cNvSpPr>
              <p:nvPr/>
            </p:nvSpPr>
            <p:spPr bwMode="auto">
              <a:xfrm>
                <a:off x="3328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Text Box 108"/>
              <p:cNvSpPr txBox="1">
                <a:spLocks noChangeArrowheads="1"/>
              </p:cNvSpPr>
              <p:nvPr/>
            </p:nvSpPr>
            <p:spPr bwMode="auto">
              <a:xfrm>
                <a:off x="3600" y="456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1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Line 109"/>
              <p:cNvSpPr>
                <a:spLocks noChangeShapeType="1"/>
              </p:cNvSpPr>
              <p:nvPr/>
            </p:nvSpPr>
            <p:spPr bwMode="auto">
              <a:xfrm>
                <a:off x="3096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Line 110"/>
              <p:cNvSpPr>
                <a:spLocks noChangeShapeType="1"/>
              </p:cNvSpPr>
              <p:nvPr/>
            </p:nvSpPr>
            <p:spPr bwMode="auto">
              <a:xfrm>
                <a:off x="3384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Rectangle 111"/>
            <p:cNvSpPr>
              <a:spLocks noChangeArrowheads="1"/>
            </p:cNvSpPr>
            <p:nvPr/>
          </p:nvSpPr>
          <p:spPr bwMode="auto">
            <a:xfrm>
              <a:off x="3680" y="3696"/>
              <a:ext cx="96" cy="17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112"/>
            <p:cNvSpPr txBox="1">
              <a:spLocks noChangeArrowheads="1"/>
            </p:cNvSpPr>
            <p:nvPr/>
          </p:nvSpPr>
          <p:spPr bwMode="auto">
            <a:xfrm>
              <a:off x="3624" y="3632"/>
              <a:ext cx="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77161" y="309671"/>
            <a:ext cx="7776404" cy="58813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移位寄存器：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74LS194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82880" y="6446711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1A0B33E5-498C-48D3-9CB2-28689CC9EF23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250" y="1179513"/>
            <a:ext cx="8714344" cy="97313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具有置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、保持、右移位、左移位及并入串入、并出串出的功能。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4570015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右移串行输入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5003006"/>
            <a:ext cx="325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IL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左移串行输入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31800" y="5949950"/>
            <a:ext cx="376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52830" indent="-10528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并行输入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1800" y="4142581"/>
            <a:ext cx="451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异步置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端（低电平有效）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7200" y="5464969"/>
            <a:ext cx="325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控制端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9" descr="74LS194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2226523"/>
            <a:ext cx="279082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10"/>
          <p:cNvGraphicFramePr/>
          <p:nvPr/>
        </p:nvGraphicFramePr>
        <p:xfrm>
          <a:off x="4886325" y="2843213"/>
          <a:ext cx="3825875" cy="3163889"/>
        </p:xfrm>
        <a:graphic>
          <a:graphicData uri="http://schemas.openxmlformats.org/drawingml/2006/table">
            <a:tbl>
              <a:tblPr/>
              <a:tblGrid>
                <a:gridCol w="741363"/>
                <a:gridCol w="641350"/>
                <a:gridCol w="596900"/>
                <a:gridCol w="1846262"/>
              </a:tblGrid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D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工作状态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置零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保持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右移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左移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并行输入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6237288" y="2259013"/>
            <a:ext cx="132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功能表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2743200" y="2643158"/>
            <a:ext cx="530002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build="p"/>
      <p:bldP spid="7" grpId="0" autoUpdateAnimBg="0" build="p"/>
      <p:bldP spid="8" grpId="0" autoUpdateAnimBg="0" build="p"/>
      <p:bldP spid="9" grpId="0"/>
      <p:bldP spid="10" grpId="0" autoUpdateAnimBg="0" build="p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57885" y="0"/>
            <a:ext cx="6118225" cy="6096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74161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的状态循环为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状态：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621705" y="1312862"/>
            <a:ext cx="12192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02905" y="1312862"/>
            <a:ext cx="12192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0001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041305" y="1312862"/>
            <a:ext cx="12192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1111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126905" y="1693862"/>
            <a:ext cx="685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993305" y="169386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 bwMode="auto">
          <a:xfrm>
            <a:off x="2231305" y="931862"/>
            <a:ext cx="4343400" cy="381000"/>
            <a:chOff x="1296" y="1296"/>
            <a:chExt cx="2736" cy="240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296" y="1296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96" y="14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032" y="12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296" y="129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oup 101"/>
          <p:cNvGrpSpPr/>
          <p:nvPr/>
        </p:nvGrpSpPr>
        <p:grpSpPr bwMode="auto">
          <a:xfrm>
            <a:off x="6179104" y="4286248"/>
            <a:ext cx="566738" cy="1233488"/>
            <a:chOff x="5160" y="436"/>
            <a:chExt cx="357" cy="777"/>
          </a:xfrm>
        </p:grpSpPr>
        <p:sp>
          <p:nvSpPr>
            <p:cNvPr id="207" name="Line 102"/>
            <p:cNvSpPr>
              <a:spLocks noChangeShapeType="1"/>
            </p:cNvSpPr>
            <p:nvPr/>
          </p:nvSpPr>
          <p:spPr bwMode="auto">
            <a:xfrm flipV="1">
              <a:off x="5318" y="436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Line 103"/>
            <p:cNvSpPr>
              <a:spLocks noChangeShapeType="1"/>
            </p:cNvSpPr>
            <p:nvPr/>
          </p:nvSpPr>
          <p:spPr bwMode="auto">
            <a:xfrm>
              <a:off x="5329" y="856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104"/>
            <p:cNvSpPr txBox="1">
              <a:spLocks noChangeArrowheads="1"/>
            </p:cNvSpPr>
            <p:nvPr/>
          </p:nvSpPr>
          <p:spPr bwMode="auto">
            <a:xfrm>
              <a:off x="5160" y="884"/>
              <a:ext cx="35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AutoShape 105"/>
            <p:cNvSpPr>
              <a:spLocks noChangeArrowheads="1"/>
            </p:cNvSpPr>
            <p:nvPr/>
          </p:nvSpPr>
          <p:spPr bwMode="auto">
            <a:xfrm>
              <a:off x="5176" y="572"/>
              <a:ext cx="312" cy="199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Oval 106"/>
            <p:cNvSpPr>
              <a:spLocks noChangeArrowheads="1"/>
            </p:cNvSpPr>
            <p:nvPr/>
          </p:nvSpPr>
          <p:spPr bwMode="auto">
            <a:xfrm>
              <a:off x="5290" y="771"/>
              <a:ext cx="85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3176315" y="3255527"/>
            <a:ext cx="3241675" cy="1167246"/>
            <a:chOff x="2820748" y="2802299"/>
            <a:chExt cx="3241675" cy="1167246"/>
          </a:xfrm>
        </p:grpSpPr>
        <p:grpSp>
          <p:nvGrpSpPr>
            <p:cNvPr id="213" name="Group 91"/>
            <p:cNvGrpSpPr/>
            <p:nvPr/>
          </p:nvGrpSpPr>
          <p:grpSpPr bwMode="auto">
            <a:xfrm>
              <a:off x="2820748" y="2978945"/>
              <a:ext cx="3241675" cy="990600"/>
              <a:chOff x="3475" y="2642"/>
              <a:chExt cx="2042" cy="624"/>
            </a:xfrm>
          </p:grpSpPr>
          <p:sp>
            <p:nvSpPr>
              <p:cNvPr id="216" name="Oval 94"/>
              <p:cNvSpPr>
                <a:spLocks noChangeArrowheads="1"/>
              </p:cNvSpPr>
              <p:nvPr/>
            </p:nvSpPr>
            <p:spPr bwMode="auto">
              <a:xfrm>
                <a:off x="5205" y="2670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Line 95"/>
              <p:cNvSpPr>
                <a:spLocks noChangeShapeType="1"/>
              </p:cNvSpPr>
              <p:nvPr/>
            </p:nvSpPr>
            <p:spPr bwMode="auto">
              <a:xfrm>
                <a:off x="3475" y="2642"/>
                <a:ext cx="14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Line 96"/>
              <p:cNvSpPr>
                <a:spLocks noChangeShapeType="1"/>
              </p:cNvSpPr>
              <p:nvPr/>
            </p:nvSpPr>
            <p:spPr bwMode="auto">
              <a:xfrm>
                <a:off x="3759" y="2699"/>
                <a:ext cx="11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Line 97"/>
              <p:cNvSpPr>
                <a:spLocks noChangeShapeType="1"/>
              </p:cNvSpPr>
              <p:nvPr/>
            </p:nvSpPr>
            <p:spPr bwMode="auto">
              <a:xfrm>
                <a:off x="4269" y="2784"/>
                <a:ext cx="6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Line 98"/>
              <p:cNvSpPr>
                <a:spLocks noChangeShapeType="1"/>
              </p:cNvSpPr>
              <p:nvPr/>
            </p:nvSpPr>
            <p:spPr bwMode="auto">
              <a:xfrm>
                <a:off x="4581" y="3266"/>
                <a:ext cx="9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Line 99"/>
              <p:cNvSpPr>
                <a:spLocks noChangeShapeType="1"/>
              </p:cNvSpPr>
              <p:nvPr/>
            </p:nvSpPr>
            <p:spPr bwMode="auto">
              <a:xfrm>
                <a:off x="5289" y="2727"/>
                <a:ext cx="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Line 100"/>
              <p:cNvSpPr>
                <a:spLocks noChangeShapeType="1"/>
              </p:cNvSpPr>
              <p:nvPr/>
            </p:nvSpPr>
            <p:spPr bwMode="auto">
              <a:xfrm>
                <a:off x="5517" y="2727"/>
                <a:ext cx="0" cy="5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4" name="矩形 213"/>
            <p:cNvSpPr/>
            <p:nvPr/>
          </p:nvSpPr>
          <p:spPr>
            <a:xfrm>
              <a:off x="5150492" y="2831854"/>
              <a:ext cx="428450" cy="52322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/>
            <p:cNvSpPr txBox="1"/>
            <p:nvPr/>
          </p:nvSpPr>
          <p:spPr bwMode="auto">
            <a:xfrm>
              <a:off x="5145315" y="2802299"/>
              <a:ext cx="27627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&amp;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39652" y="2778124"/>
            <a:ext cx="3776663" cy="2879725"/>
            <a:chOff x="1939652" y="2778124"/>
            <a:chExt cx="3776663" cy="2879725"/>
          </a:xfrm>
        </p:grpSpPr>
        <p:grpSp>
          <p:nvGrpSpPr>
            <p:cNvPr id="154" name="Group 39"/>
            <p:cNvGrpSpPr/>
            <p:nvPr/>
          </p:nvGrpSpPr>
          <p:grpSpPr bwMode="auto">
            <a:xfrm>
              <a:off x="1939652" y="2778124"/>
              <a:ext cx="3776663" cy="2879725"/>
              <a:chOff x="2706" y="2216"/>
              <a:chExt cx="2379" cy="1814"/>
            </a:xfrm>
          </p:grpSpPr>
          <p:sp>
            <p:nvSpPr>
              <p:cNvPr id="155" name="Text Box 40"/>
              <p:cNvSpPr txBox="1">
                <a:spLocks noChangeArrowheads="1"/>
              </p:cNvSpPr>
              <p:nvPr/>
            </p:nvSpPr>
            <p:spPr bwMode="auto">
              <a:xfrm>
                <a:off x="3375" y="2216"/>
                <a:ext cx="1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  </a:t>
                </a:r>
                <a:r>
                  <a:rPr kumimoji="1"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  </a:t>
                </a:r>
                <a:r>
                  <a:rPr kumimoji="1"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  </a:t>
                </a:r>
                <a:r>
                  <a:rPr kumimoji="1"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Rectangle 41"/>
              <p:cNvSpPr>
                <a:spLocks noChangeArrowheads="1"/>
              </p:cNvSpPr>
              <p:nvPr/>
            </p:nvSpPr>
            <p:spPr bwMode="auto">
              <a:xfrm>
                <a:off x="4553" y="3010"/>
                <a:ext cx="4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LD</a:t>
                </a:r>
                <a:endPara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Rectangle 42"/>
              <p:cNvSpPr>
                <a:spLocks noChangeArrowheads="1"/>
              </p:cNvSpPr>
              <p:nvPr/>
            </p:nvSpPr>
            <p:spPr bwMode="auto">
              <a:xfrm>
                <a:off x="4553" y="2812"/>
                <a:ext cx="532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Rectangle 43"/>
              <p:cNvSpPr>
                <a:spLocks noChangeArrowheads="1"/>
              </p:cNvSpPr>
              <p:nvPr/>
            </p:nvSpPr>
            <p:spPr bwMode="auto">
              <a:xfrm>
                <a:off x="2823" y="3464"/>
                <a:ext cx="5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9" name="Group 44"/>
              <p:cNvGrpSpPr/>
              <p:nvPr/>
            </p:nvGrpSpPr>
            <p:grpSpPr bwMode="auto">
              <a:xfrm>
                <a:off x="3496" y="3724"/>
                <a:ext cx="1050" cy="174"/>
                <a:chOff x="3384" y="3768"/>
                <a:chExt cx="1050" cy="174"/>
              </a:xfrm>
            </p:grpSpPr>
            <p:sp>
              <p:nvSpPr>
                <p:cNvPr id="200" name="Line 45"/>
                <p:cNvSpPr>
                  <a:spLocks noChangeShapeType="1"/>
                </p:cNvSpPr>
                <p:nvPr/>
              </p:nvSpPr>
              <p:spPr bwMode="auto">
                <a:xfrm>
                  <a:off x="3384" y="3804"/>
                  <a:ext cx="9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Line 46"/>
                <p:cNvSpPr>
                  <a:spLocks noChangeShapeType="1"/>
                </p:cNvSpPr>
                <p:nvPr/>
              </p:nvSpPr>
              <p:spPr bwMode="auto">
                <a:xfrm>
                  <a:off x="4374" y="3804"/>
                  <a:ext cx="0" cy="1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Line 47"/>
                <p:cNvSpPr>
                  <a:spLocks noChangeShapeType="1"/>
                </p:cNvSpPr>
                <p:nvPr/>
              </p:nvSpPr>
              <p:spPr bwMode="auto">
                <a:xfrm>
                  <a:off x="4320" y="3942"/>
                  <a:ext cx="11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Oval 48"/>
                <p:cNvSpPr>
                  <a:spLocks noChangeArrowheads="1"/>
                </p:cNvSpPr>
                <p:nvPr/>
              </p:nvSpPr>
              <p:spPr bwMode="auto">
                <a:xfrm>
                  <a:off x="3648" y="3768"/>
                  <a:ext cx="54" cy="5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Oval 49"/>
                <p:cNvSpPr>
                  <a:spLocks noChangeArrowheads="1"/>
                </p:cNvSpPr>
                <p:nvPr/>
              </p:nvSpPr>
              <p:spPr bwMode="auto">
                <a:xfrm>
                  <a:off x="3930" y="3774"/>
                  <a:ext cx="54" cy="5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Oval 50"/>
                <p:cNvSpPr>
                  <a:spLocks noChangeArrowheads="1"/>
                </p:cNvSpPr>
                <p:nvPr/>
              </p:nvSpPr>
              <p:spPr bwMode="auto">
                <a:xfrm>
                  <a:off x="4212" y="3780"/>
                  <a:ext cx="54" cy="5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0" name="Oval 51"/>
              <p:cNvSpPr>
                <a:spLocks noChangeArrowheads="1"/>
              </p:cNvSpPr>
              <p:nvPr/>
            </p:nvSpPr>
            <p:spPr bwMode="auto">
              <a:xfrm>
                <a:off x="3466" y="2596"/>
                <a:ext cx="54" cy="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Oval 52"/>
              <p:cNvSpPr>
                <a:spLocks noChangeArrowheads="1"/>
              </p:cNvSpPr>
              <p:nvPr/>
            </p:nvSpPr>
            <p:spPr bwMode="auto">
              <a:xfrm>
                <a:off x="3736" y="2668"/>
                <a:ext cx="54" cy="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Oval 53"/>
              <p:cNvSpPr>
                <a:spLocks noChangeArrowheads="1"/>
              </p:cNvSpPr>
              <p:nvPr/>
            </p:nvSpPr>
            <p:spPr bwMode="auto">
              <a:xfrm>
                <a:off x="4258" y="2752"/>
                <a:ext cx="54" cy="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Line 54"/>
              <p:cNvSpPr>
                <a:spLocks noChangeShapeType="1"/>
              </p:cNvSpPr>
              <p:nvPr/>
            </p:nvSpPr>
            <p:spPr bwMode="auto">
              <a:xfrm>
                <a:off x="3496" y="2492"/>
                <a:ext cx="0" cy="3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Oval 55"/>
              <p:cNvSpPr>
                <a:spLocks noChangeArrowheads="1"/>
              </p:cNvSpPr>
              <p:nvPr/>
            </p:nvSpPr>
            <p:spPr bwMode="auto">
              <a:xfrm>
                <a:off x="3467" y="2480"/>
                <a:ext cx="54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5" name="Group 56"/>
              <p:cNvGrpSpPr/>
              <p:nvPr/>
            </p:nvGrpSpPr>
            <p:grpSpPr bwMode="auto">
              <a:xfrm>
                <a:off x="3730" y="2480"/>
                <a:ext cx="53" cy="400"/>
                <a:chOff x="3638" y="2524"/>
                <a:chExt cx="53" cy="400"/>
              </a:xfrm>
            </p:grpSpPr>
            <p:sp>
              <p:nvSpPr>
                <p:cNvPr id="198" name="Line 57"/>
                <p:cNvSpPr>
                  <a:spLocks noChangeShapeType="1"/>
                </p:cNvSpPr>
                <p:nvPr/>
              </p:nvSpPr>
              <p:spPr bwMode="auto">
                <a:xfrm>
                  <a:off x="3666" y="2536"/>
                  <a:ext cx="0" cy="3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Oval 58"/>
                <p:cNvSpPr>
                  <a:spLocks noChangeArrowheads="1"/>
                </p:cNvSpPr>
                <p:nvPr/>
              </p:nvSpPr>
              <p:spPr bwMode="auto">
                <a:xfrm>
                  <a:off x="3638" y="2524"/>
                  <a:ext cx="53" cy="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6" name="Line 59"/>
              <p:cNvSpPr>
                <a:spLocks noChangeShapeType="1"/>
              </p:cNvSpPr>
              <p:nvPr/>
            </p:nvSpPr>
            <p:spPr bwMode="auto">
              <a:xfrm>
                <a:off x="4021" y="2492"/>
                <a:ext cx="0" cy="3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Oval 60"/>
              <p:cNvSpPr>
                <a:spLocks noChangeArrowheads="1"/>
              </p:cNvSpPr>
              <p:nvPr/>
            </p:nvSpPr>
            <p:spPr bwMode="auto">
              <a:xfrm>
                <a:off x="3993" y="2480"/>
                <a:ext cx="53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Line 61"/>
              <p:cNvSpPr>
                <a:spLocks noChangeShapeType="1"/>
              </p:cNvSpPr>
              <p:nvPr/>
            </p:nvSpPr>
            <p:spPr bwMode="auto">
              <a:xfrm>
                <a:off x="4284" y="2492"/>
                <a:ext cx="0" cy="3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Oval 62"/>
              <p:cNvSpPr>
                <a:spLocks noChangeArrowheads="1"/>
              </p:cNvSpPr>
              <p:nvPr/>
            </p:nvSpPr>
            <p:spPr bwMode="auto">
              <a:xfrm>
                <a:off x="4256" y="2480"/>
                <a:ext cx="53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Line 63"/>
              <p:cNvSpPr>
                <a:spLocks noChangeShapeType="1"/>
              </p:cNvSpPr>
              <p:nvPr/>
            </p:nvSpPr>
            <p:spPr bwMode="auto">
              <a:xfrm rot="5400000" flipV="1">
                <a:off x="3336" y="3058"/>
                <a:ext cx="0" cy="3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Rectangle 64"/>
              <p:cNvSpPr>
                <a:spLocks noChangeArrowheads="1"/>
              </p:cNvSpPr>
              <p:nvPr/>
            </p:nvSpPr>
            <p:spPr bwMode="auto">
              <a:xfrm>
                <a:off x="3370" y="2892"/>
                <a:ext cx="1081" cy="704"/>
              </a:xfrm>
              <a:prstGeom prst="rect">
                <a:avLst/>
              </a:prstGeom>
              <a:gradFill rotWithShape="0">
                <a:gsLst>
                  <a:gs pos="0">
                    <a:srgbClr val="F8F8F8"/>
                  </a:gs>
                  <a:gs pos="100000">
                    <a:srgbClr val="E2E2E2"/>
                  </a:gs>
                </a:gsLst>
                <a:lin ang="0" scaled="1"/>
              </a:gra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Line 65"/>
              <p:cNvSpPr>
                <a:spLocks noChangeShapeType="1"/>
              </p:cNvSpPr>
              <p:nvPr/>
            </p:nvSpPr>
            <p:spPr bwMode="auto">
              <a:xfrm flipV="1">
                <a:off x="3505" y="3601"/>
                <a:ext cx="0" cy="1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Line 66"/>
              <p:cNvSpPr>
                <a:spLocks noChangeShapeType="1"/>
              </p:cNvSpPr>
              <p:nvPr/>
            </p:nvSpPr>
            <p:spPr bwMode="auto">
              <a:xfrm flipV="1">
                <a:off x="3786" y="3601"/>
                <a:ext cx="0" cy="1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Line 67"/>
              <p:cNvSpPr>
                <a:spLocks noChangeShapeType="1"/>
              </p:cNvSpPr>
              <p:nvPr/>
            </p:nvSpPr>
            <p:spPr bwMode="auto">
              <a:xfrm flipV="1">
                <a:off x="4067" y="3601"/>
                <a:ext cx="0" cy="1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Line 68"/>
              <p:cNvSpPr>
                <a:spLocks noChangeShapeType="1"/>
              </p:cNvSpPr>
              <p:nvPr/>
            </p:nvSpPr>
            <p:spPr bwMode="auto">
              <a:xfrm flipV="1">
                <a:off x="4348" y="3601"/>
                <a:ext cx="0" cy="1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 Box 69"/>
              <p:cNvSpPr txBox="1">
                <a:spLocks noChangeArrowheads="1"/>
              </p:cNvSpPr>
              <p:nvPr/>
            </p:nvSpPr>
            <p:spPr bwMode="auto">
              <a:xfrm>
                <a:off x="3530" y="3070"/>
                <a:ext cx="8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8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74161</a:t>
                </a:r>
                <a:endParaRPr kumimoji="1"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Line 70"/>
              <p:cNvSpPr>
                <a:spLocks noChangeShapeType="1"/>
              </p:cNvSpPr>
              <p:nvPr/>
            </p:nvSpPr>
            <p:spPr bwMode="auto">
              <a:xfrm rot="5400000" flipV="1">
                <a:off x="3174" y="2842"/>
                <a:ext cx="0" cy="3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Oval 71"/>
              <p:cNvSpPr>
                <a:spLocks noChangeArrowheads="1"/>
              </p:cNvSpPr>
              <p:nvPr/>
            </p:nvSpPr>
            <p:spPr bwMode="auto">
              <a:xfrm rot="5400000" flipV="1">
                <a:off x="2979" y="3007"/>
                <a:ext cx="54" cy="5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Line 72"/>
              <p:cNvSpPr>
                <a:spLocks noChangeShapeType="1"/>
              </p:cNvSpPr>
              <p:nvPr/>
            </p:nvSpPr>
            <p:spPr bwMode="auto">
              <a:xfrm rot="-5400000">
                <a:off x="3168" y="3257"/>
                <a:ext cx="0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Oval 73"/>
              <p:cNvSpPr>
                <a:spLocks noChangeArrowheads="1"/>
              </p:cNvSpPr>
              <p:nvPr/>
            </p:nvSpPr>
            <p:spPr bwMode="auto">
              <a:xfrm rot="5400000" flipV="1">
                <a:off x="2979" y="3416"/>
                <a:ext cx="54" cy="5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1" name="Group 74"/>
              <p:cNvGrpSpPr/>
              <p:nvPr/>
            </p:nvGrpSpPr>
            <p:grpSpPr bwMode="auto">
              <a:xfrm rot="-5400000" flipH="1" flipV="1">
                <a:off x="4493" y="2902"/>
                <a:ext cx="54" cy="160"/>
                <a:chOff x="2904" y="1272"/>
                <a:chExt cx="68" cy="204"/>
              </a:xfrm>
            </p:grpSpPr>
            <p:sp>
              <p:nvSpPr>
                <p:cNvPr id="196" name="Line 75"/>
                <p:cNvSpPr>
                  <a:spLocks noChangeShapeType="1"/>
                </p:cNvSpPr>
                <p:nvPr/>
              </p:nvSpPr>
              <p:spPr bwMode="auto">
                <a:xfrm>
                  <a:off x="2940" y="1272"/>
                  <a:ext cx="0" cy="20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Oval 76"/>
                <p:cNvSpPr>
                  <a:spLocks noChangeArrowheads="1"/>
                </p:cNvSpPr>
                <p:nvPr/>
              </p:nvSpPr>
              <p:spPr bwMode="auto">
                <a:xfrm>
                  <a:off x="2904" y="1272"/>
                  <a:ext cx="68" cy="6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2" name="Line 77"/>
              <p:cNvSpPr>
                <a:spLocks noChangeShapeType="1"/>
              </p:cNvSpPr>
              <p:nvPr/>
            </p:nvSpPr>
            <p:spPr bwMode="auto">
              <a:xfrm rot="-5400000" flipH="1" flipV="1">
                <a:off x="4537" y="3178"/>
                <a:ext cx="0" cy="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Rectangle 78"/>
              <p:cNvSpPr>
                <a:spLocks noChangeArrowheads="1"/>
              </p:cNvSpPr>
              <p:nvPr/>
            </p:nvSpPr>
            <p:spPr bwMode="auto">
              <a:xfrm>
                <a:off x="2752" y="3099"/>
                <a:ext cx="6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ET</a:t>
                </a:r>
                <a:endPara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Rectangle 79"/>
              <p:cNvSpPr>
                <a:spLocks noChangeArrowheads="1"/>
              </p:cNvSpPr>
              <p:nvPr/>
            </p:nvSpPr>
            <p:spPr bwMode="auto">
              <a:xfrm>
                <a:off x="2884" y="2746"/>
                <a:ext cx="6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EP</a:t>
                </a:r>
                <a:endPara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Oval 80"/>
              <p:cNvSpPr>
                <a:spLocks noChangeArrowheads="1"/>
              </p:cNvSpPr>
              <p:nvPr/>
            </p:nvSpPr>
            <p:spPr bwMode="auto">
              <a:xfrm>
                <a:off x="4451" y="3219"/>
                <a:ext cx="75" cy="7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Text Box 81"/>
              <p:cNvSpPr txBox="1">
                <a:spLocks noChangeArrowheads="1"/>
              </p:cNvSpPr>
              <p:nvPr/>
            </p:nvSpPr>
            <p:spPr bwMode="auto">
              <a:xfrm>
                <a:off x="3331" y="3742"/>
                <a:ext cx="1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10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  </a:t>
                </a:r>
                <a:r>
                  <a:rPr kumimoji="1"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   </a:t>
                </a:r>
                <a:r>
                  <a:rPr kumimoji="1"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Rectangle 82"/>
              <p:cNvSpPr>
                <a:spLocks noChangeArrowheads="1"/>
              </p:cNvSpPr>
              <p:nvPr/>
            </p:nvSpPr>
            <p:spPr bwMode="auto">
              <a:xfrm>
                <a:off x="4127" y="3294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b="1" i="1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Line 83"/>
              <p:cNvSpPr>
                <a:spLocks noChangeShapeType="1"/>
              </p:cNvSpPr>
              <p:nvPr/>
            </p:nvSpPr>
            <p:spPr bwMode="auto">
              <a:xfrm rot="-5400000" flipH="1" flipV="1">
                <a:off x="4537" y="3394"/>
                <a:ext cx="0" cy="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Oval 84"/>
              <p:cNvSpPr>
                <a:spLocks noChangeArrowheads="1"/>
              </p:cNvSpPr>
              <p:nvPr/>
            </p:nvSpPr>
            <p:spPr bwMode="auto">
              <a:xfrm>
                <a:off x="4451" y="3435"/>
                <a:ext cx="75" cy="7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Oval 85"/>
              <p:cNvSpPr>
                <a:spLocks noChangeArrowheads="1"/>
              </p:cNvSpPr>
              <p:nvPr/>
            </p:nvSpPr>
            <p:spPr bwMode="auto">
              <a:xfrm>
                <a:off x="3136" y="3004"/>
                <a:ext cx="54" cy="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Line 86"/>
              <p:cNvSpPr>
                <a:spLocks noChangeShapeType="1"/>
              </p:cNvSpPr>
              <p:nvPr/>
            </p:nvSpPr>
            <p:spPr bwMode="auto">
              <a:xfrm>
                <a:off x="3160" y="3034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Text Box 87"/>
              <p:cNvSpPr txBox="1">
                <a:spLocks noChangeArrowheads="1"/>
              </p:cNvSpPr>
              <p:nvPr/>
            </p:nvSpPr>
            <p:spPr bwMode="auto">
              <a:xfrm>
                <a:off x="2706" y="2824"/>
                <a:ext cx="23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88"/>
              <p:cNvSpPr txBox="1">
                <a:spLocks noChangeArrowheads="1"/>
              </p:cNvSpPr>
              <p:nvPr/>
            </p:nvSpPr>
            <p:spPr bwMode="auto">
              <a:xfrm>
                <a:off x="4609" y="3351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Line 89"/>
              <p:cNvSpPr>
                <a:spLocks noChangeShapeType="1"/>
              </p:cNvSpPr>
              <p:nvPr/>
            </p:nvSpPr>
            <p:spPr bwMode="auto">
              <a:xfrm>
                <a:off x="3362" y="3379"/>
                <a:ext cx="113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Line 90"/>
              <p:cNvSpPr>
                <a:spLocks noChangeShapeType="1"/>
              </p:cNvSpPr>
              <p:nvPr/>
            </p:nvSpPr>
            <p:spPr bwMode="auto">
              <a:xfrm flipH="1">
                <a:off x="3362" y="3436"/>
                <a:ext cx="113" cy="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 bwMode="auto">
            <a:xfrm>
              <a:off x="4973365" y="4133849"/>
              <a:ext cx="37325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文本框 16"/>
          <p:cNvSpPr txBox="1"/>
          <p:nvPr/>
        </p:nvSpPr>
        <p:spPr bwMode="auto">
          <a:xfrm>
            <a:off x="1799679" y="5958161"/>
            <a:ext cx="2395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进制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5" grpId="0" animBg="1" autoUpdateAnimBg="0"/>
      <p:bldP spid="6" grpId="0" animBg="1" autoUpdateAnimBg="0"/>
      <p:bldP spid="7" grpId="0" animBg="1" autoUpdateAnimBg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0544" y="402821"/>
            <a:ext cx="50025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74160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的状态循环为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状态：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83944" y="1317221"/>
            <a:ext cx="12192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17544" y="1317221"/>
            <a:ext cx="12192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0001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655944" y="1317221"/>
            <a:ext cx="12192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1001</a:t>
            </a:r>
            <a:endParaRPr kumimoji="1"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531744" y="1698221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665344" y="1698221"/>
            <a:ext cx="685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 bwMode="auto">
          <a:xfrm>
            <a:off x="1693544" y="2079221"/>
            <a:ext cx="4572000" cy="381000"/>
            <a:chOff x="1200" y="3456"/>
            <a:chExt cx="2880" cy="240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200" y="34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1200" y="3696"/>
              <a:ext cx="28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080" y="34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93544" y="3140055"/>
            <a:ext cx="4232276" cy="2979739"/>
            <a:chOff x="4706938" y="2393949"/>
            <a:chExt cx="4232276" cy="2979739"/>
          </a:xfrm>
        </p:grpSpPr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454651" y="3549650"/>
              <a:ext cx="2413000" cy="1387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5454651" y="3549650"/>
              <a:ext cx="2413000" cy="1387475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5957888" y="3603625"/>
              <a:ext cx="16991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6084888" y="3713163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6365876" y="3603625"/>
              <a:ext cx="16991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6518276" y="3713163"/>
              <a:ext cx="24686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  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44"/>
            <p:cNvSpPr>
              <a:spLocks noChangeArrowheads="1"/>
            </p:cNvSpPr>
            <p:nvPr/>
          </p:nvSpPr>
          <p:spPr bwMode="auto">
            <a:xfrm>
              <a:off x="6748463" y="3603625"/>
              <a:ext cx="16991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auto">
            <a:xfrm>
              <a:off x="6902451" y="3713163"/>
              <a:ext cx="2821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      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auto">
            <a:xfrm>
              <a:off x="7156451" y="3603625"/>
              <a:ext cx="16991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7310438" y="3713163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5957888" y="4635500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6084888" y="4745038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6365876" y="4635500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6518276" y="4745038"/>
              <a:ext cx="24686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  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2"/>
            <p:cNvSpPr>
              <a:spLocks noChangeArrowheads="1"/>
            </p:cNvSpPr>
            <p:nvPr/>
          </p:nvSpPr>
          <p:spPr bwMode="auto">
            <a:xfrm>
              <a:off x="6748463" y="4635500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3"/>
            <p:cNvSpPr>
              <a:spLocks noChangeArrowheads="1"/>
            </p:cNvSpPr>
            <p:nvPr/>
          </p:nvSpPr>
          <p:spPr bwMode="auto">
            <a:xfrm>
              <a:off x="6902451" y="4745038"/>
              <a:ext cx="2821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      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4"/>
            <p:cNvSpPr>
              <a:spLocks noChangeArrowheads="1"/>
            </p:cNvSpPr>
            <p:nvPr/>
          </p:nvSpPr>
          <p:spPr bwMode="auto">
            <a:xfrm>
              <a:off x="7156451" y="4635500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55"/>
            <p:cNvSpPr>
              <a:spLocks noChangeArrowheads="1"/>
            </p:cNvSpPr>
            <p:nvPr/>
          </p:nvSpPr>
          <p:spPr bwMode="auto">
            <a:xfrm>
              <a:off x="7310438" y="4745038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56"/>
            <p:cNvSpPr>
              <a:spLocks noChangeArrowheads="1"/>
            </p:cNvSpPr>
            <p:nvPr/>
          </p:nvSpPr>
          <p:spPr bwMode="auto">
            <a:xfrm>
              <a:off x="5573713" y="3821113"/>
              <a:ext cx="29174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ET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57"/>
            <p:cNvSpPr>
              <a:spLocks noChangeArrowheads="1"/>
            </p:cNvSpPr>
            <p:nvPr/>
          </p:nvSpPr>
          <p:spPr bwMode="auto">
            <a:xfrm>
              <a:off x="5573713" y="4092575"/>
              <a:ext cx="27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EP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58"/>
            <p:cNvSpPr/>
            <p:nvPr/>
          </p:nvSpPr>
          <p:spPr bwMode="auto">
            <a:xfrm>
              <a:off x="5454651" y="4422775"/>
              <a:ext cx="131763" cy="244475"/>
            </a:xfrm>
            <a:custGeom>
              <a:avLst/>
              <a:gdLst>
                <a:gd name="T0" fmla="*/ 0 w 83"/>
                <a:gd name="T1" fmla="*/ 0 h 154"/>
                <a:gd name="T2" fmla="*/ 83 w 83"/>
                <a:gd name="T3" fmla="*/ 88 h 154"/>
                <a:gd name="T4" fmla="*/ 0 w 83"/>
                <a:gd name="T5" fmla="*/ 154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54">
                  <a:moveTo>
                    <a:pt x="0" y="0"/>
                  </a:moveTo>
                  <a:lnTo>
                    <a:pt x="83" y="88"/>
                  </a:lnTo>
                  <a:lnTo>
                    <a:pt x="0" y="154"/>
                  </a:ln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7499351" y="3917950"/>
              <a:ext cx="3029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LD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60"/>
            <p:cNvSpPr>
              <a:spLocks noChangeArrowheads="1"/>
            </p:cNvSpPr>
            <p:nvPr/>
          </p:nvSpPr>
          <p:spPr bwMode="auto">
            <a:xfrm>
              <a:off x="7948613" y="4638675"/>
              <a:ext cx="26129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17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17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Oval 61"/>
            <p:cNvSpPr>
              <a:spLocks noChangeArrowheads="1"/>
            </p:cNvSpPr>
            <p:nvPr/>
          </p:nvSpPr>
          <p:spPr bwMode="auto">
            <a:xfrm>
              <a:off x="7886701" y="4521200"/>
              <a:ext cx="57150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Oval 62"/>
            <p:cNvSpPr>
              <a:spLocks noChangeArrowheads="1"/>
            </p:cNvSpPr>
            <p:nvPr/>
          </p:nvSpPr>
          <p:spPr bwMode="auto">
            <a:xfrm>
              <a:off x="7886701" y="4521200"/>
              <a:ext cx="57150" cy="60325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Oval 63"/>
            <p:cNvSpPr>
              <a:spLocks noChangeArrowheads="1"/>
            </p:cNvSpPr>
            <p:nvPr/>
          </p:nvSpPr>
          <p:spPr bwMode="auto">
            <a:xfrm>
              <a:off x="7886701" y="3975100"/>
              <a:ext cx="57150" cy="6191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Oval 64"/>
            <p:cNvSpPr>
              <a:spLocks noChangeArrowheads="1"/>
            </p:cNvSpPr>
            <p:nvPr/>
          </p:nvSpPr>
          <p:spPr bwMode="auto">
            <a:xfrm>
              <a:off x="7886701" y="3975100"/>
              <a:ext cx="57150" cy="61913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65"/>
            <p:cNvSpPr>
              <a:spLocks noChangeShapeType="1"/>
            </p:cNvSpPr>
            <p:nvPr/>
          </p:nvSpPr>
          <p:spPr bwMode="auto">
            <a:xfrm flipH="1">
              <a:off x="4924426" y="3933825"/>
              <a:ext cx="530225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66"/>
            <p:cNvSpPr/>
            <p:nvPr/>
          </p:nvSpPr>
          <p:spPr bwMode="auto">
            <a:xfrm>
              <a:off x="5213351" y="3933825"/>
              <a:ext cx="241300" cy="266700"/>
            </a:xfrm>
            <a:custGeom>
              <a:avLst/>
              <a:gdLst>
                <a:gd name="T0" fmla="*/ 0 w 152"/>
                <a:gd name="T1" fmla="*/ 0 h 168"/>
                <a:gd name="T2" fmla="*/ 0 w 152"/>
                <a:gd name="T3" fmla="*/ 168 h 168"/>
                <a:gd name="T4" fmla="*/ 152 w 152"/>
                <a:gd name="T5" fmla="*/ 168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" h="168">
                  <a:moveTo>
                    <a:pt x="0" y="0"/>
                  </a:moveTo>
                  <a:lnTo>
                    <a:pt x="0" y="168"/>
                  </a:lnTo>
                  <a:lnTo>
                    <a:pt x="152" y="168"/>
                  </a:ln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>
              <a:off x="7969251" y="3995738"/>
              <a:ext cx="260350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68"/>
            <p:cNvSpPr/>
            <p:nvPr/>
          </p:nvSpPr>
          <p:spPr bwMode="auto">
            <a:xfrm>
              <a:off x="7964488" y="2855913"/>
              <a:ext cx="974725" cy="1692275"/>
            </a:xfrm>
            <a:custGeom>
              <a:avLst/>
              <a:gdLst>
                <a:gd name="T0" fmla="*/ 0 w 517"/>
                <a:gd name="T1" fmla="*/ 1066 h 1068"/>
                <a:gd name="T2" fmla="*/ 614 w 517"/>
                <a:gd name="T3" fmla="*/ 1066 h 1068"/>
                <a:gd name="T4" fmla="*/ 614 w 517"/>
                <a:gd name="T5" fmla="*/ 0 h 1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7" h="1068">
                  <a:moveTo>
                    <a:pt x="0" y="1068"/>
                  </a:moveTo>
                  <a:lnTo>
                    <a:pt x="517" y="1068"/>
                  </a:lnTo>
                  <a:lnTo>
                    <a:pt x="517" y="0"/>
                  </a:ln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6034088" y="4937125"/>
              <a:ext cx="0" cy="43656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6467476" y="4937125"/>
              <a:ext cx="0" cy="43656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6853238" y="4937125"/>
              <a:ext cx="0" cy="43656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7240588" y="4937125"/>
              <a:ext cx="0" cy="43656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 flipV="1">
              <a:off x="6034088" y="2433638"/>
              <a:ext cx="0" cy="111601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74"/>
            <p:cNvSpPr>
              <a:spLocks noChangeShapeType="1"/>
            </p:cNvSpPr>
            <p:nvPr/>
          </p:nvSpPr>
          <p:spPr bwMode="auto">
            <a:xfrm flipV="1">
              <a:off x="6423026" y="2393950"/>
              <a:ext cx="0" cy="115570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Line 75"/>
            <p:cNvSpPr>
              <a:spLocks noChangeShapeType="1"/>
            </p:cNvSpPr>
            <p:nvPr/>
          </p:nvSpPr>
          <p:spPr bwMode="auto">
            <a:xfrm flipV="1">
              <a:off x="6815138" y="2393950"/>
              <a:ext cx="0" cy="115570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76"/>
            <p:cNvSpPr>
              <a:spLocks noChangeShapeType="1"/>
            </p:cNvSpPr>
            <p:nvPr/>
          </p:nvSpPr>
          <p:spPr bwMode="auto">
            <a:xfrm flipV="1">
              <a:off x="7240588" y="2393950"/>
              <a:ext cx="0" cy="115570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8533965" y="2836863"/>
              <a:ext cx="405249" cy="3174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Oval 78"/>
            <p:cNvSpPr>
              <a:spLocks noChangeArrowheads="1"/>
            </p:cNvSpPr>
            <p:nvPr/>
          </p:nvSpPr>
          <p:spPr bwMode="auto">
            <a:xfrm>
              <a:off x="7862888" y="3933825"/>
              <a:ext cx="106363" cy="11271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Oval 79"/>
            <p:cNvSpPr>
              <a:spLocks noChangeArrowheads="1"/>
            </p:cNvSpPr>
            <p:nvPr/>
          </p:nvSpPr>
          <p:spPr bwMode="auto">
            <a:xfrm>
              <a:off x="7862888" y="3933825"/>
              <a:ext cx="106363" cy="112713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Oval 80"/>
            <p:cNvSpPr>
              <a:spLocks noChangeArrowheads="1"/>
            </p:cNvSpPr>
            <p:nvPr/>
          </p:nvSpPr>
          <p:spPr bwMode="auto">
            <a:xfrm>
              <a:off x="7862888" y="4494213"/>
              <a:ext cx="106363" cy="11271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Oval 81"/>
            <p:cNvSpPr>
              <a:spLocks noChangeArrowheads="1"/>
            </p:cNvSpPr>
            <p:nvPr/>
          </p:nvSpPr>
          <p:spPr bwMode="auto">
            <a:xfrm>
              <a:off x="7862888" y="4494213"/>
              <a:ext cx="106363" cy="112713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Oval 82"/>
            <p:cNvSpPr>
              <a:spLocks noChangeArrowheads="1"/>
            </p:cNvSpPr>
            <p:nvPr/>
          </p:nvSpPr>
          <p:spPr bwMode="auto">
            <a:xfrm>
              <a:off x="8409306" y="2772283"/>
              <a:ext cx="106363" cy="112713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83"/>
            <p:cNvSpPr>
              <a:spLocks noChangeArrowheads="1"/>
            </p:cNvSpPr>
            <p:nvPr/>
          </p:nvSpPr>
          <p:spPr bwMode="auto">
            <a:xfrm>
              <a:off x="8280401" y="3875088"/>
              <a:ext cx="1106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84"/>
            <p:cNvSpPr>
              <a:spLocks noChangeArrowheads="1"/>
            </p:cNvSpPr>
            <p:nvPr/>
          </p:nvSpPr>
          <p:spPr bwMode="auto">
            <a:xfrm>
              <a:off x="4808538" y="3821113"/>
              <a:ext cx="1106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85"/>
            <p:cNvSpPr>
              <a:spLocks noChangeArrowheads="1"/>
            </p:cNvSpPr>
            <p:nvPr/>
          </p:nvSpPr>
          <p:spPr bwMode="auto">
            <a:xfrm>
              <a:off x="4706938" y="4418013"/>
              <a:ext cx="288290" cy="260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86"/>
            <p:cNvSpPr>
              <a:spLocks noChangeArrowheads="1"/>
            </p:cNvSpPr>
            <p:nvPr/>
          </p:nvSpPr>
          <p:spPr bwMode="auto">
            <a:xfrm>
              <a:off x="6416676" y="4119563"/>
              <a:ext cx="33182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160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Oval 87"/>
            <p:cNvSpPr>
              <a:spLocks noChangeArrowheads="1"/>
            </p:cNvSpPr>
            <p:nvPr/>
          </p:nvSpPr>
          <p:spPr bwMode="auto">
            <a:xfrm>
              <a:off x="6010276" y="2547938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Oval 88"/>
            <p:cNvSpPr>
              <a:spLocks noChangeArrowheads="1"/>
            </p:cNvSpPr>
            <p:nvPr/>
          </p:nvSpPr>
          <p:spPr bwMode="auto">
            <a:xfrm>
              <a:off x="6010276" y="2547938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Oval 89"/>
            <p:cNvSpPr>
              <a:spLocks noChangeArrowheads="1"/>
            </p:cNvSpPr>
            <p:nvPr/>
          </p:nvSpPr>
          <p:spPr bwMode="auto">
            <a:xfrm>
              <a:off x="6400801" y="2701925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Oval 90"/>
            <p:cNvSpPr>
              <a:spLocks noChangeArrowheads="1"/>
            </p:cNvSpPr>
            <p:nvPr/>
          </p:nvSpPr>
          <p:spPr bwMode="auto">
            <a:xfrm>
              <a:off x="6400801" y="2701925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Oval 91"/>
            <p:cNvSpPr>
              <a:spLocks noChangeArrowheads="1"/>
            </p:cNvSpPr>
            <p:nvPr/>
          </p:nvSpPr>
          <p:spPr bwMode="auto">
            <a:xfrm>
              <a:off x="6796088" y="2855913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Oval 92"/>
            <p:cNvSpPr>
              <a:spLocks noChangeArrowheads="1"/>
            </p:cNvSpPr>
            <p:nvPr/>
          </p:nvSpPr>
          <p:spPr bwMode="auto">
            <a:xfrm>
              <a:off x="6796088" y="2855913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Oval 93"/>
            <p:cNvSpPr>
              <a:spLocks noChangeArrowheads="1"/>
            </p:cNvSpPr>
            <p:nvPr/>
          </p:nvSpPr>
          <p:spPr bwMode="auto">
            <a:xfrm>
              <a:off x="7678738" y="2543175"/>
              <a:ext cx="106363" cy="112713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Oval 94"/>
            <p:cNvSpPr>
              <a:spLocks noChangeArrowheads="1"/>
            </p:cNvSpPr>
            <p:nvPr/>
          </p:nvSpPr>
          <p:spPr bwMode="auto">
            <a:xfrm>
              <a:off x="7216776" y="3035300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Oval 95"/>
            <p:cNvSpPr>
              <a:spLocks noChangeArrowheads="1"/>
            </p:cNvSpPr>
            <p:nvPr/>
          </p:nvSpPr>
          <p:spPr bwMode="auto">
            <a:xfrm>
              <a:off x="7216776" y="3035300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Oval 96"/>
            <p:cNvSpPr>
              <a:spLocks noChangeArrowheads="1"/>
            </p:cNvSpPr>
            <p:nvPr/>
          </p:nvSpPr>
          <p:spPr bwMode="auto">
            <a:xfrm>
              <a:off x="7678738" y="3000375"/>
              <a:ext cx="106363" cy="111125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Oval 97"/>
            <p:cNvSpPr>
              <a:spLocks noChangeArrowheads="1"/>
            </p:cNvSpPr>
            <p:nvPr/>
          </p:nvSpPr>
          <p:spPr bwMode="auto">
            <a:xfrm>
              <a:off x="6005513" y="3267075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Oval 98"/>
            <p:cNvSpPr>
              <a:spLocks noChangeArrowheads="1"/>
            </p:cNvSpPr>
            <p:nvPr/>
          </p:nvSpPr>
          <p:spPr bwMode="auto">
            <a:xfrm>
              <a:off x="6005513" y="3267075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Oval 99"/>
            <p:cNvSpPr>
              <a:spLocks noChangeArrowheads="1"/>
            </p:cNvSpPr>
            <p:nvPr/>
          </p:nvSpPr>
          <p:spPr bwMode="auto">
            <a:xfrm>
              <a:off x="6796088" y="3421063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Oval 100"/>
            <p:cNvSpPr>
              <a:spLocks noChangeArrowheads="1"/>
            </p:cNvSpPr>
            <p:nvPr/>
          </p:nvSpPr>
          <p:spPr bwMode="auto">
            <a:xfrm>
              <a:off x="6796088" y="3421063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101"/>
            <p:cNvSpPr>
              <a:spLocks noChangeShapeType="1"/>
            </p:cNvSpPr>
            <p:nvPr/>
          </p:nvSpPr>
          <p:spPr bwMode="auto">
            <a:xfrm>
              <a:off x="8251826" y="3368675"/>
              <a:ext cx="192088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102"/>
            <p:cNvSpPr>
              <a:spLocks noChangeArrowheads="1"/>
            </p:cNvSpPr>
            <p:nvPr/>
          </p:nvSpPr>
          <p:spPr bwMode="auto">
            <a:xfrm>
              <a:off x="8458201" y="3249613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5"/>
            <p:cNvSpPr>
              <a:spLocks noChangeShapeType="1"/>
            </p:cNvSpPr>
            <p:nvPr/>
          </p:nvSpPr>
          <p:spPr bwMode="auto">
            <a:xfrm>
              <a:off x="6013451" y="2568575"/>
              <a:ext cx="1665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06"/>
            <p:cNvSpPr>
              <a:spLocks noChangeShapeType="1"/>
            </p:cNvSpPr>
            <p:nvPr/>
          </p:nvSpPr>
          <p:spPr bwMode="auto">
            <a:xfrm>
              <a:off x="6418263" y="2747963"/>
              <a:ext cx="13509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07"/>
            <p:cNvSpPr>
              <a:spLocks noChangeShapeType="1"/>
            </p:cNvSpPr>
            <p:nvPr/>
          </p:nvSpPr>
          <p:spPr bwMode="auto">
            <a:xfrm>
              <a:off x="6823076" y="2882900"/>
              <a:ext cx="946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08"/>
            <p:cNvSpPr>
              <a:spLocks noChangeShapeType="1"/>
            </p:cNvSpPr>
            <p:nvPr/>
          </p:nvSpPr>
          <p:spPr bwMode="auto">
            <a:xfrm>
              <a:off x="7229476" y="3063875"/>
              <a:ext cx="449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09"/>
            <p:cNvSpPr>
              <a:spLocks noChangeShapeType="1"/>
            </p:cNvSpPr>
            <p:nvPr/>
          </p:nvSpPr>
          <p:spPr bwMode="auto">
            <a:xfrm>
              <a:off x="6013451" y="3287713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10"/>
            <p:cNvSpPr>
              <a:spLocks noChangeShapeType="1"/>
            </p:cNvSpPr>
            <p:nvPr/>
          </p:nvSpPr>
          <p:spPr bwMode="auto">
            <a:xfrm>
              <a:off x="6778626" y="3422650"/>
              <a:ext cx="1216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1"/>
            <p:cNvSpPr>
              <a:spLocks noChangeShapeType="1"/>
            </p:cNvSpPr>
            <p:nvPr/>
          </p:nvSpPr>
          <p:spPr bwMode="auto">
            <a:xfrm>
              <a:off x="5203826" y="4548188"/>
              <a:ext cx="225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775370" y="2393949"/>
              <a:ext cx="615640" cy="74169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7999414" y="3207078"/>
              <a:ext cx="233307" cy="36913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 bwMode="auto">
            <a:xfrm>
              <a:off x="7793043" y="2454832"/>
              <a:ext cx="282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&amp;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 bwMode="auto">
            <a:xfrm>
              <a:off x="7915276" y="3173804"/>
              <a:ext cx="2825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&amp;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67"/>
            <p:cNvSpPr>
              <a:spLocks noChangeShapeType="1"/>
            </p:cNvSpPr>
            <p:nvPr/>
          </p:nvSpPr>
          <p:spPr bwMode="auto">
            <a:xfrm>
              <a:off x="7964488" y="4667250"/>
              <a:ext cx="260350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697834" y="5597060"/>
            <a:ext cx="1654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进制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15" grpId="0" animBg="1" autoUpdateAnimBg="0"/>
      <p:bldP spid="16" grpId="0" animBg="1" autoUpdateAnimBg="0"/>
      <p:bldP spid="17" grpId="0" animBg="1" autoUpdateAnimBg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82880" y="6446711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1A0B33E5-498C-48D3-9CB2-28689CC9EF23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593725"/>
            <a:ext cx="8424862" cy="53975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例题    扩展：两片</a:t>
            </a:r>
            <a:r>
              <a:rPr lang="en-US" altLang="zh-CN" sz="2400" b="1" dirty="0">
                <a:ea typeface="楷体_GB2312" pitchFamily="49" charset="-122"/>
              </a:rPr>
              <a:t>74LS194 </a:t>
            </a:r>
            <a:r>
              <a:rPr lang="zh-CN" altLang="en-US" sz="2400" b="1" dirty="0">
                <a:ea typeface="楷体_GB2312" pitchFamily="49" charset="-122"/>
              </a:rPr>
              <a:t>扩展一片</a:t>
            </a:r>
            <a:r>
              <a:rPr lang="en-US" altLang="zh-CN" sz="2400" b="1" dirty="0">
                <a:ea typeface="楷体_GB2312" pitchFamily="49" charset="-122"/>
              </a:rPr>
              <a:t>8</a:t>
            </a:r>
            <a:r>
              <a:rPr lang="zh-CN" altLang="en-US" sz="2400" b="1" dirty="0">
                <a:ea typeface="楷体_GB2312" pitchFamily="49" charset="-122"/>
              </a:rPr>
              <a:t>位双向移位寄存器</a:t>
            </a:r>
            <a:endParaRPr lang="zh-CN" altLang="en-US" sz="2400" b="1" dirty="0">
              <a:ea typeface="楷体_GB2312" pitchFamily="49" charset="-122"/>
            </a:endParaRPr>
          </a:p>
        </p:txBody>
      </p:sp>
      <p:pic>
        <p:nvPicPr>
          <p:cNvPr id="4" name="Picture 3" descr="6-3-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403350"/>
            <a:ext cx="7920037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 bwMode="auto">
          <a:xfrm>
            <a:off x="3716338" y="2060575"/>
            <a:ext cx="3960812" cy="2306638"/>
            <a:chOff x="2426" y="1298"/>
            <a:chExt cx="2495" cy="1453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4241" y="1298"/>
              <a:ext cx="68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241" y="1298"/>
              <a:ext cx="0" cy="40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2925" y="2750"/>
              <a:ext cx="63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925" y="1389"/>
              <a:ext cx="0" cy="136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2426" y="1389"/>
              <a:ext cx="499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426" y="1434"/>
              <a:ext cx="0" cy="27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1"/>
          <p:cNvGrpSpPr/>
          <p:nvPr/>
        </p:nvGrpSpPr>
        <p:grpSpPr bwMode="auto">
          <a:xfrm>
            <a:off x="1331913" y="2062163"/>
            <a:ext cx="3887787" cy="2305050"/>
            <a:chOff x="930" y="1316"/>
            <a:chExt cx="2449" cy="1452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30" y="1344"/>
              <a:ext cx="63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565" y="1344"/>
              <a:ext cx="0" cy="36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290" y="2750"/>
              <a:ext cx="545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880" y="1316"/>
              <a:ext cx="0" cy="145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880" y="1344"/>
              <a:ext cx="499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379" y="1344"/>
              <a:ext cx="0" cy="36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18"/>
          <p:cNvGrpSpPr/>
          <p:nvPr/>
        </p:nvGrpSpPr>
        <p:grpSpPr bwMode="auto">
          <a:xfrm>
            <a:off x="1692275" y="3429000"/>
            <a:ext cx="3313113" cy="809625"/>
            <a:chOff x="1156" y="2205"/>
            <a:chExt cx="2087" cy="454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3107" y="2205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107" y="2205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1156" y="2659"/>
              <a:ext cx="195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202" y="2205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" name="Group 23"/>
          <p:cNvGrpSpPr/>
          <p:nvPr/>
        </p:nvGrpSpPr>
        <p:grpSpPr bwMode="auto">
          <a:xfrm>
            <a:off x="1871663" y="3095625"/>
            <a:ext cx="3097212" cy="1008063"/>
            <a:chOff x="1247" y="1979"/>
            <a:chExt cx="1951" cy="635"/>
          </a:xfrm>
        </p:grpSpPr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3016" y="1979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016" y="1979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1247" y="2614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1247" y="1979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420610" y="4519930"/>
            <a:ext cx="720725" cy="3987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</a:rPr>
              <a:t>CP</a:t>
            </a:r>
            <a:endParaRPr lang="en-US" altLang="zh-CN" sz="2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472045" y="2903855"/>
            <a:ext cx="833120" cy="398780"/>
            <a:chOff x="11767" y="4573"/>
            <a:chExt cx="1312" cy="628"/>
          </a:xfrm>
        </p:grpSpPr>
        <p:sp>
          <p:nvSpPr>
            <p:cNvPr id="29" name="矩形 28"/>
            <p:cNvSpPr/>
            <p:nvPr/>
          </p:nvSpPr>
          <p:spPr>
            <a:xfrm>
              <a:off x="11984" y="4658"/>
              <a:ext cx="901" cy="459"/>
            </a:xfrm>
            <a:prstGeom prst="rect">
              <a:avLst/>
            </a:prstGeom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767" y="4594"/>
              <a:ext cx="1312" cy="523"/>
            </a:xfrm>
            <a:prstGeom prst="rect">
              <a:avLst/>
            </a:prstGeom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流程图: 过程 31"/>
            <p:cNvSpPr/>
            <p:nvPr/>
          </p:nvSpPr>
          <p:spPr>
            <a:xfrm>
              <a:off x="12024" y="4642"/>
              <a:ext cx="757" cy="435"/>
            </a:xfrm>
            <a:prstGeom prst="flowChartProcess">
              <a:avLst/>
            </a:prstGeom>
            <a:solidFill>
              <a:schemeClr val="bg1"/>
            </a:solidFill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904" y="4573"/>
              <a:ext cx="1038" cy="6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CP</a:t>
              </a:r>
              <a:endParaRPr lang="en-US" altLang="zh-CN" sz="20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82880" y="6446711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1A0B33E5-498C-48D3-9CB2-28689CC9EF23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73651" y="785814"/>
            <a:ext cx="2544763" cy="4524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例题：</a:t>
            </a:r>
            <a:endParaRPr kumimoji="0"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环扭形计数器</a:t>
            </a:r>
            <a:endParaRPr kumimoji="0"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892175" y="2978150"/>
            <a:ext cx="5684838" cy="1709738"/>
            <a:chOff x="562" y="1876"/>
            <a:chExt cx="3581" cy="1077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rot="5400000">
              <a:off x="3649" y="2412"/>
              <a:ext cx="28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rot="5400000" flipH="1" flipV="1">
              <a:off x="677" y="2395"/>
              <a:ext cx="315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 bwMode="auto">
            <a:xfrm>
              <a:off x="574" y="2572"/>
              <a:ext cx="3569" cy="381"/>
              <a:chOff x="759" y="3006"/>
              <a:chExt cx="3569" cy="381"/>
            </a:xfrm>
          </p:grpSpPr>
          <p:grpSp>
            <p:nvGrpSpPr>
              <p:cNvPr id="24" name="Group 7"/>
              <p:cNvGrpSpPr/>
              <p:nvPr/>
            </p:nvGrpSpPr>
            <p:grpSpPr bwMode="auto">
              <a:xfrm>
                <a:off x="1735" y="3018"/>
                <a:ext cx="663" cy="369"/>
                <a:chOff x="1553" y="2878"/>
                <a:chExt cx="663" cy="369"/>
              </a:xfrm>
            </p:grpSpPr>
            <p:sp>
              <p:nvSpPr>
                <p:cNvPr id="37" name="Oval 8"/>
                <p:cNvSpPr>
                  <a:spLocks noChangeArrowheads="1"/>
                </p:cNvSpPr>
                <p:nvPr/>
              </p:nvSpPr>
              <p:spPr bwMode="auto">
                <a:xfrm>
                  <a:off x="1553" y="2878"/>
                  <a:ext cx="663" cy="369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648" y="2911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0011</a:t>
                  </a: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 flipH="1">
                <a:off x="1421" y="3202"/>
                <a:ext cx="295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 11"/>
              <p:cNvGrpSpPr/>
              <p:nvPr/>
            </p:nvGrpSpPr>
            <p:grpSpPr bwMode="auto">
              <a:xfrm>
                <a:off x="759" y="3006"/>
                <a:ext cx="663" cy="369"/>
                <a:chOff x="3445" y="1804"/>
                <a:chExt cx="663" cy="369"/>
              </a:xfrm>
            </p:grpSpPr>
            <p:sp>
              <p:nvSpPr>
                <p:cNvPr id="35" name="Oval 12"/>
                <p:cNvSpPr>
                  <a:spLocks noChangeArrowheads="1"/>
                </p:cNvSpPr>
                <p:nvPr/>
              </p:nvSpPr>
              <p:spPr bwMode="auto">
                <a:xfrm>
                  <a:off x="3445" y="1804"/>
                  <a:ext cx="663" cy="369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540" y="1837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0001</a:t>
                  </a: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" name="Group 14"/>
              <p:cNvGrpSpPr/>
              <p:nvPr/>
            </p:nvGrpSpPr>
            <p:grpSpPr bwMode="auto">
              <a:xfrm>
                <a:off x="2711" y="3008"/>
                <a:ext cx="663" cy="369"/>
                <a:chOff x="1553" y="2878"/>
                <a:chExt cx="663" cy="369"/>
              </a:xfrm>
            </p:grpSpPr>
            <p:sp>
              <p:nvSpPr>
                <p:cNvPr id="33" name="Oval 15"/>
                <p:cNvSpPr>
                  <a:spLocks noChangeArrowheads="1"/>
                </p:cNvSpPr>
                <p:nvPr/>
              </p:nvSpPr>
              <p:spPr bwMode="auto">
                <a:xfrm>
                  <a:off x="1553" y="2878"/>
                  <a:ext cx="663" cy="369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48" y="2911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0111</a:t>
                  </a: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Group 17"/>
              <p:cNvGrpSpPr/>
              <p:nvPr/>
            </p:nvGrpSpPr>
            <p:grpSpPr bwMode="auto">
              <a:xfrm>
                <a:off x="3665" y="3008"/>
                <a:ext cx="663" cy="369"/>
                <a:chOff x="1553" y="2878"/>
                <a:chExt cx="663" cy="369"/>
              </a:xfrm>
            </p:grpSpPr>
            <p:sp>
              <p:nvSpPr>
                <p:cNvPr id="31" name="Oval 18"/>
                <p:cNvSpPr>
                  <a:spLocks noChangeArrowheads="1"/>
                </p:cNvSpPr>
                <p:nvPr/>
              </p:nvSpPr>
              <p:spPr bwMode="auto">
                <a:xfrm>
                  <a:off x="1553" y="2878"/>
                  <a:ext cx="663" cy="369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648" y="2911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1111</a:t>
                  </a: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 flipH="1">
                <a:off x="2399" y="3191"/>
                <a:ext cx="295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H="1">
                <a:off x="3366" y="3180"/>
                <a:ext cx="295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22"/>
            <p:cNvGrpSpPr/>
            <p:nvPr/>
          </p:nvGrpSpPr>
          <p:grpSpPr bwMode="auto">
            <a:xfrm>
              <a:off x="562" y="1876"/>
              <a:ext cx="3569" cy="381"/>
              <a:chOff x="562" y="1876"/>
              <a:chExt cx="3569" cy="381"/>
            </a:xfrm>
          </p:grpSpPr>
          <p:grpSp>
            <p:nvGrpSpPr>
              <p:cNvPr id="9" name="Group 23"/>
              <p:cNvGrpSpPr/>
              <p:nvPr/>
            </p:nvGrpSpPr>
            <p:grpSpPr bwMode="auto">
              <a:xfrm>
                <a:off x="1538" y="1888"/>
                <a:ext cx="663" cy="369"/>
                <a:chOff x="1553" y="2878"/>
                <a:chExt cx="663" cy="369"/>
              </a:xfrm>
            </p:grpSpPr>
            <p:sp>
              <p:nvSpPr>
                <p:cNvPr id="22" name="Oval 24"/>
                <p:cNvSpPr>
                  <a:spLocks noChangeArrowheads="1"/>
                </p:cNvSpPr>
                <p:nvPr/>
              </p:nvSpPr>
              <p:spPr bwMode="auto">
                <a:xfrm>
                  <a:off x="1553" y="2878"/>
                  <a:ext cx="663" cy="369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648" y="2911"/>
                  <a:ext cx="562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1000</a:t>
                  </a: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Line 26"/>
              <p:cNvSpPr>
                <a:spLocks noChangeShapeType="1"/>
              </p:cNvSpPr>
              <p:nvPr/>
            </p:nvSpPr>
            <p:spPr bwMode="auto">
              <a:xfrm>
                <a:off x="1224" y="2072"/>
                <a:ext cx="295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7"/>
              <p:cNvGrpSpPr/>
              <p:nvPr/>
            </p:nvGrpSpPr>
            <p:grpSpPr bwMode="auto">
              <a:xfrm>
                <a:off x="562" y="1876"/>
                <a:ext cx="663" cy="369"/>
                <a:chOff x="3445" y="1804"/>
                <a:chExt cx="663" cy="369"/>
              </a:xfrm>
            </p:grpSpPr>
            <p:sp>
              <p:nvSpPr>
                <p:cNvPr id="20" name="Oval 28"/>
                <p:cNvSpPr>
                  <a:spLocks noChangeArrowheads="1"/>
                </p:cNvSpPr>
                <p:nvPr/>
              </p:nvSpPr>
              <p:spPr bwMode="auto">
                <a:xfrm>
                  <a:off x="3445" y="1804"/>
                  <a:ext cx="663" cy="369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540" y="1837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0000</a:t>
                  </a: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30"/>
              <p:cNvGrpSpPr/>
              <p:nvPr/>
            </p:nvGrpSpPr>
            <p:grpSpPr bwMode="auto">
              <a:xfrm>
                <a:off x="2514" y="1878"/>
                <a:ext cx="663" cy="369"/>
                <a:chOff x="1553" y="2878"/>
                <a:chExt cx="663" cy="369"/>
              </a:xfrm>
            </p:grpSpPr>
            <p:sp>
              <p:nvSpPr>
                <p:cNvPr id="18" name="Oval 31"/>
                <p:cNvSpPr>
                  <a:spLocks noChangeArrowheads="1"/>
                </p:cNvSpPr>
                <p:nvPr/>
              </p:nvSpPr>
              <p:spPr bwMode="auto">
                <a:xfrm>
                  <a:off x="1553" y="2878"/>
                  <a:ext cx="663" cy="369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648" y="2911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1100</a:t>
                  </a: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33"/>
              <p:cNvGrpSpPr/>
              <p:nvPr/>
            </p:nvGrpSpPr>
            <p:grpSpPr bwMode="auto">
              <a:xfrm>
                <a:off x="3468" y="1878"/>
                <a:ext cx="663" cy="369"/>
                <a:chOff x="1553" y="2878"/>
                <a:chExt cx="663" cy="369"/>
              </a:xfrm>
            </p:grpSpPr>
            <p:sp>
              <p:nvSpPr>
                <p:cNvPr id="16" name="Oval 34"/>
                <p:cNvSpPr>
                  <a:spLocks noChangeArrowheads="1"/>
                </p:cNvSpPr>
                <p:nvPr/>
              </p:nvSpPr>
              <p:spPr bwMode="auto">
                <a:xfrm>
                  <a:off x="1553" y="2878"/>
                  <a:ext cx="663" cy="369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48" y="2911"/>
                  <a:ext cx="5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1110</a:t>
                  </a: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2202" y="2061"/>
                <a:ext cx="295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37"/>
              <p:cNvSpPr>
                <a:spLocks noChangeShapeType="1"/>
              </p:cNvSpPr>
              <p:nvPr/>
            </p:nvSpPr>
            <p:spPr bwMode="auto">
              <a:xfrm>
                <a:off x="3169" y="2050"/>
                <a:ext cx="295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 bwMode="auto">
          <a:xfrm>
            <a:off x="947738" y="4943475"/>
            <a:ext cx="5684837" cy="1709738"/>
            <a:chOff x="597" y="3114"/>
            <a:chExt cx="3581" cy="1077"/>
          </a:xfrm>
        </p:grpSpPr>
        <p:sp>
          <p:nvSpPr>
            <p:cNvPr id="40" name="Line 39"/>
            <p:cNvSpPr>
              <a:spLocks noChangeShapeType="1"/>
            </p:cNvSpPr>
            <p:nvPr/>
          </p:nvSpPr>
          <p:spPr bwMode="auto">
            <a:xfrm rot="5400000">
              <a:off x="3684" y="3650"/>
              <a:ext cx="2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rot="5400000" flipH="1" flipV="1">
              <a:off x="712" y="3633"/>
              <a:ext cx="315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585" y="3822"/>
              <a:ext cx="663" cy="369"/>
            </a:xfrm>
            <a:prstGeom prst="ellips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1680" y="3855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0010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1271" y="4006"/>
              <a:ext cx="295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609" y="3810"/>
              <a:ext cx="663" cy="369"/>
            </a:xfrm>
            <a:prstGeom prst="ellips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704" y="3843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1001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561" y="3812"/>
              <a:ext cx="663" cy="369"/>
            </a:xfrm>
            <a:prstGeom prst="ellips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656" y="3845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0101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3515" y="3812"/>
              <a:ext cx="663" cy="369"/>
            </a:xfrm>
            <a:prstGeom prst="ellips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610" y="3845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1011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H="1">
              <a:off x="2249" y="3995"/>
              <a:ext cx="295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H="1">
              <a:off x="3216" y="3984"/>
              <a:ext cx="295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573" y="3126"/>
              <a:ext cx="663" cy="369"/>
            </a:xfrm>
            <a:prstGeom prst="ellips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1668" y="3159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1010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259" y="3310"/>
              <a:ext cx="295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597" y="3114"/>
              <a:ext cx="663" cy="369"/>
            </a:xfrm>
            <a:prstGeom prst="ellips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692" y="3147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0100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549" y="3116"/>
              <a:ext cx="663" cy="369"/>
            </a:xfrm>
            <a:prstGeom prst="ellips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2644" y="3149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1101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3503" y="3116"/>
              <a:ext cx="663" cy="369"/>
            </a:xfrm>
            <a:prstGeom prst="ellips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3598" y="3149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0110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2237" y="3299"/>
              <a:ext cx="295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204" y="3288"/>
              <a:ext cx="295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7067550" y="3203575"/>
            <a:ext cx="1819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4位格雷码计数器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 bwMode="auto">
          <a:xfrm>
            <a:off x="3863975" y="84138"/>
            <a:ext cx="4203700" cy="2762250"/>
            <a:chOff x="2434" y="53"/>
            <a:chExt cx="2648" cy="1740"/>
          </a:xfrm>
        </p:grpSpPr>
        <p:grpSp>
          <p:nvGrpSpPr>
            <p:cNvPr id="66" name="Group 65"/>
            <p:cNvGrpSpPr/>
            <p:nvPr/>
          </p:nvGrpSpPr>
          <p:grpSpPr bwMode="auto">
            <a:xfrm>
              <a:off x="2434" y="65"/>
              <a:ext cx="2648" cy="1728"/>
              <a:chOff x="2434" y="65"/>
              <a:chExt cx="2648" cy="1728"/>
            </a:xfrm>
          </p:grpSpPr>
          <p:grpSp>
            <p:nvGrpSpPr>
              <p:cNvPr id="68" name="Group 66"/>
              <p:cNvGrpSpPr/>
              <p:nvPr/>
            </p:nvGrpSpPr>
            <p:grpSpPr bwMode="auto">
              <a:xfrm>
                <a:off x="2434" y="65"/>
                <a:ext cx="2648" cy="1728"/>
                <a:chOff x="2532" y="65"/>
                <a:chExt cx="2648" cy="1728"/>
              </a:xfrm>
            </p:grpSpPr>
            <p:sp>
              <p:nvSpPr>
                <p:cNvPr id="70" name="Rectangle 67"/>
                <p:cNvSpPr>
                  <a:spLocks noChangeArrowheads="1"/>
                </p:cNvSpPr>
                <p:nvPr/>
              </p:nvSpPr>
              <p:spPr bwMode="auto">
                <a:xfrm>
                  <a:off x="3203" y="530"/>
                  <a:ext cx="1478" cy="805"/>
                </a:xfrm>
                <a:prstGeom prst="rect">
                  <a:avLst/>
                </a:prstGeom>
                <a:noFill/>
                <a:ln w="38100">
                  <a:solidFill>
                    <a:srgbClr val="00206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AutoShape 68"/>
                <p:cNvSpPr>
                  <a:spLocks noChangeArrowheads="1"/>
                </p:cNvSpPr>
                <p:nvPr/>
              </p:nvSpPr>
              <p:spPr bwMode="auto">
                <a:xfrm rot="5400000">
                  <a:off x="3192" y="628"/>
                  <a:ext cx="163" cy="141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206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Oval 69"/>
                <p:cNvSpPr>
                  <a:spLocks noChangeArrowheads="1"/>
                </p:cNvSpPr>
                <p:nvPr/>
              </p:nvSpPr>
              <p:spPr bwMode="auto">
                <a:xfrm>
                  <a:off x="3322" y="1335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322" y="585"/>
                  <a:ext cx="391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CP</a:t>
                  </a:r>
                  <a:endParaRPr kumimoji="1" lang="en-US" altLang="zh-CN" sz="2000" b="1" i="0" u="none" strike="noStrike" kern="1200" cap="none" spc="0" normalizeH="0" baseline="0" noProof="0" dirty="0"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615" y="509"/>
                  <a:ext cx="1054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 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 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endPara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59" y="899"/>
                  <a:ext cx="402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</a:t>
                  </a:r>
                  <a:endParaRPr kumimoji="1" lang="zh-CN" altLang="en-US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408" y="1041"/>
                  <a:ext cx="337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L</a:t>
                  </a:r>
                  <a:endParaRPr kumimoji="1" lang="zh-CN" altLang="en-US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441" y="693"/>
                  <a:ext cx="282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S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endParaRPr kumimoji="1" lang="zh-CN" altLang="en-US" sz="20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441" y="856"/>
                  <a:ext cx="304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S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endParaRPr kumimoji="1" lang="zh-CN" altLang="en-US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463" y="1074"/>
                  <a:ext cx="1054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 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  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  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endPara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Line 77"/>
                <p:cNvSpPr>
                  <a:spLocks noChangeShapeType="1"/>
                </p:cNvSpPr>
                <p:nvPr/>
              </p:nvSpPr>
              <p:spPr bwMode="auto">
                <a:xfrm>
                  <a:off x="3616" y="1346"/>
                  <a:ext cx="0" cy="228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Line 78"/>
                <p:cNvSpPr>
                  <a:spLocks noChangeShapeType="1"/>
                </p:cNvSpPr>
                <p:nvPr/>
              </p:nvSpPr>
              <p:spPr bwMode="auto">
                <a:xfrm>
                  <a:off x="3811" y="1335"/>
                  <a:ext cx="0" cy="228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Line 79"/>
                <p:cNvSpPr>
                  <a:spLocks noChangeShapeType="1"/>
                </p:cNvSpPr>
                <p:nvPr/>
              </p:nvSpPr>
              <p:spPr bwMode="auto">
                <a:xfrm>
                  <a:off x="4007" y="1335"/>
                  <a:ext cx="0" cy="228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Line 80"/>
                <p:cNvSpPr>
                  <a:spLocks noChangeShapeType="1"/>
                </p:cNvSpPr>
                <p:nvPr/>
              </p:nvSpPr>
              <p:spPr bwMode="auto">
                <a:xfrm>
                  <a:off x="4224" y="1335"/>
                  <a:ext cx="0" cy="228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735" y="313"/>
                  <a:ext cx="0" cy="207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942" y="313"/>
                  <a:ext cx="0" cy="207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127" y="313"/>
                  <a:ext cx="0" cy="207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2985" y="693"/>
                  <a:ext cx="207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Line 85"/>
                <p:cNvSpPr>
                  <a:spLocks noChangeShapeType="1"/>
                </p:cNvSpPr>
                <p:nvPr/>
              </p:nvSpPr>
              <p:spPr bwMode="auto">
                <a:xfrm>
                  <a:off x="3355" y="1422"/>
                  <a:ext cx="0" cy="163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4691" y="813"/>
                  <a:ext cx="207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517" y="1541"/>
                  <a:ext cx="1054" cy="25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1   0   0   0</a:t>
                  </a:r>
                  <a:endPara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887" y="671"/>
                  <a:ext cx="293" cy="250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endPara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670" y="1020"/>
                  <a:ext cx="207" cy="0"/>
                </a:xfrm>
                <a:prstGeom prst="line">
                  <a:avLst/>
                </a:prstGeom>
                <a:noFill/>
                <a:ln w="38100">
                  <a:solidFill>
                    <a:srgbClr val="00206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887" y="910"/>
                  <a:ext cx="293" cy="250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endPara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Freeform 91"/>
                <p:cNvSpPr/>
                <p:nvPr/>
              </p:nvSpPr>
              <p:spPr bwMode="auto">
                <a:xfrm>
                  <a:off x="2988" y="1467"/>
                  <a:ext cx="370" cy="218"/>
                </a:xfrm>
                <a:custGeom>
                  <a:avLst/>
                  <a:gdLst>
                    <a:gd name="T0" fmla="*/ 0 w 370"/>
                    <a:gd name="T1" fmla="*/ 0 h 218"/>
                    <a:gd name="T2" fmla="*/ 120 w 370"/>
                    <a:gd name="T3" fmla="*/ 0 h 218"/>
                    <a:gd name="T4" fmla="*/ 120 w 370"/>
                    <a:gd name="T5" fmla="*/ 218 h 218"/>
                    <a:gd name="T6" fmla="*/ 239 w 370"/>
                    <a:gd name="T7" fmla="*/ 218 h 218"/>
                    <a:gd name="T8" fmla="*/ 239 w 370"/>
                    <a:gd name="T9" fmla="*/ 11 h 218"/>
                    <a:gd name="T10" fmla="*/ 370 w 370"/>
                    <a:gd name="T11" fmla="*/ 11 h 2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70" h="218">
                      <a:moveTo>
                        <a:pt x="0" y="0"/>
                      </a:moveTo>
                      <a:lnTo>
                        <a:pt x="120" y="0"/>
                      </a:lnTo>
                      <a:lnTo>
                        <a:pt x="120" y="218"/>
                      </a:lnTo>
                      <a:lnTo>
                        <a:pt x="239" y="218"/>
                      </a:lnTo>
                      <a:lnTo>
                        <a:pt x="239" y="11"/>
                      </a:lnTo>
                      <a:lnTo>
                        <a:pt x="370" y="11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532" y="1435"/>
                  <a:ext cx="59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清零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6" name="Group 93"/>
                <p:cNvGrpSpPr/>
                <p:nvPr/>
              </p:nvGrpSpPr>
              <p:grpSpPr bwMode="auto">
                <a:xfrm>
                  <a:off x="3173" y="65"/>
                  <a:ext cx="293" cy="304"/>
                  <a:chOff x="3185" y="3239"/>
                  <a:chExt cx="293" cy="304"/>
                </a:xfrm>
              </p:grpSpPr>
              <p:sp>
                <p:nvSpPr>
                  <p:cNvPr id="99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304" y="3239"/>
                    <a:ext cx="174" cy="304"/>
                  </a:xfrm>
                  <a:prstGeom prst="rect">
                    <a:avLst/>
                  </a:prstGeom>
                  <a:noFill/>
                  <a:ln w="38100">
                    <a:solidFill>
                      <a:srgbClr val="00206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3185" y="3327"/>
                    <a:ext cx="97" cy="97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206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7" name="Freeform 96"/>
                <p:cNvSpPr/>
                <p:nvPr/>
              </p:nvSpPr>
              <p:spPr bwMode="auto">
                <a:xfrm>
                  <a:off x="3466" y="196"/>
                  <a:ext cx="858" cy="337"/>
                </a:xfrm>
                <a:custGeom>
                  <a:avLst/>
                  <a:gdLst>
                    <a:gd name="T0" fmla="*/ 0 w 858"/>
                    <a:gd name="T1" fmla="*/ 0 h 337"/>
                    <a:gd name="T2" fmla="*/ 858 w 858"/>
                    <a:gd name="T3" fmla="*/ 0 h 337"/>
                    <a:gd name="T4" fmla="*/ 858 w 858"/>
                    <a:gd name="T5" fmla="*/ 337 h 3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58" h="337">
                      <a:moveTo>
                        <a:pt x="0" y="0"/>
                      </a:moveTo>
                      <a:lnTo>
                        <a:pt x="858" y="0"/>
                      </a:lnTo>
                      <a:lnTo>
                        <a:pt x="858" y="337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Freeform 97"/>
                <p:cNvSpPr/>
                <p:nvPr/>
              </p:nvSpPr>
              <p:spPr bwMode="auto">
                <a:xfrm>
                  <a:off x="2694" y="196"/>
                  <a:ext cx="500" cy="837"/>
                </a:xfrm>
                <a:custGeom>
                  <a:avLst/>
                  <a:gdLst>
                    <a:gd name="T0" fmla="*/ 478 w 500"/>
                    <a:gd name="T1" fmla="*/ 0 h 837"/>
                    <a:gd name="T2" fmla="*/ 0 w 500"/>
                    <a:gd name="T3" fmla="*/ 0 h 837"/>
                    <a:gd name="T4" fmla="*/ 0 w 500"/>
                    <a:gd name="T5" fmla="*/ 837 h 837"/>
                    <a:gd name="T6" fmla="*/ 500 w 500"/>
                    <a:gd name="T7" fmla="*/ 837 h 8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00" h="837">
                      <a:moveTo>
                        <a:pt x="478" y="0"/>
                      </a:moveTo>
                      <a:lnTo>
                        <a:pt x="0" y="0"/>
                      </a:lnTo>
                      <a:lnTo>
                        <a:pt x="0" y="837"/>
                      </a:lnTo>
                      <a:lnTo>
                        <a:pt x="500" y="837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" name="Text Box 98"/>
              <p:cNvSpPr txBox="1">
                <a:spLocks noChangeArrowheads="1"/>
              </p:cNvSpPr>
              <p:nvPr/>
            </p:nvSpPr>
            <p:spPr bwMode="auto">
              <a:xfrm>
                <a:off x="3499" y="783"/>
                <a:ext cx="102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400" b="1" i="0" u="none" strike="noStrike" kern="1200" cap="none" spc="0" normalizeH="0" baseline="0" noProof="0"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400" b="1" i="0" u="none" strike="noStrike" kern="1200" cap="none" spc="0" normalizeH="0" baseline="0" noProof="0"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194</a:t>
                </a:r>
                <a:endParaRPr kumimoji="0" lang="zh-CN" altLang="en-US" sz="2400" b="1" i="0" u="none" strike="noStrike" kern="1200" cap="none" spc="0" normalizeH="0" baseline="0" noProof="0"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 Box 99"/>
            <p:cNvSpPr txBox="1">
              <a:spLocks noChangeArrowheads="1"/>
            </p:cNvSpPr>
            <p:nvPr/>
          </p:nvSpPr>
          <p:spPr bwMode="auto">
            <a:xfrm>
              <a:off x="3185" y="53"/>
              <a:ext cx="22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1313" y="230188"/>
            <a:ext cx="1435100" cy="469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【例题】</a:t>
            </a:r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87526" y="268288"/>
            <a:ext cx="52260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分析下面时序电路的逻辑功能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 bwMode="auto">
          <a:xfrm>
            <a:off x="173038" y="1103313"/>
            <a:ext cx="8680450" cy="4378325"/>
            <a:chOff x="109" y="695"/>
            <a:chExt cx="5468" cy="2758"/>
          </a:xfrm>
        </p:grpSpPr>
        <p:grpSp>
          <p:nvGrpSpPr>
            <p:cNvPr id="7" name="Group 6"/>
            <p:cNvGrpSpPr/>
            <p:nvPr/>
          </p:nvGrpSpPr>
          <p:grpSpPr bwMode="auto">
            <a:xfrm>
              <a:off x="109" y="695"/>
              <a:ext cx="5468" cy="2758"/>
              <a:chOff x="109" y="695"/>
              <a:chExt cx="5468" cy="2758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4979" y="1055"/>
                <a:ext cx="59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输出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1602" y="1150"/>
                <a:ext cx="445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“1”</a:t>
                </a:r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532" y="1848"/>
                <a:ext cx="370" cy="218"/>
              </a:xfrm>
              <a:custGeom>
                <a:avLst/>
                <a:gdLst>
                  <a:gd name="T0" fmla="*/ 0 w 370"/>
                  <a:gd name="T1" fmla="*/ 0 h 218"/>
                  <a:gd name="T2" fmla="*/ 120 w 370"/>
                  <a:gd name="T3" fmla="*/ 0 h 218"/>
                  <a:gd name="T4" fmla="*/ 120 w 370"/>
                  <a:gd name="T5" fmla="*/ 218 h 218"/>
                  <a:gd name="T6" fmla="*/ 239 w 370"/>
                  <a:gd name="T7" fmla="*/ 218 h 218"/>
                  <a:gd name="T8" fmla="*/ 239 w 370"/>
                  <a:gd name="T9" fmla="*/ 11 h 218"/>
                  <a:gd name="T10" fmla="*/ 370 w 370"/>
                  <a:gd name="T11" fmla="*/ 11 h 2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0" h="218">
                    <a:moveTo>
                      <a:pt x="0" y="0"/>
                    </a:moveTo>
                    <a:lnTo>
                      <a:pt x="120" y="0"/>
                    </a:lnTo>
                    <a:lnTo>
                      <a:pt x="120" y="218"/>
                    </a:lnTo>
                    <a:lnTo>
                      <a:pt x="239" y="218"/>
                    </a:lnTo>
                    <a:lnTo>
                      <a:pt x="239" y="11"/>
                    </a:lnTo>
                    <a:lnTo>
                      <a:pt x="370" y="11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109" y="1826"/>
                <a:ext cx="59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启动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1286" y="695"/>
                <a:ext cx="229" cy="42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1178" y="860"/>
                <a:ext cx="97" cy="9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1594" y="1518"/>
                <a:ext cx="1478" cy="80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AutoShape 14"/>
              <p:cNvSpPr>
                <a:spLocks noChangeArrowheads="1"/>
              </p:cNvSpPr>
              <p:nvPr/>
            </p:nvSpPr>
            <p:spPr bwMode="auto">
              <a:xfrm rot="5400000">
                <a:off x="1583" y="1880"/>
                <a:ext cx="163" cy="14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1713" y="1834"/>
                <a:ext cx="391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2182" y="1497"/>
                <a:ext cx="1054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615" y="2050"/>
                <a:ext cx="402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kumimoji="1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1821" y="1507"/>
                <a:ext cx="282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1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1593" y="1562"/>
                <a:ext cx="304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2019" y="2062"/>
                <a:ext cx="1054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 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 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2 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1988" y="1771"/>
                <a:ext cx="115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194(1)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2402" y="2325"/>
                <a:ext cx="0" cy="85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2598" y="2336"/>
                <a:ext cx="0" cy="85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2804" y="2336"/>
                <a:ext cx="0" cy="85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2312" y="3148"/>
                <a:ext cx="750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626" y="1540"/>
                <a:ext cx="1478" cy="80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AutoShape 27"/>
              <p:cNvSpPr>
                <a:spLocks noChangeArrowheads="1"/>
              </p:cNvSpPr>
              <p:nvPr/>
            </p:nvSpPr>
            <p:spPr bwMode="auto">
              <a:xfrm rot="5400000">
                <a:off x="3615" y="1902"/>
                <a:ext cx="163" cy="14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3745" y="1856"/>
                <a:ext cx="391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4214" y="1519"/>
                <a:ext cx="1054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3647" y="2072"/>
                <a:ext cx="402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kumimoji="1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3853" y="1529"/>
                <a:ext cx="282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1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3625" y="1584"/>
                <a:ext cx="304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4051" y="2084"/>
                <a:ext cx="1054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 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 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2 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4020" y="1793"/>
                <a:ext cx="115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194(2)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4434" y="2347"/>
                <a:ext cx="0" cy="85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4630" y="2358"/>
                <a:ext cx="0" cy="85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4836" y="2358"/>
                <a:ext cx="0" cy="85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4138" y="3203"/>
                <a:ext cx="1011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4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5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6 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4239" y="2346"/>
                <a:ext cx="0" cy="85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V="1">
                <a:off x="1902" y="1315"/>
                <a:ext cx="0" cy="2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V="1">
                <a:off x="3956" y="1337"/>
                <a:ext cx="0" cy="1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42"/>
              <p:cNvSpPr txBox="1">
                <a:spLocks noChangeArrowheads="1"/>
              </p:cNvSpPr>
              <p:nvPr/>
            </p:nvSpPr>
            <p:spPr bwMode="auto">
              <a:xfrm>
                <a:off x="3668" y="1182"/>
                <a:ext cx="445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“1”</a:t>
                </a:r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1761" y="2326"/>
                <a:ext cx="0" cy="85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 Box 44"/>
              <p:cNvSpPr txBox="1">
                <a:spLocks noChangeArrowheads="1"/>
              </p:cNvSpPr>
              <p:nvPr/>
            </p:nvSpPr>
            <p:spPr bwMode="auto">
              <a:xfrm>
                <a:off x="1559" y="3138"/>
                <a:ext cx="445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“1”</a:t>
                </a:r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2152" y="2337"/>
                <a:ext cx="0" cy="8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46"/>
              <p:cNvSpPr txBox="1">
                <a:spLocks noChangeArrowheads="1"/>
              </p:cNvSpPr>
              <p:nvPr/>
            </p:nvSpPr>
            <p:spPr bwMode="auto">
              <a:xfrm>
                <a:off x="1972" y="3149"/>
                <a:ext cx="445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“0”</a:t>
                </a:r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0" name="Group 47"/>
              <p:cNvGrpSpPr/>
              <p:nvPr/>
            </p:nvGrpSpPr>
            <p:grpSpPr bwMode="auto">
              <a:xfrm>
                <a:off x="945" y="1554"/>
                <a:ext cx="271" cy="304"/>
                <a:chOff x="847" y="1423"/>
                <a:chExt cx="271" cy="304"/>
              </a:xfrm>
            </p:grpSpPr>
            <p:sp>
              <p:nvSpPr>
                <p:cNvPr id="69" name="Rectangle 48"/>
                <p:cNvSpPr>
                  <a:spLocks noChangeArrowheads="1"/>
                </p:cNvSpPr>
                <p:nvPr/>
              </p:nvSpPr>
              <p:spPr bwMode="auto">
                <a:xfrm flipH="1">
                  <a:off x="847" y="1423"/>
                  <a:ext cx="174" cy="304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Oval 49"/>
                <p:cNvSpPr>
                  <a:spLocks noChangeArrowheads="1"/>
                </p:cNvSpPr>
                <p:nvPr/>
              </p:nvSpPr>
              <p:spPr bwMode="auto">
                <a:xfrm flipH="1">
                  <a:off x="1021" y="1511"/>
                  <a:ext cx="97" cy="97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" name="Freeform 50"/>
              <p:cNvSpPr/>
              <p:nvPr/>
            </p:nvSpPr>
            <p:spPr bwMode="auto">
              <a:xfrm>
                <a:off x="587" y="1978"/>
                <a:ext cx="3032" cy="717"/>
              </a:xfrm>
              <a:custGeom>
                <a:avLst/>
                <a:gdLst>
                  <a:gd name="T0" fmla="*/ 3032 w 3032"/>
                  <a:gd name="T1" fmla="*/ 0 h 946"/>
                  <a:gd name="T2" fmla="*/ 2935 w 3032"/>
                  <a:gd name="T3" fmla="*/ 0 h 946"/>
                  <a:gd name="T4" fmla="*/ 2935 w 3032"/>
                  <a:gd name="T5" fmla="*/ 312 h 946"/>
                  <a:gd name="T6" fmla="*/ 0 w 3032"/>
                  <a:gd name="T7" fmla="*/ 312 h 9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032" h="946">
                    <a:moveTo>
                      <a:pt x="3032" y="0"/>
                    </a:moveTo>
                    <a:lnTo>
                      <a:pt x="2935" y="0"/>
                    </a:lnTo>
                    <a:lnTo>
                      <a:pt x="2935" y="946"/>
                    </a:lnTo>
                    <a:lnTo>
                      <a:pt x="0" y="946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>
                <a:off x="311" y="2411"/>
                <a:ext cx="620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1446" y="1935"/>
                <a:ext cx="163" cy="771"/>
              </a:xfrm>
              <a:custGeom>
                <a:avLst/>
                <a:gdLst>
                  <a:gd name="T0" fmla="*/ 202 w 152"/>
                  <a:gd name="T1" fmla="*/ 0 h 978"/>
                  <a:gd name="T2" fmla="*/ 0 w 152"/>
                  <a:gd name="T3" fmla="*/ 0 h 978"/>
                  <a:gd name="T4" fmla="*/ 0 w 152"/>
                  <a:gd name="T5" fmla="*/ 378 h 9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2" h="978">
                    <a:moveTo>
                      <a:pt x="152" y="0"/>
                    </a:moveTo>
                    <a:lnTo>
                      <a:pt x="0" y="0"/>
                    </a:lnTo>
                    <a:lnTo>
                      <a:pt x="0" y="978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53"/>
              <p:cNvSpPr>
                <a:spLocks noChangeShapeType="1"/>
              </p:cNvSpPr>
              <p:nvPr/>
            </p:nvSpPr>
            <p:spPr bwMode="auto">
              <a:xfrm flipH="1">
                <a:off x="1218" y="1685"/>
                <a:ext cx="3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1315" y="1685"/>
                <a:ext cx="2315" cy="793"/>
              </a:xfrm>
              <a:custGeom>
                <a:avLst/>
                <a:gdLst>
                  <a:gd name="T0" fmla="*/ 0 w 2315"/>
                  <a:gd name="T1" fmla="*/ 0 h 793"/>
                  <a:gd name="T2" fmla="*/ 0 w 2315"/>
                  <a:gd name="T3" fmla="*/ 793 h 793"/>
                  <a:gd name="T4" fmla="*/ 2087 w 2315"/>
                  <a:gd name="T5" fmla="*/ 793 h 793"/>
                  <a:gd name="T6" fmla="*/ 2087 w 2315"/>
                  <a:gd name="T7" fmla="*/ 0 h 793"/>
                  <a:gd name="T8" fmla="*/ 2315 w 2315"/>
                  <a:gd name="T9" fmla="*/ 0 h 7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15" h="793">
                    <a:moveTo>
                      <a:pt x="0" y="0"/>
                    </a:moveTo>
                    <a:lnTo>
                      <a:pt x="0" y="793"/>
                    </a:lnTo>
                    <a:lnTo>
                      <a:pt x="2087" y="793"/>
                    </a:lnTo>
                    <a:lnTo>
                      <a:pt x="2087" y="0"/>
                    </a:lnTo>
                    <a:lnTo>
                      <a:pt x="2315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55"/>
              <p:cNvSpPr>
                <a:spLocks noChangeShapeType="1"/>
              </p:cNvSpPr>
              <p:nvPr/>
            </p:nvSpPr>
            <p:spPr bwMode="auto">
              <a:xfrm flipH="1">
                <a:off x="576" y="1761"/>
                <a:ext cx="35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4934" y="1359"/>
                <a:ext cx="326" cy="173"/>
              </a:xfrm>
              <a:custGeom>
                <a:avLst/>
                <a:gdLst>
                  <a:gd name="T0" fmla="*/ 0 w 326"/>
                  <a:gd name="T1" fmla="*/ 173 h 173"/>
                  <a:gd name="T2" fmla="*/ 0 w 326"/>
                  <a:gd name="T3" fmla="*/ 0 h 173"/>
                  <a:gd name="T4" fmla="*/ 326 w 326"/>
                  <a:gd name="T5" fmla="*/ 0 h 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6" h="173">
                    <a:moveTo>
                      <a:pt x="0" y="173"/>
                    </a:moveTo>
                    <a:lnTo>
                      <a:pt x="0" y="0"/>
                    </a:lnTo>
                    <a:lnTo>
                      <a:pt x="326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783" y="891"/>
                <a:ext cx="391" cy="739"/>
              </a:xfrm>
              <a:custGeom>
                <a:avLst/>
                <a:gdLst>
                  <a:gd name="T0" fmla="*/ 391 w 391"/>
                  <a:gd name="T1" fmla="*/ 0 h 684"/>
                  <a:gd name="T2" fmla="*/ 0 w 391"/>
                  <a:gd name="T3" fmla="*/ 0 h 684"/>
                  <a:gd name="T4" fmla="*/ 0 w 391"/>
                  <a:gd name="T5" fmla="*/ 931 h 684"/>
                  <a:gd name="T6" fmla="*/ 152 w 391"/>
                  <a:gd name="T7" fmla="*/ 931 h 6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1" h="684">
                    <a:moveTo>
                      <a:pt x="391" y="0"/>
                    </a:moveTo>
                    <a:lnTo>
                      <a:pt x="0" y="0"/>
                    </a:lnTo>
                    <a:lnTo>
                      <a:pt x="0" y="684"/>
                    </a:lnTo>
                    <a:lnTo>
                      <a:pt x="152" y="684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1522" y="1076"/>
                <a:ext cx="761" cy="446"/>
              </a:xfrm>
              <a:custGeom>
                <a:avLst/>
                <a:gdLst>
                  <a:gd name="T0" fmla="*/ 0 w 761"/>
                  <a:gd name="T1" fmla="*/ 0 h 446"/>
                  <a:gd name="T2" fmla="*/ 761 w 761"/>
                  <a:gd name="T3" fmla="*/ 0 h 446"/>
                  <a:gd name="T4" fmla="*/ 761 w 761"/>
                  <a:gd name="T5" fmla="*/ 446 h 4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1" h="446">
                    <a:moveTo>
                      <a:pt x="0" y="0"/>
                    </a:moveTo>
                    <a:lnTo>
                      <a:pt x="761" y="0"/>
                    </a:lnTo>
                    <a:lnTo>
                      <a:pt x="761" y="446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1511" y="1011"/>
                <a:ext cx="967" cy="500"/>
              </a:xfrm>
              <a:custGeom>
                <a:avLst/>
                <a:gdLst>
                  <a:gd name="T0" fmla="*/ 0 w 967"/>
                  <a:gd name="T1" fmla="*/ 0 h 500"/>
                  <a:gd name="T2" fmla="*/ 967 w 967"/>
                  <a:gd name="T3" fmla="*/ 0 h 500"/>
                  <a:gd name="T4" fmla="*/ 967 w 967"/>
                  <a:gd name="T5" fmla="*/ 500 h 5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7" h="500">
                    <a:moveTo>
                      <a:pt x="0" y="0"/>
                    </a:moveTo>
                    <a:lnTo>
                      <a:pt x="967" y="0"/>
                    </a:lnTo>
                    <a:lnTo>
                      <a:pt x="967" y="50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1511" y="935"/>
                <a:ext cx="1174" cy="587"/>
              </a:xfrm>
              <a:custGeom>
                <a:avLst/>
                <a:gdLst>
                  <a:gd name="T0" fmla="*/ 0 w 1141"/>
                  <a:gd name="T1" fmla="*/ 0 h 587"/>
                  <a:gd name="T2" fmla="*/ 1279 w 1141"/>
                  <a:gd name="T3" fmla="*/ 0 h 587"/>
                  <a:gd name="T4" fmla="*/ 1279 w 1141"/>
                  <a:gd name="T5" fmla="*/ 587 h 58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41" h="587">
                    <a:moveTo>
                      <a:pt x="0" y="0"/>
                    </a:moveTo>
                    <a:lnTo>
                      <a:pt x="1141" y="0"/>
                    </a:lnTo>
                    <a:lnTo>
                      <a:pt x="1141" y="587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 bwMode="auto">
              <a:xfrm>
                <a:off x="1511" y="869"/>
                <a:ext cx="1358" cy="642"/>
              </a:xfrm>
              <a:custGeom>
                <a:avLst/>
                <a:gdLst>
                  <a:gd name="T0" fmla="*/ 0 w 1358"/>
                  <a:gd name="T1" fmla="*/ 0 h 642"/>
                  <a:gd name="T2" fmla="*/ 1358 w 1358"/>
                  <a:gd name="T3" fmla="*/ 0 h 642"/>
                  <a:gd name="T4" fmla="*/ 1358 w 1358"/>
                  <a:gd name="T5" fmla="*/ 642 h 6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58" h="642">
                    <a:moveTo>
                      <a:pt x="0" y="0"/>
                    </a:moveTo>
                    <a:lnTo>
                      <a:pt x="1358" y="0"/>
                    </a:lnTo>
                    <a:lnTo>
                      <a:pt x="1358" y="642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1511" y="804"/>
                <a:ext cx="2815" cy="739"/>
              </a:xfrm>
              <a:custGeom>
                <a:avLst/>
                <a:gdLst>
                  <a:gd name="T0" fmla="*/ 0 w 2793"/>
                  <a:gd name="T1" fmla="*/ 0 h 739"/>
                  <a:gd name="T2" fmla="*/ 2882 w 2793"/>
                  <a:gd name="T3" fmla="*/ 0 h 739"/>
                  <a:gd name="T4" fmla="*/ 2882 w 2793"/>
                  <a:gd name="T5" fmla="*/ 739 h 7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93" h="739">
                    <a:moveTo>
                      <a:pt x="0" y="0"/>
                    </a:moveTo>
                    <a:lnTo>
                      <a:pt x="2793" y="0"/>
                    </a:lnTo>
                    <a:lnTo>
                      <a:pt x="2793" y="739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2869" y="1337"/>
                <a:ext cx="946" cy="1684"/>
              </a:xfrm>
              <a:custGeom>
                <a:avLst/>
                <a:gdLst>
                  <a:gd name="T0" fmla="*/ 0 w 946"/>
                  <a:gd name="T1" fmla="*/ 0 h 1684"/>
                  <a:gd name="T2" fmla="*/ 359 w 946"/>
                  <a:gd name="T3" fmla="*/ 0 h 1684"/>
                  <a:gd name="T4" fmla="*/ 359 w 946"/>
                  <a:gd name="T5" fmla="*/ 1684 h 1684"/>
                  <a:gd name="T6" fmla="*/ 946 w 946"/>
                  <a:gd name="T7" fmla="*/ 1684 h 1684"/>
                  <a:gd name="T8" fmla="*/ 946 w 946"/>
                  <a:gd name="T9" fmla="*/ 1011 h 16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6" h="1684">
                    <a:moveTo>
                      <a:pt x="0" y="0"/>
                    </a:moveTo>
                    <a:lnTo>
                      <a:pt x="359" y="0"/>
                    </a:lnTo>
                    <a:lnTo>
                      <a:pt x="359" y="1684"/>
                    </a:lnTo>
                    <a:lnTo>
                      <a:pt x="946" y="1684"/>
                    </a:lnTo>
                    <a:lnTo>
                      <a:pt x="946" y="1011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 Box 64"/>
              <p:cNvSpPr txBox="1">
                <a:spLocks noChangeArrowheads="1"/>
              </p:cNvSpPr>
              <p:nvPr/>
            </p:nvSpPr>
            <p:spPr bwMode="auto">
              <a:xfrm>
                <a:off x="2772" y="956"/>
                <a:ext cx="446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 Box 65"/>
              <p:cNvSpPr txBox="1">
                <a:spLocks noChangeArrowheads="1"/>
              </p:cNvSpPr>
              <p:nvPr/>
            </p:nvSpPr>
            <p:spPr bwMode="auto">
              <a:xfrm>
                <a:off x="1219" y="1315"/>
                <a:ext cx="446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1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66"/>
              <p:cNvSpPr txBox="1">
                <a:spLocks noChangeArrowheads="1"/>
              </p:cNvSpPr>
              <p:nvPr/>
            </p:nvSpPr>
            <p:spPr bwMode="auto">
              <a:xfrm>
                <a:off x="1340" y="2314"/>
                <a:ext cx="446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1522" y="728"/>
                <a:ext cx="2977" cy="815"/>
              </a:xfrm>
              <a:custGeom>
                <a:avLst/>
                <a:gdLst>
                  <a:gd name="T0" fmla="*/ 0 w 2977"/>
                  <a:gd name="T1" fmla="*/ 0 h 815"/>
                  <a:gd name="T2" fmla="*/ 2977 w 2977"/>
                  <a:gd name="T3" fmla="*/ 0 h 815"/>
                  <a:gd name="T4" fmla="*/ 2977 w 2977"/>
                  <a:gd name="T5" fmla="*/ 815 h 8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977" h="815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81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 Box 68"/>
            <p:cNvSpPr txBox="1">
              <a:spLocks noChangeArrowheads="1"/>
            </p:cNvSpPr>
            <p:nvPr/>
          </p:nvSpPr>
          <p:spPr bwMode="auto">
            <a:xfrm>
              <a:off x="1261" y="750"/>
              <a:ext cx="22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&amp;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69"/>
            <p:cNvSpPr txBox="1">
              <a:spLocks noChangeArrowheads="1"/>
            </p:cNvSpPr>
            <p:nvPr/>
          </p:nvSpPr>
          <p:spPr bwMode="auto">
            <a:xfrm>
              <a:off x="913" y="1489"/>
              <a:ext cx="22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&amp;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473835" y="1543050"/>
            <a:ext cx="33655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81940" y="5094605"/>
            <a:ext cx="2729865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0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endParaRPr lang="zh-CN" altLang="en-US" sz="10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81940" y="5556250"/>
            <a:ext cx="2254885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= 1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 0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=1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1313" y="230188"/>
            <a:ext cx="1435100" cy="469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【例题】</a:t>
            </a:r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87526" y="268288"/>
            <a:ext cx="52260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分析下面时序电路的逻辑功能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8975" y="5974715"/>
            <a:ext cx="467677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七位并行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串行数码变换器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6535" y="1326515"/>
            <a:ext cx="8710295" cy="1938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 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11      1   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        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并行输入到输出端）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01      2               1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右移）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01      3               1   1   0 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（右移）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1866900" y="1364615"/>
            <a:ext cx="1756410" cy="39878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1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3562350" y="1364615"/>
            <a:ext cx="1859915" cy="39878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1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81940" y="3229610"/>
            <a:ext cx="667448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01      4               1   1   1   0        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（右移）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81940" y="3628390"/>
            <a:ext cx="667448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01      5               1   1   1   1          0  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（右移）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81940" y="4105910"/>
            <a:ext cx="667448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01      6               1   1   1   1          1    0  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（右移）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81940" y="4655820"/>
            <a:ext cx="667448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01      7               1   1   1   1          1    1    0  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（右移）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81940" y="5094605"/>
            <a:ext cx="667448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      1               0 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再次并入）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906135" y="864235"/>
            <a:ext cx="2572385" cy="860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Y=  0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=1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2113" y="368300"/>
            <a:ext cx="6694487" cy="452438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移位寄存器型序列信号发生器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52450" y="1035050"/>
            <a:ext cx="18637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序列信号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17713" y="1035050"/>
            <a:ext cx="4414837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110001，110001，110001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55638" y="1741488"/>
            <a:ext cx="2293937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设计方法：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95400" y="2432050"/>
            <a:ext cx="59182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确定与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相连的组合逻辑函数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8825" y="2968625"/>
            <a:ext cx="6088063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无堵塞：能自行进入工作循环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38175" y="3587750"/>
            <a:ext cx="15176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用途：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58825" y="4192588"/>
            <a:ext cx="7575550" cy="94615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通讯设备的同步系统中，需要产生一些顺序码，用于设备间的同步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41425" y="5280025"/>
            <a:ext cx="70739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复杂的控制系统，需要有特定的信号序列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0663" y="457200"/>
            <a:ext cx="1389062" cy="538163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【例】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4887" y="397460"/>
            <a:ext cx="7764463" cy="1169551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设计一个无堵塞的脉冲发生器，产生一个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101000,101000...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的序列脉冲。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5113" y="2916238"/>
            <a:ext cx="491490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确定移位寄存器的位数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36700" y="3679825"/>
            <a:ext cx="234315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使2</a:t>
            </a:r>
            <a:r>
              <a:rPr kumimoji="0" lang="en-US" altLang="zh-CN" sz="2800" b="1" i="0" u="none" strike="noStrike" kern="1200" cap="none" spc="0" normalizeH="0" baseline="30000" noProof="0" dirty="0" err="1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≥m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35113" y="4492625"/>
            <a:ext cx="417195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信号序列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m=6, n≥3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16062" y="5241925"/>
            <a:ext cx="6693659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先取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n=3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（状态中有010相同状态）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6875" y="2120900"/>
            <a:ext cx="196850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设计过程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48"/>
          <p:cNvSpPr>
            <a:spLocks noChangeArrowheads="1"/>
          </p:cNvSpPr>
          <p:nvPr/>
        </p:nvSpPr>
        <p:spPr bwMode="auto">
          <a:xfrm>
            <a:off x="6450013" y="4278679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49"/>
          <p:cNvSpPr>
            <a:spLocks noChangeArrowheads="1"/>
          </p:cNvSpPr>
          <p:nvPr/>
        </p:nvSpPr>
        <p:spPr bwMode="auto">
          <a:xfrm>
            <a:off x="6450013" y="3823067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6450013" y="3367454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auto">
          <a:xfrm>
            <a:off x="6450013" y="2911842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6450013" y="2456229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6450013" y="2000617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54"/>
          <p:cNvSpPr>
            <a:spLocks noChangeArrowheads="1"/>
          </p:cNvSpPr>
          <p:nvPr/>
        </p:nvSpPr>
        <p:spPr bwMode="auto">
          <a:xfrm>
            <a:off x="6450013" y="1545004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6992607" y="4278679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56"/>
          <p:cNvSpPr>
            <a:spLocks noChangeArrowheads="1"/>
          </p:cNvSpPr>
          <p:nvPr/>
        </p:nvSpPr>
        <p:spPr bwMode="auto">
          <a:xfrm>
            <a:off x="6992607" y="3823067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6992607" y="3367454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58"/>
          <p:cNvSpPr>
            <a:spLocks noChangeArrowheads="1"/>
          </p:cNvSpPr>
          <p:nvPr/>
        </p:nvSpPr>
        <p:spPr bwMode="auto">
          <a:xfrm>
            <a:off x="6992607" y="2911842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59"/>
          <p:cNvSpPr>
            <a:spLocks noChangeArrowheads="1"/>
          </p:cNvSpPr>
          <p:nvPr/>
        </p:nvSpPr>
        <p:spPr bwMode="auto">
          <a:xfrm>
            <a:off x="6992607" y="2456229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60"/>
          <p:cNvSpPr>
            <a:spLocks noChangeArrowheads="1"/>
          </p:cNvSpPr>
          <p:nvPr/>
        </p:nvSpPr>
        <p:spPr bwMode="auto">
          <a:xfrm>
            <a:off x="6992607" y="2000617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61"/>
          <p:cNvSpPr>
            <a:spLocks noChangeArrowheads="1"/>
          </p:cNvSpPr>
          <p:nvPr/>
        </p:nvSpPr>
        <p:spPr bwMode="auto">
          <a:xfrm>
            <a:off x="6992607" y="1545004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62"/>
          <p:cNvSpPr>
            <a:spLocks noChangeArrowheads="1"/>
          </p:cNvSpPr>
          <p:nvPr/>
        </p:nvSpPr>
        <p:spPr bwMode="auto">
          <a:xfrm>
            <a:off x="7535201" y="4278679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63"/>
          <p:cNvSpPr>
            <a:spLocks noChangeArrowheads="1"/>
          </p:cNvSpPr>
          <p:nvPr/>
        </p:nvSpPr>
        <p:spPr bwMode="auto">
          <a:xfrm>
            <a:off x="7535201" y="3823067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64"/>
          <p:cNvSpPr>
            <a:spLocks noChangeArrowheads="1"/>
          </p:cNvSpPr>
          <p:nvPr/>
        </p:nvSpPr>
        <p:spPr bwMode="auto">
          <a:xfrm>
            <a:off x="7535201" y="3367454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65"/>
          <p:cNvSpPr>
            <a:spLocks noChangeArrowheads="1"/>
          </p:cNvSpPr>
          <p:nvPr/>
        </p:nvSpPr>
        <p:spPr bwMode="auto">
          <a:xfrm>
            <a:off x="7535201" y="2911842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66"/>
          <p:cNvSpPr>
            <a:spLocks noChangeArrowheads="1"/>
          </p:cNvSpPr>
          <p:nvPr/>
        </p:nvSpPr>
        <p:spPr bwMode="auto">
          <a:xfrm>
            <a:off x="7535201" y="2456229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7535201" y="2000617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68"/>
          <p:cNvSpPr>
            <a:spLocks noChangeArrowheads="1"/>
          </p:cNvSpPr>
          <p:nvPr/>
        </p:nvSpPr>
        <p:spPr bwMode="auto">
          <a:xfrm>
            <a:off x="7535201" y="1545004"/>
            <a:ext cx="542594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Line 83"/>
          <p:cNvSpPr>
            <a:spLocks noChangeShapeType="1"/>
          </p:cNvSpPr>
          <p:nvPr/>
        </p:nvSpPr>
        <p:spPr bwMode="auto">
          <a:xfrm>
            <a:off x="7535201" y="1545004"/>
            <a:ext cx="0" cy="3189288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Line 84"/>
          <p:cNvSpPr>
            <a:spLocks noChangeShapeType="1"/>
          </p:cNvSpPr>
          <p:nvPr/>
        </p:nvSpPr>
        <p:spPr bwMode="auto">
          <a:xfrm>
            <a:off x="6992607" y="1545004"/>
            <a:ext cx="0" cy="3189288"/>
          </a:xfrm>
          <a:prstGeom prst="line">
            <a:avLst/>
          </a:prstGeom>
          <a:noFill/>
          <a:ln w="12700">
            <a:solidFill>
              <a:srgbClr val="00206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Line 85"/>
          <p:cNvSpPr>
            <a:spLocks noChangeShapeType="1"/>
          </p:cNvSpPr>
          <p:nvPr/>
        </p:nvSpPr>
        <p:spPr bwMode="auto">
          <a:xfrm>
            <a:off x="6450013" y="1545004"/>
            <a:ext cx="1627782" cy="0"/>
          </a:xfrm>
          <a:prstGeom prst="line">
            <a:avLst/>
          </a:prstGeom>
          <a:noFill/>
          <a:ln w="38100" cap="sq">
            <a:solidFill>
              <a:srgbClr val="00206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Line 86"/>
          <p:cNvSpPr>
            <a:spLocks noChangeShapeType="1"/>
          </p:cNvSpPr>
          <p:nvPr/>
        </p:nvSpPr>
        <p:spPr bwMode="auto">
          <a:xfrm>
            <a:off x="6450013" y="1545004"/>
            <a:ext cx="0" cy="3189288"/>
          </a:xfrm>
          <a:prstGeom prst="line">
            <a:avLst/>
          </a:prstGeom>
          <a:noFill/>
          <a:ln w="38100" cap="sq">
            <a:solidFill>
              <a:srgbClr val="00206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Line 88"/>
          <p:cNvSpPr>
            <a:spLocks noChangeShapeType="1"/>
          </p:cNvSpPr>
          <p:nvPr/>
        </p:nvSpPr>
        <p:spPr bwMode="auto">
          <a:xfrm flipV="1">
            <a:off x="6450013" y="4716682"/>
            <a:ext cx="1627774" cy="17610"/>
          </a:xfrm>
          <a:prstGeom prst="line">
            <a:avLst/>
          </a:prstGeom>
          <a:noFill/>
          <a:ln w="38100" cap="sq">
            <a:solidFill>
              <a:srgbClr val="00206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Line 86"/>
          <p:cNvSpPr>
            <a:spLocks noChangeShapeType="1"/>
          </p:cNvSpPr>
          <p:nvPr/>
        </p:nvSpPr>
        <p:spPr bwMode="auto">
          <a:xfrm>
            <a:off x="8077787" y="1527394"/>
            <a:ext cx="0" cy="3189288"/>
          </a:xfrm>
          <a:prstGeom prst="line">
            <a:avLst/>
          </a:prstGeom>
          <a:noFill/>
          <a:ln w="38100" cap="sq">
            <a:solidFill>
              <a:srgbClr val="00206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tags/tag1.xml><?xml version="1.0" encoding="utf-8"?>
<p:tagLst xmlns:p="http://schemas.openxmlformats.org/presentationml/2006/main">
  <p:tag name="COMMONDATA" val="eyJoZGlkIjoiMTczYTJjMTEyMGI4ZTcyNGJlNGQ2ZmIxNTkyNWUzZDk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spcBef>
            <a:spcPct val="50000"/>
          </a:spcBef>
          <a:defRPr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spcBef>
            <a:spcPct val="50000"/>
          </a:spcBef>
          <a:buClrTx/>
          <a:buSzTx/>
          <a:buFontTx/>
          <a:buNone/>
          <a:defRPr sz="280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课件北航模板</Template>
  <TotalTime>0</TotalTime>
  <Words>7772</Words>
  <Application>WPS 演示</Application>
  <PresentationFormat>全屏显示(4:3)</PresentationFormat>
  <Paragraphs>1880</Paragraphs>
  <Slides>31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Arial</vt:lpstr>
      <vt:lpstr>宋体</vt:lpstr>
      <vt:lpstr>Wingdings</vt:lpstr>
      <vt:lpstr>Tahoma</vt:lpstr>
      <vt:lpstr>Times New Roman</vt:lpstr>
      <vt:lpstr>黑体</vt:lpstr>
      <vt:lpstr>楷体_GB2312</vt:lpstr>
      <vt:lpstr>新宋体</vt:lpstr>
      <vt:lpstr>Comic Sans MS</vt:lpstr>
      <vt:lpstr>Symbol</vt:lpstr>
      <vt:lpstr>Calibri</vt:lpstr>
      <vt:lpstr>微软雅黑</vt:lpstr>
      <vt:lpstr>Arial Unicode MS</vt:lpstr>
      <vt:lpstr>Georgia</vt:lpstr>
      <vt:lpstr>Cambria Math</vt:lpstr>
      <vt:lpstr>Blends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Equation.DSMT4</vt:lpstr>
      <vt:lpstr>5.4 集成时序逻辑电路</vt:lpstr>
      <vt:lpstr>PowerPoint 演示文稿</vt:lpstr>
      <vt:lpstr>集成移位寄存器：74LS194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§5.4.2   计数器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胡晓光</cp:lastModifiedBy>
  <cp:revision>305</cp:revision>
  <dcterms:created xsi:type="dcterms:W3CDTF">2004-02-20T06:45:00Z</dcterms:created>
  <dcterms:modified xsi:type="dcterms:W3CDTF">2022-04-27T04:48:45Z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eyJoZGlkIjoiMTczYTJjMTEyMGI4ZTcyNGJlNGQ2ZmIxNTkyNWUzZDkifQ==</vt:lpwstr>
  </property>
  <property fmtid="{D5CDD505-2E9C-101B-9397-08002B2CF9AE}" pid="3" name="ICV">
    <vt:lpwstr>97080B71DF3E4BB19E8D1CF4BCE0DD9D</vt:lpwstr>
  </property>
  <property fmtid="{D5CDD505-2E9C-101B-9397-08002B2CF9AE}" pid="4" name="KSOProductBuildVer">
    <vt:lpwstr>2052-11.1.0.11636</vt:lpwstr>
  </property>
</Properties>
</file>