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381" r:id="rId3"/>
    <p:sldId id="466" r:id="rId4"/>
    <p:sldId id="567" r:id="rId6"/>
    <p:sldId id="566" r:id="rId7"/>
    <p:sldId id="542" r:id="rId8"/>
    <p:sldId id="543" r:id="rId9"/>
    <p:sldId id="544" r:id="rId10"/>
    <p:sldId id="492" r:id="rId11"/>
    <p:sldId id="545" r:id="rId12"/>
    <p:sldId id="546" r:id="rId13"/>
    <p:sldId id="547" r:id="rId14"/>
    <p:sldId id="548" r:id="rId15"/>
    <p:sldId id="549" r:id="rId16"/>
    <p:sldId id="599" r:id="rId17"/>
    <p:sldId id="506" r:id="rId18"/>
    <p:sldId id="551" r:id="rId19"/>
    <p:sldId id="552" r:id="rId20"/>
    <p:sldId id="553" r:id="rId21"/>
    <p:sldId id="517" r:id="rId22"/>
    <p:sldId id="554" r:id="rId23"/>
    <p:sldId id="555" r:id="rId24"/>
    <p:sldId id="556" r:id="rId25"/>
    <p:sldId id="520" r:id="rId26"/>
    <p:sldId id="557" r:id="rId27"/>
    <p:sldId id="558" r:id="rId28"/>
    <p:sldId id="559" r:id="rId29"/>
    <p:sldId id="560" r:id="rId30"/>
    <p:sldId id="561" r:id="rId31"/>
    <p:sldId id="534" r:id="rId32"/>
    <p:sldId id="562" r:id="rId33"/>
    <p:sldId id="563" r:id="rId34"/>
    <p:sldId id="564" r:id="rId35"/>
    <p:sldId id="565" r:id="rId36"/>
    <p:sldId id="461" r:id="rId37"/>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08F8"/>
    <a:srgbClr val="9090F4"/>
    <a:srgbClr val="FFFF00"/>
    <a:srgbClr val="F6F000"/>
    <a:srgbClr val="CC9900"/>
    <a:srgbClr val="FF33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875" autoAdjust="0"/>
  </p:normalViewPr>
  <p:slideViewPr>
    <p:cSldViewPr snapToGrid="0">
      <p:cViewPr varScale="1">
        <p:scale>
          <a:sx n="84" d="100"/>
          <a:sy n="84" d="100"/>
        </p:scale>
        <p:origin x="975" y="54"/>
      </p:cViewPr>
      <p:guideLst>
        <p:guide orient="horz" pos="2166"/>
        <p:guide pos="29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AF0DD12-6D0B-434E-AEAE-27A0808CBFDE}"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0B33CE97-CE35-493D-9476-D12D3F712BC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与或非 用于做数据选择，数据二选一</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rPr>
              <a:t>A+B  C=(A+B)  (A+C)=A.A+AC+AB+BC=A(1+B+C)+BC=A+BC</a:t>
            </a:r>
            <a:endParaRPr kumimoji="1" lang="en-US" altLang="zh-CN" sz="12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直接用字母解释</a:t>
            </a:r>
            <a:endParaRPr lang="en-US" altLang="zh-CN" dirty="0"/>
          </a:p>
          <a:p>
            <a:r>
              <a:rPr lang="zh-CN" altLang="en-US" dirty="0"/>
              <a:t>反演律 三变量的推导</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硬件描述语言的本质：硬件描述，</a:t>
            </a:r>
            <a:r>
              <a:rPr lang="en-US" altLang="zh-CN" dirty="0">
                <a:solidFill>
                  <a:schemeClr val="tx1"/>
                </a:solidFill>
                <a:latin typeface="Times New Roman" panose="02020603050405020304" pitchFamily="18" charset="0"/>
                <a:cs typeface="Times New Roman" panose="02020603050405020304" pitchFamily="18" charset="0"/>
              </a:rPr>
              <a:t>y=1’b1</a:t>
            </a:r>
            <a:r>
              <a:rPr lang="zh-CN" altLang="en-US" dirty="0">
                <a:solidFill>
                  <a:schemeClr val="tx1"/>
                </a:solidFill>
                <a:latin typeface="Times New Roman" panose="02020603050405020304" pitchFamily="18" charset="0"/>
                <a:cs typeface="Times New Roman" panose="02020603050405020304" pitchFamily="18" charset="0"/>
              </a:rPr>
              <a:t>表示</a:t>
            </a:r>
            <a:r>
              <a:rPr lang="en-US" altLang="zh-CN" dirty="0">
                <a:solidFill>
                  <a:schemeClr val="tx1"/>
                </a:solidFill>
                <a:latin typeface="Times New Roman" panose="02020603050405020304" pitchFamily="18" charset="0"/>
                <a:cs typeface="Times New Roman" panose="02020603050405020304" pitchFamily="18" charset="0"/>
              </a:rPr>
              <a:t>1</a:t>
            </a:r>
            <a:r>
              <a:rPr lang="zh-CN" altLang="en-US" dirty="0">
                <a:solidFill>
                  <a:schemeClr val="tx1"/>
                </a:solidFill>
                <a:latin typeface="Times New Roman" panose="02020603050405020304" pitchFamily="18" charset="0"/>
                <a:cs typeface="Times New Roman" panose="02020603050405020304" pitchFamily="18" charset="0"/>
              </a:rPr>
              <a:t>位二进制的</a:t>
            </a:r>
            <a:r>
              <a:rPr lang="en-US" altLang="zh-CN" dirty="0">
                <a:solidFill>
                  <a:schemeClr val="tx1"/>
                </a:solidFill>
                <a:latin typeface="Times New Roman" panose="02020603050405020304" pitchFamily="18" charset="0"/>
                <a:cs typeface="Times New Roman" panose="02020603050405020304" pitchFamily="18" charset="0"/>
              </a:rPr>
              <a:t>1</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Y=1’b0</a:t>
            </a:r>
            <a:r>
              <a:rPr lang="zh-CN" altLang="en-US" dirty="0">
                <a:solidFill>
                  <a:schemeClr val="tx1"/>
                </a:solidFill>
                <a:latin typeface="Times New Roman" panose="02020603050405020304" pitchFamily="18" charset="0"/>
                <a:cs typeface="Times New Roman" panose="02020603050405020304" pitchFamily="18" charset="0"/>
              </a:rPr>
              <a:t>表示一位二进制的</a:t>
            </a:r>
            <a:r>
              <a:rPr lang="en-US" altLang="zh-CN" dirty="0">
                <a:solidFill>
                  <a:schemeClr val="tx1"/>
                </a:solidFill>
                <a:latin typeface="Times New Roman" panose="02020603050405020304" pitchFamily="18" charset="0"/>
                <a:cs typeface="Times New Roman" panose="02020603050405020304" pitchFamily="18" charset="0"/>
              </a:rPr>
              <a:t>0.</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逻辑运算 用 逻辑符号表示</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原变量和反变量（开用</a:t>
            </a:r>
            <a:r>
              <a:rPr lang="en-US" altLang="zh-CN" dirty="0"/>
              <a:t>A</a:t>
            </a:r>
            <a:r>
              <a:rPr lang="zh-CN" altLang="en-US" dirty="0"/>
              <a:t>，关用</a:t>
            </a:r>
            <a:r>
              <a:rPr lang="en-US" altLang="zh-CN" dirty="0"/>
              <a:t>A</a:t>
            </a:r>
            <a:r>
              <a:rPr lang="zh-CN" altLang="en-US" dirty="0"/>
              <a:t>非），原变量，反变量</a:t>
            </a:r>
            <a:endParaRPr lang="en-US" altLang="zh-CN" dirty="0"/>
          </a:p>
          <a:p>
            <a:r>
              <a:rPr lang="zh-CN" altLang="en-US" dirty="0"/>
              <a:t>与逻辑的控制作用：高通低断，关态为</a:t>
            </a:r>
            <a:r>
              <a:rPr lang="en-US" altLang="zh-CN" dirty="0"/>
              <a:t>0</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或逻辑的控制应用：低通高断，关态为</a:t>
            </a:r>
            <a:r>
              <a:rPr lang="en-US" altLang="zh-CN" dirty="0"/>
              <a:t>1</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控制作用</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控制作用</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9" name="Rectangle 11"/>
          <p:cNvSpPr>
            <a:spLocks noChangeArrowheads="1"/>
          </p:cNvSpPr>
          <p:nvPr/>
        </p:nvSpPr>
        <p:spPr bwMode="auto">
          <a:xfrm flipV="1">
            <a:off x="633045" y="3174576"/>
            <a:ext cx="8446717" cy="45719"/>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dirty="0">
              <a:effectLst>
                <a:outerShdw blurRad="38100" dist="38100" dir="2700000" algn="tl">
                  <a:srgbClr val="000000">
                    <a:alpha val="43137"/>
                  </a:srgbClr>
                </a:outerShdw>
              </a:effectLst>
            </a:endParaRPr>
          </a:p>
        </p:txBody>
      </p:sp>
      <p:sp>
        <p:nvSpPr>
          <p:cNvPr id="16396" name="Rectangle 12"/>
          <p:cNvSpPr>
            <a:spLocks noGrp="1" noChangeArrowheads="1"/>
          </p:cNvSpPr>
          <p:nvPr>
            <p:ph type="ctrTitle"/>
          </p:nvPr>
        </p:nvSpPr>
        <p:spPr>
          <a:xfrm>
            <a:off x="858715" y="2466906"/>
            <a:ext cx="7426569" cy="695360"/>
          </a:xfrm>
        </p:spPr>
        <p:txBody>
          <a:bodyPr/>
          <a:lstStyle>
            <a:lvl1pPr>
              <a:defRPr b="1"/>
            </a:lvl1pPr>
          </a:lstStyle>
          <a:p>
            <a:pPr lvl="0"/>
            <a:r>
              <a:rPr lang="zh-CN" altLang="en-US" noProof="0"/>
              <a:t>单击此处编辑母版标题样式</a:t>
            </a:r>
            <a:endParaRPr lang="zh-CN" altLang="en-US" noProof="0" dirty="0"/>
          </a:p>
        </p:txBody>
      </p:sp>
      <p:sp>
        <p:nvSpPr>
          <p:cNvPr id="16397" name="Rectangle 13"/>
          <p:cNvSpPr>
            <a:spLocks noGrp="1" noChangeArrowheads="1"/>
          </p:cNvSpPr>
          <p:nvPr>
            <p:ph type="subTitle" idx="1"/>
          </p:nvPr>
        </p:nvSpPr>
        <p:spPr>
          <a:xfrm>
            <a:off x="1219994" y="3445937"/>
            <a:ext cx="6400800" cy="1752600"/>
          </a:xfrm>
          <a:prstGeom prst="rect">
            <a:avLst/>
          </a:prstGeom>
        </p:spPr>
        <p:txBody>
          <a:bodyPr/>
          <a:lstStyle>
            <a:lvl1pPr marL="0" indent="0" algn="ctr">
              <a:buFont typeface="Wingdings" panose="05000000000000000000" pitchFamily="2" charset="2"/>
              <a:buNone/>
              <a:defRPr b="1"/>
            </a:lvl1pPr>
          </a:lstStyle>
          <a:p>
            <a:pPr lvl="0"/>
            <a:r>
              <a:rPr lang="zh-CN" altLang="en-US" noProof="0"/>
              <a:t>单击此处编辑母版副标题样式</a:t>
            </a:r>
            <a:endParaRPr lang="zh-CN" altLang="en-US" noProof="0" dirty="0"/>
          </a:p>
        </p:txBody>
      </p:sp>
      <p:sp>
        <p:nvSpPr>
          <p:cNvPr id="20" name="Rectangle 8"/>
          <p:cNvSpPr>
            <a:spLocks noChangeArrowheads="1"/>
          </p:cNvSpPr>
          <p:nvPr/>
        </p:nvSpPr>
        <p:spPr bwMode="gray">
          <a:xfrm>
            <a:off x="189640" y="937607"/>
            <a:ext cx="3571387" cy="45719"/>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pic>
        <p:nvPicPr>
          <p:cNvPr id="2050" name="Picture 2" descr="https://timgsa.baidu.com/timg?image&amp;quality=80&amp;size=b9999_10000&amp;sec=1513061652214&amp;di=0dbe8ba562ebf8b0aac6fc468b7851b5&amp;imgtype=0&amp;src=http%3A%2F%2Fphotocdn.sohu.com%2F20160130%2Fmp57336747_1454147583329_1_th.png"/>
          <p:cNvPicPr>
            <a:picLocks noChangeAspect="1" noChangeArrowheads="1"/>
          </p:cNvPicPr>
          <p:nvPr/>
        </p:nvPicPr>
        <p:blipFill rotWithShape="1">
          <a:blip r:embed="rId2">
            <a:extLst>
              <a:ext uri="{28A0092B-C50C-407E-A947-70E740481C1C}">
                <a14:useLocalDpi xmlns:a14="http://schemas.microsoft.com/office/drawing/2010/main" val="0"/>
              </a:ext>
            </a:extLst>
          </a:blip>
          <a:srcRect t="37692" b="35641"/>
          <a:stretch>
            <a:fillRect/>
          </a:stretch>
        </p:blipFill>
        <p:spPr bwMode="auto">
          <a:xfrm>
            <a:off x="372005" y="275048"/>
            <a:ext cx="3389022" cy="677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7161" y="309671"/>
            <a:ext cx="6954715" cy="588136"/>
          </a:xfrm>
        </p:spPr>
        <p:txBody>
          <a:bodyPr/>
          <a:lstStyle>
            <a:lvl1pPr>
              <a:defRPr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316523" y="984738"/>
            <a:ext cx="8563708" cy="5375029"/>
          </a:xfrm>
          <a:prstGeom prst="rect">
            <a:avLst/>
          </a:prstGeom>
        </p:spPr>
        <p:txBody>
          <a:bodyPr/>
          <a:lstStyle>
            <a:lvl1pPr marL="0" indent="0">
              <a:buNone/>
              <a:defRPr b="1"/>
            </a:lvl1pPr>
            <a:lvl2pPr marL="457200" indent="0">
              <a:buNone/>
              <a:defRPr b="1"/>
            </a:lvl2pPr>
            <a:lvl3pPr marL="914400" indent="0">
              <a:buNone/>
              <a:defRPr b="1"/>
            </a:lvl3pPr>
            <a:lvl4pPr marL="1371600" indent="0">
              <a:buNone/>
              <a:defRPr b="1"/>
            </a:lvl4pPr>
            <a:lvl5pPr marL="1828800" indent="0">
              <a:buNone/>
              <a:defRPr b="1"/>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Rectangle 12"/>
          <p:cNvSpPr>
            <a:spLocks noGrp="1" noChangeArrowheads="1"/>
          </p:cNvSpPr>
          <p:nvPr>
            <p:ph type="ftr" sz="quarter" idx="11"/>
          </p:nvPr>
        </p:nvSpPr>
        <p:spPr/>
        <p:txBody>
          <a:bodyPr/>
          <a:lstStyle>
            <a:lvl1pPr>
              <a:defRPr b="1"/>
            </a:lvl1pPr>
          </a:lstStyle>
          <a:p>
            <a:pPr>
              <a:defRPr/>
            </a:pPr>
            <a:endParaRPr lang="en-US" altLang="zh-CN" dirty="0"/>
          </a:p>
        </p:txBody>
      </p:sp>
      <p:sp>
        <p:nvSpPr>
          <p:cNvPr id="6" name="Rectangle 13"/>
          <p:cNvSpPr>
            <a:spLocks noGrp="1" noChangeArrowheads="1"/>
          </p:cNvSpPr>
          <p:nvPr>
            <p:ph type="sldNum" sz="quarter" idx="12"/>
          </p:nvPr>
        </p:nvSpPr>
        <p:spPr>
          <a:xfrm>
            <a:off x="222737" y="6478561"/>
            <a:ext cx="902677" cy="338407"/>
          </a:xfrm>
          <a:prstGeom prst="rect">
            <a:avLst/>
          </a:prstGeom>
        </p:spPr>
        <p:txBody>
          <a:bodyPr/>
          <a:lstStyle>
            <a:lvl1pPr>
              <a:defRPr sz="1800" b="1">
                <a:solidFill>
                  <a:srgbClr val="1F08F8"/>
                </a:solidFill>
              </a:defRPr>
            </a:lvl1pPr>
          </a:lstStyle>
          <a:p>
            <a:pPr>
              <a:defRPr/>
            </a:pPr>
            <a:fld id="{315B291C-51FB-4C18-A138-CCB3C24CD792}" type="slidenum">
              <a:rPr lang="en-US" altLang="zh-CN" smtClean="0"/>
            </a:fld>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sp>
        <p:nvSpPr>
          <p:cNvPr id="8"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a:defRPr/>
            </a:pPr>
            <a:endParaRPr lang="en-US" altLang="zh-CN" dirty="0"/>
          </a:p>
        </p:txBody>
      </p:sp>
      <p:pic>
        <p:nvPicPr>
          <p:cNvPr id="12"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3077" t="40974" b="38513"/>
          <a:stretch>
            <a:fillRect/>
          </a:stretch>
        </p:blipFill>
        <p:spPr bwMode="auto">
          <a:xfrm>
            <a:off x="7640514" y="95243"/>
            <a:ext cx="1415562" cy="283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a:t>单击此处编辑母版标题样式</a:t>
            </a:r>
            <a:endParaRPr lang="zh-CN" altLang="en-US"/>
          </a:p>
        </p:txBody>
      </p:sp>
      <p:sp>
        <p:nvSpPr>
          <p:cNvPr id="3" name="内容占位符 2"/>
          <p:cNvSpPr>
            <a:spLocks noGrp="1"/>
          </p:cNvSpPr>
          <p:nvPr>
            <p:ph sz="half" idx="1"/>
          </p:nvPr>
        </p:nvSpPr>
        <p:spPr>
          <a:xfrm>
            <a:off x="839788" y="1455006"/>
            <a:ext cx="3810000" cy="4114800"/>
          </a:xfrm>
          <a:prstGeom prst="rect">
            <a:avLst/>
          </a:prstGeom>
        </p:spPr>
        <p:txBody>
          <a:bodyPr/>
          <a:lstStyle>
            <a:lvl1pPr>
              <a:defRPr b="1"/>
            </a:lvl1pPr>
            <a:lvl2pPr>
              <a:defRPr b="1"/>
            </a:lvl2pPr>
            <a:lvl3pPr>
              <a:defRPr b="1"/>
            </a:lvl3pPr>
            <a:lvl4pPr>
              <a:defRPr b="1"/>
            </a:lvl4pPr>
            <a:lvl5pPr>
              <a:defRPr b="1"/>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40642" y="1432904"/>
            <a:ext cx="3810000" cy="4114800"/>
          </a:xfrm>
          <a:prstGeom prst="rect">
            <a:avLst/>
          </a:prstGeom>
        </p:spPr>
        <p:txBody>
          <a:bodyPr/>
          <a:lstStyle>
            <a:lvl1pPr>
              <a:defRPr b="1"/>
            </a:lvl1pPr>
            <a:lvl2pPr>
              <a:defRPr b="1"/>
            </a:lvl2pPr>
            <a:lvl3pPr>
              <a:defRPr b="1"/>
            </a:lvl3pPr>
            <a:lvl4pPr>
              <a:defRPr b="1"/>
            </a:lvl4pPr>
            <a:lvl5pPr>
              <a:defRPr b="1"/>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b="1"/>
            </a:lvl1pPr>
          </a:lstStyle>
          <a:p>
            <a:pPr>
              <a:defRPr/>
            </a:pPr>
            <a:endParaRPr lang="en-US" altLang="zh-CN" dirty="0"/>
          </a:p>
        </p:txBody>
      </p:sp>
      <p:sp>
        <p:nvSpPr>
          <p:cNvPr id="6" name="Rectangle 12"/>
          <p:cNvSpPr>
            <a:spLocks noGrp="1" noChangeArrowheads="1"/>
          </p:cNvSpPr>
          <p:nvPr>
            <p:ph type="ftr" sz="quarter" idx="11"/>
          </p:nvPr>
        </p:nvSpPr>
        <p:spPr/>
        <p:txBody>
          <a:bodyPr/>
          <a:lstStyle>
            <a:lvl1pPr>
              <a:defRPr b="1"/>
            </a:lvl1pPr>
          </a:lstStyle>
          <a:p>
            <a:pPr>
              <a:defRPr/>
            </a:pPr>
            <a:endParaRPr lang="en-US" altLang="zh-CN" dirty="0"/>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b="1"/>
            </a:lvl1pPr>
          </a:lstStyle>
          <a:p>
            <a:pPr>
              <a:defRPr/>
            </a:pPr>
            <a:fld id="{F4C1C56C-149B-47FD-93E1-25EA40A550F8}" type="slidenum">
              <a:rPr lang="en-US" altLang="zh-CN" smtClean="0"/>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06104" y="265475"/>
            <a:ext cx="6961256" cy="82391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533523" y="1276719"/>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533523" y="2100631"/>
            <a:ext cx="386873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532435" y="1276719"/>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532435" y="2100631"/>
            <a:ext cx="38877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FF513AF2-E6BE-46BF-BE60-AE5395E88CAD}" type="slidenum">
              <a:rPr lang="en-US" altLang="zh-CN" smtClean="0"/>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1125414"/>
            <a:ext cx="2949575" cy="931985"/>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1283677"/>
            <a:ext cx="4629150" cy="457737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5E5B9687-43AD-48E3-B967-34003FFE165D}" type="slidenum">
              <a:rPr lang="en-US" altLang="zh-CN" smtClean="0"/>
            </a:fld>
            <a:endParaRPr lang="en-US" altLang="zh-CN"/>
          </a:p>
        </p:txBody>
      </p:sp>
      <p:sp>
        <p:nvSpPr>
          <p:cNvPr id="8" name="标题 1"/>
          <p:cNvSpPr txBox="1"/>
          <p:nvPr/>
        </p:nvSpPr>
        <p:spPr bwMode="auto">
          <a:xfrm>
            <a:off x="1306104" y="265475"/>
            <a:ext cx="6961256"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b="0"/>
              <a:t>单击此处编辑母版标题样式</a:t>
            </a:r>
            <a:endParaRPr lang="zh-CN" altLang="en-US" b="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4F3AD361-67D9-49AA-9A53-38CF28EEA583}" type="slidenum">
              <a:rPr lang="en-US" altLang="zh-CN" smtClean="0"/>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00100" y="1661550"/>
            <a:ext cx="7772400" cy="46630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D5C643A4-3E26-45D1-96DF-2F67516788A1}" type="slidenum">
              <a:rPr lang="en-US" altLang="zh-CN" smtClean="0"/>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DD5FF35C-FDA9-4B3C-A051-F6FCDC8E36DB}" type="slidenum">
              <a:rPr lang="en-US" altLang="zh-CN" smtClean="0"/>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3" name="Rectangle 9"/>
          <p:cNvSpPr>
            <a:spLocks noGrp="1" noChangeArrowheads="1"/>
          </p:cNvSpPr>
          <p:nvPr>
            <p:ph type="title"/>
          </p:nvPr>
        </p:nvSpPr>
        <p:spPr bwMode="auto">
          <a:xfrm>
            <a:off x="1324769" y="320113"/>
            <a:ext cx="7305992" cy="57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5371"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a:defRPr/>
            </a:pPr>
            <a:endParaRPr lang="en-US" altLang="zh-CN" dirty="0"/>
          </a:p>
        </p:txBody>
      </p:sp>
      <p:sp>
        <p:nvSpPr>
          <p:cNvPr id="15372" name="Rectangle 12"/>
          <p:cNvSpPr>
            <a:spLocks noGrp="1" noChangeArrowheads="1"/>
          </p:cNvSpPr>
          <p:nvPr>
            <p:ph type="ftr" sz="quarter" idx="3"/>
          </p:nvPr>
        </p:nvSpPr>
        <p:spPr bwMode="auto">
          <a:xfrm>
            <a:off x="3069748" y="6465656"/>
            <a:ext cx="2895600"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1" smtClean="0">
                <a:solidFill>
                  <a:schemeClr val="tx1"/>
                </a:solidFill>
                <a:effectLst/>
              </a:defRPr>
            </a:lvl1pPr>
          </a:lstStyle>
          <a:p>
            <a:pPr>
              <a:defRPr/>
            </a:pPr>
            <a:endParaRPr lang="en-US" altLang="zh-CN" dirty="0"/>
          </a:p>
        </p:txBody>
      </p:sp>
      <p:sp>
        <p:nvSpPr>
          <p:cNvPr id="15" name="Rectangle 8"/>
          <p:cNvSpPr>
            <a:spLocks noChangeArrowheads="1"/>
          </p:cNvSpPr>
          <p:nvPr/>
        </p:nvSpPr>
        <p:spPr bwMode="gray">
          <a:xfrm>
            <a:off x="602818" y="6380642"/>
            <a:ext cx="8226425" cy="31750"/>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pic>
        <p:nvPicPr>
          <p:cNvPr id="2050" name="Picture 2" descr="https://timgsa.baidu.com/timg?image&amp;quality=80&amp;size=b9999_10000&amp;sec=1513057428162&amp;di=37860fdf3c4871460953786bbfa26622&amp;imgtype=0&amp;src=http%3A%2F%2Fpic.baike.soso.com%2Fp%2F20111015%2F20111015115227-260268041.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1894" t="12080" r="11532" b="12880"/>
          <a:stretch>
            <a:fillRect/>
          </a:stretch>
        </p:blipFill>
        <p:spPr bwMode="auto">
          <a:xfrm>
            <a:off x="428827" y="248004"/>
            <a:ext cx="677490" cy="6639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3077" t="40974" b="38513"/>
          <a:stretch>
            <a:fillRect/>
          </a:stretch>
        </p:blipFill>
        <p:spPr bwMode="auto">
          <a:xfrm>
            <a:off x="7464668" y="6446811"/>
            <a:ext cx="1415562" cy="283113"/>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p:cNvSpPr>
            <a:spLocks noChangeArrowheads="1"/>
          </p:cNvSpPr>
          <p:nvPr/>
        </p:nvSpPr>
        <p:spPr bwMode="gray">
          <a:xfrm>
            <a:off x="404336" y="918967"/>
            <a:ext cx="8226425" cy="31750"/>
          </a:xfrm>
          <a:prstGeom prst="rect">
            <a:avLst/>
          </a:prstGeom>
          <a:gradFill rotWithShape="0">
            <a:gsLst>
              <a:gs pos="16000">
                <a:schemeClr val="bg2"/>
              </a:gs>
              <a:gs pos="10000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sp>
        <p:nvSpPr>
          <p:cNvPr id="1031" name="Rectangle 7"/>
          <p:cNvSpPr>
            <a:spLocks noChangeArrowheads="1"/>
          </p:cNvSpPr>
          <p:nvPr/>
        </p:nvSpPr>
        <p:spPr bwMode="gray">
          <a:xfrm>
            <a:off x="1107784" y="248004"/>
            <a:ext cx="31750" cy="105251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16200000" scaled="1"/>
            <a:tileRect/>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blinds dir="vert"/>
  </p:transition>
  <p:hf hdr="0" ftr="0" dt="0"/>
  <p:txStyles>
    <p:title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3.xml"/><Relationship Id="rId7" Type="http://schemas.openxmlformats.org/officeDocument/2006/relationships/image" Target="../media/image12.emf"/><Relationship Id="rId6" Type="http://schemas.openxmlformats.org/officeDocument/2006/relationships/oleObject" Target="../embeddings/oleObject3.bin"/><Relationship Id="rId5" Type="http://schemas.openxmlformats.org/officeDocument/2006/relationships/image" Target="../media/image11.emf"/><Relationship Id="rId4" Type="http://schemas.openxmlformats.org/officeDocument/2006/relationships/oleObject" Target="../embeddings/oleObject2.bin"/><Relationship Id="rId3" Type="http://schemas.openxmlformats.org/officeDocument/2006/relationships/image" Target="../media/image10.emf"/><Relationship Id="rId2" Type="http://schemas.openxmlformats.org/officeDocument/2006/relationships/oleObject" Target="../embeddings/oleObject1.bin"/><Relationship Id="rId10" Type="http://schemas.openxmlformats.org/officeDocument/2006/relationships/notesSlide" Target="../notesSlides/notesSlide10.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3.xml"/><Relationship Id="rId7" Type="http://schemas.openxmlformats.org/officeDocument/2006/relationships/image" Target="../media/image16.png"/><Relationship Id="rId6" Type="http://schemas.openxmlformats.org/officeDocument/2006/relationships/image" Target="../media/image15.emf"/><Relationship Id="rId5" Type="http://schemas.openxmlformats.org/officeDocument/2006/relationships/oleObject" Target="../embeddings/oleObject6.bin"/><Relationship Id="rId4" Type="http://schemas.openxmlformats.org/officeDocument/2006/relationships/image" Target="../media/image14.emf"/><Relationship Id="rId3" Type="http://schemas.openxmlformats.org/officeDocument/2006/relationships/oleObject" Target="../embeddings/oleObject5.bin"/><Relationship Id="rId2" Type="http://schemas.openxmlformats.org/officeDocument/2006/relationships/image" Target="../media/image13.emf"/><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1" Type="http://schemas.openxmlformats.org/officeDocument/2006/relationships/slideLayout" Target="../slideLayouts/slideLayout3.xml"/><Relationship Id="rId10" Type="http://schemas.openxmlformats.org/officeDocument/2006/relationships/image" Target="../media/image26.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3.xml"/><Relationship Id="rId7" Type="http://schemas.openxmlformats.org/officeDocument/2006/relationships/image" Target="../media/image30.png"/><Relationship Id="rId6" Type="http://schemas.openxmlformats.org/officeDocument/2006/relationships/image" Target="../media/image29.emf"/><Relationship Id="rId5" Type="http://schemas.openxmlformats.org/officeDocument/2006/relationships/oleObject" Target="../embeddings/oleObject9.bin"/><Relationship Id="rId4" Type="http://schemas.openxmlformats.org/officeDocument/2006/relationships/image" Target="../media/image28.emf"/><Relationship Id="rId3" Type="http://schemas.openxmlformats.org/officeDocument/2006/relationships/oleObject" Target="../embeddings/oleObject8.bin"/><Relationship Id="rId2" Type="http://schemas.openxmlformats.org/officeDocument/2006/relationships/image" Target="../media/image27.emf"/><Relationship Id="rId10" Type="http://schemas.openxmlformats.org/officeDocument/2006/relationships/notesSlide" Target="../notesSlides/notesSlide11.xml"/><Relationship Id="rId1"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3.wmf"/><Relationship Id="rId7" Type="http://schemas.openxmlformats.org/officeDocument/2006/relationships/oleObject" Target="../embeddings/oleObject13.bin"/><Relationship Id="rId6" Type="http://schemas.openxmlformats.org/officeDocument/2006/relationships/image" Target="../media/image42.wmf"/><Relationship Id="rId5" Type="http://schemas.openxmlformats.org/officeDocument/2006/relationships/oleObject" Target="../embeddings/oleObject12.bin"/><Relationship Id="rId4" Type="http://schemas.openxmlformats.org/officeDocument/2006/relationships/image" Target="../media/image41.wmf"/><Relationship Id="rId3" Type="http://schemas.openxmlformats.org/officeDocument/2006/relationships/oleObject" Target="../embeddings/oleObject11.bin"/><Relationship Id="rId2" Type="http://schemas.openxmlformats.org/officeDocument/2006/relationships/image" Target="../media/image40.emf"/><Relationship Id="rId11" Type="http://schemas.openxmlformats.org/officeDocument/2006/relationships/notesSlide" Target="../notesSlides/notesSlide17.xml"/><Relationship Id="rId10" Type="http://schemas.openxmlformats.org/officeDocument/2006/relationships/vmlDrawing" Target="../drawings/vmlDrawing4.vml"/><Relationship Id="rId1"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5.vml"/><Relationship Id="rId3" Type="http://schemas.openxmlformats.org/officeDocument/2006/relationships/slideLayout" Target="../slideLayouts/slideLayout3.xml"/><Relationship Id="rId2" Type="http://schemas.openxmlformats.org/officeDocument/2006/relationships/image" Target="../media/image44.wmf"/><Relationship Id="rId1" Type="http://schemas.openxmlformats.org/officeDocument/2006/relationships/oleObject" Target="../embeddings/oleObject14.bin"/></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02485" y="2332691"/>
            <a:ext cx="5916157" cy="695360"/>
          </a:xfrm>
        </p:spPr>
        <p:txBody>
          <a:bodyPr/>
          <a:lstStyle/>
          <a:p>
            <a:r>
              <a:rPr lang="zh-CN" altLang="en-US" dirty="0"/>
              <a:t>第一章 数字逻辑代数基础</a:t>
            </a:r>
            <a:endParaRPr lang="zh-CN" altLang="en-US" dirty="0">
              <a:latin typeface="黑体" panose="02010609060101010101" pitchFamily="49" charset="-122"/>
              <a:ea typeface="黑体" panose="02010609060101010101" pitchFamily="49" charset="-122"/>
            </a:endParaRPr>
          </a:p>
        </p:txBody>
      </p:sp>
      <p:sp>
        <p:nvSpPr>
          <p:cNvPr id="5" name="副标题 4"/>
          <p:cNvSpPr>
            <a:spLocks noGrp="1"/>
          </p:cNvSpPr>
          <p:nvPr>
            <p:ph type="subTitle" idx="1"/>
          </p:nvPr>
        </p:nvSpPr>
        <p:spPr>
          <a:xfrm>
            <a:off x="2410619" y="3350687"/>
            <a:ext cx="4133056" cy="1510968"/>
          </a:xfrm>
        </p:spPr>
        <p:txBody>
          <a:bodyPr/>
          <a:lstStyle/>
          <a:p>
            <a:pPr algn="l"/>
            <a:r>
              <a:rPr lang="en-US" altLang="zh-CN" dirty="0">
                <a:latin typeface="黑体" panose="02010609060101010101" pitchFamily="49" charset="-122"/>
                <a:ea typeface="黑体" panose="02010609060101010101" pitchFamily="49" charset="-122"/>
              </a:rPr>
              <a:t>§1.3 </a:t>
            </a:r>
            <a:r>
              <a:rPr lang="zh-CN" altLang="en-US" dirty="0">
                <a:latin typeface="黑体" panose="02010609060101010101" pitchFamily="49" charset="-122"/>
                <a:ea typeface="黑体" panose="02010609060101010101" pitchFamily="49" charset="-122"/>
              </a:rPr>
              <a:t>概念和运算</a:t>
            </a:r>
            <a:endParaRPr lang="en-US" altLang="zh-CN" dirty="0">
              <a:latin typeface="黑体" panose="02010609060101010101" pitchFamily="49" charset="-122"/>
              <a:ea typeface="黑体" panose="02010609060101010101" pitchFamily="49" charset="-122"/>
            </a:endParaRPr>
          </a:p>
          <a:p>
            <a:pPr algn="l"/>
            <a:r>
              <a:rPr lang="en-US" altLang="zh-CN" dirty="0">
                <a:latin typeface="黑体" panose="02010609060101010101" pitchFamily="49" charset="-122"/>
                <a:ea typeface="黑体" panose="02010609060101010101" pitchFamily="49" charset="-122"/>
              </a:rPr>
              <a:t>§1.4 </a:t>
            </a:r>
            <a:r>
              <a:rPr lang="zh-CN" altLang="en-US" dirty="0">
                <a:latin typeface="黑体" panose="02010609060101010101" pitchFamily="49" charset="-122"/>
                <a:ea typeface="黑体" panose="02010609060101010101" pitchFamily="49" charset="-122"/>
              </a:rPr>
              <a:t>公式和定理</a:t>
            </a:r>
            <a:endParaRPr lang="en-US" altLang="zh-CN" dirty="0">
              <a:latin typeface="黑体" panose="02010609060101010101" pitchFamily="49" charset="-122"/>
              <a:ea typeface="黑体" panose="02010609060101010101" pitchFamily="49" charset="-122"/>
            </a:endParaRPr>
          </a:p>
          <a:p>
            <a:pPr algn="l"/>
            <a:endParaRPr lang="en-US" altLang="zh-CN" dirty="0"/>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997" y="-3031"/>
            <a:ext cx="82296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0" indent="0" eaLnBrk="1" hangingPunct="1">
              <a:lnSpc>
                <a:spcPct val="120000"/>
              </a:lnSpc>
              <a:spcBef>
                <a:spcPct val="90000"/>
              </a:spcBef>
              <a:buClr>
                <a:srgbClr val="330066"/>
              </a:buClr>
              <a:buNone/>
              <a:defRPr/>
            </a:pPr>
            <a:r>
              <a:rPr lang="zh-CN" altLang="en-US" sz="2800" dirty="0">
                <a:solidFill>
                  <a:srgbClr val="1F08F8"/>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“或非”</a:t>
            </a:r>
            <a:r>
              <a:rPr lang="zh-CN" altLang="en-US" sz="2800" dirty="0">
                <a:latin typeface="黑体" panose="02010609060101010101" pitchFamily="49" charset="-122"/>
                <a:ea typeface="黑体" panose="02010609060101010101" pitchFamily="49" charset="-122"/>
              </a:rPr>
              <a:t>逻辑</a:t>
            </a:r>
            <a:endParaRPr kumimoji="0" lang="en-US" altLang="zh-CN" sz="2000" dirty="0">
              <a:solidFill>
                <a:srgbClr val="000000"/>
              </a:solidFill>
              <a:latin typeface="黑体" panose="02010609060101010101" pitchFamily="49" charset="-122"/>
              <a:ea typeface="黑体" panose="02010609060101010101" pitchFamily="49" charset="-122"/>
            </a:endParaRPr>
          </a:p>
        </p:txBody>
      </p:sp>
      <p:sp>
        <p:nvSpPr>
          <p:cNvPr id="3" name="Text Box 85"/>
          <p:cNvSpPr txBox="1">
            <a:spLocks noChangeArrowheads="1"/>
          </p:cNvSpPr>
          <p:nvPr/>
        </p:nvSpPr>
        <p:spPr bwMode="auto">
          <a:xfrm>
            <a:off x="4649663" y="1763993"/>
            <a:ext cx="2556621"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、逻辑符号</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 Box 5"/>
              <p:cNvSpPr txBox="1">
                <a:spLocks noChangeArrowheads="1"/>
              </p:cNvSpPr>
              <p:nvPr/>
            </p:nvSpPr>
            <p:spPr bwMode="auto">
              <a:xfrm>
                <a:off x="3245545" y="822993"/>
                <a:ext cx="2195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0" eaLnBrk="1" hangingPunct="1">
                  <a:spcBef>
                    <a:spcPct val="50000"/>
                  </a:spcBef>
                  <a:buClrTx/>
                  <a:buSz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t>𝑭</m:t>
                      </m:r>
                      <m: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t>=</m:t>
                      </m:r>
                      <m:acc>
                        <m:accPr>
                          <m:chr m:val="̅"/>
                          <m:ctrlP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ctrlPr>
                        </m:accPr>
                        <m:e>
                          <m:r>
                            <a:rPr lang="en-US" altLang="zh-CN" sz="2800" i="1" dirty="0">
                              <a:solidFill>
                                <a:srgbClr val="FF0000"/>
                              </a:solidFill>
                              <a:latin typeface="Cambria Math" panose="02040503050406030204" pitchFamily="18" charset="0"/>
                              <a:cs typeface="Times New Roman" panose="02020603050405020304" pitchFamily="18" charset="0"/>
                            </a:rPr>
                            <m:t>𝑨</m:t>
                          </m:r>
                          <m:r>
                            <a:rPr lang="en-US" altLang="zh-CN" sz="2800" i="1" dirty="0">
                              <a:solidFill>
                                <a:srgbClr val="FF0000"/>
                              </a:solidFill>
                              <a:latin typeface="Cambria Math" panose="02040503050406030204" pitchFamily="18" charset="0"/>
                              <a:cs typeface="Times New Roman" panose="02020603050405020304" pitchFamily="18" charset="0"/>
                            </a:rPr>
                            <m:t>+</m:t>
                          </m:r>
                          <m:r>
                            <a:rPr lang="en-US" altLang="zh-CN" sz="2800" i="1" dirty="0">
                              <a:solidFill>
                                <a:srgbClr val="FF0000"/>
                              </a:solidFill>
                              <a:latin typeface="Cambria Math" panose="02040503050406030204" pitchFamily="18" charset="0"/>
                              <a:cs typeface="Times New Roman" panose="02020603050405020304" pitchFamily="18" charset="0"/>
                            </a:rPr>
                            <m:t>𝑩</m:t>
                          </m:r>
                          <m:r>
                            <m:rPr>
                              <m:nor/>
                            </m:rPr>
                            <a:rPr lang="en-US" altLang="zh-CN"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m:t> </m:t>
                          </m:r>
                        </m:e>
                      </m:acc>
                    </m:oMath>
                  </m:oMathPara>
                </a14:m>
                <a:endParaRPr kumimoji="1" lang="en-US" altLang="zh-CN"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5" name="Text Box 5"/>
              <p:cNvSpPr txBox="1">
                <a:spLocks noRot="1" noChangeAspect="1" noMove="1" noResize="1" noEditPoints="1" noAdjustHandles="1" noChangeArrowheads="1" noChangeShapeType="1" noTextEdit="1"/>
              </p:cNvSpPr>
              <p:nvPr/>
            </p:nvSpPr>
            <p:spPr bwMode="auto">
              <a:xfrm>
                <a:off x="3245545" y="822993"/>
                <a:ext cx="2195504" cy="523220"/>
              </a:xfrm>
              <a:prstGeom prst="rect">
                <a:avLst/>
              </a:prstGeom>
              <a:blipFill rotWithShape="1">
                <a:blip r:embed="rId1"/>
                <a:stretch>
                  <a:fillRect l="-3" t="-6" r="17" b="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7" name="组合 6"/>
          <p:cNvGrpSpPr/>
          <p:nvPr/>
        </p:nvGrpSpPr>
        <p:grpSpPr>
          <a:xfrm>
            <a:off x="1507449" y="2623811"/>
            <a:ext cx="1992911" cy="1835682"/>
            <a:chOff x="3830306" y="4025500"/>
            <a:chExt cx="1661161" cy="1348694"/>
          </a:xfrm>
        </p:grpSpPr>
        <p:sp>
          <p:nvSpPr>
            <p:cNvPr id="8" name="文本框 7"/>
            <p:cNvSpPr txBox="1"/>
            <p:nvPr/>
          </p:nvSpPr>
          <p:spPr bwMode="auto">
            <a:xfrm>
              <a:off x="3872633" y="4107885"/>
              <a:ext cx="1618834" cy="12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A  B      F</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0   0       1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0   1       0</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1   0       0</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1   1       0</a:t>
              </a:r>
              <a:endParaRPr lang="en-US" altLang="zh-CN" dirty="0">
                <a:solidFill>
                  <a:schemeClr val="tx1"/>
                </a:solidFill>
                <a:latin typeface="Times New Roman" panose="02020603050405020304" pitchFamily="18" charset="0"/>
              </a:endParaRPr>
            </a:p>
          </p:txBody>
        </p:sp>
        <p:cxnSp>
          <p:nvCxnSpPr>
            <p:cNvPr id="9" name="直接连接符 8"/>
            <p:cNvCxnSpPr/>
            <p:nvPr/>
          </p:nvCxnSpPr>
          <p:spPr bwMode="auto">
            <a:xfrm>
              <a:off x="3830306" y="4272237"/>
              <a:ext cx="1433012" cy="1543"/>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4716352" y="4025500"/>
              <a:ext cx="4860" cy="1315507"/>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0"/>
          <p:cNvGrpSpPr/>
          <p:nvPr/>
        </p:nvGrpSpPr>
        <p:grpSpPr>
          <a:xfrm>
            <a:off x="1232021" y="1597229"/>
            <a:ext cx="3252788" cy="800648"/>
            <a:chOff x="332231" y="5163024"/>
            <a:chExt cx="3252788" cy="800648"/>
          </a:xfrm>
        </p:grpSpPr>
        <p:grpSp>
          <p:nvGrpSpPr>
            <p:cNvPr id="12" name="Group 83"/>
            <p:cNvGrpSpPr/>
            <p:nvPr/>
          </p:nvGrpSpPr>
          <p:grpSpPr bwMode="auto">
            <a:xfrm>
              <a:off x="332231" y="5163024"/>
              <a:ext cx="2690813" cy="762000"/>
              <a:chOff x="1269" y="2921"/>
              <a:chExt cx="1695" cy="480"/>
            </a:xfrm>
            <a:noFill/>
          </p:grpSpPr>
          <p:sp>
            <p:nvSpPr>
              <p:cNvPr id="14" name="Rectangle 84"/>
              <p:cNvSpPr>
                <a:spLocks noChangeArrowheads="1"/>
              </p:cNvSpPr>
              <p:nvPr/>
            </p:nvSpPr>
            <p:spPr bwMode="auto">
              <a:xfrm>
                <a:off x="1326" y="2921"/>
                <a:ext cx="1236" cy="480"/>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黑体" panose="02010609060101010101" pitchFamily="49" charset="-122"/>
                  <a:ea typeface="黑体" panose="02010609060101010101" pitchFamily="49" charset="-122"/>
                </a:endParaRPr>
              </a:p>
            </p:txBody>
          </p:sp>
          <p:sp>
            <p:nvSpPr>
              <p:cNvPr id="15" name="Text Box 85"/>
              <p:cNvSpPr txBox="1">
                <a:spLocks noChangeArrowheads="1"/>
              </p:cNvSpPr>
              <p:nvPr/>
            </p:nvSpPr>
            <p:spPr bwMode="auto">
              <a:xfrm>
                <a:off x="1269" y="3029"/>
                <a:ext cx="1695" cy="330"/>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、真值表</a:t>
                </a:r>
                <a:endPar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pSp>
        <p:sp>
          <p:nvSpPr>
            <p:cNvPr id="13" name="Rectangle 91"/>
            <p:cNvSpPr>
              <a:spLocks noChangeArrowheads="1"/>
            </p:cNvSpPr>
            <p:nvPr/>
          </p:nvSpPr>
          <p:spPr bwMode="auto">
            <a:xfrm>
              <a:off x="2270569" y="5201672"/>
              <a:ext cx="1314450" cy="762000"/>
            </a:xfrm>
            <a:prstGeom prst="rect">
              <a:avLst/>
            </a:prstGeom>
            <a:no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800"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pSp>
      <p:grpSp>
        <p:nvGrpSpPr>
          <p:cNvPr id="16" name="组合 15"/>
          <p:cNvGrpSpPr/>
          <p:nvPr/>
        </p:nvGrpSpPr>
        <p:grpSpPr>
          <a:xfrm>
            <a:off x="5026697" y="2474479"/>
            <a:ext cx="2646548" cy="935355"/>
            <a:chOff x="6077062" y="3487664"/>
            <a:chExt cx="2646548" cy="935355"/>
          </a:xfrm>
        </p:grpSpPr>
        <p:grpSp>
          <p:nvGrpSpPr>
            <p:cNvPr id="17" name="Group 63"/>
            <p:cNvGrpSpPr>
              <a:grpSpLocks noChangeAspect="1"/>
            </p:cNvGrpSpPr>
            <p:nvPr/>
          </p:nvGrpSpPr>
          <p:grpSpPr bwMode="auto">
            <a:xfrm>
              <a:off x="6077062" y="3487664"/>
              <a:ext cx="2646548" cy="804671"/>
              <a:chOff x="190" y="2945"/>
              <a:chExt cx="1582" cy="481"/>
            </a:xfrm>
          </p:grpSpPr>
          <p:sp>
            <p:nvSpPr>
              <p:cNvPr id="20" name="Text Box 64"/>
              <p:cNvSpPr txBox="1">
                <a:spLocks noChangeArrowheads="1"/>
              </p:cNvSpPr>
              <p:nvPr/>
            </p:nvSpPr>
            <p:spPr bwMode="auto">
              <a:xfrm>
                <a:off x="190" y="2945"/>
                <a:ext cx="266" cy="3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800" b="0"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1" name="Rectangle 65"/>
              <p:cNvSpPr>
                <a:spLocks noChangeArrowheads="1"/>
              </p:cNvSpPr>
              <p:nvPr/>
            </p:nvSpPr>
            <p:spPr bwMode="auto">
              <a:xfrm>
                <a:off x="826" y="3009"/>
                <a:ext cx="293" cy="417"/>
              </a:xfrm>
              <a:prstGeom prst="rect">
                <a:avLst/>
              </a:prstGeom>
              <a:noFill/>
              <a:ln w="28575">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22" name="Text Box 66"/>
              <p:cNvSpPr txBox="1">
                <a:spLocks noChangeArrowheads="1"/>
              </p:cNvSpPr>
              <p:nvPr/>
            </p:nvSpPr>
            <p:spPr bwMode="auto">
              <a:xfrm>
                <a:off x="818" y="2982"/>
                <a:ext cx="307" cy="27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3" name="Line 67"/>
              <p:cNvSpPr>
                <a:spLocks noChangeShapeType="1"/>
              </p:cNvSpPr>
              <p:nvPr/>
            </p:nvSpPr>
            <p:spPr bwMode="auto">
              <a:xfrm>
                <a:off x="447" y="3103"/>
                <a:ext cx="38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4" name="Oval 68"/>
              <p:cNvSpPr>
                <a:spLocks noChangeArrowheads="1"/>
              </p:cNvSpPr>
              <p:nvPr/>
            </p:nvSpPr>
            <p:spPr bwMode="auto">
              <a:xfrm>
                <a:off x="1119" y="3177"/>
                <a:ext cx="82" cy="82"/>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25" name="Line 69"/>
              <p:cNvSpPr>
                <a:spLocks noChangeShapeType="1"/>
              </p:cNvSpPr>
              <p:nvPr/>
            </p:nvSpPr>
            <p:spPr bwMode="auto">
              <a:xfrm>
                <a:off x="1204" y="3214"/>
                <a:ext cx="365"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6" name="Text Box 70"/>
              <p:cNvSpPr txBox="1">
                <a:spLocks noChangeArrowheads="1"/>
              </p:cNvSpPr>
              <p:nvPr/>
            </p:nvSpPr>
            <p:spPr bwMode="auto">
              <a:xfrm>
                <a:off x="1530" y="3080"/>
                <a:ext cx="242" cy="3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F</a:t>
                </a:r>
                <a:endParaRPr kumimoji="1" lang="en-US" altLang="zh-CN" sz="28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grpSp>
        <p:sp>
          <p:nvSpPr>
            <p:cNvPr id="18" name="Line 67"/>
            <p:cNvSpPr>
              <a:spLocks noChangeShapeType="1"/>
            </p:cNvSpPr>
            <p:nvPr/>
          </p:nvSpPr>
          <p:spPr bwMode="auto">
            <a:xfrm>
              <a:off x="6513405" y="4171560"/>
              <a:ext cx="635707"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9" name="Text Box 64"/>
            <p:cNvSpPr txBox="1">
              <a:spLocks noChangeArrowheads="1"/>
            </p:cNvSpPr>
            <p:nvPr/>
          </p:nvSpPr>
          <p:spPr bwMode="auto">
            <a:xfrm>
              <a:off x="6093371" y="3899799"/>
              <a:ext cx="423514"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800" b="0"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27" name="组合 26"/>
          <p:cNvGrpSpPr/>
          <p:nvPr/>
        </p:nvGrpSpPr>
        <p:grpSpPr>
          <a:xfrm>
            <a:off x="5019121" y="3485096"/>
            <a:ext cx="2646548" cy="935355"/>
            <a:chOff x="5238226" y="4416148"/>
            <a:chExt cx="2646548" cy="935355"/>
          </a:xfrm>
        </p:grpSpPr>
        <p:grpSp>
          <p:nvGrpSpPr>
            <p:cNvPr id="28" name="组合 27"/>
            <p:cNvGrpSpPr/>
            <p:nvPr/>
          </p:nvGrpSpPr>
          <p:grpSpPr>
            <a:xfrm>
              <a:off x="5238226" y="4416148"/>
              <a:ext cx="2646548" cy="935355"/>
              <a:chOff x="6077062" y="3487664"/>
              <a:chExt cx="2646548" cy="935355"/>
            </a:xfrm>
          </p:grpSpPr>
          <p:grpSp>
            <p:nvGrpSpPr>
              <p:cNvPr id="30" name="Group 63"/>
              <p:cNvGrpSpPr>
                <a:grpSpLocks noChangeAspect="1"/>
              </p:cNvGrpSpPr>
              <p:nvPr/>
            </p:nvGrpSpPr>
            <p:grpSpPr bwMode="auto">
              <a:xfrm>
                <a:off x="6077062" y="3487664"/>
                <a:ext cx="2646548" cy="804671"/>
                <a:chOff x="190" y="2945"/>
                <a:chExt cx="1582" cy="481"/>
              </a:xfrm>
            </p:grpSpPr>
            <p:sp>
              <p:nvSpPr>
                <p:cNvPr id="33" name="Text Box 64"/>
                <p:cNvSpPr txBox="1">
                  <a:spLocks noChangeArrowheads="1"/>
                </p:cNvSpPr>
                <p:nvPr/>
              </p:nvSpPr>
              <p:spPr bwMode="auto">
                <a:xfrm>
                  <a:off x="190" y="2945"/>
                  <a:ext cx="266" cy="3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800" b="0"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4" name="Rectangle 65"/>
                <p:cNvSpPr>
                  <a:spLocks noChangeArrowheads="1"/>
                </p:cNvSpPr>
                <p:nvPr/>
              </p:nvSpPr>
              <p:spPr bwMode="auto">
                <a:xfrm>
                  <a:off x="826" y="3009"/>
                  <a:ext cx="293" cy="417"/>
                </a:xfrm>
                <a:prstGeom prst="rect">
                  <a:avLst/>
                </a:prstGeom>
                <a:noFill/>
                <a:ln w="28575">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35" name="Line 67"/>
                <p:cNvSpPr>
                  <a:spLocks noChangeShapeType="1"/>
                </p:cNvSpPr>
                <p:nvPr/>
              </p:nvSpPr>
              <p:spPr bwMode="auto">
                <a:xfrm>
                  <a:off x="447" y="3103"/>
                  <a:ext cx="38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36" name="Oval 68"/>
                <p:cNvSpPr>
                  <a:spLocks noChangeArrowheads="1"/>
                </p:cNvSpPr>
                <p:nvPr/>
              </p:nvSpPr>
              <p:spPr bwMode="auto">
                <a:xfrm>
                  <a:off x="1119" y="3177"/>
                  <a:ext cx="82" cy="82"/>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37" name="Line 69"/>
                <p:cNvSpPr>
                  <a:spLocks noChangeShapeType="1"/>
                </p:cNvSpPr>
                <p:nvPr/>
              </p:nvSpPr>
              <p:spPr bwMode="auto">
                <a:xfrm>
                  <a:off x="1204" y="3214"/>
                  <a:ext cx="365"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38" name="Text Box 70"/>
                <p:cNvSpPr txBox="1">
                  <a:spLocks noChangeArrowheads="1"/>
                </p:cNvSpPr>
                <p:nvPr/>
              </p:nvSpPr>
              <p:spPr bwMode="auto">
                <a:xfrm>
                  <a:off x="1530" y="3080"/>
                  <a:ext cx="242" cy="3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F</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grpSp>
          <p:sp>
            <p:nvSpPr>
              <p:cNvPr id="31" name="Line 67"/>
              <p:cNvSpPr>
                <a:spLocks noChangeShapeType="1"/>
              </p:cNvSpPr>
              <p:nvPr/>
            </p:nvSpPr>
            <p:spPr bwMode="auto">
              <a:xfrm>
                <a:off x="6513405" y="4171560"/>
                <a:ext cx="635707"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32" name="Text Box 64"/>
              <p:cNvSpPr txBox="1">
                <a:spLocks noChangeArrowheads="1"/>
              </p:cNvSpPr>
              <p:nvPr/>
            </p:nvSpPr>
            <p:spPr bwMode="auto">
              <a:xfrm>
                <a:off x="6093371" y="3899799"/>
                <a:ext cx="423514"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800" b="0"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grpSp>
        <p:sp>
          <p:nvSpPr>
            <p:cNvPr id="29" name="Text Box 66"/>
            <p:cNvSpPr txBox="1">
              <a:spLocks noChangeArrowheads="1"/>
            </p:cNvSpPr>
            <p:nvPr/>
          </p:nvSpPr>
          <p:spPr bwMode="auto">
            <a:xfrm>
              <a:off x="6356079" y="4448339"/>
              <a:ext cx="389850"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39" name="组合 38"/>
          <p:cNvGrpSpPr/>
          <p:nvPr/>
        </p:nvGrpSpPr>
        <p:grpSpPr>
          <a:xfrm>
            <a:off x="5074766" y="4513938"/>
            <a:ext cx="2657721" cy="976180"/>
            <a:chOff x="6154070" y="5325922"/>
            <a:chExt cx="2657721" cy="976180"/>
          </a:xfrm>
        </p:grpSpPr>
        <p:grpSp>
          <p:nvGrpSpPr>
            <p:cNvPr id="40" name="Group 137"/>
            <p:cNvGrpSpPr>
              <a:grpSpLocks noChangeAspect="1"/>
            </p:cNvGrpSpPr>
            <p:nvPr/>
          </p:nvGrpSpPr>
          <p:grpSpPr bwMode="auto">
            <a:xfrm>
              <a:off x="6154070" y="5325922"/>
              <a:ext cx="2657721" cy="976180"/>
              <a:chOff x="3538" y="3370"/>
              <a:chExt cx="1786" cy="656"/>
            </a:xfrm>
          </p:grpSpPr>
          <p:grpSp>
            <p:nvGrpSpPr>
              <p:cNvPr id="42" name="Group 138"/>
              <p:cNvGrpSpPr/>
              <p:nvPr/>
            </p:nvGrpSpPr>
            <p:grpSpPr bwMode="auto">
              <a:xfrm>
                <a:off x="3817" y="3505"/>
                <a:ext cx="1275" cy="417"/>
                <a:chOff x="1947" y="2880"/>
                <a:chExt cx="2023" cy="570"/>
              </a:xfrm>
            </p:grpSpPr>
            <p:grpSp>
              <p:nvGrpSpPr>
                <p:cNvPr id="46" name="Group 139"/>
                <p:cNvGrpSpPr/>
                <p:nvPr/>
              </p:nvGrpSpPr>
              <p:grpSpPr bwMode="auto">
                <a:xfrm>
                  <a:off x="2400" y="2880"/>
                  <a:ext cx="816" cy="570"/>
                  <a:chOff x="2352" y="3122"/>
                  <a:chExt cx="816" cy="570"/>
                </a:xfrm>
              </p:grpSpPr>
              <p:sp>
                <p:nvSpPr>
                  <p:cNvPr id="51" name="Arc 140"/>
                  <p:cNvSpPr/>
                  <p:nvPr/>
                </p:nvSpPr>
                <p:spPr bwMode="auto">
                  <a:xfrm>
                    <a:off x="2352" y="3133"/>
                    <a:ext cx="240" cy="556"/>
                  </a:xfrm>
                  <a:custGeom>
                    <a:avLst/>
                    <a:gdLst>
                      <a:gd name="T0" fmla="*/ 0 w 21600"/>
                      <a:gd name="T1" fmla="*/ 0 h 35664"/>
                      <a:gd name="T2" fmla="*/ 0 w 21600"/>
                      <a:gd name="T3" fmla="*/ 0 h 35664"/>
                      <a:gd name="T4" fmla="*/ 0 w 21600"/>
                      <a:gd name="T5" fmla="*/ 0 h 35664"/>
                      <a:gd name="T6" fmla="*/ 0 60000 65536"/>
                      <a:gd name="T7" fmla="*/ 0 60000 65536"/>
                      <a:gd name="T8" fmla="*/ 0 60000 65536"/>
                    </a:gdLst>
                    <a:ahLst/>
                    <a:cxnLst>
                      <a:cxn ang="T6">
                        <a:pos x="T0" y="T1"/>
                      </a:cxn>
                      <a:cxn ang="T7">
                        <a:pos x="T2" y="T3"/>
                      </a:cxn>
                      <a:cxn ang="T8">
                        <a:pos x="T4" y="T5"/>
                      </a:cxn>
                    </a:cxnLst>
                    <a:rect l="0" t="0" r="r" b="b"/>
                    <a:pathLst>
                      <a:path w="21600" h="35664" fill="none" extrusionOk="0">
                        <a:moveTo>
                          <a:pt x="12190" y="0"/>
                        </a:moveTo>
                        <a:cubicBezTo>
                          <a:pt x="18078" y="4025"/>
                          <a:pt x="21600" y="10698"/>
                          <a:pt x="21600" y="17831"/>
                        </a:cubicBezTo>
                        <a:cubicBezTo>
                          <a:pt x="21600" y="24964"/>
                          <a:pt x="18077" y="31638"/>
                          <a:pt x="12187" y="35663"/>
                        </a:cubicBezTo>
                      </a:path>
                      <a:path w="21600" h="35664" stroke="0" extrusionOk="0">
                        <a:moveTo>
                          <a:pt x="12190" y="0"/>
                        </a:moveTo>
                        <a:cubicBezTo>
                          <a:pt x="18078" y="4025"/>
                          <a:pt x="21600" y="10698"/>
                          <a:pt x="21600" y="17831"/>
                        </a:cubicBezTo>
                        <a:cubicBezTo>
                          <a:pt x="21600" y="24964"/>
                          <a:pt x="18077" y="31638"/>
                          <a:pt x="12187" y="35663"/>
                        </a:cubicBezTo>
                        <a:lnTo>
                          <a:pt x="0" y="17831"/>
                        </a:lnTo>
                        <a:lnTo>
                          <a:pt x="12190" y="0"/>
                        </a:lnTo>
                        <a:close/>
                      </a:path>
                    </a:pathLst>
                  </a:cu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2" name="Arc 141"/>
                  <p:cNvSpPr/>
                  <p:nvPr/>
                </p:nvSpPr>
                <p:spPr bwMode="auto">
                  <a:xfrm>
                    <a:off x="2496" y="3122"/>
                    <a:ext cx="672" cy="286"/>
                  </a:xfrm>
                  <a:custGeom>
                    <a:avLst/>
                    <a:gdLst>
                      <a:gd name="T0" fmla="*/ 0 w 21600"/>
                      <a:gd name="T1" fmla="*/ 0 h 22877"/>
                      <a:gd name="T2" fmla="*/ 0 w 21600"/>
                      <a:gd name="T3" fmla="*/ 0 h 22877"/>
                      <a:gd name="T4" fmla="*/ 0 w 21600"/>
                      <a:gd name="T5" fmla="*/ 0 h 22877"/>
                      <a:gd name="T6" fmla="*/ 0 60000 65536"/>
                      <a:gd name="T7" fmla="*/ 0 60000 65536"/>
                      <a:gd name="T8" fmla="*/ 0 60000 65536"/>
                    </a:gdLst>
                    <a:ahLst/>
                    <a:cxnLst>
                      <a:cxn ang="T6">
                        <a:pos x="T0" y="T1"/>
                      </a:cxn>
                      <a:cxn ang="T7">
                        <a:pos x="T2" y="T3"/>
                      </a:cxn>
                      <a:cxn ang="T8">
                        <a:pos x="T4" y="T5"/>
                      </a:cxn>
                    </a:cxnLst>
                    <a:rect l="0" t="0" r="r" b="b"/>
                    <a:pathLst>
                      <a:path w="21600" h="22877" fill="none" extrusionOk="0">
                        <a:moveTo>
                          <a:pt x="-1" y="0"/>
                        </a:moveTo>
                        <a:cubicBezTo>
                          <a:pt x="11929" y="0"/>
                          <a:pt x="21600" y="9670"/>
                          <a:pt x="21600" y="21600"/>
                        </a:cubicBezTo>
                        <a:cubicBezTo>
                          <a:pt x="21600" y="22025"/>
                          <a:pt x="21587" y="22451"/>
                          <a:pt x="21562" y="22877"/>
                        </a:cubicBezTo>
                      </a:path>
                      <a:path w="21600" h="22877" stroke="0" extrusionOk="0">
                        <a:moveTo>
                          <a:pt x="-1" y="0"/>
                        </a:moveTo>
                        <a:cubicBezTo>
                          <a:pt x="11929" y="0"/>
                          <a:pt x="21600" y="9670"/>
                          <a:pt x="21600" y="21600"/>
                        </a:cubicBezTo>
                        <a:cubicBezTo>
                          <a:pt x="21600" y="22025"/>
                          <a:pt x="21587" y="22451"/>
                          <a:pt x="21562" y="22877"/>
                        </a:cubicBezTo>
                        <a:lnTo>
                          <a:pt x="0" y="21600"/>
                        </a:lnTo>
                        <a:lnTo>
                          <a:pt x="-1" y="0"/>
                        </a:lnTo>
                        <a:close/>
                      </a:path>
                    </a:pathLst>
                  </a:cu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Arc 142"/>
                  <p:cNvSpPr/>
                  <p:nvPr/>
                </p:nvSpPr>
                <p:spPr bwMode="auto">
                  <a:xfrm flipV="1">
                    <a:off x="2496" y="3408"/>
                    <a:ext cx="672" cy="284"/>
                  </a:xfrm>
                  <a:custGeom>
                    <a:avLst/>
                    <a:gdLst>
                      <a:gd name="T0" fmla="*/ 0 w 21600"/>
                      <a:gd name="T1" fmla="*/ 0 h 23425"/>
                      <a:gd name="T2" fmla="*/ 0 w 21600"/>
                      <a:gd name="T3" fmla="*/ 0 h 23425"/>
                      <a:gd name="T4" fmla="*/ 0 w 21600"/>
                      <a:gd name="T5" fmla="*/ 0 h 23425"/>
                      <a:gd name="T6" fmla="*/ 0 60000 65536"/>
                      <a:gd name="T7" fmla="*/ 0 60000 65536"/>
                      <a:gd name="T8" fmla="*/ 0 60000 65536"/>
                    </a:gdLst>
                    <a:ahLst/>
                    <a:cxnLst>
                      <a:cxn ang="T6">
                        <a:pos x="T0" y="T1"/>
                      </a:cxn>
                      <a:cxn ang="T7">
                        <a:pos x="T2" y="T3"/>
                      </a:cxn>
                      <a:cxn ang="T8">
                        <a:pos x="T4" y="T5"/>
                      </a:cxn>
                    </a:cxnLst>
                    <a:rect l="0" t="0" r="r" b="b"/>
                    <a:pathLst>
                      <a:path w="21600" h="23425" fill="none" extrusionOk="0">
                        <a:moveTo>
                          <a:pt x="-1" y="0"/>
                        </a:moveTo>
                        <a:cubicBezTo>
                          <a:pt x="11929" y="0"/>
                          <a:pt x="21600" y="9670"/>
                          <a:pt x="21600" y="21600"/>
                        </a:cubicBezTo>
                        <a:cubicBezTo>
                          <a:pt x="21600" y="22209"/>
                          <a:pt x="21574" y="22818"/>
                          <a:pt x="21522" y="23424"/>
                        </a:cubicBezTo>
                      </a:path>
                      <a:path w="21600" h="23425" stroke="0" extrusionOk="0">
                        <a:moveTo>
                          <a:pt x="-1" y="0"/>
                        </a:moveTo>
                        <a:cubicBezTo>
                          <a:pt x="11929" y="0"/>
                          <a:pt x="21600" y="9670"/>
                          <a:pt x="21600" y="21600"/>
                        </a:cubicBezTo>
                        <a:cubicBezTo>
                          <a:pt x="21600" y="22209"/>
                          <a:pt x="21574" y="22818"/>
                          <a:pt x="21522" y="23424"/>
                        </a:cubicBezTo>
                        <a:lnTo>
                          <a:pt x="0" y="21600"/>
                        </a:lnTo>
                        <a:lnTo>
                          <a:pt x="-1" y="0"/>
                        </a:lnTo>
                        <a:close/>
                      </a:path>
                    </a:pathLst>
                  </a:cu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7" name="Line 143"/>
                <p:cNvSpPr>
                  <a:spLocks noChangeShapeType="1"/>
                </p:cNvSpPr>
                <p:nvPr/>
              </p:nvSpPr>
              <p:spPr bwMode="auto">
                <a:xfrm flipV="1">
                  <a:off x="1947" y="2976"/>
                  <a:ext cx="645" cy="7"/>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8" name="Line 145"/>
                <p:cNvSpPr>
                  <a:spLocks noChangeShapeType="1"/>
                </p:cNvSpPr>
                <p:nvPr/>
              </p:nvSpPr>
              <p:spPr bwMode="auto">
                <a:xfrm flipV="1">
                  <a:off x="1947" y="3360"/>
                  <a:ext cx="645" cy="1"/>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9" name="Line 146"/>
                <p:cNvSpPr>
                  <a:spLocks noChangeShapeType="1"/>
                </p:cNvSpPr>
                <p:nvPr/>
              </p:nvSpPr>
              <p:spPr bwMode="auto">
                <a:xfrm>
                  <a:off x="3216" y="3168"/>
                  <a:ext cx="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0" name="Line 147"/>
                <p:cNvSpPr>
                  <a:spLocks noChangeShapeType="1"/>
                </p:cNvSpPr>
                <p:nvPr/>
              </p:nvSpPr>
              <p:spPr bwMode="auto">
                <a:xfrm flipV="1">
                  <a:off x="3350" y="3166"/>
                  <a:ext cx="62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3" name="Rectangle 148"/>
              <p:cNvSpPr>
                <a:spLocks noChangeArrowheads="1"/>
              </p:cNvSpPr>
              <p:nvPr/>
            </p:nvSpPr>
            <p:spPr bwMode="auto">
              <a:xfrm>
                <a:off x="3538" y="3370"/>
                <a:ext cx="299" cy="35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rPr>
                  <a:t>A</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endParaRPr>
              </a:p>
            </p:txBody>
          </p:sp>
          <p:sp>
            <p:nvSpPr>
              <p:cNvPr id="44" name="Rectangle 150"/>
              <p:cNvSpPr>
                <a:spLocks noChangeArrowheads="1"/>
              </p:cNvSpPr>
              <p:nvPr/>
            </p:nvSpPr>
            <p:spPr bwMode="auto">
              <a:xfrm>
                <a:off x="3545" y="3674"/>
                <a:ext cx="285" cy="35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rPr>
                  <a:t>B</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endParaRPr>
              </a:p>
            </p:txBody>
          </p:sp>
          <p:sp>
            <p:nvSpPr>
              <p:cNvPr id="45" name="Rectangle 151"/>
              <p:cNvSpPr>
                <a:spLocks noChangeArrowheads="1"/>
              </p:cNvSpPr>
              <p:nvPr/>
            </p:nvSpPr>
            <p:spPr bwMode="auto">
              <a:xfrm>
                <a:off x="5052" y="3523"/>
                <a:ext cx="272" cy="35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rPr>
                  <a:t>F</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endParaRPr>
              </a:p>
            </p:txBody>
          </p:sp>
        </p:grpSp>
        <p:sp>
          <p:nvSpPr>
            <p:cNvPr id="41" name="Oval 68"/>
            <p:cNvSpPr>
              <a:spLocks noChangeArrowheads="1"/>
            </p:cNvSpPr>
            <p:nvPr/>
          </p:nvSpPr>
          <p:spPr bwMode="auto">
            <a:xfrm>
              <a:off x="7758805" y="5772212"/>
              <a:ext cx="137179" cy="137179"/>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grpSp>
      <p:grpSp>
        <p:nvGrpSpPr>
          <p:cNvPr id="54" name="Group 34"/>
          <p:cNvGrpSpPr/>
          <p:nvPr/>
        </p:nvGrpSpPr>
        <p:grpSpPr bwMode="auto">
          <a:xfrm>
            <a:off x="4493311" y="5911420"/>
            <a:ext cx="3743325" cy="585787"/>
            <a:chOff x="960" y="2113"/>
            <a:chExt cx="2358" cy="369"/>
          </a:xfrm>
        </p:grpSpPr>
        <p:sp>
          <p:nvSpPr>
            <p:cNvPr id="55" name="Text Box 35"/>
            <p:cNvSpPr txBox="1">
              <a:spLocks noChangeArrowheads="1"/>
            </p:cNvSpPr>
            <p:nvPr/>
          </p:nvSpPr>
          <p:spPr bwMode="auto">
            <a:xfrm>
              <a:off x="960" y="2155"/>
              <a:ext cx="2358"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F=A+B+A+C+D+B+D</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6" name="Line 36"/>
            <p:cNvSpPr>
              <a:spLocks noChangeShapeType="1"/>
            </p:cNvSpPr>
            <p:nvPr/>
          </p:nvSpPr>
          <p:spPr bwMode="auto">
            <a:xfrm>
              <a:off x="1557" y="2208"/>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 name="Line 37"/>
            <p:cNvSpPr>
              <a:spLocks noChangeShapeType="1"/>
            </p:cNvSpPr>
            <p:nvPr/>
          </p:nvSpPr>
          <p:spPr bwMode="auto">
            <a:xfrm>
              <a:off x="2421" y="2208"/>
              <a:ext cx="16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Line 38"/>
            <p:cNvSpPr>
              <a:spLocks noChangeShapeType="1"/>
            </p:cNvSpPr>
            <p:nvPr/>
          </p:nvSpPr>
          <p:spPr bwMode="auto">
            <a:xfrm>
              <a:off x="1291" y="2155"/>
              <a:ext cx="41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 name="Line 39"/>
            <p:cNvSpPr>
              <a:spLocks noChangeShapeType="1"/>
            </p:cNvSpPr>
            <p:nvPr/>
          </p:nvSpPr>
          <p:spPr bwMode="auto">
            <a:xfrm>
              <a:off x="1877" y="2166"/>
              <a:ext cx="70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Line 40"/>
            <p:cNvSpPr>
              <a:spLocks noChangeShapeType="1"/>
            </p:cNvSpPr>
            <p:nvPr/>
          </p:nvSpPr>
          <p:spPr bwMode="auto">
            <a:xfrm>
              <a:off x="2741" y="2155"/>
              <a:ext cx="4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 name="Line 41"/>
            <p:cNvSpPr>
              <a:spLocks noChangeShapeType="1"/>
            </p:cNvSpPr>
            <p:nvPr/>
          </p:nvSpPr>
          <p:spPr bwMode="auto">
            <a:xfrm>
              <a:off x="1280" y="2113"/>
              <a:ext cx="18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62" name="Text Box 42"/>
          <p:cNvSpPr txBox="1">
            <a:spLocks noChangeArrowheads="1"/>
          </p:cNvSpPr>
          <p:nvPr/>
        </p:nvSpPr>
        <p:spPr bwMode="auto">
          <a:xfrm>
            <a:off x="749847" y="5892456"/>
            <a:ext cx="33468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None/>
              <a:defRPr/>
            </a:pP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或非”表达式</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par>
                                <p:cTn id="26" presetID="22" presetClass="entr" presetSubtype="8"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par>
                                <p:cTn id="29" presetID="22" presetClass="entr" presetSubtype="8"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par>
                                <p:cTn id="32" presetID="22" presetClass="entr" presetSubtype="8"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left)">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fill="hold"/>
                                        <p:tgtEl>
                                          <p:spTgt spid="62"/>
                                        </p:tgtEl>
                                        <p:attrNameLst>
                                          <p:attrName>ppt_x</p:attrName>
                                        </p:attrNameLst>
                                      </p:cBhvr>
                                      <p:tavLst>
                                        <p:tav tm="0">
                                          <p:val>
                                            <p:strVal val="1+#ppt_w/2"/>
                                          </p:val>
                                        </p:tav>
                                        <p:tav tm="100000">
                                          <p:val>
                                            <p:strVal val="#ppt_x"/>
                                          </p:val>
                                        </p:tav>
                                      </p:tavLst>
                                    </p:anim>
                                    <p:anim calcmode="lin" valueType="num">
                                      <p:cBhvr additive="base">
                                        <p:cTn id="40" dur="500" fill="hold"/>
                                        <p:tgtEl>
                                          <p:spTgt spid="62"/>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wipe(left)">
                                      <p:cBhvr>
                                        <p:cTn id="4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992" y="0"/>
            <a:ext cx="82296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0" indent="0" eaLnBrk="1" hangingPunct="1">
              <a:lnSpc>
                <a:spcPct val="120000"/>
              </a:lnSpc>
              <a:spcBef>
                <a:spcPct val="90000"/>
              </a:spcBef>
              <a:buClr>
                <a:srgbClr val="330066"/>
              </a:buClr>
              <a:buNone/>
              <a:defRPr/>
            </a:pPr>
            <a:r>
              <a:rPr lang="en-US" altLang="zh-CN" sz="2800" dirty="0">
                <a:latin typeface="黑体" panose="02010609060101010101" pitchFamily="49" charset="-122"/>
                <a:ea typeface="黑体" panose="02010609060101010101" pitchFamily="49" charset="-122"/>
              </a:rPr>
              <a:t> </a:t>
            </a:r>
            <a:r>
              <a:rPr kumimoji="0" lang="zh-CN" altLang="en-US" sz="2800" dirty="0">
                <a:solidFill>
                  <a:srgbClr val="1F08F8"/>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“与或非”</a:t>
            </a:r>
            <a:r>
              <a:rPr kumimoji="0" lang="zh-CN" altLang="en-US" sz="2800" dirty="0">
                <a:solidFill>
                  <a:srgbClr val="000000"/>
                </a:solidFill>
                <a:latin typeface="黑体" panose="02010609060101010101" pitchFamily="49" charset="-122"/>
                <a:ea typeface="黑体" panose="02010609060101010101" pitchFamily="49" charset="-122"/>
              </a:rPr>
              <a:t>逻辑</a:t>
            </a:r>
            <a:r>
              <a:rPr kumimoji="0" lang="en-US" altLang="zh-CN" sz="2000" dirty="0">
                <a:solidFill>
                  <a:srgbClr val="000000"/>
                </a:solidFill>
                <a:latin typeface="黑体" panose="02010609060101010101" pitchFamily="49" charset="-122"/>
                <a:ea typeface="黑体" panose="02010609060101010101" pitchFamily="49" charset="-122"/>
              </a:rPr>
              <a:t>  </a:t>
            </a:r>
            <a:endParaRPr kumimoji="0" lang="en-US" altLang="zh-CN" sz="2000" dirty="0">
              <a:solidFill>
                <a:srgbClr val="000000"/>
              </a:solidFill>
              <a:latin typeface="黑体" panose="02010609060101010101" pitchFamily="49" charset="-122"/>
              <a:ea typeface="黑体" panose="02010609060101010101" pitchFamily="49" charset="-122"/>
            </a:endParaRPr>
          </a:p>
        </p:txBody>
      </p:sp>
      <p:sp>
        <p:nvSpPr>
          <p:cNvPr id="3" name="灯片编号占位符 2"/>
          <p:cNvSpPr txBox="1"/>
          <p:nvPr/>
        </p:nvSpPr>
        <p:spPr>
          <a:xfrm>
            <a:off x="222737" y="6478561"/>
            <a:ext cx="902677" cy="33840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mtClean="0"/>
            </a:fld>
            <a:endParaRPr lang="en-US" altLang="zh-CN" dirty="0"/>
          </a:p>
        </p:txBody>
      </p:sp>
      <p:sp>
        <p:nvSpPr>
          <p:cNvPr id="4" name="Text Box 85"/>
          <p:cNvSpPr txBox="1">
            <a:spLocks noChangeArrowheads="1"/>
          </p:cNvSpPr>
          <p:nvPr/>
        </p:nvSpPr>
        <p:spPr bwMode="auto">
          <a:xfrm>
            <a:off x="430785" y="1865518"/>
            <a:ext cx="2556621"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、逻辑符号</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 Box 5"/>
              <p:cNvSpPr txBox="1">
                <a:spLocks noChangeArrowheads="1"/>
              </p:cNvSpPr>
              <p:nvPr/>
            </p:nvSpPr>
            <p:spPr bwMode="auto">
              <a:xfrm>
                <a:off x="2828993" y="907111"/>
                <a:ext cx="2469517" cy="52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0" eaLnBrk="1" hangingPunct="1">
                  <a:spcBef>
                    <a:spcPct val="50000"/>
                  </a:spcBef>
                  <a:buClrTx/>
                  <a:buSz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t>𝑭</m:t>
                      </m:r>
                      <m: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t>=</m:t>
                      </m:r>
                      <m:acc>
                        <m:accPr>
                          <m:chr m:val="̅"/>
                          <m:ctrlP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ctrlPr>
                        </m:accPr>
                        <m:e>
                          <m:r>
                            <a:rPr lang="en-US" altLang="zh-CN" sz="2800" i="1" dirty="0">
                              <a:solidFill>
                                <a:srgbClr val="FF0000"/>
                              </a:solidFill>
                              <a:latin typeface="Cambria Math" panose="02040503050406030204" pitchFamily="18" charset="0"/>
                              <a:cs typeface="Times New Roman" panose="02020603050405020304" pitchFamily="18" charset="0"/>
                            </a:rPr>
                            <m:t>𝑨𝑩</m:t>
                          </m:r>
                          <m:r>
                            <a:rPr lang="en-US" altLang="zh-CN" sz="2800" i="1" dirty="0">
                              <a:solidFill>
                                <a:srgbClr val="FF0000"/>
                              </a:solidFill>
                              <a:latin typeface="Cambria Math" panose="02040503050406030204" pitchFamily="18" charset="0"/>
                              <a:cs typeface="Times New Roman" panose="02020603050405020304" pitchFamily="18" charset="0"/>
                            </a:rPr>
                            <m:t>+</m:t>
                          </m:r>
                          <m:r>
                            <a:rPr lang="en-US" altLang="zh-CN" sz="2800" i="1" dirty="0">
                              <a:solidFill>
                                <a:srgbClr val="FF0000"/>
                              </a:solidFill>
                              <a:latin typeface="Cambria Math" panose="02040503050406030204" pitchFamily="18" charset="0"/>
                              <a:cs typeface="Times New Roman" panose="02020603050405020304" pitchFamily="18" charset="0"/>
                            </a:rPr>
                            <m:t>𝑪𝑫</m:t>
                          </m:r>
                          <m:r>
                            <m:rPr>
                              <m:nor/>
                            </m:rPr>
                            <a:rPr lang="en-US" altLang="zh-CN" sz="2800" dirty="0">
                              <a:solidFill>
                                <a:srgbClr val="FF0000"/>
                              </a:solidFill>
                              <a:latin typeface="Times New Roman" panose="02020603050405020304" pitchFamily="18" charset="0"/>
                              <a:cs typeface="Times New Roman" panose="02020603050405020304" pitchFamily="18" charset="0"/>
                            </a:rPr>
                            <m:t> </m:t>
                          </m:r>
                        </m:e>
                      </m:acc>
                    </m:oMath>
                  </m:oMathPara>
                </a14:m>
                <a:endPar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p:txBody>
          </p:sp>
        </mc:Choice>
        <mc:Fallback>
          <p:sp>
            <p:nvSpPr>
              <p:cNvPr id="6" name="Text Box 5"/>
              <p:cNvSpPr txBox="1">
                <a:spLocks noRot="1" noChangeAspect="1" noMove="1" noResize="1" noEditPoints="1" noAdjustHandles="1" noChangeArrowheads="1" noChangeShapeType="1" noTextEdit="1"/>
              </p:cNvSpPr>
              <p:nvPr/>
            </p:nvSpPr>
            <p:spPr bwMode="auto">
              <a:xfrm>
                <a:off x="2828993" y="907111"/>
                <a:ext cx="2469517" cy="524118"/>
              </a:xfrm>
              <a:prstGeom prst="rect">
                <a:avLst/>
              </a:prstGeom>
              <a:blipFill rotWithShape="1">
                <a:blip r:embed="rId1"/>
                <a:stretch>
                  <a:fillRect l="-3" t="-63" r="3" b="11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8" name="组合 7"/>
          <p:cNvGrpSpPr/>
          <p:nvPr/>
        </p:nvGrpSpPr>
        <p:grpSpPr>
          <a:xfrm>
            <a:off x="6400811" y="674853"/>
            <a:ext cx="2695832" cy="6268712"/>
            <a:chOff x="3244398" y="4058272"/>
            <a:chExt cx="2247070" cy="4605686"/>
          </a:xfrm>
        </p:grpSpPr>
        <p:sp>
          <p:nvSpPr>
            <p:cNvPr id="9" name="文本框 8"/>
            <p:cNvSpPr txBox="1"/>
            <p:nvPr/>
          </p:nvSpPr>
          <p:spPr bwMode="auto">
            <a:xfrm>
              <a:off x="3244398" y="4107885"/>
              <a:ext cx="2247070" cy="455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A  B  C  D     F</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0   0   0   0     1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0   0   0   1     1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0   0   1   0     1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0   0   1   1     0</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0   1   0   0     1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0   1   0   1     1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0   1   1   0     1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0   1   1   1     0</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1   0   0   0     1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1   0   0   1     1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1   0   1   0     1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1   0   1   1     0</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1   1   0   0     0</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1   1   0   1     0</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1   1   1   0     0</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1   1   1   1     0</a:t>
              </a:r>
              <a:endParaRPr lang="en-US" altLang="zh-CN" dirty="0">
                <a:solidFill>
                  <a:schemeClr val="tx1"/>
                </a:solidFill>
                <a:latin typeface="Times New Roman" panose="02020603050405020304" pitchFamily="18" charset="0"/>
              </a:endParaRPr>
            </a:p>
          </p:txBody>
        </p:sp>
        <p:cxnSp>
          <p:nvCxnSpPr>
            <p:cNvPr id="10" name="直接连接符 9"/>
            <p:cNvCxnSpPr/>
            <p:nvPr/>
          </p:nvCxnSpPr>
          <p:spPr bwMode="auto">
            <a:xfrm flipV="1">
              <a:off x="3301160" y="4272083"/>
              <a:ext cx="1872454" cy="1695"/>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4734541" y="4058272"/>
              <a:ext cx="26817" cy="4485471"/>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 name="组合 11"/>
          <p:cNvGrpSpPr/>
          <p:nvPr/>
        </p:nvGrpSpPr>
        <p:grpSpPr>
          <a:xfrm>
            <a:off x="4119792" y="1732360"/>
            <a:ext cx="3252788" cy="789536"/>
            <a:chOff x="332231" y="5174136"/>
            <a:chExt cx="3252788" cy="789536"/>
          </a:xfrm>
        </p:grpSpPr>
        <p:grpSp>
          <p:nvGrpSpPr>
            <p:cNvPr id="13" name="Group 83"/>
            <p:cNvGrpSpPr/>
            <p:nvPr/>
          </p:nvGrpSpPr>
          <p:grpSpPr bwMode="auto">
            <a:xfrm>
              <a:off x="332231" y="5174136"/>
              <a:ext cx="2690813" cy="762000"/>
              <a:chOff x="1269" y="2928"/>
              <a:chExt cx="1695" cy="480"/>
            </a:xfrm>
            <a:noFill/>
          </p:grpSpPr>
          <p:sp>
            <p:nvSpPr>
              <p:cNvPr id="15" name="Rectangle 84"/>
              <p:cNvSpPr>
                <a:spLocks noChangeArrowheads="1"/>
              </p:cNvSpPr>
              <p:nvPr/>
            </p:nvSpPr>
            <p:spPr bwMode="auto">
              <a:xfrm>
                <a:off x="1728" y="2928"/>
                <a:ext cx="1236" cy="480"/>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黑体" panose="02010609060101010101" pitchFamily="49" charset="-122"/>
                  <a:ea typeface="黑体" panose="02010609060101010101" pitchFamily="49" charset="-122"/>
                </a:endParaRPr>
              </a:p>
            </p:txBody>
          </p:sp>
          <p:sp>
            <p:nvSpPr>
              <p:cNvPr id="16" name="Text Box 85"/>
              <p:cNvSpPr txBox="1">
                <a:spLocks noChangeArrowheads="1"/>
              </p:cNvSpPr>
              <p:nvPr/>
            </p:nvSpPr>
            <p:spPr bwMode="auto">
              <a:xfrm>
                <a:off x="1269" y="3029"/>
                <a:ext cx="1695" cy="330"/>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、真值表</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4" name="Rectangle 91"/>
            <p:cNvSpPr>
              <a:spLocks noChangeArrowheads="1"/>
            </p:cNvSpPr>
            <p:nvPr/>
          </p:nvSpPr>
          <p:spPr bwMode="auto">
            <a:xfrm>
              <a:off x="2270569" y="5201672"/>
              <a:ext cx="1314450" cy="762000"/>
            </a:xfrm>
            <a:prstGeom prst="rect">
              <a:avLst/>
            </a:prstGeom>
            <a:no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800" b="1" i="0" u="none" strike="noStrike" kern="1200" cap="none" spc="0" normalizeH="0" baseline="0" noProof="0">
                <a:ln>
                  <a:noFill/>
                </a:ln>
                <a:solidFill>
                  <a:srgbClr val="FF0000"/>
                </a:solidFill>
                <a:effectLst/>
                <a:uLnTx/>
                <a:uFillTx/>
                <a:latin typeface="Times New Roman" panose="02020603050405020304" pitchFamily="18" charset="0"/>
                <a:cs typeface="Times New Roman" panose="02020603050405020304" pitchFamily="18" charset="0"/>
              </a:endParaRPr>
            </a:p>
          </p:txBody>
        </p:sp>
      </p:grpSp>
      <p:graphicFrame>
        <p:nvGraphicFramePr>
          <p:cNvPr id="17" name="对象 16"/>
          <p:cNvGraphicFramePr>
            <a:graphicFrameLocks noChangeAspect="1"/>
          </p:cNvGraphicFramePr>
          <p:nvPr/>
        </p:nvGraphicFramePr>
        <p:xfrm>
          <a:off x="531396" y="2695713"/>
          <a:ext cx="2671505" cy="1387593"/>
        </p:xfrm>
        <a:graphic>
          <a:graphicData uri="http://schemas.openxmlformats.org/presentationml/2006/ole">
            <mc:AlternateContent xmlns:mc="http://schemas.openxmlformats.org/markup-compatibility/2006">
              <mc:Choice xmlns:v="urn:schemas-microsoft-com:vml" Requires="v">
                <p:oleObj spid="_x0000_s5" name="Visio" r:id="rId2" imgW="2519045" imgH="1317625" progId="Visio.Drawing.11">
                  <p:embed/>
                </p:oleObj>
              </mc:Choice>
              <mc:Fallback>
                <p:oleObj name="Visio" r:id="rId2" imgW="2519045" imgH="1317625" progId="Visio.Drawing.11">
                  <p:embed/>
                  <p:pic>
                    <p:nvPicPr>
                      <p:cNvPr id="0" name="图片 4"/>
                      <p:cNvPicPr/>
                      <p:nvPr/>
                    </p:nvPicPr>
                    <p:blipFill>
                      <a:blip r:embed="rId3"/>
                      <a:stretch>
                        <a:fillRect/>
                      </a:stretch>
                    </p:blipFill>
                    <p:spPr>
                      <a:xfrm>
                        <a:off x="531396" y="2695713"/>
                        <a:ext cx="2671505" cy="1387593"/>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531396" y="4653993"/>
          <a:ext cx="2671505" cy="1387593"/>
        </p:xfrm>
        <a:graphic>
          <a:graphicData uri="http://schemas.openxmlformats.org/presentationml/2006/ole">
            <mc:AlternateContent xmlns:mc="http://schemas.openxmlformats.org/markup-compatibility/2006">
              <mc:Choice xmlns:v="urn:schemas-microsoft-com:vml" Requires="v">
                <p:oleObj spid="_x0000_s7" name="Visio" r:id="rId4" imgW="2519045" imgH="1317625" progId="Visio.Drawing.11">
                  <p:embed/>
                </p:oleObj>
              </mc:Choice>
              <mc:Fallback>
                <p:oleObj name="Visio" r:id="rId4" imgW="2519045" imgH="1317625" progId="Visio.Drawing.11">
                  <p:embed/>
                  <p:pic>
                    <p:nvPicPr>
                      <p:cNvPr id="0" name="图片 6"/>
                      <p:cNvPicPr/>
                      <p:nvPr/>
                    </p:nvPicPr>
                    <p:blipFill>
                      <a:blip r:embed="rId5"/>
                      <a:stretch>
                        <a:fillRect/>
                      </a:stretch>
                    </p:blipFill>
                    <p:spPr>
                      <a:xfrm>
                        <a:off x="531396" y="4653993"/>
                        <a:ext cx="2671505" cy="1387593"/>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3357859" y="3566756"/>
          <a:ext cx="2753168" cy="1430200"/>
        </p:xfrm>
        <a:graphic>
          <a:graphicData uri="http://schemas.openxmlformats.org/presentationml/2006/ole">
            <mc:AlternateContent xmlns:mc="http://schemas.openxmlformats.org/markup-compatibility/2006">
              <mc:Choice xmlns:v="urn:schemas-microsoft-com:vml" Requires="v">
                <p:oleObj spid="_x0000_s20" name="Visio" r:id="rId6" imgW="2599690" imgH="1353820" progId="Visio.Drawing.11">
                  <p:embed/>
                </p:oleObj>
              </mc:Choice>
              <mc:Fallback>
                <p:oleObj name="Visio" r:id="rId6" imgW="2599690" imgH="1353820" progId="Visio.Drawing.11">
                  <p:embed/>
                  <p:pic>
                    <p:nvPicPr>
                      <p:cNvPr id="0" name="图片 19"/>
                      <p:cNvPicPr/>
                      <p:nvPr/>
                    </p:nvPicPr>
                    <p:blipFill>
                      <a:blip r:embed="rId7"/>
                      <a:stretch>
                        <a:fillRect/>
                      </a:stretch>
                    </p:blipFill>
                    <p:spPr>
                      <a:xfrm>
                        <a:off x="3357859" y="3566756"/>
                        <a:ext cx="2753168" cy="1430200"/>
                      </a:xfrm>
                      <a:prstGeom prst="rect">
                        <a:avLst/>
                      </a:prstGeom>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par>
                                <p:cTn id="18" presetID="22" presetClass="entr" presetSubtype="8"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par>
                                <p:cTn id="26" presetID="22" presetClass="entr" presetSubtype="8"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5080" y="0"/>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0" indent="0" eaLnBrk="1" hangingPunct="1">
              <a:lnSpc>
                <a:spcPct val="120000"/>
              </a:lnSpc>
              <a:spcBef>
                <a:spcPct val="90000"/>
              </a:spcBef>
              <a:buClr>
                <a:srgbClr val="330066"/>
              </a:buClr>
              <a:buNone/>
              <a:defRPr/>
            </a:pPr>
            <a:r>
              <a:rPr lang="en-US" altLang="zh-CN" sz="2800" dirty="0">
                <a:latin typeface="黑体" panose="02010609060101010101" pitchFamily="49" charset="-122"/>
                <a:ea typeface="黑体" panose="02010609060101010101" pitchFamily="49" charset="-122"/>
              </a:rPr>
              <a:t> </a:t>
            </a:r>
            <a:r>
              <a:rPr kumimoji="0" lang="zh-CN" altLang="en-US" sz="2800" dirty="0">
                <a:solidFill>
                  <a:srgbClr val="1F08F8"/>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“异或”</a:t>
            </a:r>
            <a:r>
              <a:rPr lang="zh-CN" altLang="en-US" sz="2800" dirty="0">
                <a:latin typeface="黑体" panose="02010609060101010101" pitchFamily="49" charset="-122"/>
                <a:ea typeface="黑体" panose="02010609060101010101" pitchFamily="49" charset="-122"/>
              </a:rPr>
              <a:t>逻辑</a:t>
            </a:r>
            <a:endParaRPr kumimoji="0" lang="en-US" altLang="zh-CN" sz="2800" dirty="0">
              <a:solidFill>
                <a:srgbClr val="000000"/>
              </a:solidFill>
              <a:latin typeface="黑体" panose="02010609060101010101" pitchFamily="49" charset="-122"/>
              <a:ea typeface="黑体" panose="02010609060101010101" pitchFamily="49" charset="-122"/>
            </a:endParaRPr>
          </a:p>
          <a:p>
            <a:pPr marL="0" lvl="0" indent="0" algn="just" eaLnBrk="1" hangingPunct="1">
              <a:lnSpc>
                <a:spcPct val="120000"/>
              </a:lnSpc>
              <a:spcBef>
                <a:spcPts val="1200"/>
              </a:spcBef>
              <a:buClr>
                <a:srgbClr val="330066"/>
              </a:buClr>
              <a:buNone/>
              <a:defRPr/>
            </a:pPr>
            <a:r>
              <a:rPr kumimoji="0" lang="en-US" altLang="zh-CN" sz="2000" dirty="0">
                <a:solidFill>
                  <a:srgbClr val="000000"/>
                </a:solidFill>
                <a:latin typeface="黑体" panose="02010609060101010101" pitchFamily="49" charset="-122"/>
                <a:ea typeface="黑体" panose="02010609060101010101" pitchFamily="49" charset="-122"/>
              </a:rPr>
              <a:t>  </a:t>
            </a:r>
            <a:endParaRPr kumimoji="0" lang="en-US" altLang="zh-CN" sz="2000" dirty="0">
              <a:solidFill>
                <a:srgbClr val="000000"/>
              </a:solidFill>
              <a:latin typeface="黑体" panose="02010609060101010101" pitchFamily="49" charset="-122"/>
              <a:ea typeface="黑体" panose="02010609060101010101" pitchFamily="49" charset="-122"/>
            </a:endParaRPr>
          </a:p>
        </p:txBody>
      </p:sp>
      <p:sp>
        <p:nvSpPr>
          <p:cNvPr id="3" name="Text Box 85"/>
          <p:cNvSpPr txBox="1">
            <a:spLocks noChangeArrowheads="1"/>
          </p:cNvSpPr>
          <p:nvPr/>
        </p:nvSpPr>
        <p:spPr bwMode="auto">
          <a:xfrm>
            <a:off x="969914" y="1689467"/>
            <a:ext cx="2556621"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、真值表</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 name="组合 3"/>
          <p:cNvGrpSpPr/>
          <p:nvPr/>
        </p:nvGrpSpPr>
        <p:grpSpPr>
          <a:xfrm>
            <a:off x="1599750" y="2489927"/>
            <a:ext cx="1992911" cy="1835682"/>
            <a:chOff x="3830306" y="4025500"/>
            <a:chExt cx="1661161" cy="1348694"/>
          </a:xfrm>
        </p:grpSpPr>
        <p:sp>
          <p:nvSpPr>
            <p:cNvPr id="5" name="文本框 4"/>
            <p:cNvSpPr txBox="1"/>
            <p:nvPr/>
          </p:nvSpPr>
          <p:spPr bwMode="auto">
            <a:xfrm>
              <a:off x="3872633" y="4107885"/>
              <a:ext cx="1618834" cy="12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A  B      F</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0   0       0</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0   1       1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1   0       1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1   1       0</a:t>
              </a:r>
              <a:endParaRPr lang="en-US" altLang="zh-CN" dirty="0">
                <a:solidFill>
                  <a:schemeClr val="tx1"/>
                </a:solidFill>
                <a:latin typeface="Times New Roman" panose="02020603050405020304" pitchFamily="18" charset="0"/>
              </a:endParaRPr>
            </a:p>
          </p:txBody>
        </p:sp>
        <p:cxnSp>
          <p:nvCxnSpPr>
            <p:cNvPr id="6" name="直接连接符 5"/>
            <p:cNvCxnSpPr/>
            <p:nvPr/>
          </p:nvCxnSpPr>
          <p:spPr bwMode="auto">
            <a:xfrm>
              <a:off x="3830306" y="4272237"/>
              <a:ext cx="1433012" cy="1543"/>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4716352" y="4025500"/>
              <a:ext cx="4860" cy="1315507"/>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Text Box 85"/>
          <p:cNvSpPr txBox="1">
            <a:spLocks noChangeArrowheads="1"/>
          </p:cNvSpPr>
          <p:nvPr/>
        </p:nvSpPr>
        <p:spPr bwMode="auto">
          <a:xfrm>
            <a:off x="4698668" y="1683949"/>
            <a:ext cx="2556621"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、逻辑符号</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 name="对象 8"/>
          <p:cNvGraphicFramePr>
            <a:graphicFrameLocks noChangeAspect="1"/>
          </p:cNvGraphicFramePr>
          <p:nvPr/>
        </p:nvGraphicFramePr>
        <p:xfrm>
          <a:off x="5201620" y="3552968"/>
          <a:ext cx="2385031" cy="1017031"/>
        </p:xfrm>
        <a:graphic>
          <a:graphicData uri="http://schemas.openxmlformats.org/presentationml/2006/ole">
            <mc:AlternateContent xmlns:mc="http://schemas.openxmlformats.org/markup-compatibility/2006">
              <mc:Choice xmlns:v="urn:schemas-microsoft-com:vml" Requires="v">
                <p:oleObj spid="_x0000_s10" name="Visio" r:id="rId1" imgW="1882775" imgH="807085" progId="Visio.Drawing.11">
                  <p:embed/>
                </p:oleObj>
              </mc:Choice>
              <mc:Fallback>
                <p:oleObj name="Visio" r:id="rId1" imgW="1882775" imgH="807085" progId="Visio.Drawing.11">
                  <p:embed/>
                  <p:pic>
                    <p:nvPicPr>
                      <p:cNvPr id="0" name="图片 9"/>
                      <p:cNvPicPr/>
                      <p:nvPr/>
                    </p:nvPicPr>
                    <p:blipFill>
                      <a:blip r:embed="rId2"/>
                      <a:stretch>
                        <a:fillRect/>
                      </a:stretch>
                    </p:blipFill>
                    <p:spPr>
                      <a:xfrm>
                        <a:off x="5201620" y="3552968"/>
                        <a:ext cx="2385031" cy="1017031"/>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5209557" y="4679704"/>
          <a:ext cx="2568601" cy="917078"/>
        </p:xfrm>
        <a:graphic>
          <a:graphicData uri="http://schemas.openxmlformats.org/presentationml/2006/ole">
            <mc:AlternateContent xmlns:mc="http://schemas.openxmlformats.org/markup-compatibility/2006">
              <mc:Choice xmlns:v="urn:schemas-microsoft-com:vml" Requires="v">
                <p:oleObj spid="_x0000_s12" name="Visio" r:id="rId3" imgW="2026285" imgH="726440" progId="Visio.Drawing.11">
                  <p:embed/>
                </p:oleObj>
              </mc:Choice>
              <mc:Fallback>
                <p:oleObj name="Visio" r:id="rId3" imgW="2026285" imgH="726440" progId="Visio.Drawing.11">
                  <p:embed/>
                  <p:pic>
                    <p:nvPicPr>
                      <p:cNvPr id="0" name="图片 11"/>
                      <p:cNvPicPr/>
                      <p:nvPr/>
                    </p:nvPicPr>
                    <p:blipFill>
                      <a:blip r:embed="rId4"/>
                      <a:stretch>
                        <a:fillRect/>
                      </a:stretch>
                    </p:blipFill>
                    <p:spPr>
                      <a:xfrm>
                        <a:off x="5209557" y="4679704"/>
                        <a:ext cx="2568601" cy="917078"/>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5199426" y="2332125"/>
          <a:ext cx="2385031" cy="1017031"/>
        </p:xfrm>
        <a:graphic>
          <a:graphicData uri="http://schemas.openxmlformats.org/presentationml/2006/ole">
            <mc:AlternateContent xmlns:mc="http://schemas.openxmlformats.org/markup-compatibility/2006">
              <mc:Choice xmlns:v="urn:schemas-microsoft-com:vml" Requires="v">
                <p:oleObj spid="_x0000_s14" name="Visio" r:id="rId5" imgW="1882775" imgH="807085" progId="Visio.Drawing.11">
                  <p:embed/>
                </p:oleObj>
              </mc:Choice>
              <mc:Fallback>
                <p:oleObj name="Visio" r:id="rId5" imgW="1882775" imgH="807085" progId="Visio.Drawing.11">
                  <p:embed/>
                  <p:pic>
                    <p:nvPicPr>
                      <p:cNvPr id="0" name="图片 13"/>
                      <p:cNvPicPr/>
                      <p:nvPr/>
                    </p:nvPicPr>
                    <p:blipFill>
                      <a:blip r:embed="rId6"/>
                      <a:stretch>
                        <a:fillRect/>
                      </a:stretch>
                    </p:blipFill>
                    <p:spPr>
                      <a:xfrm>
                        <a:off x="5199426" y="2332125"/>
                        <a:ext cx="2385031" cy="1017031"/>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5" name="Text Box 5"/>
              <p:cNvSpPr txBox="1">
                <a:spLocks noChangeArrowheads="1"/>
              </p:cNvSpPr>
              <p:nvPr/>
            </p:nvSpPr>
            <p:spPr bwMode="auto">
              <a:xfrm>
                <a:off x="2673150" y="804928"/>
                <a:ext cx="4051036" cy="52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0" eaLnBrk="1" hangingPunct="1">
                  <a:spcBef>
                    <a:spcPct val="50000"/>
                  </a:spcBef>
                  <a:buClrTx/>
                  <a:buSzTx/>
                  <a:buNone/>
                  <a:defRPr/>
                </a:pPr>
                <a14:m>
                  <m:oMathPara xmlns:m="http://schemas.openxmlformats.org/officeDocument/2006/math">
                    <m:oMathParaPr>
                      <m:jc m:val="centerGroup"/>
                    </m:oMathParaPr>
                    <m:oMath xmlns:m="http://schemas.openxmlformats.org/officeDocument/2006/math">
                      <m:r>
                        <a:rPr lang="en-US" altLang="zh-CN" sz="2800" b="1" i="1" dirty="0" smtClean="0">
                          <a:solidFill>
                            <a:srgbClr val="FF0000"/>
                          </a:solidFill>
                          <a:latin typeface="Cambria Math" panose="02040503050406030204" pitchFamily="18" charset="0"/>
                          <a:cs typeface="Times New Roman" panose="02020603050405020304" pitchFamily="18" charset="0"/>
                        </a:rPr>
                        <m:t>𝑭</m:t>
                      </m:r>
                      <m:r>
                        <a:rPr lang="en-US" altLang="zh-CN" sz="2800" b="1" i="1" dirty="0" smtClean="0">
                          <a:solidFill>
                            <a:srgbClr val="FF0000"/>
                          </a:solidFill>
                          <a:latin typeface="Cambria Math" panose="02040503050406030204" pitchFamily="18" charset="0"/>
                          <a:cs typeface="Times New Roman" panose="02020603050405020304" pitchFamily="18" charset="0"/>
                        </a:rPr>
                        <m:t>=</m:t>
                      </m:r>
                      <m:acc>
                        <m:accPr>
                          <m:chr m:val="̅"/>
                          <m:ctrlPr>
                            <a:rPr lang="en-US" altLang="zh-CN" sz="2800" i="1" dirty="0" smtClean="0">
                              <a:solidFill>
                                <a:srgbClr val="FF0000"/>
                              </a:solidFill>
                              <a:latin typeface="Cambria Math" panose="02040503050406030204" pitchFamily="18" charset="0"/>
                              <a:cs typeface="Times New Roman" panose="02020603050405020304" pitchFamily="18" charset="0"/>
                            </a:rPr>
                          </m:ctrlPr>
                        </m:accPr>
                        <m:e>
                          <m:r>
                            <a:rPr lang="en-US" altLang="zh-CN" sz="2800" b="1" i="1" dirty="0" smtClean="0">
                              <a:solidFill>
                                <a:srgbClr val="FF0000"/>
                              </a:solidFill>
                              <a:latin typeface="Cambria Math" panose="02040503050406030204" pitchFamily="18" charset="0"/>
                              <a:cs typeface="Times New Roman" panose="02020603050405020304" pitchFamily="18" charset="0"/>
                            </a:rPr>
                            <m:t>𝑨</m:t>
                          </m:r>
                        </m:e>
                      </m:acc>
                      <m:r>
                        <a:rPr lang="en-US" altLang="zh-CN" sz="2800" b="1" i="1" dirty="0" smtClean="0">
                          <a:solidFill>
                            <a:srgbClr val="FF0000"/>
                          </a:solidFill>
                          <a:latin typeface="Cambria Math" panose="02040503050406030204" pitchFamily="18" charset="0"/>
                          <a:cs typeface="Times New Roman" panose="02020603050405020304" pitchFamily="18" charset="0"/>
                        </a:rPr>
                        <m:t>𝑩</m:t>
                      </m:r>
                      <m:r>
                        <a:rPr lang="en-US" altLang="zh-CN" sz="2800" b="1" i="1" dirty="0" smtClean="0">
                          <a:solidFill>
                            <a:srgbClr val="FF0000"/>
                          </a:solidFill>
                          <a:latin typeface="Cambria Math" panose="02040503050406030204" pitchFamily="18" charset="0"/>
                          <a:cs typeface="Times New Roman" panose="02020603050405020304" pitchFamily="18" charset="0"/>
                        </a:rPr>
                        <m:t>+</m:t>
                      </m:r>
                      <m:r>
                        <a:rPr lang="en-US" altLang="zh-CN" sz="2800" b="1" i="1" dirty="0" smtClean="0">
                          <a:solidFill>
                            <a:srgbClr val="FF0000"/>
                          </a:solidFill>
                          <a:latin typeface="Cambria Math" panose="02040503050406030204" pitchFamily="18" charset="0"/>
                          <a:cs typeface="Times New Roman" panose="02020603050405020304" pitchFamily="18" charset="0"/>
                        </a:rPr>
                        <m:t>𝑨</m:t>
                      </m:r>
                      <m:acc>
                        <m:accPr>
                          <m:chr m:val="̅"/>
                          <m:ctrlPr>
                            <a:rPr lang="en-US" altLang="zh-CN" sz="2800" i="1" dirty="0" smtClean="0">
                              <a:solidFill>
                                <a:srgbClr val="FF0000"/>
                              </a:solidFill>
                              <a:latin typeface="Cambria Math" panose="02040503050406030204" pitchFamily="18" charset="0"/>
                              <a:cs typeface="Times New Roman" panose="02020603050405020304" pitchFamily="18" charset="0"/>
                            </a:rPr>
                          </m:ctrlPr>
                        </m:accPr>
                        <m:e>
                          <m:r>
                            <a:rPr lang="en-US" altLang="zh-CN" sz="2800" b="1" i="1" dirty="0" smtClean="0">
                              <a:solidFill>
                                <a:srgbClr val="FF0000"/>
                              </a:solidFill>
                              <a:latin typeface="Cambria Math" panose="02040503050406030204" pitchFamily="18" charset="0"/>
                              <a:cs typeface="Times New Roman" panose="02020603050405020304" pitchFamily="18" charset="0"/>
                            </a:rPr>
                            <m:t>𝑩</m:t>
                          </m:r>
                        </m:e>
                      </m:acc>
                      <m:r>
                        <a:rPr lang="en-US" altLang="zh-CN" sz="2800" b="1" i="1" dirty="0" smtClean="0">
                          <a:solidFill>
                            <a:srgbClr val="FF0000"/>
                          </a:solidFill>
                          <a:latin typeface="Cambria Math" panose="02040503050406030204" pitchFamily="18" charset="0"/>
                          <a:cs typeface="Times New Roman" panose="02020603050405020304" pitchFamily="18" charset="0"/>
                        </a:rPr>
                        <m:t>=</m:t>
                      </m:r>
                      <m:r>
                        <a:rPr lang="en-US" altLang="zh-CN" sz="2800" b="1" i="1" dirty="0" smtClean="0">
                          <a:solidFill>
                            <a:srgbClr val="FF0000"/>
                          </a:solidFill>
                          <a:latin typeface="Cambria Math" panose="02040503050406030204" pitchFamily="18" charset="0"/>
                          <a:cs typeface="Times New Roman" panose="02020603050405020304" pitchFamily="18" charset="0"/>
                        </a:rPr>
                        <m:t>𝑨</m:t>
                      </m:r>
                      <m:r>
                        <a:rPr lang="zh-CN" altLang="en-US" sz="2800" b="1" i="1" dirty="0">
                          <a:solidFill>
                            <a:srgbClr val="FF0000"/>
                          </a:solidFill>
                          <a:latin typeface="Cambria Math" panose="02040503050406030204" pitchFamily="18" charset="0"/>
                          <a:cs typeface="Times New Roman" panose="02020603050405020304" pitchFamily="18" charset="0"/>
                        </a:rPr>
                        <m:t>⊕</m:t>
                      </m:r>
                      <m:r>
                        <a:rPr lang="en-US" altLang="zh-CN" sz="2800" b="1" i="1" dirty="0">
                          <a:solidFill>
                            <a:srgbClr val="FF0000"/>
                          </a:solidFill>
                          <a:latin typeface="Cambria Math" panose="02040503050406030204" pitchFamily="18" charset="0"/>
                          <a:cs typeface="Times New Roman" panose="02020603050405020304" pitchFamily="18" charset="0"/>
                        </a:rPr>
                        <m:t>𝑩</m:t>
                      </m:r>
                    </m:oMath>
                  </m:oMathPara>
                </a14:m>
                <a:endParaRPr kumimoji="1" lang="en-US" altLang="zh-CN" sz="280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15" name="Text Box 5"/>
              <p:cNvSpPr txBox="1">
                <a:spLocks noRot="1" noChangeAspect="1" noMove="1" noResize="1" noEditPoints="1" noAdjustHandles="1" noChangeArrowheads="1" noChangeShapeType="1" noTextEdit="1"/>
              </p:cNvSpPr>
              <p:nvPr/>
            </p:nvSpPr>
            <p:spPr bwMode="auto">
              <a:xfrm>
                <a:off x="2673150" y="804928"/>
                <a:ext cx="4051036" cy="524118"/>
              </a:xfrm>
              <a:prstGeom prst="rect">
                <a:avLst/>
              </a:prstGeom>
              <a:blipFill rotWithShape="1">
                <a:blip r:embed="rId7"/>
                <a:stretch>
                  <a:fillRect l="-11" t="-73" r="4" b="1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3" grpId="0" animBg="1"/>
      <p:bldP spid="3" grpId="1" animBg="1"/>
      <p:bldP spid="8" grpId="0"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4869" y="-1251"/>
            <a:ext cx="8229600" cy="29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0" indent="0" eaLnBrk="1" hangingPunct="1">
              <a:lnSpc>
                <a:spcPct val="120000"/>
              </a:lnSpc>
              <a:spcBef>
                <a:spcPct val="90000"/>
              </a:spcBef>
              <a:buClr>
                <a:srgbClr val="330066"/>
              </a:buClr>
              <a:buNone/>
              <a:defRPr/>
            </a:pPr>
            <a:r>
              <a:rPr lang="en-US" altLang="zh-CN" sz="2800" dirty="0">
                <a:solidFill>
                  <a:srgbClr val="1F08F8"/>
                </a:solidFill>
                <a:latin typeface="黑体" panose="02010609060101010101" pitchFamily="49" charset="-122"/>
                <a:ea typeface="黑体" panose="02010609060101010101" pitchFamily="49" charset="-122"/>
              </a:rPr>
              <a:t>3</a:t>
            </a:r>
            <a:r>
              <a:rPr lang="zh-CN" altLang="en-US" sz="2800" dirty="0">
                <a:solidFill>
                  <a:srgbClr val="1F08F8"/>
                </a:solidFill>
                <a:latin typeface="黑体" panose="02010609060101010101" pitchFamily="49" charset="-122"/>
                <a:ea typeface="黑体" panose="02010609060101010101" pitchFamily="49" charset="-122"/>
              </a:rPr>
              <a:t>、</a:t>
            </a:r>
            <a:r>
              <a:rPr lang="zh-CN" altLang="en-US" sz="2800" dirty="0">
                <a:solidFill>
                  <a:srgbClr val="1F08F8"/>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“异或”</a:t>
            </a:r>
            <a:r>
              <a:rPr lang="zh-CN" altLang="en-US" sz="2800" dirty="0">
                <a:solidFill>
                  <a:srgbClr val="1F08F8"/>
                </a:solidFill>
                <a:latin typeface="黑体" panose="02010609060101010101" pitchFamily="49" charset="-122"/>
                <a:ea typeface="黑体" panose="02010609060101010101" pitchFamily="49" charset="-122"/>
              </a:rPr>
              <a:t>运算</a:t>
            </a:r>
            <a:r>
              <a:rPr kumimoji="0" lang="en-US" altLang="zh-CN" sz="2000" dirty="0">
                <a:solidFill>
                  <a:srgbClr val="1F08F8"/>
                </a:solidFill>
                <a:latin typeface="黑体" panose="02010609060101010101" pitchFamily="49" charset="-122"/>
                <a:ea typeface="黑体" panose="02010609060101010101" pitchFamily="49" charset="-122"/>
              </a:rPr>
              <a:t>  </a:t>
            </a:r>
            <a:endParaRPr kumimoji="0" lang="en-US" altLang="zh-CN" sz="2000" dirty="0">
              <a:solidFill>
                <a:srgbClr val="1F08F8"/>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4" name="Text Box 3"/>
              <p:cNvSpPr txBox="1">
                <a:spLocks noChangeArrowheads="1"/>
              </p:cNvSpPr>
              <p:nvPr/>
            </p:nvSpPr>
            <p:spPr bwMode="auto">
              <a:xfrm>
                <a:off x="530225" y="872850"/>
                <a:ext cx="1985963" cy="52322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rPr>
                        <m:t>𝑨</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𝑨</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𝟎</m:t>
                      </m:r>
                    </m:oMath>
                  </m:oMathPara>
                </a14:m>
                <a:endPar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mc:Choice>
        <mc:Fallback>
          <p:sp>
            <p:nvSpPr>
              <p:cNvPr id="4" name="Text Box 3"/>
              <p:cNvSpPr txBox="1">
                <a:spLocks noRot="1" noChangeAspect="1" noMove="1" noResize="1" noEditPoints="1" noAdjustHandles="1" noChangeArrowheads="1" noChangeShapeType="1" noTextEdit="1"/>
              </p:cNvSpPr>
              <p:nvPr/>
            </p:nvSpPr>
            <p:spPr bwMode="auto">
              <a:xfrm>
                <a:off x="530225" y="872850"/>
                <a:ext cx="1985963" cy="523220"/>
              </a:xfrm>
              <a:prstGeom prst="rect">
                <a:avLst/>
              </a:prstGeom>
              <a:blipFill rotWithShape="1">
                <a:blip r:embed="rId1"/>
                <a:stretch>
                  <a:fillRect l="-991" t="-3710" r="-943" b="-3576"/>
                </a:stretch>
              </a:bli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 Box 5"/>
              <p:cNvSpPr txBox="1">
                <a:spLocks noChangeArrowheads="1"/>
              </p:cNvSpPr>
              <p:nvPr/>
            </p:nvSpPr>
            <p:spPr bwMode="auto">
              <a:xfrm>
                <a:off x="2516188" y="872850"/>
                <a:ext cx="1995487" cy="52322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rPr>
                        <m:t>𝑨</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acc>
                        <m:accPr>
                          <m:chr m:val="̅"/>
                          <m:ctrlP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sym typeface="Symbol" panose="05050102010706020507" pitchFamily="18" charset="2"/>
                            </a:rPr>
                          </m:ctrlPr>
                        </m:accPr>
                        <m:e>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sym typeface="Symbol" panose="05050102010706020507" pitchFamily="18" charset="2"/>
                            </a:rPr>
                            <m:t>𝑨</m:t>
                          </m:r>
                        </m:e>
                      </m:acc>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𝟏</m:t>
                      </m:r>
                    </m:oMath>
                  </m:oMathPara>
                </a14:m>
                <a:endPar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mc:Choice>
        <mc:Fallback>
          <p:sp>
            <p:nvSpPr>
              <p:cNvPr id="6" name="Text Box 5"/>
              <p:cNvSpPr txBox="1">
                <a:spLocks noRot="1" noChangeAspect="1" noMove="1" noResize="1" noEditPoints="1" noAdjustHandles="1" noChangeArrowheads="1" noChangeShapeType="1" noTextEdit="1"/>
              </p:cNvSpPr>
              <p:nvPr/>
            </p:nvSpPr>
            <p:spPr bwMode="auto">
              <a:xfrm>
                <a:off x="2516188" y="872850"/>
                <a:ext cx="1995487" cy="523220"/>
              </a:xfrm>
              <a:prstGeom prst="rect">
                <a:avLst/>
              </a:prstGeom>
              <a:blipFill rotWithShape="1">
                <a:blip r:embed="rId2"/>
                <a:stretch>
                  <a:fillRect l="-971" t="-3710" r="-955" b="-3576"/>
                </a:stretch>
              </a:bli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 Box 7"/>
              <p:cNvSpPr txBox="1">
                <a:spLocks noChangeArrowheads="1"/>
              </p:cNvSpPr>
              <p:nvPr/>
            </p:nvSpPr>
            <p:spPr bwMode="auto">
              <a:xfrm>
                <a:off x="4753750" y="872850"/>
                <a:ext cx="1771650" cy="52322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rPr>
                        <m:t>𝑨</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𝟎</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𝑨</m:t>
                      </m:r>
                    </m:oMath>
                  </m:oMathPara>
                </a14:m>
                <a:endPar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mc:Choice>
        <mc:Fallback>
          <p:sp>
            <p:nvSpPr>
              <p:cNvPr id="8" name="Text Box 7"/>
              <p:cNvSpPr txBox="1">
                <a:spLocks noRot="1" noChangeAspect="1" noMove="1" noResize="1" noEditPoints="1" noAdjustHandles="1" noChangeArrowheads="1" noChangeShapeType="1" noTextEdit="1"/>
              </p:cNvSpPr>
              <p:nvPr/>
            </p:nvSpPr>
            <p:spPr bwMode="auto">
              <a:xfrm>
                <a:off x="4753750" y="872850"/>
                <a:ext cx="1771650" cy="523220"/>
              </a:xfrm>
              <a:prstGeom prst="rect">
                <a:avLst/>
              </a:prstGeom>
              <a:blipFill rotWithShape="1">
                <a:blip r:embed="rId3"/>
                <a:stretch>
                  <a:fillRect l="-1083" t="-3710" r="-1067" b="-3576"/>
                </a:stretch>
              </a:bli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 Box 9"/>
              <p:cNvSpPr txBox="1">
                <a:spLocks noChangeArrowheads="1"/>
              </p:cNvSpPr>
              <p:nvPr/>
            </p:nvSpPr>
            <p:spPr bwMode="auto">
              <a:xfrm>
                <a:off x="6595269" y="872850"/>
                <a:ext cx="2099681" cy="52322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rPr>
                        <m:t>𝑨</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𝟏</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acc>
                        <m:accPr>
                          <m:chr m:val="̅"/>
                          <m:ctrlP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sym typeface="Symbol" panose="05050102010706020507" pitchFamily="18" charset="2"/>
                            </a:rPr>
                          </m:ctrlPr>
                        </m:accPr>
                        <m:e>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sym typeface="Symbol" panose="05050102010706020507" pitchFamily="18" charset="2"/>
                            </a:rPr>
                            <m:t>𝑨</m:t>
                          </m:r>
                        </m:e>
                      </m:acc>
                    </m:oMath>
                  </m:oMathPara>
                </a14:m>
                <a:endPar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mc:Choice>
        <mc:Fallback>
          <p:sp>
            <p:nvSpPr>
              <p:cNvPr id="10" name="Text Box 9"/>
              <p:cNvSpPr txBox="1">
                <a:spLocks noRot="1" noChangeAspect="1" noMove="1" noResize="1" noEditPoints="1" noAdjustHandles="1" noChangeArrowheads="1" noChangeShapeType="1" noTextEdit="1"/>
              </p:cNvSpPr>
              <p:nvPr/>
            </p:nvSpPr>
            <p:spPr bwMode="auto">
              <a:xfrm>
                <a:off x="6595269" y="872850"/>
                <a:ext cx="2099681" cy="523220"/>
              </a:xfrm>
              <a:prstGeom prst="rect">
                <a:avLst/>
              </a:prstGeom>
              <a:blipFill rotWithShape="1">
                <a:blip r:embed="rId4"/>
                <a:stretch>
                  <a:fillRect l="-915" t="-3710" r="-882" b="-3576"/>
                </a:stretch>
              </a:bli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 Box 12"/>
              <p:cNvSpPr txBox="1">
                <a:spLocks noChangeArrowheads="1"/>
              </p:cNvSpPr>
              <p:nvPr/>
            </p:nvSpPr>
            <p:spPr bwMode="auto">
              <a:xfrm>
                <a:off x="609600" y="1770467"/>
                <a:ext cx="4417219" cy="525463"/>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0" eaLnBrk="1" hangingPunct="1">
                  <a:spcBef>
                    <a:spcPct val="50000"/>
                  </a:spcBef>
                  <a:buClrTx/>
                  <a:buSz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rPr>
                        <m:t>𝑨</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acc>
                        <m:accPr>
                          <m:chr m:val="̅"/>
                          <m:ctrlP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sym typeface="Symbol" panose="05050102010706020507" pitchFamily="18" charset="2"/>
                            </a:rPr>
                          </m:ctrlPr>
                        </m:accPr>
                        <m:e>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sym typeface="Symbol" panose="05050102010706020507" pitchFamily="18" charset="2"/>
                            </a:rPr>
                            <m:t>𝑩</m:t>
                          </m:r>
                        </m:e>
                      </m:acc>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acc>
                        <m:accPr>
                          <m:chr m:val="̅"/>
                          <m:ctrlP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sym typeface="Symbol" panose="05050102010706020507" pitchFamily="18" charset="2"/>
                            </a:rPr>
                          </m:ctrlPr>
                        </m:accPr>
                        <m:e>
                          <m:r>
                            <a:rPr lang="en-US" altLang="zh-CN" sz="2800" i="1" dirty="0">
                              <a:latin typeface="Cambria Math" panose="02040503050406030204" pitchFamily="18" charset="0"/>
                              <a:ea typeface="黑体" panose="02010609060101010101" pitchFamily="49" charset="-122"/>
                              <a:sym typeface="Symbol" panose="05050102010706020507" pitchFamily="18" charset="2"/>
                            </a:rPr>
                            <m:t>𝑨</m:t>
                          </m:r>
                          <m:r>
                            <a:rPr lang="en-US" altLang="zh-CN" sz="2800" i="1" dirty="0">
                              <a:latin typeface="Cambria Math" panose="02040503050406030204" pitchFamily="18" charset="0"/>
                              <a:ea typeface="黑体" panose="02010609060101010101" pitchFamily="49" charset="-122"/>
                              <a:sym typeface="Symbol" panose="05050102010706020507" pitchFamily="18" charset="2"/>
                            </a:rPr>
                            <m:t></m:t>
                          </m:r>
                          <m:r>
                            <a:rPr lang="en-US" altLang="zh-CN" sz="2800" i="1" dirty="0">
                              <a:latin typeface="Cambria Math" panose="02040503050406030204" pitchFamily="18" charset="0"/>
                              <a:ea typeface="黑体" panose="02010609060101010101" pitchFamily="49" charset="-122"/>
                              <a:sym typeface="Symbol" panose="05050102010706020507" pitchFamily="18" charset="2"/>
                            </a:rPr>
                            <m:t>𝑩</m:t>
                          </m:r>
                        </m:e>
                      </m:acc>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𝑨</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𝑩</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𝟏</m:t>
                      </m:r>
                    </m:oMath>
                  </m:oMathPara>
                </a14:m>
                <a:endPar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sym typeface="Symbol" panose="05050102010706020507" pitchFamily="18" charset="2"/>
                </a:endParaRPr>
              </a:p>
            </p:txBody>
          </p:sp>
        </mc:Choice>
        <mc:Fallback>
          <p:sp>
            <p:nvSpPr>
              <p:cNvPr id="13" name="Text Box 12"/>
              <p:cNvSpPr txBox="1">
                <a:spLocks noRot="1" noChangeAspect="1" noMove="1" noResize="1" noEditPoints="1" noAdjustHandles="1" noChangeArrowheads="1" noChangeShapeType="1" noTextEdit="1"/>
              </p:cNvSpPr>
              <p:nvPr/>
            </p:nvSpPr>
            <p:spPr bwMode="auto">
              <a:xfrm>
                <a:off x="609600" y="1770467"/>
                <a:ext cx="4417219" cy="525463"/>
              </a:xfrm>
              <a:prstGeom prst="rect">
                <a:avLst/>
              </a:prstGeom>
              <a:blipFill rotWithShape="1">
                <a:blip r:embed="rId5"/>
                <a:stretch>
                  <a:fillRect l="-431" t="-3642" r="-428" b="-3548"/>
                </a:stretch>
              </a:bli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 Box 15"/>
              <p:cNvSpPr txBox="1">
                <a:spLocks noChangeArrowheads="1"/>
              </p:cNvSpPr>
              <p:nvPr/>
            </p:nvSpPr>
            <p:spPr bwMode="auto">
              <a:xfrm>
                <a:off x="5613400" y="1774761"/>
                <a:ext cx="2337149" cy="52322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rPr>
                        <m:t>𝑨</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𝑩</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𝑩</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𝑨</m:t>
                      </m:r>
                    </m:oMath>
                  </m:oMathPara>
                </a14:m>
                <a:endPar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sym typeface="Symbol" panose="05050102010706020507" pitchFamily="18" charset="2"/>
                </a:endParaRPr>
              </a:p>
            </p:txBody>
          </p:sp>
        </mc:Choice>
        <mc:Fallback>
          <p:sp>
            <p:nvSpPr>
              <p:cNvPr id="16" name="Text Box 15"/>
              <p:cNvSpPr txBox="1">
                <a:spLocks noRot="1" noChangeAspect="1" noMove="1" noResize="1" noEditPoints="1" noAdjustHandles="1" noChangeArrowheads="1" noChangeShapeType="1" noTextEdit="1"/>
              </p:cNvSpPr>
              <p:nvPr/>
            </p:nvSpPr>
            <p:spPr bwMode="auto">
              <a:xfrm>
                <a:off x="5613400" y="1774761"/>
                <a:ext cx="2337149" cy="523220"/>
              </a:xfrm>
              <a:prstGeom prst="rect">
                <a:avLst/>
              </a:prstGeom>
              <a:blipFill rotWithShape="1">
                <a:blip r:embed="rId6"/>
                <a:stretch>
                  <a:fillRect l="-815" t="-3750" r="-800" b="-3536"/>
                </a:stretch>
              </a:bli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 Box 16"/>
              <p:cNvSpPr txBox="1">
                <a:spLocks noChangeArrowheads="1"/>
              </p:cNvSpPr>
              <p:nvPr/>
            </p:nvSpPr>
            <p:spPr bwMode="auto">
              <a:xfrm>
                <a:off x="547230" y="2619629"/>
                <a:ext cx="4077475" cy="52322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rPr>
                        <m:t>𝑨</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𝑩</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𝑪</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𝑨</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𝑩</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𝑪</m:t>
                      </m:r>
                    </m:oMath>
                  </m:oMathPara>
                </a14:m>
                <a:endPar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sym typeface="Symbol" panose="05050102010706020507" pitchFamily="18" charset="2"/>
                </a:endParaRPr>
              </a:p>
            </p:txBody>
          </p:sp>
        </mc:Choice>
        <mc:Fallback>
          <p:sp>
            <p:nvSpPr>
              <p:cNvPr id="17" name="Text Box 16"/>
              <p:cNvSpPr txBox="1">
                <a:spLocks noRot="1" noChangeAspect="1" noMove="1" noResize="1" noEditPoints="1" noAdjustHandles="1" noChangeArrowheads="1" noChangeShapeType="1" noTextEdit="1"/>
              </p:cNvSpPr>
              <p:nvPr/>
            </p:nvSpPr>
            <p:spPr bwMode="auto">
              <a:xfrm>
                <a:off x="547230" y="2619629"/>
                <a:ext cx="4077475" cy="523220"/>
              </a:xfrm>
              <a:prstGeom prst="rect">
                <a:avLst/>
              </a:prstGeom>
              <a:blipFill rotWithShape="1">
                <a:blip r:embed="rId7"/>
                <a:stretch>
                  <a:fillRect l="-479" t="-3689" r="-467" b="-3596"/>
                </a:stretch>
              </a:bli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 Box 17"/>
              <p:cNvSpPr txBox="1">
                <a:spLocks noChangeArrowheads="1"/>
              </p:cNvSpPr>
              <p:nvPr/>
            </p:nvSpPr>
            <p:spPr bwMode="auto">
              <a:xfrm>
                <a:off x="4511675" y="2618193"/>
                <a:ext cx="4721534" cy="52322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rPr>
                        <m:t>𝑨</m:t>
                      </m:r>
                      <m:r>
                        <a:rPr kumimoji="1" lang="en-US" altLang="zh-CN" sz="2800" b="1" i="1"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𝑩</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𝑪</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𝑨</m:t>
                      </m:r>
                      <m:r>
                        <a:rPr kumimoji="1" lang="en-US" altLang="zh-CN" sz="2800" b="1" i="1"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𝑩</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𝑨</m:t>
                      </m:r>
                      <m:r>
                        <a:rPr kumimoji="1" lang="en-US" altLang="zh-CN" sz="2800" b="1" i="1" u="none" strike="noStrike" kern="1200" cap="none" spc="0" normalizeH="0" baseline="0" noProof="0" dirty="0" smtClean="0">
                          <a:ln>
                            <a:noFill/>
                          </a:ln>
                          <a:effectLst/>
                          <a:uLnTx/>
                          <a:uFillTx/>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𝑪</m:t>
                      </m:r>
                      <m:r>
                        <a:rPr kumimoji="1" lang="en-US" altLang="zh-CN" sz="2800" b="1" i="1" u="none" strike="noStrike" kern="1200" cap="none" spc="0" normalizeH="0" baseline="0" noProof="0" dirty="0">
                          <a:ln>
                            <a:noFill/>
                          </a:ln>
                          <a:effectLst/>
                          <a:uLnTx/>
                          <a:uFillTx/>
                          <a:latin typeface="Cambria Math" panose="02040503050406030204" pitchFamily="18" charset="0"/>
                          <a:ea typeface="黑体" panose="02010609060101010101" pitchFamily="49" charset="-122"/>
                          <a:sym typeface="Symbol" panose="05050102010706020507" pitchFamily="18" charset="2"/>
                        </a:rPr>
                        <m:t>)</m:t>
                      </m:r>
                    </m:oMath>
                  </m:oMathPara>
                </a14:m>
                <a:endPar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sym typeface="Symbol" panose="05050102010706020507" pitchFamily="18" charset="2"/>
                </a:endParaRPr>
              </a:p>
            </p:txBody>
          </p:sp>
        </mc:Choice>
        <mc:Fallback>
          <p:sp>
            <p:nvSpPr>
              <p:cNvPr id="18" name="Text Box 17"/>
              <p:cNvSpPr txBox="1">
                <a:spLocks noRot="1" noChangeAspect="1" noMove="1" noResize="1" noEditPoints="1" noAdjustHandles="1" noChangeArrowheads="1" noChangeShapeType="1" noTextEdit="1"/>
              </p:cNvSpPr>
              <p:nvPr/>
            </p:nvSpPr>
            <p:spPr bwMode="auto">
              <a:xfrm>
                <a:off x="4511675" y="2618193"/>
                <a:ext cx="4721534" cy="523220"/>
              </a:xfrm>
              <a:prstGeom prst="rect">
                <a:avLst/>
              </a:prstGeom>
              <a:blipFill rotWithShape="1">
                <a:blip r:embed="rId8"/>
                <a:stretch>
                  <a:fillRect l="-403" t="-3658" r="-397" b="-3628"/>
                </a:stretch>
              </a:bli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5" name="组合 4"/>
          <p:cNvGrpSpPr/>
          <p:nvPr/>
        </p:nvGrpSpPr>
        <p:grpSpPr>
          <a:xfrm>
            <a:off x="5080" y="3438525"/>
            <a:ext cx="9310370" cy="3439160"/>
            <a:chOff x="8" y="5415"/>
            <a:chExt cx="14662" cy="5416"/>
          </a:xfrm>
        </p:grpSpPr>
        <p:sp>
          <p:nvSpPr>
            <p:cNvPr id="3" name="灯片编号占位符 2"/>
            <p:cNvSpPr txBox="1"/>
            <p:nvPr/>
          </p:nvSpPr>
          <p:spPr>
            <a:xfrm>
              <a:off x="351" y="10202"/>
              <a:ext cx="1422" cy="533"/>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mtClean="0"/>
              </a:fld>
              <a:endParaRPr lang="en-US" altLang="zh-CN" dirty="0"/>
            </a:p>
          </p:txBody>
        </p:sp>
        <p:sp>
          <p:nvSpPr>
            <p:cNvPr id="19" name="Rectangle 3"/>
            <p:cNvSpPr>
              <a:spLocks noChangeArrowheads="1"/>
            </p:cNvSpPr>
            <p:nvPr/>
          </p:nvSpPr>
          <p:spPr bwMode="auto">
            <a:xfrm>
              <a:off x="8" y="5415"/>
              <a:ext cx="8345" cy="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0" indent="0" eaLnBrk="1" hangingPunct="1">
                <a:lnSpc>
                  <a:spcPct val="120000"/>
                </a:lnSpc>
                <a:spcBef>
                  <a:spcPct val="90000"/>
                </a:spcBef>
                <a:buClr>
                  <a:srgbClr val="330066"/>
                </a:buClr>
                <a:buNone/>
                <a:defRPr/>
              </a:pPr>
              <a:r>
                <a:rPr lang="en-US" altLang="zh-CN" sz="2800" dirty="0">
                  <a:solidFill>
                    <a:srgbClr val="1F08F8"/>
                  </a:solidFill>
                  <a:latin typeface="黑体" panose="02010609060101010101" pitchFamily="49" charset="-122"/>
                  <a:ea typeface="黑体" panose="02010609060101010101" pitchFamily="49" charset="-122"/>
                </a:rPr>
                <a:t>4</a:t>
              </a:r>
              <a:r>
                <a:rPr lang="zh-CN" altLang="en-US" sz="2800" dirty="0">
                  <a:solidFill>
                    <a:srgbClr val="1F08F8"/>
                  </a:solidFill>
                  <a:latin typeface="黑体" panose="02010609060101010101" pitchFamily="49" charset="-122"/>
                  <a:ea typeface="黑体" panose="02010609060101010101" pitchFamily="49" charset="-122"/>
                </a:rPr>
                <a:t>、</a:t>
              </a:r>
              <a:r>
                <a:rPr lang="zh-CN" altLang="en-US" sz="2800" dirty="0">
                  <a:solidFill>
                    <a:srgbClr val="1F08F8"/>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“异或”</a:t>
              </a:r>
              <a:r>
                <a:rPr lang="zh-CN" altLang="en-US" sz="2800" dirty="0">
                  <a:solidFill>
                    <a:srgbClr val="1F08F8"/>
                  </a:solidFill>
                  <a:latin typeface="黑体" panose="02010609060101010101" pitchFamily="49" charset="-122"/>
                  <a:ea typeface="黑体" panose="02010609060101010101" pitchFamily="49" charset="-122"/>
                </a:rPr>
                <a:t>门电路的用途</a:t>
              </a:r>
              <a:r>
                <a:rPr kumimoji="0" lang="en-US" altLang="zh-CN" sz="2000" dirty="0">
                  <a:solidFill>
                    <a:srgbClr val="1F08F8"/>
                  </a:solidFill>
                  <a:latin typeface="黑体" panose="02010609060101010101" pitchFamily="49" charset="-122"/>
                  <a:ea typeface="黑体" panose="02010609060101010101" pitchFamily="49" charset="-122"/>
                </a:rPr>
                <a:t>  </a:t>
              </a:r>
              <a:endParaRPr kumimoji="0" lang="en-US" altLang="zh-CN" sz="2000" dirty="0">
                <a:solidFill>
                  <a:srgbClr val="1F08F8"/>
                </a:solidFill>
                <a:latin typeface="黑体" panose="02010609060101010101" pitchFamily="49" charset="-122"/>
                <a:ea typeface="黑体" panose="02010609060101010101" pitchFamily="49" charset="-122"/>
              </a:endParaRPr>
            </a:p>
          </p:txBody>
        </p:sp>
        <p:sp>
          <p:nvSpPr>
            <p:cNvPr id="20" name="Text Box 19"/>
            <p:cNvSpPr txBox="1">
              <a:spLocks noChangeArrowheads="1"/>
            </p:cNvSpPr>
            <p:nvPr/>
          </p:nvSpPr>
          <p:spPr bwMode="auto">
            <a:xfrm>
              <a:off x="784" y="6662"/>
              <a:ext cx="8158" cy="824"/>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2800" dirty="0">
                  <a:latin typeface="Times New Roman" panose="02020603050405020304" pitchFamily="18" charset="0"/>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a:t>
              </a:r>
              <a:r>
                <a:rPr lang="zh-CN" altLang="en-US" sz="2800" dirty="0">
                  <a:latin typeface="Times New Roman" panose="02020603050405020304" pitchFamily="18" charset="0"/>
                </a:rPr>
                <a:t>）</a:t>
              </a:r>
              <a:r>
                <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可控的数码原</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反码输出器</a:t>
              </a:r>
              <a:endPar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1" name="Text Box 20"/>
            <p:cNvSpPr txBox="1">
              <a:spLocks noChangeArrowheads="1"/>
            </p:cNvSpPr>
            <p:nvPr/>
          </p:nvSpPr>
          <p:spPr bwMode="auto">
            <a:xfrm>
              <a:off x="781" y="7614"/>
              <a:ext cx="5920" cy="824"/>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2</a:t>
              </a:r>
              <a:r>
                <a:rPr lang="zh-CN" altLang="en-US" sz="2800" dirty="0">
                  <a:latin typeface="Times New Roman" panose="02020603050405020304" pitchFamily="18" charset="0"/>
                </a:rPr>
                <a:t>）</a:t>
              </a:r>
              <a:r>
                <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作数码同比较器</a:t>
              </a:r>
              <a:endPar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2" name="Text Box 21"/>
            <p:cNvSpPr txBox="1">
              <a:spLocks noChangeArrowheads="1"/>
            </p:cNvSpPr>
            <p:nvPr/>
          </p:nvSpPr>
          <p:spPr bwMode="auto">
            <a:xfrm>
              <a:off x="793" y="8523"/>
              <a:ext cx="6350" cy="824"/>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zh-CN" altLang="en-US" sz="2800" dirty="0">
                  <a:latin typeface="Times New Roman" panose="02020603050405020304" pitchFamily="18" charset="0"/>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3</a:t>
              </a:r>
              <a:r>
                <a:rPr lang="zh-CN" altLang="en-US" sz="2800" dirty="0">
                  <a:latin typeface="Times New Roman" panose="02020603050405020304" pitchFamily="18" charset="0"/>
                </a:rPr>
                <a:t>）</a:t>
              </a:r>
              <a:r>
                <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求两数码的算术和</a:t>
              </a:r>
              <a:endPar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23" name="Text Box 22"/>
                <p:cNvSpPr txBox="1">
                  <a:spLocks noChangeArrowheads="1"/>
                </p:cNvSpPr>
                <p:nvPr/>
              </p:nvSpPr>
              <p:spPr bwMode="auto">
                <a:xfrm>
                  <a:off x="8820" y="6642"/>
                  <a:ext cx="2912" cy="824"/>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rPr>
                          <m:t>𝑨</m:t>
                        </m:r>
                        <m:r>
                          <a:rPr kumimoji="1" lang="en-US" altLang="zh-CN" sz="2800" b="1"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sym typeface="Symbol" panose="05050102010706020507" pitchFamily="18" charset="2"/>
                          </a:rPr>
                          <m:t>𝟎</m:t>
                        </m:r>
                        <m:r>
                          <a:rPr kumimoji="1" lang="en-US" altLang="zh-CN" sz="2800" b="1"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sym typeface="Symbol" panose="05050102010706020507" pitchFamily="18" charset="2"/>
                          </a:rPr>
                          <m:t>𝑨</m:t>
                        </m:r>
                      </m:oMath>
                    </m:oMathPara>
                  </a14:m>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mc:Choice>
          <mc:Fallback>
            <p:sp>
              <p:nvSpPr>
                <p:cNvPr id="23" name="Text Box 22"/>
                <p:cNvSpPr txBox="1">
                  <a:spLocks noRot="1" noChangeAspect="1" noMove="1" noResize="1" noEditPoints="1" noAdjustHandles="1" noChangeArrowheads="1" noChangeShapeType="1" noTextEdit="1"/>
                </p:cNvSpPr>
                <p:nvPr/>
              </p:nvSpPr>
              <p:spPr bwMode="auto">
                <a:xfrm>
                  <a:off x="8820" y="6642"/>
                  <a:ext cx="2912" cy="824"/>
                </a:xfrm>
                <a:prstGeom prst="rect">
                  <a:avLst/>
                </a:prstGeom>
                <a:blipFill rotWithShape="1">
                  <a:blip r:embed="rId9"/>
                </a:bli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 Box 24"/>
                <p:cNvSpPr txBox="1">
                  <a:spLocks noChangeArrowheads="1"/>
                </p:cNvSpPr>
                <p:nvPr/>
              </p:nvSpPr>
              <p:spPr bwMode="auto">
                <a:xfrm>
                  <a:off x="11536" y="6642"/>
                  <a:ext cx="3135" cy="825"/>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rPr>
                          <m:t>𝑨</m:t>
                        </m:r>
                        <m:r>
                          <a:rPr kumimoji="1" lang="en-US" altLang="zh-CN" sz="2800" b="1"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sym typeface="Symbol" panose="05050102010706020507" pitchFamily="18" charset="2"/>
                          </a:rPr>
                          <m:t></m:t>
                        </m:r>
                        <m:r>
                          <a:rPr kumimoji="1" lang="en-US" altLang="zh-CN" sz="2800" b="1"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sym typeface="Symbol" panose="05050102010706020507" pitchFamily="18" charset="2"/>
                          </a:rPr>
                          <m:t>𝟏</m:t>
                        </m:r>
                        <m:r>
                          <a:rPr kumimoji="1" lang="en-US" altLang="zh-CN" sz="2800" b="1"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mn-cs"/>
                            <a:sym typeface="Symbol" panose="05050102010706020507" pitchFamily="18" charset="2"/>
                          </a:rPr>
                          <m:t>=</m:t>
                        </m:r>
                        <m:acc>
                          <m:accPr>
                            <m:chr m:val="̅"/>
                            <m:ctrlP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sym typeface="Symbol" panose="05050102010706020507" pitchFamily="18" charset="2"/>
                              </a:rPr>
                            </m:ctrlPr>
                          </m:accPr>
                          <m:e>
                            <m: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sym typeface="Symbol" panose="05050102010706020507" pitchFamily="18" charset="2"/>
                              </a:rPr>
                              <m:t>𝑨</m:t>
                            </m:r>
                          </m:e>
                        </m:acc>
                      </m:oMath>
                    </m:oMathPara>
                  </a14:m>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mc:Choice>
          <mc:Fallback>
            <p:sp>
              <p:nvSpPr>
                <p:cNvPr id="25" name="Text Box 24"/>
                <p:cNvSpPr txBox="1">
                  <a:spLocks noRot="1" noChangeAspect="1" noMove="1" noResize="1" noEditPoints="1" noAdjustHandles="1" noChangeArrowheads="1" noChangeShapeType="1" noTextEdit="1"/>
                </p:cNvSpPr>
                <p:nvPr/>
              </p:nvSpPr>
              <p:spPr bwMode="auto">
                <a:xfrm>
                  <a:off x="11536" y="6642"/>
                  <a:ext cx="3135" cy="825"/>
                </a:xfrm>
                <a:prstGeom prst="rect">
                  <a:avLst/>
                </a:prstGeom>
                <a:blipFill rotWithShape="1">
                  <a:blip r:embed="rId10"/>
                </a:bli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7" name="Group 26"/>
            <p:cNvGrpSpPr/>
            <p:nvPr/>
          </p:nvGrpSpPr>
          <p:grpSpPr bwMode="auto">
            <a:xfrm>
              <a:off x="7300" y="7319"/>
              <a:ext cx="2590" cy="3512"/>
              <a:chOff x="629" y="2816"/>
              <a:chExt cx="1036" cy="1405"/>
            </a:xfrm>
          </p:grpSpPr>
          <p:grpSp>
            <p:nvGrpSpPr>
              <p:cNvPr id="28" name="Group 27"/>
              <p:cNvGrpSpPr/>
              <p:nvPr/>
            </p:nvGrpSpPr>
            <p:grpSpPr bwMode="auto">
              <a:xfrm>
                <a:off x="629" y="2869"/>
                <a:ext cx="1025" cy="1312"/>
                <a:chOff x="629" y="2869"/>
                <a:chExt cx="1025" cy="1056"/>
              </a:xfrm>
            </p:grpSpPr>
            <p:sp>
              <p:nvSpPr>
                <p:cNvPr id="35" name="Rectangle 28"/>
                <p:cNvSpPr>
                  <a:spLocks noChangeArrowheads="1"/>
                </p:cNvSpPr>
                <p:nvPr/>
              </p:nvSpPr>
              <p:spPr bwMode="auto">
                <a:xfrm>
                  <a:off x="629" y="2869"/>
                  <a:ext cx="1024" cy="1056"/>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36" name="Line 29"/>
                <p:cNvSpPr>
                  <a:spLocks noChangeShapeType="1"/>
                </p:cNvSpPr>
                <p:nvPr/>
              </p:nvSpPr>
              <p:spPr bwMode="auto">
                <a:xfrm>
                  <a:off x="629" y="3061"/>
                  <a:ext cx="101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Line 30"/>
                <p:cNvSpPr>
                  <a:spLocks noChangeShapeType="1"/>
                </p:cNvSpPr>
                <p:nvPr/>
              </p:nvSpPr>
              <p:spPr bwMode="auto">
                <a:xfrm>
                  <a:off x="640" y="3285"/>
                  <a:ext cx="101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Line 31"/>
                <p:cNvSpPr>
                  <a:spLocks noChangeShapeType="1"/>
                </p:cNvSpPr>
                <p:nvPr/>
              </p:nvSpPr>
              <p:spPr bwMode="auto">
                <a:xfrm>
                  <a:off x="640" y="3488"/>
                  <a:ext cx="101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Line 32"/>
                <p:cNvSpPr>
                  <a:spLocks noChangeShapeType="1"/>
                </p:cNvSpPr>
                <p:nvPr/>
              </p:nvSpPr>
              <p:spPr bwMode="auto">
                <a:xfrm>
                  <a:off x="629" y="3701"/>
                  <a:ext cx="101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 name="Line 33"/>
              <p:cNvSpPr>
                <a:spLocks noChangeShapeType="1"/>
              </p:cNvSpPr>
              <p:nvPr/>
            </p:nvSpPr>
            <p:spPr bwMode="auto">
              <a:xfrm>
                <a:off x="1259" y="2859"/>
                <a:ext cx="0" cy="13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Text Box 34"/>
              <p:cNvSpPr txBox="1">
                <a:spLocks noChangeArrowheads="1"/>
              </p:cNvSpPr>
              <p:nvPr/>
            </p:nvSpPr>
            <p:spPr bwMode="auto">
              <a:xfrm>
                <a:off x="641" y="2816"/>
                <a:ext cx="101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  B     F</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31" name="Text Box 35"/>
              <p:cNvSpPr txBox="1">
                <a:spLocks noChangeArrowheads="1"/>
              </p:cNvSpPr>
              <p:nvPr/>
            </p:nvSpPr>
            <p:spPr bwMode="auto">
              <a:xfrm>
                <a:off x="652" y="3616"/>
                <a:ext cx="101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1   0     1</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32" name="Text Box 36"/>
              <p:cNvSpPr txBox="1">
                <a:spLocks noChangeArrowheads="1"/>
              </p:cNvSpPr>
              <p:nvPr/>
            </p:nvSpPr>
            <p:spPr bwMode="auto">
              <a:xfrm>
                <a:off x="652" y="3072"/>
                <a:ext cx="101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0   0     0</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33" name="Text Box 37"/>
              <p:cNvSpPr txBox="1">
                <a:spLocks noChangeArrowheads="1"/>
              </p:cNvSpPr>
              <p:nvPr/>
            </p:nvSpPr>
            <p:spPr bwMode="auto">
              <a:xfrm>
                <a:off x="641" y="3350"/>
                <a:ext cx="101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0   1     1</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34" name="Text Box 38"/>
              <p:cNvSpPr txBox="1">
                <a:spLocks noChangeArrowheads="1"/>
              </p:cNvSpPr>
              <p:nvPr/>
            </p:nvSpPr>
            <p:spPr bwMode="auto">
              <a:xfrm>
                <a:off x="652" y="3894"/>
                <a:ext cx="101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1   1     0</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2221" y="0"/>
            <a:ext cx="82296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0" indent="0" eaLnBrk="1" hangingPunct="1">
              <a:lnSpc>
                <a:spcPct val="120000"/>
              </a:lnSpc>
              <a:spcBef>
                <a:spcPct val="90000"/>
              </a:spcBef>
              <a:buClr>
                <a:srgbClr val="330066"/>
              </a:buClr>
              <a:buNone/>
              <a:defRPr/>
            </a:pPr>
            <a:r>
              <a:rPr lang="en-US" altLang="zh-CN" sz="2800" dirty="0">
                <a:latin typeface="黑体" panose="02010609060101010101" pitchFamily="49" charset="-122"/>
                <a:ea typeface="黑体" panose="02010609060101010101" pitchFamily="49" charset="-122"/>
              </a:rPr>
              <a:t> </a:t>
            </a:r>
            <a:r>
              <a:rPr kumimoji="0" lang="zh-CN" altLang="en-US" sz="2800" dirty="0">
                <a:solidFill>
                  <a:srgbClr val="1F08F8"/>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“同或”</a:t>
            </a:r>
            <a:r>
              <a:rPr lang="zh-CN" altLang="en-US" sz="2800" dirty="0">
                <a:latin typeface="黑体" panose="02010609060101010101" pitchFamily="49" charset="-122"/>
                <a:ea typeface="黑体" panose="02010609060101010101" pitchFamily="49" charset="-122"/>
              </a:rPr>
              <a:t>逻辑</a:t>
            </a:r>
            <a:r>
              <a:rPr kumimoji="0" lang="en-US" altLang="zh-CN" sz="2000" dirty="0">
                <a:solidFill>
                  <a:srgbClr val="000000"/>
                </a:solidFill>
                <a:latin typeface="黑体" panose="02010609060101010101" pitchFamily="49" charset="-122"/>
                <a:ea typeface="黑体" panose="02010609060101010101" pitchFamily="49" charset="-122"/>
              </a:rPr>
              <a:t>  </a:t>
            </a:r>
            <a:endParaRPr kumimoji="0" lang="en-US" altLang="zh-CN" sz="2000" dirty="0">
              <a:solidFill>
                <a:srgbClr val="000000"/>
              </a:solidFill>
              <a:latin typeface="黑体" panose="02010609060101010101" pitchFamily="49" charset="-122"/>
              <a:ea typeface="黑体" panose="02010609060101010101" pitchFamily="49" charset="-122"/>
            </a:endParaRPr>
          </a:p>
        </p:txBody>
      </p:sp>
      <p:sp>
        <p:nvSpPr>
          <p:cNvPr id="3" name="Text Box 85"/>
          <p:cNvSpPr txBox="1">
            <a:spLocks noChangeArrowheads="1"/>
          </p:cNvSpPr>
          <p:nvPr/>
        </p:nvSpPr>
        <p:spPr bwMode="auto">
          <a:xfrm>
            <a:off x="1125446" y="1414361"/>
            <a:ext cx="2556621"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、真值表</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 name="组合 3"/>
          <p:cNvGrpSpPr/>
          <p:nvPr/>
        </p:nvGrpSpPr>
        <p:grpSpPr>
          <a:xfrm>
            <a:off x="1745757" y="2123987"/>
            <a:ext cx="1992911" cy="1835682"/>
            <a:chOff x="3830306" y="4025500"/>
            <a:chExt cx="1661161" cy="1348694"/>
          </a:xfrm>
        </p:grpSpPr>
        <p:sp>
          <p:nvSpPr>
            <p:cNvPr id="5" name="文本框 4"/>
            <p:cNvSpPr txBox="1"/>
            <p:nvPr/>
          </p:nvSpPr>
          <p:spPr bwMode="auto">
            <a:xfrm>
              <a:off x="3872633" y="4107885"/>
              <a:ext cx="1618834" cy="12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A  B      F</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0   0       1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0   1       0</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1   0       0</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1   1       1</a:t>
              </a:r>
              <a:endParaRPr lang="en-US" altLang="zh-CN" dirty="0">
                <a:solidFill>
                  <a:schemeClr val="tx1"/>
                </a:solidFill>
                <a:latin typeface="Times New Roman" panose="02020603050405020304" pitchFamily="18" charset="0"/>
              </a:endParaRPr>
            </a:p>
          </p:txBody>
        </p:sp>
        <p:cxnSp>
          <p:nvCxnSpPr>
            <p:cNvPr id="6" name="直接连接符 5"/>
            <p:cNvCxnSpPr/>
            <p:nvPr/>
          </p:nvCxnSpPr>
          <p:spPr bwMode="auto">
            <a:xfrm>
              <a:off x="3830306" y="4272237"/>
              <a:ext cx="1433012" cy="1543"/>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4716352" y="4025500"/>
              <a:ext cx="4860" cy="1315507"/>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13" name="对象 12"/>
          <p:cNvGraphicFramePr>
            <a:graphicFrameLocks noChangeAspect="1"/>
          </p:cNvGraphicFramePr>
          <p:nvPr/>
        </p:nvGraphicFramePr>
        <p:xfrm>
          <a:off x="5382300" y="4298823"/>
          <a:ext cx="2568601" cy="917078"/>
        </p:xfrm>
        <a:graphic>
          <a:graphicData uri="http://schemas.openxmlformats.org/presentationml/2006/ole">
            <mc:AlternateContent xmlns:mc="http://schemas.openxmlformats.org/markup-compatibility/2006">
              <mc:Choice xmlns:v="urn:schemas-microsoft-com:vml" Requires="v">
                <p:oleObj spid="_x0000_s14" name="Visio" r:id="rId1" imgW="2026285" imgH="726440" progId="Visio.Drawing.11">
                  <p:embed/>
                </p:oleObj>
              </mc:Choice>
              <mc:Fallback>
                <p:oleObj name="Visio" r:id="rId1" imgW="2026285" imgH="726440" progId="Visio.Drawing.11">
                  <p:embed/>
                  <p:pic>
                    <p:nvPicPr>
                      <p:cNvPr id="0" name="图片 13"/>
                      <p:cNvPicPr/>
                      <p:nvPr/>
                    </p:nvPicPr>
                    <p:blipFill>
                      <a:blip r:embed="rId2"/>
                      <a:stretch>
                        <a:fillRect/>
                      </a:stretch>
                    </p:blipFill>
                    <p:spPr>
                      <a:xfrm>
                        <a:off x="5382300" y="4298823"/>
                        <a:ext cx="2568601" cy="917078"/>
                      </a:xfrm>
                      <a:prstGeom prst="rect">
                        <a:avLst/>
                      </a:prstGeom>
                    </p:spPr>
                  </p:pic>
                </p:oleObj>
              </mc:Fallback>
            </mc:AlternateContent>
          </a:graphicData>
        </a:graphic>
      </p:graphicFrame>
      <p:sp>
        <p:nvSpPr>
          <p:cNvPr id="8" name="Text Box 85"/>
          <p:cNvSpPr txBox="1">
            <a:spLocks noChangeArrowheads="1"/>
          </p:cNvSpPr>
          <p:nvPr/>
        </p:nvSpPr>
        <p:spPr bwMode="auto">
          <a:xfrm>
            <a:off x="4805292" y="1414361"/>
            <a:ext cx="2556621"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、逻辑符号</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 name="对象 8"/>
          <p:cNvGraphicFramePr>
            <a:graphicFrameLocks noChangeAspect="1"/>
          </p:cNvGraphicFramePr>
          <p:nvPr/>
        </p:nvGraphicFramePr>
        <p:xfrm>
          <a:off x="5374363" y="2082448"/>
          <a:ext cx="2385031" cy="1017031"/>
        </p:xfrm>
        <a:graphic>
          <a:graphicData uri="http://schemas.openxmlformats.org/presentationml/2006/ole">
            <mc:AlternateContent xmlns:mc="http://schemas.openxmlformats.org/markup-compatibility/2006">
              <mc:Choice xmlns:v="urn:schemas-microsoft-com:vml" Requires="v">
                <p:oleObj spid="_x0000_s10" name="Visio" r:id="rId3" imgW="1882775" imgH="807085" progId="Visio.Drawing.11">
                  <p:embed/>
                </p:oleObj>
              </mc:Choice>
              <mc:Fallback>
                <p:oleObj name="Visio" r:id="rId3" imgW="1882775" imgH="807085" progId="Visio.Drawing.11">
                  <p:embed/>
                  <p:pic>
                    <p:nvPicPr>
                      <p:cNvPr id="0" name="图片 9"/>
                      <p:cNvPicPr/>
                      <p:nvPr/>
                    </p:nvPicPr>
                    <p:blipFill>
                      <a:blip r:embed="rId4"/>
                      <a:stretch>
                        <a:fillRect/>
                      </a:stretch>
                    </p:blipFill>
                    <p:spPr>
                      <a:xfrm>
                        <a:off x="5374363" y="2082448"/>
                        <a:ext cx="2385031" cy="1017031"/>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5378277" y="3216697"/>
          <a:ext cx="2385031" cy="1017031"/>
        </p:xfrm>
        <a:graphic>
          <a:graphicData uri="http://schemas.openxmlformats.org/presentationml/2006/ole">
            <mc:AlternateContent xmlns:mc="http://schemas.openxmlformats.org/markup-compatibility/2006">
              <mc:Choice xmlns:v="urn:schemas-microsoft-com:vml" Requires="v">
                <p:oleObj spid="_x0000_s12" name="Visio" r:id="rId5" imgW="1882775" imgH="807085" progId="Visio.Drawing.11">
                  <p:embed/>
                </p:oleObj>
              </mc:Choice>
              <mc:Fallback>
                <p:oleObj name="Visio" r:id="rId5" imgW="1882775" imgH="807085" progId="Visio.Drawing.11">
                  <p:embed/>
                  <p:pic>
                    <p:nvPicPr>
                      <p:cNvPr id="0" name="图片 11"/>
                      <p:cNvPicPr/>
                      <p:nvPr/>
                    </p:nvPicPr>
                    <p:blipFill>
                      <a:blip r:embed="rId6"/>
                      <a:stretch>
                        <a:fillRect/>
                      </a:stretch>
                    </p:blipFill>
                    <p:spPr>
                      <a:xfrm>
                        <a:off x="5378277" y="3216697"/>
                        <a:ext cx="2385031" cy="1017031"/>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5" name="Text Box 5"/>
              <p:cNvSpPr txBox="1">
                <a:spLocks noChangeArrowheads="1"/>
              </p:cNvSpPr>
              <p:nvPr/>
            </p:nvSpPr>
            <p:spPr bwMode="auto">
              <a:xfrm>
                <a:off x="2642956" y="860494"/>
                <a:ext cx="40012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0" eaLnBrk="1" hangingPunct="1">
                  <a:spcBef>
                    <a:spcPct val="50000"/>
                  </a:spcBef>
                  <a:buClrTx/>
                  <a:buSz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t>𝑭</m:t>
                      </m:r>
                      <m:r>
                        <a:rPr lang="en-US" altLang="zh-CN" sz="2800" b="1" i="1" dirty="0" smtClean="0">
                          <a:solidFill>
                            <a:srgbClr val="FF0000"/>
                          </a:solidFill>
                          <a:latin typeface="Cambria Math" panose="02040503050406030204" pitchFamily="18" charset="0"/>
                          <a:cs typeface="Times New Roman" panose="02020603050405020304" pitchFamily="18" charset="0"/>
                        </a:rPr>
                        <m:t>=</m:t>
                      </m:r>
                      <m:acc>
                        <m:accPr>
                          <m:chr m:val="̅"/>
                          <m:ctrlPr>
                            <a:rPr kumimoji="1" lang="en-US" altLang="zh-CN" sz="2800"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ctrlPr>
                        </m:accPr>
                        <m:e>
                          <m: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t>𝑨</m:t>
                          </m:r>
                        </m:e>
                      </m:acc>
                      <m:acc>
                        <m:accPr>
                          <m:chr m:val="̅"/>
                          <m:ctrlPr>
                            <a:rPr kumimoji="1" lang="en-US" altLang="zh-CN" sz="2800"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ctrlPr>
                        </m:accPr>
                        <m:e>
                          <m: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t>𝑩</m:t>
                          </m:r>
                        </m:e>
                      </m:acc>
                      <m:r>
                        <a:rPr lang="en-US" altLang="zh-CN" sz="2800" b="1" i="1" dirty="0" smtClean="0">
                          <a:solidFill>
                            <a:srgbClr val="FF0000"/>
                          </a:solidFill>
                          <a:latin typeface="Cambria Math" panose="02040503050406030204" pitchFamily="18" charset="0"/>
                          <a:cs typeface="Times New Roman" panose="02020603050405020304" pitchFamily="18" charset="0"/>
                        </a:rPr>
                        <m:t>+</m:t>
                      </m:r>
                      <m:r>
                        <a:rPr lang="en-US" altLang="zh-CN" sz="2800" b="1" i="1" dirty="0" smtClean="0">
                          <a:solidFill>
                            <a:srgbClr val="FF0000"/>
                          </a:solidFill>
                          <a:latin typeface="Cambria Math" panose="02040503050406030204" pitchFamily="18" charset="0"/>
                          <a:cs typeface="Times New Roman" panose="02020603050405020304" pitchFamily="18" charset="0"/>
                        </a:rPr>
                        <m:t>𝑨𝑩</m:t>
                      </m:r>
                      <m:r>
                        <a:rPr lang="en-US" altLang="zh-CN" sz="2800" b="1" i="1" dirty="0">
                          <a:solidFill>
                            <a:srgbClr val="FF0000"/>
                          </a:solidFill>
                          <a:latin typeface="Cambria Math" panose="02040503050406030204" pitchFamily="18" charset="0"/>
                          <a:cs typeface="Times New Roman" panose="02020603050405020304" pitchFamily="18" charset="0"/>
                        </a:rPr>
                        <m:t>=</m:t>
                      </m:r>
                      <m:r>
                        <a:rPr lang="en-US" altLang="zh-CN" sz="2800" b="1" i="1" dirty="0">
                          <a:solidFill>
                            <a:srgbClr val="FF0000"/>
                          </a:solidFill>
                          <a:latin typeface="Cambria Math" panose="02040503050406030204" pitchFamily="18" charset="0"/>
                          <a:cs typeface="Times New Roman" panose="02020603050405020304" pitchFamily="18" charset="0"/>
                        </a:rPr>
                        <m:t>𝑨</m:t>
                      </m:r>
                      <m:r>
                        <a:rPr lang="zh-CN" altLang="en-US" sz="2800" b="1" i="1" dirty="0">
                          <a:solidFill>
                            <a:srgbClr val="FF0000"/>
                          </a:solidFill>
                          <a:latin typeface="Cambria Math" panose="02040503050406030204" pitchFamily="18" charset="0"/>
                          <a:cs typeface="Times New Roman" panose="02020603050405020304" pitchFamily="18" charset="0"/>
                        </a:rPr>
                        <m:t>⊙</m:t>
                      </m:r>
                      <m:r>
                        <a:rPr lang="en-US" altLang="zh-CN" sz="2800" b="1" i="1" dirty="0">
                          <a:solidFill>
                            <a:srgbClr val="FF0000"/>
                          </a:solidFill>
                          <a:latin typeface="Cambria Math" panose="02040503050406030204" pitchFamily="18" charset="0"/>
                          <a:cs typeface="Times New Roman" panose="02020603050405020304" pitchFamily="18" charset="0"/>
                        </a:rPr>
                        <m:t>𝑩</m:t>
                      </m:r>
                    </m:oMath>
                  </m:oMathPara>
                </a14:m>
                <a:endParaRPr lang="en-US" altLang="zh-CN" sz="2800" dirty="0">
                  <a:solidFill>
                    <a:srgbClr val="FF0000"/>
                  </a:solidFill>
                  <a:latin typeface="Times New Roman" panose="02020603050405020304" pitchFamily="18" charset="0"/>
                  <a:cs typeface="Times New Roman" panose="02020603050405020304" pitchFamily="18" charset="0"/>
                </a:endParaRPr>
              </a:p>
            </p:txBody>
          </p:sp>
        </mc:Choice>
        <mc:Fallback>
          <p:sp>
            <p:nvSpPr>
              <p:cNvPr id="15" name="Text Box 5"/>
              <p:cNvSpPr txBox="1">
                <a:spLocks noRot="1" noChangeAspect="1" noMove="1" noResize="1" noEditPoints="1" noAdjustHandles="1" noChangeArrowheads="1" noChangeShapeType="1" noTextEdit="1"/>
              </p:cNvSpPr>
              <p:nvPr/>
            </p:nvSpPr>
            <p:spPr bwMode="auto">
              <a:xfrm>
                <a:off x="2642956" y="860494"/>
                <a:ext cx="4001266" cy="523220"/>
              </a:xfrm>
              <a:prstGeom prst="rect">
                <a:avLst/>
              </a:prstGeom>
              <a:blipFill rotWithShape="1">
                <a:blip r:embed="rId7"/>
                <a:stretch>
                  <a:fillRect l="-2" t="-13" r="5" b="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6" name="Text Box 85"/>
          <p:cNvSpPr txBox="1">
            <a:spLocks noChangeArrowheads="1"/>
          </p:cNvSpPr>
          <p:nvPr/>
        </p:nvSpPr>
        <p:spPr bwMode="auto">
          <a:xfrm>
            <a:off x="1086712" y="5280996"/>
            <a:ext cx="4756486"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、同或和异或互为</a:t>
            </a:r>
            <a:r>
              <a:rPr lang="zh-CN" altLang="en-US" sz="2800" dirty="0">
                <a:solidFill>
                  <a:srgbClr val="FF0000"/>
                </a:solidFill>
                <a:latin typeface="黑体" panose="02010609060101010101" pitchFamily="49" charset="-122"/>
                <a:ea typeface="黑体" panose="02010609060101010101" pitchFamily="49" charset="-122"/>
              </a:rPr>
              <a:t>反函数</a:t>
            </a:r>
            <a:r>
              <a:rPr lang="zh-CN" altLang="en-US" sz="2800" dirty="0">
                <a:latin typeface="黑体" panose="02010609060101010101" pitchFamily="49" charset="-122"/>
                <a:ea typeface="黑体" panose="02010609060101010101" pitchFamily="49" charset="-122"/>
              </a:rPr>
              <a:t>。</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6" grpId="0" animBg="1"/>
      <p:bldP spid="1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sz="3200" dirty="0">
                <a:latin typeface="黑体" panose="02010609060101010101" pitchFamily="49" charset="-122"/>
                <a:ea typeface="黑体" panose="02010609060101010101" pitchFamily="49" charset="-122"/>
              </a:rPr>
              <a:t>§1.4 </a:t>
            </a:r>
            <a:r>
              <a:rPr lang="zh-CN" altLang="en-US" sz="3200" dirty="0">
                <a:latin typeface="黑体" panose="02010609060101010101" pitchFamily="49" charset="-122"/>
                <a:ea typeface="黑体" panose="02010609060101010101" pitchFamily="49" charset="-122"/>
              </a:rPr>
              <a:t>公式和定理</a:t>
            </a:r>
            <a:endParaRPr lang="zh-CN" altLang="zh-CN" sz="3200" dirty="0">
              <a:latin typeface="黑体" panose="02010609060101010101" pitchFamily="49" charset="-122"/>
              <a:ea typeface="黑体" panose="02010609060101010101" pitchFamily="49" charset="-122"/>
            </a:endParaRPr>
          </a:p>
        </p:txBody>
      </p:sp>
      <p:sp>
        <p:nvSpPr>
          <p:cNvPr id="5123" name="Rectangle 3"/>
          <p:cNvSpPr>
            <a:spLocks noChangeArrowheads="1"/>
          </p:cNvSpPr>
          <p:nvPr/>
        </p:nvSpPr>
        <p:spPr bwMode="auto">
          <a:xfrm>
            <a:off x="4989830" y="397510"/>
            <a:ext cx="1210310" cy="61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ts val="1200"/>
              </a:spcBef>
              <a:buClr>
                <a:srgbClr val="330066"/>
              </a:buClr>
              <a:buNone/>
              <a:defRPr/>
            </a:pPr>
            <a:r>
              <a:rPr lang="zh-CN" altLang="en-US" sz="2800" dirty="0">
                <a:latin typeface="黑体" panose="02010609060101010101" pitchFamily="49" charset="-122"/>
                <a:ea typeface="黑体" panose="02010609060101010101" pitchFamily="49" charset="-122"/>
              </a:rPr>
              <a:t>公式：</a:t>
            </a:r>
            <a:endParaRPr kumimoji="0" lang="en-US" altLang="zh-CN" sz="2800" dirty="0">
              <a:solidFill>
                <a:srgbClr val="000000"/>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endParaRPr kumimoji="0" lang="zh-CN" altLang="en-US" sz="2800" dirty="0">
              <a:solidFill>
                <a:srgbClr val="0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grpSp>
        <p:nvGrpSpPr>
          <p:cNvPr id="5" name="Group 4"/>
          <p:cNvGrpSpPr/>
          <p:nvPr/>
        </p:nvGrpSpPr>
        <p:grpSpPr bwMode="auto">
          <a:xfrm>
            <a:off x="530543" y="2191703"/>
            <a:ext cx="2844800" cy="1077912"/>
            <a:chOff x="331" y="1067"/>
            <a:chExt cx="1792" cy="679"/>
          </a:xfrm>
        </p:grpSpPr>
        <p:grpSp>
          <p:nvGrpSpPr>
            <p:cNvPr id="6" name="Group 5"/>
            <p:cNvGrpSpPr/>
            <p:nvPr/>
          </p:nvGrpSpPr>
          <p:grpSpPr bwMode="auto">
            <a:xfrm>
              <a:off x="1110" y="1067"/>
              <a:ext cx="1013" cy="679"/>
              <a:chOff x="3595" y="1109"/>
              <a:chExt cx="1013" cy="679"/>
            </a:xfrm>
          </p:grpSpPr>
          <p:grpSp>
            <p:nvGrpSpPr>
              <p:cNvPr id="8" name="Group 6"/>
              <p:cNvGrpSpPr/>
              <p:nvPr/>
            </p:nvGrpSpPr>
            <p:grpSpPr bwMode="auto">
              <a:xfrm>
                <a:off x="3723" y="1109"/>
                <a:ext cx="864" cy="327"/>
                <a:chOff x="3723" y="1109"/>
                <a:chExt cx="864" cy="327"/>
              </a:xfrm>
            </p:grpSpPr>
            <p:sp>
              <p:nvSpPr>
                <p:cNvPr id="13" name="Text Box 7"/>
                <p:cNvSpPr txBox="1">
                  <a:spLocks noChangeArrowheads="1"/>
                </p:cNvSpPr>
                <p:nvPr/>
              </p:nvSpPr>
              <p:spPr bwMode="auto">
                <a:xfrm>
                  <a:off x="3723" y="1109"/>
                  <a:ext cx="86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A=0</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4" name="Oval 8"/>
                <p:cNvSpPr>
                  <a:spLocks noChangeArrowheads="1"/>
                </p:cNvSpPr>
                <p:nvPr/>
              </p:nvSpPr>
              <p:spPr bwMode="auto">
                <a:xfrm>
                  <a:off x="3979" y="1237"/>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15" name="Line 9"/>
                <p:cNvSpPr>
                  <a:spLocks noChangeShapeType="1"/>
                </p:cNvSpPr>
                <p:nvPr/>
              </p:nvSpPr>
              <p:spPr bwMode="auto">
                <a:xfrm>
                  <a:off x="4096" y="1152"/>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grpSp>
          <p:grpSp>
            <p:nvGrpSpPr>
              <p:cNvPr id="9" name="Group 10"/>
              <p:cNvGrpSpPr/>
              <p:nvPr/>
            </p:nvGrpSpPr>
            <p:grpSpPr bwMode="auto">
              <a:xfrm>
                <a:off x="3744" y="1461"/>
                <a:ext cx="864" cy="327"/>
                <a:chOff x="3712" y="1781"/>
                <a:chExt cx="864" cy="327"/>
              </a:xfrm>
            </p:grpSpPr>
            <p:sp>
              <p:nvSpPr>
                <p:cNvPr id="11" name="Text Box 11"/>
                <p:cNvSpPr txBox="1">
                  <a:spLocks noChangeArrowheads="1"/>
                </p:cNvSpPr>
                <p:nvPr/>
              </p:nvSpPr>
              <p:spPr bwMode="auto">
                <a:xfrm>
                  <a:off x="3712" y="1781"/>
                  <a:ext cx="86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A+A=1</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2" name="Line 12"/>
                <p:cNvSpPr>
                  <a:spLocks noChangeShapeType="1"/>
                </p:cNvSpPr>
                <p:nvPr/>
              </p:nvSpPr>
              <p:spPr bwMode="auto">
                <a:xfrm>
                  <a:off x="4075" y="1812"/>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grpSp>
          <p:sp>
            <p:nvSpPr>
              <p:cNvPr id="10" name="AutoShape 13"/>
              <p:cNvSpPr/>
              <p:nvPr/>
            </p:nvSpPr>
            <p:spPr bwMode="auto">
              <a:xfrm>
                <a:off x="3595" y="1141"/>
                <a:ext cx="106" cy="598"/>
              </a:xfrm>
              <a:prstGeom prst="leftBrace">
                <a:avLst>
                  <a:gd name="adj1" fmla="val 47013"/>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grpSp>
        <p:sp>
          <p:nvSpPr>
            <p:cNvPr id="7" name="Text Box 14"/>
            <p:cNvSpPr txBox="1">
              <a:spLocks noChangeArrowheads="1"/>
            </p:cNvSpPr>
            <p:nvPr/>
          </p:nvSpPr>
          <p:spPr bwMode="auto">
            <a:xfrm>
              <a:off x="331" y="1205"/>
              <a:ext cx="101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互补律</a:t>
              </a:r>
              <a:endPar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pSp>
      <p:grpSp>
        <p:nvGrpSpPr>
          <p:cNvPr id="16" name="Group 15"/>
          <p:cNvGrpSpPr/>
          <p:nvPr/>
        </p:nvGrpSpPr>
        <p:grpSpPr bwMode="auto">
          <a:xfrm>
            <a:off x="581343" y="3579178"/>
            <a:ext cx="2928937" cy="1160462"/>
            <a:chOff x="363" y="1941"/>
            <a:chExt cx="1845" cy="731"/>
          </a:xfrm>
        </p:grpSpPr>
        <p:grpSp>
          <p:nvGrpSpPr>
            <p:cNvPr id="17" name="Group 16"/>
            <p:cNvGrpSpPr/>
            <p:nvPr/>
          </p:nvGrpSpPr>
          <p:grpSpPr bwMode="auto">
            <a:xfrm>
              <a:off x="1078" y="1941"/>
              <a:ext cx="1130" cy="731"/>
              <a:chOff x="3318" y="1152"/>
              <a:chExt cx="1130" cy="731"/>
            </a:xfrm>
          </p:grpSpPr>
          <p:sp>
            <p:nvSpPr>
              <p:cNvPr id="19" name="Text Box 17"/>
              <p:cNvSpPr txBox="1">
                <a:spLocks noChangeArrowheads="1"/>
              </p:cNvSpPr>
              <p:nvPr/>
            </p:nvSpPr>
            <p:spPr bwMode="auto">
              <a:xfrm>
                <a:off x="3467" y="1152"/>
                <a:ext cx="981" cy="73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 A=A</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1+A=1</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20" name="Oval 18"/>
              <p:cNvSpPr>
                <a:spLocks noChangeArrowheads="1"/>
              </p:cNvSpPr>
              <p:nvPr/>
            </p:nvSpPr>
            <p:spPr bwMode="auto">
              <a:xfrm>
                <a:off x="3627" y="1291"/>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21" name="AutoShape 19"/>
              <p:cNvSpPr/>
              <p:nvPr/>
            </p:nvSpPr>
            <p:spPr bwMode="auto">
              <a:xfrm>
                <a:off x="3318" y="1184"/>
                <a:ext cx="149" cy="683"/>
              </a:xfrm>
              <a:prstGeom prst="leftBrace">
                <a:avLst>
                  <a:gd name="adj1" fmla="val 38199"/>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grpSp>
        <p:sp>
          <p:nvSpPr>
            <p:cNvPr id="18" name="Text Box 20"/>
            <p:cNvSpPr txBox="1">
              <a:spLocks noChangeArrowheads="1"/>
            </p:cNvSpPr>
            <p:nvPr/>
          </p:nvSpPr>
          <p:spPr bwMode="auto">
            <a:xfrm>
              <a:off x="363" y="2133"/>
              <a:ext cx="94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1</a:t>
              </a: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律</a:t>
              </a:r>
              <a:endPar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pSp>
      <p:grpSp>
        <p:nvGrpSpPr>
          <p:cNvPr id="22" name="Group 21"/>
          <p:cNvGrpSpPr/>
          <p:nvPr/>
        </p:nvGrpSpPr>
        <p:grpSpPr bwMode="auto">
          <a:xfrm>
            <a:off x="563880" y="5101590"/>
            <a:ext cx="2863850" cy="1160463"/>
            <a:chOff x="352" y="2900"/>
            <a:chExt cx="1804" cy="731"/>
          </a:xfrm>
        </p:grpSpPr>
        <p:grpSp>
          <p:nvGrpSpPr>
            <p:cNvPr id="23" name="Group 22"/>
            <p:cNvGrpSpPr/>
            <p:nvPr/>
          </p:nvGrpSpPr>
          <p:grpSpPr bwMode="auto">
            <a:xfrm>
              <a:off x="1079" y="2900"/>
              <a:ext cx="1077" cy="731"/>
              <a:chOff x="2870" y="1557"/>
              <a:chExt cx="1077" cy="731"/>
            </a:xfrm>
          </p:grpSpPr>
          <p:sp>
            <p:nvSpPr>
              <p:cNvPr id="25" name="Text Box 23"/>
              <p:cNvSpPr txBox="1">
                <a:spLocks noChangeArrowheads="1"/>
              </p:cNvSpPr>
              <p:nvPr/>
            </p:nvSpPr>
            <p:spPr bwMode="auto">
              <a:xfrm>
                <a:off x="3008" y="1557"/>
                <a:ext cx="939" cy="73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  A=0</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0+A=A</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26" name="Oval 24"/>
              <p:cNvSpPr>
                <a:spLocks noChangeArrowheads="1"/>
              </p:cNvSpPr>
              <p:nvPr/>
            </p:nvSpPr>
            <p:spPr bwMode="auto">
              <a:xfrm>
                <a:off x="3211" y="1697"/>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27" name="AutoShape 25"/>
              <p:cNvSpPr/>
              <p:nvPr/>
            </p:nvSpPr>
            <p:spPr bwMode="auto">
              <a:xfrm>
                <a:off x="2870" y="1621"/>
                <a:ext cx="128" cy="640"/>
              </a:xfrm>
              <a:prstGeom prst="leftBrace">
                <a:avLst>
                  <a:gd name="adj1" fmla="val 41667"/>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grpSp>
        <p:sp>
          <p:nvSpPr>
            <p:cNvPr id="24" name="Text Box 26"/>
            <p:cNvSpPr txBox="1">
              <a:spLocks noChangeArrowheads="1"/>
            </p:cNvSpPr>
            <p:nvPr/>
          </p:nvSpPr>
          <p:spPr bwMode="auto">
            <a:xfrm>
              <a:off x="352" y="3093"/>
              <a:ext cx="779"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1" lang="en-US" altLang="zh-CN"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0</a:t>
              </a: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律</a:t>
              </a:r>
              <a:endPar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pSp>
      <p:grpSp>
        <p:nvGrpSpPr>
          <p:cNvPr id="28" name="Group 27"/>
          <p:cNvGrpSpPr/>
          <p:nvPr/>
        </p:nvGrpSpPr>
        <p:grpSpPr bwMode="auto">
          <a:xfrm>
            <a:off x="3761105" y="2105978"/>
            <a:ext cx="3538538" cy="1160462"/>
            <a:chOff x="2421" y="1013"/>
            <a:chExt cx="2229" cy="731"/>
          </a:xfrm>
        </p:grpSpPr>
        <p:grpSp>
          <p:nvGrpSpPr>
            <p:cNvPr id="29" name="Group 28"/>
            <p:cNvGrpSpPr/>
            <p:nvPr/>
          </p:nvGrpSpPr>
          <p:grpSpPr bwMode="auto">
            <a:xfrm>
              <a:off x="3212" y="1013"/>
              <a:ext cx="1438" cy="731"/>
              <a:chOff x="3447" y="1013"/>
              <a:chExt cx="1438" cy="731"/>
            </a:xfrm>
          </p:grpSpPr>
          <p:sp>
            <p:nvSpPr>
              <p:cNvPr id="31" name="Text Box 29"/>
              <p:cNvSpPr txBox="1">
                <a:spLocks noChangeArrowheads="1"/>
              </p:cNvSpPr>
              <p:nvPr/>
            </p:nvSpPr>
            <p:spPr bwMode="auto">
              <a:xfrm>
                <a:off x="3584" y="1013"/>
                <a:ext cx="1301" cy="73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rPr>
                  <a:t>A  B=B  A</a:t>
                </a:r>
                <a:endParaRPr kumimoji="1" lang="en-US" altLang="zh-CN"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rPr>
                  <a:t>A+B=B+A</a:t>
                </a:r>
                <a:endParaRPr kumimoji="1" lang="en-US" altLang="zh-CN"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32" name="Oval 30"/>
              <p:cNvSpPr>
                <a:spLocks noChangeArrowheads="1"/>
              </p:cNvSpPr>
              <p:nvPr/>
            </p:nvSpPr>
            <p:spPr bwMode="auto">
              <a:xfrm>
                <a:off x="3809" y="1151"/>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33" name="Oval 31"/>
              <p:cNvSpPr>
                <a:spLocks noChangeArrowheads="1"/>
              </p:cNvSpPr>
              <p:nvPr/>
            </p:nvSpPr>
            <p:spPr bwMode="auto">
              <a:xfrm>
                <a:off x="4385" y="1151"/>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34" name="AutoShape 32"/>
              <p:cNvSpPr/>
              <p:nvPr/>
            </p:nvSpPr>
            <p:spPr bwMode="auto">
              <a:xfrm>
                <a:off x="3447" y="1067"/>
                <a:ext cx="128" cy="640"/>
              </a:xfrm>
              <a:prstGeom prst="leftBrace">
                <a:avLst>
                  <a:gd name="adj1" fmla="val 41667"/>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grpSp>
        <p:sp>
          <p:nvSpPr>
            <p:cNvPr id="30" name="Text Box 33"/>
            <p:cNvSpPr txBox="1">
              <a:spLocks noChangeArrowheads="1"/>
            </p:cNvSpPr>
            <p:nvPr/>
          </p:nvSpPr>
          <p:spPr bwMode="auto">
            <a:xfrm>
              <a:off x="2421" y="1194"/>
              <a:ext cx="832"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交换律</a:t>
              </a:r>
              <a:endPar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pSp>
      <p:grpSp>
        <p:nvGrpSpPr>
          <p:cNvPr id="35" name="Group 34"/>
          <p:cNvGrpSpPr/>
          <p:nvPr/>
        </p:nvGrpSpPr>
        <p:grpSpPr bwMode="auto">
          <a:xfrm>
            <a:off x="3759518" y="3647440"/>
            <a:ext cx="4656137" cy="1160463"/>
            <a:chOff x="2475" y="1984"/>
            <a:chExt cx="2933" cy="731"/>
          </a:xfrm>
        </p:grpSpPr>
        <p:grpSp>
          <p:nvGrpSpPr>
            <p:cNvPr id="36" name="Group 35"/>
            <p:cNvGrpSpPr/>
            <p:nvPr/>
          </p:nvGrpSpPr>
          <p:grpSpPr bwMode="auto">
            <a:xfrm>
              <a:off x="3253" y="1984"/>
              <a:ext cx="2155" cy="731"/>
              <a:chOff x="3285" y="2026"/>
              <a:chExt cx="2155" cy="731"/>
            </a:xfrm>
          </p:grpSpPr>
          <p:grpSp>
            <p:nvGrpSpPr>
              <p:cNvPr id="38" name="Group 36"/>
              <p:cNvGrpSpPr/>
              <p:nvPr/>
            </p:nvGrpSpPr>
            <p:grpSpPr bwMode="auto">
              <a:xfrm>
                <a:off x="3413" y="2026"/>
                <a:ext cx="2027" cy="731"/>
                <a:chOff x="2784" y="2581"/>
                <a:chExt cx="2027" cy="731"/>
              </a:xfrm>
            </p:grpSpPr>
            <p:sp>
              <p:nvSpPr>
                <p:cNvPr id="40" name="Text Box 37"/>
                <p:cNvSpPr txBox="1">
                  <a:spLocks noChangeArrowheads="1"/>
                </p:cNvSpPr>
                <p:nvPr/>
              </p:nvSpPr>
              <p:spPr bwMode="auto">
                <a:xfrm>
                  <a:off x="2784" y="2581"/>
                  <a:ext cx="2027" cy="73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(B  C)=(A  B)  C</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A+(B+C)=(A+B)+C</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1" name="Oval 38"/>
                <p:cNvSpPr>
                  <a:spLocks noChangeArrowheads="1"/>
                </p:cNvSpPr>
                <p:nvPr/>
              </p:nvSpPr>
              <p:spPr bwMode="auto">
                <a:xfrm>
                  <a:off x="2999" y="2717"/>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42" name="Oval 39"/>
                <p:cNvSpPr>
                  <a:spLocks noChangeArrowheads="1"/>
                </p:cNvSpPr>
                <p:nvPr/>
              </p:nvSpPr>
              <p:spPr bwMode="auto">
                <a:xfrm>
                  <a:off x="3362" y="2717"/>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43" name="Oval 40"/>
                <p:cNvSpPr>
                  <a:spLocks noChangeArrowheads="1"/>
                </p:cNvSpPr>
                <p:nvPr/>
              </p:nvSpPr>
              <p:spPr bwMode="auto">
                <a:xfrm>
                  <a:off x="4044" y="2707"/>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44" name="Oval 41"/>
                <p:cNvSpPr>
                  <a:spLocks noChangeArrowheads="1"/>
                </p:cNvSpPr>
                <p:nvPr/>
              </p:nvSpPr>
              <p:spPr bwMode="auto">
                <a:xfrm>
                  <a:off x="4396" y="2717"/>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grpSp>
          <p:sp>
            <p:nvSpPr>
              <p:cNvPr id="39" name="AutoShape 42"/>
              <p:cNvSpPr/>
              <p:nvPr/>
            </p:nvSpPr>
            <p:spPr bwMode="auto">
              <a:xfrm>
                <a:off x="3285" y="2091"/>
                <a:ext cx="107" cy="629"/>
              </a:xfrm>
              <a:prstGeom prst="leftBrace">
                <a:avLst>
                  <a:gd name="adj1" fmla="val 48988"/>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grpSp>
        <p:sp>
          <p:nvSpPr>
            <p:cNvPr id="37" name="Text Box 43"/>
            <p:cNvSpPr txBox="1">
              <a:spLocks noChangeArrowheads="1"/>
            </p:cNvSpPr>
            <p:nvPr/>
          </p:nvSpPr>
          <p:spPr bwMode="auto">
            <a:xfrm>
              <a:off x="2475" y="2165"/>
              <a:ext cx="970"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结合律</a:t>
              </a:r>
              <a:endPar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pSp>
      <p:grpSp>
        <p:nvGrpSpPr>
          <p:cNvPr id="45" name="Group 44"/>
          <p:cNvGrpSpPr/>
          <p:nvPr/>
        </p:nvGrpSpPr>
        <p:grpSpPr bwMode="auto">
          <a:xfrm>
            <a:off x="3762693" y="5171440"/>
            <a:ext cx="5351462" cy="1160463"/>
            <a:chOff x="2389" y="2944"/>
            <a:chExt cx="3371" cy="731"/>
          </a:xfrm>
        </p:grpSpPr>
        <p:grpSp>
          <p:nvGrpSpPr>
            <p:cNvPr id="46" name="Group 45"/>
            <p:cNvGrpSpPr/>
            <p:nvPr/>
          </p:nvGrpSpPr>
          <p:grpSpPr bwMode="auto">
            <a:xfrm>
              <a:off x="3156" y="2944"/>
              <a:ext cx="2604" cy="731"/>
              <a:chOff x="2229" y="3520"/>
              <a:chExt cx="2604" cy="731"/>
            </a:xfrm>
          </p:grpSpPr>
          <p:sp>
            <p:nvSpPr>
              <p:cNvPr id="48" name="Text Box 46"/>
              <p:cNvSpPr txBox="1">
                <a:spLocks noChangeArrowheads="1"/>
              </p:cNvSpPr>
              <p:nvPr/>
            </p:nvSpPr>
            <p:spPr bwMode="auto">
              <a:xfrm>
                <a:off x="2379" y="3520"/>
                <a:ext cx="2454" cy="73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(B+C)=A  B+A  C</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A+B  C=(A+B)  (A+C)</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9" name="Oval 47"/>
              <p:cNvSpPr>
                <a:spLocks noChangeArrowheads="1"/>
              </p:cNvSpPr>
              <p:nvPr/>
            </p:nvSpPr>
            <p:spPr bwMode="auto">
              <a:xfrm>
                <a:off x="2604" y="3656"/>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50" name="Oval 48"/>
              <p:cNvSpPr>
                <a:spLocks noChangeArrowheads="1"/>
              </p:cNvSpPr>
              <p:nvPr/>
            </p:nvSpPr>
            <p:spPr bwMode="auto">
              <a:xfrm>
                <a:off x="3607" y="3656"/>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51" name="Oval 49"/>
              <p:cNvSpPr>
                <a:spLocks noChangeArrowheads="1"/>
              </p:cNvSpPr>
              <p:nvPr/>
            </p:nvSpPr>
            <p:spPr bwMode="auto">
              <a:xfrm>
                <a:off x="4151" y="3656"/>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52" name="Oval 50"/>
              <p:cNvSpPr>
                <a:spLocks noChangeArrowheads="1"/>
              </p:cNvSpPr>
              <p:nvPr/>
            </p:nvSpPr>
            <p:spPr bwMode="auto">
              <a:xfrm>
                <a:off x="2892" y="4061"/>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53" name="Oval 51"/>
              <p:cNvSpPr>
                <a:spLocks noChangeArrowheads="1"/>
              </p:cNvSpPr>
              <p:nvPr/>
            </p:nvSpPr>
            <p:spPr bwMode="auto">
              <a:xfrm>
                <a:off x="3895" y="4083"/>
                <a:ext cx="56" cy="56"/>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54" name="AutoShape 52"/>
              <p:cNvSpPr/>
              <p:nvPr/>
            </p:nvSpPr>
            <p:spPr bwMode="auto">
              <a:xfrm>
                <a:off x="2229" y="3584"/>
                <a:ext cx="139" cy="608"/>
              </a:xfrm>
              <a:prstGeom prst="leftBrace">
                <a:avLst>
                  <a:gd name="adj1" fmla="val 36451"/>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grpSp>
        <p:sp>
          <p:nvSpPr>
            <p:cNvPr id="47" name="Text Box 53"/>
            <p:cNvSpPr txBox="1">
              <a:spLocks noChangeArrowheads="1"/>
            </p:cNvSpPr>
            <p:nvPr/>
          </p:nvSpPr>
          <p:spPr bwMode="auto">
            <a:xfrm>
              <a:off x="2389" y="3147"/>
              <a:ext cx="98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分配律</a:t>
              </a:r>
              <a:endPar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pSp>
      <p:grpSp>
        <p:nvGrpSpPr>
          <p:cNvPr id="2" name="Group 39"/>
          <p:cNvGrpSpPr/>
          <p:nvPr/>
        </p:nvGrpSpPr>
        <p:grpSpPr bwMode="auto">
          <a:xfrm>
            <a:off x="542458" y="1081642"/>
            <a:ext cx="2608262" cy="523875"/>
            <a:chOff x="2997" y="3233"/>
            <a:chExt cx="1643" cy="330"/>
          </a:xfrm>
        </p:grpSpPr>
        <p:sp>
          <p:nvSpPr>
            <p:cNvPr id="4" name="Text Box 40"/>
            <p:cNvSpPr txBox="1">
              <a:spLocks noChangeArrowheads="1"/>
            </p:cNvSpPr>
            <p:nvPr/>
          </p:nvSpPr>
          <p:spPr bwMode="auto">
            <a:xfrm>
              <a:off x="2997" y="3233"/>
              <a:ext cx="1643" cy="33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对合律 </a:t>
              </a:r>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A=A</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5" name="Line 41"/>
            <p:cNvSpPr>
              <a:spLocks noChangeShapeType="1"/>
            </p:cNvSpPr>
            <p:nvPr/>
          </p:nvSpPr>
          <p:spPr bwMode="auto">
            <a:xfrm>
              <a:off x="3974" y="3285"/>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Line 42"/>
            <p:cNvSpPr>
              <a:spLocks noChangeShapeType="1"/>
            </p:cNvSpPr>
            <p:nvPr/>
          </p:nvSpPr>
          <p:spPr bwMode="auto">
            <a:xfrm>
              <a:off x="3974" y="3243"/>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57" name="Group 43"/>
          <p:cNvGrpSpPr/>
          <p:nvPr/>
        </p:nvGrpSpPr>
        <p:grpSpPr bwMode="auto">
          <a:xfrm>
            <a:off x="3759560" y="858675"/>
            <a:ext cx="2930525" cy="1173162"/>
            <a:chOff x="2954" y="2794"/>
            <a:chExt cx="1846" cy="739"/>
          </a:xfrm>
        </p:grpSpPr>
        <p:sp>
          <p:nvSpPr>
            <p:cNvPr id="58" name="Text Box 44"/>
            <p:cNvSpPr txBox="1">
              <a:spLocks noChangeArrowheads="1"/>
            </p:cNvSpPr>
            <p:nvPr/>
          </p:nvSpPr>
          <p:spPr bwMode="auto">
            <a:xfrm>
              <a:off x="2954" y="3040"/>
              <a:ext cx="853"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重叠律</a:t>
              </a:r>
              <a:endPar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endParaRPr>
            </a:p>
          </p:txBody>
        </p:sp>
        <p:sp>
          <p:nvSpPr>
            <p:cNvPr id="59" name="Text Box 45"/>
            <p:cNvSpPr txBox="1">
              <a:spLocks noChangeArrowheads="1"/>
            </p:cNvSpPr>
            <p:nvPr/>
          </p:nvSpPr>
          <p:spPr bwMode="auto">
            <a:xfrm>
              <a:off x="3862" y="2794"/>
              <a:ext cx="938" cy="73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A+A=A</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•A=A</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60" name="AutoShape 46"/>
            <p:cNvSpPr/>
            <p:nvPr/>
          </p:nvSpPr>
          <p:spPr bwMode="auto">
            <a:xfrm>
              <a:off x="3726" y="2840"/>
              <a:ext cx="180" cy="693"/>
            </a:xfrm>
            <a:prstGeom prst="leftBrace">
              <a:avLst>
                <a:gd name="adj1" fmla="val 32083"/>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36755" y="1632872"/>
            <a:ext cx="14398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sz="2800" dirty="0">
                <a:solidFill>
                  <a:srgbClr val="1F08F8"/>
                </a:solidFill>
                <a:latin typeface="黑体" panose="02010609060101010101" pitchFamily="49" charset="-122"/>
                <a:ea typeface="黑体" panose="02010609060101010101" pitchFamily="49" charset="-122"/>
                <a:cs typeface="Times New Roman" panose="02020603050405020304" pitchFamily="18" charset="0"/>
              </a:rPr>
              <a:t>吸收律</a:t>
            </a:r>
            <a:endParaRPr lang="zh-CN" altLang="en-US" sz="2800" dirty="0">
              <a:solidFill>
                <a:srgbClr val="1F08F8"/>
              </a:solidFill>
              <a:latin typeface="黑体" panose="02010609060101010101" pitchFamily="49" charset="-122"/>
              <a:ea typeface="黑体" panose="02010609060101010101" pitchFamily="49" charset="-122"/>
              <a:cs typeface="Times New Roman" panose="02020603050405020304" pitchFamily="18" charset="0"/>
            </a:endParaRPr>
          </a:p>
        </p:txBody>
      </p:sp>
      <p:grpSp>
        <p:nvGrpSpPr>
          <p:cNvPr id="5" name="Group 3"/>
          <p:cNvGrpSpPr/>
          <p:nvPr/>
        </p:nvGrpSpPr>
        <p:grpSpPr bwMode="auto">
          <a:xfrm>
            <a:off x="1725613" y="721801"/>
            <a:ext cx="3049587" cy="2443163"/>
            <a:chOff x="2175" y="161"/>
            <a:chExt cx="1921" cy="1539"/>
          </a:xfrm>
        </p:grpSpPr>
        <p:grpSp>
          <p:nvGrpSpPr>
            <p:cNvPr id="6" name="Group 4"/>
            <p:cNvGrpSpPr/>
            <p:nvPr/>
          </p:nvGrpSpPr>
          <p:grpSpPr bwMode="auto">
            <a:xfrm>
              <a:off x="2400" y="161"/>
              <a:ext cx="1696" cy="1539"/>
              <a:chOff x="2400" y="161"/>
              <a:chExt cx="1696" cy="1539"/>
            </a:xfrm>
          </p:grpSpPr>
          <p:sp>
            <p:nvSpPr>
              <p:cNvPr id="8" name="Text Box 5"/>
              <p:cNvSpPr txBox="1">
                <a:spLocks noChangeArrowheads="1"/>
              </p:cNvSpPr>
              <p:nvPr/>
            </p:nvSpPr>
            <p:spPr bwMode="auto">
              <a:xfrm>
                <a:off x="2400" y="161"/>
                <a:ext cx="1696" cy="1539"/>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A+AB=A+B</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A•(A+B)=A•B</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A+A•B=A</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A(A+B)=A</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9" name="Line 6"/>
              <p:cNvSpPr>
                <a:spLocks noChangeShapeType="1"/>
              </p:cNvSpPr>
              <p:nvPr/>
            </p:nvSpPr>
            <p:spPr bwMode="auto">
              <a:xfrm>
                <a:off x="2751" y="214"/>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0" name="Line 7"/>
              <p:cNvSpPr>
                <a:spLocks noChangeShapeType="1"/>
              </p:cNvSpPr>
              <p:nvPr/>
            </p:nvSpPr>
            <p:spPr bwMode="auto">
              <a:xfrm>
                <a:off x="2794" y="630"/>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grpSp>
        <p:sp>
          <p:nvSpPr>
            <p:cNvPr id="7" name="AutoShape 8"/>
            <p:cNvSpPr/>
            <p:nvPr/>
          </p:nvSpPr>
          <p:spPr bwMode="auto">
            <a:xfrm>
              <a:off x="2175" y="213"/>
              <a:ext cx="203" cy="1440"/>
            </a:xfrm>
            <a:prstGeom prst="leftBrace">
              <a:avLst>
                <a:gd name="adj1" fmla="val 59113"/>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grpSp>
      <p:grpSp>
        <p:nvGrpSpPr>
          <p:cNvPr id="11" name="Group 9"/>
          <p:cNvGrpSpPr/>
          <p:nvPr/>
        </p:nvGrpSpPr>
        <p:grpSpPr bwMode="auto">
          <a:xfrm>
            <a:off x="164211" y="3919558"/>
            <a:ext cx="5556250" cy="1296987"/>
            <a:chOff x="500" y="1845"/>
            <a:chExt cx="3500" cy="817"/>
          </a:xfrm>
        </p:grpSpPr>
        <p:sp>
          <p:nvSpPr>
            <p:cNvPr id="12" name="Text Box 10"/>
            <p:cNvSpPr txBox="1">
              <a:spLocks noChangeArrowheads="1"/>
            </p:cNvSpPr>
            <p:nvPr/>
          </p:nvSpPr>
          <p:spPr bwMode="auto">
            <a:xfrm>
              <a:off x="500" y="1845"/>
              <a:ext cx="1600" cy="73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反演律</a:t>
              </a:r>
              <a:endPar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
              </a: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德</a:t>
              </a:r>
              <a:r>
                <a:rPr kumimoji="1" lang="en-US" altLang="zh-CN"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摩根定律</a:t>
              </a: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3" name="Text Box 11"/>
            <p:cNvSpPr txBox="1">
              <a:spLocks noChangeArrowheads="1"/>
            </p:cNvSpPr>
            <p:nvPr/>
          </p:nvSpPr>
          <p:spPr bwMode="auto">
            <a:xfrm>
              <a:off x="2251" y="1931"/>
              <a:ext cx="1749" cy="731"/>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A•B=A+B</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A+B=A•B</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4" name="Line 12"/>
            <p:cNvSpPr>
              <a:spLocks noChangeShapeType="1"/>
            </p:cNvSpPr>
            <p:nvPr/>
          </p:nvSpPr>
          <p:spPr bwMode="auto">
            <a:xfrm>
              <a:off x="2315" y="1973"/>
              <a:ext cx="37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5" name="Line 13"/>
            <p:cNvSpPr>
              <a:spLocks noChangeShapeType="1"/>
            </p:cNvSpPr>
            <p:nvPr/>
          </p:nvSpPr>
          <p:spPr bwMode="auto">
            <a:xfrm>
              <a:off x="2837" y="1983"/>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6" name="Line 14"/>
            <p:cNvSpPr>
              <a:spLocks noChangeShapeType="1"/>
            </p:cNvSpPr>
            <p:nvPr/>
          </p:nvSpPr>
          <p:spPr bwMode="auto">
            <a:xfrm>
              <a:off x="3093" y="1973"/>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7" name="Line 15"/>
            <p:cNvSpPr>
              <a:spLocks noChangeShapeType="1"/>
            </p:cNvSpPr>
            <p:nvPr/>
          </p:nvSpPr>
          <p:spPr bwMode="auto">
            <a:xfrm>
              <a:off x="2890" y="2399"/>
              <a:ext cx="1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8" name="Line 16"/>
            <p:cNvSpPr>
              <a:spLocks noChangeShapeType="1"/>
            </p:cNvSpPr>
            <p:nvPr/>
          </p:nvSpPr>
          <p:spPr bwMode="auto">
            <a:xfrm>
              <a:off x="3103" y="2400"/>
              <a:ext cx="1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9" name="Line 17"/>
            <p:cNvSpPr>
              <a:spLocks noChangeShapeType="1"/>
            </p:cNvSpPr>
            <p:nvPr/>
          </p:nvSpPr>
          <p:spPr bwMode="auto">
            <a:xfrm>
              <a:off x="2293" y="2379"/>
              <a:ext cx="45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0" name="AutoShape 18"/>
            <p:cNvSpPr/>
            <p:nvPr/>
          </p:nvSpPr>
          <p:spPr bwMode="auto">
            <a:xfrm>
              <a:off x="2016" y="1877"/>
              <a:ext cx="203" cy="715"/>
            </a:xfrm>
            <a:prstGeom prst="leftBrace">
              <a:avLst>
                <a:gd name="adj1" fmla="val 29351"/>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grpSp>
      <p:grpSp>
        <p:nvGrpSpPr>
          <p:cNvPr id="21" name="Group 19"/>
          <p:cNvGrpSpPr/>
          <p:nvPr/>
        </p:nvGrpSpPr>
        <p:grpSpPr bwMode="auto">
          <a:xfrm>
            <a:off x="5348986" y="3459500"/>
            <a:ext cx="2778125" cy="2281238"/>
            <a:chOff x="459" y="2709"/>
            <a:chExt cx="1750" cy="1437"/>
          </a:xfrm>
        </p:grpSpPr>
        <p:sp>
          <p:nvSpPr>
            <p:cNvPr id="22" name="Rectangle 20"/>
            <p:cNvSpPr>
              <a:spLocks noChangeArrowheads="1"/>
            </p:cNvSpPr>
            <p:nvPr/>
          </p:nvSpPr>
          <p:spPr bwMode="auto">
            <a:xfrm>
              <a:off x="459" y="2719"/>
              <a:ext cx="1663" cy="138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a:off x="459" y="3015"/>
              <a:ext cx="166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4" name="Line 22"/>
            <p:cNvSpPr>
              <a:spLocks noChangeShapeType="1"/>
            </p:cNvSpPr>
            <p:nvPr/>
          </p:nvSpPr>
          <p:spPr bwMode="auto">
            <a:xfrm>
              <a:off x="477" y="3287"/>
              <a:ext cx="164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5" name="Line 23"/>
            <p:cNvSpPr>
              <a:spLocks noChangeShapeType="1"/>
            </p:cNvSpPr>
            <p:nvPr/>
          </p:nvSpPr>
          <p:spPr bwMode="auto">
            <a:xfrm>
              <a:off x="477" y="3554"/>
              <a:ext cx="164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6" name="Line 24"/>
            <p:cNvSpPr>
              <a:spLocks noChangeShapeType="1"/>
            </p:cNvSpPr>
            <p:nvPr/>
          </p:nvSpPr>
          <p:spPr bwMode="auto">
            <a:xfrm>
              <a:off x="459" y="3834"/>
              <a:ext cx="166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7" name="Line 25"/>
            <p:cNvSpPr>
              <a:spLocks noChangeShapeType="1"/>
            </p:cNvSpPr>
            <p:nvPr/>
          </p:nvSpPr>
          <p:spPr bwMode="auto">
            <a:xfrm>
              <a:off x="1089" y="2784"/>
              <a:ext cx="0" cy="13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8" name="Text Box 26"/>
            <p:cNvSpPr txBox="1">
              <a:spLocks noChangeArrowheads="1"/>
            </p:cNvSpPr>
            <p:nvPr/>
          </p:nvSpPr>
          <p:spPr bwMode="auto">
            <a:xfrm>
              <a:off x="482" y="3541"/>
              <a:ext cx="53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1   0     </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29" name="Text Box 27"/>
            <p:cNvSpPr txBox="1">
              <a:spLocks noChangeArrowheads="1"/>
            </p:cNvSpPr>
            <p:nvPr/>
          </p:nvSpPr>
          <p:spPr bwMode="auto">
            <a:xfrm>
              <a:off x="482" y="2997"/>
              <a:ext cx="54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0   0     </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30" name="Text Box 28"/>
            <p:cNvSpPr txBox="1">
              <a:spLocks noChangeArrowheads="1"/>
            </p:cNvSpPr>
            <p:nvPr/>
          </p:nvSpPr>
          <p:spPr bwMode="auto">
            <a:xfrm>
              <a:off x="471" y="3275"/>
              <a:ext cx="522"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0   1     </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31" name="Text Box 29"/>
            <p:cNvSpPr txBox="1">
              <a:spLocks noChangeArrowheads="1"/>
            </p:cNvSpPr>
            <p:nvPr/>
          </p:nvSpPr>
          <p:spPr bwMode="auto">
            <a:xfrm>
              <a:off x="482" y="3819"/>
              <a:ext cx="543"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1   1     </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32" name="Line 30"/>
            <p:cNvSpPr>
              <a:spLocks noChangeShapeType="1"/>
            </p:cNvSpPr>
            <p:nvPr/>
          </p:nvSpPr>
          <p:spPr bwMode="auto">
            <a:xfrm flipV="1">
              <a:off x="1088" y="2709"/>
              <a:ext cx="0" cy="1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grpSp>
          <p:nvGrpSpPr>
            <p:cNvPr id="33" name="Group 31"/>
            <p:cNvGrpSpPr/>
            <p:nvPr/>
          </p:nvGrpSpPr>
          <p:grpSpPr bwMode="auto">
            <a:xfrm>
              <a:off x="471" y="2730"/>
              <a:ext cx="1738" cy="327"/>
              <a:chOff x="2658" y="3007"/>
              <a:chExt cx="1738" cy="327"/>
            </a:xfrm>
          </p:grpSpPr>
          <p:sp>
            <p:nvSpPr>
              <p:cNvPr id="35" name="Text Box 32"/>
              <p:cNvSpPr txBox="1">
                <a:spLocks noChangeArrowheads="1"/>
              </p:cNvSpPr>
              <p:nvPr/>
            </p:nvSpPr>
            <p:spPr bwMode="auto">
              <a:xfrm>
                <a:off x="2658" y="3007"/>
                <a:ext cx="1738"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B   A•B  A+B</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36" name="Line 33"/>
              <p:cNvSpPr>
                <a:spLocks noChangeShapeType="1"/>
              </p:cNvSpPr>
              <p:nvPr/>
            </p:nvSpPr>
            <p:spPr bwMode="auto">
              <a:xfrm>
                <a:off x="3339" y="3051"/>
                <a:ext cx="34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37" name="Line 34"/>
              <p:cNvSpPr>
                <a:spLocks noChangeShapeType="1"/>
              </p:cNvSpPr>
              <p:nvPr/>
            </p:nvSpPr>
            <p:spPr bwMode="auto">
              <a:xfrm>
                <a:off x="3840" y="3050"/>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38" name="Line 35"/>
              <p:cNvSpPr>
                <a:spLocks noChangeShapeType="1"/>
              </p:cNvSpPr>
              <p:nvPr/>
            </p:nvSpPr>
            <p:spPr bwMode="auto">
              <a:xfrm>
                <a:off x="4106" y="3050"/>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grpSp>
        <p:sp>
          <p:nvSpPr>
            <p:cNvPr id="34" name="Line 36"/>
            <p:cNvSpPr>
              <a:spLocks noChangeShapeType="1"/>
            </p:cNvSpPr>
            <p:nvPr/>
          </p:nvSpPr>
          <p:spPr bwMode="auto">
            <a:xfrm>
              <a:off x="1579" y="2720"/>
              <a:ext cx="0" cy="138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grpSp>
      <p:sp>
        <p:nvSpPr>
          <p:cNvPr id="39" name="Text Box 37"/>
          <p:cNvSpPr txBox="1">
            <a:spLocks noChangeArrowheads="1"/>
          </p:cNvSpPr>
          <p:nvPr/>
        </p:nvSpPr>
        <p:spPr bwMode="auto">
          <a:xfrm>
            <a:off x="6433248" y="3870345"/>
            <a:ext cx="147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1        1</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0" name="Text Box 38"/>
          <p:cNvSpPr txBox="1">
            <a:spLocks noChangeArrowheads="1"/>
          </p:cNvSpPr>
          <p:nvPr/>
        </p:nvSpPr>
        <p:spPr bwMode="auto">
          <a:xfrm>
            <a:off x="6433248" y="4311670"/>
            <a:ext cx="147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1        1</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1" name="Text Box 39"/>
          <p:cNvSpPr txBox="1">
            <a:spLocks noChangeArrowheads="1"/>
          </p:cNvSpPr>
          <p:nvPr/>
        </p:nvSpPr>
        <p:spPr bwMode="auto">
          <a:xfrm>
            <a:off x="6433248" y="4751408"/>
            <a:ext cx="147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1        1</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2" name="Text Box 40"/>
          <p:cNvSpPr txBox="1">
            <a:spLocks noChangeArrowheads="1"/>
          </p:cNvSpPr>
          <p:nvPr/>
        </p:nvSpPr>
        <p:spPr bwMode="auto">
          <a:xfrm>
            <a:off x="6433248" y="5221625"/>
            <a:ext cx="147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0        0</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3" name="Text Box 41"/>
          <p:cNvSpPr txBox="1">
            <a:spLocks noChangeArrowheads="1"/>
          </p:cNvSpPr>
          <p:nvPr/>
        </p:nvSpPr>
        <p:spPr bwMode="auto">
          <a:xfrm>
            <a:off x="5062538" y="629726"/>
            <a:ext cx="2403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证：由</a:t>
            </a: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分配律</a:t>
            </a:r>
            <a:endPar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pSp>
        <p:nvGrpSpPr>
          <p:cNvPr id="44" name="Group 42"/>
          <p:cNvGrpSpPr/>
          <p:nvPr/>
        </p:nvGrpSpPr>
        <p:grpSpPr bwMode="auto">
          <a:xfrm>
            <a:off x="5832475" y="1361564"/>
            <a:ext cx="1185863" cy="519112"/>
            <a:chOff x="4340" y="707"/>
            <a:chExt cx="747" cy="327"/>
          </a:xfrm>
        </p:grpSpPr>
        <p:sp>
          <p:nvSpPr>
            <p:cNvPr id="45" name="Line 43"/>
            <p:cNvSpPr>
              <a:spLocks noChangeShapeType="1"/>
            </p:cNvSpPr>
            <p:nvPr/>
          </p:nvSpPr>
          <p:spPr bwMode="auto">
            <a:xfrm>
              <a:off x="4681" y="757"/>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46" name="Text Box 44"/>
            <p:cNvSpPr txBox="1">
              <a:spLocks noChangeArrowheads="1"/>
            </p:cNvSpPr>
            <p:nvPr/>
          </p:nvSpPr>
          <p:spPr bwMode="auto">
            <a:xfrm>
              <a:off x="4340" y="707"/>
              <a:ext cx="747"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A+AB</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grpSp>
      <p:grpSp>
        <p:nvGrpSpPr>
          <p:cNvPr id="47" name="Group 45"/>
          <p:cNvGrpSpPr/>
          <p:nvPr/>
        </p:nvGrpSpPr>
        <p:grpSpPr bwMode="auto">
          <a:xfrm>
            <a:off x="5656263" y="1964814"/>
            <a:ext cx="2522537" cy="519112"/>
            <a:chOff x="565" y="3743"/>
            <a:chExt cx="1589" cy="327"/>
          </a:xfrm>
        </p:grpSpPr>
        <p:sp>
          <p:nvSpPr>
            <p:cNvPr id="48" name="Line 46"/>
            <p:cNvSpPr>
              <a:spLocks noChangeShapeType="1"/>
            </p:cNvSpPr>
            <p:nvPr/>
          </p:nvSpPr>
          <p:spPr bwMode="auto">
            <a:xfrm>
              <a:off x="1195" y="3791"/>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49" name="Text Box 47"/>
            <p:cNvSpPr txBox="1">
              <a:spLocks noChangeArrowheads="1"/>
            </p:cNvSpPr>
            <p:nvPr/>
          </p:nvSpPr>
          <p:spPr bwMode="auto">
            <a:xfrm>
              <a:off x="565" y="3743"/>
              <a:ext cx="1589"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=(A+A)(A+B)</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grpSp>
      <p:sp>
        <p:nvSpPr>
          <p:cNvPr id="50" name="Text Box 48"/>
          <p:cNvSpPr txBox="1">
            <a:spLocks noChangeArrowheads="1"/>
          </p:cNvSpPr>
          <p:nvPr/>
        </p:nvSpPr>
        <p:spPr bwMode="auto">
          <a:xfrm>
            <a:off x="5688013" y="2609339"/>
            <a:ext cx="1371600" cy="519112"/>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rPr>
              <a:t> =A+B</a:t>
            </a:r>
            <a:endParaRPr kumimoji="1" lang="en-US" altLang="zh-CN"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51" name="Text Box 10"/>
          <p:cNvSpPr txBox="1">
            <a:spLocks noChangeArrowheads="1"/>
          </p:cNvSpPr>
          <p:nvPr/>
        </p:nvSpPr>
        <p:spPr bwMode="auto">
          <a:xfrm>
            <a:off x="1319116" y="5632796"/>
            <a:ext cx="3445670" cy="52322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cs typeface="Times New Roman" panose="02020603050405020304" pitchFamily="18" charset="0"/>
              </a:rPr>
              <a:t>如果三个变量呢？</a:t>
            </a:r>
            <a:endParaRPr kumimoji="1" lang="en-US" altLang="zh-C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left)">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left)">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up)">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39"/>
                                        </p:tgtEl>
                                        <p:attrNameLst>
                                          <p:attrName>style.visibility</p:attrName>
                                        </p:attrNameLst>
                                      </p:cBhvr>
                                      <p:to>
                                        <p:strVal val="visible"/>
                                      </p:to>
                                    </p:set>
                                    <p:animEffect transition="in" filter="wipe(left)">
                                      <p:cBhvr>
                                        <p:cTn id="47" dur="3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40"/>
                                        </p:tgtEl>
                                        <p:attrNameLst>
                                          <p:attrName>style.visibility</p:attrName>
                                        </p:attrNameLst>
                                      </p:cBhvr>
                                      <p:to>
                                        <p:strVal val="visible"/>
                                      </p:to>
                                    </p:set>
                                    <p:animEffect transition="in" filter="wipe(left)">
                                      <p:cBhvr>
                                        <p:cTn id="52" dur="300"/>
                                        <p:tgtEl>
                                          <p:spTgt spid="40"/>
                                        </p:tgtEl>
                                      </p:cBhvr>
                                    </p:animEffect>
                                  </p:childTnLst>
                                </p:cTn>
                              </p:par>
                            </p:childTnLst>
                          </p:cTn>
                        </p:par>
                        <p:par>
                          <p:cTn id="53" fill="hold">
                            <p:stCondLst>
                              <p:cond delay="3300"/>
                            </p:stCondLst>
                            <p:childTnLst>
                              <p:par>
                                <p:cTn id="54" presetID="22" presetClass="entr" presetSubtype="8" fill="hold" grpId="0" nodeType="afterEffect">
                                  <p:stCondLst>
                                    <p:cond delay="2000"/>
                                  </p:stCondLst>
                                  <p:iterate type="wd">
                                    <p:tmPct val="100000"/>
                                  </p:iterate>
                                  <p:childTnLst>
                                    <p:set>
                                      <p:cBhvr>
                                        <p:cTn id="55" dur="1" fill="hold">
                                          <p:stCondLst>
                                            <p:cond delay="0"/>
                                          </p:stCondLst>
                                        </p:cTn>
                                        <p:tgtEl>
                                          <p:spTgt spid="41"/>
                                        </p:tgtEl>
                                        <p:attrNameLst>
                                          <p:attrName>style.visibility</p:attrName>
                                        </p:attrNameLst>
                                      </p:cBhvr>
                                      <p:to>
                                        <p:strVal val="visible"/>
                                      </p:to>
                                    </p:set>
                                    <p:animEffect transition="in" filter="wipe(left)">
                                      <p:cBhvr>
                                        <p:cTn id="56" dur="300"/>
                                        <p:tgtEl>
                                          <p:spTgt spid="41"/>
                                        </p:tgtEl>
                                      </p:cBhvr>
                                    </p:animEffect>
                                  </p:childTnLst>
                                </p:cTn>
                              </p:par>
                            </p:childTnLst>
                          </p:cTn>
                        </p:par>
                        <p:par>
                          <p:cTn id="57" fill="hold">
                            <p:stCondLst>
                              <p:cond delay="8600"/>
                            </p:stCondLst>
                            <p:childTnLst>
                              <p:par>
                                <p:cTn id="58" presetID="22" presetClass="entr" presetSubtype="8" fill="hold" grpId="0" nodeType="afterEffect">
                                  <p:stCondLst>
                                    <p:cond delay="2000"/>
                                  </p:stCondLst>
                                  <p:iterate type="wd">
                                    <p:tmPct val="100000"/>
                                  </p:iterate>
                                  <p:childTnLst>
                                    <p:set>
                                      <p:cBhvr>
                                        <p:cTn id="59" dur="1" fill="hold">
                                          <p:stCondLst>
                                            <p:cond delay="0"/>
                                          </p:stCondLst>
                                        </p:cTn>
                                        <p:tgtEl>
                                          <p:spTgt spid="42"/>
                                        </p:tgtEl>
                                        <p:attrNameLst>
                                          <p:attrName>style.visibility</p:attrName>
                                        </p:attrNameLst>
                                      </p:cBhvr>
                                      <p:to>
                                        <p:strVal val="visible"/>
                                      </p:to>
                                    </p:set>
                                    <p:animEffect transition="in" filter="wipe(left)">
                                      <p:cBhvr>
                                        <p:cTn id="60" dur="300"/>
                                        <p:tgtEl>
                                          <p:spTgt spid="4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39" grpId="0" autoUpdateAnimBg="0"/>
      <p:bldP spid="40" grpId="0" autoUpdateAnimBg="0"/>
      <p:bldP spid="41" grpId="0" autoUpdateAnimBg="0"/>
      <p:bldP spid="42" grpId="0" autoUpdateAnimBg="0"/>
      <p:bldP spid="43" grpId="0" autoUpdateAnimBg="0"/>
      <p:bldP spid="50" grpId="0" animBg="1" autoUpdateAnimBg="0"/>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259630" y="1272676"/>
            <a:ext cx="8229600" cy="61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20000"/>
              </a:lnSpc>
              <a:spcBef>
                <a:spcPts val="1200"/>
              </a:spcBef>
              <a:buClr>
                <a:srgbClr val="330066"/>
              </a:buClr>
              <a:buNone/>
              <a:defRPr/>
            </a:pPr>
            <a:r>
              <a:rPr kumimoji="0" lang="en-US" altLang="zh-CN" sz="2800" dirty="0">
                <a:solidFill>
                  <a:srgbClr val="1F08F8"/>
                </a:solidFill>
                <a:latin typeface="黑体" panose="02010609060101010101" pitchFamily="49" charset="-122"/>
                <a:ea typeface="黑体" panose="02010609060101010101" pitchFamily="49" charset="-122"/>
              </a:rPr>
              <a:t>【</a:t>
            </a:r>
            <a:r>
              <a:rPr kumimoji="0" lang="zh-CN" altLang="en-US" sz="2800" dirty="0">
                <a:solidFill>
                  <a:srgbClr val="1F08F8"/>
                </a:solidFill>
                <a:latin typeface="黑体" panose="02010609060101010101" pitchFamily="49" charset="-122"/>
                <a:ea typeface="黑体" panose="02010609060101010101" pitchFamily="49" charset="-122"/>
              </a:rPr>
              <a:t>例</a:t>
            </a:r>
            <a:r>
              <a:rPr kumimoji="0" lang="en-US" altLang="zh-CN" sz="2800" dirty="0">
                <a:solidFill>
                  <a:srgbClr val="1F08F8"/>
                </a:solidFill>
                <a:latin typeface="黑体" panose="02010609060101010101" pitchFamily="49" charset="-122"/>
                <a:ea typeface="黑体" panose="02010609060101010101" pitchFamily="49" charset="-122"/>
              </a:rPr>
              <a:t>】</a:t>
            </a:r>
            <a:r>
              <a:rPr kumimoji="0" lang="zh-CN" altLang="en-US" sz="2800" dirty="0">
                <a:solidFill>
                  <a:srgbClr val="1F08F8"/>
                </a:solidFill>
                <a:latin typeface="黑体" panose="02010609060101010101" pitchFamily="49" charset="-122"/>
                <a:ea typeface="黑体" panose="02010609060101010101" pitchFamily="49" charset="-122"/>
              </a:rPr>
              <a:t>摩根定理的应用</a:t>
            </a:r>
            <a:endParaRPr kumimoji="0" lang="en-US" altLang="zh-CN" sz="2800" dirty="0">
              <a:solidFill>
                <a:srgbClr val="1F08F8"/>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endParaRPr kumimoji="0" lang="zh-CN" altLang="en-US" sz="2800" dirty="0">
              <a:solidFill>
                <a:srgbClr val="000000"/>
              </a:solidFill>
              <a:latin typeface="黑体" panose="02010609060101010101" pitchFamily="49" charset="-122"/>
              <a:ea typeface="黑体" panose="02010609060101010101" pitchFamily="49" charset="-122"/>
            </a:endParaRPr>
          </a:p>
        </p:txBody>
      </p:sp>
      <p:sp>
        <p:nvSpPr>
          <p:cNvPr id="4" name="Text Box 3"/>
          <p:cNvSpPr txBox="1">
            <a:spLocks noChangeArrowheads="1"/>
          </p:cNvSpPr>
          <p:nvPr/>
        </p:nvSpPr>
        <p:spPr bwMode="auto">
          <a:xfrm>
            <a:off x="659680" y="2153699"/>
            <a:ext cx="264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① </a:t>
            </a: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、求反函数</a:t>
            </a:r>
            <a:endPar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endParaRPr>
          </a:p>
        </p:txBody>
      </p:sp>
      <p:grpSp>
        <p:nvGrpSpPr>
          <p:cNvPr id="5" name="Group 4"/>
          <p:cNvGrpSpPr/>
          <p:nvPr/>
        </p:nvGrpSpPr>
        <p:grpSpPr bwMode="auto">
          <a:xfrm>
            <a:off x="626342" y="3024267"/>
            <a:ext cx="2827338" cy="519113"/>
            <a:chOff x="2475" y="3189"/>
            <a:chExt cx="1781" cy="327"/>
          </a:xfrm>
        </p:grpSpPr>
        <p:sp>
          <p:nvSpPr>
            <p:cNvPr id="6" name="Text Box 5"/>
            <p:cNvSpPr txBox="1">
              <a:spLocks noChangeArrowheads="1"/>
            </p:cNvSpPr>
            <p:nvPr/>
          </p:nvSpPr>
          <p:spPr bwMode="auto">
            <a:xfrm>
              <a:off x="2475" y="3189"/>
              <a:ext cx="1781"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F=AB+BC+ACD</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7" name="Line 6"/>
            <p:cNvSpPr>
              <a:spLocks noChangeShapeType="1"/>
            </p:cNvSpPr>
            <p:nvPr/>
          </p:nvSpPr>
          <p:spPr bwMode="auto">
            <a:xfrm>
              <a:off x="3424" y="3232"/>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Line 7"/>
            <p:cNvSpPr>
              <a:spLocks noChangeShapeType="1"/>
            </p:cNvSpPr>
            <p:nvPr/>
          </p:nvSpPr>
          <p:spPr bwMode="auto">
            <a:xfrm>
              <a:off x="4000" y="3243"/>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9" name="Group 8"/>
          <p:cNvGrpSpPr/>
          <p:nvPr/>
        </p:nvGrpSpPr>
        <p:grpSpPr bwMode="auto">
          <a:xfrm>
            <a:off x="643805" y="3757692"/>
            <a:ext cx="2827337" cy="519113"/>
            <a:chOff x="2475" y="3189"/>
            <a:chExt cx="1781" cy="327"/>
          </a:xfrm>
        </p:grpSpPr>
        <p:sp>
          <p:nvSpPr>
            <p:cNvPr id="10" name="Text Box 9"/>
            <p:cNvSpPr txBox="1">
              <a:spLocks noChangeArrowheads="1"/>
            </p:cNvSpPr>
            <p:nvPr/>
          </p:nvSpPr>
          <p:spPr bwMode="auto">
            <a:xfrm>
              <a:off x="2475" y="3189"/>
              <a:ext cx="1781"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F=AB+BC+ACD</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1" name="Line 10"/>
            <p:cNvSpPr>
              <a:spLocks noChangeShapeType="1"/>
            </p:cNvSpPr>
            <p:nvPr/>
          </p:nvSpPr>
          <p:spPr bwMode="auto">
            <a:xfrm>
              <a:off x="3424" y="3232"/>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Line 11"/>
            <p:cNvSpPr>
              <a:spLocks noChangeShapeType="1"/>
            </p:cNvSpPr>
            <p:nvPr/>
          </p:nvSpPr>
          <p:spPr bwMode="auto">
            <a:xfrm>
              <a:off x="4000" y="3243"/>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3" name="Line 12"/>
          <p:cNvSpPr>
            <a:spLocks noChangeShapeType="1"/>
          </p:cNvSpPr>
          <p:nvPr/>
        </p:nvSpPr>
        <p:spPr bwMode="auto">
          <a:xfrm>
            <a:off x="712067" y="3825955"/>
            <a:ext cx="220663"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 name="Line 13"/>
          <p:cNvSpPr>
            <a:spLocks noChangeShapeType="1"/>
          </p:cNvSpPr>
          <p:nvPr/>
        </p:nvSpPr>
        <p:spPr bwMode="auto">
          <a:xfrm>
            <a:off x="1186730" y="3759280"/>
            <a:ext cx="214947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15" name="Group 14"/>
          <p:cNvGrpSpPr/>
          <p:nvPr/>
        </p:nvGrpSpPr>
        <p:grpSpPr bwMode="auto">
          <a:xfrm>
            <a:off x="912092" y="4564142"/>
            <a:ext cx="2473325" cy="519113"/>
            <a:chOff x="2677" y="3477"/>
            <a:chExt cx="1558" cy="327"/>
          </a:xfrm>
        </p:grpSpPr>
        <p:sp>
          <p:nvSpPr>
            <p:cNvPr id="16" name="Text Box 15"/>
            <p:cNvSpPr txBox="1">
              <a:spLocks noChangeArrowheads="1"/>
            </p:cNvSpPr>
            <p:nvPr/>
          </p:nvSpPr>
          <p:spPr bwMode="auto">
            <a:xfrm>
              <a:off x="2677" y="3477"/>
              <a:ext cx="1558"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=AB</a:t>
              </a: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•BC•ACD</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7" name="Line 16"/>
            <p:cNvSpPr>
              <a:spLocks noChangeShapeType="1"/>
            </p:cNvSpPr>
            <p:nvPr/>
          </p:nvSpPr>
          <p:spPr bwMode="auto">
            <a:xfrm>
              <a:off x="2869" y="3499"/>
              <a:ext cx="31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Line 17"/>
            <p:cNvSpPr>
              <a:spLocks noChangeShapeType="1"/>
            </p:cNvSpPr>
            <p:nvPr/>
          </p:nvSpPr>
          <p:spPr bwMode="auto">
            <a:xfrm>
              <a:off x="3424" y="3530"/>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Line 18"/>
            <p:cNvSpPr>
              <a:spLocks noChangeShapeType="1"/>
            </p:cNvSpPr>
            <p:nvPr/>
          </p:nvSpPr>
          <p:spPr bwMode="auto">
            <a:xfrm>
              <a:off x="3946" y="3531"/>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Line 19"/>
            <p:cNvSpPr>
              <a:spLocks noChangeShapeType="1"/>
            </p:cNvSpPr>
            <p:nvPr/>
          </p:nvSpPr>
          <p:spPr bwMode="auto">
            <a:xfrm>
              <a:off x="3285" y="3478"/>
              <a:ext cx="31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Line 20"/>
            <p:cNvSpPr>
              <a:spLocks noChangeShapeType="1"/>
            </p:cNvSpPr>
            <p:nvPr/>
          </p:nvSpPr>
          <p:spPr bwMode="auto">
            <a:xfrm>
              <a:off x="3690" y="3478"/>
              <a:ext cx="39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2" name="Text Box 21"/>
          <p:cNvSpPr txBox="1">
            <a:spLocks noChangeArrowheads="1"/>
          </p:cNvSpPr>
          <p:nvPr/>
        </p:nvSpPr>
        <p:spPr bwMode="auto">
          <a:xfrm>
            <a:off x="4470872" y="2153699"/>
            <a:ext cx="3606800" cy="2678112"/>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② </a:t>
            </a: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、将“与或”表达式化为“与非”表达式</a:t>
            </a:r>
            <a:endPar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dirty="0">
              <a:ln>
                <a:noFill/>
              </a:ln>
              <a:solidFill>
                <a:srgbClr val="1F08F8"/>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1F08F8"/>
                </a:solidFill>
                <a:effectLst/>
                <a:uLnTx/>
                <a:uFillTx/>
                <a:latin typeface="Times New Roman" panose="02020603050405020304" pitchFamily="18" charset="0"/>
                <a:ea typeface="宋体" panose="02010600030101010101" pitchFamily="2" charset="-122"/>
                <a:cs typeface="+mn-cs"/>
              </a:rPr>
              <a:t>     </a:t>
            </a:r>
            <a:endParaRPr kumimoji="1" lang="zh-CN" altLang="en-US" sz="2800" b="1" i="0" u="none" strike="noStrike" kern="1200" cap="none" spc="0" normalizeH="0" baseline="0" noProof="0" dirty="0">
              <a:ln>
                <a:noFill/>
              </a:ln>
              <a:solidFill>
                <a:srgbClr val="1F08F8"/>
              </a:solidFill>
              <a:effectLst/>
              <a:uLnTx/>
              <a:uFillTx/>
              <a:latin typeface="Times New Roman" panose="02020603050405020304" pitchFamily="18" charset="0"/>
              <a:ea typeface="宋体" panose="02010600030101010101" pitchFamily="2" charset="-122"/>
              <a:cs typeface="+mn-cs"/>
            </a:endParaRPr>
          </a:p>
        </p:txBody>
      </p:sp>
      <p:grpSp>
        <p:nvGrpSpPr>
          <p:cNvPr id="23" name="Group 22"/>
          <p:cNvGrpSpPr/>
          <p:nvPr/>
        </p:nvGrpSpPr>
        <p:grpSpPr bwMode="auto">
          <a:xfrm>
            <a:off x="4474750" y="3840977"/>
            <a:ext cx="3878263" cy="519112"/>
            <a:chOff x="725" y="2720"/>
            <a:chExt cx="2443" cy="327"/>
          </a:xfrm>
        </p:grpSpPr>
        <p:sp>
          <p:nvSpPr>
            <p:cNvPr id="24" name="Text Box 23"/>
            <p:cNvSpPr txBox="1">
              <a:spLocks noChangeArrowheads="1"/>
            </p:cNvSpPr>
            <p:nvPr/>
          </p:nvSpPr>
          <p:spPr bwMode="auto">
            <a:xfrm>
              <a:off x="725" y="2720"/>
              <a:ext cx="2443"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F=AD+BCD+ABC+CD</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5" name="Line 24"/>
            <p:cNvSpPr>
              <a:spLocks noChangeShapeType="1"/>
            </p:cNvSpPr>
            <p:nvPr/>
          </p:nvSpPr>
          <p:spPr bwMode="auto">
            <a:xfrm>
              <a:off x="1675" y="2773"/>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Line 25"/>
            <p:cNvSpPr>
              <a:spLocks noChangeShapeType="1"/>
            </p:cNvSpPr>
            <p:nvPr/>
          </p:nvSpPr>
          <p:spPr bwMode="auto">
            <a:xfrm>
              <a:off x="2454" y="2773"/>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Line 26"/>
            <p:cNvSpPr>
              <a:spLocks noChangeShapeType="1"/>
            </p:cNvSpPr>
            <p:nvPr/>
          </p:nvSpPr>
          <p:spPr bwMode="auto">
            <a:xfrm>
              <a:off x="2870" y="2773"/>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8" name="Line 27"/>
          <p:cNvSpPr>
            <a:spLocks noChangeShapeType="1"/>
          </p:cNvSpPr>
          <p:nvPr/>
        </p:nvSpPr>
        <p:spPr bwMode="auto">
          <a:xfrm>
            <a:off x="5000213" y="3840977"/>
            <a:ext cx="3149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Line 28"/>
          <p:cNvSpPr>
            <a:spLocks noChangeShapeType="1"/>
          </p:cNvSpPr>
          <p:nvPr/>
        </p:nvSpPr>
        <p:spPr bwMode="auto">
          <a:xfrm>
            <a:off x="5001800" y="3739377"/>
            <a:ext cx="3149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30" name="Group 29"/>
          <p:cNvGrpSpPr/>
          <p:nvPr/>
        </p:nvGrpSpPr>
        <p:grpSpPr bwMode="auto">
          <a:xfrm>
            <a:off x="4727163" y="4677589"/>
            <a:ext cx="3387725" cy="601663"/>
            <a:chOff x="1941" y="2689"/>
            <a:chExt cx="2134" cy="379"/>
          </a:xfrm>
        </p:grpSpPr>
        <p:sp>
          <p:nvSpPr>
            <p:cNvPr id="31" name="Text Box 30"/>
            <p:cNvSpPr txBox="1">
              <a:spLocks noChangeArrowheads="1"/>
            </p:cNvSpPr>
            <p:nvPr/>
          </p:nvSpPr>
          <p:spPr bwMode="auto">
            <a:xfrm>
              <a:off x="1941" y="2741"/>
              <a:ext cx="2134"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=AD</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•BCD•ABC•CD</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Line 31"/>
            <p:cNvSpPr>
              <a:spLocks noChangeShapeType="1"/>
            </p:cNvSpPr>
            <p:nvPr/>
          </p:nvSpPr>
          <p:spPr bwMode="auto">
            <a:xfrm>
              <a:off x="2709" y="2794"/>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3" name="Line 32"/>
            <p:cNvSpPr>
              <a:spLocks noChangeShapeType="1"/>
            </p:cNvSpPr>
            <p:nvPr/>
          </p:nvSpPr>
          <p:spPr bwMode="auto">
            <a:xfrm>
              <a:off x="3413" y="2794"/>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 name="Line 33"/>
            <p:cNvSpPr>
              <a:spLocks noChangeShapeType="1"/>
            </p:cNvSpPr>
            <p:nvPr/>
          </p:nvSpPr>
          <p:spPr bwMode="auto">
            <a:xfrm>
              <a:off x="3786" y="2794"/>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5" name="Line 34"/>
            <p:cNvSpPr>
              <a:spLocks noChangeShapeType="1"/>
            </p:cNvSpPr>
            <p:nvPr/>
          </p:nvSpPr>
          <p:spPr bwMode="auto">
            <a:xfrm>
              <a:off x="2144" y="2741"/>
              <a:ext cx="29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6" name="Line 35"/>
            <p:cNvSpPr>
              <a:spLocks noChangeShapeType="1"/>
            </p:cNvSpPr>
            <p:nvPr/>
          </p:nvSpPr>
          <p:spPr bwMode="auto">
            <a:xfrm>
              <a:off x="2549" y="2742"/>
              <a:ext cx="4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 name="Line 36"/>
            <p:cNvSpPr>
              <a:spLocks noChangeShapeType="1"/>
            </p:cNvSpPr>
            <p:nvPr/>
          </p:nvSpPr>
          <p:spPr bwMode="auto">
            <a:xfrm>
              <a:off x="3104" y="2742"/>
              <a:ext cx="44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 name="Line 37"/>
            <p:cNvSpPr>
              <a:spLocks noChangeShapeType="1"/>
            </p:cNvSpPr>
            <p:nvPr/>
          </p:nvSpPr>
          <p:spPr bwMode="auto">
            <a:xfrm>
              <a:off x="3659" y="2741"/>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 name="Line 38"/>
            <p:cNvSpPr>
              <a:spLocks noChangeShapeType="1"/>
            </p:cNvSpPr>
            <p:nvPr/>
          </p:nvSpPr>
          <p:spPr bwMode="auto">
            <a:xfrm>
              <a:off x="2123" y="2689"/>
              <a:ext cx="183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0" name="Line 13"/>
          <p:cNvSpPr>
            <a:spLocks noChangeShapeType="1"/>
          </p:cNvSpPr>
          <p:nvPr/>
        </p:nvSpPr>
        <p:spPr bwMode="auto">
          <a:xfrm flipV="1">
            <a:off x="729531" y="3849132"/>
            <a:ext cx="213042" cy="15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500"/>
                                        <p:tgtEl>
                                          <p:spTgt spid="40"/>
                                        </p:tgtEl>
                                      </p:cBhvr>
                                    </p:animEffect>
                                  </p:childTnLst>
                                </p:cTn>
                              </p:par>
                              <p:par>
                                <p:cTn id="23" presetID="22" presetClass="entr" presetSubtype="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left)">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left)">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14" grpId="0" bldLvl="0" animBg="1"/>
      <p:bldP spid="22"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txBox="1"/>
          <p:nvPr/>
        </p:nvSpPr>
        <p:spPr>
          <a:xfrm>
            <a:off x="222737" y="5095809"/>
            <a:ext cx="902677" cy="33840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mtClean="0"/>
            </a:fld>
            <a:endParaRPr lang="en-US" altLang="zh-CN" dirty="0"/>
          </a:p>
        </p:txBody>
      </p:sp>
      <p:sp>
        <p:nvSpPr>
          <p:cNvPr id="4" name="Rectangle 2"/>
          <p:cNvSpPr txBox="1">
            <a:spLocks noChangeArrowheads="1"/>
          </p:cNvSpPr>
          <p:nvPr/>
        </p:nvSpPr>
        <p:spPr bwMode="auto">
          <a:xfrm>
            <a:off x="901383" y="431761"/>
            <a:ext cx="1579562"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sz="2800" dirty="0">
                <a:solidFill>
                  <a:srgbClr val="1F08F8"/>
                </a:solidFill>
                <a:latin typeface="黑体" panose="02010609060101010101" pitchFamily="49" charset="-122"/>
                <a:ea typeface="黑体" panose="02010609060101010101" pitchFamily="49" charset="-122"/>
              </a:rPr>
              <a:t>包含律</a:t>
            </a:r>
            <a:endParaRPr lang="zh-CN" altLang="en-US" sz="2800" dirty="0">
              <a:solidFill>
                <a:srgbClr val="1F08F8"/>
              </a:solidFill>
              <a:latin typeface="黑体" panose="02010609060101010101" pitchFamily="49" charset="-122"/>
              <a:ea typeface="黑体" panose="02010609060101010101" pitchFamily="49" charset="-122"/>
            </a:endParaRPr>
          </a:p>
        </p:txBody>
      </p:sp>
      <p:grpSp>
        <p:nvGrpSpPr>
          <p:cNvPr id="5" name="Group 3"/>
          <p:cNvGrpSpPr/>
          <p:nvPr/>
        </p:nvGrpSpPr>
        <p:grpSpPr bwMode="auto">
          <a:xfrm>
            <a:off x="2238375" y="199668"/>
            <a:ext cx="5348288" cy="1181100"/>
            <a:chOff x="1090" y="2250"/>
            <a:chExt cx="3369" cy="744"/>
          </a:xfrm>
        </p:grpSpPr>
        <p:sp>
          <p:nvSpPr>
            <p:cNvPr id="6" name="Text Box 4"/>
            <p:cNvSpPr txBox="1">
              <a:spLocks noChangeArrowheads="1"/>
            </p:cNvSpPr>
            <p:nvPr/>
          </p:nvSpPr>
          <p:spPr bwMode="auto">
            <a:xfrm>
              <a:off x="1216" y="2667"/>
              <a:ext cx="3243"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(A+B)(A+C)(B+C)=(A+B)(A+C)</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nvGrpSpPr>
            <p:cNvPr id="7" name="Group 5"/>
            <p:cNvGrpSpPr/>
            <p:nvPr/>
          </p:nvGrpSpPr>
          <p:grpSpPr bwMode="auto">
            <a:xfrm>
              <a:off x="1280" y="2250"/>
              <a:ext cx="2293" cy="327"/>
              <a:chOff x="3051" y="2997"/>
              <a:chExt cx="2293" cy="327"/>
            </a:xfrm>
          </p:grpSpPr>
          <p:sp>
            <p:nvSpPr>
              <p:cNvPr id="11" name="Text Box 6"/>
              <p:cNvSpPr txBox="1">
                <a:spLocks noChangeArrowheads="1"/>
              </p:cNvSpPr>
              <p:nvPr/>
            </p:nvSpPr>
            <p:spPr bwMode="auto">
              <a:xfrm>
                <a:off x="3051" y="2997"/>
                <a:ext cx="2293"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AB+AC+BC=AB+AC</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2" name="Line 7"/>
              <p:cNvSpPr>
                <a:spLocks noChangeShapeType="1"/>
              </p:cNvSpPr>
              <p:nvPr/>
            </p:nvSpPr>
            <p:spPr bwMode="auto">
              <a:xfrm>
                <a:off x="3573" y="3061"/>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Line 8"/>
              <p:cNvSpPr>
                <a:spLocks noChangeShapeType="1"/>
              </p:cNvSpPr>
              <p:nvPr/>
            </p:nvSpPr>
            <p:spPr bwMode="auto">
              <a:xfrm>
                <a:off x="4917" y="3061"/>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8" name="Line 9"/>
            <p:cNvSpPr>
              <a:spLocks noChangeShapeType="1"/>
            </p:cNvSpPr>
            <p:nvPr/>
          </p:nvSpPr>
          <p:spPr bwMode="auto">
            <a:xfrm>
              <a:off x="1962" y="2719"/>
              <a:ext cx="1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Line 10"/>
            <p:cNvSpPr>
              <a:spLocks noChangeShapeType="1"/>
            </p:cNvSpPr>
            <p:nvPr/>
          </p:nvSpPr>
          <p:spPr bwMode="auto">
            <a:xfrm>
              <a:off x="3871" y="2730"/>
              <a:ext cx="1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AutoShape 11"/>
            <p:cNvSpPr/>
            <p:nvPr/>
          </p:nvSpPr>
          <p:spPr bwMode="auto">
            <a:xfrm>
              <a:off x="1090" y="2315"/>
              <a:ext cx="149" cy="650"/>
            </a:xfrm>
            <a:prstGeom prst="leftBrace">
              <a:avLst>
                <a:gd name="adj1" fmla="val 36353"/>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grpSp>
        <p:nvGrpSpPr>
          <p:cNvPr id="14" name="Group 12"/>
          <p:cNvGrpSpPr/>
          <p:nvPr/>
        </p:nvGrpSpPr>
        <p:grpSpPr bwMode="auto">
          <a:xfrm>
            <a:off x="1658938" y="1570951"/>
            <a:ext cx="2962275" cy="519112"/>
            <a:chOff x="459" y="1643"/>
            <a:chExt cx="1866" cy="327"/>
          </a:xfrm>
        </p:grpSpPr>
        <p:sp>
          <p:nvSpPr>
            <p:cNvPr id="15" name="Text Box 13"/>
            <p:cNvSpPr txBox="1">
              <a:spLocks noChangeArrowheads="1"/>
            </p:cNvSpPr>
            <p:nvPr/>
          </p:nvSpPr>
          <p:spPr bwMode="auto">
            <a:xfrm>
              <a:off x="459" y="1643"/>
              <a:ext cx="1866"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证：</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AB+AC+BC</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6" name="Line 14"/>
            <p:cNvSpPr>
              <a:spLocks noChangeShapeType="1"/>
            </p:cNvSpPr>
            <p:nvPr/>
          </p:nvSpPr>
          <p:spPr bwMode="auto">
            <a:xfrm>
              <a:off x="1430" y="1695"/>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7" name="Group 15"/>
          <p:cNvGrpSpPr/>
          <p:nvPr/>
        </p:nvGrpSpPr>
        <p:grpSpPr bwMode="auto">
          <a:xfrm>
            <a:off x="2370138" y="2163088"/>
            <a:ext cx="3403600" cy="519113"/>
            <a:chOff x="629" y="2283"/>
            <a:chExt cx="2144" cy="327"/>
          </a:xfrm>
        </p:grpSpPr>
        <p:sp>
          <p:nvSpPr>
            <p:cNvPr id="18" name="Text Box 16"/>
            <p:cNvSpPr txBox="1">
              <a:spLocks noChangeArrowheads="1"/>
            </p:cNvSpPr>
            <p:nvPr/>
          </p:nvSpPr>
          <p:spPr bwMode="auto">
            <a:xfrm>
              <a:off x="629" y="2283"/>
              <a:ext cx="2144"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=AB+AC+BC(A+A)</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9" name="Line 17"/>
            <p:cNvSpPr>
              <a:spLocks noChangeShapeType="1"/>
            </p:cNvSpPr>
            <p:nvPr/>
          </p:nvSpPr>
          <p:spPr bwMode="auto">
            <a:xfrm>
              <a:off x="1280" y="2346"/>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Line 18"/>
            <p:cNvSpPr>
              <a:spLocks noChangeShapeType="1"/>
            </p:cNvSpPr>
            <p:nvPr/>
          </p:nvSpPr>
          <p:spPr bwMode="auto">
            <a:xfrm>
              <a:off x="2399" y="2346"/>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1" name="Group 19"/>
          <p:cNvGrpSpPr/>
          <p:nvPr/>
        </p:nvGrpSpPr>
        <p:grpSpPr bwMode="auto">
          <a:xfrm>
            <a:off x="2368550" y="2806026"/>
            <a:ext cx="3657600" cy="519112"/>
            <a:chOff x="1492" y="2101"/>
            <a:chExt cx="2304" cy="327"/>
          </a:xfrm>
        </p:grpSpPr>
        <p:sp>
          <p:nvSpPr>
            <p:cNvPr id="22" name="Text Box 20"/>
            <p:cNvSpPr txBox="1">
              <a:spLocks noChangeArrowheads="1"/>
            </p:cNvSpPr>
            <p:nvPr/>
          </p:nvSpPr>
          <p:spPr bwMode="auto">
            <a:xfrm>
              <a:off x="1492" y="2101"/>
              <a:ext cx="2304"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=AB+AC+ABC+ABC</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23" name="Line 21"/>
            <p:cNvSpPr>
              <a:spLocks noChangeShapeType="1"/>
            </p:cNvSpPr>
            <p:nvPr/>
          </p:nvSpPr>
          <p:spPr bwMode="auto">
            <a:xfrm>
              <a:off x="2143" y="2154"/>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Line 22"/>
            <p:cNvSpPr>
              <a:spLocks noChangeShapeType="1"/>
            </p:cNvSpPr>
            <p:nvPr/>
          </p:nvSpPr>
          <p:spPr bwMode="auto">
            <a:xfrm>
              <a:off x="3188" y="2154"/>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5" name="Group 23"/>
          <p:cNvGrpSpPr/>
          <p:nvPr/>
        </p:nvGrpSpPr>
        <p:grpSpPr bwMode="auto">
          <a:xfrm>
            <a:off x="2386013" y="3415626"/>
            <a:ext cx="3335337" cy="519112"/>
            <a:chOff x="640" y="2901"/>
            <a:chExt cx="2101" cy="327"/>
          </a:xfrm>
        </p:grpSpPr>
        <p:sp>
          <p:nvSpPr>
            <p:cNvPr id="26" name="Text Box 24"/>
            <p:cNvSpPr txBox="1">
              <a:spLocks noChangeArrowheads="1"/>
            </p:cNvSpPr>
            <p:nvPr/>
          </p:nvSpPr>
          <p:spPr bwMode="auto">
            <a:xfrm>
              <a:off x="640" y="2901"/>
              <a:ext cx="2101"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=AB(1+C)+AC(1+B)</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7" name="Line 25"/>
            <p:cNvSpPr>
              <a:spLocks noChangeShapeType="1"/>
            </p:cNvSpPr>
            <p:nvPr/>
          </p:nvSpPr>
          <p:spPr bwMode="auto">
            <a:xfrm>
              <a:off x="1845" y="2954"/>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8" name="Group 26"/>
          <p:cNvGrpSpPr/>
          <p:nvPr/>
        </p:nvGrpSpPr>
        <p:grpSpPr bwMode="auto">
          <a:xfrm>
            <a:off x="2386013" y="4009351"/>
            <a:ext cx="1795462" cy="519112"/>
            <a:chOff x="864" y="3339"/>
            <a:chExt cx="1131" cy="327"/>
          </a:xfrm>
        </p:grpSpPr>
        <p:sp>
          <p:nvSpPr>
            <p:cNvPr id="29" name="Text Box 27"/>
            <p:cNvSpPr txBox="1">
              <a:spLocks noChangeArrowheads="1"/>
            </p:cNvSpPr>
            <p:nvPr/>
          </p:nvSpPr>
          <p:spPr bwMode="auto">
            <a:xfrm>
              <a:off x="864" y="3339"/>
              <a:ext cx="1131"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=AB+AC</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30" name="Line 28"/>
            <p:cNvSpPr>
              <a:spLocks noChangeShapeType="1"/>
            </p:cNvSpPr>
            <p:nvPr/>
          </p:nvSpPr>
          <p:spPr bwMode="auto">
            <a:xfrm>
              <a:off x="1515" y="3402"/>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1" name="Group 29"/>
          <p:cNvGrpSpPr/>
          <p:nvPr/>
        </p:nvGrpSpPr>
        <p:grpSpPr bwMode="auto">
          <a:xfrm>
            <a:off x="1496219" y="5005456"/>
            <a:ext cx="5402262" cy="519112"/>
            <a:chOff x="1184" y="2859"/>
            <a:chExt cx="3403" cy="327"/>
          </a:xfrm>
        </p:grpSpPr>
        <p:sp>
          <p:nvSpPr>
            <p:cNvPr id="32" name="Text Box 30"/>
            <p:cNvSpPr txBox="1">
              <a:spLocks noChangeArrowheads="1"/>
            </p:cNvSpPr>
            <p:nvPr/>
          </p:nvSpPr>
          <p:spPr bwMode="auto">
            <a:xfrm>
              <a:off x="1184" y="2859"/>
              <a:ext cx="3403"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a:ln>
                    <a:noFill/>
                  </a:ln>
                  <a:solidFill>
                    <a:srgbClr val="1F08F8"/>
                  </a:solidFill>
                  <a:effectLst/>
                  <a:uLnTx/>
                  <a:uFillTx/>
                  <a:latin typeface="Times New Roman" panose="02020603050405020304" pitchFamily="18" charset="0"/>
                  <a:ea typeface="宋体" panose="02010600030101010101" pitchFamily="2" charset="-122"/>
                  <a:cs typeface="+mn-cs"/>
                </a:rPr>
                <a:t>推论：</a:t>
              </a:r>
              <a:r>
                <a:rPr kumimoji="1" lang="en-US" altLang="zh-CN" sz="2800" b="1" i="0" u="none" strike="noStrike" kern="1200" cap="none" spc="0" normalizeH="0" baseline="0" noProof="0">
                  <a:ln>
                    <a:noFill/>
                  </a:ln>
                  <a:solidFill>
                    <a:srgbClr val="1F08F8"/>
                  </a:solidFill>
                  <a:effectLst/>
                  <a:uLnTx/>
                  <a:uFillTx/>
                  <a:latin typeface="Times New Roman" panose="02020603050405020304" pitchFamily="18" charset="0"/>
                  <a:ea typeface="宋体" panose="02010600030101010101" pitchFamily="2" charset="-122"/>
                  <a:cs typeface="+mn-cs"/>
                </a:rPr>
                <a:t>AB+AC+BCDEF=AB+AC</a:t>
              </a:r>
              <a:endParaRPr kumimoji="1" lang="en-US" altLang="zh-CN" sz="2800" b="1" i="0" u="none" strike="noStrike" kern="1200" cap="none" spc="0" normalizeH="0" baseline="0" noProof="0">
                <a:ln>
                  <a:no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33" name="Line 31"/>
            <p:cNvSpPr>
              <a:spLocks noChangeShapeType="1"/>
            </p:cNvSpPr>
            <p:nvPr/>
          </p:nvSpPr>
          <p:spPr bwMode="auto">
            <a:xfrm>
              <a:off x="2368" y="2922"/>
              <a:ext cx="139"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1F08F8"/>
                </a:solidFill>
                <a:effectLst/>
                <a:uLnTx/>
                <a:uFillTx/>
                <a:latin typeface="Times New Roman" panose="02020603050405020304" pitchFamily="18" charset="0"/>
                <a:ea typeface="宋体" panose="02010600030101010101" pitchFamily="2" charset="-122"/>
                <a:cs typeface="+mn-cs"/>
              </a:endParaRPr>
            </a:p>
          </p:txBody>
        </p:sp>
        <p:sp>
          <p:nvSpPr>
            <p:cNvPr id="34" name="Line 32"/>
            <p:cNvSpPr>
              <a:spLocks noChangeShapeType="1"/>
            </p:cNvSpPr>
            <p:nvPr/>
          </p:nvSpPr>
          <p:spPr bwMode="auto">
            <a:xfrm>
              <a:off x="4145" y="2922"/>
              <a:ext cx="139"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1F08F8"/>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395288" y="955969"/>
            <a:ext cx="8229600" cy="61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ts val="1200"/>
              </a:spcBef>
              <a:buClr>
                <a:srgbClr val="330066"/>
              </a:buClr>
              <a:buNone/>
              <a:defRPr/>
            </a:pPr>
            <a:r>
              <a:rPr lang="zh-CN" altLang="en-US" sz="2800" dirty="0">
                <a:solidFill>
                  <a:srgbClr val="1F08F8"/>
                </a:solidFill>
                <a:latin typeface="黑体" panose="02010609060101010101" pitchFamily="49" charset="-122"/>
                <a:ea typeface="黑体" panose="02010609060101010101" pitchFamily="49" charset="-122"/>
              </a:rPr>
              <a:t>基本定理：</a:t>
            </a:r>
            <a:endParaRPr kumimoji="0" lang="en-US" altLang="zh-CN" sz="2800" dirty="0">
              <a:solidFill>
                <a:srgbClr val="1F08F8"/>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endParaRPr kumimoji="0" lang="zh-CN" altLang="en-US" sz="2800" dirty="0">
              <a:solidFill>
                <a:srgbClr val="0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3" name="Rectangle 3"/>
          <p:cNvSpPr>
            <a:spLocks noChangeArrowheads="1"/>
          </p:cNvSpPr>
          <p:nvPr/>
        </p:nvSpPr>
        <p:spPr bwMode="auto">
          <a:xfrm>
            <a:off x="547688" y="1569720"/>
            <a:ext cx="8229600" cy="176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1200"/>
              </a:spcBef>
              <a:buClr>
                <a:srgbClr val="330066"/>
              </a:buClr>
              <a:defRPr/>
            </a:pPr>
            <a:r>
              <a:rPr kumimoji="0" lang="en-US" altLang="zh-CN" sz="2800" dirty="0">
                <a:solidFill>
                  <a:srgbClr val="1F08F8"/>
                </a:solidFill>
                <a:latin typeface="黑体" panose="02010609060101010101" pitchFamily="49" charset="-122"/>
                <a:ea typeface="黑体" panose="02010609060101010101" pitchFamily="49" charset="-122"/>
              </a:rPr>
              <a:t>1</a:t>
            </a:r>
            <a:r>
              <a:rPr kumimoji="0" lang="zh-CN" altLang="en-US" sz="2800" dirty="0">
                <a:solidFill>
                  <a:srgbClr val="1F08F8"/>
                </a:solidFill>
                <a:latin typeface="黑体" panose="02010609060101010101" pitchFamily="49" charset="-122"/>
                <a:ea typeface="黑体" panose="02010609060101010101" pitchFamily="49" charset="-122"/>
              </a:rPr>
              <a:t>、代入定理</a:t>
            </a:r>
            <a:endParaRPr kumimoji="0" lang="en-US" altLang="zh-CN" sz="2800" dirty="0">
              <a:solidFill>
                <a:srgbClr val="1F08F8"/>
              </a:solidFill>
              <a:latin typeface="黑体" panose="02010609060101010101" pitchFamily="49" charset="-122"/>
              <a:ea typeface="黑体" panose="02010609060101010101" pitchFamily="49" charset="-122"/>
            </a:endParaRPr>
          </a:p>
          <a:p>
            <a:pPr marL="0" indent="0" eaLnBrk="1" hangingPunct="1">
              <a:lnSpc>
                <a:spcPct val="120000"/>
              </a:lnSpc>
              <a:spcBef>
                <a:spcPts val="1200"/>
              </a:spcBef>
              <a:buClr>
                <a:srgbClr val="330066"/>
              </a:buClr>
              <a:buNone/>
              <a:defRPr/>
            </a:pPr>
            <a:r>
              <a:rPr lang="zh-CN" altLang="en-US" sz="2800" dirty="0">
                <a:latin typeface="黑体" panose="02010609060101010101" pitchFamily="49" charset="-122"/>
                <a:ea typeface="黑体" panose="02010609060101010101" pitchFamily="49" charset="-122"/>
              </a:rPr>
              <a:t>  在任何一个含有变量</a:t>
            </a:r>
            <a:r>
              <a:rPr lang="en-US" altLang="zh-CN" sz="2800" dirty="0">
                <a:latin typeface="黑体" panose="02010609060101010101" pitchFamily="49" charset="-122"/>
                <a:ea typeface="黑体" panose="02010609060101010101" pitchFamily="49" charset="-122"/>
              </a:rPr>
              <a:t>A</a:t>
            </a:r>
            <a:r>
              <a:rPr lang="zh-CN" altLang="en-US" sz="2800" dirty="0">
                <a:latin typeface="黑体" panose="02010609060101010101" pitchFamily="49" charset="-122"/>
                <a:ea typeface="黑体" panose="02010609060101010101" pitchFamily="49" charset="-122"/>
              </a:rPr>
              <a:t>的逻辑等式中，若以一函数式取代该等式中所有</a:t>
            </a:r>
            <a:r>
              <a:rPr lang="en-US" altLang="zh-CN" sz="2800" dirty="0">
                <a:latin typeface="黑体" panose="02010609060101010101" pitchFamily="49" charset="-122"/>
                <a:ea typeface="黑体" panose="02010609060101010101" pitchFamily="49" charset="-122"/>
              </a:rPr>
              <a:t>A</a:t>
            </a:r>
            <a:r>
              <a:rPr lang="zh-CN" altLang="en-US" sz="2800" dirty="0">
                <a:latin typeface="黑体" panose="02010609060101010101" pitchFamily="49" charset="-122"/>
                <a:ea typeface="黑体" panose="02010609060101010101" pitchFamily="49" charset="-122"/>
              </a:rPr>
              <a:t>的位置，该等式仍然成立。</a:t>
            </a:r>
            <a:endParaRPr lang="zh-CN" altLang="en-US" sz="2800" dirty="0">
              <a:latin typeface="黑体" panose="02010609060101010101" pitchFamily="49" charset="-122"/>
              <a:ea typeface="黑体" panose="02010609060101010101" pitchFamily="49" charset="-122"/>
            </a:endParaRPr>
          </a:p>
          <a:p>
            <a:pPr marL="0" indent="0" eaLnBrk="1" hangingPunct="1">
              <a:lnSpc>
                <a:spcPct val="120000"/>
              </a:lnSpc>
              <a:spcBef>
                <a:spcPts val="1200"/>
              </a:spcBef>
              <a:buClr>
                <a:srgbClr val="330066"/>
              </a:buClr>
              <a:buNone/>
              <a:defRPr/>
            </a:pPr>
            <a:endParaRPr kumimoji="0" lang="en-US" altLang="zh-CN" sz="2800" dirty="0">
              <a:solidFill>
                <a:srgbClr val="1F08F8"/>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endParaRPr kumimoji="0" lang="zh-CN" altLang="en-US" sz="2800" dirty="0">
              <a:solidFill>
                <a:srgbClr val="000000"/>
              </a:solidFill>
              <a:latin typeface="黑体" panose="02010609060101010101" pitchFamily="49" charset="-122"/>
              <a:ea typeface="黑体" panose="02010609060101010101" pitchFamily="49" charset="-122"/>
            </a:endParaRPr>
          </a:p>
        </p:txBody>
      </p:sp>
      <p:grpSp>
        <p:nvGrpSpPr>
          <p:cNvPr id="4" name="组合 3"/>
          <p:cNvGrpSpPr/>
          <p:nvPr/>
        </p:nvGrpSpPr>
        <p:grpSpPr>
          <a:xfrm>
            <a:off x="514985" y="3481070"/>
            <a:ext cx="7111365" cy="1890395"/>
            <a:chOff x="811" y="5482"/>
            <a:chExt cx="11199" cy="2977"/>
          </a:xfrm>
        </p:grpSpPr>
        <mc:AlternateContent xmlns:mc="http://schemas.openxmlformats.org/markup-compatibility/2006">
          <mc:Choice xmlns:a14="http://schemas.microsoft.com/office/drawing/2010/main" Requires="a14">
            <p:sp>
              <p:nvSpPr>
                <p:cNvPr id="102" name="Text Box 5"/>
                <p:cNvSpPr txBox="1">
                  <a:spLocks noChangeArrowheads="1"/>
                </p:cNvSpPr>
                <p:nvPr/>
              </p:nvSpPr>
              <p:spPr bwMode="auto">
                <a:xfrm>
                  <a:off x="2780" y="5576"/>
                  <a:ext cx="3837" cy="825"/>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0" eaLnBrk="1" hangingPunct="1">
                    <a:spcBef>
                      <a:spcPct val="50000"/>
                    </a:spcBef>
                    <a:buClrTx/>
                    <a:buSzTx/>
                    <a:buNone/>
                    <a:defRPr/>
                  </a:pPr>
                  <a14:m>
                    <m:oMathPara xmlns:m="http://schemas.openxmlformats.org/officeDocument/2006/math">
                      <m:oMathParaPr>
                        <m:jc m:val="centerGroup"/>
                      </m:oMathParaPr>
                      <m:oMath xmlns:m="http://schemas.openxmlformats.org/officeDocument/2006/math">
                        <m:acc>
                          <m:accPr>
                            <m:chr m:val="̅"/>
                            <m:ctrlPr>
                              <a:rPr kumimoji="1" lang="en-US" altLang="zh-CN" sz="2800" i="1" u="none" strike="noStrike" kern="1200" cap="none" spc="0" normalizeH="0" baseline="0" noProof="0" dirty="0" smtClean="0">
                                <a:ln>
                                  <a:noFill/>
                                </a:ln>
                                <a:effectLst/>
                                <a:uLnTx/>
                                <a:uFillTx/>
                                <a:latin typeface="Cambria Math" panose="02040503050406030204" pitchFamily="18" charset="0"/>
                              </a:rPr>
                            </m:ctrlPr>
                          </m:accPr>
                          <m:e>
                            <m:r>
                              <a:rPr lang="en-US" altLang="zh-CN" sz="2800" b="1" i="1" dirty="0">
                                <a:latin typeface="Cambria Math" panose="02040503050406030204" pitchFamily="18" charset="0"/>
                              </a:rPr>
                              <m:t>𝑨</m:t>
                            </m:r>
                            <m:r>
                              <a:rPr lang="en-US" altLang="zh-CN" sz="2800" b="1" i="1" dirty="0" smtClean="0">
                                <a:latin typeface="Cambria Math" panose="02040503050406030204" pitchFamily="18" charset="0"/>
                                <a:ea typeface="Cambria Math" panose="02040503050406030204" pitchFamily="18" charset="0"/>
                              </a:rPr>
                              <m:t>∙</m:t>
                            </m:r>
                            <m:r>
                              <a:rPr lang="en-US" altLang="zh-CN" sz="2800" b="1" i="1" dirty="0">
                                <a:latin typeface="Cambria Math" panose="02040503050406030204" pitchFamily="18" charset="0"/>
                                <a:cs typeface="Times New Roman" panose="02020603050405020304" pitchFamily="18" charset="0"/>
                              </a:rPr>
                              <m:t>𝑩</m:t>
                            </m:r>
                          </m:e>
                        </m:acc>
                        <m:r>
                          <a:rPr kumimoji="1" lang="en-US" altLang="zh-CN" sz="2800" b="1" i="1" u="none" strike="noStrike" kern="1200" cap="none" spc="0" normalizeH="0" baseline="0" noProof="0" dirty="0">
                            <a:ln>
                              <a:noFill/>
                            </a:ln>
                            <a:effectLst/>
                            <a:uLnTx/>
                            <a:uFillTx/>
                            <a:latin typeface="Cambria Math" panose="02040503050406030204" pitchFamily="18" charset="0"/>
                            <a:cs typeface="Times New Roman" panose="02020603050405020304" pitchFamily="18" charset="0"/>
                          </a:rPr>
                          <m:t>=</m:t>
                        </m:r>
                        <m:acc>
                          <m:accPr>
                            <m:chr m:val="̅"/>
                            <m:ctrlPr>
                              <a:rPr kumimoji="1" lang="en-US" altLang="zh-CN" sz="2800" i="1" u="none" strike="noStrike" kern="1200" cap="none" spc="0" normalizeH="0" baseline="0" noProof="0" dirty="0" smtClean="0">
                                <a:ln>
                                  <a:noFill/>
                                </a:ln>
                                <a:effectLst/>
                                <a:uLnTx/>
                                <a:uFillTx/>
                                <a:latin typeface="Cambria Math" panose="02040503050406030204" pitchFamily="18" charset="0"/>
                                <a:cs typeface="Times New Roman" panose="02020603050405020304" pitchFamily="18" charset="0"/>
                              </a:rPr>
                            </m:ctrlPr>
                          </m:accPr>
                          <m:e>
                            <m:r>
                              <a:rPr lang="en-US" altLang="zh-CN" sz="2800" b="1" i="1" dirty="0">
                                <a:latin typeface="Cambria Math" panose="02040503050406030204" pitchFamily="18" charset="0"/>
                                <a:cs typeface="Times New Roman" panose="02020603050405020304" pitchFamily="18" charset="0"/>
                              </a:rPr>
                              <m:t>𝑨</m:t>
                            </m:r>
                          </m:e>
                        </m:acc>
                        <m:r>
                          <a:rPr kumimoji="1" lang="en-US" altLang="zh-CN" sz="2800" b="1" i="1" u="none" strike="noStrike" kern="1200" cap="none" spc="0" normalizeH="0" baseline="0" noProof="0" dirty="0">
                            <a:ln>
                              <a:noFill/>
                            </a:ln>
                            <a:effectLst/>
                            <a:uLnTx/>
                            <a:uFillTx/>
                            <a:latin typeface="Cambria Math" panose="02040503050406030204" pitchFamily="18" charset="0"/>
                            <a:cs typeface="Times New Roman" panose="02020603050405020304" pitchFamily="18" charset="0"/>
                          </a:rPr>
                          <m:t>+</m:t>
                        </m:r>
                        <m:acc>
                          <m:accPr>
                            <m:chr m:val="̅"/>
                            <m:ctrlPr>
                              <a:rPr kumimoji="1" lang="en-US" altLang="zh-CN" sz="2800" i="1" u="none" strike="noStrike" kern="1200" cap="none" spc="0" normalizeH="0" baseline="0" noProof="0" dirty="0" smtClean="0">
                                <a:ln>
                                  <a:noFill/>
                                </a:ln>
                                <a:effectLst/>
                                <a:uLnTx/>
                                <a:uFillTx/>
                                <a:latin typeface="Cambria Math" panose="02040503050406030204" pitchFamily="18" charset="0"/>
                                <a:cs typeface="Times New Roman" panose="02020603050405020304" pitchFamily="18" charset="0"/>
                              </a:rPr>
                            </m:ctrlPr>
                          </m:accPr>
                          <m:e>
                            <m:r>
                              <a:rPr lang="en-US" altLang="zh-CN" sz="2800" b="1" i="1" dirty="0">
                                <a:latin typeface="Cambria Math" panose="02040503050406030204" pitchFamily="18" charset="0"/>
                                <a:cs typeface="Times New Roman" panose="02020603050405020304" pitchFamily="18" charset="0"/>
                              </a:rPr>
                              <m:t>𝑩</m:t>
                            </m:r>
                          </m:e>
                        </m:acc>
                      </m:oMath>
                    </m:oMathPara>
                  </a14:m>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mc:Choice>
          <mc:Fallback>
            <p:sp>
              <p:nvSpPr>
                <p:cNvPr id="102" name="Text Box 5"/>
                <p:cNvSpPr txBox="1">
                  <a:spLocks noRot="1" noChangeAspect="1" noMove="1" noResize="1" noEditPoints="1" noAdjustHandles="1" noChangeArrowheads="1" noChangeShapeType="1" noTextEdit="1"/>
                </p:cNvSpPr>
                <p:nvPr/>
              </p:nvSpPr>
              <p:spPr bwMode="auto">
                <a:xfrm>
                  <a:off x="2780" y="5576"/>
                  <a:ext cx="3837" cy="825"/>
                </a:xfrm>
                <a:prstGeom prst="rect">
                  <a:avLst/>
                </a:prstGeom>
                <a:blipFill rotWithShape="1">
                  <a:blip r:embed="rId1"/>
                </a:bli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6" name="Text Box 9"/>
                <p:cNvSpPr txBox="1">
                  <a:spLocks noChangeArrowheads="1"/>
                </p:cNvSpPr>
                <p:nvPr/>
              </p:nvSpPr>
              <p:spPr bwMode="auto">
                <a:xfrm>
                  <a:off x="3577" y="6478"/>
                  <a:ext cx="8041" cy="824"/>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用</a:t>
                  </a:r>
                  <a14:m>
                    <m:oMath xmlns:m="http://schemas.openxmlformats.org/officeDocument/2006/math">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rPr>
                        <m:t>𝑨</m:t>
                      </m:r>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rPr>
                        <m:t>=</m:t>
                      </m:r>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rPr>
                        <m:t>𝑪𝑫</m:t>
                      </m:r>
                    </m:oMath>
                  </a14:m>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代替</a:t>
                  </a:r>
                  <a14:m>
                    <m:oMath xmlns:m="http://schemas.openxmlformats.org/officeDocument/2006/math">
                      <m:r>
                        <a:rPr kumimoji="1" lang="en-US" altLang="zh-CN" sz="2800" b="1" i="1" u="none" strike="noStrike" kern="1200" cap="none" spc="0" normalizeH="0" baseline="0" noProof="0" dirty="0" smtClean="0">
                          <a:ln>
                            <a:noFill/>
                          </a:ln>
                          <a:effectLst/>
                          <a:uLnTx/>
                          <a:uFillTx/>
                          <a:latin typeface="Cambria Math" panose="02040503050406030204" pitchFamily="18" charset="0"/>
                          <a:ea typeface="黑体" panose="02010609060101010101" pitchFamily="49" charset="-122"/>
                        </a:rPr>
                        <m:t>𝑨</m:t>
                      </m:r>
                    </m:oMath>
                  </a14:m>
                  <a:r>
                    <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a:t>
                  </a:r>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等式仍成立</a:t>
                  </a:r>
                  <a:r>
                    <a:rPr lang="en-US" altLang="zh-CN" sz="2800" noProof="0" dirty="0">
                      <a:latin typeface="黑体" panose="02010609060101010101" pitchFamily="49" charset="-122"/>
                      <a:ea typeface="黑体" panose="02010609060101010101" pitchFamily="49" charset="-122"/>
                    </a:rPr>
                    <a:t>:</a:t>
                  </a:r>
                  <a:endPar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mc:Choice>
          <mc:Fallback>
            <p:sp>
              <p:nvSpPr>
                <p:cNvPr id="106" name="Text Box 9"/>
                <p:cNvSpPr txBox="1">
                  <a:spLocks noRot="1" noChangeAspect="1" noMove="1" noResize="1" noEditPoints="1" noAdjustHandles="1" noChangeArrowheads="1" noChangeShapeType="1" noTextEdit="1"/>
                </p:cNvSpPr>
                <p:nvPr/>
              </p:nvSpPr>
              <p:spPr bwMode="auto">
                <a:xfrm>
                  <a:off x="3577" y="6478"/>
                  <a:ext cx="8041" cy="824"/>
                </a:xfrm>
                <a:prstGeom prst="rect">
                  <a:avLst/>
                </a:prstGeom>
                <a:blipFill rotWithShape="1">
                  <a:blip r:embed="rId2"/>
                </a:bli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8" name="Text Box 11"/>
                <p:cNvSpPr txBox="1">
                  <a:spLocks noChangeArrowheads="1"/>
                </p:cNvSpPr>
                <p:nvPr/>
              </p:nvSpPr>
              <p:spPr bwMode="auto">
                <a:xfrm>
                  <a:off x="3287" y="7635"/>
                  <a:ext cx="5093" cy="825"/>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0" eaLnBrk="1" hangingPunct="1">
                    <a:spcBef>
                      <a:spcPct val="50000"/>
                    </a:spcBef>
                    <a:buClrTx/>
                    <a:buSzTx/>
                    <a:buNone/>
                    <a:defRPr/>
                  </a:pPr>
                  <a14:m>
                    <m:oMathPara xmlns:m="http://schemas.openxmlformats.org/officeDocument/2006/math">
                      <m:oMathParaPr>
                        <m:jc m:val="centerGroup"/>
                      </m:oMathParaPr>
                      <m:oMath xmlns:m="http://schemas.openxmlformats.org/officeDocument/2006/math">
                        <m:acc>
                          <m:accPr>
                            <m:chr m:val="̅"/>
                            <m:ctrlP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rPr>
                            </m:ctrlPr>
                          </m:accPr>
                          <m:e>
                            <m:r>
                              <a:rPr lang="en-US" altLang="zh-CN" sz="2800" i="1" dirty="0">
                                <a:latin typeface="Cambria Math" panose="02040503050406030204" pitchFamily="18" charset="0"/>
                              </a:rPr>
                              <m:t>𝑪𝑫</m:t>
                            </m:r>
                            <m:r>
                              <a:rPr lang="en-US" altLang="zh-CN" sz="2800"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dirty="0">
                                <a:latin typeface="Cambria Math" panose="02040503050406030204" pitchFamily="18" charset="0"/>
                                <a:cs typeface="Times New Roman" panose="02020603050405020304" pitchFamily="18" charset="0"/>
                              </a:rPr>
                              <m:t>𝑩</m:t>
                            </m:r>
                          </m:e>
                        </m:acc>
                        <m:r>
                          <a:rPr kumimoji="1" lang="en-US" altLang="zh-CN" sz="2800" b="1"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Times New Roman" panose="02020603050405020304" pitchFamily="18" charset="0"/>
                          </a:rPr>
                          <m:t>=</m:t>
                        </m:r>
                        <m:acc>
                          <m:accPr>
                            <m:chr m:val="̅"/>
                            <m:ctrlP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800" i="1" dirty="0">
                                <a:latin typeface="Cambria Math" panose="02040503050406030204" pitchFamily="18" charset="0"/>
                                <a:cs typeface="Times New Roman" panose="02020603050405020304" pitchFamily="18" charset="0"/>
                              </a:rPr>
                              <m:t>𝑪𝑫</m:t>
                            </m:r>
                          </m:e>
                        </m:acc>
                        <m:r>
                          <a:rPr kumimoji="1" lang="en-US" altLang="zh-CN" sz="2800" b="1" i="1" u="none" strike="noStrike" kern="1200" cap="none" spc="0" normalizeH="0" baseline="0" noProof="0" dirty="0">
                            <a:ln>
                              <a:noFill/>
                            </a:ln>
                            <a:effectLst/>
                            <a:uLnTx/>
                            <a:uFillTx/>
                            <a:latin typeface="Cambria Math" panose="02040503050406030204" pitchFamily="18" charset="0"/>
                            <a:ea typeface="宋体" panose="02010600030101010101" pitchFamily="2" charset="-122"/>
                            <a:cs typeface="Times New Roman" panose="02020603050405020304" pitchFamily="18" charset="0"/>
                          </a:rPr>
                          <m:t>+</m:t>
                        </m:r>
                        <m:acc>
                          <m:accPr>
                            <m:chr m:val="̅"/>
                            <m:ctrlP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Times New Roman" panose="02020603050405020304" pitchFamily="18" charset="0"/>
                              </a:rPr>
                            </m:ctrlPr>
                          </m:accPr>
                          <m:e>
                            <m: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Times New Roman" panose="02020603050405020304" pitchFamily="18" charset="0"/>
                              </a:rPr>
                              <m:t>𝑩</m:t>
                            </m:r>
                          </m:e>
                        </m:acc>
                      </m:oMath>
                    </m:oMathPara>
                  </a14:m>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mc:Choice>
          <mc:Fallback>
            <p:sp>
              <p:nvSpPr>
                <p:cNvPr id="108" name="Text Box 11"/>
                <p:cNvSpPr txBox="1">
                  <a:spLocks noRot="1" noChangeAspect="1" noMove="1" noResize="1" noEditPoints="1" noAdjustHandles="1" noChangeArrowheads="1" noChangeShapeType="1" noTextEdit="1"/>
                </p:cNvSpPr>
                <p:nvPr/>
              </p:nvSpPr>
              <p:spPr bwMode="auto">
                <a:xfrm>
                  <a:off x="3287" y="7635"/>
                  <a:ext cx="5093" cy="825"/>
                </a:xfrm>
                <a:prstGeom prst="rect">
                  <a:avLst/>
                </a:prstGeom>
                <a:blipFill rotWithShape="1">
                  <a:blip r:embed="rId3"/>
                </a:bli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3" name="Text Box 16"/>
                <p:cNvSpPr txBox="1">
                  <a:spLocks noChangeArrowheads="1"/>
                </p:cNvSpPr>
                <p:nvPr/>
              </p:nvSpPr>
              <p:spPr bwMode="auto">
                <a:xfrm>
                  <a:off x="7598" y="7635"/>
                  <a:ext cx="4412" cy="825"/>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rPr>
                          <m:t>=</m:t>
                        </m:r>
                        <m:acc>
                          <m:accPr>
                            <m:chr m:val="̅"/>
                            <m:ctrlP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rPr>
                            </m:ctrlPr>
                          </m:accPr>
                          <m:e>
                            <m: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rPr>
                              <m:t>𝑪</m:t>
                            </m:r>
                          </m:e>
                        </m:acc>
                        <m: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rPr>
                          <m:t>+</m:t>
                        </m:r>
                        <m:acc>
                          <m:accPr>
                            <m:chr m:val="̅"/>
                            <m:ctrlP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rPr>
                            </m:ctrlPr>
                          </m:accPr>
                          <m:e>
                            <m: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rPr>
                              <m:t>𝑫</m:t>
                            </m:r>
                          </m:e>
                        </m:acc>
                        <m: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rPr>
                          <m:t>+</m:t>
                        </m:r>
                        <m:acc>
                          <m:accPr>
                            <m:chr m:val="̅"/>
                            <m:ctrlP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rPr>
                            </m:ctrlPr>
                          </m:accPr>
                          <m:e>
                            <m: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rPr>
                              <m:t>𝑩</m:t>
                            </m:r>
                          </m:e>
                        </m:acc>
                      </m:oMath>
                    </m:oMathPara>
                  </a14:m>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mc:Choice>
          <mc:Fallback>
            <p:sp>
              <p:nvSpPr>
                <p:cNvPr id="113" name="Text Box 16"/>
                <p:cNvSpPr txBox="1">
                  <a:spLocks noRot="1" noChangeAspect="1" noMove="1" noResize="1" noEditPoints="1" noAdjustHandles="1" noChangeArrowheads="1" noChangeShapeType="1" noTextEdit="1"/>
                </p:cNvSpPr>
                <p:nvPr/>
              </p:nvSpPr>
              <p:spPr bwMode="auto">
                <a:xfrm>
                  <a:off x="7598" y="7635"/>
                  <a:ext cx="4412" cy="825"/>
                </a:xfrm>
                <a:prstGeom prst="rect">
                  <a:avLst/>
                </a:prstGeom>
                <a:blipFill rotWithShape="1">
                  <a:blip r:embed="rId4"/>
                </a:blip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17" name="Rectangle 3"/>
            <p:cNvSpPr>
              <a:spLocks noChangeArrowheads="1"/>
            </p:cNvSpPr>
            <p:nvPr/>
          </p:nvSpPr>
          <p:spPr bwMode="auto">
            <a:xfrm>
              <a:off x="811" y="5482"/>
              <a:ext cx="3090"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20000"/>
                </a:lnSpc>
                <a:spcBef>
                  <a:spcPts val="1200"/>
                </a:spcBef>
                <a:buClr>
                  <a:srgbClr val="330066"/>
                </a:buClr>
                <a:buNone/>
                <a:defRPr/>
              </a:pPr>
              <a:r>
                <a:rPr kumimoji="0" lang="en-US" altLang="zh-CN" sz="2800" dirty="0">
                  <a:solidFill>
                    <a:srgbClr val="1F08F8"/>
                  </a:solidFill>
                  <a:latin typeface="黑体" panose="02010609060101010101" pitchFamily="49" charset="-122"/>
                  <a:ea typeface="黑体" panose="02010609060101010101" pitchFamily="49" charset="-122"/>
                </a:rPr>
                <a:t>【</a:t>
              </a:r>
              <a:r>
                <a:rPr kumimoji="0" lang="zh-CN" altLang="en-US" sz="2800" dirty="0">
                  <a:solidFill>
                    <a:srgbClr val="1F08F8"/>
                  </a:solidFill>
                  <a:latin typeface="黑体" panose="02010609060101010101" pitchFamily="49" charset="-122"/>
                  <a:ea typeface="黑体" panose="02010609060101010101" pitchFamily="49" charset="-122"/>
                </a:rPr>
                <a:t>例</a:t>
              </a:r>
              <a:r>
                <a:rPr kumimoji="0" lang="en-US" altLang="zh-CN" sz="2800" dirty="0">
                  <a:solidFill>
                    <a:srgbClr val="1F08F8"/>
                  </a:solidFill>
                  <a:latin typeface="黑体" panose="02010609060101010101" pitchFamily="49" charset="-122"/>
                  <a:ea typeface="黑体" panose="02010609060101010101" pitchFamily="49" charset="-122"/>
                </a:rPr>
                <a:t>】</a:t>
              </a:r>
              <a:endParaRPr kumimoji="0" lang="en-US" altLang="zh-CN" sz="2800" dirty="0">
                <a:solidFill>
                  <a:srgbClr val="1F08F8"/>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endParaRPr kumimoji="0" lang="zh-CN" altLang="en-US" sz="2800" dirty="0">
                <a:solidFill>
                  <a:srgbClr val="000000"/>
                </a:solidFill>
                <a:latin typeface="黑体" panose="02010609060101010101" pitchFamily="49" charset="-122"/>
                <a:ea typeface="黑体" panose="02010609060101010101" pitchFamily="49" charset="-122"/>
              </a:endParaRPr>
            </a:p>
          </p:txBody>
        </p:sp>
      </p:grpSp>
      <p:sp>
        <p:nvSpPr>
          <p:cNvPr id="2" name="标题 1"/>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sz="3200" dirty="0">
                <a:latin typeface="黑体" panose="02010609060101010101" pitchFamily="49" charset="-122"/>
                <a:ea typeface="黑体" panose="02010609060101010101" pitchFamily="49" charset="-122"/>
              </a:rPr>
              <a:t>§1.3 </a:t>
            </a:r>
            <a:r>
              <a:rPr lang="zh-CN" altLang="en-US" sz="3200" dirty="0">
                <a:latin typeface="黑体" panose="02010609060101010101" pitchFamily="49" charset="-122"/>
                <a:ea typeface="黑体" panose="02010609060101010101" pitchFamily="49" charset="-122"/>
              </a:rPr>
              <a:t>逻辑代数</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概念和运算）</a:t>
            </a:r>
            <a:endParaRPr lang="zh-CN" altLang="zh-CN" sz="3200" dirty="0">
              <a:latin typeface="黑体" panose="02010609060101010101" pitchFamily="49" charset="-122"/>
              <a:ea typeface="黑体" panose="02010609060101010101" pitchFamily="49" charset="-122"/>
            </a:endParaRPr>
          </a:p>
        </p:txBody>
      </p:sp>
      <p:sp>
        <p:nvSpPr>
          <p:cNvPr id="5123" name="Rectangle 3"/>
          <p:cNvSpPr>
            <a:spLocks noChangeArrowheads="1"/>
          </p:cNvSpPr>
          <p:nvPr/>
        </p:nvSpPr>
        <p:spPr bwMode="auto">
          <a:xfrm>
            <a:off x="395288" y="955968"/>
            <a:ext cx="8229600" cy="516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330066"/>
              </a:buClr>
              <a:defRPr/>
            </a:pPr>
            <a:r>
              <a:rPr kumimoji="0" lang="zh-CN" altLang="en-US" sz="2800" dirty="0">
                <a:solidFill>
                  <a:srgbClr val="000000"/>
                </a:solidFill>
                <a:latin typeface="黑体" panose="02010609060101010101" pitchFamily="49" charset="-122"/>
                <a:ea typeface="黑体" panose="02010609060101010101" pitchFamily="49" charset="-122"/>
              </a:rPr>
              <a:t>逻辑代数（布尔代数）</a:t>
            </a:r>
            <a:endParaRPr kumimoji="0" lang="en-US" altLang="zh-CN" sz="2800" dirty="0">
              <a:solidFill>
                <a:srgbClr val="000000"/>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r>
              <a:rPr kumimoji="0" lang="zh-CN" altLang="en-US" sz="2800" dirty="0">
                <a:solidFill>
                  <a:srgbClr val="000000"/>
                </a:solidFill>
                <a:latin typeface="黑体" panose="02010609060101010101" pitchFamily="49" charset="-122"/>
                <a:ea typeface="黑体" panose="02010609060101010101" pitchFamily="49" charset="-122"/>
              </a:rPr>
              <a:t>  用来解决数字逻辑电路的分析和设计问题。逻辑代数中的变量与普通代数中的变量一样，也是以</a:t>
            </a:r>
            <a:r>
              <a:rPr kumimoji="0" lang="en-US" altLang="zh-CN" sz="2800" dirty="0">
                <a:solidFill>
                  <a:srgbClr val="000000"/>
                </a:solidFill>
                <a:latin typeface="黑体" panose="02010609060101010101" pitchFamily="49" charset="-122"/>
                <a:ea typeface="黑体" panose="02010609060101010101" pitchFamily="49" charset="-122"/>
              </a:rPr>
              <a:t>A</a:t>
            </a:r>
            <a:r>
              <a:rPr kumimoji="0" lang="zh-CN" altLang="en-US" sz="2800" dirty="0">
                <a:solidFill>
                  <a:srgbClr val="000000"/>
                </a:solidFill>
                <a:latin typeface="黑体" panose="02010609060101010101" pitchFamily="49" charset="-122"/>
                <a:ea typeface="黑体" panose="02010609060101010101" pitchFamily="49" charset="-122"/>
              </a:rPr>
              <a:t>、</a:t>
            </a:r>
            <a:r>
              <a:rPr kumimoji="0" lang="en-US" altLang="zh-CN" sz="2800" dirty="0">
                <a:solidFill>
                  <a:srgbClr val="000000"/>
                </a:solidFill>
                <a:latin typeface="黑体" panose="02010609060101010101" pitchFamily="49" charset="-122"/>
                <a:ea typeface="黑体" panose="02010609060101010101" pitchFamily="49" charset="-122"/>
              </a:rPr>
              <a:t>B</a:t>
            </a:r>
            <a:r>
              <a:rPr kumimoji="0" lang="zh-CN" altLang="en-US" sz="2800" dirty="0">
                <a:solidFill>
                  <a:srgbClr val="000000"/>
                </a:solidFill>
                <a:latin typeface="黑体" panose="02010609060101010101" pitchFamily="49" charset="-122"/>
                <a:ea typeface="黑体" panose="02010609060101010101" pitchFamily="49" charset="-122"/>
              </a:rPr>
              <a:t>、</a:t>
            </a:r>
            <a:r>
              <a:rPr kumimoji="0" lang="en-US" altLang="zh-CN" sz="2800" dirty="0">
                <a:solidFill>
                  <a:srgbClr val="000000"/>
                </a:solidFill>
                <a:latin typeface="黑体" panose="02010609060101010101" pitchFamily="49" charset="-122"/>
                <a:ea typeface="黑体" panose="02010609060101010101" pitchFamily="49" charset="-122"/>
              </a:rPr>
              <a:t>C</a:t>
            </a:r>
            <a:r>
              <a:rPr kumimoji="0" lang="zh-CN" altLang="en-US" sz="2800" dirty="0">
                <a:solidFill>
                  <a:srgbClr val="000000"/>
                </a:solidFill>
                <a:latin typeface="黑体" panose="02010609060101010101" pitchFamily="49" charset="-122"/>
                <a:ea typeface="黑体" panose="02010609060101010101" pitchFamily="49" charset="-122"/>
              </a:rPr>
              <a:t>等字母来表示，但这些变量只能取值为</a:t>
            </a:r>
            <a:r>
              <a:rPr kumimoji="0" lang="en-US" altLang="zh-CN" sz="2800" dirty="0">
                <a:solidFill>
                  <a:srgbClr val="000000"/>
                </a:solidFill>
                <a:latin typeface="黑体" panose="02010609060101010101" pitchFamily="49" charset="-122"/>
                <a:ea typeface="黑体" panose="02010609060101010101" pitchFamily="49" charset="-122"/>
              </a:rPr>
              <a:t>0</a:t>
            </a:r>
            <a:r>
              <a:rPr kumimoji="0" lang="zh-CN" altLang="en-US" sz="2800" dirty="0">
                <a:solidFill>
                  <a:srgbClr val="000000"/>
                </a:solidFill>
                <a:latin typeface="黑体" panose="02010609060101010101" pitchFamily="49" charset="-122"/>
                <a:ea typeface="黑体" panose="02010609060101010101" pitchFamily="49" charset="-122"/>
              </a:rPr>
              <a:t>或</a:t>
            </a:r>
            <a:r>
              <a:rPr kumimoji="0" lang="en-US" altLang="zh-CN" sz="2800" dirty="0">
                <a:solidFill>
                  <a:srgbClr val="000000"/>
                </a:solidFill>
                <a:latin typeface="黑体" panose="02010609060101010101" pitchFamily="49" charset="-122"/>
                <a:ea typeface="黑体" panose="02010609060101010101" pitchFamily="49" charset="-122"/>
              </a:rPr>
              <a:t>1</a:t>
            </a:r>
            <a:endParaRPr kumimoji="0" lang="en-US" altLang="zh-CN" sz="2800" dirty="0">
              <a:solidFill>
                <a:srgbClr val="000000"/>
              </a:solidFill>
              <a:latin typeface="黑体" panose="02010609060101010101" pitchFamily="49" charset="-122"/>
              <a:ea typeface="黑体" panose="02010609060101010101" pitchFamily="49" charset="-122"/>
            </a:endParaRPr>
          </a:p>
          <a:p>
            <a:pPr eaLnBrk="1" hangingPunct="1">
              <a:spcBef>
                <a:spcPts val="1200"/>
              </a:spcBef>
              <a:buClr>
                <a:srgbClr val="330066"/>
              </a:buClr>
              <a:defRPr/>
            </a:pPr>
            <a:r>
              <a:rPr kumimoji="0" lang="en-US" altLang="zh-CN" sz="2800" dirty="0">
                <a:solidFill>
                  <a:srgbClr val="000000"/>
                </a:solidFill>
                <a:latin typeface="黑体" panose="02010609060101010101" pitchFamily="49" charset="-122"/>
                <a:ea typeface="黑体" panose="02010609060101010101" pitchFamily="49" charset="-122"/>
              </a:rPr>
              <a:t>0</a:t>
            </a:r>
            <a:r>
              <a:rPr kumimoji="0" lang="zh-CN" altLang="en-US" sz="2800" dirty="0">
                <a:solidFill>
                  <a:srgbClr val="000000"/>
                </a:solidFill>
                <a:latin typeface="黑体" panose="02010609060101010101" pitchFamily="49" charset="-122"/>
                <a:ea typeface="黑体" panose="02010609060101010101" pitchFamily="49" charset="-122"/>
              </a:rPr>
              <a:t>、</a:t>
            </a:r>
            <a:r>
              <a:rPr kumimoji="0" lang="en-US" altLang="zh-CN" sz="2800" dirty="0">
                <a:solidFill>
                  <a:srgbClr val="000000"/>
                </a:solidFill>
                <a:latin typeface="黑体" panose="02010609060101010101" pitchFamily="49" charset="-122"/>
                <a:ea typeface="黑体" panose="02010609060101010101" pitchFamily="49" charset="-122"/>
              </a:rPr>
              <a:t>1</a:t>
            </a:r>
            <a:r>
              <a:rPr kumimoji="0" lang="zh-CN" altLang="en-US" sz="2800" dirty="0">
                <a:solidFill>
                  <a:srgbClr val="000000"/>
                </a:solidFill>
                <a:latin typeface="黑体" panose="02010609060101010101" pitchFamily="49" charset="-122"/>
                <a:ea typeface="黑体" panose="02010609060101010101" pitchFamily="49" charset="-122"/>
              </a:rPr>
              <a:t>的含义</a:t>
            </a:r>
            <a:endParaRPr kumimoji="0" lang="en-US" altLang="zh-CN" sz="2800" dirty="0">
              <a:solidFill>
                <a:srgbClr val="000000"/>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r>
              <a:rPr kumimoji="0" lang="zh-CN" altLang="en-US" sz="2800" dirty="0">
                <a:solidFill>
                  <a:srgbClr val="000000"/>
                </a:solidFill>
                <a:latin typeface="黑体" panose="02010609060101010101" pitchFamily="49" charset="-122"/>
                <a:ea typeface="黑体" panose="02010609060101010101" pitchFamily="49" charset="-122"/>
              </a:rPr>
              <a:t>  在逻辑代数或逻辑电路中，</a:t>
            </a:r>
            <a:r>
              <a:rPr kumimoji="0" lang="en-US" altLang="zh-CN" sz="2800" dirty="0">
                <a:solidFill>
                  <a:srgbClr val="000000"/>
                </a:solidFill>
                <a:latin typeface="黑体" panose="02010609060101010101" pitchFamily="49" charset="-122"/>
                <a:ea typeface="黑体" panose="02010609060101010101" pitchFamily="49" charset="-122"/>
              </a:rPr>
              <a:t>0</a:t>
            </a:r>
            <a:r>
              <a:rPr kumimoji="0" lang="zh-CN" altLang="en-US" sz="2800" dirty="0">
                <a:solidFill>
                  <a:srgbClr val="000000"/>
                </a:solidFill>
                <a:latin typeface="黑体" panose="02010609060101010101" pitchFamily="49" charset="-122"/>
                <a:ea typeface="黑体" panose="02010609060101010101" pitchFamily="49" charset="-122"/>
              </a:rPr>
              <a:t>或</a:t>
            </a:r>
            <a:r>
              <a:rPr kumimoji="0" lang="en-US" altLang="zh-CN" sz="2800" dirty="0">
                <a:solidFill>
                  <a:srgbClr val="000000"/>
                </a:solidFill>
                <a:latin typeface="黑体" panose="02010609060101010101" pitchFamily="49" charset="-122"/>
                <a:ea typeface="黑体" panose="02010609060101010101" pitchFamily="49" charset="-122"/>
              </a:rPr>
              <a:t>1</a:t>
            </a:r>
            <a:r>
              <a:rPr kumimoji="0" lang="zh-CN" altLang="en-US" sz="2800" dirty="0">
                <a:solidFill>
                  <a:srgbClr val="000000"/>
                </a:solidFill>
                <a:latin typeface="黑体" panose="02010609060101010101" pitchFamily="49" charset="-122"/>
                <a:ea typeface="黑体" panose="02010609060101010101" pitchFamily="49" charset="-122"/>
              </a:rPr>
              <a:t>不表示值的概念，而表示两种对立的关系，如电平的高</a:t>
            </a:r>
            <a:r>
              <a:rPr kumimoji="0" lang="en-US" altLang="zh-CN" sz="2800" dirty="0">
                <a:solidFill>
                  <a:srgbClr val="000000"/>
                </a:solidFill>
                <a:latin typeface="黑体" panose="02010609060101010101" pitchFamily="49" charset="-122"/>
                <a:ea typeface="黑体" panose="02010609060101010101" pitchFamily="49" charset="-122"/>
              </a:rPr>
              <a:t>/</a:t>
            </a:r>
            <a:r>
              <a:rPr kumimoji="0" lang="zh-CN" altLang="en-US" sz="2800" dirty="0">
                <a:solidFill>
                  <a:srgbClr val="000000"/>
                </a:solidFill>
                <a:latin typeface="黑体" panose="02010609060101010101" pitchFamily="49" charset="-122"/>
                <a:ea typeface="黑体" panose="02010609060101010101" pitchFamily="49" charset="-122"/>
              </a:rPr>
              <a:t>低；信号的有</a:t>
            </a:r>
            <a:r>
              <a:rPr kumimoji="0" lang="en-US" altLang="zh-CN" sz="2800" dirty="0">
                <a:solidFill>
                  <a:srgbClr val="000000"/>
                </a:solidFill>
                <a:latin typeface="黑体" panose="02010609060101010101" pitchFamily="49" charset="-122"/>
                <a:ea typeface="黑体" panose="02010609060101010101" pitchFamily="49" charset="-122"/>
              </a:rPr>
              <a:t>/</a:t>
            </a:r>
            <a:r>
              <a:rPr kumimoji="0" lang="zh-CN" altLang="en-US" sz="2800" dirty="0">
                <a:solidFill>
                  <a:srgbClr val="000000"/>
                </a:solidFill>
                <a:latin typeface="黑体" panose="02010609060101010101" pitchFamily="49" charset="-122"/>
                <a:ea typeface="黑体" panose="02010609060101010101" pitchFamily="49" charset="-122"/>
              </a:rPr>
              <a:t>无；开关的断</a:t>
            </a:r>
            <a:r>
              <a:rPr kumimoji="0" lang="en-US" altLang="zh-CN" sz="2800" dirty="0">
                <a:solidFill>
                  <a:srgbClr val="000000"/>
                </a:solidFill>
                <a:latin typeface="黑体" panose="02010609060101010101" pitchFamily="49" charset="-122"/>
                <a:ea typeface="黑体" panose="02010609060101010101" pitchFamily="49" charset="-122"/>
              </a:rPr>
              <a:t>/</a:t>
            </a:r>
            <a:r>
              <a:rPr kumimoji="0" lang="zh-CN" altLang="en-US" sz="2800" dirty="0">
                <a:solidFill>
                  <a:srgbClr val="000000"/>
                </a:solidFill>
                <a:latin typeface="黑体" panose="02010609060101010101" pitchFamily="49" charset="-122"/>
                <a:ea typeface="黑体" panose="02010609060101010101" pitchFamily="49" charset="-122"/>
              </a:rPr>
              <a:t>通；灯的熄</a:t>
            </a:r>
            <a:r>
              <a:rPr kumimoji="0" lang="en-US" altLang="zh-CN" sz="2800" dirty="0">
                <a:solidFill>
                  <a:srgbClr val="000000"/>
                </a:solidFill>
                <a:latin typeface="黑体" panose="02010609060101010101" pitchFamily="49" charset="-122"/>
                <a:ea typeface="黑体" panose="02010609060101010101" pitchFamily="49" charset="-122"/>
              </a:rPr>
              <a:t>/</a:t>
            </a:r>
            <a:r>
              <a:rPr kumimoji="0" lang="zh-CN" altLang="en-US" sz="2800" dirty="0">
                <a:solidFill>
                  <a:srgbClr val="000000"/>
                </a:solidFill>
                <a:latin typeface="黑体" panose="02010609060101010101" pitchFamily="49" charset="-122"/>
                <a:ea typeface="黑体" panose="02010609060101010101" pitchFamily="49" charset="-122"/>
              </a:rPr>
              <a:t>亮等</a:t>
            </a:r>
            <a:endParaRPr kumimoji="0" lang="en-US" altLang="zh-CN" sz="2800" dirty="0">
              <a:solidFill>
                <a:srgbClr val="000000"/>
              </a:solidFill>
              <a:latin typeface="黑体" panose="02010609060101010101" pitchFamily="49" charset="-122"/>
              <a:ea typeface="黑体" panose="02010609060101010101" pitchFamily="49" charset="-122"/>
            </a:endParaRPr>
          </a:p>
          <a:p>
            <a:pPr eaLnBrk="1" hangingPunct="1">
              <a:spcBef>
                <a:spcPts val="1200"/>
              </a:spcBef>
              <a:buClr>
                <a:srgbClr val="330066"/>
              </a:buClr>
              <a:defRPr/>
            </a:pPr>
            <a:r>
              <a:rPr kumimoji="0" lang="zh-CN" altLang="en-US" sz="2800" dirty="0">
                <a:solidFill>
                  <a:srgbClr val="000000"/>
                </a:solidFill>
                <a:latin typeface="黑体" panose="02010609060101010101" pitchFamily="49" charset="-122"/>
                <a:ea typeface="黑体" panose="02010609060101010101" pitchFamily="49" charset="-122"/>
              </a:rPr>
              <a:t>逻辑电路利用逻辑代数式表达输入与输出的逻辑关系，而不是数量关系</a:t>
            </a:r>
            <a:endParaRPr kumimoji="0" lang="zh-CN" altLang="zh-CN" sz="2800" dirty="0">
              <a:solidFill>
                <a:srgbClr val="000000"/>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endParaRPr kumimoji="0" lang="en-US" altLang="zh-CN" sz="2800" dirty="0">
              <a:solidFill>
                <a:srgbClr val="000000"/>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endParaRPr kumimoji="0" lang="zh-CN" altLang="en-US" sz="2800" dirty="0">
              <a:solidFill>
                <a:srgbClr val="0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slide(fromBottom)">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slide(fromBottom)">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slide(fromBottom)">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slide(fromBottom)">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slide(fromBottom)">
                                      <p:cBhvr>
                                        <p:cTn id="27"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2"/>
          <p:cNvSpPr txBox="1"/>
          <p:nvPr/>
        </p:nvSpPr>
        <p:spPr>
          <a:xfrm>
            <a:off x="222737" y="5631069"/>
            <a:ext cx="902677" cy="33840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mtClean="0"/>
            </a:fld>
            <a:endParaRPr lang="en-US" altLang="zh-CN" dirty="0"/>
          </a:p>
        </p:txBody>
      </p:sp>
      <p:sp>
        <p:nvSpPr>
          <p:cNvPr id="3" name="Rectangle 3"/>
          <p:cNvSpPr>
            <a:spLocks noChangeArrowheads="1"/>
          </p:cNvSpPr>
          <p:nvPr/>
        </p:nvSpPr>
        <p:spPr bwMode="auto">
          <a:xfrm>
            <a:off x="1124" y="559"/>
            <a:ext cx="8229600" cy="176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1200"/>
              </a:spcBef>
              <a:buClr>
                <a:srgbClr val="330066"/>
              </a:buClr>
              <a:defRPr/>
            </a:pPr>
            <a:r>
              <a:rPr kumimoji="0" lang="en-US" altLang="zh-CN" sz="2800" dirty="0">
                <a:solidFill>
                  <a:srgbClr val="1F08F8"/>
                </a:solidFill>
                <a:latin typeface="黑体" panose="02010609060101010101" pitchFamily="49" charset="-122"/>
                <a:ea typeface="黑体" panose="02010609060101010101" pitchFamily="49" charset="-122"/>
              </a:rPr>
              <a:t>2</a:t>
            </a:r>
            <a:r>
              <a:rPr kumimoji="0" lang="zh-CN" altLang="en-US" sz="2800" dirty="0">
                <a:solidFill>
                  <a:srgbClr val="1F08F8"/>
                </a:solidFill>
                <a:latin typeface="黑体" panose="02010609060101010101" pitchFamily="49" charset="-122"/>
                <a:ea typeface="黑体" panose="02010609060101010101" pitchFamily="49" charset="-122"/>
              </a:rPr>
              <a:t>、反演定理</a:t>
            </a:r>
            <a:endParaRPr lang="zh-CN" altLang="en-US" sz="2800" dirty="0">
              <a:latin typeface="黑体" panose="02010609060101010101" pitchFamily="49" charset="-122"/>
              <a:ea typeface="黑体" panose="02010609060101010101" pitchFamily="49" charset="-122"/>
            </a:endParaRPr>
          </a:p>
          <a:p>
            <a:pPr marL="0" indent="0" eaLnBrk="1" hangingPunct="1">
              <a:lnSpc>
                <a:spcPct val="120000"/>
              </a:lnSpc>
              <a:spcBef>
                <a:spcPts val="1200"/>
              </a:spcBef>
              <a:buClr>
                <a:srgbClr val="330066"/>
              </a:buClr>
              <a:buNone/>
              <a:defRPr/>
            </a:pPr>
            <a:endParaRPr kumimoji="0" lang="en-US" altLang="zh-CN" sz="2800" dirty="0">
              <a:solidFill>
                <a:srgbClr val="1F08F8"/>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endParaRPr kumimoji="0" lang="zh-CN" altLang="en-US" sz="2800" dirty="0">
              <a:solidFill>
                <a:srgbClr val="000000"/>
              </a:solidFill>
              <a:latin typeface="黑体" panose="02010609060101010101" pitchFamily="49" charset="-122"/>
              <a:ea typeface="黑体" panose="02010609060101010101" pitchFamily="49" charset="-122"/>
            </a:endParaRPr>
          </a:p>
        </p:txBody>
      </p:sp>
      <p:sp>
        <p:nvSpPr>
          <p:cNvPr id="4" name="Text Box 21"/>
          <p:cNvSpPr txBox="1">
            <a:spLocks noChangeArrowheads="1"/>
          </p:cNvSpPr>
          <p:nvPr/>
        </p:nvSpPr>
        <p:spPr bwMode="auto">
          <a:xfrm>
            <a:off x="914400" y="952628"/>
            <a:ext cx="677863" cy="519113"/>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F:</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 name="Text Box 22"/>
          <p:cNvSpPr txBox="1">
            <a:spLocks noChangeArrowheads="1"/>
          </p:cNvSpPr>
          <p:nvPr/>
        </p:nvSpPr>
        <p:spPr bwMode="auto">
          <a:xfrm>
            <a:off x="1455738" y="950088"/>
            <a:ext cx="6908800" cy="1074738"/>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若：</a:t>
            </a:r>
            <a:r>
              <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”,“0”“1”,“1”“0”</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1" fontAlgn="base" latinLnBrk="0" hangingPunct="1">
              <a:lnSpc>
                <a:spcPct val="8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sym typeface="Symbol" panose="05050102010706020507" pitchFamily="18" charset="2"/>
              </a:rPr>
              <a:t>       </a:t>
            </a:r>
            <a:r>
              <a:rPr kumimoji="1" lang="zh-CN"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sym typeface="Symbol" panose="05050102010706020507" pitchFamily="18" charset="2"/>
              </a:rPr>
              <a:t>原变量</a:t>
            </a:r>
            <a:r>
              <a:rPr kumimoji="1" lang="zh-CN"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sym typeface="Symbol" panose="05050102010706020507" pitchFamily="18" charset="2"/>
              </a:rPr>
              <a:t>反变量，反变量</a:t>
            </a:r>
            <a:r>
              <a:rPr kumimoji="1" lang="zh-CN"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sym typeface="Symbol" panose="05050102010706020507" pitchFamily="18" charset="2"/>
              </a:rPr>
              <a:t>原变量</a:t>
            </a:r>
            <a:endParaRPr kumimoji="1" lang="zh-CN"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sym typeface="Symbol" panose="05050102010706020507" pitchFamily="18" charset="2"/>
            </a:endParaRPr>
          </a:p>
        </p:txBody>
      </p:sp>
      <p:grpSp>
        <p:nvGrpSpPr>
          <p:cNvPr id="6" name="Group 23"/>
          <p:cNvGrpSpPr/>
          <p:nvPr/>
        </p:nvGrpSpPr>
        <p:grpSpPr bwMode="auto">
          <a:xfrm>
            <a:off x="1439863" y="2066101"/>
            <a:ext cx="1846262" cy="519112"/>
            <a:chOff x="832" y="3179"/>
            <a:chExt cx="1163" cy="327"/>
          </a:xfrm>
        </p:grpSpPr>
        <p:sp>
          <p:nvSpPr>
            <p:cNvPr id="7" name="Text Box 24"/>
            <p:cNvSpPr txBox="1">
              <a:spLocks noChangeArrowheads="1"/>
            </p:cNvSpPr>
            <p:nvPr/>
          </p:nvSpPr>
          <p:spPr bwMode="auto">
            <a:xfrm>
              <a:off x="832" y="3179"/>
              <a:ext cx="1163"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则：</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F</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F</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8" name="Line 25"/>
            <p:cNvSpPr>
              <a:spLocks noChangeShapeType="1"/>
            </p:cNvSpPr>
            <p:nvPr/>
          </p:nvSpPr>
          <p:spPr bwMode="auto">
            <a:xfrm>
              <a:off x="1695" y="3231"/>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 name="Text Box 26"/>
          <p:cNvSpPr txBox="1">
            <a:spLocks noChangeArrowheads="1"/>
          </p:cNvSpPr>
          <p:nvPr/>
        </p:nvSpPr>
        <p:spPr bwMode="auto">
          <a:xfrm>
            <a:off x="0" y="4668436"/>
            <a:ext cx="1814513" cy="519112"/>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例</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nvGrpSpPr>
          <p:cNvPr id="10" name="Group 27"/>
          <p:cNvGrpSpPr/>
          <p:nvPr/>
        </p:nvGrpSpPr>
        <p:grpSpPr bwMode="auto">
          <a:xfrm>
            <a:off x="1489075" y="4674786"/>
            <a:ext cx="3387725" cy="519112"/>
            <a:chOff x="938" y="3307"/>
            <a:chExt cx="2134" cy="327"/>
          </a:xfrm>
        </p:grpSpPr>
        <p:sp>
          <p:nvSpPr>
            <p:cNvPr id="11" name="Text Box 28"/>
            <p:cNvSpPr txBox="1">
              <a:spLocks noChangeArrowheads="1"/>
            </p:cNvSpPr>
            <p:nvPr/>
          </p:nvSpPr>
          <p:spPr bwMode="auto">
            <a:xfrm>
              <a:off x="938" y="3307"/>
              <a:ext cx="2134"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F</a:t>
              </a:r>
              <a:r>
                <a:rPr kumimoji="1" lang="en-US" altLang="zh-CN" sz="28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mn-cs"/>
                </a:rPr>
                <a:t>1</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=AB+BD+ACD+0</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2" name="Line 29"/>
            <p:cNvSpPr>
              <a:spLocks noChangeShapeType="1"/>
            </p:cNvSpPr>
            <p:nvPr/>
          </p:nvSpPr>
          <p:spPr bwMode="auto">
            <a:xfrm>
              <a:off x="1770" y="3370"/>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Line 30"/>
            <p:cNvSpPr>
              <a:spLocks noChangeShapeType="1"/>
            </p:cNvSpPr>
            <p:nvPr/>
          </p:nvSpPr>
          <p:spPr bwMode="auto">
            <a:xfrm>
              <a:off x="2399" y="3370"/>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31"/>
          <p:cNvGrpSpPr/>
          <p:nvPr/>
        </p:nvGrpSpPr>
        <p:grpSpPr bwMode="auto">
          <a:xfrm>
            <a:off x="4876800" y="4692248"/>
            <a:ext cx="4267200" cy="519113"/>
            <a:chOff x="3072" y="3318"/>
            <a:chExt cx="2688" cy="327"/>
          </a:xfrm>
        </p:grpSpPr>
        <p:sp>
          <p:nvSpPr>
            <p:cNvPr id="15" name="Text Box 32"/>
            <p:cNvSpPr txBox="1">
              <a:spLocks noChangeArrowheads="1"/>
            </p:cNvSpPr>
            <p:nvPr/>
          </p:nvSpPr>
          <p:spPr bwMode="auto">
            <a:xfrm>
              <a:off x="3072" y="3318"/>
              <a:ext cx="2688"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F</a:t>
              </a:r>
              <a:r>
                <a:rPr kumimoji="1" lang="en-US" altLang="zh-CN" sz="2800" b="1" i="0" u="none" strike="noStrike" kern="1200" cap="none" spc="0" normalizeH="0" baseline="-25000" noProof="0">
                  <a:ln>
                    <a:noFill/>
                  </a:ln>
                  <a:effectLst/>
                  <a:uLnTx/>
                  <a:uFillTx/>
                  <a:latin typeface="Times New Roman" panose="02020603050405020304" pitchFamily="18" charset="0"/>
                  <a:ea typeface="宋体" panose="02010600030101010101" pitchFamily="2" charset="-122"/>
                  <a:cs typeface="+mn-cs"/>
                </a:rPr>
                <a:t>1</a:t>
              </a: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=(A+B)(B+D)(A+C+D)</a:t>
              </a: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16" name="Line 33"/>
            <p:cNvSpPr>
              <a:spLocks noChangeShapeType="1"/>
            </p:cNvSpPr>
            <p:nvPr/>
          </p:nvSpPr>
          <p:spPr bwMode="auto">
            <a:xfrm>
              <a:off x="3573" y="3370"/>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Line 34"/>
            <p:cNvSpPr>
              <a:spLocks noChangeShapeType="1"/>
            </p:cNvSpPr>
            <p:nvPr/>
          </p:nvSpPr>
          <p:spPr bwMode="auto">
            <a:xfrm>
              <a:off x="3851" y="3370"/>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Line 35"/>
            <p:cNvSpPr>
              <a:spLocks noChangeShapeType="1"/>
            </p:cNvSpPr>
            <p:nvPr/>
          </p:nvSpPr>
          <p:spPr bwMode="auto">
            <a:xfrm>
              <a:off x="4416" y="3381"/>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Line 36"/>
            <p:cNvSpPr>
              <a:spLocks noChangeShapeType="1"/>
            </p:cNvSpPr>
            <p:nvPr/>
          </p:nvSpPr>
          <p:spPr bwMode="auto">
            <a:xfrm>
              <a:off x="4757" y="3370"/>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Line 37"/>
            <p:cNvSpPr>
              <a:spLocks noChangeShapeType="1"/>
            </p:cNvSpPr>
            <p:nvPr/>
          </p:nvSpPr>
          <p:spPr bwMode="auto">
            <a:xfrm>
              <a:off x="5291" y="3381"/>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Line 38"/>
            <p:cNvSpPr>
              <a:spLocks noChangeShapeType="1"/>
            </p:cNvSpPr>
            <p:nvPr/>
          </p:nvSpPr>
          <p:spPr bwMode="auto">
            <a:xfrm>
              <a:off x="3125" y="3369"/>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2" name="Group 39"/>
          <p:cNvGrpSpPr/>
          <p:nvPr/>
        </p:nvGrpSpPr>
        <p:grpSpPr bwMode="auto">
          <a:xfrm>
            <a:off x="1468438" y="5370111"/>
            <a:ext cx="3049587" cy="587375"/>
            <a:chOff x="3144" y="3104"/>
            <a:chExt cx="1921" cy="370"/>
          </a:xfrm>
        </p:grpSpPr>
        <p:sp>
          <p:nvSpPr>
            <p:cNvPr id="23" name="Text Box 40"/>
            <p:cNvSpPr txBox="1">
              <a:spLocks noChangeArrowheads="1"/>
            </p:cNvSpPr>
            <p:nvPr/>
          </p:nvSpPr>
          <p:spPr bwMode="auto">
            <a:xfrm>
              <a:off x="3144" y="3147"/>
              <a:ext cx="1921"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F</a:t>
              </a:r>
              <a:r>
                <a:rPr kumimoji="1" lang="en-US" altLang="zh-CN" sz="2800" b="1" i="0" u="none" strike="noStrike" kern="1200" cap="none" spc="0" normalizeH="0" baseline="-25000" noProof="0">
                  <a:ln>
                    <a:noFill/>
                  </a:ln>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=A+BD+ABCD</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24" name="Line 41"/>
            <p:cNvSpPr>
              <a:spLocks noChangeShapeType="1"/>
            </p:cNvSpPr>
            <p:nvPr/>
          </p:nvSpPr>
          <p:spPr bwMode="auto">
            <a:xfrm>
              <a:off x="4586" y="3209"/>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Line 42"/>
            <p:cNvSpPr>
              <a:spLocks noChangeShapeType="1"/>
            </p:cNvSpPr>
            <p:nvPr/>
          </p:nvSpPr>
          <p:spPr bwMode="auto">
            <a:xfrm>
              <a:off x="3978" y="3198"/>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Line 43"/>
            <p:cNvSpPr>
              <a:spLocks noChangeShapeType="1"/>
            </p:cNvSpPr>
            <p:nvPr/>
          </p:nvSpPr>
          <p:spPr bwMode="auto">
            <a:xfrm>
              <a:off x="3829" y="3158"/>
              <a:ext cx="29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Line 44"/>
            <p:cNvSpPr>
              <a:spLocks noChangeShapeType="1"/>
            </p:cNvSpPr>
            <p:nvPr/>
          </p:nvSpPr>
          <p:spPr bwMode="auto">
            <a:xfrm>
              <a:off x="3808" y="3104"/>
              <a:ext cx="106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8" name="Group 45"/>
          <p:cNvGrpSpPr/>
          <p:nvPr/>
        </p:nvGrpSpPr>
        <p:grpSpPr bwMode="auto">
          <a:xfrm>
            <a:off x="4816475" y="5406623"/>
            <a:ext cx="4081463" cy="569913"/>
            <a:chOff x="3034" y="3768"/>
            <a:chExt cx="2571" cy="359"/>
          </a:xfrm>
        </p:grpSpPr>
        <p:sp>
          <p:nvSpPr>
            <p:cNvPr id="29" name="Text Box 46"/>
            <p:cNvSpPr txBox="1">
              <a:spLocks noChangeArrowheads="1"/>
            </p:cNvSpPr>
            <p:nvPr/>
          </p:nvSpPr>
          <p:spPr bwMode="auto">
            <a:xfrm>
              <a:off x="3034" y="3800"/>
              <a:ext cx="2571"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F</a:t>
              </a:r>
              <a:r>
                <a:rPr kumimoji="1" lang="en-US" altLang="zh-CN" sz="2800" b="1" i="0" u="none" strike="noStrike" kern="1200" cap="none" spc="0" normalizeH="0" baseline="-25000" noProof="0">
                  <a:ln>
                    <a:noFill/>
                  </a:ln>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•(B+D)•(A+B+C+D)</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endParaRPr>
            </a:p>
          </p:txBody>
        </p:sp>
        <p:sp>
          <p:nvSpPr>
            <p:cNvPr id="30" name="Line 47"/>
            <p:cNvSpPr>
              <a:spLocks noChangeShapeType="1"/>
            </p:cNvSpPr>
            <p:nvPr/>
          </p:nvSpPr>
          <p:spPr bwMode="auto">
            <a:xfrm>
              <a:off x="3460" y="3852"/>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Line 48"/>
            <p:cNvSpPr>
              <a:spLocks noChangeShapeType="1"/>
            </p:cNvSpPr>
            <p:nvPr/>
          </p:nvSpPr>
          <p:spPr bwMode="auto">
            <a:xfrm>
              <a:off x="3737" y="3863"/>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Line 49"/>
            <p:cNvSpPr>
              <a:spLocks noChangeShapeType="1"/>
            </p:cNvSpPr>
            <p:nvPr/>
          </p:nvSpPr>
          <p:spPr bwMode="auto">
            <a:xfrm>
              <a:off x="4441" y="3863"/>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Line 50"/>
            <p:cNvSpPr>
              <a:spLocks noChangeShapeType="1"/>
            </p:cNvSpPr>
            <p:nvPr/>
          </p:nvSpPr>
          <p:spPr bwMode="auto">
            <a:xfrm>
              <a:off x="4708" y="3852"/>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Line 51"/>
            <p:cNvSpPr>
              <a:spLocks noChangeShapeType="1"/>
            </p:cNvSpPr>
            <p:nvPr/>
          </p:nvSpPr>
          <p:spPr bwMode="auto">
            <a:xfrm>
              <a:off x="5262" y="3852"/>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Line 52"/>
            <p:cNvSpPr>
              <a:spLocks noChangeShapeType="1"/>
            </p:cNvSpPr>
            <p:nvPr/>
          </p:nvSpPr>
          <p:spPr bwMode="auto">
            <a:xfrm>
              <a:off x="3727" y="3822"/>
              <a:ext cx="45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Line 53"/>
            <p:cNvSpPr>
              <a:spLocks noChangeShapeType="1"/>
            </p:cNvSpPr>
            <p:nvPr/>
          </p:nvSpPr>
          <p:spPr bwMode="auto">
            <a:xfrm>
              <a:off x="3706" y="3768"/>
              <a:ext cx="1781"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Line 54"/>
            <p:cNvSpPr>
              <a:spLocks noChangeShapeType="1"/>
            </p:cNvSpPr>
            <p:nvPr/>
          </p:nvSpPr>
          <p:spPr bwMode="auto">
            <a:xfrm>
              <a:off x="3092" y="3838"/>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8" name="Rectangle 2"/>
          <p:cNvSpPr>
            <a:spLocks noChangeArrowheads="1"/>
          </p:cNvSpPr>
          <p:nvPr/>
        </p:nvSpPr>
        <p:spPr bwMode="auto">
          <a:xfrm>
            <a:off x="784543" y="2879634"/>
            <a:ext cx="7805737" cy="1282066"/>
          </a:xfrm>
          <a:prstGeom prst="rect">
            <a:avLst/>
          </a:prstGeom>
          <a:solidFill>
            <a:schemeClr val="bg1"/>
          </a:soli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1F08F8"/>
              </a:solidFill>
              <a:effectLst/>
              <a:uLnTx/>
              <a:uFillTx/>
              <a:latin typeface="黑体" panose="02010609060101010101" pitchFamily="49" charset="-122"/>
              <a:ea typeface="黑体" panose="02010609060101010101" pitchFamily="49" charset="-122"/>
            </a:endParaRPr>
          </a:p>
        </p:txBody>
      </p:sp>
      <p:sp>
        <p:nvSpPr>
          <p:cNvPr id="39" name="Text Box 8"/>
          <p:cNvSpPr txBox="1">
            <a:spLocks noChangeArrowheads="1"/>
          </p:cNvSpPr>
          <p:nvPr/>
        </p:nvSpPr>
        <p:spPr bwMode="auto">
          <a:xfrm>
            <a:off x="987743" y="2998697"/>
            <a:ext cx="7469187" cy="52322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注意</a:t>
            </a:r>
            <a:r>
              <a:rPr lang="en-US" altLang="zh-CN" sz="2800" dirty="0">
                <a:solidFill>
                  <a:srgbClr val="1F08F8"/>
                </a:solidFill>
                <a:latin typeface="黑体" panose="02010609060101010101" pitchFamily="49" charset="-122"/>
                <a:ea typeface="黑体" panose="02010609060101010101" pitchFamily="49" charset="-122"/>
                <a:sym typeface="Wingdings" panose="05000000000000000000" pitchFamily="2" charset="2"/>
              </a:rPr>
              <a:t>: (1)</a:t>
            </a:r>
            <a:r>
              <a:rPr lang="zh-CN" altLang="en-US" sz="2800" dirty="0">
                <a:solidFill>
                  <a:srgbClr val="1F08F8"/>
                </a:solidFill>
                <a:latin typeface="黑体" panose="02010609060101010101" pitchFamily="49" charset="-122"/>
                <a:ea typeface="黑体" panose="02010609060101010101" pitchFamily="49" charset="-122"/>
                <a:sym typeface="Wingdings" panose="05000000000000000000" pitchFamily="2" charset="2"/>
              </a:rPr>
              <a:t>运算的优先顺序</a:t>
            </a:r>
            <a:endParaRPr lang="en-US" altLang="zh-CN" sz="2800" dirty="0">
              <a:solidFill>
                <a:srgbClr val="1F08F8"/>
              </a:solidFill>
              <a:latin typeface="黑体" panose="02010609060101010101" pitchFamily="49" charset="-122"/>
              <a:ea typeface="黑体" panose="02010609060101010101" pitchFamily="49" charset="-122"/>
              <a:sym typeface="Wingdings" panose="05000000000000000000" pitchFamily="2" charset="2"/>
            </a:endParaRPr>
          </a:p>
        </p:txBody>
      </p:sp>
      <p:sp>
        <p:nvSpPr>
          <p:cNvPr id="40" name="Text Box 8"/>
          <p:cNvSpPr txBox="1">
            <a:spLocks noChangeArrowheads="1"/>
          </p:cNvSpPr>
          <p:nvPr/>
        </p:nvSpPr>
        <p:spPr bwMode="auto">
          <a:xfrm>
            <a:off x="987742" y="3474501"/>
            <a:ext cx="7469187" cy="52322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None/>
              <a:defRPr/>
            </a:pPr>
            <a:r>
              <a:rPr kumimoji="1" lang="en-US" altLang="zh-CN"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      </a:t>
            </a:r>
            <a:r>
              <a:rPr lang="en-US" altLang="zh-CN" sz="2800" dirty="0">
                <a:solidFill>
                  <a:srgbClr val="1F08F8"/>
                </a:solidFill>
                <a:latin typeface="黑体" panose="02010609060101010101" pitchFamily="49" charset="-122"/>
                <a:ea typeface="黑体" panose="02010609060101010101" pitchFamily="49" charset="-122"/>
                <a:sym typeface="Wingdings" panose="05000000000000000000" pitchFamily="2" charset="2"/>
              </a:rPr>
              <a:t>(2)</a:t>
            </a:r>
            <a:r>
              <a:rPr lang="zh-CN" altLang="en-US" sz="2800" dirty="0">
                <a:solidFill>
                  <a:srgbClr val="1F08F8"/>
                </a:solidFill>
                <a:latin typeface="黑体" panose="02010609060101010101" pitchFamily="49" charset="-122"/>
                <a:ea typeface="黑体" panose="02010609060101010101" pitchFamily="49" charset="-122"/>
                <a:sym typeface="Wingdings" panose="05000000000000000000" pitchFamily="2" charset="2"/>
              </a:rPr>
              <a:t>不是单个变量上的非号应保持不变</a:t>
            </a:r>
            <a:endParaRPr lang="en-US" altLang="zh-CN" sz="2800" dirty="0">
              <a:solidFill>
                <a:srgbClr val="1F08F8"/>
              </a:solidFill>
              <a:latin typeface="黑体" panose="02010609060101010101" pitchFamily="49" charset="-122"/>
              <a:ea typeface="黑体" panose="02010609060101010101" pitchFamily="49" charset="-122"/>
              <a:sym typeface="Wingdings" panose="05000000000000000000" pitchFamily="2" charset="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ox(in)">
                                      <p:cBhvr>
                                        <p:cTn id="27" dur="500"/>
                                        <p:tgtEl>
                                          <p:spTgt spid="38"/>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1000" fill="hold"/>
                                        <p:tgtEl>
                                          <p:spTgt spid="9"/>
                                        </p:tgtEl>
                                        <p:attrNameLst>
                                          <p:attrName>ppt_w</p:attrName>
                                        </p:attrNameLst>
                                      </p:cBhvr>
                                      <p:tavLst>
                                        <p:tav tm="0">
                                          <p:val>
                                            <p:fltVal val="0"/>
                                          </p:val>
                                        </p:tav>
                                        <p:tav tm="100000">
                                          <p:val>
                                            <p:strVal val="#ppt_w"/>
                                          </p:val>
                                        </p:tav>
                                      </p:tavLst>
                                    </p:anim>
                                    <p:anim calcmode="lin" valueType="num">
                                      <p:cBhvr>
                                        <p:cTn id="40" dur="1000" fill="hold"/>
                                        <p:tgtEl>
                                          <p:spTgt spid="9"/>
                                        </p:tgtEl>
                                        <p:attrNameLst>
                                          <p:attrName>ppt_h</p:attrName>
                                        </p:attrNameLst>
                                      </p:cBhvr>
                                      <p:tavLst>
                                        <p:tav tm="0">
                                          <p:val>
                                            <p:fltVal val="0"/>
                                          </p:val>
                                        </p:tav>
                                        <p:tav tm="100000">
                                          <p:val>
                                            <p:strVal val="#ppt_h"/>
                                          </p:val>
                                        </p:tav>
                                      </p:tavLst>
                                    </p:anim>
                                    <p:anim calcmode="lin" valueType="num">
                                      <p:cBhvr>
                                        <p:cTn id="41"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9" grpId="0" animBg="1" autoUpdateAnimBg="0"/>
      <p:bldP spid="38" grpId="0" animBg="1"/>
      <p:bldP spid="39" grpId="0" animBg="1" autoUpdateAnimBg="0"/>
      <p:bldP spid="40"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2"/>
          <p:cNvSpPr txBox="1"/>
          <p:nvPr/>
        </p:nvSpPr>
        <p:spPr>
          <a:xfrm>
            <a:off x="245039" y="5530706"/>
            <a:ext cx="902677" cy="33840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mtClean="0"/>
            </a:fld>
            <a:endParaRPr lang="en-US" altLang="zh-CN" dirty="0"/>
          </a:p>
        </p:txBody>
      </p:sp>
      <p:sp>
        <p:nvSpPr>
          <p:cNvPr id="3" name="Rectangle 3"/>
          <p:cNvSpPr>
            <a:spLocks noChangeArrowheads="1"/>
          </p:cNvSpPr>
          <p:nvPr/>
        </p:nvSpPr>
        <p:spPr bwMode="auto">
          <a:xfrm>
            <a:off x="-4523" y="-2850"/>
            <a:ext cx="8229600" cy="176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1200"/>
              </a:spcBef>
              <a:buClr>
                <a:srgbClr val="330066"/>
              </a:buClr>
              <a:defRPr/>
            </a:pPr>
            <a:r>
              <a:rPr kumimoji="0" lang="en-US" altLang="zh-CN" sz="2800" dirty="0">
                <a:solidFill>
                  <a:srgbClr val="1F08F8"/>
                </a:solidFill>
                <a:latin typeface="黑体" panose="02010609060101010101" pitchFamily="49" charset="-122"/>
                <a:ea typeface="黑体" panose="02010609060101010101" pitchFamily="49" charset="-122"/>
              </a:rPr>
              <a:t>3</a:t>
            </a:r>
            <a:r>
              <a:rPr kumimoji="0" lang="zh-CN" altLang="en-US" sz="2800" dirty="0">
                <a:solidFill>
                  <a:srgbClr val="1F08F8"/>
                </a:solidFill>
                <a:latin typeface="黑体" panose="02010609060101010101" pitchFamily="49" charset="-122"/>
                <a:ea typeface="黑体" panose="02010609060101010101" pitchFamily="49" charset="-122"/>
              </a:rPr>
              <a:t>、对偶规则</a:t>
            </a:r>
            <a:endParaRPr lang="zh-CN" altLang="en-US" sz="2800" dirty="0">
              <a:latin typeface="黑体" panose="02010609060101010101" pitchFamily="49" charset="-122"/>
              <a:ea typeface="黑体" panose="02010609060101010101" pitchFamily="49" charset="-122"/>
            </a:endParaRPr>
          </a:p>
          <a:p>
            <a:pPr marL="0" indent="0" eaLnBrk="1" hangingPunct="1">
              <a:lnSpc>
                <a:spcPct val="120000"/>
              </a:lnSpc>
              <a:spcBef>
                <a:spcPts val="1200"/>
              </a:spcBef>
              <a:buClr>
                <a:srgbClr val="330066"/>
              </a:buClr>
              <a:buNone/>
              <a:defRPr/>
            </a:pPr>
            <a:endParaRPr kumimoji="0" lang="en-US" altLang="zh-CN" sz="2800" dirty="0">
              <a:solidFill>
                <a:srgbClr val="1F08F8"/>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endParaRPr kumimoji="0" lang="zh-CN" altLang="en-US" sz="2800" dirty="0">
              <a:solidFill>
                <a:srgbClr val="000000"/>
              </a:solidFill>
              <a:latin typeface="黑体" panose="02010609060101010101" pitchFamily="49" charset="-122"/>
              <a:ea typeface="黑体" panose="02010609060101010101" pitchFamily="49" charset="-122"/>
            </a:endParaRPr>
          </a:p>
        </p:txBody>
      </p:sp>
      <p:sp>
        <p:nvSpPr>
          <p:cNvPr id="4" name="Rectangle 2"/>
          <p:cNvSpPr>
            <a:spLocks noChangeArrowheads="1"/>
          </p:cNvSpPr>
          <p:nvPr/>
        </p:nvSpPr>
        <p:spPr bwMode="auto">
          <a:xfrm>
            <a:off x="784543" y="2584357"/>
            <a:ext cx="7805737" cy="1282066"/>
          </a:xfrm>
          <a:prstGeom prst="rect">
            <a:avLst/>
          </a:prstGeom>
          <a:noFill/>
          <a:ln w="38100">
            <a:solidFill>
              <a:srgbClr val="FF0000"/>
            </a:solidFill>
            <a:miter lim="800000"/>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1F08F8"/>
              </a:solidFill>
              <a:effectLst/>
              <a:uLnTx/>
              <a:uFillTx/>
              <a:latin typeface="黑体" panose="02010609060101010101" pitchFamily="49" charset="-122"/>
              <a:ea typeface="黑体" panose="02010609060101010101" pitchFamily="49" charset="-122"/>
            </a:endParaRPr>
          </a:p>
        </p:txBody>
      </p:sp>
      <p:sp>
        <p:nvSpPr>
          <p:cNvPr id="5" name="Text Box 4"/>
          <p:cNvSpPr txBox="1">
            <a:spLocks noChangeArrowheads="1"/>
          </p:cNvSpPr>
          <p:nvPr/>
        </p:nvSpPr>
        <p:spPr bwMode="auto">
          <a:xfrm>
            <a:off x="1484313" y="990880"/>
            <a:ext cx="6908800" cy="519113"/>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若：</a:t>
            </a:r>
            <a:r>
              <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”,“0”“1”,“1”“0”</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6" name="Text Box 5"/>
          <p:cNvSpPr txBox="1">
            <a:spLocks noChangeArrowheads="1"/>
          </p:cNvSpPr>
          <p:nvPr/>
        </p:nvSpPr>
        <p:spPr bwMode="auto">
          <a:xfrm>
            <a:off x="922020" y="969925"/>
            <a:ext cx="677863" cy="519113"/>
          </a:xfrm>
          <a:prstGeom prst="rect">
            <a:avLst/>
          </a:prstGeom>
          <a:noFill/>
          <a:ln w="38100">
            <a:solidFill>
              <a:schemeClr val="bg1"/>
            </a:solidFill>
            <a:miter lim="800000"/>
          </a:ln>
          <a:effec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F:</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7" name="Text Box 6"/>
          <p:cNvSpPr txBox="1">
            <a:spLocks noChangeArrowheads="1"/>
          </p:cNvSpPr>
          <p:nvPr/>
        </p:nvSpPr>
        <p:spPr bwMode="auto">
          <a:xfrm>
            <a:off x="1465580" y="1763358"/>
            <a:ext cx="2151063" cy="52197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则：</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F</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rPr>
              <a:t>F’</a:t>
            </a:r>
            <a:endParaRPr kumimoji="1" lang="en-US" altLang="zh-CN" sz="2800" b="1" i="0" u="none" strike="noStrike" kern="1200" cap="none" spc="0" normalizeH="0" baseline="30000" noProof="0" dirty="0">
              <a:ln>
                <a:noFill/>
              </a:ln>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8" name="Text Box 7"/>
          <p:cNvSpPr txBox="1">
            <a:spLocks noChangeArrowheads="1"/>
          </p:cNvSpPr>
          <p:nvPr/>
        </p:nvSpPr>
        <p:spPr bwMode="auto">
          <a:xfrm>
            <a:off x="3461068" y="1798283"/>
            <a:ext cx="3370262" cy="52197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F</a:t>
            </a:r>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与</a:t>
            </a:r>
            <a:r>
              <a:rPr lang="en-US" altLang="zh-CN" sz="2800" dirty="0">
                <a:latin typeface="Times New Roman" panose="02020603050405020304" pitchFamily="18" charset="0"/>
                <a:sym typeface="Symbol" panose="05050102010706020507" pitchFamily="18" charset="2"/>
              </a:rPr>
              <a:t>F</a:t>
            </a:r>
            <a:r>
              <a:rPr lang="en-US" altLang="zh-CN" sz="2800" baseline="30000" dirty="0">
                <a:latin typeface="Times New Roman" panose="02020603050405020304" pitchFamily="18" charset="0"/>
                <a:sym typeface="Symbol" panose="05050102010706020507" pitchFamily="18" charset="2"/>
              </a:rPr>
              <a:t>’</a:t>
            </a:r>
            <a:r>
              <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sym typeface="Symbol" panose="05050102010706020507" pitchFamily="18" charset="2"/>
              </a:rPr>
              <a:t>互为对偶式</a:t>
            </a:r>
            <a:endParaRPr kumimoji="1" lang="zh-CN" altLang="en-US"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9" name="Text Box 8"/>
          <p:cNvSpPr txBox="1">
            <a:spLocks noChangeArrowheads="1"/>
          </p:cNvSpPr>
          <p:nvPr/>
        </p:nvSpPr>
        <p:spPr bwMode="auto">
          <a:xfrm>
            <a:off x="987743" y="2703420"/>
            <a:ext cx="7469187" cy="954107"/>
          </a:xfrm>
          <a:prstGeom prst="rect">
            <a:avLst/>
          </a:prstGeom>
          <a:noFill/>
          <a:ln w="38100">
            <a:solidFill>
              <a:schemeClr val="bg1"/>
            </a:solidFill>
            <a:miter lim="800000"/>
          </a:ln>
          <a:effec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对偶定理：如果两个函数相等，则它们的对偶函数也相等。</a:t>
            </a:r>
            <a:endPar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endParaRPr>
          </a:p>
        </p:txBody>
      </p:sp>
      <p:sp>
        <p:nvSpPr>
          <p:cNvPr id="10" name="Text Box 9"/>
          <p:cNvSpPr txBox="1">
            <a:spLocks noChangeArrowheads="1"/>
          </p:cNvSpPr>
          <p:nvPr/>
        </p:nvSpPr>
        <p:spPr bwMode="auto">
          <a:xfrm>
            <a:off x="1181177" y="4252160"/>
            <a:ext cx="1557338" cy="519113"/>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A=A</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1" name="Text Box 10"/>
          <p:cNvSpPr txBox="1">
            <a:spLocks noChangeArrowheads="1"/>
          </p:cNvSpPr>
          <p:nvPr/>
        </p:nvSpPr>
        <p:spPr bwMode="auto">
          <a:xfrm>
            <a:off x="1182765" y="5149098"/>
            <a:ext cx="1490662" cy="519112"/>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0+A=A</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2" name="AutoShape 11"/>
          <p:cNvSpPr>
            <a:spLocks noChangeArrowheads="1"/>
          </p:cNvSpPr>
          <p:nvPr/>
        </p:nvSpPr>
        <p:spPr bwMode="auto">
          <a:xfrm>
            <a:off x="1655840" y="4709360"/>
            <a:ext cx="88900" cy="490538"/>
          </a:xfrm>
          <a:prstGeom prst="downArrow">
            <a:avLst>
              <a:gd name="adj1" fmla="val 50000"/>
              <a:gd name="adj2" fmla="val 137947"/>
            </a:avLst>
          </a:prstGeom>
          <a:solidFill>
            <a:srgbClr val="FF3300"/>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nvGrpSpPr>
          <p:cNvPr id="13" name="Group 12"/>
          <p:cNvGrpSpPr/>
          <p:nvPr/>
        </p:nvGrpSpPr>
        <p:grpSpPr bwMode="auto">
          <a:xfrm>
            <a:off x="4314902" y="4250573"/>
            <a:ext cx="3640138" cy="519112"/>
            <a:chOff x="3051" y="2997"/>
            <a:chExt cx="2293" cy="327"/>
          </a:xfrm>
        </p:grpSpPr>
        <p:sp>
          <p:nvSpPr>
            <p:cNvPr id="14" name="Text Box 13"/>
            <p:cNvSpPr txBox="1">
              <a:spLocks noChangeArrowheads="1"/>
            </p:cNvSpPr>
            <p:nvPr/>
          </p:nvSpPr>
          <p:spPr bwMode="auto">
            <a:xfrm>
              <a:off x="3051" y="2997"/>
              <a:ext cx="2293"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AB+AC+BC=AB+AC</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5" name="Line 14"/>
            <p:cNvSpPr>
              <a:spLocks noChangeShapeType="1"/>
            </p:cNvSpPr>
            <p:nvPr/>
          </p:nvSpPr>
          <p:spPr bwMode="auto">
            <a:xfrm>
              <a:off x="3573" y="3061"/>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Line 15"/>
            <p:cNvSpPr>
              <a:spLocks noChangeShapeType="1"/>
            </p:cNvSpPr>
            <p:nvPr/>
          </p:nvSpPr>
          <p:spPr bwMode="auto">
            <a:xfrm>
              <a:off x="4917" y="3061"/>
              <a:ext cx="139"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7" name="Group 16"/>
          <p:cNvGrpSpPr/>
          <p:nvPr/>
        </p:nvGrpSpPr>
        <p:grpSpPr bwMode="auto">
          <a:xfrm>
            <a:off x="6944342" y="5164973"/>
            <a:ext cx="2185988" cy="519112"/>
            <a:chOff x="2368" y="3670"/>
            <a:chExt cx="1377" cy="327"/>
          </a:xfrm>
        </p:grpSpPr>
        <p:sp>
          <p:nvSpPr>
            <p:cNvPr id="18" name="Text Box 17"/>
            <p:cNvSpPr txBox="1">
              <a:spLocks noChangeArrowheads="1"/>
            </p:cNvSpPr>
            <p:nvPr/>
          </p:nvSpPr>
          <p:spPr bwMode="auto">
            <a:xfrm>
              <a:off x="2368" y="3670"/>
              <a:ext cx="1377" cy="32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(A+B)(A+C)</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9" name="Line 18"/>
            <p:cNvSpPr>
              <a:spLocks noChangeShapeType="1"/>
            </p:cNvSpPr>
            <p:nvPr/>
          </p:nvSpPr>
          <p:spPr bwMode="auto">
            <a:xfrm>
              <a:off x="3102" y="3733"/>
              <a:ext cx="1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0" name="Text Box 19"/>
          <p:cNvSpPr txBox="1">
            <a:spLocks noChangeArrowheads="1"/>
          </p:cNvSpPr>
          <p:nvPr/>
        </p:nvSpPr>
        <p:spPr bwMode="auto">
          <a:xfrm>
            <a:off x="3144839" y="3157502"/>
            <a:ext cx="5312092" cy="519113"/>
          </a:xfrm>
          <a:prstGeom prst="rect">
            <a:avLst/>
          </a:prstGeom>
          <a:noFill/>
          <a:ln w="38100">
            <a:solidFill>
              <a:schemeClr val="bg1"/>
            </a:solidFill>
            <a:miter lim="800000"/>
          </a:ln>
          <a:effec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函数对偶式的对偶式为函数本身。</a:t>
            </a:r>
            <a:endPar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endParaRPr>
          </a:p>
        </p:txBody>
      </p:sp>
      <p:grpSp>
        <p:nvGrpSpPr>
          <p:cNvPr id="21" name="Group 20"/>
          <p:cNvGrpSpPr/>
          <p:nvPr/>
        </p:nvGrpSpPr>
        <p:grpSpPr bwMode="auto">
          <a:xfrm>
            <a:off x="3602115" y="5196723"/>
            <a:ext cx="3454400" cy="519112"/>
            <a:chOff x="501" y="3477"/>
            <a:chExt cx="2176" cy="327"/>
          </a:xfrm>
        </p:grpSpPr>
        <p:sp>
          <p:nvSpPr>
            <p:cNvPr id="22" name="Line 21"/>
            <p:cNvSpPr>
              <a:spLocks noChangeShapeType="1"/>
            </p:cNvSpPr>
            <p:nvPr/>
          </p:nvSpPr>
          <p:spPr bwMode="auto">
            <a:xfrm>
              <a:off x="1236" y="3531"/>
              <a:ext cx="140" cy="0"/>
            </a:xfrm>
            <a:prstGeom prst="line">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Text Box 22"/>
            <p:cNvSpPr txBox="1">
              <a:spLocks noChangeArrowheads="1"/>
            </p:cNvSpPr>
            <p:nvPr/>
          </p:nvSpPr>
          <p:spPr bwMode="auto">
            <a:xfrm>
              <a:off x="501" y="3477"/>
              <a:ext cx="2176" cy="327"/>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(A+B)(A+C)(B+C)</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sp>
        <p:nvSpPr>
          <p:cNvPr id="24" name="AutoShape 23"/>
          <p:cNvSpPr>
            <a:spLocks noChangeArrowheads="1"/>
          </p:cNvSpPr>
          <p:nvPr/>
        </p:nvSpPr>
        <p:spPr bwMode="auto">
          <a:xfrm>
            <a:off x="5297565" y="4690310"/>
            <a:ext cx="88900" cy="490538"/>
          </a:xfrm>
          <a:prstGeom prst="downArrow">
            <a:avLst>
              <a:gd name="adj1" fmla="val 50000"/>
              <a:gd name="adj2" fmla="val 137947"/>
            </a:avLst>
          </a:prstGeom>
          <a:solidFill>
            <a:srgbClr val="FF3300"/>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25" name="AutoShape 24"/>
          <p:cNvSpPr>
            <a:spLocks noChangeArrowheads="1"/>
          </p:cNvSpPr>
          <p:nvPr/>
        </p:nvSpPr>
        <p:spPr bwMode="auto">
          <a:xfrm>
            <a:off x="7245427" y="4723648"/>
            <a:ext cx="88900" cy="490537"/>
          </a:xfrm>
          <a:prstGeom prst="downArrow">
            <a:avLst>
              <a:gd name="adj1" fmla="val 50000"/>
              <a:gd name="adj2" fmla="val 137946"/>
            </a:avLst>
          </a:prstGeom>
          <a:solidFill>
            <a:srgbClr val="FF3300"/>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26" name="Text Box 25"/>
          <p:cNvSpPr txBox="1">
            <a:spLocks noChangeArrowheads="1"/>
          </p:cNvSpPr>
          <p:nvPr/>
        </p:nvSpPr>
        <p:spPr bwMode="auto">
          <a:xfrm>
            <a:off x="6516765" y="5214185"/>
            <a:ext cx="333375" cy="519113"/>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r>
            <a:endParaRPr kumimoji="1" lang="en-US" altLang="zh-CN" sz="28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27" name="Text Box 26"/>
          <p:cNvSpPr txBox="1">
            <a:spLocks noChangeArrowheads="1"/>
          </p:cNvSpPr>
          <p:nvPr/>
        </p:nvSpPr>
        <p:spPr bwMode="auto">
          <a:xfrm>
            <a:off x="231852" y="4238508"/>
            <a:ext cx="1814513" cy="519112"/>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例</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28" name="Line 14"/>
          <p:cNvSpPr>
            <a:spLocks noChangeShapeType="1"/>
          </p:cNvSpPr>
          <p:nvPr/>
        </p:nvSpPr>
        <p:spPr bwMode="auto">
          <a:xfrm>
            <a:off x="4760721" y="5307457"/>
            <a:ext cx="22066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in)">
                                      <p:cBhvr>
                                        <p:cTn id="33" dur="500"/>
                                        <p:tgtEl>
                                          <p:spTgt spid="4"/>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p:cTn id="45" dur="1000" fill="hold"/>
                                        <p:tgtEl>
                                          <p:spTgt spid="27"/>
                                        </p:tgtEl>
                                        <p:attrNameLst>
                                          <p:attrName>ppt_w</p:attrName>
                                        </p:attrNameLst>
                                      </p:cBhvr>
                                      <p:tavLst>
                                        <p:tav tm="0">
                                          <p:val>
                                            <p:fltVal val="0"/>
                                          </p:val>
                                        </p:tav>
                                        <p:tav tm="100000">
                                          <p:val>
                                            <p:strVal val="#ppt_w"/>
                                          </p:val>
                                        </p:tav>
                                      </p:tavLst>
                                    </p:anim>
                                    <p:anim calcmode="lin" valueType="num">
                                      <p:cBhvr>
                                        <p:cTn id="46" dur="1000" fill="hold"/>
                                        <p:tgtEl>
                                          <p:spTgt spid="27"/>
                                        </p:tgtEl>
                                        <p:attrNameLst>
                                          <p:attrName>ppt_h</p:attrName>
                                        </p:attrNameLst>
                                      </p:cBhvr>
                                      <p:tavLst>
                                        <p:tav tm="0">
                                          <p:val>
                                            <p:fltVal val="0"/>
                                          </p:val>
                                        </p:tav>
                                        <p:tav tm="100000">
                                          <p:val>
                                            <p:strVal val="#ppt_h"/>
                                          </p:val>
                                        </p:tav>
                                      </p:tavLst>
                                    </p:anim>
                                    <p:anim calcmode="lin" valueType="num">
                                      <p:cBhvr>
                                        <p:cTn id="47"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up)">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iterate type="wd">
                                    <p:tmPct val="100000"/>
                                  </p:iterate>
                                  <p:childTnLst>
                                    <p:set>
                                      <p:cBhvr>
                                        <p:cTn id="62" dur="1" fill="hold">
                                          <p:stCondLst>
                                            <p:cond delay="0"/>
                                          </p:stCondLst>
                                        </p:cTn>
                                        <p:tgtEl>
                                          <p:spTgt spid="11"/>
                                        </p:tgtEl>
                                        <p:attrNameLst>
                                          <p:attrName>style.visibility</p:attrName>
                                        </p:attrNameLst>
                                      </p:cBhvr>
                                      <p:to>
                                        <p:strVal val="visible"/>
                                      </p:to>
                                    </p:set>
                                    <p:animEffect transition="in" filter="wipe(left)">
                                      <p:cBhvr>
                                        <p:cTn id="63" dur="3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up)">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left)">
                                      <p:cBhvr>
                                        <p:cTn id="78" dur="500"/>
                                        <p:tgtEl>
                                          <p:spTgt spid="21"/>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down)">
                                      <p:cBhvr>
                                        <p:cTn id="81" dur="500"/>
                                        <p:tgtEl>
                                          <p:spTgt spid="2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up)">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wipe(left)">
                                      <p:cBhvr>
                                        <p:cTn id="91" dur="500"/>
                                        <p:tgtEl>
                                          <p:spTgt spid="17"/>
                                        </p:tgtEl>
                                      </p:cBhvr>
                                    </p:animEffect>
                                  </p:childTnLst>
                                </p:cTn>
                              </p:par>
                            </p:childTnLst>
                          </p:cTn>
                        </p:par>
                      </p:childTnLst>
                    </p:cTn>
                  </p:par>
                  <p:par>
                    <p:cTn id="92" fill="hold">
                      <p:stCondLst>
                        <p:cond delay="indefinite"/>
                      </p:stCondLst>
                      <p:childTnLst>
                        <p:par>
                          <p:cTn id="93" fill="hold">
                            <p:stCondLst>
                              <p:cond delay="0"/>
                            </p:stCondLst>
                            <p:childTnLst>
                              <p:par>
                                <p:cTn id="94" presetID="19" presetClass="entr" presetSubtype="10" fill="hold" grpId="0" nodeType="clickEffect">
                                  <p:stCondLst>
                                    <p:cond delay="0"/>
                                  </p:stCondLst>
                                  <p:childTnLst>
                                    <p:set>
                                      <p:cBhvr>
                                        <p:cTn id="95" dur="1" fill="hold">
                                          <p:stCondLst>
                                            <p:cond delay="0"/>
                                          </p:stCondLst>
                                        </p:cTn>
                                        <p:tgtEl>
                                          <p:spTgt spid="26"/>
                                        </p:tgtEl>
                                        <p:attrNameLst>
                                          <p:attrName>style.visibility</p:attrName>
                                        </p:attrNameLst>
                                      </p:cBhvr>
                                      <p:to>
                                        <p:strVal val="visible"/>
                                      </p:to>
                                    </p:set>
                                    <p:anim calcmode="lin" valueType="num">
                                      <p:cBhvr>
                                        <p:cTn id="96" dur="5000" fill="hold"/>
                                        <p:tgtEl>
                                          <p:spTgt spid="26"/>
                                        </p:tgtEl>
                                        <p:attrNameLst>
                                          <p:attrName>ppt_w</p:attrName>
                                        </p:attrNameLst>
                                      </p:cBhvr>
                                      <p:tavLst>
                                        <p:tav tm="0" fmla="#ppt_w*sin(2.5*pi*$)">
                                          <p:val>
                                            <p:fltVal val="0"/>
                                          </p:val>
                                        </p:tav>
                                        <p:tav tm="100000">
                                          <p:val>
                                            <p:fltVal val="1"/>
                                          </p:val>
                                        </p:tav>
                                      </p:tavLst>
                                    </p:anim>
                                    <p:anim calcmode="lin" valueType="num">
                                      <p:cBhvr>
                                        <p:cTn id="97" dur="50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autoUpdateAnimBg="0"/>
      <p:bldP spid="6" grpId="0" animBg="1" autoUpdateAnimBg="0"/>
      <p:bldP spid="7" grpId="0" bldLvl="0" animBg="1" autoUpdateAnimBg="0"/>
      <p:bldP spid="8" grpId="0" bldLvl="0" animBg="1" autoUpdateAnimBg="0"/>
      <p:bldP spid="9" grpId="0" animBg="1" autoUpdateAnimBg="0"/>
      <p:bldP spid="10" grpId="0" animBg="1" autoUpdateAnimBg="0"/>
      <p:bldP spid="11" grpId="0" animBg="1" autoUpdateAnimBg="0"/>
      <p:bldP spid="12" grpId="0" animBg="1"/>
      <p:bldP spid="20" grpId="0" animBg="1" autoUpdateAnimBg="0"/>
      <p:bldP spid="24" grpId="0" animBg="1"/>
      <p:bldP spid="25" grpId="0" animBg="1"/>
      <p:bldP spid="26" grpId="0" animBg="1" autoUpdateAnimBg="0"/>
      <p:bldP spid="27" grpId="0" animBg="1" autoUpdateAnimBg="0"/>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2"/>
              <p:cNvSpPr>
                <a:spLocks noChangeArrowheads="1"/>
              </p:cNvSpPr>
              <p:nvPr/>
            </p:nvSpPr>
            <p:spPr bwMode="auto">
              <a:xfrm>
                <a:off x="1204913" y="485070"/>
                <a:ext cx="67294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zh-CN" altLang="en-US" sz="2800" b="1" dirty="0">
                    <a:latin typeface="黑体" panose="02010609060101010101" pitchFamily="49" charset="-122"/>
                    <a:ea typeface="黑体" panose="02010609060101010101" pitchFamily="49" charset="-122"/>
                  </a:rPr>
                  <a:t>试求函数式 </a:t>
                </a:r>
                <a14:m>
                  <m:oMath xmlns:m="http://schemas.openxmlformats.org/officeDocument/2006/math">
                    <m:r>
                      <a:rPr kumimoji="1" lang="en-US" altLang="zh-CN" sz="2800" b="1" i="1" dirty="0" smtClean="0">
                        <a:latin typeface="Cambria Math" panose="02040503050406030204" pitchFamily="18" charset="0"/>
                        <a:ea typeface="楷体_GB2312" pitchFamily="49" charset="-122"/>
                      </a:rPr>
                      <m:t>𝒀</m:t>
                    </m:r>
                    <m:r>
                      <a:rPr kumimoji="1" lang="en-US" altLang="zh-CN" sz="2800" b="1" i="1" dirty="0" smtClean="0">
                        <a:latin typeface="Cambria Math" panose="02040503050406030204" pitchFamily="18" charset="0"/>
                        <a:ea typeface="楷体_GB2312" pitchFamily="49" charset="-122"/>
                      </a:rPr>
                      <m:t>=</m:t>
                    </m:r>
                    <m:r>
                      <a:rPr lang="en-US" altLang="zh-CN" b="1" i="1" dirty="0">
                        <a:latin typeface="Cambria Math" panose="02040503050406030204" pitchFamily="18" charset="0"/>
                        <a:ea typeface="楷体_GB2312" pitchFamily="49" charset="-122"/>
                      </a:rPr>
                      <m:t>𝑨</m:t>
                    </m:r>
                    <m:acc>
                      <m:accPr>
                        <m:chr m:val="̅"/>
                        <m:ctrlPr>
                          <a:rPr kumimoji="1" lang="en-US" altLang="zh-CN" sz="2800" i="1" dirty="0" smtClean="0">
                            <a:latin typeface="Cambria Math" panose="02040503050406030204" pitchFamily="18" charset="0"/>
                            <a:ea typeface="楷体_GB2312" pitchFamily="49" charset="-122"/>
                          </a:rPr>
                        </m:ctrlPr>
                      </m:accPr>
                      <m:e>
                        <m:r>
                          <a:rPr lang="en-US" altLang="zh-CN" b="1" i="1" dirty="0">
                            <a:latin typeface="Cambria Math" panose="02040503050406030204" pitchFamily="18" charset="0"/>
                            <a:ea typeface="楷体_GB2312" pitchFamily="49" charset="-122"/>
                          </a:rPr>
                          <m:t>𝑩</m:t>
                        </m:r>
                      </m:e>
                    </m:acc>
                    <m:r>
                      <a:rPr kumimoji="1" lang="en-US" altLang="zh-CN" sz="2800" b="1" i="1" dirty="0" smtClean="0">
                        <a:latin typeface="Cambria Math" panose="02040503050406030204" pitchFamily="18" charset="0"/>
                        <a:ea typeface="楷体_GB2312" pitchFamily="49" charset="-122"/>
                      </a:rPr>
                      <m:t>+</m:t>
                    </m:r>
                    <m:d>
                      <m:dPr>
                        <m:ctrlPr>
                          <a:rPr kumimoji="1" lang="en-US" altLang="zh-CN" sz="2800" i="1" dirty="0" smtClean="0">
                            <a:latin typeface="Cambria Math" panose="02040503050406030204" pitchFamily="18" charset="0"/>
                            <a:ea typeface="楷体_GB2312" pitchFamily="49" charset="-122"/>
                          </a:rPr>
                        </m:ctrlPr>
                      </m:dPr>
                      <m:e>
                        <m:r>
                          <a:rPr kumimoji="1" lang="en-US" altLang="zh-CN" sz="2800" b="1" i="1" dirty="0" smtClean="0">
                            <a:latin typeface="Cambria Math" panose="02040503050406030204" pitchFamily="18" charset="0"/>
                            <a:ea typeface="楷体_GB2312" pitchFamily="49" charset="-122"/>
                          </a:rPr>
                          <m:t>𝑪</m:t>
                        </m:r>
                        <m:r>
                          <a:rPr kumimoji="1" lang="en-US" altLang="zh-CN" sz="2800" b="1" i="1" dirty="0" smtClean="0">
                            <a:latin typeface="Cambria Math" panose="02040503050406030204" pitchFamily="18" charset="0"/>
                            <a:ea typeface="楷体_GB2312" pitchFamily="49" charset="-122"/>
                          </a:rPr>
                          <m:t>+</m:t>
                        </m:r>
                        <m:acc>
                          <m:accPr>
                            <m:chr m:val="̅"/>
                            <m:ctrlPr>
                              <a:rPr kumimoji="1" lang="en-US" altLang="zh-CN" sz="2800" i="1" dirty="0" smtClean="0">
                                <a:latin typeface="Cambria Math" panose="02040503050406030204" pitchFamily="18" charset="0"/>
                                <a:ea typeface="楷体_GB2312" pitchFamily="49" charset="-122"/>
                              </a:rPr>
                            </m:ctrlPr>
                          </m:accPr>
                          <m:e>
                            <m:r>
                              <a:rPr kumimoji="1" lang="en-US" altLang="zh-CN" sz="2800" b="1" i="1" dirty="0" smtClean="0">
                                <a:latin typeface="Cambria Math" panose="02040503050406030204" pitchFamily="18" charset="0"/>
                                <a:ea typeface="楷体_GB2312" pitchFamily="49" charset="-122"/>
                              </a:rPr>
                              <m:t>𝑫</m:t>
                            </m:r>
                          </m:e>
                        </m:acc>
                      </m:e>
                    </m:d>
                    <m:acc>
                      <m:accPr>
                        <m:chr m:val="̅"/>
                        <m:ctrlPr>
                          <a:rPr kumimoji="1" lang="en-US" altLang="zh-CN" sz="2800" i="1" dirty="0" smtClean="0">
                            <a:latin typeface="Cambria Math" panose="02040503050406030204" pitchFamily="18" charset="0"/>
                            <a:ea typeface="楷体_GB2312" pitchFamily="49" charset="-122"/>
                          </a:rPr>
                        </m:ctrlPr>
                      </m:accPr>
                      <m:e>
                        <m:r>
                          <a:rPr kumimoji="1" lang="en-US" altLang="zh-CN" sz="2800" b="1" i="1" dirty="0" smtClean="0">
                            <a:latin typeface="Cambria Math" panose="02040503050406030204" pitchFamily="18" charset="0"/>
                            <a:ea typeface="楷体_GB2312" pitchFamily="49" charset="-122"/>
                          </a:rPr>
                          <m:t>𝑬</m:t>
                        </m:r>
                      </m:e>
                    </m:acc>
                  </m:oMath>
                </a14:m>
                <a:r>
                  <a:rPr kumimoji="1" lang="zh-CN" altLang="en-US" sz="2800" b="1" dirty="0">
                    <a:latin typeface="黑体" panose="02010609060101010101" pitchFamily="49" charset="-122"/>
                    <a:ea typeface="黑体" panose="02010609060101010101" pitchFamily="49" charset="-122"/>
                  </a:rPr>
                  <a:t>的对偶式</a:t>
                </a:r>
                <a:endParaRPr kumimoji="1" lang="zh-CN" altLang="en-US" sz="2800" b="1" dirty="0">
                  <a:latin typeface="黑体" panose="02010609060101010101" pitchFamily="49" charset="-122"/>
                  <a:ea typeface="黑体" panose="02010609060101010101" pitchFamily="49" charset="-122"/>
                </a:endParaRPr>
              </a:p>
            </p:txBody>
          </p:sp>
        </mc:Choice>
        <mc:Fallback>
          <p:sp>
            <p:nvSpPr>
              <p:cNvPr id="2" name="Rectangle 12"/>
              <p:cNvSpPr>
                <a:spLocks noRot="1" noChangeAspect="1" noMove="1" noResize="1" noEditPoints="1" noAdjustHandles="1" noChangeArrowheads="1" noChangeShapeType="1" noTextEdit="1"/>
              </p:cNvSpPr>
              <p:nvPr/>
            </p:nvSpPr>
            <p:spPr bwMode="auto">
              <a:xfrm>
                <a:off x="1204913" y="485070"/>
                <a:ext cx="6729412" cy="523220"/>
              </a:xfrm>
              <a:prstGeom prst="rect">
                <a:avLst/>
              </a:prstGeom>
              <a:blipFill rotWithShape="1">
                <a:blip r:embed="rId1"/>
                <a:stretch>
                  <a:fillRect l="-5" t="-108" b="10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 name="Text Box 26"/>
          <p:cNvSpPr txBox="1">
            <a:spLocks noChangeArrowheads="1"/>
          </p:cNvSpPr>
          <p:nvPr/>
        </p:nvSpPr>
        <p:spPr bwMode="auto">
          <a:xfrm>
            <a:off x="209551" y="497051"/>
            <a:ext cx="1106294" cy="519112"/>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例</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6" name="Rectangle 12"/>
              <p:cNvSpPr>
                <a:spLocks noChangeArrowheads="1"/>
              </p:cNvSpPr>
              <p:nvPr/>
            </p:nvSpPr>
            <p:spPr bwMode="auto">
              <a:xfrm>
                <a:off x="1190625" y="1242389"/>
                <a:ext cx="67294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zh-CN" altLang="en-US" sz="2800" b="1" dirty="0">
                    <a:latin typeface="黑体" panose="02010609060101010101" pitchFamily="49" charset="-122"/>
                    <a:ea typeface="黑体" panose="02010609060101010101" pitchFamily="49" charset="-122"/>
                  </a:rPr>
                  <a:t>解：</a:t>
                </a:r>
                <a14:m>
                  <m:oMath xmlns:m="http://schemas.openxmlformats.org/officeDocument/2006/math">
                    <m:r>
                      <a:rPr lang="en-US" altLang="zh-CN" i="1">
                        <a:latin typeface="Cambria Math" panose="02040503050406030204" pitchFamily="18" charset="0"/>
                      </a:rPr>
                      <m:t>𝒀</m:t>
                    </m:r>
                    <m:r>
                      <a:rPr lang="en-US" altLang="zh-CN" i="1">
                        <a:latin typeface="Cambria Math" panose="02040503050406030204" pitchFamily="18" charset="0"/>
                      </a:rPr>
                      <m:t>′</m:t>
                    </m:r>
                    <m:r>
                      <a:rPr lang="en-US" altLang="zh-CN" b="1" i="1" dirty="0" smtClean="0">
                        <a:latin typeface="Cambria Math" panose="02040503050406030204" pitchFamily="18" charset="0"/>
                        <a:ea typeface="楷体_GB2312" pitchFamily="49" charset="-122"/>
                      </a:rPr>
                      <m:t>=(</m:t>
                    </m:r>
                    <m:r>
                      <a:rPr lang="en-US" altLang="zh-CN" b="1" i="1" dirty="0" smtClean="0">
                        <a:latin typeface="Cambria Math" panose="02040503050406030204" pitchFamily="18" charset="0"/>
                        <a:ea typeface="楷体_GB2312" pitchFamily="49" charset="-122"/>
                      </a:rPr>
                      <m:t>𝑨</m:t>
                    </m:r>
                    <m:r>
                      <a:rPr lang="en-US" altLang="zh-CN" b="1" i="1" dirty="0" smtClean="0">
                        <a:latin typeface="Cambria Math" panose="02040503050406030204" pitchFamily="18" charset="0"/>
                        <a:ea typeface="楷体_GB2312" pitchFamily="49" charset="-122"/>
                      </a:rPr>
                      <m:t>+</m:t>
                    </m:r>
                    <m:acc>
                      <m:accPr>
                        <m:chr m:val="̅"/>
                        <m:ctrlPr>
                          <a:rPr lang="en-US" altLang="zh-CN" b="1" i="1" dirty="0" smtClean="0">
                            <a:latin typeface="Cambria Math" panose="02040503050406030204" pitchFamily="18" charset="0"/>
                            <a:ea typeface="楷体_GB2312" pitchFamily="49" charset="-122"/>
                          </a:rPr>
                        </m:ctrlPr>
                      </m:accPr>
                      <m:e>
                        <m:r>
                          <a:rPr lang="en-US" altLang="zh-CN" b="1" i="1" dirty="0" smtClean="0">
                            <a:latin typeface="Cambria Math" panose="02040503050406030204" pitchFamily="18" charset="0"/>
                            <a:ea typeface="楷体_GB2312" pitchFamily="49" charset="-122"/>
                          </a:rPr>
                          <m:t>𝑩</m:t>
                        </m:r>
                      </m:e>
                    </m:acc>
                    <m:r>
                      <a:rPr lang="en-US" altLang="zh-CN" b="1" i="1" dirty="0" smtClean="0">
                        <a:latin typeface="Cambria Math" panose="02040503050406030204" pitchFamily="18" charset="0"/>
                        <a:ea typeface="楷体_GB2312" pitchFamily="49" charset="-122"/>
                      </a:rPr>
                      <m:t>)</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楷体_GB2312" pitchFamily="49" charset="-122"/>
                      </a:rPr>
                      <m:t>(</m:t>
                    </m:r>
                    <m:r>
                      <a:rPr lang="en-US" altLang="zh-CN" b="1" i="1" dirty="0" smtClean="0">
                        <a:latin typeface="Cambria Math" panose="02040503050406030204" pitchFamily="18" charset="0"/>
                        <a:ea typeface="楷体_GB2312" pitchFamily="49" charset="-122"/>
                      </a:rPr>
                      <m:t>𝑪</m:t>
                    </m:r>
                    <m:r>
                      <a:rPr lang="en-US" altLang="zh-CN" i="1" dirty="0">
                        <a:latin typeface="Cambria Math" panose="02040503050406030204" pitchFamily="18" charset="0"/>
                        <a:ea typeface="Cambria Math" panose="02040503050406030204" pitchFamily="18" charset="0"/>
                      </a:rPr>
                      <m:t>∙</m:t>
                    </m:r>
                    <m:acc>
                      <m:accPr>
                        <m:chr m:val="̅"/>
                        <m:ctrlPr>
                          <a:rPr lang="en-US" altLang="zh-CN" i="1" dirty="0" smtClean="0">
                            <a:latin typeface="Cambria Math" panose="02040503050406030204" pitchFamily="18" charset="0"/>
                            <a:ea typeface="Cambria Math" panose="02040503050406030204" pitchFamily="18" charset="0"/>
                          </a:rPr>
                        </m:ctrlPr>
                      </m:accPr>
                      <m:e>
                        <m:r>
                          <a:rPr lang="en-US" altLang="zh-CN" b="1" i="1" dirty="0" smtClean="0">
                            <a:latin typeface="Cambria Math" panose="02040503050406030204" pitchFamily="18" charset="0"/>
                            <a:ea typeface="Cambria Math" panose="02040503050406030204" pitchFamily="18" charset="0"/>
                          </a:rPr>
                          <m:t>𝑫</m:t>
                        </m:r>
                      </m:e>
                    </m:acc>
                    <m:r>
                      <a:rPr lang="en-US" altLang="zh-CN" b="1" i="1" dirty="0" smtClean="0">
                        <a:latin typeface="Cambria Math" panose="02040503050406030204" pitchFamily="18" charset="0"/>
                        <a:ea typeface="楷体_GB2312" pitchFamily="49" charset="-122"/>
                      </a:rPr>
                      <m:t>+</m:t>
                    </m:r>
                    <m:acc>
                      <m:accPr>
                        <m:chr m:val="̅"/>
                        <m:ctrlPr>
                          <a:rPr lang="en-US" altLang="zh-CN" b="1" i="1" dirty="0" smtClean="0">
                            <a:latin typeface="Cambria Math" panose="02040503050406030204" pitchFamily="18" charset="0"/>
                            <a:ea typeface="楷体_GB2312" pitchFamily="49" charset="-122"/>
                          </a:rPr>
                        </m:ctrlPr>
                      </m:accPr>
                      <m:e>
                        <m:r>
                          <a:rPr lang="en-US" altLang="zh-CN" b="1" i="1" dirty="0" smtClean="0">
                            <a:latin typeface="Cambria Math" panose="02040503050406030204" pitchFamily="18" charset="0"/>
                            <a:ea typeface="楷体_GB2312" pitchFamily="49" charset="-122"/>
                          </a:rPr>
                          <m:t>𝑬</m:t>
                        </m:r>
                      </m:e>
                    </m:acc>
                    <m:r>
                      <a:rPr lang="en-US" altLang="zh-CN" b="1" i="1" dirty="0" smtClean="0">
                        <a:latin typeface="Cambria Math" panose="02040503050406030204" pitchFamily="18" charset="0"/>
                        <a:ea typeface="楷体_GB2312" pitchFamily="49" charset="-122"/>
                      </a:rPr>
                      <m:t>)</m:t>
                    </m:r>
                  </m:oMath>
                </a14:m>
                <a:endParaRPr kumimoji="1" lang="en-US" altLang="zh-CN" sz="2800" b="1" i="1" dirty="0">
                  <a:latin typeface="黑体" panose="02010609060101010101" pitchFamily="49" charset="-122"/>
                  <a:ea typeface="黑体" panose="02010609060101010101" pitchFamily="49" charset="-122"/>
                </a:endParaRPr>
              </a:p>
            </p:txBody>
          </p:sp>
        </mc:Choice>
        <mc:Fallback>
          <p:sp>
            <p:nvSpPr>
              <p:cNvPr id="6" name="Rectangle 12"/>
              <p:cNvSpPr>
                <a:spLocks noRot="1" noChangeAspect="1" noMove="1" noResize="1" noEditPoints="1" noAdjustHandles="1" noChangeArrowheads="1" noChangeShapeType="1" noTextEdit="1"/>
              </p:cNvSpPr>
              <p:nvPr/>
            </p:nvSpPr>
            <p:spPr bwMode="auto">
              <a:xfrm>
                <a:off x="1190625" y="1242389"/>
                <a:ext cx="6729412" cy="523220"/>
              </a:xfrm>
              <a:prstGeom prst="rect">
                <a:avLst/>
              </a:prstGeom>
              <a:blipFill rotWithShape="1">
                <a:blip r:embed="rId2"/>
                <a:stretch>
                  <a:fillRect t="-63" r="5" b="5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8" name="组合 7"/>
          <p:cNvGrpSpPr/>
          <p:nvPr/>
        </p:nvGrpSpPr>
        <p:grpSpPr>
          <a:xfrm>
            <a:off x="209550" y="2028190"/>
            <a:ext cx="8844280" cy="3275965"/>
            <a:chOff x="330" y="3194"/>
            <a:chExt cx="13928" cy="5159"/>
          </a:xfrm>
        </p:grpSpPr>
        <mc:AlternateContent xmlns:mc="http://schemas.openxmlformats.org/markup-compatibility/2006">
          <mc:Choice xmlns:a14="http://schemas.microsoft.com/office/drawing/2010/main" Requires="a14">
            <p:sp>
              <p:nvSpPr>
                <p:cNvPr id="3" name="Text Box 15"/>
                <p:cNvSpPr txBox="1">
                  <a:spLocks noChangeArrowheads="1"/>
                </p:cNvSpPr>
                <p:nvPr/>
              </p:nvSpPr>
              <p:spPr bwMode="auto">
                <a:xfrm>
                  <a:off x="1875" y="3196"/>
                  <a:ext cx="12360"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黑体" panose="02010609060101010101" pitchFamily="49" charset="-122"/>
                      <a:ea typeface="黑体" panose="02010609060101010101" pitchFamily="49" charset="-122"/>
                    </a:rPr>
                    <a:t>证明：</a:t>
                  </a:r>
                  <a14:m>
                    <m:oMath xmlns:m="http://schemas.openxmlformats.org/officeDocument/2006/math">
                      <m:r>
                        <a:rPr kumimoji="1" lang="en-US" altLang="zh-CN" sz="2800" b="1" i="1" dirty="0" smtClean="0">
                          <a:latin typeface="Cambria Math" panose="02040503050406030204" pitchFamily="18" charset="0"/>
                          <a:ea typeface="黑体" panose="02010609060101010101" pitchFamily="49" charset="-122"/>
                        </a:rPr>
                        <m:t>𝑨</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𝑩𝑪𝑫</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𝑨</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𝑩</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𝑨</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𝑪</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𝑨</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𝑫</m:t>
                      </m:r>
                      <m:r>
                        <a:rPr kumimoji="1" lang="en-US" altLang="zh-CN" sz="2800" b="1" i="1" dirty="0" smtClean="0">
                          <a:latin typeface="Cambria Math" panose="02040503050406030204" pitchFamily="18" charset="0"/>
                          <a:ea typeface="黑体" panose="02010609060101010101" pitchFamily="49" charset="-122"/>
                        </a:rPr>
                        <m:t>)</m:t>
                      </m:r>
                    </m:oMath>
                  </a14:m>
                  <a:endParaRPr kumimoji="1" lang="zh-CN" altLang="en-US" sz="2800" b="1" dirty="0">
                    <a:latin typeface="黑体" panose="02010609060101010101" pitchFamily="49" charset="-122"/>
                    <a:ea typeface="黑体" panose="02010609060101010101" pitchFamily="49" charset="-122"/>
                  </a:endParaRPr>
                </a:p>
              </p:txBody>
            </p:sp>
          </mc:Choice>
          <mc:Fallback>
            <p:sp>
              <p:nvSpPr>
                <p:cNvPr id="3" name="Text Box 15"/>
                <p:cNvSpPr txBox="1">
                  <a:spLocks noRot="1" noChangeAspect="1" noMove="1" noResize="1" noEditPoints="1" noAdjustHandles="1" noChangeArrowheads="1" noChangeShapeType="1" noTextEdit="1"/>
                </p:cNvSpPr>
                <p:nvPr/>
              </p:nvSpPr>
              <p:spPr bwMode="auto">
                <a:xfrm>
                  <a:off x="1875" y="3196"/>
                  <a:ext cx="12360" cy="824"/>
                </a:xfrm>
                <a:prstGeom prst="rect">
                  <a:avLst/>
                </a:prstGeom>
                <a:blipFill rotWithShape="1">
                  <a:blip r:embed="rId3"/>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Text Box 26"/>
            <p:cNvSpPr txBox="1">
              <a:spLocks noChangeArrowheads="1"/>
            </p:cNvSpPr>
            <p:nvPr/>
          </p:nvSpPr>
          <p:spPr bwMode="auto">
            <a:xfrm>
              <a:off x="330" y="3194"/>
              <a:ext cx="2858" cy="817"/>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例</a:t>
              </a: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7" name="Text Box 15"/>
                <p:cNvSpPr txBox="1">
                  <a:spLocks noChangeArrowheads="1"/>
                </p:cNvSpPr>
                <p:nvPr/>
              </p:nvSpPr>
              <p:spPr bwMode="auto">
                <a:xfrm>
                  <a:off x="1898" y="4415"/>
                  <a:ext cx="12360" cy="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黑体" panose="02010609060101010101" pitchFamily="49" charset="-122"/>
                      <a:ea typeface="黑体" panose="02010609060101010101" pitchFamily="49" charset="-122"/>
                    </a:rPr>
                    <a:t>解：</a:t>
                  </a:r>
                  <a14:m>
                    <m:oMath xmlns:m="http://schemas.openxmlformats.org/officeDocument/2006/math">
                      <m:sSub>
                        <m:sSubPr>
                          <m:ctrlPr>
                            <a:rPr kumimoji="1" lang="en-US" altLang="zh-CN" sz="2800" b="1" i="1" smtClean="0">
                              <a:latin typeface="Cambria Math" panose="02040503050406030204" pitchFamily="18" charset="0"/>
                              <a:ea typeface="黑体" panose="02010609060101010101" pitchFamily="49" charset="-122"/>
                            </a:rPr>
                          </m:ctrlPr>
                        </m:sSubPr>
                        <m:e>
                          <m:r>
                            <a:rPr kumimoji="1" lang="en-US" altLang="zh-CN" sz="2800" b="1" i="1" smtClean="0">
                              <a:latin typeface="Cambria Math" panose="02040503050406030204" pitchFamily="18" charset="0"/>
                              <a:ea typeface="黑体" panose="02010609060101010101" pitchFamily="49" charset="-122"/>
                            </a:rPr>
                            <m:t>𝒀</m:t>
                          </m:r>
                        </m:e>
                        <m:sub>
                          <m:r>
                            <a:rPr kumimoji="1" lang="en-US" altLang="zh-CN" sz="2800" b="1" i="1" smtClean="0">
                              <a:latin typeface="Cambria Math" panose="02040503050406030204" pitchFamily="18" charset="0"/>
                              <a:ea typeface="黑体" panose="02010609060101010101" pitchFamily="49" charset="-122"/>
                            </a:rPr>
                            <m:t>𝟏</m:t>
                          </m:r>
                        </m:sub>
                      </m:sSub>
                      <m:r>
                        <a:rPr kumimoji="1" lang="en-US" altLang="zh-CN" sz="2800" b="1" i="1" smtClean="0">
                          <a:latin typeface="Cambria Math" panose="02040503050406030204" pitchFamily="18" charset="0"/>
                          <a:ea typeface="黑体" panose="02010609060101010101" pitchFamily="49" charset="-122"/>
                        </a:rPr>
                        <m:t>=</m:t>
                      </m:r>
                      <m:r>
                        <a:rPr kumimoji="1" lang="en-US" altLang="zh-CN" sz="2800" b="1" i="1" smtClean="0">
                          <a:latin typeface="Cambria Math" panose="02040503050406030204" pitchFamily="18" charset="0"/>
                          <a:ea typeface="黑体" panose="02010609060101010101" pitchFamily="49" charset="-122"/>
                        </a:rPr>
                        <m:t>𝑨</m:t>
                      </m:r>
                      <m:r>
                        <a:rPr kumimoji="1" lang="en-US" altLang="zh-CN" sz="2800" b="1" i="1" smtClean="0">
                          <a:latin typeface="Cambria Math" panose="02040503050406030204" pitchFamily="18" charset="0"/>
                          <a:ea typeface="黑体" panose="02010609060101010101" pitchFamily="49" charset="-122"/>
                        </a:rPr>
                        <m:t>+</m:t>
                      </m:r>
                      <m:r>
                        <a:rPr kumimoji="1" lang="en-US" altLang="zh-CN" sz="2800" b="1" i="1" smtClean="0">
                          <a:latin typeface="Cambria Math" panose="02040503050406030204" pitchFamily="18" charset="0"/>
                          <a:ea typeface="黑体" panose="02010609060101010101" pitchFamily="49" charset="-122"/>
                        </a:rPr>
                        <m:t>𝑩𝑪𝑫</m:t>
                      </m:r>
                    </m:oMath>
                  </a14:m>
                  <a:r>
                    <a:rPr kumimoji="1" lang="en-US" altLang="zh-CN" sz="2800" b="1" dirty="0">
                      <a:latin typeface="黑体" panose="02010609060101010101" pitchFamily="49" charset="-122"/>
                      <a:ea typeface="黑体" panose="02010609060101010101" pitchFamily="49" charset="-122"/>
                    </a:rPr>
                    <a:t>,</a:t>
                  </a:r>
                  <a14:m>
                    <m:oMath xmlns:m="http://schemas.openxmlformats.org/officeDocument/2006/math">
                      <m:sSub>
                        <m:sSubPr>
                          <m:ctrlPr>
                            <a:rPr kumimoji="1" lang="en-US" altLang="zh-CN" sz="2800" b="1" i="1" dirty="0" smtClean="0">
                              <a:latin typeface="Cambria Math" panose="02040503050406030204" pitchFamily="18" charset="0"/>
                              <a:ea typeface="黑体" panose="02010609060101010101" pitchFamily="49" charset="-122"/>
                            </a:rPr>
                          </m:ctrlPr>
                        </m:sSubPr>
                        <m:e>
                          <m:r>
                            <a:rPr kumimoji="1" lang="en-US" altLang="zh-CN" sz="2800" b="1" i="1" dirty="0" smtClean="0">
                              <a:latin typeface="Cambria Math" panose="02040503050406030204" pitchFamily="18" charset="0"/>
                              <a:ea typeface="黑体" panose="02010609060101010101" pitchFamily="49" charset="-122"/>
                            </a:rPr>
                            <m:t>𝒀</m:t>
                          </m:r>
                        </m:e>
                        <m:sub>
                          <m:r>
                            <a:rPr kumimoji="1" lang="en-US" altLang="zh-CN" sz="2800" b="1" i="1" dirty="0" smtClean="0">
                              <a:latin typeface="Cambria Math" panose="02040503050406030204" pitchFamily="18" charset="0"/>
                              <a:ea typeface="黑体" panose="02010609060101010101" pitchFamily="49" charset="-122"/>
                            </a:rPr>
                            <m:t>𝟐</m:t>
                          </m:r>
                        </m:sub>
                      </m:sSub>
                      <m:r>
                        <a:rPr kumimoji="1" lang="en-US" altLang="zh-CN" sz="2800" b="1" i="1" dirty="0" smtClean="0">
                          <a:latin typeface="Cambria Math" panose="02040503050406030204" pitchFamily="18" charset="0"/>
                          <a:ea typeface="黑体" panose="02010609060101010101" pitchFamily="49" charset="-122"/>
                        </a:rPr>
                        <m:t>=</m:t>
                      </m:r>
                      <m:d>
                        <m:dPr>
                          <m:ctrlPr>
                            <a:rPr kumimoji="1" lang="en-US" altLang="zh-CN" sz="2800" b="1" i="1" dirty="0" smtClean="0">
                              <a:latin typeface="Cambria Math" panose="02040503050406030204" pitchFamily="18" charset="0"/>
                              <a:ea typeface="黑体" panose="02010609060101010101" pitchFamily="49" charset="-122"/>
                            </a:rPr>
                          </m:ctrlPr>
                        </m:dPr>
                        <m:e>
                          <m:r>
                            <a:rPr kumimoji="1" lang="en-US" altLang="zh-CN" sz="2800" b="1" i="1" dirty="0" smtClean="0">
                              <a:latin typeface="Cambria Math" panose="02040503050406030204" pitchFamily="18" charset="0"/>
                              <a:ea typeface="黑体" panose="02010609060101010101" pitchFamily="49" charset="-122"/>
                            </a:rPr>
                            <m:t>𝑨</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𝑩</m:t>
                          </m:r>
                        </m:e>
                      </m:d>
                      <m:d>
                        <m:dPr>
                          <m:ctrlPr>
                            <a:rPr kumimoji="1" lang="en-US" altLang="zh-CN" sz="2800" b="1" i="1" dirty="0" smtClean="0">
                              <a:latin typeface="Cambria Math" panose="02040503050406030204" pitchFamily="18" charset="0"/>
                              <a:ea typeface="黑体" panose="02010609060101010101" pitchFamily="49" charset="-122"/>
                            </a:rPr>
                          </m:ctrlPr>
                        </m:dPr>
                        <m:e>
                          <m:r>
                            <a:rPr kumimoji="1" lang="en-US" altLang="zh-CN" sz="2800" b="1" i="1" dirty="0" smtClean="0">
                              <a:latin typeface="Cambria Math" panose="02040503050406030204" pitchFamily="18" charset="0"/>
                              <a:ea typeface="黑体" panose="02010609060101010101" pitchFamily="49" charset="-122"/>
                            </a:rPr>
                            <m:t>𝑨</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𝑪</m:t>
                          </m:r>
                        </m:e>
                      </m:d>
                      <m:d>
                        <m:dPr>
                          <m:ctrlPr>
                            <a:rPr kumimoji="1" lang="en-US" altLang="zh-CN" sz="2800" b="1" i="1" dirty="0" smtClean="0">
                              <a:latin typeface="Cambria Math" panose="02040503050406030204" pitchFamily="18" charset="0"/>
                              <a:ea typeface="黑体" panose="02010609060101010101" pitchFamily="49" charset="-122"/>
                            </a:rPr>
                          </m:ctrlPr>
                        </m:dPr>
                        <m:e>
                          <m:r>
                            <a:rPr kumimoji="1" lang="en-US" altLang="zh-CN" sz="2800" b="1" i="1" dirty="0" smtClean="0">
                              <a:latin typeface="Cambria Math" panose="02040503050406030204" pitchFamily="18" charset="0"/>
                              <a:ea typeface="黑体" panose="02010609060101010101" pitchFamily="49" charset="-122"/>
                            </a:rPr>
                            <m:t>𝑨</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𝑫</m:t>
                          </m:r>
                        </m:e>
                      </m:d>
                    </m:oMath>
                  </a14:m>
                  <a:endParaRPr kumimoji="1" lang="en-US" altLang="zh-CN" sz="2800" b="1" dirty="0">
                    <a:latin typeface="黑体" panose="02010609060101010101" pitchFamily="49" charset="-122"/>
                    <a:ea typeface="黑体" panose="02010609060101010101" pitchFamily="49" charset="-122"/>
                  </a:endParaRPr>
                </a:p>
                <a:p>
                  <a:pPr eaLnBrk="1" hangingPunct="1">
                    <a:spcBef>
                      <a:spcPct val="50000"/>
                    </a:spcBef>
                  </a:pPr>
                  <a:r>
                    <a:rPr kumimoji="1" lang="en-US" altLang="zh-CN" sz="2800" b="1" dirty="0">
                      <a:latin typeface="黑体" panose="02010609060101010101" pitchFamily="49" charset="-122"/>
                      <a:ea typeface="黑体" panose="02010609060101010101" pitchFamily="49" charset="-122"/>
                    </a:rPr>
                    <a:t>    </a:t>
                  </a:r>
                  <a14:m>
                    <m:oMath xmlns:m="http://schemas.openxmlformats.org/officeDocument/2006/math">
                      <m:sSubSup>
                        <m:sSubSupPr>
                          <m:ctrlPr>
                            <a:rPr kumimoji="1" lang="en-US" altLang="zh-CN" sz="2800" b="1" i="1" dirty="0" smtClean="0">
                              <a:latin typeface="Cambria Math" panose="02040503050406030204" pitchFamily="18" charset="0"/>
                              <a:ea typeface="黑体" panose="02010609060101010101" pitchFamily="49" charset="-122"/>
                            </a:rPr>
                          </m:ctrlPr>
                        </m:sSubSupPr>
                        <m:e>
                          <m:r>
                            <a:rPr kumimoji="1" lang="en-US" altLang="zh-CN" sz="2800" b="1" i="1" dirty="0" smtClean="0">
                              <a:latin typeface="Cambria Math" panose="02040503050406030204" pitchFamily="18" charset="0"/>
                              <a:ea typeface="黑体" panose="02010609060101010101" pitchFamily="49" charset="-122"/>
                            </a:rPr>
                            <m:t>𝒀</m:t>
                          </m:r>
                        </m:e>
                        <m:sub>
                          <m:r>
                            <a:rPr kumimoji="1" lang="en-US" altLang="zh-CN" sz="2800" b="1" i="1" dirty="0" smtClean="0">
                              <a:latin typeface="Cambria Math" panose="02040503050406030204" pitchFamily="18" charset="0"/>
                              <a:ea typeface="黑体" panose="02010609060101010101" pitchFamily="49" charset="-122"/>
                            </a:rPr>
                            <m:t>𝟏</m:t>
                          </m:r>
                        </m:sub>
                        <m:sup>
                          <m:r>
                            <a:rPr kumimoji="1" lang="en-US" altLang="zh-CN" sz="2800" b="1" i="1" dirty="0" smtClean="0">
                              <a:latin typeface="Cambria Math" panose="02040503050406030204" pitchFamily="18" charset="0"/>
                              <a:ea typeface="黑体" panose="02010609060101010101" pitchFamily="49" charset="-122"/>
                            </a:rPr>
                            <m:t>′</m:t>
                          </m:r>
                        </m:sup>
                      </m:sSubSup>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𝑨</m:t>
                      </m:r>
                      <m:d>
                        <m:dPr>
                          <m:ctrlPr>
                            <a:rPr kumimoji="1" lang="en-US" altLang="zh-CN" sz="2800" b="1" i="1" dirty="0" smtClean="0">
                              <a:latin typeface="Cambria Math" panose="02040503050406030204" pitchFamily="18" charset="0"/>
                              <a:ea typeface="黑体" panose="02010609060101010101" pitchFamily="49" charset="-122"/>
                            </a:rPr>
                          </m:ctrlPr>
                        </m:dPr>
                        <m:e>
                          <m:r>
                            <a:rPr kumimoji="1" lang="en-US" altLang="zh-CN" sz="2800" b="1" i="1" dirty="0" smtClean="0">
                              <a:latin typeface="Cambria Math" panose="02040503050406030204" pitchFamily="18" charset="0"/>
                              <a:ea typeface="黑体" panose="02010609060101010101" pitchFamily="49" charset="-122"/>
                            </a:rPr>
                            <m:t>𝑩</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𝑪</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𝑫</m:t>
                          </m:r>
                        </m:e>
                      </m:d>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𝑨𝑩</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𝑨𝑪</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𝑨𝑫</m:t>
                      </m:r>
                    </m:oMath>
                  </a14:m>
                  <a:endParaRPr kumimoji="1" lang="en-US" altLang="zh-CN" sz="2800" b="1" dirty="0">
                    <a:latin typeface="黑体" panose="02010609060101010101" pitchFamily="49" charset="-122"/>
                    <a:ea typeface="黑体" panose="02010609060101010101" pitchFamily="49" charset="-122"/>
                  </a:endParaRPr>
                </a:p>
                <a:p>
                  <a:pPr eaLnBrk="1" hangingPunct="1">
                    <a:spcBef>
                      <a:spcPct val="50000"/>
                    </a:spcBef>
                  </a:pPr>
                  <a:r>
                    <a:rPr kumimoji="1" lang="en-US" altLang="zh-CN" sz="2800" b="1" dirty="0">
                      <a:latin typeface="黑体" panose="02010609060101010101" pitchFamily="49" charset="-122"/>
                      <a:ea typeface="黑体" panose="02010609060101010101" pitchFamily="49" charset="-122"/>
                    </a:rPr>
                    <a:t>    </a:t>
                  </a:r>
                  <a14:m>
                    <m:oMath xmlns:m="http://schemas.openxmlformats.org/officeDocument/2006/math">
                      <m:sSubSup>
                        <m:sSubSupPr>
                          <m:ctrlPr>
                            <a:rPr kumimoji="1" lang="en-US" altLang="zh-CN" sz="2800" b="1" i="1" dirty="0" smtClean="0">
                              <a:latin typeface="Cambria Math" panose="02040503050406030204" pitchFamily="18" charset="0"/>
                              <a:ea typeface="黑体" panose="02010609060101010101" pitchFamily="49" charset="-122"/>
                            </a:rPr>
                          </m:ctrlPr>
                        </m:sSubSupPr>
                        <m:e>
                          <m:r>
                            <a:rPr kumimoji="1" lang="en-US" altLang="zh-CN" sz="2800" b="1" i="1" dirty="0" smtClean="0">
                              <a:latin typeface="Cambria Math" panose="02040503050406030204" pitchFamily="18" charset="0"/>
                              <a:ea typeface="黑体" panose="02010609060101010101" pitchFamily="49" charset="-122"/>
                            </a:rPr>
                            <m:t>𝒀</m:t>
                          </m:r>
                        </m:e>
                        <m:sub>
                          <m:r>
                            <a:rPr kumimoji="1" lang="en-US" altLang="zh-CN" sz="2800" b="1" i="1" dirty="0" smtClean="0">
                              <a:latin typeface="Cambria Math" panose="02040503050406030204" pitchFamily="18" charset="0"/>
                              <a:ea typeface="黑体" panose="02010609060101010101" pitchFamily="49" charset="-122"/>
                            </a:rPr>
                            <m:t>𝟐</m:t>
                          </m:r>
                        </m:sub>
                        <m:sup>
                          <m:r>
                            <a:rPr kumimoji="1" lang="en-US" altLang="zh-CN" sz="2800" b="1" i="1" dirty="0" smtClean="0">
                              <a:latin typeface="Cambria Math" panose="02040503050406030204" pitchFamily="18" charset="0"/>
                              <a:ea typeface="黑体" panose="02010609060101010101" pitchFamily="49" charset="-122"/>
                            </a:rPr>
                            <m:t>′</m:t>
                          </m:r>
                        </m:sup>
                      </m:sSubSup>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𝑨𝑩</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𝑨𝑪</m:t>
                      </m:r>
                      <m:r>
                        <a:rPr kumimoji="1" lang="en-US" altLang="zh-CN" sz="2800" b="1" i="1" dirty="0" smtClean="0">
                          <a:latin typeface="Cambria Math" panose="02040503050406030204" pitchFamily="18" charset="0"/>
                          <a:ea typeface="黑体" panose="02010609060101010101" pitchFamily="49" charset="-122"/>
                        </a:rPr>
                        <m:t>+</m:t>
                      </m:r>
                      <m:r>
                        <a:rPr kumimoji="1" lang="en-US" altLang="zh-CN" sz="2800" b="1" i="1" dirty="0" smtClean="0">
                          <a:latin typeface="Cambria Math" panose="02040503050406030204" pitchFamily="18" charset="0"/>
                          <a:ea typeface="黑体" panose="02010609060101010101" pitchFamily="49" charset="-122"/>
                        </a:rPr>
                        <m:t>𝑨𝑫</m:t>
                      </m:r>
                    </m:oMath>
                  </a14:m>
                  <a:endParaRPr kumimoji="1" lang="en-US" altLang="zh-CN" sz="2800" b="1" dirty="0">
                    <a:latin typeface="黑体" panose="02010609060101010101" pitchFamily="49" charset="-122"/>
                    <a:ea typeface="黑体" panose="02010609060101010101" pitchFamily="49" charset="-122"/>
                  </a:endParaRPr>
                </a:p>
                <a:p>
                  <a:pPr eaLnBrk="1" hangingPunct="1">
                    <a:spcBef>
                      <a:spcPct val="50000"/>
                    </a:spcBef>
                  </a:pPr>
                  <a:r>
                    <a:rPr lang="en-US" altLang="zh-CN" dirty="0">
                      <a:latin typeface="黑体" panose="02010609060101010101" pitchFamily="49" charset="-122"/>
                      <a:ea typeface="黑体" panose="02010609060101010101" pitchFamily="49" charset="-122"/>
                    </a:rPr>
                    <a:t>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sSubSup>
                        <m:sSubSupPr>
                          <m:ctrlPr>
                            <a:rPr lang="en-US" altLang="zh-CN" i="1" dirty="0">
                              <a:latin typeface="Cambria Math" panose="02040503050406030204" pitchFamily="18" charset="0"/>
                              <a:ea typeface="黑体" panose="02010609060101010101" pitchFamily="49" charset="-122"/>
                            </a:rPr>
                          </m:ctrlPr>
                        </m:sSubSupPr>
                        <m:e>
                          <m:r>
                            <a:rPr lang="en-US" altLang="zh-CN" i="1" dirty="0">
                              <a:latin typeface="Cambria Math" panose="02040503050406030204" pitchFamily="18" charset="0"/>
                              <a:ea typeface="黑体" panose="02010609060101010101" pitchFamily="49" charset="-122"/>
                            </a:rPr>
                            <m:t>𝒀</m:t>
                          </m:r>
                        </m:e>
                        <m:sub>
                          <m:r>
                            <a:rPr lang="en-US" altLang="zh-CN" i="1" dirty="0">
                              <a:latin typeface="Cambria Math" panose="02040503050406030204" pitchFamily="18" charset="0"/>
                              <a:ea typeface="黑体" panose="02010609060101010101" pitchFamily="49" charset="-122"/>
                            </a:rPr>
                            <m:t>𝟏</m:t>
                          </m:r>
                        </m:sub>
                        <m:sup>
                          <m:r>
                            <a:rPr lang="en-US" altLang="zh-CN" b="1" i="1" dirty="0" smtClean="0">
                              <a:latin typeface="Cambria Math" panose="02040503050406030204" pitchFamily="18" charset="0"/>
                              <a:ea typeface="黑体" panose="02010609060101010101" pitchFamily="49" charset="-122"/>
                            </a:rPr>
                            <m:t>′</m:t>
                          </m:r>
                        </m:sup>
                      </m:sSubSup>
                    </m:oMath>
                  </a14:m>
                  <a:r>
                    <a:rPr kumimoji="1" lang="en-US" altLang="zh-CN" sz="2800" b="1" dirty="0">
                      <a:latin typeface="黑体" panose="02010609060101010101" pitchFamily="49" charset="-122"/>
                      <a:ea typeface="黑体" panose="02010609060101010101" pitchFamily="49" charset="-122"/>
                    </a:rPr>
                    <a:t>=</a:t>
                  </a:r>
                  <a14:m>
                    <m:oMath xmlns:m="http://schemas.openxmlformats.org/officeDocument/2006/math">
                      <m:sSubSup>
                        <m:sSubSupPr>
                          <m:ctrlPr>
                            <a:rPr lang="en-US" altLang="zh-CN" i="1" dirty="0">
                              <a:latin typeface="Cambria Math" panose="02040503050406030204" pitchFamily="18" charset="0"/>
                              <a:ea typeface="黑体" panose="02010609060101010101" pitchFamily="49" charset="-122"/>
                            </a:rPr>
                          </m:ctrlPr>
                        </m:sSubSupPr>
                        <m:e>
                          <m:r>
                            <a:rPr lang="en-US" altLang="zh-CN" i="1" dirty="0">
                              <a:latin typeface="Cambria Math" panose="02040503050406030204" pitchFamily="18" charset="0"/>
                              <a:ea typeface="黑体" panose="02010609060101010101" pitchFamily="49" charset="-122"/>
                            </a:rPr>
                            <m:t>𝒀</m:t>
                          </m:r>
                        </m:e>
                        <m:sub>
                          <m:r>
                            <a:rPr lang="en-US" altLang="zh-CN" i="1" dirty="0">
                              <a:latin typeface="Cambria Math" panose="02040503050406030204" pitchFamily="18" charset="0"/>
                              <a:ea typeface="黑体" panose="02010609060101010101" pitchFamily="49" charset="-122"/>
                            </a:rPr>
                            <m:t>𝟐</m:t>
                          </m:r>
                        </m:sub>
                        <m:sup>
                          <m:r>
                            <a:rPr lang="en-US" altLang="zh-CN" b="1" i="1" dirty="0" smtClean="0">
                              <a:latin typeface="Cambria Math" panose="02040503050406030204" pitchFamily="18" charset="0"/>
                              <a:ea typeface="黑体" panose="02010609060101010101" pitchFamily="49" charset="-122"/>
                            </a:rPr>
                            <m:t>′</m:t>
                          </m:r>
                        </m:sup>
                      </m:sSubSup>
                    </m:oMath>
                  </a14:m>
                  <a:r>
                    <a:rPr kumimoji="1" lang="zh-CN" altLang="en-US" sz="2800" b="1" dirty="0">
                      <a:latin typeface="黑体" panose="02010609060101010101" pitchFamily="49" charset="-122"/>
                      <a:ea typeface="黑体" panose="02010609060101010101" pitchFamily="49" charset="-122"/>
                    </a:rPr>
                    <a:t>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kumimoji="1" lang="zh-CN" altLang="en-US" sz="2800" b="1" dirty="0">
                      <a:latin typeface="黑体" panose="02010609060101010101" pitchFamily="49" charset="-122"/>
                      <a:ea typeface="黑体" panose="02010609060101010101" pitchFamily="49" charset="-122"/>
                    </a:rPr>
                    <a:t> </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𝒀</m:t>
                          </m:r>
                        </m:e>
                        <m:sub>
                          <m:r>
                            <a:rPr lang="en-US" altLang="zh-CN" i="1">
                              <a:latin typeface="Cambria Math" panose="02040503050406030204" pitchFamily="18" charset="0"/>
                              <a:ea typeface="黑体" panose="02010609060101010101" pitchFamily="49" charset="-122"/>
                            </a:rPr>
                            <m:t>𝟏</m:t>
                          </m:r>
                        </m:sub>
                      </m:sSub>
                    </m:oMath>
                  </a14:m>
                  <a:r>
                    <a:rPr kumimoji="1" lang="en-US" altLang="zh-CN" sz="2800" b="1" dirty="0">
                      <a:latin typeface="黑体" panose="02010609060101010101" pitchFamily="49" charset="-122"/>
                      <a:ea typeface="黑体" panose="02010609060101010101" pitchFamily="49" charset="-122"/>
                    </a:rPr>
                    <a:t>=</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𝒀</m:t>
                          </m:r>
                        </m:e>
                        <m:sub>
                          <m:r>
                            <a:rPr lang="en-US" altLang="zh-CN" b="1" i="1" smtClean="0">
                              <a:latin typeface="Cambria Math" panose="02040503050406030204" pitchFamily="18" charset="0"/>
                              <a:ea typeface="黑体" panose="02010609060101010101" pitchFamily="49" charset="-122"/>
                            </a:rPr>
                            <m:t>𝟐</m:t>
                          </m:r>
                        </m:sub>
                      </m:sSub>
                    </m:oMath>
                  </a14:m>
                  <a:r>
                    <a:rPr kumimoji="1" lang="zh-CN" altLang="en-US" sz="2800" b="1" dirty="0">
                      <a:latin typeface="黑体" panose="02010609060101010101" pitchFamily="49" charset="-122"/>
                      <a:ea typeface="黑体" panose="02010609060101010101" pitchFamily="49" charset="-122"/>
                    </a:rPr>
                    <a:t> </a:t>
                  </a:r>
                  <a:endParaRPr kumimoji="1" lang="zh-CN" altLang="en-US" sz="2800" b="1" dirty="0">
                    <a:latin typeface="黑体" panose="02010609060101010101" pitchFamily="49" charset="-122"/>
                    <a:ea typeface="黑体" panose="02010609060101010101" pitchFamily="49" charset="-122"/>
                  </a:endParaRPr>
                </a:p>
              </p:txBody>
            </p:sp>
          </mc:Choice>
          <mc:Fallback>
            <p:sp>
              <p:nvSpPr>
                <p:cNvPr id="7" name="Text Box 15"/>
                <p:cNvSpPr txBox="1">
                  <a:spLocks noRot="1" noChangeAspect="1" noMove="1" noResize="1" noEditPoints="1" noAdjustHandles="1" noChangeArrowheads="1" noChangeShapeType="1" noTextEdit="1"/>
                </p:cNvSpPr>
                <p:nvPr/>
              </p:nvSpPr>
              <p:spPr bwMode="auto">
                <a:xfrm>
                  <a:off x="1898" y="4415"/>
                  <a:ext cx="12360" cy="3938"/>
                </a:xfrm>
                <a:prstGeom prst="rect">
                  <a:avLst/>
                </a:prstGeom>
                <a:blipFill rotWithShape="1">
                  <a:blip r:embed="rId4"/>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up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57" name="AutoShape 9"/>
          <p:cNvSpPr/>
          <p:nvPr/>
        </p:nvSpPr>
        <p:spPr bwMode="auto">
          <a:xfrm>
            <a:off x="1232496" y="2327639"/>
            <a:ext cx="291504" cy="2857500"/>
          </a:xfrm>
          <a:prstGeom prst="leftBrace">
            <a:avLst>
              <a:gd name="adj1" fmla="val 121154"/>
              <a:gd name="adj2" fmla="val 50000"/>
            </a:avLst>
          </a:prstGeom>
          <a:noFill/>
          <a:ln w="38100">
            <a:solidFill>
              <a:srgbClr val="1F08F8"/>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F08F8"/>
              </a:solidFill>
              <a:latin typeface="黑体" panose="02010609060101010101" pitchFamily="49" charset="-122"/>
              <a:ea typeface="黑体" panose="02010609060101010101" pitchFamily="49" charset="-122"/>
            </a:endParaRPr>
          </a:p>
        </p:txBody>
      </p:sp>
      <p:sp>
        <p:nvSpPr>
          <p:cNvPr id="58" name="Text Box 10"/>
          <p:cNvSpPr txBox="1">
            <a:spLocks noChangeArrowheads="1"/>
          </p:cNvSpPr>
          <p:nvPr/>
        </p:nvSpPr>
        <p:spPr bwMode="auto">
          <a:xfrm>
            <a:off x="569318" y="2619739"/>
            <a:ext cx="615553" cy="224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spAutoFit/>
          </a:bodyPr>
          <a:lstStyle/>
          <a:p>
            <a:pPr algn="l"/>
            <a:r>
              <a:rPr lang="zh-CN" altLang="en-US" sz="2800" dirty="0">
                <a:solidFill>
                  <a:srgbClr val="1F08F8"/>
                </a:solidFill>
                <a:latin typeface="黑体" panose="02010609060101010101" pitchFamily="49" charset="-122"/>
                <a:ea typeface="黑体" panose="02010609060101010101" pitchFamily="49" charset="-122"/>
              </a:rPr>
              <a:t>五种表示方法</a:t>
            </a:r>
            <a:endParaRPr lang="zh-CN" altLang="en-US" sz="2800" dirty="0">
              <a:solidFill>
                <a:srgbClr val="1F08F8"/>
              </a:solidFill>
              <a:latin typeface="黑体" panose="02010609060101010101" pitchFamily="49" charset="-122"/>
              <a:ea typeface="黑体" panose="02010609060101010101" pitchFamily="49" charset="-122"/>
            </a:endParaRPr>
          </a:p>
        </p:txBody>
      </p:sp>
      <p:sp>
        <p:nvSpPr>
          <p:cNvPr id="59" name="Text Box 16"/>
          <p:cNvSpPr txBox="1">
            <a:spLocks noChangeArrowheads="1"/>
          </p:cNvSpPr>
          <p:nvPr/>
        </p:nvSpPr>
        <p:spPr bwMode="auto">
          <a:xfrm>
            <a:off x="1570038" y="2834052"/>
            <a:ext cx="27638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zh-CN" altLang="en-US" sz="2800" dirty="0">
                <a:solidFill>
                  <a:srgbClr val="1F08F8"/>
                </a:solidFill>
                <a:latin typeface="黑体" panose="02010609060101010101" pitchFamily="49" charset="-122"/>
                <a:ea typeface="黑体" panose="02010609060101010101" pitchFamily="49" charset="-122"/>
              </a:rPr>
              <a:t>逻辑函数式  </a:t>
            </a:r>
            <a:endParaRPr lang="en-US" altLang="zh-CN" sz="2800" dirty="0">
              <a:solidFill>
                <a:srgbClr val="1F08F8"/>
              </a:solidFill>
              <a:latin typeface="黑体" panose="02010609060101010101" pitchFamily="49" charset="-122"/>
              <a:ea typeface="黑体" panose="02010609060101010101" pitchFamily="49" charset="-122"/>
            </a:endParaRPr>
          </a:p>
        </p:txBody>
      </p:sp>
      <p:sp>
        <p:nvSpPr>
          <p:cNvPr id="101" name="Text Box 59"/>
          <p:cNvSpPr txBox="1">
            <a:spLocks noChangeArrowheads="1"/>
          </p:cNvSpPr>
          <p:nvPr/>
        </p:nvSpPr>
        <p:spPr bwMode="auto">
          <a:xfrm>
            <a:off x="1562100" y="3502628"/>
            <a:ext cx="25685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800" dirty="0">
                <a:solidFill>
                  <a:srgbClr val="1F08F8"/>
                </a:solidFill>
                <a:latin typeface="黑体" panose="02010609060101010101" pitchFamily="49" charset="-122"/>
                <a:ea typeface="黑体" panose="02010609060101010101" pitchFamily="49" charset="-122"/>
              </a:rPr>
              <a:t>逻辑图</a:t>
            </a:r>
            <a:endParaRPr lang="en-US" altLang="zh-CN" sz="2800" dirty="0">
              <a:solidFill>
                <a:srgbClr val="1F08F8"/>
              </a:solidFill>
              <a:latin typeface="黑体" panose="02010609060101010101" pitchFamily="49" charset="-122"/>
              <a:ea typeface="黑体" panose="02010609060101010101" pitchFamily="49" charset="-122"/>
            </a:endParaRPr>
          </a:p>
        </p:txBody>
      </p:sp>
      <p:sp>
        <p:nvSpPr>
          <p:cNvPr id="102" name="Text Box 60"/>
          <p:cNvSpPr txBox="1">
            <a:spLocks noChangeArrowheads="1"/>
          </p:cNvSpPr>
          <p:nvPr/>
        </p:nvSpPr>
        <p:spPr bwMode="auto">
          <a:xfrm>
            <a:off x="1570038" y="4095966"/>
            <a:ext cx="18081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800" dirty="0">
                <a:solidFill>
                  <a:srgbClr val="1F08F8"/>
                </a:solidFill>
                <a:latin typeface="黑体" panose="02010609060101010101" pitchFamily="49" charset="-122"/>
                <a:ea typeface="黑体" panose="02010609060101010101" pitchFamily="49" charset="-122"/>
              </a:rPr>
              <a:t>波形图</a:t>
            </a:r>
            <a:endParaRPr lang="zh-CN" altLang="en-US" sz="2800" dirty="0">
              <a:solidFill>
                <a:srgbClr val="1F08F8"/>
              </a:solidFill>
              <a:latin typeface="黑体" panose="02010609060101010101" pitchFamily="49" charset="-122"/>
              <a:ea typeface="黑体" panose="02010609060101010101" pitchFamily="49" charset="-122"/>
            </a:endParaRPr>
          </a:p>
        </p:txBody>
      </p:sp>
      <p:sp>
        <p:nvSpPr>
          <p:cNvPr id="107" name="Rectangle 67"/>
          <p:cNvSpPr>
            <a:spLocks noChangeArrowheads="1"/>
          </p:cNvSpPr>
          <p:nvPr/>
        </p:nvSpPr>
        <p:spPr bwMode="auto">
          <a:xfrm>
            <a:off x="1571625" y="2205402"/>
            <a:ext cx="300037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437005" indent="-1437005"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627505"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818005"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2008505"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199005"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6562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34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06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278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1F08F8"/>
                </a:solidFill>
                <a:latin typeface="黑体" panose="02010609060101010101" pitchFamily="49" charset="-122"/>
                <a:ea typeface="黑体" panose="02010609060101010101" pitchFamily="49" charset="-122"/>
              </a:rPr>
              <a:t>逻辑真值表</a:t>
            </a:r>
            <a:endParaRPr lang="zh-CN" altLang="en-US" sz="2800" dirty="0">
              <a:solidFill>
                <a:srgbClr val="1F08F8"/>
              </a:solidFill>
              <a:latin typeface="黑体" panose="02010609060101010101" pitchFamily="49" charset="-122"/>
              <a:ea typeface="黑体" panose="02010609060101010101" pitchFamily="49" charset="-122"/>
            </a:endParaRPr>
          </a:p>
        </p:txBody>
      </p:sp>
      <p:sp>
        <p:nvSpPr>
          <p:cNvPr id="109" name="Text Box 60"/>
          <p:cNvSpPr txBox="1">
            <a:spLocks noChangeArrowheads="1"/>
          </p:cNvSpPr>
          <p:nvPr/>
        </p:nvSpPr>
        <p:spPr bwMode="auto">
          <a:xfrm>
            <a:off x="1581150" y="4694840"/>
            <a:ext cx="330586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zh-CN" altLang="en-US" dirty="0">
                <a:solidFill>
                  <a:srgbClr val="1F08F8"/>
                </a:solidFill>
                <a:latin typeface="黑体" panose="02010609060101010101" pitchFamily="49" charset="-122"/>
                <a:ea typeface="黑体" panose="02010609060101010101" pitchFamily="49" charset="-122"/>
              </a:rPr>
              <a:t>硬件描述语言</a:t>
            </a:r>
            <a:endParaRPr lang="zh-CN" altLang="en-US" sz="2800" dirty="0">
              <a:solidFill>
                <a:srgbClr val="1F08F8"/>
              </a:solidFill>
              <a:latin typeface="黑体" panose="02010609060101010101" pitchFamily="49" charset="-122"/>
              <a:ea typeface="黑体" panose="02010609060101010101" pitchFamily="49" charset="-122"/>
            </a:endParaRPr>
          </a:p>
        </p:txBody>
      </p:sp>
      <p:sp>
        <p:nvSpPr>
          <p:cNvPr id="110" name="Rectangle 5"/>
          <p:cNvSpPr>
            <a:spLocks noChangeArrowheads="1"/>
          </p:cNvSpPr>
          <p:nvPr/>
        </p:nvSpPr>
        <p:spPr bwMode="auto">
          <a:xfrm>
            <a:off x="4314825" y="2540404"/>
            <a:ext cx="4040876"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buClr>
                <a:srgbClr val="000000"/>
              </a:buClr>
              <a:buSzPct val="75000"/>
            </a:pPr>
            <a:r>
              <a:rPr lang="zh-CN" altLang="en-US" dirty="0">
                <a:solidFill>
                  <a:srgbClr val="000000"/>
                </a:solidFill>
                <a:latin typeface="黑体" panose="02010609060101010101" pitchFamily="49" charset="-122"/>
                <a:ea typeface="黑体" panose="02010609060101010101" pitchFamily="49" charset="-122"/>
              </a:rPr>
              <a:t>举重比赛中有</a:t>
            </a:r>
            <a:r>
              <a:rPr lang="en-US" altLang="zh-CN" dirty="0">
                <a:solidFill>
                  <a:srgbClr val="000000"/>
                </a:solidFill>
                <a:latin typeface="黑体" panose="02010609060101010101" pitchFamily="49" charset="-122"/>
                <a:ea typeface="黑体" panose="02010609060101010101" pitchFamily="49" charset="-122"/>
              </a:rPr>
              <a:t>A</a:t>
            </a:r>
            <a:r>
              <a:rPr lang="zh-CN" altLang="en-US" dirty="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黑体" panose="02010609060101010101" pitchFamily="49" charset="-122"/>
                <a:ea typeface="黑体" panose="02010609060101010101" pitchFamily="49" charset="-122"/>
              </a:rPr>
              <a:t>B</a:t>
            </a:r>
            <a:r>
              <a:rPr lang="zh-CN" altLang="en-US" dirty="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黑体" panose="02010609060101010101" pitchFamily="49" charset="-122"/>
                <a:ea typeface="黑体" panose="02010609060101010101" pitchFamily="49" charset="-122"/>
              </a:rPr>
              <a:t>C</a:t>
            </a:r>
            <a:r>
              <a:rPr lang="zh-CN" altLang="en-US" dirty="0">
                <a:solidFill>
                  <a:srgbClr val="000000"/>
                </a:solidFill>
                <a:latin typeface="黑体" panose="02010609060101010101" pitchFamily="49" charset="-122"/>
                <a:ea typeface="黑体" panose="02010609060101010101" pitchFamily="49" charset="-122"/>
              </a:rPr>
              <a:t>三个裁判，</a:t>
            </a:r>
            <a:r>
              <a:rPr lang="en-US" altLang="zh-CN" dirty="0">
                <a:solidFill>
                  <a:srgbClr val="000000"/>
                </a:solidFill>
                <a:latin typeface="黑体" panose="02010609060101010101" pitchFamily="49" charset="-122"/>
                <a:ea typeface="黑体" panose="02010609060101010101" pitchFamily="49" charset="-122"/>
              </a:rPr>
              <a:t>A</a:t>
            </a:r>
            <a:r>
              <a:rPr lang="zh-CN" altLang="en-US" dirty="0">
                <a:solidFill>
                  <a:srgbClr val="000000"/>
                </a:solidFill>
                <a:latin typeface="黑体" panose="02010609060101010101" pitchFamily="49" charset="-122"/>
                <a:ea typeface="黑体" panose="02010609060101010101" pitchFamily="49" charset="-122"/>
              </a:rPr>
              <a:t>为主裁，</a:t>
            </a:r>
            <a:r>
              <a:rPr lang="en-US" altLang="zh-CN" dirty="0">
                <a:solidFill>
                  <a:srgbClr val="000000"/>
                </a:solidFill>
                <a:latin typeface="黑体" panose="02010609060101010101" pitchFamily="49" charset="-122"/>
                <a:ea typeface="黑体" panose="02010609060101010101" pitchFamily="49" charset="-122"/>
              </a:rPr>
              <a:t>B</a:t>
            </a:r>
            <a:r>
              <a:rPr lang="zh-CN" altLang="en-US" dirty="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黑体" panose="02010609060101010101" pitchFamily="49" charset="-122"/>
                <a:ea typeface="黑体" panose="02010609060101010101" pitchFamily="49" charset="-122"/>
              </a:rPr>
              <a:t>C</a:t>
            </a:r>
            <a:r>
              <a:rPr lang="zh-CN" altLang="en-US" dirty="0">
                <a:solidFill>
                  <a:srgbClr val="000000"/>
                </a:solidFill>
                <a:latin typeface="黑体" panose="02010609060101010101" pitchFamily="49" charset="-122"/>
                <a:ea typeface="黑体" panose="02010609060101010101" pitchFamily="49" charset="-122"/>
              </a:rPr>
              <a:t>为副裁，规定当主裁和至少一个副裁认定成绩有效时，则运动员成绩</a:t>
            </a:r>
            <a:r>
              <a:rPr lang="en-US" altLang="zh-CN" dirty="0">
                <a:solidFill>
                  <a:srgbClr val="000000"/>
                </a:solidFill>
                <a:latin typeface="黑体" panose="02010609060101010101" pitchFamily="49" charset="-122"/>
                <a:ea typeface="黑体" panose="02010609060101010101" pitchFamily="49" charset="-122"/>
              </a:rPr>
              <a:t>F</a:t>
            </a:r>
            <a:r>
              <a:rPr lang="zh-CN" altLang="en-US" dirty="0">
                <a:solidFill>
                  <a:srgbClr val="000000"/>
                </a:solidFill>
                <a:latin typeface="黑体" panose="02010609060101010101" pitchFamily="49" charset="-122"/>
                <a:ea typeface="黑体" panose="02010609060101010101" pitchFamily="49" charset="-122"/>
              </a:rPr>
              <a:t>有效，否则无效。</a:t>
            </a:r>
            <a:endParaRPr lang="zh-CN" altLang="en-US" dirty="0">
              <a:solidFill>
                <a:srgbClr val="000000"/>
              </a:solidFill>
              <a:latin typeface="黑体" panose="02010609060101010101" pitchFamily="49" charset="-122"/>
              <a:ea typeface="黑体" panose="02010609060101010101" pitchFamily="49" charset="-122"/>
            </a:endParaRPr>
          </a:p>
        </p:txBody>
      </p:sp>
      <p:sp>
        <p:nvSpPr>
          <p:cNvPr id="111" name="Text Box 26"/>
          <p:cNvSpPr txBox="1">
            <a:spLocks noChangeArrowheads="1"/>
          </p:cNvSpPr>
          <p:nvPr/>
        </p:nvSpPr>
        <p:spPr bwMode="auto">
          <a:xfrm>
            <a:off x="3686175" y="2103802"/>
            <a:ext cx="4776788" cy="52322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a:t>
            </a: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例</a:t>
            </a:r>
            <a:r>
              <a:rPr kumimoji="1" lang="en-US" altLang="zh-CN"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a:t>
            </a:r>
            <a:r>
              <a:rPr kumimoji="1" lang="zh-CN" altLang="en-US"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rPr>
              <a:t>逻辑问题：裁判电路</a:t>
            </a:r>
            <a:endParaRPr kumimoji="1" lang="en-US" altLang="zh-CN" sz="2800" b="1" i="0" u="none" strike="noStrike" kern="1200" cap="none" spc="0" normalizeH="0" baseline="0" noProof="0" dirty="0">
              <a:ln>
                <a:noFill/>
              </a:ln>
              <a:solidFill>
                <a:srgbClr val="1F08F8"/>
              </a:solidFill>
              <a:effectLst/>
              <a:uLnTx/>
              <a:uFillTx/>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wipe(left)">
                                      <p:cBhvr>
                                        <p:cTn id="17" dur="500"/>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wipe(left)">
                                      <p:cBhvr>
                                        <p:cTn id="27" dur="500"/>
                                        <p:tgtEl>
                                          <p:spTgt spid="10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wipe(left)">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wipe(left)">
                                      <p:cBhvr>
                                        <p:cTn id="37" dur="500"/>
                                        <p:tgtEl>
                                          <p:spTgt spid="109"/>
                                        </p:tgtEl>
                                      </p:cBhvr>
                                    </p:animEffect>
                                  </p:childTnLst>
                                </p:cTn>
                              </p:par>
                            </p:childTnLst>
                          </p:cTn>
                        </p:par>
                      </p:childTnLst>
                    </p:cTn>
                  </p:par>
                  <p:par>
                    <p:cTn id="38" fill="hold">
                      <p:stCondLst>
                        <p:cond delay="indefinite"/>
                      </p:stCondLst>
                      <p:childTnLst>
                        <p:par>
                          <p:cTn id="39" fill="hold">
                            <p:stCondLst>
                              <p:cond delay="0"/>
                            </p:stCondLst>
                            <p:childTnLst>
                              <p:par>
                                <p:cTn id="40" presetID="15" presetClass="entr" presetSubtype="0" fill="hold" grpId="0" nodeType="clickEffect">
                                  <p:stCondLst>
                                    <p:cond delay="0"/>
                                  </p:stCondLst>
                                  <p:childTnLst>
                                    <p:set>
                                      <p:cBhvr>
                                        <p:cTn id="41" dur="1" fill="hold">
                                          <p:stCondLst>
                                            <p:cond delay="0"/>
                                          </p:stCondLst>
                                        </p:cTn>
                                        <p:tgtEl>
                                          <p:spTgt spid="111"/>
                                        </p:tgtEl>
                                        <p:attrNameLst>
                                          <p:attrName>style.visibility</p:attrName>
                                        </p:attrNameLst>
                                      </p:cBhvr>
                                      <p:to>
                                        <p:strVal val="visible"/>
                                      </p:to>
                                    </p:set>
                                    <p:anim calcmode="lin" valueType="num">
                                      <p:cBhvr>
                                        <p:cTn id="42" dur="1000" fill="hold"/>
                                        <p:tgtEl>
                                          <p:spTgt spid="111"/>
                                        </p:tgtEl>
                                        <p:attrNameLst>
                                          <p:attrName>ppt_w</p:attrName>
                                        </p:attrNameLst>
                                      </p:cBhvr>
                                      <p:tavLst>
                                        <p:tav tm="0">
                                          <p:val>
                                            <p:fltVal val="0"/>
                                          </p:val>
                                        </p:tav>
                                        <p:tav tm="100000">
                                          <p:val>
                                            <p:strVal val="#ppt_w"/>
                                          </p:val>
                                        </p:tav>
                                      </p:tavLst>
                                    </p:anim>
                                    <p:anim calcmode="lin" valueType="num">
                                      <p:cBhvr>
                                        <p:cTn id="43" dur="1000" fill="hold"/>
                                        <p:tgtEl>
                                          <p:spTgt spid="111"/>
                                        </p:tgtEl>
                                        <p:attrNameLst>
                                          <p:attrName>ppt_h</p:attrName>
                                        </p:attrNameLst>
                                      </p:cBhvr>
                                      <p:tavLst>
                                        <p:tav tm="0">
                                          <p:val>
                                            <p:fltVal val="0"/>
                                          </p:val>
                                        </p:tav>
                                        <p:tav tm="100000">
                                          <p:val>
                                            <p:strVal val="#ppt_h"/>
                                          </p:val>
                                        </p:tav>
                                      </p:tavLst>
                                    </p:anim>
                                    <p:anim calcmode="lin" valueType="num">
                                      <p:cBhvr>
                                        <p:cTn id="44" dur="1000" fill="hold"/>
                                        <p:tgtEl>
                                          <p:spTgt spid="111"/>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18" presetClass="entr" presetSubtype="3" fill="hold" grpId="0" nodeType="clickEffect">
                                  <p:stCondLst>
                                    <p:cond delay="0"/>
                                  </p:stCondLst>
                                  <p:childTnLst>
                                    <p:set>
                                      <p:cBhvr>
                                        <p:cTn id="49" dur="1" fill="hold">
                                          <p:stCondLst>
                                            <p:cond delay="0"/>
                                          </p:stCondLst>
                                        </p:cTn>
                                        <p:tgtEl>
                                          <p:spTgt spid="110"/>
                                        </p:tgtEl>
                                        <p:attrNameLst>
                                          <p:attrName>style.visibility</p:attrName>
                                        </p:attrNameLst>
                                      </p:cBhvr>
                                      <p:to>
                                        <p:strVal val="visible"/>
                                      </p:to>
                                    </p:set>
                                    <p:animEffect transition="in" filter="strips(upRight)">
                                      <p:cBhvr>
                                        <p:cTn id="50"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utoUpdateAnimBg="0"/>
      <p:bldP spid="59" grpId="0" autoUpdateAnimBg="0"/>
      <p:bldP spid="101" grpId="0" autoUpdateAnimBg="0"/>
      <p:bldP spid="102" grpId="0" autoUpdateAnimBg="0"/>
      <p:bldP spid="107" grpId="0" autoUpdateAnimBg="0"/>
      <p:bldP spid="109" grpId="0" autoUpdateAnimBg="0"/>
      <p:bldP spid="110" grpId="0" bldLvl="0" animBg="1" autoUpdateAnimBg="0"/>
      <p:bldP spid="111"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0"/>
            <a:ext cx="6954715" cy="588136"/>
          </a:xfrm>
          <a:prstGeom prst="rect">
            <a:avLst/>
          </a:prstGeom>
        </p:spPr>
        <p:txBody>
          <a:bodyPr/>
          <a:lst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逻辑真值表</a:t>
            </a:r>
            <a:endParaRPr lang="zh-CN" altLang="zh-CN" sz="3200" dirty="0">
              <a:latin typeface="黑体" panose="02010609060101010101" pitchFamily="49" charset="-122"/>
              <a:ea typeface="黑体" panose="02010609060101010101" pitchFamily="49" charset="-122"/>
            </a:endParaRPr>
          </a:p>
        </p:txBody>
      </p:sp>
      <p:sp>
        <p:nvSpPr>
          <p:cNvPr id="3" name="Rectangle 3"/>
          <p:cNvSpPr>
            <a:spLocks noChangeArrowheads="1"/>
          </p:cNvSpPr>
          <p:nvPr/>
        </p:nvSpPr>
        <p:spPr bwMode="auto">
          <a:xfrm>
            <a:off x="395288" y="886275"/>
            <a:ext cx="3897312" cy="61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ts val="1200"/>
              </a:spcBef>
              <a:buClr>
                <a:srgbClr val="330066"/>
              </a:buClr>
              <a:buFont typeface="Wingdings" panose="05000000000000000000" pitchFamily="2" charset="2"/>
              <a:buChar char="u"/>
              <a:defRPr/>
            </a:pPr>
            <a:r>
              <a:rPr lang="zh-CN" altLang="en-US" sz="2800" dirty="0">
                <a:latin typeface="黑体" panose="02010609060101010101" pitchFamily="49" charset="-122"/>
                <a:ea typeface="黑体" panose="02010609060101010101" pitchFamily="49" charset="-122"/>
              </a:rPr>
              <a:t>将输入变量所有取值下对应的输出值求出来，列成表格，即为</a:t>
            </a:r>
            <a:r>
              <a:rPr lang="zh-CN" altLang="en-US" sz="2800" dirty="0">
                <a:solidFill>
                  <a:srgbClr val="1F08F8"/>
                </a:solidFill>
                <a:latin typeface="黑体" panose="02010609060101010101" pitchFamily="49" charset="-122"/>
                <a:ea typeface="黑体" panose="02010609060101010101" pitchFamily="49" charset="-122"/>
              </a:rPr>
              <a:t>逻辑真值表</a:t>
            </a:r>
            <a:endParaRPr lang="en-US" altLang="zh-CN" sz="2800" dirty="0">
              <a:solidFill>
                <a:srgbClr val="1F08F8"/>
              </a:solidFill>
              <a:latin typeface="黑体" panose="02010609060101010101" pitchFamily="49" charset="-122"/>
              <a:ea typeface="黑体" panose="02010609060101010101" pitchFamily="49" charset="-122"/>
            </a:endParaRPr>
          </a:p>
          <a:p>
            <a:pPr algn="just" eaLnBrk="1" hangingPunct="1">
              <a:spcBef>
                <a:spcPts val="1200"/>
              </a:spcBef>
              <a:buClr>
                <a:srgbClr val="330066"/>
              </a:buClr>
              <a:buFont typeface="Wingdings" panose="05000000000000000000" pitchFamily="2" charset="2"/>
              <a:buChar char="u"/>
              <a:defRPr/>
            </a:pPr>
            <a:r>
              <a:rPr lang="zh-CN" altLang="en-US" sz="2800" dirty="0">
                <a:latin typeface="黑体" panose="02010609060101010101" pitchFamily="49" charset="-122"/>
                <a:ea typeface="黑体" panose="02010609060101010101" pitchFamily="49" charset="-122"/>
              </a:rPr>
              <a:t>列真值表的步骤：</a:t>
            </a:r>
            <a:endParaRPr lang="en-US" altLang="zh-CN" sz="2800" dirty="0">
              <a:latin typeface="黑体" panose="02010609060101010101" pitchFamily="49" charset="-122"/>
              <a:ea typeface="黑体" panose="02010609060101010101" pitchFamily="49" charset="-122"/>
            </a:endParaRPr>
          </a:p>
          <a:p>
            <a:pPr algn="just" eaLnBrk="1" hangingPunct="1">
              <a:spcBef>
                <a:spcPts val="1200"/>
              </a:spcBef>
              <a:buClr>
                <a:srgbClr val="330066"/>
              </a:buClr>
              <a:buFont typeface="Wingdings" panose="05000000000000000000" pitchFamily="2" charset="2"/>
              <a:buChar char="u"/>
              <a:defRPr/>
            </a:pPr>
            <a:r>
              <a:rPr lang="en-US" altLang="zh-CN" sz="2800" dirty="0">
                <a:latin typeface="黑体" panose="02010609060101010101" pitchFamily="49" charset="-122"/>
                <a:ea typeface="黑体" panose="02010609060101010101" pitchFamily="49" charset="-122"/>
              </a:rPr>
              <a:t>a)</a:t>
            </a:r>
            <a:r>
              <a:rPr lang="zh-CN" altLang="en-US" sz="2800" dirty="0">
                <a:latin typeface="黑体" panose="02010609060101010101" pitchFamily="49" charset="-122"/>
                <a:ea typeface="黑体" panose="02010609060101010101" pitchFamily="49" charset="-122"/>
              </a:rPr>
              <a:t>找出输入、输出变量，并用相应的字母表示；</a:t>
            </a:r>
            <a:endParaRPr lang="en-US" altLang="zh-CN" sz="2800" dirty="0">
              <a:latin typeface="黑体" panose="02010609060101010101" pitchFamily="49" charset="-122"/>
              <a:ea typeface="黑体" panose="02010609060101010101" pitchFamily="49" charset="-122"/>
            </a:endParaRPr>
          </a:p>
          <a:p>
            <a:pPr algn="just" eaLnBrk="1" hangingPunct="1">
              <a:spcBef>
                <a:spcPts val="1200"/>
              </a:spcBef>
              <a:buClr>
                <a:srgbClr val="330066"/>
              </a:buClr>
              <a:buFont typeface="Wingdings" panose="05000000000000000000" pitchFamily="2" charset="2"/>
              <a:buChar char="u"/>
              <a:defRPr/>
            </a:pPr>
            <a:r>
              <a:rPr lang="en-US" altLang="zh-CN" sz="2800" dirty="0">
                <a:latin typeface="黑体" panose="02010609060101010101" pitchFamily="49" charset="-122"/>
                <a:ea typeface="黑体" panose="02010609060101010101" pitchFamily="49" charset="-122"/>
              </a:rPr>
              <a:t>b)</a:t>
            </a:r>
            <a:r>
              <a:rPr lang="zh-CN" altLang="en-US" sz="2800" dirty="0">
                <a:latin typeface="黑体" panose="02010609060101010101" pitchFamily="49" charset="-122"/>
                <a:ea typeface="黑体" panose="02010609060101010101" pitchFamily="49" charset="-122"/>
              </a:rPr>
              <a:t>逻辑赋值；</a:t>
            </a:r>
            <a:endParaRPr lang="en-US" altLang="zh-CN" sz="2800" dirty="0">
              <a:latin typeface="黑体" panose="02010609060101010101" pitchFamily="49" charset="-122"/>
              <a:ea typeface="黑体" panose="02010609060101010101" pitchFamily="49" charset="-122"/>
            </a:endParaRPr>
          </a:p>
          <a:p>
            <a:pPr algn="just" eaLnBrk="1" hangingPunct="1">
              <a:spcBef>
                <a:spcPts val="1200"/>
              </a:spcBef>
              <a:buClr>
                <a:srgbClr val="330066"/>
              </a:buClr>
              <a:buFont typeface="Wingdings" panose="05000000000000000000" pitchFamily="2" charset="2"/>
              <a:buChar char="u"/>
              <a:defRPr/>
            </a:pPr>
            <a:r>
              <a:rPr lang="en-US" altLang="zh-CN" sz="2800" dirty="0">
                <a:latin typeface="黑体" panose="02010609060101010101" pitchFamily="49" charset="-122"/>
                <a:ea typeface="黑体" panose="02010609060101010101" pitchFamily="49" charset="-122"/>
              </a:rPr>
              <a:t>c)</a:t>
            </a:r>
            <a:r>
              <a:rPr lang="zh-CN" altLang="en-US" sz="2800" dirty="0">
                <a:latin typeface="黑体" panose="02010609060101010101" pitchFamily="49" charset="-122"/>
                <a:ea typeface="黑体" panose="02010609060101010101" pitchFamily="49" charset="-122"/>
              </a:rPr>
              <a:t>画出表格。</a:t>
            </a:r>
            <a:endParaRPr lang="en-US" altLang="zh-CN" sz="2800" dirty="0">
              <a:latin typeface="黑体" panose="02010609060101010101" pitchFamily="49" charset="-122"/>
              <a:ea typeface="黑体" panose="02010609060101010101" pitchFamily="49" charset="-122"/>
            </a:endParaRPr>
          </a:p>
        </p:txBody>
      </p:sp>
      <p:grpSp>
        <p:nvGrpSpPr>
          <p:cNvPr id="4" name="组合 3"/>
          <p:cNvGrpSpPr/>
          <p:nvPr/>
        </p:nvGrpSpPr>
        <p:grpSpPr>
          <a:xfrm>
            <a:off x="5503568" y="2999649"/>
            <a:ext cx="2452384" cy="3249412"/>
            <a:chOff x="3830306" y="4059349"/>
            <a:chExt cx="1661161" cy="3249412"/>
          </a:xfrm>
        </p:grpSpPr>
        <p:sp>
          <p:nvSpPr>
            <p:cNvPr id="5" name="文本框 4"/>
            <p:cNvSpPr txBox="1"/>
            <p:nvPr/>
          </p:nvSpPr>
          <p:spPr bwMode="auto">
            <a:xfrm>
              <a:off x="3872633" y="4107885"/>
              <a:ext cx="1618834"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A  B  C     </a:t>
              </a:r>
              <a:r>
                <a:rPr lang="en-US" altLang="zh-CN" dirty="0">
                  <a:solidFill>
                    <a:srgbClr val="FF0000"/>
                  </a:solidFill>
                  <a:latin typeface="Times New Roman" panose="02020603050405020304" pitchFamily="18" charset="0"/>
                </a:rPr>
                <a:t>F</a:t>
              </a:r>
              <a:endParaRPr lang="en-US" altLang="zh-CN" dirty="0">
                <a:solidFill>
                  <a:srgbClr val="FF0000"/>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0   0   0     </a:t>
              </a:r>
              <a:r>
                <a:rPr lang="en-US" altLang="zh-CN" dirty="0">
                  <a:solidFill>
                    <a:srgbClr val="FF0000"/>
                  </a:solidFill>
                  <a:latin typeface="Times New Roman" panose="02020603050405020304" pitchFamily="18" charset="0"/>
                </a:rPr>
                <a:t>0</a:t>
              </a:r>
              <a:endParaRPr lang="en-US" altLang="zh-CN" dirty="0">
                <a:solidFill>
                  <a:srgbClr val="FF0000"/>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0   0   1     </a:t>
              </a:r>
              <a:r>
                <a:rPr lang="en-US" altLang="zh-CN" dirty="0">
                  <a:solidFill>
                    <a:srgbClr val="FF0000"/>
                  </a:solidFill>
                  <a:latin typeface="Times New Roman" panose="02020603050405020304" pitchFamily="18" charset="0"/>
                </a:rPr>
                <a:t>0</a:t>
              </a:r>
              <a:endParaRPr lang="en-US" altLang="zh-CN" dirty="0">
                <a:solidFill>
                  <a:srgbClr val="FF0000"/>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0   1   0     </a:t>
              </a:r>
              <a:r>
                <a:rPr lang="en-US" altLang="zh-CN" dirty="0">
                  <a:solidFill>
                    <a:srgbClr val="FF0000"/>
                  </a:solidFill>
                  <a:latin typeface="Times New Roman" panose="02020603050405020304" pitchFamily="18" charset="0"/>
                </a:rPr>
                <a:t>0</a:t>
              </a:r>
              <a:endParaRPr lang="en-US" altLang="zh-CN" dirty="0">
                <a:solidFill>
                  <a:srgbClr val="FF0000"/>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0   1   1     </a:t>
              </a:r>
              <a:r>
                <a:rPr lang="en-US" altLang="zh-CN" dirty="0">
                  <a:solidFill>
                    <a:srgbClr val="FF0000"/>
                  </a:solidFill>
                  <a:latin typeface="Times New Roman" panose="02020603050405020304" pitchFamily="18" charset="0"/>
                </a:rPr>
                <a:t>0</a:t>
              </a:r>
              <a:endParaRPr lang="en-US" altLang="zh-CN" dirty="0">
                <a:solidFill>
                  <a:srgbClr val="FF0000"/>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1   0   0     </a:t>
              </a:r>
              <a:r>
                <a:rPr lang="en-US" altLang="zh-CN" dirty="0">
                  <a:solidFill>
                    <a:srgbClr val="FF0000"/>
                  </a:solidFill>
                  <a:latin typeface="Times New Roman" panose="02020603050405020304" pitchFamily="18" charset="0"/>
                </a:rPr>
                <a:t>0</a:t>
              </a:r>
              <a:endParaRPr lang="en-US" altLang="zh-CN" dirty="0">
                <a:solidFill>
                  <a:srgbClr val="FF0000"/>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1   0   1     </a:t>
              </a:r>
              <a:r>
                <a:rPr lang="en-US" altLang="zh-CN" dirty="0">
                  <a:solidFill>
                    <a:srgbClr val="FF0000"/>
                  </a:solidFill>
                  <a:latin typeface="Times New Roman" panose="02020603050405020304" pitchFamily="18" charset="0"/>
                </a:rPr>
                <a:t>1</a:t>
              </a: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1   1   0     </a:t>
              </a:r>
              <a:r>
                <a:rPr lang="en-US" altLang="zh-CN" dirty="0">
                  <a:solidFill>
                    <a:srgbClr val="FF0000"/>
                  </a:solidFill>
                  <a:latin typeface="Times New Roman" panose="02020603050405020304" pitchFamily="18" charset="0"/>
                </a:rPr>
                <a:t>1</a:t>
              </a:r>
              <a:endParaRPr lang="en-US" altLang="zh-CN" dirty="0">
                <a:solidFill>
                  <a:srgbClr val="FF0000"/>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1   1   1     </a:t>
              </a:r>
              <a:r>
                <a:rPr lang="en-US" altLang="zh-CN" dirty="0">
                  <a:solidFill>
                    <a:srgbClr val="FF0000"/>
                  </a:solidFill>
                  <a:latin typeface="Times New Roman" panose="02020603050405020304" pitchFamily="18" charset="0"/>
                </a:rPr>
                <a:t>1</a:t>
              </a:r>
              <a:endParaRPr lang="zh-CN" altLang="en-US" sz="3200" dirty="0">
                <a:solidFill>
                  <a:srgbClr val="FF0000"/>
                </a:solidFill>
                <a:latin typeface="Times New Roman" panose="02020603050405020304" pitchFamily="18" charset="0"/>
              </a:endParaRPr>
            </a:p>
          </p:txBody>
        </p:sp>
        <p:cxnSp>
          <p:nvCxnSpPr>
            <p:cNvPr id="6" name="直接连接符 5"/>
            <p:cNvCxnSpPr/>
            <p:nvPr/>
          </p:nvCxnSpPr>
          <p:spPr bwMode="auto">
            <a:xfrm flipV="1">
              <a:off x="3830306" y="4320540"/>
              <a:ext cx="1364373" cy="8151"/>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4864724" y="4059349"/>
              <a:ext cx="7360" cy="3213941"/>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Rectangle 3"/>
          <p:cNvSpPr>
            <a:spLocks noChangeArrowheads="1"/>
          </p:cNvSpPr>
          <p:nvPr/>
        </p:nvSpPr>
        <p:spPr bwMode="auto">
          <a:xfrm>
            <a:off x="4592092" y="1310736"/>
            <a:ext cx="4337824" cy="61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ts val="1200"/>
              </a:spcBef>
              <a:buClr>
                <a:srgbClr val="330066"/>
              </a:buClr>
              <a:buFont typeface="Wingdings" panose="05000000000000000000" pitchFamily="2" charset="2"/>
              <a:buChar char="u"/>
              <a:defRPr/>
            </a:pPr>
            <a:r>
              <a:rPr lang="zh-CN" altLang="en-US" sz="2800" dirty="0">
                <a:solidFill>
                  <a:srgbClr val="1F08F8"/>
                </a:solidFill>
                <a:latin typeface="黑体" panose="02010609060101010101" pitchFamily="49" charset="-122"/>
                <a:ea typeface="黑体" panose="02010609060101010101" pitchFamily="49" charset="-122"/>
              </a:rPr>
              <a:t>输入：主裁</a:t>
            </a:r>
            <a:r>
              <a:rPr lang="en-US" altLang="zh-CN" sz="2800" dirty="0">
                <a:solidFill>
                  <a:srgbClr val="1F08F8"/>
                </a:solidFill>
                <a:latin typeface="黑体" panose="02010609060101010101" pitchFamily="49" charset="-122"/>
                <a:ea typeface="黑体" panose="02010609060101010101" pitchFamily="49" charset="-122"/>
              </a:rPr>
              <a:t>A</a:t>
            </a:r>
            <a:r>
              <a:rPr lang="zh-CN" altLang="en-US" sz="2800" dirty="0">
                <a:solidFill>
                  <a:srgbClr val="1F08F8"/>
                </a:solidFill>
                <a:latin typeface="黑体" panose="02010609060101010101" pitchFamily="49" charset="-122"/>
                <a:ea typeface="黑体" panose="02010609060101010101" pitchFamily="49" charset="-122"/>
              </a:rPr>
              <a:t>，副裁</a:t>
            </a:r>
            <a:r>
              <a:rPr lang="en-US" altLang="zh-CN" sz="2800" dirty="0">
                <a:solidFill>
                  <a:srgbClr val="1F08F8"/>
                </a:solidFill>
                <a:latin typeface="黑体" panose="02010609060101010101" pitchFamily="49" charset="-122"/>
                <a:ea typeface="黑体" panose="02010609060101010101" pitchFamily="49" charset="-122"/>
              </a:rPr>
              <a:t>B</a:t>
            </a:r>
            <a:r>
              <a:rPr lang="zh-CN" altLang="en-US" sz="2800" dirty="0">
                <a:solidFill>
                  <a:srgbClr val="1F08F8"/>
                </a:solidFill>
                <a:latin typeface="黑体" panose="02010609060101010101" pitchFamily="49" charset="-122"/>
                <a:ea typeface="黑体" panose="02010609060101010101" pitchFamily="49" charset="-122"/>
              </a:rPr>
              <a:t>、</a:t>
            </a:r>
            <a:r>
              <a:rPr lang="en-US" altLang="zh-CN" sz="2800" dirty="0">
                <a:solidFill>
                  <a:srgbClr val="1F08F8"/>
                </a:solidFill>
                <a:latin typeface="黑体" panose="02010609060101010101" pitchFamily="49" charset="-122"/>
                <a:ea typeface="黑体" panose="02010609060101010101" pitchFamily="49" charset="-122"/>
              </a:rPr>
              <a:t>C</a:t>
            </a:r>
            <a:endParaRPr lang="en-US" altLang="zh-CN" sz="2800" dirty="0">
              <a:solidFill>
                <a:srgbClr val="1F08F8"/>
              </a:solidFill>
              <a:latin typeface="黑体" panose="02010609060101010101" pitchFamily="49" charset="-122"/>
              <a:ea typeface="黑体" panose="02010609060101010101" pitchFamily="49" charset="-122"/>
            </a:endParaRPr>
          </a:p>
          <a:p>
            <a:pPr algn="just" eaLnBrk="1" hangingPunct="1">
              <a:spcBef>
                <a:spcPts val="1200"/>
              </a:spcBef>
              <a:buClr>
                <a:srgbClr val="330066"/>
              </a:buClr>
              <a:buFont typeface="Wingdings" panose="05000000000000000000" pitchFamily="2" charset="2"/>
              <a:buChar char="u"/>
              <a:defRPr/>
            </a:pPr>
            <a:r>
              <a:rPr lang="zh-CN" altLang="en-US" sz="2800" dirty="0">
                <a:solidFill>
                  <a:srgbClr val="1F08F8"/>
                </a:solidFill>
                <a:latin typeface="黑体" panose="02010609060101010101" pitchFamily="49" charset="-122"/>
                <a:ea typeface="黑体" panose="02010609060101010101" pitchFamily="49" charset="-122"/>
              </a:rPr>
              <a:t>输出：成绩是否有效（</a:t>
            </a:r>
            <a:r>
              <a:rPr lang="en-US" altLang="zh-CN" sz="2800" dirty="0">
                <a:solidFill>
                  <a:srgbClr val="1F08F8"/>
                </a:solidFill>
                <a:latin typeface="黑体" panose="02010609060101010101" pitchFamily="49" charset="-122"/>
                <a:ea typeface="黑体" panose="02010609060101010101" pitchFamily="49" charset="-122"/>
              </a:rPr>
              <a:t>F</a:t>
            </a:r>
            <a:r>
              <a:rPr lang="zh-CN" altLang="en-US" sz="2800" dirty="0">
                <a:solidFill>
                  <a:srgbClr val="1F08F8"/>
                </a:solidFill>
                <a:latin typeface="黑体" panose="02010609060101010101" pitchFamily="49" charset="-122"/>
                <a:ea typeface="黑体" panose="02010609060101010101" pitchFamily="49" charset="-122"/>
              </a:rPr>
              <a:t>）</a:t>
            </a:r>
            <a:endParaRPr lang="en-US" altLang="zh-CN" sz="2800" dirty="0">
              <a:solidFill>
                <a:srgbClr val="1F08F8"/>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lide(fromBottom)">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slide(fromBottom)">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slide(fromBottom)">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231" y="0"/>
            <a:ext cx="6954715" cy="588136"/>
          </a:xfrm>
          <a:prstGeom prst="rect">
            <a:avLst/>
          </a:prstGeom>
        </p:spPr>
        <p:txBody>
          <a:bodyPr/>
          <a:lst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逻辑函数式</a:t>
            </a:r>
            <a:endParaRPr lang="zh-CN" altLang="zh-CN" sz="3200"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Rectangle 3"/>
              <p:cNvSpPr>
                <a:spLocks noChangeArrowheads="1"/>
              </p:cNvSpPr>
              <p:nvPr/>
            </p:nvSpPr>
            <p:spPr bwMode="auto">
              <a:xfrm>
                <a:off x="395288" y="797065"/>
                <a:ext cx="8005762" cy="1539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330066"/>
                  </a:buClr>
                  <a:buFont typeface="Wingdings" panose="05000000000000000000" pitchFamily="2" charset="2"/>
                  <a:buChar char="u"/>
                  <a:defRPr/>
                </a:pPr>
                <a:r>
                  <a:rPr lang="zh-CN" altLang="en-US" sz="2800" dirty="0">
                    <a:latin typeface="黑体" panose="02010609060101010101" pitchFamily="49" charset="-122"/>
                    <a:ea typeface="黑体" panose="02010609060101010101" pitchFamily="49" charset="-122"/>
                  </a:rPr>
                  <a:t>将输出变量与输入变量之间的逻辑关系用与、或、非等逻辑运算符号连接起来的式子。又称函数式或逻辑式</a:t>
                </a:r>
                <a:endParaRPr lang="en-US" altLang="zh-CN" sz="2800" dirty="0">
                  <a:latin typeface="黑体" panose="02010609060101010101" pitchFamily="49" charset="-122"/>
                  <a:ea typeface="黑体" panose="02010609060101010101" pitchFamily="49" charset="-122"/>
                </a:endParaRPr>
              </a:p>
              <a:p>
                <a:pPr eaLnBrk="1" hangingPunct="1">
                  <a:spcBef>
                    <a:spcPts val="1200"/>
                  </a:spcBef>
                  <a:buClr>
                    <a:srgbClr val="330066"/>
                  </a:buClr>
                  <a:buFont typeface="Wingdings" panose="05000000000000000000" pitchFamily="2" charset="2"/>
                  <a:buChar char="u"/>
                  <a:defRPr/>
                </a:pPr>
                <a:r>
                  <a:rPr lang="zh-CN" altLang="en-US" sz="2800" dirty="0">
                    <a:latin typeface="黑体" panose="02010609060101010101" pitchFamily="49" charset="-122"/>
                    <a:ea typeface="黑体" panose="02010609060101010101" pitchFamily="49" charset="-122"/>
                  </a:rPr>
                  <a:t>由规定当主裁</a:t>
                </a:r>
                <a14:m>
                  <m:oMath xmlns:m="http://schemas.openxmlformats.org/officeDocument/2006/math">
                    <m:r>
                      <a:rPr lang="en-US" altLang="zh-CN" sz="2800" i="1" dirty="0">
                        <a:latin typeface="Cambria Math" panose="02040503050406030204" pitchFamily="18" charset="0"/>
                        <a:ea typeface="黑体" panose="02010609060101010101" pitchFamily="49" charset="-122"/>
                      </a:rPr>
                      <m:t>𝑨</m:t>
                    </m:r>
                  </m:oMath>
                </a14:m>
                <a:r>
                  <a:rPr lang="zh-CN" altLang="en-US" sz="2800" dirty="0">
                    <a:latin typeface="黑体" panose="02010609060101010101" pitchFamily="49" charset="-122"/>
                    <a:ea typeface="黑体" panose="02010609060101010101" pitchFamily="49" charset="-122"/>
                  </a:rPr>
                  <a:t>和至少一个副裁</a:t>
                </a:r>
                <a14:m>
                  <m:oMath xmlns:m="http://schemas.openxmlformats.org/officeDocument/2006/math">
                    <m:r>
                      <a:rPr lang="en-US" altLang="zh-CN" sz="2800" i="1" dirty="0">
                        <a:latin typeface="Cambria Math" panose="02040503050406030204" pitchFamily="18" charset="0"/>
                        <a:ea typeface="黑体" panose="02010609060101010101" pitchFamily="49" charset="-122"/>
                      </a:rPr>
                      <m:t>𝑩</m:t>
                    </m:r>
                    <m:r>
                      <a:rPr lang="en-US" altLang="zh-CN" sz="2800" i="1" dirty="0">
                        <a:latin typeface="Cambria Math" panose="02040503050406030204" pitchFamily="18" charset="0"/>
                        <a:ea typeface="黑体" panose="02010609060101010101" pitchFamily="49" charset="-122"/>
                      </a:rPr>
                      <m:t> </m:t>
                    </m:r>
                  </m:oMath>
                </a14:m>
                <a:r>
                  <a:rPr lang="zh-CN" altLang="en-US" sz="2800" dirty="0">
                    <a:latin typeface="黑体" panose="02010609060101010101" pitchFamily="49" charset="-122"/>
                    <a:ea typeface="黑体" panose="02010609060101010101" pitchFamily="49" charset="-122"/>
                  </a:rPr>
                  <a:t>、</a:t>
                </a:r>
                <a:r>
                  <a:rPr lang="en-US" altLang="zh-CN" sz="2800" dirty="0">
                    <a:ea typeface="黑体" panose="02010609060101010101" pitchFamily="49" charset="-122"/>
                  </a:rPr>
                  <a:t> </a:t>
                </a:r>
                <a14:m>
                  <m:oMath xmlns:m="http://schemas.openxmlformats.org/officeDocument/2006/math">
                    <m:r>
                      <a:rPr lang="en-US" altLang="zh-CN" sz="2800" i="1" dirty="0">
                        <a:latin typeface="Cambria Math" panose="02040503050406030204" pitchFamily="18" charset="0"/>
                        <a:ea typeface="黑体" panose="02010609060101010101" pitchFamily="49" charset="-122"/>
                      </a:rPr>
                      <m:t>𝑪</m:t>
                    </m:r>
                  </m:oMath>
                </a14:m>
                <a:r>
                  <a:rPr lang="zh-CN" altLang="en-US" sz="2800" dirty="0">
                    <a:latin typeface="黑体" panose="02010609060101010101" pitchFamily="49" charset="-122"/>
                    <a:ea typeface="黑体" panose="02010609060101010101" pitchFamily="49" charset="-122"/>
                  </a:rPr>
                  <a:t>认定成绩有效时，则运动员成绩</a:t>
                </a:r>
                <a14:m>
                  <m:oMath xmlns:m="http://schemas.openxmlformats.org/officeDocument/2006/math">
                    <m:r>
                      <a:rPr lang="en-US" altLang="zh-CN" sz="2800" b="1" i="1" dirty="0" smtClean="0">
                        <a:latin typeface="Cambria Math" panose="02040503050406030204" pitchFamily="18" charset="0"/>
                        <a:ea typeface="黑体" panose="02010609060101010101" pitchFamily="49" charset="-122"/>
                      </a:rPr>
                      <m:t>𝒀</m:t>
                    </m:r>
                  </m:oMath>
                </a14:m>
                <a:r>
                  <a:rPr lang="zh-CN" altLang="en-US" sz="2800" dirty="0">
                    <a:latin typeface="黑体" panose="02010609060101010101" pitchFamily="49" charset="-122"/>
                    <a:ea typeface="黑体" panose="02010609060101010101" pitchFamily="49" charset="-122"/>
                  </a:rPr>
                  <a:t>有效，可知：</a:t>
                </a:r>
                <a:endParaRPr lang="en-US" altLang="zh-CN" sz="2800" dirty="0">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14:m>
                  <m:oMathPara xmlns:m="http://schemas.openxmlformats.org/officeDocument/2006/math">
                    <m:oMathParaPr>
                      <m:jc m:val="centerGroup"/>
                    </m:oMathParaPr>
                    <m:oMath xmlns:m="http://schemas.openxmlformats.org/officeDocument/2006/math">
                      <m:r>
                        <a:rPr lang="en-US" altLang="zh-CN" sz="2800" b="1" i="1" dirty="0" smtClean="0">
                          <a:latin typeface="Cambria Math" panose="02040503050406030204" pitchFamily="18" charset="0"/>
                          <a:ea typeface="黑体" panose="02010609060101010101" pitchFamily="49" charset="-122"/>
                        </a:rPr>
                        <m:t>𝒀</m:t>
                      </m:r>
                      <m:r>
                        <a:rPr lang="en-US" altLang="zh-CN" sz="2800" b="1" i="1" dirty="0" smtClean="0">
                          <a:latin typeface="Cambria Math" panose="02040503050406030204" pitchFamily="18" charset="0"/>
                          <a:ea typeface="黑体" panose="02010609060101010101" pitchFamily="49" charset="-122"/>
                        </a:rPr>
                        <m:t>=</m:t>
                      </m:r>
                      <m:r>
                        <a:rPr lang="en-US" altLang="zh-CN" sz="2800" b="1" i="1" dirty="0" smtClean="0">
                          <a:latin typeface="Cambria Math" panose="02040503050406030204" pitchFamily="18" charset="0"/>
                          <a:ea typeface="黑体" panose="02010609060101010101" pitchFamily="49" charset="-122"/>
                        </a:rPr>
                        <m:t>𝑨</m:t>
                      </m:r>
                      <m:r>
                        <a:rPr lang="en-US" altLang="zh-CN" sz="2800" b="1" i="1" dirty="0" smtClean="0">
                          <a:latin typeface="Cambria Math" panose="02040503050406030204" pitchFamily="18" charset="0"/>
                          <a:ea typeface="Cambria Math" panose="02040503050406030204" pitchFamily="18" charset="0"/>
                        </a:rPr>
                        <m:t>∙</m:t>
                      </m:r>
                      <m:r>
                        <a:rPr lang="en-US" altLang="zh-CN" sz="2800" b="1" i="1" dirty="0" smtClean="0">
                          <a:latin typeface="Cambria Math" panose="02040503050406030204" pitchFamily="18" charset="0"/>
                          <a:ea typeface="黑体" panose="02010609060101010101" pitchFamily="49" charset="-122"/>
                        </a:rPr>
                        <m:t>(</m:t>
                      </m:r>
                      <m:r>
                        <a:rPr lang="en-US" altLang="zh-CN" sz="2800" b="1" i="1" dirty="0" smtClean="0">
                          <a:latin typeface="Cambria Math" panose="02040503050406030204" pitchFamily="18" charset="0"/>
                          <a:ea typeface="黑体" panose="02010609060101010101" pitchFamily="49" charset="-122"/>
                        </a:rPr>
                        <m:t>𝑩</m:t>
                      </m:r>
                      <m:r>
                        <a:rPr lang="en-US" altLang="zh-CN" sz="2800" b="1" i="1" dirty="0" smtClean="0">
                          <a:latin typeface="Cambria Math" panose="02040503050406030204" pitchFamily="18" charset="0"/>
                          <a:ea typeface="黑体" panose="02010609060101010101" pitchFamily="49" charset="-122"/>
                        </a:rPr>
                        <m:t>+</m:t>
                      </m:r>
                      <m:r>
                        <a:rPr lang="en-US" altLang="zh-CN" sz="2800" b="1" i="1" dirty="0" smtClean="0">
                          <a:latin typeface="Cambria Math" panose="02040503050406030204" pitchFamily="18" charset="0"/>
                          <a:ea typeface="黑体" panose="02010609060101010101" pitchFamily="49" charset="-122"/>
                        </a:rPr>
                        <m:t>𝑪</m:t>
                      </m:r>
                      <m:r>
                        <a:rPr lang="en-US" altLang="zh-CN" sz="2800" b="1" i="1" dirty="0" smtClean="0">
                          <a:latin typeface="Cambria Math" panose="02040503050406030204" pitchFamily="18" charset="0"/>
                          <a:ea typeface="黑体" panose="02010609060101010101" pitchFamily="49" charset="-122"/>
                        </a:rPr>
                        <m:t>)</m:t>
                      </m:r>
                    </m:oMath>
                  </m:oMathPara>
                </a14:m>
                <a:endParaRPr lang="zh-CN" altLang="en-US" sz="2800" i="1" dirty="0">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endParaRPr kumimoji="0" lang="zh-CN" altLang="en-US" sz="2800" dirty="0">
                  <a:solidFill>
                    <a:srgbClr val="000000"/>
                  </a:solidFill>
                  <a:latin typeface="黑体" panose="02010609060101010101" pitchFamily="49" charset="-122"/>
                  <a:ea typeface="黑体" panose="02010609060101010101" pitchFamily="49" charset="-122"/>
                </a:endParaRPr>
              </a:p>
            </p:txBody>
          </p:sp>
        </mc:Choice>
        <mc:Fallback>
          <p:sp>
            <p:nvSpPr>
              <p:cNvPr id="3" name="Rectangle 3"/>
              <p:cNvSpPr>
                <a:spLocks noRot="1" noChangeAspect="1" noMove="1" noResize="1" noEditPoints="1" noAdjustHandles="1" noChangeArrowheads="1" noChangeShapeType="1" noTextEdit="1"/>
              </p:cNvSpPr>
              <p:nvPr/>
            </p:nvSpPr>
            <p:spPr bwMode="auto">
              <a:xfrm>
                <a:off x="395288" y="797065"/>
                <a:ext cx="8005762" cy="1539581"/>
              </a:xfrm>
              <a:prstGeom prst="rect">
                <a:avLst/>
              </a:prstGeom>
              <a:blipFill rotWithShape="1">
                <a:blip r:embed="rId1"/>
                <a:stretch>
                  <a:fillRect l="-4" t="-9" b="-11677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 name="Rectangle 3"/>
          <p:cNvSpPr>
            <a:spLocks noChangeArrowheads="1"/>
          </p:cNvSpPr>
          <p:nvPr/>
        </p:nvSpPr>
        <p:spPr bwMode="auto">
          <a:xfrm>
            <a:off x="500063" y="4020780"/>
            <a:ext cx="8005762" cy="1539581"/>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lgn="l" eaLnBrk="1" hangingPunct="1">
              <a:spcBef>
                <a:spcPts val="1200"/>
              </a:spcBef>
              <a:buClr>
                <a:srgbClr val="330066"/>
              </a:buClr>
              <a:buNone/>
              <a:defRPr/>
            </a:pPr>
            <a:r>
              <a:rPr lang="zh-CN" altLang="en-US" sz="2800" dirty="0">
                <a:solidFill>
                  <a:srgbClr val="FF0000"/>
                </a:solidFill>
                <a:latin typeface="黑体" panose="02010609060101010101" pitchFamily="49" charset="-122"/>
                <a:ea typeface="黑体" panose="02010609060101010101" pitchFamily="49" charset="-122"/>
              </a:rPr>
              <a:t>注意：对于较复杂的逻辑问题，往往很难直接写出逻辑函数式，可以通过真值表的帮助来获得逻辑函数式。</a:t>
            </a:r>
            <a:endParaRPr lang="zh-CN" altLang="en-US" sz="2800" dirty="0">
              <a:solidFill>
                <a:srgbClr val="FF0000"/>
              </a:solidFill>
              <a:latin typeface="黑体" panose="02010609060101010101" pitchFamily="49" charset="-122"/>
              <a:ea typeface="黑体" panose="02010609060101010101" pitchFamily="49" charset="-122"/>
            </a:endParaRPr>
          </a:p>
          <a:p>
            <a:pPr marL="0" indent="0" algn="ctr" eaLnBrk="1" hangingPunct="1">
              <a:spcBef>
                <a:spcPts val="1200"/>
              </a:spcBef>
              <a:buClr>
                <a:srgbClr val="330066"/>
              </a:buClr>
              <a:buNone/>
              <a:defRPr/>
            </a:pPr>
            <a:endParaRPr kumimoji="0" lang="zh-CN" altLang="en-US" sz="2800"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70" y="-465"/>
            <a:ext cx="6954715" cy="588136"/>
          </a:xfrm>
          <a:prstGeom prst="rect">
            <a:avLst/>
          </a:prstGeom>
        </p:spPr>
        <p:txBody>
          <a:bodyPr/>
          <a:lst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sz="3200" dirty="0">
                <a:latin typeface="黑体" panose="02010609060101010101" pitchFamily="49" charset="-122"/>
                <a:ea typeface="黑体" panose="02010609060101010101" pitchFamily="49" charset="-122"/>
              </a:rPr>
              <a:t>逻辑电路图</a:t>
            </a:r>
            <a:endParaRPr lang="zh-CN" altLang="zh-CN" sz="3200" dirty="0">
              <a:latin typeface="黑体" panose="02010609060101010101" pitchFamily="49" charset="-122"/>
              <a:ea typeface="黑体" panose="02010609060101010101" pitchFamily="49" charset="-122"/>
            </a:endParaRPr>
          </a:p>
        </p:txBody>
      </p:sp>
      <p:sp>
        <p:nvSpPr>
          <p:cNvPr id="3" name="Rectangle 3"/>
          <p:cNvSpPr>
            <a:spLocks noChangeArrowheads="1"/>
          </p:cNvSpPr>
          <p:nvPr/>
        </p:nvSpPr>
        <p:spPr bwMode="auto">
          <a:xfrm>
            <a:off x="395288" y="797067"/>
            <a:ext cx="8005762" cy="114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330066"/>
              </a:buClr>
              <a:buFont typeface="Wingdings" panose="05000000000000000000" pitchFamily="2" charset="2"/>
              <a:buChar char="u"/>
              <a:defRPr/>
            </a:pPr>
            <a:r>
              <a:rPr lang="zh-CN" altLang="en-US" sz="2800" dirty="0">
                <a:latin typeface="黑体" panose="02010609060101010101" pitchFamily="49" charset="-122"/>
                <a:ea typeface="黑体" panose="02010609060101010101" pitchFamily="49" charset="-122"/>
              </a:rPr>
              <a:t>将逻辑函数中输出变量与输入变量之间的逻辑关系用与、或、非等逻辑符号表示出来的图形</a:t>
            </a:r>
            <a:endParaRPr lang="zh-CN" altLang="en-US" sz="2800" dirty="0">
              <a:latin typeface="黑体" panose="02010609060101010101" pitchFamily="49" charset="-122"/>
              <a:ea typeface="黑体" panose="02010609060101010101" pitchFamily="49" charset="-122"/>
            </a:endParaRPr>
          </a:p>
        </p:txBody>
      </p:sp>
      <p:grpSp>
        <p:nvGrpSpPr>
          <p:cNvPr id="4" name="Group 35"/>
          <p:cNvGrpSpPr/>
          <p:nvPr/>
        </p:nvGrpSpPr>
        <p:grpSpPr bwMode="auto">
          <a:xfrm>
            <a:off x="1662068" y="2058873"/>
            <a:ext cx="5984875" cy="2819400"/>
            <a:chOff x="748" y="1380"/>
            <a:chExt cx="3770" cy="1776"/>
          </a:xfrm>
        </p:grpSpPr>
        <p:grpSp>
          <p:nvGrpSpPr>
            <p:cNvPr id="5" name="Group 11"/>
            <p:cNvGrpSpPr/>
            <p:nvPr/>
          </p:nvGrpSpPr>
          <p:grpSpPr bwMode="auto">
            <a:xfrm>
              <a:off x="748" y="1380"/>
              <a:ext cx="1508" cy="768"/>
              <a:chOff x="748" y="1380"/>
              <a:chExt cx="1508" cy="768"/>
            </a:xfrm>
          </p:grpSpPr>
          <p:sp>
            <p:nvSpPr>
              <p:cNvPr id="29" name="Rectangle 4"/>
              <p:cNvSpPr>
                <a:spLocks noChangeArrowheads="1"/>
              </p:cNvSpPr>
              <p:nvPr/>
            </p:nvSpPr>
            <p:spPr bwMode="auto">
              <a:xfrm>
                <a:off x="1380" y="1416"/>
                <a:ext cx="540" cy="73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30" name="Line 5"/>
              <p:cNvSpPr>
                <a:spLocks noChangeShapeType="1"/>
              </p:cNvSpPr>
              <p:nvPr/>
            </p:nvSpPr>
            <p:spPr bwMode="auto">
              <a:xfrm>
                <a:off x="1044" y="1608"/>
                <a:ext cx="3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31" name="Line 6"/>
              <p:cNvSpPr>
                <a:spLocks noChangeShapeType="1"/>
              </p:cNvSpPr>
              <p:nvPr/>
            </p:nvSpPr>
            <p:spPr bwMode="auto">
              <a:xfrm>
                <a:off x="1044" y="1956"/>
                <a:ext cx="3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32" name="Line 7"/>
              <p:cNvSpPr>
                <a:spLocks noChangeShapeType="1"/>
              </p:cNvSpPr>
              <p:nvPr/>
            </p:nvSpPr>
            <p:spPr bwMode="auto">
              <a:xfrm>
                <a:off x="1920" y="1764"/>
                <a:ext cx="3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33" name="Text Box 8"/>
              <p:cNvSpPr txBox="1">
                <a:spLocks noChangeArrowheads="1"/>
              </p:cNvSpPr>
              <p:nvPr/>
            </p:nvSpPr>
            <p:spPr bwMode="auto">
              <a:xfrm>
                <a:off x="1440" y="1380"/>
                <a:ext cx="468"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en-US" altLang="zh-CN" sz="2800" dirty="0">
                    <a:solidFill>
                      <a:schemeClr val="tx1"/>
                    </a:solidFill>
                    <a:latin typeface="Times New Roman" panose="02020603050405020304" pitchFamily="18" charset="0"/>
                    <a:cs typeface="Times New Roman" panose="02020603050405020304" pitchFamily="18" charset="0"/>
                  </a:rPr>
                  <a:t>&amp;</a:t>
                </a:r>
                <a:endParaRPr lang="en-US" altLang="zh-CN" sz="2800" dirty="0">
                  <a:solidFill>
                    <a:schemeClr val="tx1"/>
                  </a:solidFill>
                  <a:latin typeface="Times New Roman" panose="02020603050405020304" pitchFamily="18" charset="0"/>
                  <a:cs typeface="Times New Roman" panose="02020603050405020304" pitchFamily="18" charset="0"/>
                </a:endParaRPr>
              </a:p>
            </p:txBody>
          </p:sp>
          <p:sp>
            <p:nvSpPr>
              <p:cNvPr id="34" name="Text Box 9"/>
              <p:cNvSpPr txBox="1">
                <a:spLocks noChangeArrowheads="1"/>
              </p:cNvSpPr>
              <p:nvPr/>
            </p:nvSpPr>
            <p:spPr bwMode="auto">
              <a:xfrm>
                <a:off x="748" y="1392"/>
                <a:ext cx="288"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en-US" altLang="zh-CN" sz="2800">
                    <a:solidFill>
                      <a:schemeClr val="tx1"/>
                    </a:solidFill>
                    <a:latin typeface="Times New Roman" panose="02020603050405020304" pitchFamily="18" charset="0"/>
                    <a:cs typeface="Times New Roman" panose="02020603050405020304" pitchFamily="18" charset="0"/>
                  </a:rPr>
                  <a:t>A</a:t>
                </a:r>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35" name="Text Box 10"/>
              <p:cNvSpPr txBox="1">
                <a:spLocks noChangeArrowheads="1"/>
              </p:cNvSpPr>
              <p:nvPr/>
            </p:nvSpPr>
            <p:spPr bwMode="auto">
              <a:xfrm>
                <a:off x="748" y="1740"/>
                <a:ext cx="288"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en-US" altLang="zh-CN" sz="2800">
                    <a:solidFill>
                      <a:schemeClr val="tx1"/>
                    </a:solidFill>
                    <a:latin typeface="Times New Roman" panose="02020603050405020304" pitchFamily="18" charset="0"/>
                    <a:cs typeface="Times New Roman" panose="02020603050405020304" pitchFamily="18" charset="0"/>
                  </a:rPr>
                  <a:t>B</a:t>
                </a:r>
                <a:endParaRPr lang="en-US" altLang="zh-CN" sz="2800">
                  <a:solidFill>
                    <a:schemeClr val="tx1"/>
                  </a:solidFill>
                  <a:latin typeface="Times New Roman" panose="02020603050405020304" pitchFamily="18" charset="0"/>
                  <a:cs typeface="Times New Roman" panose="02020603050405020304" pitchFamily="18" charset="0"/>
                </a:endParaRPr>
              </a:p>
            </p:txBody>
          </p:sp>
        </p:grpSp>
        <p:grpSp>
          <p:nvGrpSpPr>
            <p:cNvPr id="6" name="Group 12"/>
            <p:cNvGrpSpPr/>
            <p:nvPr/>
          </p:nvGrpSpPr>
          <p:grpSpPr bwMode="auto">
            <a:xfrm>
              <a:off x="748" y="2388"/>
              <a:ext cx="1508" cy="768"/>
              <a:chOff x="748" y="1380"/>
              <a:chExt cx="1508" cy="768"/>
            </a:xfrm>
          </p:grpSpPr>
          <p:sp>
            <p:nvSpPr>
              <p:cNvPr id="22" name="Rectangle 13"/>
              <p:cNvSpPr>
                <a:spLocks noChangeArrowheads="1"/>
              </p:cNvSpPr>
              <p:nvPr/>
            </p:nvSpPr>
            <p:spPr bwMode="auto">
              <a:xfrm>
                <a:off x="1380" y="1416"/>
                <a:ext cx="540" cy="73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23" name="Line 14"/>
              <p:cNvSpPr>
                <a:spLocks noChangeShapeType="1"/>
              </p:cNvSpPr>
              <p:nvPr/>
            </p:nvSpPr>
            <p:spPr bwMode="auto">
              <a:xfrm>
                <a:off x="1044" y="1608"/>
                <a:ext cx="3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24" name="Line 15"/>
              <p:cNvSpPr>
                <a:spLocks noChangeShapeType="1"/>
              </p:cNvSpPr>
              <p:nvPr/>
            </p:nvSpPr>
            <p:spPr bwMode="auto">
              <a:xfrm>
                <a:off x="1044" y="1956"/>
                <a:ext cx="3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25" name="Line 16"/>
              <p:cNvSpPr>
                <a:spLocks noChangeShapeType="1"/>
              </p:cNvSpPr>
              <p:nvPr/>
            </p:nvSpPr>
            <p:spPr bwMode="auto">
              <a:xfrm>
                <a:off x="1920" y="1764"/>
                <a:ext cx="3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26" name="Text Box 17"/>
              <p:cNvSpPr txBox="1">
                <a:spLocks noChangeArrowheads="1"/>
              </p:cNvSpPr>
              <p:nvPr/>
            </p:nvSpPr>
            <p:spPr bwMode="auto">
              <a:xfrm>
                <a:off x="1440" y="1380"/>
                <a:ext cx="468"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en-US" altLang="zh-CN" sz="2800">
                    <a:solidFill>
                      <a:schemeClr val="tx1"/>
                    </a:solidFill>
                    <a:latin typeface="Times New Roman" panose="02020603050405020304" pitchFamily="18" charset="0"/>
                    <a:cs typeface="Times New Roman" panose="02020603050405020304" pitchFamily="18" charset="0"/>
                  </a:rPr>
                  <a:t>&amp;</a:t>
                </a:r>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27" name="Text Box 18"/>
              <p:cNvSpPr txBox="1">
                <a:spLocks noChangeArrowheads="1"/>
              </p:cNvSpPr>
              <p:nvPr/>
            </p:nvSpPr>
            <p:spPr bwMode="auto">
              <a:xfrm>
                <a:off x="748" y="1392"/>
                <a:ext cx="288"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en-US" altLang="zh-CN" sz="2800">
                    <a:solidFill>
                      <a:schemeClr val="tx1"/>
                    </a:solidFill>
                    <a:latin typeface="Times New Roman" panose="02020603050405020304" pitchFamily="18" charset="0"/>
                    <a:cs typeface="Times New Roman" panose="02020603050405020304" pitchFamily="18" charset="0"/>
                  </a:rPr>
                  <a:t>C</a:t>
                </a:r>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28" name="Text Box 19"/>
              <p:cNvSpPr txBox="1">
                <a:spLocks noChangeArrowheads="1"/>
              </p:cNvSpPr>
              <p:nvPr/>
            </p:nvSpPr>
            <p:spPr bwMode="auto">
              <a:xfrm>
                <a:off x="748" y="1740"/>
                <a:ext cx="288"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en-US" altLang="zh-CN" sz="2800">
                    <a:solidFill>
                      <a:schemeClr val="tx1"/>
                    </a:solidFill>
                    <a:latin typeface="Times New Roman" panose="02020603050405020304" pitchFamily="18" charset="0"/>
                    <a:cs typeface="Times New Roman" panose="02020603050405020304" pitchFamily="18" charset="0"/>
                  </a:rPr>
                  <a:t>A</a:t>
                </a:r>
                <a:endParaRPr lang="en-US" altLang="zh-CN" sz="2800">
                  <a:solidFill>
                    <a:schemeClr val="tx1"/>
                  </a:solidFill>
                  <a:latin typeface="Times New Roman" panose="02020603050405020304" pitchFamily="18" charset="0"/>
                  <a:cs typeface="Times New Roman" panose="02020603050405020304" pitchFamily="18" charset="0"/>
                </a:endParaRPr>
              </a:p>
            </p:txBody>
          </p:sp>
        </p:grpSp>
        <p:grpSp>
          <p:nvGrpSpPr>
            <p:cNvPr id="7" name="Group 20"/>
            <p:cNvGrpSpPr/>
            <p:nvPr/>
          </p:nvGrpSpPr>
          <p:grpSpPr bwMode="auto">
            <a:xfrm>
              <a:off x="2512" y="1824"/>
              <a:ext cx="1508" cy="768"/>
              <a:chOff x="748" y="1380"/>
              <a:chExt cx="1508" cy="768"/>
            </a:xfrm>
          </p:grpSpPr>
          <p:sp>
            <p:nvSpPr>
              <p:cNvPr id="15" name="Rectangle 21"/>
              <p:cNvSpPr>
                <a:spLocks noChangeArrowheads="1"/>
              </p:cNvSpPr>
              <p:nvPr/>
            </p:nvSpPr>
            <p:spPr bwMode="auto">
              <a:xfrm>
                <a:off x="1380" y="1416"/>
                <a:ext cx="540" cy="73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16" name="Line 22"/>
              <p:cNvSpPr>
                <a:spLocks noChangeShapeType="1"/>
              </p:cNvSpPr>
              <p:nvPr/>
            </p:nvSpPr>
            <p:spPr bwMode="auto">
              <a:xfrm>
                <a:off x="1044" y="1608"/>
                <a:ext cx="3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17" name="Line 23"/>
              <p:cNvSpPr>
                <a:spLocks noChangeShapeType="1"/>
              </p:cNvSpPr>
              <p:nvPr/>
            </p:nvSpPr>
            <p:spPr bwMode="auto">
              <a:xfrm>
                <a:off x="1044" y="1956"/>
                <a:ext cx="3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18" name="Line 24"/>
              <p:cNvSpPr>
                <a:spLocks noChangeShapeType="1"/>
              </p:cNvSpPr>
              <p:nvPr/>
            </p:nvSpPr>
            <p:spPr bwMode="auto">
              <a:xfrm>
                <a:off x="1920" y="1764"/>
                <a:ext cx="3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19" name="Text Box 25"/>
              <p:cNvSpPr txBox="1">
                <a:spLocks noChangeArrowheads="1"/>
              </p:cNvSpPr>
              <p:nvPr/>
            </p:nvSpPr>
            <p:spPr bwMode="auto">
              <a:xfrm>
                <a:off x="1440" y="1380"/>
                <a:ext cx="468"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en-US" altLang="zh-CN" sz="2800">
                    <a:solidFill>
                      <a:schemeClr val="tx1"/>
                    </a:solidFill>
                    <a:latin typeface="Times New Roman" panose="02020603050405020304" pitchFamily="18" charset="0"/>
                    <a:cs typeface="Times New Roman" panose="02020603050405020304" pitchFamily="18" charset="0"/>
                    <a:sym typeface="Symbol" panose="05050102010706020507" pitchFamily="18" charset="2"/>
                  </a:rPr>
                  <a:t>1</a:t>
                </a:r>
                <a:endParaRPr lang="en-US" altLang="zh-CN" sz="2800">
                  <a:solidFill>
                    <a:schemeClr val="tx1"/>
                  </a:solidFill>
                  <a:latin typeface="Times New Roman" panose="02020603050405020304" pitchFamily="18" charset="0"/>
                  <a:cs typeface="Times New Roman" panose="02020603050405020304" pitchFamily="18" charset="0"/>
                </a:endParaRPr>
              </a:p>
            </p:txBody>
          </p:sp>
          <p:sp>
            <p:nvSpPr>
              <p:cNvPr id="20" name="Text Box 26"/>
              <p:cNvSpPr txBox="1">
                <a:spLocks noChangeArrowheads="1"/>
              </p:cNvSpPr>
              <p:nvPr/>
            </p:nvSpPr>
            <p:spPr bwMode="auto">
              <a:xfrm>
                <a:off x="748" y="1392"/>
                <a:ext cx="288"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endParaRPr lang="zh-CN" altLang="zh-CN" sz="2800">
                  <a:solidFill>
                    <a:schemeClr val="tx1"/>
                  </a:solidFill>
                  <a:latin typeface="Times New Roman" panose="02020603050405020304" pitchFamily="18" charset="0"/>
                  <a:cs typeface="Times New Roman" panose="02020603050405020304" pitchFamily="18" charset="0"/>
                </a:endParaRPr>
              </a:p>
            </p:txBody>
          </p:sp>
          <p:sp>
            <p:nvSpPr>
              <p:cNvPr id="21" name="Text Box 27"/>
              <p:cNvSpPr txBox="1">
                <a:spLocks noChangeArrowheads="1"/>
              </p:cNvSpPr>
              <p:nvPr/>
            </p:nvSpPr>
            <p:spPr bwMode="auto">
              <a:xfrm>
                <a:off x="748" y="1740"/>
                <a:ext cx="288"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endParaRPr lang="zh-CN" altLang="zh-CN" sz="2800">
                  <a:solidFill>
                    <a:schemeClr val="tx1"/>
                  </a:solidFill>
                  <a:latin typeface="Times New Roman" panose="02020603050405020304" pitchFamily="18" charset="0"/>
                  <a:cs typeface="Times New Roman" panose="02020603050405020304" pitchFamily="18" charset="0"/>
                </a:endParaRPr>
              </a:p>
            </p:txBody>
          </p:sp>
        </p:grpSp>
        <p:sp>
          <p:nvSpPr>
            <p:cNvPr id="8" name="Line 28"/>
            <p:cNvSpPr>
              <a:spLocks noChangeShapeType="1"/>
            </p:cNvSpPr>
            <p:nvPr/>
          </p:nvSpPr>
          <p:spPr bwMode="auto">
            <a:xfrm>
              <a:off x="2212" y="2772"/>
              <a:ext cx="42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9" name="Line 29"/>
            <p:cNvSpPr>
              <a:spLocks noChangeShapeType="1"/>
            </p:cNvSpPr>
            <p:nvPr/>
          </p:nvSpPr>
          <p:spPr bwMode="auto">
            <a:xfrm>
              <a:off x="2224" y="1764"/>
              <a:ext cx="42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10" name="Line 30"/>
            <p:cNvSpPr>
              <a:spLocks noChangeShapeType="1"/>
            </p:cNvSpPr>
            <p:nvPr/>
          </p:nvSpPr>
          <p:spPr bwMode="auto">
            <a:xfrm flipH="1">
              <a:off x="2632" y="2052"/>
              <a:ext cx="1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11" name="Line 31"/>
            <p:cNvSpPr>
              <a:spLocks noChangeShapeType="1"/>
            </p:cNvSpPr>
            <p:nvPr/>
          </p:nvSpPr>
          <p:spPr bwMode="auto">
            <a:xfrm flipH="1">
              <a:off x="2632" y="2400"/>
              <a:ext cx="1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12" name="Line 32"/>
            <p:cNvSpPr>
              <a:spLocks noChangeShapeType="1"/>
            </p:cNvSpPr>
            <p:nvPr/>
          </p:nvSpPr>
          <p:spPr bwMode="auto">
            <a:xfrm>
              <a:off x="2632" y="2400"/>
              <a:ext cx="0" cy="38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13" name="Line 33"/>
            <p:cNvSpPr>
              <a:spLocks noChangeShapeType="1"/>
            </p:cNvSpPr>
            <p:nvPr/>
          </p:nvSpPr>
          <p:spPr bwMode="auto">
            <a:xfrm>
              <a:off x="2632" y="1752"/>
              <a:ext cx="0" cy="3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cs typeface="Times New Roman" panose="02020603050405020304" pitchFamily="18" charset="0"/>
              </a:endParaRPr>
            </a:p>
          </p:txBody>
        </p:sp>
        <p:sp>
          <p:nvSpPr>
            <p:cNvPr id="14" name="Text Box 34"/>
            <p:cNvSpPr txBox="1">
              <a:spLocks noChangeArrowheads="1"/>
            </p:cNvSpPr>
            <p:nvPr/>
          </p:nvSpPr>
          <p:spPr bwMode="auto">
            <a:xfrm>
              <a:off x="3990" y="1980"/>
              <a:ext cx="528"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lang="en-US" altLang="zh-CN" dirty="0">
                  <a:solidFill>
                    <a:schemeClr val="tx1"/>
                  </a:solidFill>
                  <a:latin typeface="Times New Roman" panose="02020603050405020304" pitchFamily="18" charset="0"/>
                  <a:cs typeface="Times New Roman" panose="02020603050405020304" pitchFamily="18" charset="0"/>
                </a:rPr>
                <a:t>F </a:t>
              </a:r>
              <a:endParaRPr lang="en-US" altLang="zh-CN" sz="2800" dirty="0">
                <a:solidFill>
                  <a:schemeClr val="tx1"/>
                </a:solidFill>
                <a:latin typeface="Times New Roman" panose="02020603050405020304" pitchFamily="18" charset="0"/>
                <a:cs typeface="Times New Roman" panose="02020603050405020304" pitchFamily="18"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116" y="857"/>
            <a:ext cx="6954715" cy="588136"/>
          </a:xfrm>
          <a:prstGeom prst="rect">
            <a:avLst/>
          </a:prstGeom>
        </p:spPr>
        <p:txBody>
          <a:bodyPr/>
          <a:lst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波形图</a:t>
            </a:r>
            <a:endParaRPr lang="zh-CN" altLang="zh-CN" sz="3200" dirty="0">
              <a:latin typeface="黑体" panose="02010609060101010101" pitchFamily="49" charset="-122"/>
              <a:ea typeface="黑体" panose="02010609060101010101" pitchFamily="49" charset="-122"/>
            </a:endParaRPr>
          </a:p>
        </p:txBody>
      </p:sp>
      <p:sp>
        <p:nvSpPr>
          <p:cNvPr id="3" name="Rectangle 3"/>
          <p:cNvSpPr>
            <a:spLocks noChangeArrowheads="1"/>
          </p:cNvSpPr>
          <p:nvPr/>
        </p:nvSpPr>
        <p:spPr bwMode="auto">
          <a:xfrm>
            <a:off x="395288" y="797068"/>
            <a:ext cx="8005762" cy="114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330066"/>
              </a:buClr>
              <a:buFont typeface="Wingdings" panose="05000000000000000000" pitchFamily="2" charset="2"/>
              <a:buChar char="u"/>
              <a:defRPr/>
            </a:pPr>
            <a:r>
              <a:rPr lang="zh-CN" altLang="en-US" sz="2800" dirty="0">
                <a:latin typeface="黑体" panose="02010609060101010101" pitchFamily="49" charset="-122"/>
                <a:ea typeface="黑体" panose="02010609060101010101" pitchFamily="49" charset="-122"/>
              </a:rPr>
              <a:t>将逻辑函数输入变量每一种可能出现的取值与对应的输出值按时间顺序依次排列起来的图形，称为</a:t>
            </a:r>
            <a:r>
              <a:rPr lang="zh-CN" altLang="en-US" sz="2800" dirty="0">
                <a:solidFill>
                  <a:srgbClr val="1F08F8"/>
                </a:solidFill>
                <a:latin typeface="黑体" panose="02010609060101010101" pitchFamily="49" charset="-122"/>
                <a:ea typeface="黑体" panose="02010609060101010101" pitchFamily="49" charset="-122"/>
              </a:rPr>
              <a:t>波形图</a:t>
            </a:r>
            <a:endParaRPr lang="zh-CN" altLang="en-US" sz="2800" dirty="0">
              <a:solidFill>
                <a:srgbClr val="1F08F8"/>
              </a:solidFill>
              <a:latin typeface="黑体" panose="02010609060101010101" pitchFamily="49" charset="-122"/>
              <a:ea typeface="黑体" panose="02010609060101010101" pitchFamily="49" charset="-122"/>
            </a:endParaRPr>
          </a:p>
        </p:txBody>
      </p:sp>
      <p:grpSp>
        <p:nvGrpSpPr>
          <p:cNvPr id="4" name="Group 134"/>
          <p:cNvGrpSpPr/>
          <p:nvPr/>
        </p:nvGrpSpPr>
        <p:grpSpPr bwMode="auto">
          <a:xfrm>
            <a:off x="2406650" y="2211349"/>
            <a:ext cx="4648200" cy="3875088"/>
            <a:chOff x="1580" y="1301"/>
            <a:chExt cx="2928" cy="2441"/>
          </a:xfrm>
        </p:grpSpPr>
        <p:sp>
          <p:nvSpPr>
            <p:cNvPr id="5" name="Freeform 8"/>
            <p:cNvSpPr/>
            <p:nvPr/>
          </p:nvSpPr>
          <p:spPr bwMode="auto">
            <a:xfrm>
              <a:off x="1868" y="1781"/>
              <a:ext cx="2640" cy="384"/>
            </a:xfrm>
            <a:custGeom>
              <a:avLst/>
              <a:gdLst>
                <a:gd name="T0" fmla="*/ 0 w 2304"/>
                <a:gd name="T1" fmla="*/ 0 h 384"/>
                <a:gd name="T2" fmla="*/ 0 w 2304"/>
                <a:gd name="T3" fmla="*/ 384 h 384"/>
                <a:gd name="T4" fmla="*/ 2304 w 2304"/>
                <a:gd name="T5" fmla="*/ 384 h 384"/>
              </a:gdLst>
              <a:ahLst/>
              <a:cxnLst>
                <a:cxn ang="0">
                  <a:pos x="T0" y="T1"/>
                </a:cxn>
                <a:cxn ang="0">
                  <a:pos x="T2" y="T3"/>
                </a:cxn>
                <a:cxn ang="0">
                  <a:pos x="T4" y="T5"/>
                </a:cxn>
              </a:cxnLst>
              <a:rect l="0" t="0" r="r" b="b"/>
              <a:pathLst>
                <a:path w="2304" h="384">
                  <a:moveTo>
                    <a:pt x="0" y="0"/>
                  </a:moveTo>
                  <a:lnTo>
                    <a:pt x="0" y="384"/>
                  </a:lnTo>
                  <a:lnTo>
                    <a:pt x="2304" y="384"/>
                  </a:lnTo>
                </a:path>
              </a:pathLst>
            </a:custGeom>
            <a:noFill/>
            <a:ln w="28575" cap="flat" cmpd="sng">
              <a:solidFill>
                <a:schemeClr val="tx2"/>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6" name="Freeform 9"/>
            <p:cNvSpPr/>
            <p:nvPr/>
          </p:nvSpPr>
          <p:spPr bwMode="auto">
            <a:xfrm>
              <a:off x="1868" y="2213"/>
              <a:ext cx="2640" cy="384"/>
            </a:xfrm>
            <a:custGeom>
              <a:avLst/>
              <a:gdLst>
                <a:gd name="T0" fmla="*/ 0 w 2304"/>
                <a:gd name="T1" fmla="*/ 0 h 384"/>
                <a:gd name="T2" fmla="*/ 0 w 2304"/>
                <a:gd name="T3" fmla="*/ 384 h 384"/>
                <a:gd name="T4" fmla="*/ 2304 w 2304"/>
                <a:gd name="T5" fmla="*/ 384 h 384"/>
              </a:gdLst>
              <a:ahLst/>
              <a:cxnLst>
                <a:cxn ang="0">
                  <a:pos x="T0" y="T1"/>
                </a:cxn>
                <a:cxn ang="0">
                  <a:pos x="T2" y="T3"/>
                </a:cxn>
                <a:cxn ang="0">
                  <a:pos x="T4" y="T5"/>
                </a:cxn>
              </a:cxnLst>
              <a:rect l="0" t="0" r="r" b="b"/>
              <a:pathLst>
                <a:path w="2304" h="384">
                  <a:moveTo>
                    <a:pt x="0" y="0"/>
                  </a:moveTo>
                  <a:lnTo>
                    <a:pt x="0" y="384"/>
                  </a:lnTo>
                  <a:lnTo>
                    <a:pt x="2304" y="384"/>
                  </a:lnTo>
                </a:path>
              </a:pathLst>
            </a:custGeom>
            <a:noFill/>
            <a:ln w="28575" cap="flat" cmpd="sng">
              <a:solidFill>
                <a:schemeClr val="tx2"/>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7" name="Freeform 10"/>
            <p:cNvSpPr/>
            <p:nvPr/>
          </p:nvSpPr>
          <p:spPr bwMode="auto">
            <a:xfrm>
              <a:off x="1868" y="2645"/>
              <a:ext cx="2640" cy="384"/>
            </a:xfrm>
            <a:custGeom>
              <a:avLst/>
              <a:gdLst>
                <a:gd name="T0" fmla="*/ 0 w 2304"/>
                <a:gd name="T1" fmla="*/ 0 h 384"/>
                <a:gd name="T2" fmla="*/ 0 w 2304"/>
                <a:gd name="T3" fmla="*/ 384 h 384"/>
                <a:gd name="T4" fmla="*/ 2304 w 2304"/>
                <a:gd name="T5" fmla="*/ 384 h 384"/>
              </a:gdLst>
              <a:ahLst/>
              <a:cxnLst>
                <a:cxn ang="0">
                  <a:pos x="T0" y="T1"/>
                </a:cxn>
                <a:cxn ang="0">
                  <a:pos x="T2" y="T3"/>
                </a:cxn>
                <a:cxn ang="0">
                  <a:pos x="T4" y="T5"/>
                </a:cxn>
              </a:cxnLst>
              <a:rect l="0" t="0" r="r" b="b"/>
              <a:pathLst>
                <a:path w="2304" h="384">
                  <a:moveTo>
                    <a:pt x="0" y="0"/>
                  </a:moveTo>
                  <a:lnTo>
                    <a:pt x="0" y="384"/>
                  </a:lnTo>
                  <a:lnTo>
                    <a:pt x="2304" y="384"/>
                  </a:lnTo>
                </a:path>
              </a:pathLst>
            </a:custGeom>
            <a:noFill/>
            <a:ln w="28575" cap="flat" cmpd="sng">
              <a:solidFill>
                <a:schemeClr val="tx2"/>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8" name="Freeform 11"/>
            <p:cNvSpPr/>
            <p:nvPr/>
          </p:nvSpPr>
          <p:spPr bwMode="auto">
            <a:xfrm>
              <a:off x="1868" y="3077"/>
              <a:ext cx="2640" cy="384"/>
            </a:xfrm>
            <a:custGeom>
              <a:avLst/>
              <a:gdLst>
                <a:gd name="T0" fmla="*/ 0 w 2304"/>
                <a:gd name="T1" fmla="*/ 0 h 384"/>
                <a:gd name="T2" fmla="*/ 0 w 2304"/>
                <a:gd name="T3" fmla="*/ 384 h 384"/>
                <a:gd name="T4" fmla="*/ 2304 w 2304"/>
                <a:gd name="T5" fmla="*/ 384 h 384"/>
              </a:gdLst>
              <a:ahLst/>
              <a:cxnLst>
                <a:cxn ang="0">
                  <a:pos x="T0" y="T1"/>
                </a:cxn>
                <a:cxn ang="0">
                  <a:pos x="T2" y="T3"/>
                </a:cxn>
                <a:cxn ang="0">
                  <a:pos x="T4" y="T5"/>
                </a:cxn>
              </a:cxnLst>
              <a:rect l="0" t="0" r="r" b="b"/>
              <a:pathLst>
                <a:path w="2304" h="384">
                  <a:moveTo>
                    <a:pt x="0" y="0"/>
                  </a:moveTo>
                  <a:lnTo>
                    <a:pt x="0" y="384"/>
                  </a:lnTo>
                  <a:lnTo>
                    <a:pt x="2304" y="384"/>
                  </a:lnTo>
                </a:path>
              </a:pathLst>
            </a:custGeom>
            <a:noFill/>
            <a:ln w="28575" cap="flat" cmpd="sng">
              <a:solidFill>
                <a:schemeClr val="tx2"/>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9" name="Rectangle 12"/>
            <p:cNvSpPr>
              <a:spLocks noChangeArrowheads="1"/>
            </p:cNvSpPr>
            <p:nvPr/>
          </p:nvSpPr>
          <p:spPr bwMode="auto">
            <a:xfrm>
              <a:off x="1580" y="1301"/>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endParaRPr lang="zh-CN" altLang="zh-CN" sz="2400">
                <a:solidFill>
                  <a:srgbClr val="0000FF"/>
                </a:solidFill>
                <a:latin typeface="Times New Roman" panose="02020603050405020304" pitchFamily="18" charset="0"/>
                <a:cs typeface="Times New Roman" panose="02020603050405020304" pitchFamily="18" charset="0"/>
              </a:endParaRPr>
            </a:p>
          </p:txBody>
        </p:sp>
        <p:sp>
          <p:nvSpPr>
            <p:cNvPr id="10" name="Rectangle 13"/>
            <p:cNvSpPr>
              <a:spLocks noChangeArrowheads="1"/>
            </p:cNvSpPr>
            <p:nvPr/>
          </p:nvSpPr>
          <p:spPr bwMode="auto">
            <a:xfrm>
              <a:off x="1580" y="1733"/>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A</a:t>
              </a:r>
              <a:endParaRPr lang="en-US" altLang="zh-CN" sz="2400" baseline="-250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1" name="Rectangle 14"/>
            <p:cNvSpPr>
              <a:spLocks noChangeArrowheads="1"/>
            </p:cNvSpPr>
            <p:nvPr/>
          </p:nvSpPr>
          <p:spPr bwMode="auto">
            <a:xfrm>
              <a:off x="1580" y="2107"/>
              <a:ext cx="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B</a:t>
              </a:r>
              <a:endParaRPr lang="en-US" altLang="zh-CN" sz="2400" baseline="-250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2" name="Rectangle 15"/>
            <p:cNvSpPr>
              <a:spLocks noChangeArrowheads="1"/>
            </p:cNvSpPr>
            <p:nvPr/>
          </p:nvSpPr>
          <p:spPr bwMode="auto">
            <a:xfrm>
              <a:off x="1580" y="2549"/>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C</a:t>
              </a:r>
              <a:endParaRPr lang="en-US" altLang="zh-CN" sz="2400" baseline="-250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3" name="Rectangle 16"/>
            <p:cNvSpPr>
              <a:spLocks noChangeArrowheads="1"/>
            </p:cNvSpPr>
            <p:nvPr/>
          </p:nvSpPr>
          <p:spPr bwMode="auto">
            <a:xfrm>
              <a:off x="1580" y="3019"/>
              <a:ext cx="2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dirty="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F </a:t>
              </a:r>
              <a:endParaRPr lang="en-US" altLang="zh-CN" sz="2400" dirty="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4" name="Rectangle 17"/>
            <p:cNvSpPr>
              <a:spLocks noChangeArrowheads="1"/>
            </p:cNvSpPr>
            <p:nvPr/>
          </p:nvSpPr>
          <p:spPr bwMode="auto">
            <a:xfrm>
              <a:off x="4321" y="1771"/>
              <a:ext cx="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t</a:t>
              </a:r>
              <a:endPar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5" name="Rectangle 18"/>
            <p:cNvSpPr>
              <a:spLocks noChangeArrowheads="1"/>
            </p:cNvSpPr>
            <p:nvPr/>
          </p:nvSpPr>
          <p:spPr bwMode="auto">
            <a:xfrm>
              <a:off x="4316" y="2165"/>
              <a:ext cx="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t</a:t>
              </a:r>
              <a:endPar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6" name="Rectangle 19"/>
            <p:cNvSpPr>
              <a:spLocks noChangeArrowheads="1"/>
            </p:cNvSpPr>
            <p:nvPr/>
          </p:nvSpPr>
          <p:spPr bwMode="auto">
            <a:xfrm>
              <a:off x="4316" y="2587"/>
              <a:ext cx="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t</a:t>
              </a:r>
              <a:endPar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7" name="Rectangle 20"/>
            <p:cNvSpPr>
              <a:spLocks noChangeArrowheads="1"/>
            </p:cNvSpPr>
            <p:nvPr/>
          </p:nvSpPr>
          <p:spPr bwMode="auto">
            <a:xfrm>
              <a:off x="4316" y="3019"/>
              <a:ext cx="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t</a:t>
              </a:r>
              <a:endPar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8" name="Rectangle 21"/>
            <p:cNvSpPr>
              <a:spLocks noChangeArrowheads="1"/>
            </p:cNvSpPr>
            <p:nvPr/>
          </p:nvSpPr>
          <p:spPr bwMode="auto">
            <a:xfrm>
              <a:off x="4321" y="3451"/>
              <a:ext cx="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t</a:t>
              </a:r>
              <a:endPar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9" name="Line 40"/>
            <p:cNvSpPr>
              <a:spLocks noChangeShapeType="1"/>
            </p:cNvSpPr>
            <p:nvPr/>
          </p:nvSpPr>
          <p:spPr bwMode="auto">
            <a:xfrm>
              <a:off x="2156"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20" name="Line 42"/>
            <p:cNvSpPr>
              <a:spLocks noChangeShapeType="1"/>
            </p:cNvSpPr>
            <p:nvPr/>
          </p:nvSpPr>
          <p:spPr bwMode="auto">
            <a:xfrm>
              <a:off x="1877" y="2117"/>
              <a:ext cx="1156"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21" name="Line 43"/>
            <p:cNvSpPr>
              <a:spLocks noChangeShapeType="1"/>
            </p:cNvSpPr>
            <p:nvPr/>
          </p:nvSpPr>
          <p:spPr bwMode="auto">
            <a:xfrm>
              <a:off x="1868" y="2548"/>
              <a:ext cx="590"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22" name="Line 45"/>
            <p:cNvSpPr>
              <a:spLocks noChangeShapeType="1"/>
            </p:cNvSpPr>
            <p:nvPr/>
          </p:nvSpPr>
          <p:spPr bwMode="auto">
            <a:xfrm>
              <a:off x="1868" y="3412"/>
              <a:ext cx="1430" cy="5"/>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23" name="Line 46"/>
            <p:cNvSpPr>
              <a:spLocks noChangeShapeType="1"/>
            </p:cNvSpPr>
            <p:nvPr/>
          </p:nvSpPr>
          <p:spPr bwMode="auto">
            <a:xfrm>
              <a:off x="2443"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24" name="Line 52"/>
            <p:cNvSpPr>
              <a:spLocks noChangeShapeType="1"/>
            </p:cNvSpPr>
            <p:nvPr/>
          </p:nvSpPr>
          <p:spPr bwMode="auto">
            <a:xfrm>
              <a:off x="2732"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25" name="Line 58"/>
            <p:cNvSpPr>
              <a:spLocks noChangeShapeType="1"/>
            </p:cNvSpPr>
            <p:nvPr/>
          </p:nvSpPr>
          <p:spPr bwMode="auto">
            <a:xfrm>
              <a:off x="3020"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26" name="Line 64"/>
            <p:cNvSpPr>
              <a:spLocks noChangeShapeType="1"/>
            </p:cNvSpPr>
            <p:nvPr/>
          </p:nvSpPr>
          <p:spPr bwMode="auto">
            <a:xfrm>
              <a:off x="3308"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27" name="Line 70"/>
            <p:cNvSpPr>
              <a:spLocks noChangeShapeType="1"/>
            </p:cNvSpPr>
            <p:nvPr/>
          </p:nvSpPr>
          <p:spPr bwMode="auto">
            <a:xfrm>
              <a:off x="3595"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28" name="Line 76"/>
            <p:cNvSpPr>
              <a:spLocks noChangeShapeType="1"/>
            </p:cNvSpPr>
            <p:nvPr/>
          </p:nvSpPr>
          <p:spPr bwMode="auto">
            <a:xfrm>
              <a:off x="3883"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29" name="Line 82"/>
            <p:cNvSpPr>
              <a:spLocks noChangeShapeType="1"/>
            </p:cNvSpPr>
            <p:nvPr/>
          </p:nvSpPr>
          <p:spPr bwMode="auto">
            <a:xfrm>
              <a:off x="4172"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30" name="Line 88"/>
            <p:cNvSpPr>
              <a:spLocks noChangeShapeType="1"/>
            </p:cNvSpPr>
            <p:nvPr/>
          </p:nvSpPr>
          <p:spPr bwMode="auto">
            <a:xfrm flipV="1">
              <a:off x="3017" y="1856"/>
              <a:ext cx="0" cy="25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31" name="Line 89"/>
            <p:cNvSpPr>
              <a:spLocks noChangeShapeType="1"/>
            </p:cNvSpPr>
            <p:nvPr/>
          </p:nvSpPr>
          <p:spPr bwMode="auto">
            <a:xfrm>
              <a:off x="3027" y="1865"/>
              <a:ext cx="113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32" name="Line 90"/>
            <p:cNvSpPr>
              <a:spLocks noChangeShapeType="1"/>
            </p:cNvSpPr>
            <p:nvPr/>
          </p:nvSpPr>
          <p:spPr bwMode="auto">
            <a:xfrm flipV="1">
              <a:off x="2441" y="2331"/>
              <a:ext cx="0" cy="22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33" name="Line 91"/>
            <p:cNvSpPr>
              <a:spLocks noChangeShapeType="1"/>
            </p:cNvSpPr>
            <p:nvPr/>
          </p:nvSpPr>
          <p:spPr bwMode="auto">
            <a:xfrm>
              <a:off x="2441" y="2331"/>
              <a:ext cx="585"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34" name="Line 92"/>
            <p:cNvSpPr>
              <a:spLocks noChangeShapeType="1"/>
            </p:cNvSpPr>
            <p:nvPr/>
          </p:nvSpPr>
          <p:spPr bwMode="auto">
            <a:xfrm>
              <a:off x="3019" y="2556"/>
              <a:ext cx="590"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35" name="Line 93"/>
            <p:cNvSpPr>
              <a:spLocks noChangeShapeType="1"/>
            </p:cNvSpPr>
            <p:nvPr/>
          </p:nvSpPr>
          <p:spPr bwMode="auto">
            <a:xfrm flipV="1">
              <a:off x="3592" y="2339"/>
              <a:ext cx="0" cy="22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36" name="Line 94"/>
            <p:cNvSpPr>
              <a:spLocks noChangeShapeType="1"/>
            </p:cNvSpPr>
            <p:nvPr/>
          </p:nvSpPr>
          <p:spPr bwMode="auto">
            <a:xfrm>
              <a:off x="3592" y="2339"/>
              <a:ext cx="585"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37" name="Line 95"/>
            <p:cNvSpPr>
              <a:spLocks noChangeShapeType="1"/>
            </p:cNvSpPr>
            <p:nvPr/>
          </p:nvSpPr>
          <p:spPr bwMode="auto">
            <a:xfrm>
              <a:off x="3026" y="2331"/>
              <a:ext cx="0" cy="229"/>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grpSp>
          <p:nvGrpSpPr>
            <p:cNvPr id="38" name="Group 98"/>
            <p:cNvGrpSpPr/>
            <p:nvPr/>
          </p:nvGrpSpPr>
          <p:grpSpPr bwMode="auto">
            <a:xfrm>
              <a:off x="1868" y="2734"/>
              <a:ext cx="573" cy="247"/>
              <a:chOff x="1868" y="2734"/>
              <a:chExt cx="573" cy="247"/>
            </a:xfrm>
          </p:grpSpPr>
          <p:sp>
            <p:nvSpPr>
              <p:cNvPr id="72" name="Line 44"/>
              <p:cNvSpPr>
                <a:spLocks noChangeShapeType="1"/>
              </p:cNvSpPr>
              <p:nvPr/>
            </p:nvSpPr>
            <p:spPr bwMode="auto">
              <a:xfrm>
                <a:off x="1868" y="2980"/>
                <a:ext cx="288"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73" name="Line 96"/>
              <p:cNvSpPr>
                <a:spLocks noChangeShapeType="1"/>
              </p:cNvSpPr>
              <p:nvPr/>
            </p:nvSpPr>
            <p:spPr bwMode="auto">
              <a:xfrm flipV="1">
                <a:off x="2149" y="2743"/>
                <a:ext cx="0" cy="238"/>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74" name="Line 97"/>
              <p:cNvSpPr>
                <a:spLocks noChangeShapeType="1"/>
              </p:cNvSpPr>
              <p:nvPr/>
            </p:nvSpPr>
            <p:spPr bwMode="auto">
              <a:xfrm>
                <a:off x="2139" y="2734"/>
                <a:ext cx="302"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grpSp>
        <p:grpSp>
          <p:nvGrpSpPr>
            <p:cNvPr id="39" name="Group 99"/>
            <p:cNvGrpSpPr/>
            <p:nvPr/>
          </p:nvGrpSpPr>
          <p:grpSpPr bwMode="auto">
            <a:xfrm>
              <a:off x="2434" y="2733"/>
              <a:ext cx="573" cy="247"/>
              <a:chOff x="1868" y="2734"/>
              <a:chExt cx="573" cy="247"/>
            </a:xfrm>
          </p:grpSpPr>
          <p:sp>
            <p:nvSpPr>
              <p:cNvPr id="69" name="Line 100"/>
              <p:cNvSpPr>
                <a:spLocks noChangeShapeType="1"/>
              </p:cNvSpPr>
              <p:nvPr/>
            </p:nvSpPr>
            <p:spPr bwMode="auto">
              <a:xfrm>
                <a:off x="1868" y="2980"/>
                <a:ext cx="288"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70" name="Line 101"/>
              <p:cNvSpPr>
                <a:spLocks noChangeShapeType="1"/>
              </p:cNvSpPr>
              <p:nvPr/>
            </p:nvSpPr>
            <p:spPr bwMode="auto">
              <a:xfrm flipV="1">
                <a:off x="2149" y="2743"/>
                <a:ext cx="0" cy="238"/>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71" name="Line 102"/>
              <p:cNvSpPr>
                <a:spLocks noChangeShapeType="1"/>
              </p:cNvSpPr>
              <p:nvPr/>
            </p:nvSpPr>
            <p:spPr bwMode="auto">
              <a:xfrm>
                <a:off x="2139" y="2734"/>
                <a:ext cx="302"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grpSp>
        <p:grpSp>
          <p:nvGrpSpPr>
            <p:cNvPr id="40" name="Group 103"/>
            <p:cNvGrpSpPr/>
            <p:nvPr/>
          </p:nvGrpSpPr>
          <p:grpSpPr bwMode="auto">
            <a:xfrm>
              <a:off x="3593" y="2741"/>
              <a:ext cx="573" cy="247"/>
              <a:chOff x="1868" y="2734"/>
              <a:chExt cx="573" cy="247"/>
            </a:xfrm>
          </p:grpSpPr>
          <p:sp>
            <p:nvSpPr>
              <p:cNvPr id="66" name="Line 104"/>
              <p:cNvSpPr>
                <a:spLocks noChangeShapeType="1"/>
              </p:cNvSpPr>
              <p:nvPr/>
            </p:nvSpPr>
            <p:spPr bwMode="auto">
              <a:xfrm>
                <a:off x="1868" y="2980"/>
                <a:ext cx="288"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67" name="Line 105"/>
              <p:cNvSpPr>
                <a:spLocks noChangeShapeType="1"/>
              </p:cNvSpPr>
              <p:nvPr/>
            </p:nvSpPr>
            <p:spPr bwMode="auto">
              <a:xfrm flipV="1">
                <a:off x="2149" y="2743"/>
                <a:ext cx="0" cy="238"/>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68" name="Line 106"/>
              <p:cNvSpPr>
                <a:spLocks noChangeShapeType="1"/>
              </p:cNvSpPr>
              <p:nvPr/>
            </p:nvSpPr>
            <p:spPr bwMode="auto">
              <a:xfrm>
                <a:off x="2139" y="2734"/>
                <a:ext cx="302"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grpSp>
        <p:grpSp>
          <p:nvGrpSpPr>
            <p:cNvPr id="41" name="Group 107"/>
            <p:cNvGrpSpPr/>
            <p:nvPr/>
          </p:nvGrpSpPr>
          <p:grpSpPr bwMode="auto">
            <a:xfrm>
              <a:off x="3028" y="2733"/>
              <a:ext cx="573" cy="247"/>
              <a:chOff x="1868" y="2734"/>
              <a:chExt cx="573" cy="247"/>
            </a:xfrm>
          </p:grpSpPr>
          <p:sp>
            <p:nvSpPr>
              <p:cNvPr id="63" name="Line 108"/>
              <p:cNvSpPr>
                <a:spLocks noChangeShapeType="1"/>
              </p:cNvSpPr>
              <p:nvPr/>
            </p:nvSpPr>
            <p:spPr bwMode="auto">
              <a:xfrm>
                <a:off x="1868" y="2980"/>
                <a:ext cx="288"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64" name="Line 109"/>
              <p:cNvSpPr>
                <a:spLocks noChangeShapeType="1"/>
              </p:cNvSpPr>
              <p:nvPr/>
            </p:nvSpPr>
            <p:spPr bwMode="auto">
              <a:xfrm flipV="1">
                <a:off x="2149" y="2743"/>
                <a:ext cx="0" cy="238"/>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65" name="Line 110"/>
              <p:cNvSpPr>
                <a:spLocks noChangeShapeType="1"/>
              </p:cNvSpPr>
              <p:nvPr/>
            </p:nvSpPr>
            <p:spPr bwMode="auto">
              <a:xfrm>
                <a:off x="2139" y="2734"/>
                <a:ext cx="302"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grpSp>
        <p:sp>
          <p:nvSpPr>
            <p:cNvPr id="42" name="Line 111"/>
            <p:cNvSpPr>
              <a:spLocks noChangeShapeType="1"/>
            </p:cNvSpPr>
            <p:nvPr/>
          </p:nvSpPr>
          <p:spPr bwMode="auto">
            <a:xfrm>
              <a:off x="2432" y="2734"/>
              <a:ext cx="0" cy="237"/>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43" name="Line 112"/>
            <p:cNvSpPr>
              <a:spLocks noChangeShapeType="1"/>
            </p:cNvSpPr>
            <p:nvPr/>
          </p:nvSpPr>
          <p:spPr bwMode="auto">
            <a:xfrm>
              <a:off x="3017" y="2734"/>
              <a:ext cx="0" cy="265"/>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44" name="Line 113"/>
            <p:cNvSpPr>
              <a:spLocks noChangeShapeType="1"/>
            </p:cNvSpPr>
            <p:nvPr/>
          </p:nvSpPr>
          <p:spPr bwMode="auto">
            <a:xfrm>
              <a:off x="3602" y="2734"/>
              <a:ext cx="0" cy="237"/>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45" name="Line 114"/>
            <p:cNvSpPr>
              <a:spLocks noChangeShapeType="1"/>
            </p:cNvSpPr>
            <p:nvPr/>
          </p:nvSpPr>
          <p:spPr bwMode="auto">
            <a:xfrm>
              <a:off x="4178" y="2734"/>
              <a:ext cx="0" cy="265"/>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46" name="Line 116"/>
            <p:cNvSpPr>
              <a:spLocks noChangeShapeType="1"/>
            </p:cNvSpPr>
            <p:nvPr/>
          </p:nvSpPr>
          <p:spPr bwMode="auto">
            <a:xfrm>
              <a:off x="4169" y="1865"/>
              <a:ext cx="0" cy="247"/>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47" name="Line 117"/>
            <p:cNvSpPr>
              <a:spLocks noChangeShapeType="1"/>
            </p:cNvSpPr>
            <p:nvPr/>
          </p:nvSpPr>
          <p:spPr bwMode="auto">
            <a:xfrm>
              <a:off x="4169" y="2121"/>
              <a:ext cx="183"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48" name="Line 118"/>
            <p:cNvSpPr>
              <a:spLocks noChangeShapeType="1"/>
            </p:cNvSpPr>
            <p:nvPr/>
          </p:nvSpPr>
          <p:spPr bwMode="auto">
            <a:xfrm>
              <a:off x="4177" y="2339"/>
              <a:ext cx="0" cy="21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49" name="Line 119"/>
            <p:cNvSpPr>
              <a:spLocks noChangeShapeType="1"/>
            </p:cNvSpPr>
            <p:nvPr/>
          </p:nvSpPr>
          <p:spPr bwMode="auto">
            <a:xfrm>
              <a:off x="4177" y="2568"/>
              <a:ext cx="183"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50" name="Line 120"/>
            <p:cNvSpPr>
              <a:spLocks noChangeShapeType="1"/>
            </p:cNvSpPr>
            <p:nvPr/>
          </p:nvSpPr>
          <p:spPr bwMode="auto">
            <a:xfrm>
              <a:off x="4166" y="2987"/>
              <a:ext cx="183"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51" name="Line 121"/>
            <p:cNvSpPr>
              <a:spLocks noChangeShapeType="1"/>
            </p:cNvSpPr>
            <p:nvPr/>
          </p:nvSpPr>
          <p:spPr bwMode="auto">
            <a:xfrm flipV="1">
              <a:off x="3310" y="3173"/>
              <a:ext cx="0" cy="237"/>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52" name="Line 122"/>
            <p:cNvSpPr>
              <a:spLocks noChangeShapeType="1"/>
            </p:cNvSpPr>
            <p:nvPr/>
          </p:nvSpPr>
          <p:spPr bwMode="auto">
            <a:xfrm>
              <a:off x="3310" y="3173"/>
              <a:ext cx="850"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53" name="Line 123"/>
            <p:cNvSpPr>
              <a:spLocks noChangeShapeType="1"/>
            </p:cNvSpPr>
            <p:nvPr/>
          </p:nvSpPr>
          <p:spPr bwMode="auto">
            <a:xfrm>
              <a:off x="4169" y="3173"/>
              <a:ext cx="0" cy="256"/>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54" name="Line 124"/>
            <p:cNvSpPr>
              <a:spLocks noChangeShapeType="1"/>
            </p:cNvSpPr>
            <p:nvPr/>
          </p:nvSpPr>
          <p:spPr bwMode="auto">
            <a:xfrm>
              <a:off x="4169" y="3429"/>
              <a:ext cx="156"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Times New Roman" panose="02020603050405020304" pitchFamily="18" charset="0"/>
                <a:cs typeface="Times New Roman" panose="02020603050405020304" pitchFamily="18" charset="0"/>
              </a:endParaRPr>
            </a:p>
          </p:txBody>
        </p:sp>
        <p:sp>
          <p:nvSpPr>
            <p:cNvPr id="55" name="Rectangle 125"/>
            <p:cNvSpPr>
              <a:spLocks noChangeArrowheads="1"/>
            </p:cNvSpPr>
            <p:nvPr/>
          </p:nvSpPr>
          <p:spPr bwMode="auto">
            <a:xfrm>
              <a:off x="1910" y="1713"/>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sp>
          <p:nvSpPr>
            <p:cNvPr id="56" name="Rectangle 126"/>
            <p:cNvSpPr>
              <a:spLocks noChangeArrowheads="1"/>
            </p:cNvSpPr>
            <p:nvPr/>
          </p:nvSpPr>
          <p:spPr bwMode="auto">
            <a:xfrm>
              <a:off x="2174" y="1721"/>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dirty="0">
                  <a:solidFill>
                    <a:srgbClr val="FF3300"/>
                  </a:solidFill>
                  <a:latin typeface="Times New Roman" panose="02020603050405020304" pitchFamily="18" charset="0"/>
                  <a:cs typeface="Times New Roman" panose="02020603050405020304" pitchFamily="18" charset="0"/>
                </a:rPr>
                <a:t>0</a:t>
              </a:r>
              <a:endParaRPr lang="en-US" altLang="zh-CN" sz="2400" dirty="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dirty="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dirty="0">
                  <a:solidFill>
                    <a:srgbClr val="FF3300"/>
                  </a:solidFill>
                  <a:latin typeface="Times New Roman" panose="02020603050405020304" pitchFamily="18" charset="0"/>
                  <a:cs typeface="Times New Roman" panose="02020603050405020304" pitchFamily="18" charset="0"/>
                </a:rPr>
                <a:t>0</a:t>
              </a:r>
              <a:endParaRPr lang="en-US" altLang="zh-CN" sz="2400" dirty="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dirty="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dirty="0">
                  <a:solidFill>
                    <a:srgbClr val="FF3300"/>
                  </a:solidFill>
                  <a:latin typeface="Times New Roman" panose="02020603050405020304" pitchFamily="18" charset="0"/>
                  <a:cs typeface="Times New Roman" panose="02020603050405020304" pitchFamily="18" charset="0"/>
                </a:rPr>
                <a:t>1</a:t>
              </a:r>
              <a:endParaRPr lang="en-US" altLang="zh-CN" sz="2400" dirty="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dirty="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dirty="0">
                  <a:solidFill>
                    <a:srgbClr val="FF3300"/>
                  </a:solidFill>
                  <a:latin typeface="Times New Roman" panose="02020603050405020304" pitchFamily="18" charset="0"/>
                  <a:cs typeface="Times New Roman" panose="02020603050405020304" pitchFamily="18" charset="0"/>
                </a:rPr>
                <a:t>0</a:t>
              </a:r>
              <a:endParaRPr lang="en-US" altLang="zh-CN" sz="2400" baseline="-25000" dirty="0">
                <a:solidFill>
                  <a:srgbClr val="FF3300"/>
                </a:solidFill>
                <a:latin typeface="Times New Roman" panose="02020603050405020304" pitchFamily="18" charset="0"/>
                <a:cs typeface="Times New Roman" panose="02020603050405020304" pitchFamily="18" charset="0"/>
              </a:endParaRPr>
            </a:p>
          </p:txBody>
        </p:sp>
        <p:sp>
          <p:nvSpPr>
            <p:cNvPr id="57" name="Rectangle 127"/>
            <p:cNvSpPr>
              <a:spLocks noChangeArrowheads="1"/>
            </p:cNvSpPr>
            <p:nvPr/>
          </p:nvSpPr>
          <p:spPr bwMode="auto">
            <a:xfrm>
              <a:off x="2476" y="1730"/>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sp>
          <p:nvSpPr>
            <p:cNvPr id="58" name="Rectangle 128"/>
            <p:cNvSpPr>
              <a:spLocks noChangeArrowheads="1"/>
            </p:cNvSpPr>
            <p:nvPr/>
          </p:nvSpPr>
          <p:spPr bwMode="auto">
            <a:xfrm>
              <a:off x="2759" y="1731"/>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sp>
          <p:nvSpPr>
            <p:cNvPr id="59" name="Rectangle 129"/>
            <p:cNvSpPr>
              <a:spLocks noChangeArrowheads="1"/>
            </p:cNvSpPr>
            <p:nvPr/>
          </p:nvSpPr>
          <p:spPr bwMode="auto">
            <a:xfrm>
              <a:off x="3060" y="1722"/>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sp>
          <p:nvSpPr>
            <p:cNvPr id="60" name="Rectangle 130"/>
            <p:cNvSpPr>
              <a:spLocks noChangeArrowheads="1"/>
            </p:cNvSpPr>
            <p:nvPr/>
          </p:nvSpPr>
          <p:spPr bwMode="auto">
            <a:xfrm>
              <a:off x="3353" y="1721"/>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sp>
          <p:nvSpPr>
            <p:cNvPr id="61" name="Rectangle 131"/>
            <p:cNvSpPr>
              <a:spLocks noChangeArrowheads="1"/>
            </p:cNvSpPr>
            <p:nvPr/>
          </p:nvSpPr>
          <p:spPr bwMode="auto">
            <a:xfrm>
              <a:off x="3635" y="1720"/>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sp>
          <p:nvSpPr>
            <p:cNvPr id="62" name="Rectangle 132"/>
            <p:cNvSpPr>
              <a:spLocks noChangeArrowheads="1"/>
            </p:cNvSpPr>
            <p:nvPr/>
          </p:nvSpPr>
          <p:spPr bwMode="auto">
            <a:xfrm>
              <a:off x="3901" y="1721"/>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231" y="-2560"/>
            <a:ext cx="6954715" cy="588136"/>
          </a:xfrm>
          <a:prstGeom prst="rect">
            <a:avLst/>
          </a:prstGeom>
        </p:spPr>
        <p:txBody>
          <a:bodyPr/>
          <a:lst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sz="3200" dirty="0">
                <a:latin typeface="黑体" panose="02010609060101010101" pitchFamily="49" charset="-122"/>
                <a:ea typeface="黑体" panose="02010609060101010101" pitchFamily="49" charset="-122"/>
              </a:rPr>
              <a:t>硬件描述语言</a:t>
            </a:r>
            <a:r>
              <a:rPr lang="en-US" altLang="zh-CN" sz="3200" dirty="0">
                <a:latin typeface="黑体" panose="02010609060101010101" pitchFamily="49" charset="-122"/>
                <a:ea typeface="黑体" panose="02010609060101010101" pitchFamily="49" charset="-122"/>
              </a:rPr>
              <a:t>(Verilog)</a:t>
            </a:r>
            <a:endParaRPr lang="en-US" altLang="zh-CN" sz="3200" dirty="0">
              <a:latin typeface="黑体" panose="02010609060101010101" pitchFamily="49" charset="-122"/>
              <a:ea typeface="黑体" panose="02010609060101010101" pitchFamily="49" charset="-122"/>
            </a:endParaRPr>
          </a:p>
        </p:txBody>
      </p:sp>
      <p:sp>
        <p:nvSpPr>
          <p:cNvPr id="3" name="Rectangle 3" descr="Rectangle: Click to edit Master text styles&#10;Second level&#10;Third level&#10;Fourth level&#10;Fifth level"/>
          <p:cNvSpPr txBox="1">
            <a:spLocks noChangeArrowheads="1"/>
          </p:cNvSpPr>
          <p:nvPr/>
        </p:nvSpPr>
        <p:spPr>
          <a:xfrm>
            <a:off x="384753" y="830838"/>
            <a:ext cx="8001000" cy="2677047"/>
          </a:xfrm>
          <a:prstGeom prst="rect">
            <a:avLst/>
          </a:prstGeom>
        </p:spPr>
        <p:txBody>
          <a:bodyPr/>
          <a:lstStyle>
            <a:lvl1pPr marL="0" indent="0" algn="l" rtl="0" eaLnBrk="1" fontAlgn="base" hangingPunct="1">
              <a:spcBef>
                <a:spcPct val="20000"/>
              </a:spcBef>
              <a:spcAft>
                <a:spcPct val="0"/>
              </a:spcAft>
              <a:buClr>
                <a:schemeClr val="folHlink"/>
              </a:buClr>
              <a:buSzPct val="60000"/>
              <a:buFont typeface="Wingdings" panose="05000000000000000000" pitchFamily="2" charset="2"/>
              <a:buNone/>
              <a:defRPr kumimoji="1" sz="3200" b="1" kern="1200">
                <a:solidFill>
                  <a:schemeClr val="tx1"/>
                </a:solidFill>
                <a:latin typeface="+mn-lt"/>
                <a:ea typeface="+mn-ea"/>
                <a:cs typeface="+mn-cs"/>
              </a:defRPr>
            </a:lvl1pPr>
            <a:lvl2pPr marL="457200" indent="0" algn="l" rtl="0" eaLnBrk="1" fontAlgn="base" hangingPunct="1">
              <a:spcBef>
                <a:spcPct val="20000"/>
              </a:spcBef>
              <a:spcAft>
                <a:spcPct val="0"/>
              </a:spcAft>
              <a:buClr>
                <a:schemeClr val="hlink"/>
              </a:buClr>
              <a:buSzPct val="55000"/>
              <a:buFont typeface="Wingdings" panose="05000000000000000000" pitchFamily="2" charset="2"/>
              <a:buNone/>
              <a:defRPr kumimoji="1" sz="2800" b="1" kern="1200">
                <a:solidFill>
                  <a:schemeClr val="tx1"/>
                </a:solidFill>
                <a:latin typeface="+mn-lt"/>
                <a:ea typeface="+mn-ea"/>
                <a:cs typeface="+mn-cs"/>
              </a:defRPr>
            </a:lvl2pPr>
            <a:lvl3pPr marL="914400" indent="0" algn="l" rtl="0" eaLnBrk="1" fontAlgn="base" hangingPunct="1">
              <a:spcBef>
                <a:spcPct val="20000"/>
              </a:spcBef>
              <a:spcAft>
                <a:spcPct val="0"/>
              </a:spcAft>
              <a:buClr>
                <a:schemeClr val="folHlink"/>
              </a:buClr>
              <a:buSzPct val="50000"/>
              <a:buFont typeface="Wingdings" panose="05000000000000000000" pitchFamily="2" charset="2"/>
              <a:buNone/>
              <a:defRPr kumimoji="1" sz="2400" b="1" kern="1200">
                <a:solidFill>
                  <a:schemeClr val="tx1"/>
                </a:solidFill>
                <a:latin typeface="+mn-lt"/>
                <a:ea typeface="+mn-ea"/>
                <a:cs typeface="+mn-cs"/>
              </a:defRPr>
            </a:lvl3pPr>
            <a:lvl4pPr marL="1371600" indent="0" algn="l" rtl="0" eaLnBrk="1" fontAlgn="base" hangingPunct="1">
              <a:spcBef>
                <a:spcPct val="20000"/>
              </a:spcBef>
              <a:spcAft>
                <a:spcPct val="0"/>
              </a:spcAft>
              <a:buClr>
                <a:schemeClr val="accent2"/>
              </a:buClr>
              <a:buSzPct val="55000"/>
              <a:buFont typeface="Wingdings" panose="05000000000000000000" pitchFamily="2" charset="2"/>
              <a:buNone/>
              <a:defRPr kumimoji="1" sz="2000" b="1" kern="1200">
                <a:solidFill>
                  <a:schemeClr val="tx1"/>
                </a:solidFill>
                <a:latin typeface="+mn-lt"/>
                <a:ea typeface="+mn-ea"/>
                <a:cs typeface="+mn-cs"/>
              </a:defRPr>
            </a:lvl4pPr>
            <a:lvl5pPr marL="1828800" indent="0" algn="l" rtl="0" eaLnBrk="1" fontAlgn="base" hangingPunct="1">
              <a:spcBef>
                <a:spcPct val="20000"/>
              </a:spcBef>
              <a:spcAft>
                <a:spcPct val="0"/>
              </a:spcAft>
              <a:buClr>
                <a:schemeClr val="accent1"/>
              </a:buClr>
              <a:buSzPct val="50000"/>
              <a:buFont typeface="Wingdings" panose="05000000000000000000" pitchFamily="2" charset="2"/>
              <a:buNone/>
              <a:defRPr kumimoji="1"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80000"/>
              </a:lnSpc>
              <a:spcBef>
                <a:spcPts val="1200"/>
              </a:spcBef>
              <a:buClr>
                <a:srgbClr val="330066"/>
              </a:buClr>
              <a:buSzPct val="70000"/>
              <a:buFont typeface="Wingdings" panose="05000000000000000000" pitchFamily="2" charset="2"/>
              <a:buChar char="u"/>
              <a:defRPr/>
            </a:pPr>
            <a:r>
              <a:rPr lang="zh-CN" altLang="en-US" sz="2800" dirty="0">
                <a:latin typeface="黑体" panose="02010609060101010101" pitchFamily="49" charset="-122"/>
                <a:ea typeface="黑体" panose="02010609060101010101" pitchFamily="49" charset="-122"/>
              </a:rPr>
              <a:t>裁判电路的的例子：</a:t>
            </a:r>
            <a:endParaRPr lang="en-US" altLang="zh-CN" sz="2800" dirty="0">
              <a:latin typeface="黑体" panose="02010609060101010101" pitchFamily="49" charset="-122"/>
              <a:ea typeface="黑体" panose="02010609060101010101" pitchFamily="49" charset="-122"/>
            </a:endParaRPr>
          </a:p>
          <a:p>
            <a:pPr>
              <a:lnSpc>
                <a:spcPct val="80000"/>
              </a:lnSpc>
            </a:pPr>
            <a:r>
              <a:rPr lang="en-US" altLang="zh-CN" sz="2800" dirty="0">
                <a:latin typeface="Times New Roman" panose="02020603050405020304" pitchFamily="18" charset="0"/>
                <a:cs typeface="Times New Roman" panose="02020603050405020304" pitchFamily="18" charset="0"/>
              </a:rPr>
              <a:t>module Judge(A,B,C,Y) </a:t>
            </a:r>
            <a:endParaRPr lang="en-US" altLang="zh-CN" sz="2800" dirty="0">
              <a:latin typeface="Times New Roman" panose="02020603050405020304" pitchFamily="18" charset="0"/>
              <a:cs typeface="Times New Roman" panose="02020603050405020304" pitchFamily="18" charset="0"/>
            </a:endParaRPr>
          </a:p>
          <a:p>
            <a:pPr>
              <a:lnSpc>
                <a:spcPct val="80000"/>
              </a:lnSpc>
            </a:pPr>
            <a:r>
              <a:rPr lang="en-US" altLang="zh-CN" sz="2800" dirty="0">
                <a:latin typeface="Times New Roman" panose="02020603050405020304" pitchFamily="18" charset="0"/>
                <a:cs typeface="Times New Roman" panose="02020603050405020304" pitchFamily="18" charset="0"/>
              </a:rPr>
              <a:t>     input A,B,C; </a:t>
            </a:r>
            <a:endParaRPr lang="en-US" altLang="zh-CN" sz="2800" dirty="0">
              <a:latin typeface="Times New Roman" panose="02020603050405020304" pitchFamily="18" charset="0"/>
              <a:cs typeface="Times New Roman" panose="02020603050405020304" pitchFamily="18" charset="0"/>
            </a:endParaRPr>
          </a:p>
          <a:p>
            <a:pPr>
              <a:lnSpc>
                <a:spcPct val="80000"/>
              </a:lnSpc>
            </a:pPr>
            <a:r>
              <a:rPr lang="en-US" altLang="zh-CN" sz="2800" dirty="0">
                <a:latin typeface="Times New Roman" panose="02020603050405020304" pitchFamily="18" charset="0"/>
                <a:cs typeface="Times New Roman" panose="02020603050405020304" pitchFamily="18" charset="0"/>
              </a:rPr>
              <a:t>     output Y; </a:t>
            </a:r>
            <a:endParaRPr lang="en-US" altLang="zh-CN" sz="2800" dirty="0">
              <a:latin typeface="Times New Roman" panose="02020603050405020304" pitchFamily="18" charset="0"/>
              <a:cs typeface="Times New Roman" panose="02020603050405020304" pitchFamily="18" charset="0"/>
            </a:endParaRPr>
          </a:p>
          <a:p>
            <a:pPr>
              <a:lnSpc>
                <a:spcPct val="80000"/>
              </a:lnSpc>
            </a:pPr>
            <a:r>
              <a:rPr lang="en-US" altLang="zh-CN" sz="2800" dirty="0">
                <a:latin typeface="Times New Roman" panose="02020603050405020304" pitchFamily="18" charset="0"/>
                <a:cs typeface="Times New Roman" panose="02020603050405020304" pitchFamily="18" charset="0"/>
              </a:rPr>
              <a:t>	assign Y = (A&amp;(B|C));</a:t>
            </a:r>
            <a:endParaRPr lang="en-US" altLang="zh-CN" sz="2800" dirty="0">
              <a:latin typeface="Times New Roman" panose="02020603050405020304" pitchFamily="18" charset="0"/>
              <a:cs typeface="Times New Roman" panose="02020603050405020304" pitchFamily="18" charset="0"/>
            </a:endParaRPr>
          </a:p>
          <a:p>
            <a:pPr>
              <a:lnSpc>
                <a:spcPct val="80000"/>
              </a:lnSpc>
            </a:pPr>
            <a:r>
              <a:rPr lang="en-US" altLang="zh-CN" sz="2800" dirty="0" err="1">
                <a:latin typeface="Times New Roman" panose="02020603050405020304" pitchFamily="18" charset="0"/>
                <a:cs typeface="Times New Roman" panose="02020603050405020304" pitchFamily="18" charset="0"/>
              </a:rPr>
              <a:t>endmodule</a:t>
            </a:r>
            <a:r>
              <a:rPr lang="en-US" altLang="zh-CN" sz="2800" dirty="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p:txBody>
      </p:sp>
      <p:sp>
        <p:nvSpPr>
          <p:cNvPr id="4" name="矩形 3"/>
          <p:cNvSpPr/>
          <p:nvPr/>
        </p:nvSpPr>
        <p:spPr>
          <a:xfrm>
            <a:off x="376268" y="3775419"/>
            <a:ext cx="5256584" cy="2031325"/>
          </a:xfrm>
          <a:prstGeom prst="rect">
            <a:avLst/>
          </a:prstGeom>
          <a:noFill/>
          <a:ln w="28575">
            <a:solidFill>
              <a:srgbClr val="FF0000"/>
            </a:solidFill>
          </a:ln>
        </p:spPr>
        <p:txBody>
          <a:bodyPr wrap="square">
            <a:spAutoFit/>
          </a:bodyPr>
          <a:lstStyle/>
          <a:p>
            <a:pPr eaLnBrk="1" hangingPunct="1">
              <a:lnSpc>
                <a:spcPct val="150000"/>
              </a:lnSpc>
            </a:pPr>
            <a:r>
              <a:rPr lang="en-US" altLang="zh-CN" dirty="0">
                <a:solidFill>
                  <a:schemeClr val="tx1"/>
                </a:solidFill>
                <a:latin typeface="Times New Roman" panose="02020603050405020304" pitchFamily="18" charset="0"/>
                <a:cs typeface="Times New Roman" panose="02020603050405020304" pitchFamily="18" charset="0"/>
              </a:rPr>
              <a:t>always @(A,B,C)</a:t>
            </a:r>
            <a:endParaRPr lang="en-US" altLang="zh-CN" dirty="0">
              <a:solidFill>
                <a:schemeClr val="tx1"/>
              </a:solidFill>
              <a:latin typeface="Times New Roman" panose="02020603050405020304" pitchFamily="18" charset="0"/>
              <a:cs typeface="Times New Roman" panose="02020603050405020304" pitchFamily="18" charset="0"/>
            </a:endParaRPr>
          </a:p>
          <a:p>
            <a:pPr eaLnBrk="1" hangingPunct="1">
              <a:lnSpc>
                <a:spcPct val="150000"/>
              </a:lnSpc>
            </a:pPr>
            <a:r>
              <a:rPr lang="en-US" altLang="zh-CN" dirty="0">
                <a:solidFill>
                  <a:schemeClr val="tx1"/>
                </a:solidFill>
                <a:latin typeface="Times New Roman" panose="02020603050405020304" pitchFamily="18" charset="0"/>
                <a:cs typeface="Times New Roman" panose="02020603050405020304" pitchFamily="18" charset="0"/>
              </a:rPr>
              <a:t>    if (A &amp; (B | C))  y=1’b1;</a:t>
            </a:r>
            <a:endParaRPr lang="en-US" altLang="zh-CN" dirty="0">
              <a:solidFill>
                <a:schemeClr val="tx1"/>
              </a:solidFill>
              <a:latin typeface="Times New Roman" panose="02020603050405020304" pitchFamily="18" charset="0"/>
              <a:cs typeface="Times New Roman" panose="02020603050405020304" pitchFamily="18" charset="0"/>
            </a:endParaRPr>
          </a:p>
          <a:p>
            <a:pPr eaLnBrk="1" hangingPunct="1">
              <a:lnSpc>
                <a:spcPct val="150000"/>
              </a:lnSpc>
            </a:pPr>
            <a:r>
              <a:rPr lang="en-US" altLang="zh-CN" dirty="0">
                <a:solidFill>
                  <a:schemeClr val="tx1"/>
                </a:solidFill>
                <a:latin typeface="Times New Roman" panose="02020603050405020304" pitchFamily="18" charset="0"/>
                <a:cs typeface="Times New Roman" panose="02020603050405020304" pitchFamily="18" charset="0"/>
              </a:rPr>
              <a:t>    else Y=1’b0;</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5" name="矩形 4"/>
          <p:cNvSpPr/>
          <p:nvPr/>
        </p:nvSpPr>
        <p:spPr>
          <a:xfrm>
            <a:off x="5921080" y="2384500"/>
            <a:ext cx="3044536" cy="2246769"/>
          </a:xfrm>
          <a:prstGeom prst="rect">
            <a:avLst/>
          </a:prstGeom>
        </p:spPr>
        <p:txBody>
          <a:bodyPr wrap="square">
            <a:spAutoFit/>
          </a:bodyPr>
          <a:lstStyle/>
          <a:p>
            <a:r>
              <a:rPr lang="zh-CN" altLang="en-US" dirty="0">
                <a:solidFill>
                  <a:schemeClr val="tx1"/>
                </a:solidFill>
                <a:latin typeface="黑体" panose="02010609060101010101" pitchFamily="49" charset="-122"/>
                <a:ea typeface="黑体" panose="02010609060101010101" pitchFamily="49" charset="-122"/>
              </a:rPr>
              <a:t>以硬件描述语言（</a:t>
            </a:r>
            <a:r>
              <a:rPr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rPr>
              <a:t>Verilog</a:t>
            </a:r>
            <a:r>
              <a:rPr lang="zh-CN" altLang="en-US" dirty="0">
                <a:solidFill>
                  <a:schemeClr val="tx1"/>
                </a:solidFill>
                <a:latin typeface="黑体" panose="02010609060101010101" pitchFamily="49" charset="-122"/>
                <a:ea typeface="黑体" panose="02010609060101010101" pitchFamily="49" charset="-122"/>
              </a:rPr>
              <a:t>或</a:t>
            </a:r>
            <a:r>
              <a:rPr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rPr>
              <a:t>VHDL</a:t>
            </a:r>
            <a:r>
              <a:rPr lang="zh-CN" altLang="en-US" dirty="0">
                <a:solidFill>
                  <a:schemeClr val="tx1"/>
                </a:solidFill>
                <a:latin typeface="黑体" panose="02010609060101010101" pitchFamily="49" charset="-122"/>
                <a:ea typeface="黑体" panose="02010609060101010101" pitchFamily="49" charset="-122"/>
              </a:rPr>
              <a:t>）完成电路设计，烧录至</a:t>
            </a:r>
            <a:r>
              <a:rPr lang="zh-CN" altLang="en-US" dirty="0">
                <a:solidFill>
                  <a:srgbClr val="FF0000"/>
                </a:solidFill>
                <a:latin typeface="黑体" panose="02010609060101010101" pitchFamily="49" charset="-122"/>
                <a:ea typeface="黑体" panose="02010609060101010101" pitchFamily="49" charset="-122"/>
              </a:rPr>
              <a:t>可编程逻辑器件</a:t>
            </a:r>
            <a:r>
              <a:rPr lang="zh-CN" altLang="en-US" dirty="0">
                <a:solidFill>
                  <a:schemeClr val="tx1"/>
                </a:solidFill>
                <a:latin typeface="黑体" panose="02010609060101010101" pitchFamily="49" charset="-122"/>
                <a:ea typeface="黑体" panose="02010609060101010101" pitchFamily="49" charset="-122"/>
              </a:rPr>
              <a:t>工作</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77161" y="309671"/>
            <a:ext cx="7542989" cy="588136"/>
          </a:xfrm>
        </p:spPr>
        <p:txBody>
          <a:bodyPr/>
          <a:lstStyle/>
          <a:p>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逻辑函数表示方法之间的转换</a:t>
            </a:r>
            <a:endParaRPr lang="zh-CN" altLang="zh-CN" sz="3200" dirty="0">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110" name="Rectangle 3" descr="Rectangle: Click to edit Master text styles&#10;Second level&#10;Third level&#10;Fourth level&#10;Fifth level"/>
          <p:cNvSpPr txBox="1">
            <a:spLocks noChangeArrowheads="1"/>
          </p:cNvSpPr>
          <p:nvPr/>
        </p:nvSpPr>
        <p:spPr>
          <a:xfrm>
            <a:off x="384753" y="1388396"/>
            <a:ext cx="8001000" cy="449929"/>
          </a:xfrm>
          <a:prstGeom prst="rect">
            <a:avLst/>
          </a:prstGeom>
        </p:spPr>
        <p:txBody>
          <a:bodyPr/>
          <a:lstStyle>
            <a:lvl1pPr marL="0" indent="0" algn="l" rtl="0" eaLnBrk="1" fontAlgn="base" hangingPunct="1">
              <a:spcBef>
                <a:spcPct val="20000"/>
              </a:spcBef>
              <a:spcAft>
                <a:spcPct val="0"/>
              </a:spcAft>
              <a:buClr>
                <a:schemeClr val="folHlink"/>
              </a:buClr>
              <a:buSzPct val="60000"/>
              <a:buFont typeface="Wingdings" panose="05000000000000000000" pitchFamily="2" charset="2"/>
              <a:buNone/>
              <a:defRPr kumimoji="1" sz="3200" b="1" kern="1200">
                <a:solidFill>
                  <a:schemeClr val="tx1"/>
                </a:solidFill>
                <a:latin typeface="+mn-lt"/>
                <a:ea typeface="+mn-ea"/>
                <a:cs typeface="+mn-cs"/>
              </a:defRPr>
            </a:lvl1pPr>
            <a:lvl2pPr marL="457200" indent="0" algn="l" rtl="0" eaLnBrk="1" fontAlgn="base" hangingPunct="1">
              <a:spcBef>
                <a:spcPct val="20000"/>
              </a:spcBef>
              <a:spcAft>
                <a:spcPct val="0"/>
              </a:spcAft>
              <a:buClr>
                <a:schemeClr val="hlink"/>
              </a:buClr>
              <a:buSzPct val="55000"/>
              <a:buFont typeface="Wingdings" panose="05000000000000000000" pitchFamily="2" charset="2"/>
              <a:buNone/>
              <a:defRPr kumimoji="1" sz="2800" b="1" kern="1200">
                <a:solidFill>
                  <a:schemeClr val="tx1"/>
                </a:solidFill>
                <a:latin typeface="+mn-lt"/>
                <a:ea typeface="+mn-ea"/>
                <a:cs typeface="+mn-cs"/>
              </a:defRPr>
            </a:lvl2pPr>
            <a:lvl3pPr marL="914400" indent="0" algn="l" rtl="0" eaLnBrk="1" fontAlgn="base" hangingPunct="1">
              <a:spcBef>
                <a:spcPct val="20000"/>
              </a:spcBef>
              <a:spcAft>
                <a:spcPct val="0"/>
              </a:spcAft>
              <a:buClr>
                <a:schemeClr val="folHlink"/>
              </a:buClr>
              <a:buSzPct val="50000"/>
              <a:buFont typeface="Wingdings" panose="05000000000000000000" pitchFamily="2" charset="2"/>
              <a:buNone/>
              <a:defRPr kumimoji="1" sz="2400" b="1" kern="1200">
                <a:solidFill>
                  <a:schemeClr val="tx1"/>
                </a:solidFill>
                <a:latin typeface="+mn-lt"/>
                <a:ea typeface="+mn-ea"/>
                <a:cs typeface="+mn-cs"/>
              </a:defRPr>
            </a:lvl3pPr>
            <a:lvl4pPr marL="1371600" indent="0" algn="l" rtl="0" eaLnBrk="1" fontAlgn="base" hangingPunct="1">
              <a:spcBef>
                <a:spcPct val="20000"/>
              </a:spcBef>
              <a:spcAft>
                <a:spcPct val="0"/>
              </a:spcAft>
              <a:buClr>
                <a:schemeClr val="accent2"/>
              </a:buClr>
              <a:buSzPct val="55000"/>
              <a:buFont typeface="Wingdings" panose="05000000000000000000" pitchFamily="2" charset="2"/>
              <a:buNone/>
              <a:defRPr kumimoji="1" sz="2000" b="1" kern="1200">
                <a:solidFill>
                  <a:schemeClr val="tx1"/>
                </a:solidFill>
                <a:latin typeface="+mn-lt"/>
                <a:ea typeface="+mn-ea"/>
                <a:cs typeface="+mn-cs"/>
              </a:defRPr>
            </a:lvl4pPr>
            <a:lvl5pPr marL="1828800" indent="0" algn="l" rtl="0" eaLnBrk="1" fontAlgn="base" hangingPunct="1">
              <a:spcBef>
                <a:spcPct val="20000"/>
              </a:spcBef>
              <a:spcAft>
                <a:spcPct val="0"/>
              </a:spcAft>
              <a:buClr>
                <a:schemeClr val="accent1"/>
              </a:buClr>
              <a:buSzPct val="50000"/>
              <a:buFont typeface="Wingdings" panose="05000000000000000000" pitchFamily="2" charset="2"/>
              <a:buNone/>
              <a:defRPr kumimoji="1"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80000"/>
              </a:lnSpc>
              <a:spcBef>
                <a:spcPct val="0"/>
              </a:spcBef>
              <a:buClr>
                <a:srgbClr val="330066"/>
              </a:buClr>
              <a:buSzPct val="70000"/>
              <a:buFont typeface="Wingdings" panose="05000000000000000000" pitchFamily="2" charset="2"/>
              <a:buChar char="u"/>
              <a:defRPr/>
            </a:pPr>
            <a:r>
              <a:rPr lang="en-US" altLang="zh-CN" dirty="0">
                <a:solidFill>
                  <a:schemeClr val="tx2"/>
                </a:solidFill>
                <a:latin typeface="黑体" panose="02010609060101010101" pitchFamily="49" charset="-122"/>
                <a:ea typeface="黑体" panose="02010609060101010101" pitchFamily="49" charset="-122"/>
                <a:cs typeface="+mj-cs"/>
              </a:rPr>
              <a:t>1</a:t>
            </a:r>
            <a:r>
              <a:rPr lang="zh-CN" altLang="en-US" dirty="0">
                <a:solidFill>
                  <a:schemeClr val="tx2"/>
                </a:solidFill>
                <a:latin typeface="黑体" panose="02010609060101010101" pitchFamily="49" charset="-122"/>
                <a:ea typeface="黑体" panose="02010609060101010101" pitchFamily="49" charset="-122"/>
                <a:cs typeface="+mj-cs"/>
              </a:rPr>
              <a:t>、真值表</a:t>
            </a:r>
            <a:r>
              <a:rPr lang="en-US" altLang="zh-CN" dirty="0">
                <a:solidFill>
                  <a:schemeClr val="tx2"/>
                </a:solidFill>
                <a:latin typeface="黑体" panose="02010609060101010101" pitchFamily="49" charset="-122"/>
                <a:ea typeface="黑体" panose="02010609060101010101" pitchFamily="49" charset="-122"/>
                <a:cs typeface="+mj-cs"/>
                <a:sym typeface="Wingdings" panose="05000000000000000000" pitchFamily="2" charset="2"/>
              </a:rPr>
              <a:t></a:t>
            </a:r>
            <a:r>
              <a:rPr lang="zh-CN" altLang="en-US" dirty="0">
                <a:solidFill>
                  <a:schemeClr val="tx2"/>
                </a:solidFill>
                <a:latin typeface="黑体" panose="02010609060101010101" pitchFamily="49" charset="-122"/>
                <a:ea typeface="黑体" panose="02010609060101010101" pitchFamily="49" charset="-122"/>
                <a:cs typeface="+mj-cs"/>
                <a:sym typeface="Wingdings" panose="05000000000000000000" pitchFamily="2" charset="2"/>
              </a:rPr>
              <a:t>函数式</a:t>
            </a:r>
            <a:endParaRPr lang="en-US" altLang="zh-CN" dirty="0">
              <a:solidFill>
                <a:schemeClr val="tx2"/>
              </a:solidFill>
              <a:latin typeface="黑体" panose="02010609060101010101" pitchFamily="49" charset="-122"/>
              <a:ea typeface="黑体" panose="02010609060101010101" pitchFamily="49" charset="-122"/>
              <a:cs typeface="+mj-cs"/>
            </a:endParaRPr>
          </a:p>
        </p:txBody>
      </p:sp>
      <p:sp>
        <p:nvSpPr>
          <p:cNvPr id="7" name="Text Box 5"/>
          <p:cNvSpPr txBox="1">
            <a:spLocks noChangeArrowheads="1"/>
          </p:cNvSpPr>
          <p:nvPr/>
        </p:nvSpPr>
        <p:spPr bwMode="auto">
          <a:xfrm>
            <a:off x="5162550" y="1300163"/>
            <a:ext cx="34480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800" dirty="0">
                <a:solidFill>
                  <a:srgbClr val="FF3300"/>
                </a:solidFill>
                <a:latin typeface="黑体" panose="02010609060101010101" pitchFamily="49" charset="-122"/>
                <a:ea typeface="黑体" panose="02010609060101010101" pitchFamily="49" charset="-122"/>
              </a:rPr>
              <a:t>方法：</a:t>
            </a:r>
            <a:endParaRPr lang="zh-CN" altLang="en-US" sz="2800" dirty="0">
              <a:solidFill>
                <a:srgbClr val="FF3300"/>
              </a:solidFill>
              <a:latin typeface="黑体" panose="02010609060101010101" pitchFamily="49" charset="-122"/>
              <a:ea typeface="黑体" panose="02010609060101010101" pitchFamily="49" charset="-122"/>
            </a:endParaRPr>
          </a:p>
          <a:p>
            <a:pPr algn="l">
              <a:spcBef>
                <a:spcPct val="0"/>
              </a:spcBef>
            </a:pPr>
            <a:r>
              <a:rPr lang="zh-CN" altLang="en-US" sz="2800" dirty="0">
                <a:solidFill>
                  <a:schemeClr val="tx1"/>
                </a:solidFill>
                <a:latin typeface="黑体" panose="02010609060101010101" pitchFamily="49" charset="-122"/>
                <a:ea typeface="黑体" panose="02010609060101010101" pitchFamily="49" charset="-122"/>
              </a:rPr>
              <a:t>  ①找出所有使输出为</a:t>
            </a: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的输入组合；</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8" name="Text Box 6"/>
          <p:cNvSpPr txBox="1">
            <a:spLocks noChangeArrowheads="1"/>
          </p:cNvSpPr>
          <p:nvPr/>
        </p:nvSpPr>
        <p:spPr bwMode="auto">
          <a:xfrm>
            <a:off x="5162550" y="2711450"/>
            <a:ext cx="39814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zh-CN" sz="2800" dirty="0">
                <a:solidFill>
                  <a:schemeClr val="tx1"/>
                </a:solidFill>
                <a:latin typeface="黑体" panose="02010609060101010101" pitchFamily="49" charset="-122"/>
                <a:ea typeface="黑体" panose="02010609060101010101" pitchFamily="49" charset="-122"/>
              </a:rPr>
              <a:t>  ②</a:t>
            </a:r>
            <a:r>
              <a:rPr lang="zh-CN" altLang="en-US" sz="2800" dirty="0">
                <a:solidFill>
                  <a:schemeClr val="tx1"/>
                </a:solidFill>
                <a:latin typeface="黑体" panose="02010609060101010101" pitchFamily="49" charset="-122"/>
                <a:ea typeface="黑体" panose="02010609060101010101" pitchFamily="49" charset="-122"/>
              </a:rPr>
              <a:t>将每一种组合以</a:t>
            </a: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对应原变量， </a:t>
            </a:r>
            <a:r>
              <a:rPr lang="en-US" altLang="zh-CN" sz="2800" dirty="0">
                <a:solidFill>
                  <a:schemeClr val="tx1"/>
                </a:solidFill>
                <a:latin typeface="黑体" panose="02010609060101010101" pitchFamily="49" charset="-122"/>
                <a:ea typeface="黑体" panose="02010609060101010101" pitchFamily="49" charset="-122"/>
              </a:rPr>
              <a:t>0</a:t>
            </a:r>
            <a:r>
              <a:rPr lang="zh-CN" altLang="en-US" sz="2800" dirty="0">
                <a:solidFill>
                  <a:schemeClr val="tx1"/>
                </a:solidFill>
                <a:latin typeface="黑体" panose="02010609060101010101" pitchFamily="49" charset="-122"/>
                <a:ea typeface="黑体" panose="02010609060101010101" pitchFamily="49" charset="-122"/>
              </a:rPr>
              <a:t>对应反变量的方法变换为逻辑与的形式；</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9" name="Text Box 7"/>
          <p:cNvSpPr txBox="1">
            <a:spLocks noChangeArrowheads="1"/>
          </p:cNvSpPr>
          <p:nvPr/>
        </p:nvSpPr>
        <p:spPr bwMode="auto">
          <a:xfrm>
            <a:off x="5162550" y="4572000"/>
            <a:ext cx="36766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zh-CN" sz="2800" dirty="0">
                <a:solidFill>
                  <a:schemeClr val="tx1"/>
                </a:solidFill>
                <a:latin typeface="黑体" panose="02010609060101010101" pitchFamily="49" charset="-122"/>
                <a:ea typeface="黑体" panose="02010609060101010101" pitchFamily="49" charset="-122"/>
              </a:rPr>
              <a:t>  ③</a:t>
            </a:r>
            <a:r>
              <a:rPr lang="zh-CN" altLang="en-US" sz="2800" dirty="0">
                <a:solidFill>
                  <a:schemeClr val="tx1"/>
                </a:solidFill>
                <a:latin typeface="黑体" panose="02010609060101010101" pitchFamily="49" charset="-122"/>
                <a:ea typeface="黑体" panose="02010609060101010101" pitchFamily="49" charset="-122"/>
              </a:rPr>
              <a:t>将所有②的结果相加</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或</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，得到的函数式就是</a:t>
            </a:r>
            <a:r>
              <a:rPr lang="en-US" altLang="zh-CN" sz="2800" dirty="0">
                <a:solidFill>
                  <a:schemeClr val="tx1"/>
                </a:solidFill>
                <a:latin typeface="黑体" panose="02010609060101010101" pitchFamily="49" charset="-122"/>
                <a:ea typeface="黑体" panose="02010609060101010101" pitchFamily="49" charset="-122"/>
              </a:rPr>
              <a:t>Y</a:t>
            </a:r>
            <a:r>
              <a:rPr lang="zh-CN" altLang="en-US" sz="2800" dirty="0">
                <a:solidFill>
                  <a:schemeClr val="tx1"/>
                </a:solidFill>
                <a:latin typeface="黑体" panose="02010609060101010101" pitchFamily="49" charset="-122"/>
                <a:ea typeface="黑体" panose="02010609060101010101" pitchFamily="49" charset="-122"/>
              </a:rPr>
              <a:t>。</a:t>
            </a:r>
            <a:endParaRPr lang="zh-CN" altLang="en-US" sz="2800" dirty="0">
              <a:solidFill>
                <a:schemeClr val="tx1"/>
              </a:solidFill>
              <a:latin typeface="黑体" panose="02010609060101010101" pitchFamily="49" charset="-122"/>
              <a:ea typeface="黑体" panose="02010609060101010101" pitchFamily="49" charset="-122"/>
            </a:endParaRPr>
          </a:p>
        </p:txBody>
      </p:sp>
      <p:grpSp>
        <p:nvGrpSpPr>
          <p:cNvPr id="10" name="Group 35"/>
          <p:cNvGrpSpPr/>
          <p:nvPr/>
        </p:nvGrpSpPr>
        <p:grpSpPr bwMode="auto">
          <a:xfrm>
            <a:off x="5089526" y="5938837"/>
            <a:ext cx="3749676" cy="579438"/>
            <a:chOff x="1471" y="3644"/>
            <a:chExt cx="2362" cy="365"/>
          </a:xfrm>
        </p:grpSpPr>
        <p:sp>
          <p:nvSpPr>
            <p:cNvPr id="11" name="Text Box 36"/>
            <p:cNvSpPr txBox="1">
              <a:spLocks noChangeArrowheads="1"/>
            </p:cNvSpPr>
            <p:nvPr/>
          </p:nvSpPr>
          <p:spPr bwMode="auto">
            <a:xfrm>
              <a:off x="1471" y="3644"/>
              <a:ext cx="23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dirty="0">
                  <a:solidFill>
                    <a:schemeClr val="tx1"/>
                  </a:solidFill>
                  <a:effectLst>
                    <a:outerShdw blurRad="38100" dist="38100" dir="2700000" algn="tl">
                      <a:srgbClr val="C0C0C0"/>
                    </a:outerShdw>
                  </a:effectLst>
                </a:rPr>
                <a:t>Y=ABC+ABC+ABC</a:t>
              </a:r>
              <a:endParaRPr lang="en-US" altLang="zh-CN" dirty="0">
                <a:solidFill>
                  <a:schemeClr val="tx1"/>
                </a:solidFill>
                <a:effectLst>
                  <a:outerShdw blurRad="38100" dist="38100" dir="2700000" algn="tl">
                    <a:srgbClr val="C0C0C0"/>
                  </a:outerShdw>
                </a:effectLst>
              </a:endParaRPr>
            </a:p>
          </p:txBody>
        </p:sp>
        <p:sp>
          <p:nvSpPr>
            <p:cNvPr id="12" name="Line 37"/>
            <p:cNvSpPr>
              <a:spLocks noChangeShapeType="1"/>
            </p:cNvSpPr>
            <p:nvPr/>
          </p:nvSpPr>
          <p:spPr bwMode="auto">
            <a:xfrm>
              <a:off x="2002" y="3709"/>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8"/>
            <p:cNvSpPr>
              <a:spLocks noChangeShapeType="1"/>
            </p:cNvSpPr>
            <p:nvPr/>
          </p:nvSpPr>
          <p:spPr bwMode="auto">
            <a:xfrm>
              <a:off x="2830" y="3709"/>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5" name="Object 40"/>
          <p:cNvGraphicFramePr>
            <a:graphicFrameLocks noChangeAspect="1"/>
          </p:cNvGraphicFramePr>
          <p:nvPr/>
        </p:nvGraphicFramePr>
        <p:xfrm>
          <a:off x="666750" y="1985963"/>
          <a:ext cx="2933700" cy="4781550"/>
        </p:xfrm>
        <a:graphic>
          <a:graphicData uri="http://schemas.openxmlformats.org/presentationml/2006/ole">
            <mc:AlternateContent xmlns:mc="http://schemas.openxmlformats.org/markup-compatibility/2006">
              <mc:Choice xmlns:v="urn:schemas-microsoft-com:vml" Requires="v">
                <p:oleObj spid="_x0000_s2" name="Document" r:id="rId1" imgW="2581910" imgH="4200525" progId="Word.Document.8">
                  <p:embed/>
                </p:oleObj>
              </mc:Choice>
              <mc:Fallback>
                <p:oleObj name="Document" r:id="rId1" imgW="2581910" imgH="4200525" progId="Word.Document.8">
                  <p:embed/>
                  <p:pic>
                    <p:nvPicPr>
                      <p:cNvPr id="0" name="图片 1"/>
                      <p:cNvPicPr>
                        <a:picLocks noChangeAspect="1" noChangeArrowheads="1"/>
                      </p:cNvPicPr>
                      <p:nvPr/>
                    </p:nvPicPr>
                    <p:blipFill>
                      <a:blip r:embed="rId2"/>
                      <a:srcRect/>
                      <a:stretch>
                        <a:fillRect/>
                      </a:stretch>
                    </p:blipFill>
                    <p:spPr bwMode="auto">
                      <a:xfrm>
                        <a:off x="666750" y="1985963"/>
                        <a:ext cx="2933700" cy="4781550"/>
                      </a:xfrm>
                      <a:prstGeom prst="rect">
                        <a:avLst/>
                      </a:prstGeom>
                      <a:noFill/>
                      <a:ln>
                        <a:noFill/>
                      </a:ln>
                      <a:effectLst/>
                    </p:spPr>
                  </p:pic>
                </p:oleObj>
              </mc:Fallback>
            </mc:AlternateContent>
          </a:graphicData>
        </a:graphic>
      </p:graphicFrame>
      <p:sp>
        <p:nvSpPr>
          <p:cNvPr id="16" name="AutoShape 41"/>
          <p:cNvSpPr>
            <a:spLocks noChangeArrowheads="1"/>
          </p:cNvSpPr>
          <p:nvPr/>
        </p:nvSpPr>
        <p:spPr bwMode="auto">
          <a:xfrm>
            <a:off x="3562350" y="5029200"/>
            <a:ext cx="342900" cy="17145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AutoShape 42"/>
          <p:cNvSpPr>
            <a:spLocks noChangeArrowheads="1"/>
          </p:cNvSpPr>
          <p:nvPr/>
        </p:nvSpPr>
        <p:spPr bwMode="auto">
          <a:xfrm>
            <a:off x="3562350" y="5467350"/>
            <a:ext cx="342900" cy="17145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AutoShape 43"/>
          <p:cNvSpPr>
            <a:spLocks noChangeArrowheads="1"/>
          </p:cNvSpPr>
          <p:nvPr/>
        </p:nvSpPr>
        <p:spPr bwMode="auto">
          <a:xfrm>
            <a:off x="3581400" y="5924550"/>
            <a:ext cx="342900" cy="17145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 name="Object 44"/>
          <p:cNvGraphicFramePr>
            <a:graphicFrameLocks noChangeAspect="1"/>
          </p:cNvGraphicFramePr>
          <p:nvPr/>
        </p:nvGraphicFramePr>
        <p:xfrm>
          <a:off x="3968750" y="4857750"/>
          <a:ext cx="839788" cy="428625"/>
        </p:xfrm>
        <a:graphic>
          <a:graphicData uri="http://schemas.openxmlformats.org/presentationml/2006/ole">
            <mc:AlternateContent xmlns:mc="http://schemas.openxmlformats.org/markup-compatibility/2006">
              <mc:Choice xmlns:v="urn:schemas-microsoft-com:vml" Requires="v">
                <p:oleObj spid="_x0000_s4" name="Equation" r:id="rId3" imgW="673100" imgH="342900" progId="Equation.3">
                  <p:embed/>
                </p:oleObj>
              </mc:Choice>
              <mc:Fallback>
                <p:oleObj name="Equation" r:id="rId3" imgW="673100" imgH="342900" progId="Equation.3">
                  <p:embed/>
                  <p:pic>
                    <p:nvPicPr>
                      <p:cNvPr id="0"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0" y="4857750"/>
                        <a:ext cx="839788"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45"/>
          <p:cNvGraphicFramePr>
            <a:graphicFrameLocks noChangeAspect="1"/>
          </p:cNvGraphicFramePr>
          <p:nvPr/>
        </p:nvGraphicFramePr>
        <p:xfrm>
          <a:off x="3960813" y="5343525"/>
          <a:ext cx="836612" cy="419100"/>
        </p:xfrm>
        <a:graphic>
          <a:graphicData uri="http://schemas.openxmlformats.org/presentationml/2006/ole">
            <mc:AlternateContent xmlns:mc="http://schemas.openxmlformats.org/markup-compatibility/2006">
              <mc:Choice xmlns:v="urn:schemas-microsoft-com:vml" Requires="v">
                <p:oleObj spid="_x0000_s5" name="Equation" r:id="rId5" imgW="685800" imgH="342900" progId="Equation.3">
                  <p:embed/>
                </p:oleObj>
              </mc:Choice>
              <mc:Fallback>
                <p:oleObj name="Equation" r:id="rId5" imgW="685800" imgH="342900" progId="Equation.3">
                  <p:embed/>
                  <p:pic>
                    <p:nvPicPr>
                      <p:cNvPr id="0" name="图片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0813" y="5343525"/>
                        <a:ext cx="83661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6"/>
          <p:cNvGraphicFramePr>
            <a:graphicFrameLocks noChangeAspect="1"/>
          </p:cNvGraphicFramePr>
          <p:nvPr/>
        </p:nvGraphicFramePr>
        <p:xfrm>
          <a:off x="3962400" y="5849938"/>
          <a:ext cx="815975" cy="349250"/>
        </p:xfrm>
        <a:graphic>
          <a:graphicData uri="http://schemas.openxmlformats.org/presentationml/2006/ole">
            <mc:AlternateContent xmlns:mc="http://schemas.openxmlformats.org/markup-compatibility/2006">
              <mc:Choice xmlns:v="urn:schemas-microsoft-com:vml" Requires="v">
                <p:oleObj spid="_x0000_s6" name="Equation" r:id="rId7" imgW="685800" imgH="292100" progId="Equation.3">
                  <p:embed/>
                </p:oleObj>
              </mc:Choice>
              <mc:Fallback>
                <p:oleObj name="Equation" r:id="rId7" imgW="685800" imgH="292100" progId="Equation.3">
                  <p:embed/>
                  <p:pic>
                    <p:nvPicPr>
                      <p:cNvPr id="0" name="图片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5849938"/>
                        <a:ext cx="815975"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圆角矩形 13"/>
          <p:cNvSpPr/>
          <p:nvPr/>
        </p:nvSpPr>
        <p:spPr>
          <a:xfrm>
            <a:off x="666749" y="4810125"/>
            <a:ext cx="2895601" cy="1668436"/>
          </a:xfrm>
          <a:prstGeom prst="roundRect">
            <a:avLst/>
          </a:prstGeom>
          <a:ln w="28575">
            <a:solidFill>
              <a:srgbClr val="FF0000"/>
            </a:solidFill>
          </a:ln>
        </p:spPr>
        <p:txBody>
          <a:bodyPr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blinds(horizontal)">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up)">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ppt_x"/>
                                          </p:val>
                                        </p:tav>
                                        <p:tav tm="100000">
                                          <p:val>
                                            <p:strVal val="#ppt_x"/>
                                          </p:val>
                                        </p:tav>
                                      </p:tavLst>
                                    </p:anim>
                                    <p:anim calcmode="lin" valueType="num">
                                      <p:cBhvr additive="base">
                                        <p:cTn id="6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7" grpId="0" autoUpdateAnimBg="0"/>
      <p:bldP spid="8" grpId="0" autoUpdateAnimBg="0"/>
      <p:bldP spid="9" grpId="0" autoUpdateAnimBg="0"/>
      <p:bldP spid="14" grpId="0" animBg="1"/>
      <p:bldP spid="1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123" name="Rectangle 3"/>
              <p:cNvSpPr>
                <a:spLocks noChangeArrowheads="1"/>
              </p:cNvSpPr>
              <p:nvPr/>
            </p:nvSpPr>
            <p:spPr bwMode="auto">
              <a:xfrm>
                <a:off x="395288" y="955968"/>
                <a:ext cx="8229600" cy="516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330066"/>
                  </a:buClr>
                  <a:defRPr/>
                </a:pPr>
                <a:endParaRPr kumimoji="0" lang="en-US" altLang="zh-CN" sz="2800" dirty="0">
                  <a:solidFill>
                    <a:srgbClr val="000000"/>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r>
                  <a:rPr kumimoji="0"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逻辑函数：对于一个逻辑事件，输入量（即条件）与输出量（即结果）之间也是一种函数关系，称为逻辑函数关系</a:t>
                </a:r>
                <a:endParaRPr kumimoji="0"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hangingPunct="1">
                  <a:spcBef>
                    <a:spcPts val="1200"/>
                  </a:spcBef>
                  <a:buClr>
                    <a:srgbClr val="330066"/>
                  </a:buClr>
                  <a:buNone/>
                  <a:defRPr/>
                </a:pPr>
                <a:r>
                  <a:rPr kumimoji="0"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写作：</a:t>
                </a:r>
                <a14:m>
                  <m:oMath xmlns:m="http://schemas.openxmlformats.org/officeDocument/2006/math">
                    <m:r>
                      <a:rPr kumimoji="0" lang="en-US" altLang="zh-CN" sz="2800" i="1" dirty="0">
                        <a:solidFill>
                          <a:srgbClr val="000000"/>
                        </a:solidFill>
                        <a:latin typeface="Cambria Math" panose="02040503050406030204" pitchFamily="18" charset="0"/>
                        <a:ea typeface="黑体" panose="02010609060101010101" pitchFamily="49" charset="-122"/>
                      </a:rPr>
                      <m:t>𝑭</m:t>
                    </m:r>
                    <m:r>
                      <a:rPr kumimoji="0" lang="en-US" altLang="zh-CN" sz="2800" i="1" dirty="0">
                        <a:solidFill>
                          <a:srgbClr val="000000"/>
                        </a:solidFill>
                        <a:latin typeface="Cambria Math" panose="02040503050406030204" pitchFamily="18" charset="0"/>
                        <a:ea typeface="黑体" panose="02010609060101010101" pitchFamily="49" charset="-122"/>
                      </a:rPr>
                      <m:t>=</m:t>
                    </m:r>
                    <m:r>
                      <a:rPr kumimoji="0" lang="en-US" altLang="zh-CN" sz="2800" i="1" dirty="0">
                        <a:solidFill>
                          <a:srgbClr val="000000"/>
                        </a:solidFill>
                        <a:latin typeface="Cambria Math" panose="02040503050406030204" pitchFamily="18" charset="0"/>
                        <a:ea typeface="黑体" panose="02010609060101010101" pitchFamily="49" charset="-122"/>
                      </a:rPr>
                      <m:t>𝒇</m:t>
                    </m:r>
                    <m:r>
                      <a:rPr kumimoji="0" lang="en-US" altLang="zh-CN" sz="2800" i="1" dirty="0">
                        <a:solidFill>
                          <a:srgbClr val="000000"/>
                        </a:solidFill>
                        <a:latin typeface="Cambria Math" panose="02040503050406030204" pitchFamily="18" charset="0"/>
                        <a:ea typeface="黑体" panose="02010609060101010101" pitchFamily="49" charset="-122"/>
                      </a:rPr>
                      <m:t>(</m:t>
                    </m:r>
                    <m:r>
                      <a:rPr kumimoji="0" lang="en-US" altLang="zh-CN" sz="2800" i="1" dirty="0">
                        <a:solidFill>
                          <a:srgbClr val="000000"/>
                        </a:solidFill>
                        <a:latin typeface="Cambria Math" panose="02040503050406030204" pitchFamily="18" charset="0"/>
                        <a:ea typeface="黑体" panose="02010609060101010101" pitchFamily="49" charset="-122"/>
                      </a:rPr>
                      <m:t>𝑨</m:t>
                    </m:r>
                    <m:r>
                      <a:rPr kumimoji="0" lang="en-US" altLang="zh-CN" sz="2800" i="1" dirty="0">
                        <a:solidFill>
                          <a:srgbClr val="000000"/>
                        </a:solidFill>
                        <a:latin typeface="Cambria Math" panose="02040503050406030204" pitchFamily="18" charset="0"/>
                        <a:ea typeface="黑体" panose="02010609060101010101" pitchFamily="49" charset="-122"/>
                      </a:rPr>
                      <m:t>,</m:t>
                    </m:r>
                    <m:r>
                      <a:rPr kumimoji="0" lang="en-US" altLang="zh-CN" sz="2800" i="1" dirty="0">
                        <a:solidFill>
                          <a:srgbClr val="000000"/>
                        </a:solidFill>
                        <a:latin typeface="Cambria Math" panose="02040503050406030204" pitchFamily="18" charset="0"/>
                        <a:ea typeface="黑体" panose="02010609060101010101" pitchFamily="49" charset="-122"/>
                      </a:rPr>
                      <m:t>𝑩</m:t>
                    </m:r>
                    <m:r>
                      <a:rPr kumimoji="0" lang="en-US" altLang="zh-CN" sz="2800" i="1" dirty="0">
                        <a:solidFill>
                          <a:srgbClr val="000000"/>
                        </a:solidFill>
                        <a:latin typeface="Cambria Math" panose="02040503050406030204" pitchFamily="18" charset="0"/>
                        <a:ea typeface="黑体" panose="02010609060101010101" pitchFamily="49" charset="-122"/>
                      </a:rPr>
                      <m:t>,</m:t>
                    </m:r>
                    <m:r>
                      <a:rPr kumimoji="0" lang="en-US" altLang="zh-CN" sz="2800" i="1" dirty="0">
                        <a:solidFill>
                          <a:srgbClr val="000000"/>
                        </a:solidFill>
                        <a:latin typeface="Cambria Math" panose="02040503050406030204" pitchFamily="18" charset="0"/>
                        <a:ea typeface="黑体" panose="02010609060101010101" pitchFamily="49" charset="-122"/>
                      </a:rPr>
                      <m:t>𝑪</m:t>
                    </m:r>
                    <m:r>
                      <a:rPr kumimoji="0" lang="en-US" altLang="zh-CN" sz="2800" i="1" dirty="0">
                        <a:solidFill>
                          <a:srgbClr val="000000"/>
                        </a:solidFill>
                        <a:latin typeface="Cambria Math" panose="02040503050406030204" pitchFamily="18" charset="0"/>
                        <a:ea typeface="黑体" panose="02010609060101010101" pitchFamily="49" charset="-122"/>
                      </a:rPr>
                      <m:t>…)</m:t>
                    </m:r>
                  </m:oMath>
                </a14:m>
                <a:endParaRPr kumimoji="0"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hangingPunct="1">
                  <a:spcBef>
                    <a:spcPts val="1200"/>
                  </a:spcBef>
                  <a:buClr>
                    <a:srgbClr val="330066"/>
                  </a:buClr>
                  <a:buNone/>
                  <a:defRPr/>
                </a:pPr>
                <a:endParaRPr kumimoji="0"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hangingPunct="1">
                  <a:spcBef>
                    <a:spcPts val="1200"/>
                  </a:spcBef>
                  <a:buClr>
                    <a:srgbClr val="330066"/>
                  </a:buClr>
                  <a:buNone/>
                  <a:defRPr/>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其中：</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为输入逻辑变量，取值是</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en-US" sz="2800" dirty="0">
                    <a:latin typeface="Times New Roman" panose="02020603050405020304" pitchFamily="18" charset="0"/>
                    <a:ea typeface="黑体" panose="02010609060101010101" pitchFamily="49" charset="-122"/>
                    <a:cs typeface="Times New Roman" panose="02020603050405020304" pitchFamily="18" charset="0"/>
                  </a:rPr>
                </a:b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F</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为输出逻辑变量，取值是</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en-US" sz="2800" dirty="0">
                    <a:latin typeface="Times New Roman" panose="02020603050405020304" pitchFamily="18" charset="0"/>
                    <a:ea typeface="黑体" panose="02010609060101010101" pitchFamily="49" charset="-122"/>
                    <a:cs typeface="Times New Roman" panose="02020603050405020304" pitchFamily="18" charset="0"/>
                  </a:rPr>
                </a:b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F</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称为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的输出逻辑函数。 </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a:p>
                <a:pPr marL="0" indent="0" eaLnBrk="1" hangingPunct="1">
                  <a:spcBef>
                    <a:spcPts val="1200"/>
                  </a:spcBef>
                  <a:buClr>
                    <a:srgbClr val="330066"/>
                  </a:buClr>
                  <a:buNone/>
                  <a:defRPr/>
                </a:pPr>
                <a:endParaRPr kumimoji="0" lang="zh-CN" altLang="en-US" sz="2800" dirty="0">
                  <a:solidFill>
                    <a:srgbClr val="000000"/>
                  </a:solidFill>
                  <a:latin typeface="黑体" panose="02010609060101010101" pitchFamily="49" charset="-122"/>
                  <a:ea typeface="黑体" panose="02010609060101010101" pitchFamily="49" charset="-122"/>
                </a:endParaRPr>
              </a:p>
            </p:txBody>
          </p:sp>
        </mc:Choice>
        <mc:Fallback>
          <p:sp>
            <p:nvSpPr>
              <p:cNvPr id="5123" name="Rectangle 3"/>
              <p:cNvSpPr>
                <a:spLocks noRot="1" noChangeAspect="1" noMove="1" noResize="1" noEditPoints="1" noAdjustHandles="1" noChangeArrowheads="1" noChangeShapeType="1" noTextEdit="1"/>
              </p:cNvSpPr>
              <p:nvPr/>
            </p:nvSpPr>
            <p:spPr bwMode="auto">
              <a:xfrm>
                <a:off x="395288" y="955968"/>
                <a:ext cx="8229600" cy="5169624"/>
              </a:xfrm>
              <a:prstGeom prst="rect">
                <a:avLst/>
              </a:prstGeom>
              <a:blipFill rotWithShape="1">
                <a:blip r:embed="rId1"/>
                <a:stretch>
                  <a:fillRect l="-4" t="-6" r="4" b="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2" name="标题 1"/>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slide(fromBottom)">
                                      <p:cBhvr>
                                        <p:cTn id="7" dur="500"/>
                                        <p:tgtEl>
                                          <p:spTgt spid="51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slide(fromBottom)">
                                      <p:cBhvr>
                                        <p:cTn id="12" dur="500"/>
                                        <p:tgtEl>
                                          <p:spTgt spid="51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animEffect transition="in" filter="slide(fromBottom)">
                                      <p:cBhvr>
                                        <p:cTn id="17"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5468" y="68111"/>
            <a:ext cx="8001000" cy="449929"/>
          </a:xfrm>
          <a:prstGeom prst="rect">
            <a:avLst/>
          </a:prstGeom>
        </p:spPr>
        <p:txBody>
          <a:bodyPr/>
          <a:lstStyle>
            <a:lvl1pPr marL="0" indent="0" algn="l" rtl="0" eaLnBrk="1" fontAlgn="base" hangingPunct="1">
              <a:spcBef>
                <a:spcPct val="20000"/>
              </a:spcBef>
              <a:spcAft>
                <a:spcPct val="0"/>
              </a:spcAft>
              <a:buClr>
                <a:schemeClr val="folHlink"/>
              </a:buClr>
              <a:buSzPct val="60000"/>
              <a:buFont typeface="Wingdings" panose="05000000000000000000" pitchFamily="2" charset="2"/>
              <a:buNone/>
              <a:defRPr kumimoji="1" sz="3200" b="1" kern="1200">
                <a:solidFill>
                  <a:schemeClr val="tx1"/>
                </a:solidFill>
                <a:latin typeface="+mn-lt"/>
                <a:ea typeface="+mn-ea"/>
                <a:cs typeface="+mn-cs"/>
              </a:defRPr>
            </a:lvl1pPr>
            <a:lvl2pPr marL="457200" indent="0" algn="l" rtl="0" eaLnBrk="1" fontAlgn="base" hangingPunct="1">
              <a:spcBef>
                <a:spcPct val="20000"/>
              </a:spcBef>
              <a:spcAft>
                <a:spcPct val="0"/>
              </a:spcAft>
              <a:buClr>
                <a:schemeClr val="hlink"/>
              </a:buClr>
              <a:buSzPct val="55000"/>
              <a:buFont typeface="Wingdings" panose="05000000000000000000" pitchFamily="2" charset="2"/>
              <a:buNone/>
              <a:defRPr kumimoji="1" sz="2800" b="1" kern="1200">
                <a:solidFill>
                  <a:schemeClr val="tx1"/>
                </a:solidFill>
                <a:latin typeface="+mn-lt"/>
                <a:ea typeface="+mn-ea"/>
                <a:cs typeface="+mn-cs"/>
              </a:defRPr>
            </a:lvl2pPr>
            <a:lvl3pPr marL="914400" indent="0" algn="l" rtl="0" eaLnBrk="1" fontAlgn="base" hangingPunct="1">
              <a:spcBef>
                <a:spcPct val="20000"/>
              </a:spcBef>
              <a:spcAft>
                <a:spcPct val="0"/>
              </a:spcAft>
              <a:buClr>
                <a:schemeClr val="folHlink"/>
              </a:buClr>
              <a:buSzPct val="50000"/>
              <a:buFont typeface="Wingdings" panose="05000000000000000000" pitchFamily="2" charset="2"/>
              <a:buNone/>
              <a:defRPr kumimoji="1" sz="2400" b="1" kern="1200">
                <a:solidFill>
                  <a:schemeClr val="tx1"/>
                </a:solidFill>
                <a:latin typeface="+mn-lt"/>
                <a:ea typeface="+mn-ea"/>
                <a:cs typeface="+mn-cs"/>
              </a:defRPr>
            </a:lvl3pPr>
            <a:lvl4pPr marL="1371600" indent="0" algn="l" rtl="0" eaLnBrk="1" fontAlgn="base" hangingPunct="1">
              <a:spcBef>
                <a:spcPct val="20000"/>
              </a:spcBef>
              <a:spcAft>
                <a:spcPct val="0"/>
              </a:spcAft>
              <a:buClr>
                <a:schemeClr val="accent2"/>
              </a:buClr>
              <a:buSzPct val="55000"/>
              <a:buFont typeface="Wingdings" panose="05000000000000000000" pitchFamily="2" charset="2"/>
              <a:buNone/>
              <a:defRPr kumimoji="1" sz="2000" b="1" kern="1200">
                <a:solidFill>
                  <a:schemeClr val="tx1"/>
                </a:solidFill>
                <a:latin typeface="+mn-lt"/>
                <a:ea typeface="+mn-ea"/>
                <a:cs typeface="+mn-cs"/>
              </a:defRPr>
            </a:lvl4pPr>
            <a:lvl5pPr marL="1828800" indent="0" algn="l" rtl="0" eaLnBrk="1" fontAlgn="base" hangingPunct="1">
              <a:spcBef>
                <a:spcPct val="20000"/>
              </a:spcBef>
              <a:spcAft>
                <a:spcPct val="0"/>
              </a:spcAft>
              <a:buClr>
                <a:schemeClr val="accent1"/>
              </a:buClr>
              <a:buSzPct val="50000"/>
              <a:buFont typeface="Wingdings" panose="05000000000000000000" pitchFamily="2" charset="2"/>
              <a:buNone/>
              <a:defRPr kumimoji="1"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80000"/>
              </a:lnSpc>
              <a:spcBef>
                <a:spcPts val="600"/>
              </a:spcBef>
              <a:buClr>
                <a:srgbClr val="330066"/>
              </a:buClr>
              <a:buSzPct val="70000"/>
              <a:buFont typeface="Wingdings" panose="05000000000000000000" pitchFamily="2" charset="2"/>
              <a:buChar char="u"/>
              <a:defRPr/>
            </a:pPr>
            <a:r>
              <a:rPr lang="en-US" altLang="zh-CN" dirty="0">
                <a:solidFill>
                  <a:schemeClr val="tx2"/>
                </a:solidFill>
                <a:latin typeface="黑体" panose="02010609060101010101" pitchFamily="49" charset="-122"/>
                <a:ea typeface="黑体" panose="02010609060101010101" pitchFamily="49" charset="-122"/>
                <a:cs typeface="+mj-cs"/>
              </a:rPr>
              <a:t>2</a:t>
            </a:r>
            <a:r>
              <a:rPr lang="zh-CN" altLang="en-US" dirty="0">
                <a:solidFill>
                  <a:schemeClr val="tx2"/>
                </a:solidFill>
                <a:latin typeface="黑体" panose="02010609060101010101" pitchFamily="49" charset="-122"/>
                <a:ea typeface="黑体" panose="02010609060101010101" pitchFamily="49" charset="-122"/>
                <a:cs typeface="+mj-cs"/>
              </a:rPr>
              <a:t>、函数式</a:t>
            </a:r>
            <a:r>
              <a:rPr lang="en-US" altLang="zh-CN" dirty="0">
                <a:solidFill>
                  <a:schemeClr val="tx2"/>
                </a:solidFill>
                <a:latin typeface="黑体" panose="02010609060101010101" pitchFamily="49" charset="-122"/>
                <a:ea typeface="黑体" panose="02010609060101010101" pitchFamily="49" charset="-122"/>
                <a:cs typeface="+mj-cs"/>
                <a:sym typeface="Wingdings" panose="05000000000000000000" pitchFamily="2" charset="2"/>
              </a:rPr>
              <a:t></a:t>
            </a:r>
            <a:r>
              <a:rPr lang="zh-CN" altLang="en-US" dirty="0">
                <a:solidFill>
                  <a:schemeClr val="tx2"/>
                </a:solidFill>
                <a:latin typeface="黑体" panose="02010609060101010101" pitchFamily="49" charset="-122"/>
                <a:ea typeface="黑体" panose="02010609060101010101" pitchFamily="49" charset="-122"/>
                <a:cs typeface="+mj-cs"/>
                <a:sym typeface="Wingdings" panose="05000000000000000000" pitchFamily="2" charset="2"/>
              </a:rPr>
              <a:t>真值表</a:t>
            </a:r>
            <a:endParaRPr lang="en-US" altLang="zh-CN" dirty="0">
              <a:solidFill>
                <a:schemeClr val="tx2"/>
              </a:solidFill>
              <a:latin typeface="黑体" panose="02010609060101010101" pitchFamily="49" charset="-122"/>
              <a:ea typeface="黑体" panose="02010609060101010101" pitchFamily="49" charset="-122"/>
              <a:cs typeface="+mj-cs"/>
            </a:endParaRPr>
          </a:p>
        </p:txBody>
      </p:sp>
      <p:sp>
        <p:nvSpPr>
          <p:cNvPr id="3" name="Text Box 5"/>
          <p:cNvSpPr txBox="1">
            <a:spLocks noChangeArrowheads="1"/>
          </p:cNvSpPr>
          <p:nvPr/>
        </p:nvSpPr>
        <p:spPr bwMode="auto">
          <a:xfrm>
            <a:off x="551412" y="936352"/>
            <a:ext cx="34480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800" dirty="0">
                <a:solidFill>
                  <a:srgbClr val="FF3300"/>
                </a:solidFill>
                <a:latin typeface="黑体" panose="02010609060101010101" pitchFamily="49" charset="-122"/>
                <a:ea typeface="黑体" panose="02010609060101010101" pitchFamily="49" charset="-122"/>
              </a:rPr>
              <a:t>方法：</a:t>
            </a:r>
            <a:endParaRPr lang="zh-CN" altLang="en-US" sz="2800" dirty="0">
              <a:solidFill>
                <a:srgbClr val="FF3300"/>
              </a:solidFill>
              <a:latin typeface="黑体" panose="02010609060101010101" pitchFamily="49" charset="-122"/>
              <a:ea typeface="黑体" panose="02010609060101010101" pitchFamily="49" charset="-122"/>
            </a:endParaRPr>
          </a:p>
          <a:p>
            <a:pPr algn="l">
              <a:spcBef>
                <a:spcPct val="0"/>
              </a:spcBef>
            </a:pPr>
            <a:r>
              <a:rPr lang="zh-CN" altLang="en-US" sz="2800" dirty="0">
                <a:solidFill>
                  <a:schemeClr val="tx1"/>
                </a:solidFill>
                <a:latin typeface="黑体" panose="02010609060101010101" pitchFamily="49" charset="-122"/>
                <a:ea typeface="黑体" panose="02010609060101010101" pitchFamily="49" charset="-122"/>
              </a:rPr>
              <a:t>  ①</a:t>
            </a:r>
            <a:r>
              <a:rPr lang="zh-CN" altLang="en-US" dirty="0">
                <a:solidFill>
                  <a:schemeClr val="tx1"/>
                </a:solidFill>
                <a:latin typeface="黑体" panose="02010609060101010101" pitchFamily="49" charset="-122"/>
                <a:ea typeface="黑体" panose="02010609060101010101" pitchFamily="49" charset="-122"/>
              </a:rPr>
              <a:t>将输入变量的各种组合一一代入函数式中计算输出变量值，全部完成后得到真值表</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 name="Rectangle 34"/>
          <p:cNvSpPr>
            <a:spLocks noChangeArrowheads="1"/>
          </p:cNvSpPr>
          <p:nvPr/>
        </p:nvSpPr>
        <p:spPr bwMode="auto">
          <a:xfrm>
            <a:off x="551412" y="3614008"/>
            <a:ext cx="34480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1F08F8"/>
                </a:solidFill>
                <a:latin typeface="黑体" panose="02010609060101010101" pitchFamily="49" charset="-122"/>
                <a:ea typeface="黑体" panose="02010609060101010101" pitchFamily="49" charset="-122"/>
              </a:rPr>
              <a:t>【</a:t>
            </a:r>
            <a:r>
              <a:rPr lang="zh-CN" altLang="en-US" dirty="0">
                <a:solidFill>
                  <a:srgbClr val="1F08F8"/>
                </a:solidFill>
                <a:latin typeface="黑体" panose="02010609060101010101" pitchFamily="49" charset="-122"/>
                <a:ea typeface="黑体" panose="02010609060101010101" pitchFamily="49" charset="-122"/>
              </a:rPr>
              <a:t>例</a:t>
            </a:r>
            <a:r>
              <a:rPr lang="en-US" altLang="zh-CN" dirty="0">
                <a:solidFill>
                  <a:srgbClr val="1F08F8"/>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求</a:t>
            </a: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F=A+BC+ABC</a:t>
            </a:r>
            <a:r>
              <a:rPr lang="zh-CN" altLang="en-US" dirty="0">
                <a:solidFill>
                  <a:schemeClr val="tx1"/>
                </a:solidFill>
                <a:latin typeface="黑体" panose="02010609060101010101" pitchFamily="49" charset="-122"/>
                <a:ea typeface="黑体" panose="02010609060101010101" pitchFamily="49" charset="-122"/>
              </a:rPr>
              <a:t>的真值表</a:t>
            </a:r>
            <a:endParaRPr lang="zh-CN" altLang="en-US" dirty="0">
              <a:solidFill>
                <a:schemeClr val="tx1"/>
              </a:solidFill>
              <a:latin typeface="黑体" panose="02010609060101010101" pitchFamily="49" charset="-122"/>
              <a:ea typeface="黑体" panose="02010609060101010101" pitchFamily="49" charset="-122"/>
            </a:endParaRPr>
          </a:p>
        </p:txBody>
      </p:sp>
      <p:grpSp>
        <p:nvGrpSpPr>
          <p:cNvPr id="5" name="Group 4"/>
          <p:cNvGrpSpPr/>
          <p:nvPr/>
        </p:nvGrpSpPr>
        <p:grpSpPr bwMode="auto">
          <a:xfrm>
            <a:off x="4573967" y="1256522"/>
            <a:ext cx="3962400" cy="4648200"/>
            <a:chOff x="1680" y="768"/>
            <a:chExt cx="2496" cy="2928"/>
          </a:xfrm>
        </p:grpSpPr>
        <p:sp>
          <p:nvSpPr>
            <p:cNvPr id="6" name="Rectangle 5"/>
            <p:cNvSpPr>
              <a:spLocks noChangeArrowheads="1"/>
            </p:cNvSpPr>
            <p:nvPr/>
          </p:nvSpPr>
          <p:spPr bwMode="auto">
            <a:xfrm>
              <a:off x="2256" y="1105"/>
              <a:ext cx="288" cy="2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b="0"/>
                <a:t>0</a:t>
              </a:r>
              <a:endParaRPr lang="en-US" altLang="zh-CN" b="0"/>
            </a:p>
            <a:p>
              <a:pPr algn="ctr">
                <a:buFontTx/>
                <a:buNone/>
              </a:pPr>
              <a:r>
                <a:rPr lang="en-US" altLang="zh-CN" b="0"/>
                <a:t>1</a:t>
              </a:r>
              <a:endParaRPr lang="en-US" altLang="zh-CN" b="0"/>
            </a:p>
            <a:p>
              <a:pPr algn="ctr">
                <a:buFontTx/>
                <a:buNone/>
              </a:pPr>
              <a:r>
                <a:rPr lang="en-US" altLang="zh-CN" b="0"/>
                <a:t>0</a:t>
              </a:r>
              <a:endParaRPr lang="en-US" altLang="zh-CN" b="0"/>
            </a:p>
            <a:p>
              <a:pPr algn="ctr">
                <a:buFontTx/>
                <a:buNone/>
              </a:pPr>
              <a:r>
                <a:rPr lang="en-US" altLang="zh-CN" b="0"/>
                <a:t>1</a:t>
              </a:r>
              <a:endParaRPr lang="en-US" altLang="zh-CN" b="0"/>
            </a:p>
            <a:p>
              <a:pPr algn="ctr">
                <a:buFontTx/>
                <a:buNone/>
              </a:pPr>
              <a:r>
                <a:rPr lang="en-US" altLang="zh-CN" b="0"/>
                <a:t>0</a:t>
              </a:r>
              <a:endParaRPr lang="en-US" altLang="zh-CN" b="0"/>
            </a:p>
            <a:p>
              <a:pPr algn="ctr">
                <a:buFontTx/>
                <a:buNone/>
              </a:pPr>
              <a:r>
                <a:rPr lang="en-US" altLang="zh-CN" b="0"/>
                <a:t>1</a:t>
              </a:r>
              <a:endParaRPr lang="en-US" altLang="zh-CN" b="0"/>
            </a:p>
            <a:p>
              <a:pPr algn="ctr">
                <a:buFontTx/>
                <a:buNone/>
              </a:pPr>
              <a:r>
                <a:rPr lang="en-US" altLang="zh-CN" b="0"/>
                <a:t>0</a:t>
              </a:r>
              <a:endParaRPr lang="en-US" altLang="zh-CN" b="0"/>
            </a:p>
            <a:p>
              <a:pPr algn="ctr">
                <a:buFontTx/>
                <a:buNone/>
              </a:pPr>
              <a:r>
                <a:rPr lang="en-US" altLang="zh-CN" b="0"/>
                <a:t>1</a:t>
              </a:r>
              <a:endParaRPr lang="en-US" altLang="zh-CN" b="0"/>
            </a:p>
          </p:txBody>
        </p:sp>
        <p:sp>
          <p:nvSpPr>
            <p:cNvPr id="7" name="Rectangle 6"/>
            <p:cNvSpPr>
              <a:spLocks noChangeArrowheads="1"/>
            </p:cNvSpPr>
            <p:nvPr/>
          </p:nvSpPr>
          <p:spPr bwMode="auto">
            <a:xfrm>
              <a:off x="2256" y="768"/>
              <a:ext cx="288"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b="0"/>
                <a:t>C</a:t>
              </a:r>
              <a:endParaRPr lang="en-US" altLang="zh-CN" b="0"/>
            </a:p>
          </p:txBody>
        </p:sp>
        <p:sp>
          <p:nvSpPr>
            <p:cNvPr id="8" name="Rectangle 7"/>
            <p:cNvSpPr>
              <a:spLocks noChangeArrowheads="1"/>
            </p:cNvSpPr>
            <p:nvPr/>
          </p:nvSpPr>
          <p:spPr bwMode="auto">
            <a:xfrm>
              <a:off x="1968" y="1105"/>
              <a:ext cx="288" cy="2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b="0"/>
                <a:t>0</a:t>
              </a:r>
              <a:endParaRPr lang="en-US" altLang="zh-CN" b="0"/>
            </a:p>
            <a:p>
              <a:pPr algn="ctr">
                <a:buFontTx/>
                <a:buNone/>
              </a:pPr>
              <a:r>
                <a:rPr lang="en-US" altLang="zh-CN" b="0"/>
                <a:t>0</a:t>
              </a:r>
              <a:endParaRPr lang="en-US" altLang="zh-CN" b="0"/>
            </a:p>
            <a:p>
              <a:pPr algn="ctr">
                <a:buFontTx/>
                <a:buNone/>
              </a:pPr>
              <a:r>
                <a:rPr lang="en-US" altLang="zh-CN" b="0"/>
                <a:t>1</a:t>
              </a:r>
              <a:endParaRPr lang="en-US" altLang="zh-CN" b="0"/>
            </a:p>
            <a:p>
              <a:pPr algn="ctr">
                <a:buFontTx/>
                <a:buNone/>
              </a:pPr>
              <a:r>
                <a:rPr lang="en-US" altLang="zh-CN" b="0"/>
                <a:t>1</a:t>
              </a:r>
              <a:endParaRPr lang="en-US" altLang="zh-CN" b="0"/>
            </a:p>
            <a:p>
              <a:pPr algn="ctr">
                <a:buFontTx/>
                <a:buNone/>
              </a:pPr>
              <a:r>
                <a:rPr lang="en-US" altLang="zh-CN" b="0"/>
                <a:t>0</a:t>
              </a:r>
              <a:endParaRPr lang="en-US" altLang="zh-CN" b="0"/>
            </a:p>
            <a:p>
              <a:pPr algn="ctr">
                <a:buFontTx/>
                <a:buNone/>
              </a:pPr>
              <a:r>
                <a:rPr lang="en-US" altLang="zh-CN" b="0"/>
                <a:t>0</a:t>
              </a:r>
              <a:endParaRPr lang="en-US" altLang="zh-CN" b="0"/>
            </a:p>
            <a:p>
              <a:pPr algn="ctr">
                <a:buFontTx/>
                <a:buNone/>
              </a:pPr>
              <a:r>
                <a:rPr lang="en-US" altLang="zh-CN" b="0"/>
                <a:t>1</a:t>
              </a:r>
              <a:endParaRPr lang="en-US" altLang="zh-CN" b="0"/>
            </a:p>
            <a:p>
              <a:pPr algn="ctr">
                <a:buFontTx/>
                <a:buNone/>
              </a:pPr>
              <a:r>
                <a:rPr lang="en-US" altLang="zh-CN" b="0"/>
                <a:t>1</a:t>
              </a:r>
              <a:endParaRPr lang="en-US" altLang="zh-CN" b="0"/>
            </a:p>
          </p:txBody>
        </p:sp>
        <p:sp>
          <p:nvSpPr>
            <p:cNvPr id="9" name="Rectangle 8"/>
            <p:cNvSpPr>
              <a:spLocks noChangeArrowheads="1"/>
            </p:cNvSpPr>
            <p:nvPr/>
          </p:nvSpPr>
          <p:spPr bwMode="auto">
            <a:xfrm>
              <a:off x="1968" y="768"/>
              <a:ext cx="288"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b="0"/>
                <a:t>B</a:t>
              </a:r>
              <a:endParaRPr lang="en-US" altLang="zh-CN" b="0"/>
            </a:p>
          </p:txBody>
        </p:sp>
        <p:sp>
          <p:nvSpPr>
            <p:cNvPr id="10" name="Rectangle 9"/>
            <p:cNvSpPr>
              <a:spLocks noChangeArrowheads="1"/>
            </p:cNvSpPr>
            <p:nvPr/>
          </p:nvSpPr>
          <p:spPr bwMode="auto">
            <a:xfrm>
              <a:off x="2544" y="1105"/>
              <a:ext cx="1632" cy="2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endParaRPr lang="zh-CN" altLang="zh-CN" b="0"/>
            </a:p>
          </p:txBody>
        </p:sp>
        <p:sp>
          <p:nvSpPr>
            <p:cNvPr id="11" name="Rectangle 10"/>
            <p:cNvSpPr>
              <a:spLocks noChangeArrowheads="1"/>
            </p:cNvSpPr>
            <p:nvPr/>
          </p:nvSpPr>
          <p:spPr bwMode="auto">
            <a:xfrm>
              <a:off x="1680" y="1105"/>
              <a:ext cx="288" cy="2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b="0"/>
                <a:t>0</a:t>
              </a:r>
              <a:endParaRPr lang="en-US" altLang="zh-CN" b="0"/>
            </a:p>
            <a:p>
              <a:pPr algn="ctr">
                <a:buFontTx/>
                <a:buNone/>
              </a:pPr>
              <a:r>
                <a:rPr lang="en-US" altLang="zh-CN" b="0"/>
                <a:t>0</a:t>
              </a:r>
              <a:endParaRPr lang="en-US" altLang="zh-CN" b="0"/>
            </a:p>
            <a:p>
              <a:pPr algn="ctr">
                <a:buFontTx/>
                <a:buNone/>
              </a:pPr>
              <a:r>
                <a:rPr lang="en-US" altLang="zh-CN" b="0"/>
                <a:t>0</a:t>
              </a:r>
              <a:endParaRPr lang="en-US" altLang="zh-CN" b="0"/>
            </a:p>
            <a:p>
              <a:pPr algn="ctr">
                <a:buFontTx/>
                <a:buNone/>
              </a:pPr>
              <a:r>
                <a:rPr lang="en-US" altLang="zh-CN" b="0"/>
                <a:t>0</a:t>
              </a:r>
              <a:endParaRPr lang="en-US" altLang="zh-CN" b="0"/>
            </a:p>
            <a:p>
              <a:pPr algn="ctr">
                <a:buFontTx/>
                <a:buNone/>
              </a:pPr>
              <a:r>
                <a:rPr lang="en-US" altLang="zh-CN" b="0"/>
                <a:t>1</a:t>
              </a:r>
              <a:endParaRPr lang="en-US" altLang="zh-CN" b="0"/>
            </a:p>
            <a:p>
              <a:pPr algn="ctr">
                <a:buFontTx/>
                <a:buNone/>
              </a:pPr>
              <a:r>
                <a:rPr lang="en-US" altLang="zh-CN" b="0"/>
                <a:t>1</a:t>
              </a:r>
              <a:endParaRPr lang="en-US" altLang="zh-CN" b="0"/>
            </a:p>
            <a:p>
              <a:pPr algn="ctr">
                <a:buFontTx/>
                <a:buNone/>
              </a:pPr>
              <a:r>
                <a:rPr lang="en-US" altLang="zh-CN" b="0"/>
                <a:t>1</a:t>
              </a:r>
              <a:endParaRPr lang="en-US" altLang="zh-CN" b="0"/>
            </a:p>
            <a:p>
              <a:pPr algn="ctr">
                <a:buFontTx/>
                <a:buNone/>
              </a:pPr>
              <a:r>
                <a:rPr lang="en-US" altLang="zh-CN" b="0"/>
                <a:t>1</a:t>
              </a:r>
              <a:endParaRPr lang="en-US" altLang="zh-CN" b="0"/>
            </a:p>
          </p:txBody>
        </p:sp>
        <p:sp>
          <p:nvSpPr>
            <p:cNvPr id="12" name="Rectangle 11"/>
            <p:cNvSpPr>
              <a:spLocks noChangeArrowheads="1"/>
            </p:cNvSpPr>
            <p:nvPr/>
          </p:nvSpPr>
          <p:spPr bwMode="auto">
            <a:xfrm>
              <a:off x="2544" y="768"/>
              <a:ext cx="163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buFontTx/>
                <a:buNone/>
              </a:pPr>
              <a:r>
                <a:rPr lang="en-US" altLang="zh-CN" b="0" dirty="0"/>
                <a:t>F=A+BC+ABC</a:t>
              </a:r>
              <a:endParaRPr lang="en-US" altLang="zh-CN" b="0" dirty="0"/>
            </a:p>
          </p:txBody>
        </p:sp>
        <p:sp>
          <p:nvSpPr>
            <p:cNvPr id="13" name="Rectangle 12"/>
            <p:cNvSpPr>
              <a:spLocks noChangeArrowheads="1"/>
            </p:cNvSpPr>
            <p:nvPr/>
          </p:nvSpPr>
          <p:spPr bwMode="auto">
            <a:xfrm>
              <a:off x="1680" y="768"/>
              <a:ext cx="288"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buChar char="–"/>
                <a:defRPr kumimoji="1">
                  <a:solidFill>
                    <a:schemeClr val="tx1"/>
                  </a:solidFill>
                  <a:latin typeface="Times New Roman" panose="02020603050405020304" pitchFamily="18" charset="0"/>
                  <a:ea typeface="宋体" panose="02010600030101010101" pitchFamily="2" charset="-122"/>
                </a:defRPr>
              </a:lvl4pPr>
              <a:lvl5pPr algn="l">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a:buFontTx/>
                <a:buNone/>
              </a:pPr>
              <a:r>
                <a:rPr lang="en-US" altLang="zh-CN" b="0"/>
                <a:t>A</a:t>
              </a:r>
              <a:endParaRPr lang="en-US" altLang="zh-CN" b="0"/>
            </a:p>
          </p:txBody>
        </p:sp>
        <p:sp>
          <p:nvSpPr>
            <p:cNvPr id="14" name="Line 13"/>
            <p:cNvSpPr>
              <a:spLocks noChangeShapeType="1"/>
            </p:cNvSpPr>
            <p:nvPr/>
          </p:nvSpPr>
          <p:spPr bwMode="auto">
            <a:xfrm>
              <a:off x="1680" y="768"/>
              <a:ext cx="249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
            <p:cNvSpPr>
              <a:spLocks noChangeShapeType="1"/>
            </p:cNvSpPr>
            <p:nvPr/>
          </p:nvSpPr>
          <p:spPr bwMode="auto">
            <a:xfrm>
              <a:off x="1680" y="1105"/>
              <a:ext cx="249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5"/>
            <p:cNvSpPr>
              <a:spLocks noChangeShapeType="1"/>
            </p:cNvSpPr>
            <p:nvPr/>
          </p:nvSpPr>
          <p:spPr bwMode="auto">
            <a:xfrm>
              <a:off x="1680" y="3696"/>
              <a:ext cx="249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6"/>
            <p:cNvSpPr>
              <a:spLocks noChangeShapeType="1"/>
            </p:cNvSpPr>
            <p:nvPr/>
          </p:nvSpPr>
          <p:spPr bwMode="auto">
            <a:xfrm>
              <a:off x="2544" y="768"/>
              <a:ext cx="0" cy="292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7"/>
            <p:cNvSpPr>
              <a:spLocks noChangeShapeType="1"/>
            </p:cNvSpPr>
            <p:nvPr/>
          </p:nvSpPr>
          <p:spPr bwMode="auto">
            <a:xfrm>
              <a:off x="3168" y="816"/>
              <a:ext cx="144"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8"/>
            <p:cNvSpPr>
              <a:spLocks noChangeShapeType="1"/>
            </p:cNvSpPr>
            <p:nvPr/>
          </p:nvSpPr>
          <p:spPr bwMode="auto">
            <a:xfrm>
              <a:off x="3600" y="816"/>
              <a:ext cx="144"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9"/>
            <p:cNvSpPr>
              <a:spLocks noChangeShapeType="1"/>
            </p:cNvSpPr>
            <p:nvPr/>
          </p:nvSpPr>
          <p:spPr bwMode="auto">
            <a:xfrm>
              <a:off x="3888" y="816"/>
              <a:ext cx="144"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Text Box 24"/>
          <p:cNvSpPr txBox="1">
            <a:spLocks noChangeArrowheads="1"/>
          </p:cNvSpPr>
          <p:nvPr/>
        </p:nvSpPr>
        <p:spPr bwMode="auto">
          <a:xfrm>
            <a:off x="6931025" y="1688436"/>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3600" dirty="0">
                <a:solidFill>
                  <a:srgbClr val="FF3300"/>
                </a:solidFill>
              </a:rPr>
              <a:t>0</a:t>
            </a:r>
            <a:endParaRPr lang="en-US" altLang="zh-CN" sz="3600" dirty="0">
              <a:solidFill>
                <a:srgbClr val="FF3300"/>
              </a:solidFill>
            </a:endParaRPr>
          </a:p>
        </p:txBody>
      </p:sp>
      <p:sp>
        <p:nvSpPr>
          <p:cNvPr id="22" name="Text Box 25"/>
          <p:cNvSpPr txBox="1">
            <a:spLocks noChangeArrowheads="1"/>
          </p:cNvSpPr>
          <p:nvPr/>
        </p:nvSpPr>
        <p:spPr bwMode="auto">
          <a:xfrm>
            <a:off x="6931025" y="2190086"/>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3600" dirty="0">
                <a:solidFill>
                  <a:srgbClr val="FF3300"/>
                </a:solidFill>
              </a:rPr>
              <a:t>1</a:t>
            </a:r>
            <a:endParaRPr lang="en-US" altLang="zh-CN" sz="3600" dirty="0">
              <a:solidFill>
                <a:srgbClr val="FF3300"/>
              </a:solidFill>
            </a:endParaRPr>
          </a:p>
        </p:txBody>
      </p:sp>
      <p:sp>
        <p:nvSpPr>
          <p:cNvPr id="23" name="Text Box 26"/>
          <p:cNvSpPr txBox="1">
            <a:spLocks noChangeArrowheads="1"/>
          </p:cNvSpPr>
          <p:nvPr/>
        </p:nvSpPr>
        <p:spPr bwMode="auto">
          <a:xfrm>
            <a:off x="6931025" y="2723486"/>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3600">
                <a:solidFill>
                  <a:srgbClr val="FF3300"/>
                </a:solidFill>
              </a:rPr>
              <a:t>1</a:t>
            </a:r>
            <a:endParaRPr lang="en-US" altLang="zh-CN" sz="3600">
              <a:solidFill>
                <a:srgbClr val="FF3300"/>
              </a:solidFill>
            </a:endParaRPr>
          </a:p>
        </p:txBody>
      </p:sp>
      <p:grpSp>
        <p:nvGrpSpPr>
          <p:cNvPr id="24" name="Group 27"/>
          <p:cNvGrpSpPr/>
          <p:nvPr/>
        </p:nvGrpSpPr>
        <p:grpSpPr bwMode="auto">
          <a:xfrm>
            <a:off x="6931025" y="3256886"/>
            <a:ext cx="2268538" cy="2165350"/>
            <a:chOff x="2860" y="2284"/>
            <a:chExt cx="1429" cy="1364"/>
          </a:xfrm>
        </p:grpSpPr>
        <p:sp>
          <p:nvSpPr>
            <p:cNvPr id="25" name="Text Box 28"/>
            <p:cNvSpPr txBox="1">
              <a:spLocks noChangeArrowheads="1"/>
            </p:cNvSpPr>
            <p:nvPr/>
          </p:nvSpPr>
          <p:spPr bwMode="auto">
            <a:xfrm>
              <a:off x="4125" y="2612"/>
              <a:ext cx="164"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a:solidFill>
                    <a:srgbClr val="CCFF99"/>
                  </a:solidFill>
                </a:rPr>
                <a:t>·</a:t>
              </a:r>
              <a:endParaRPr lang="en-US" altLang="zh-CN" sz="2400">
                <a:solidFill>
                  <a:srgbClr val="CCFF99"/>
                </a:solidFill>
              </a:endParaRPr>
            </a:p>
            <a:p>
              <a:pPr>
                <a:spcBef>
                  <a:spcPct val="0"/>
                </a:spcBef>
              </a:pPr>
              <a:r>
                <a:rPr lang="en-US" altLang="zh-CN" sz="2400">
                  <a:solidFill>
                    <a:srgbClr val="CCFF99"/>
                  </a:solidFill>
                </a:rPr>
                <a:t>·</a:t>
              </a:r>
              <a:endParaRPr lang="en-US" altLang="zh-CN" sz="2400">
                <a:solidFill>
                  <a:srgbClr val="CCFF99"/>
                </a:solidFill>
              </a:endParaRPr>
            </a:p>
            <a:p>
              <a:pPr>
                <a:spcBef>
                  <a:spcPct val="0"/>
                </a:spcBef>
              </a:pPr>
              <a:r>
                <a:rPr lang="en-US" altLang="zh-CN" sz="2400">
                  <a:solidFill>
                    <a:srgbClr val="CCFF99"/>
                  </a:solidFill>
                </a:rPr>
                <a:t>·</a:t>
              </a:r>
              <a:endParaRPr lang="en-US" altLang="zh-CN" sz="2400">
                <a:solidFill>
                  <a:srgbClr val="CCFF99"/>
                </a:solidFill>
              </a:endParaRPr>
            </a:p>
          </p:txBody>
        </p:sp>
        <p:sp>
          <p:nvSpPr>
            <p:cNvPr id="26" name="Text Box 29"/>
            <p:cNvSpPr txBox="1">
              <a:spLocks noChangeArrowheads="1"/>
            </p:cNvSpPr>
            <p:nvPr/>
          </p:nvSpPr>
          <p:spPr bwMode="auto">
            <a:xfrm>
              <a:off x="2860" y="2284"/>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3600">
                  <a:solidFill>
                    <a:srgbClr val="FF3300"/>
                  </a:solidFill>
                </a:rPr>
                <a:t>0</a:t>
              </a:r>
              <a:endParaRPr lang="en-US" altLang="zh-CN" sz="3600">
                <a:solidFill>
                  <a:srgbClr val="FF3300"/>
                </a:solidFill>
              </a:endParaRPr>
            </a:p>
          </p:txBody>
        </p:sp>
        <p:sp>
          <p:nvSpPr>
            <p:cNvPr id="27" name="Text Box 30"/>
            <p:cNvSpPr txBox="1">
              <a:spLocks noChangeArrowheads="1"/>
            </p:cNvSpPr>
            <p:nvPr/>
          </p:nvSpPr>
          <p:spPr bwMode="auto">
            <a:xfrm>
              <a:off x="2860" y="262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3600">
                  <a:solidFill>
                    <a:srgbClr val="FF3300"/>
                  </a:solidFill>
                </a:rPr>
                <a:t>1</a:t>
              </a:r>
              <a:endParaRPr lang="en-US" altLang="zh-CN" sz="3600">
                <a:solidFill>
                  <a:srgbClr val="FF3300"/>
                </a:solidFill>
              </a:endParaRPr>
            </a:p>
          </p:txBody>
        </p:sp>
        <p:sp>
          <p:nvSpPr>
            <p:cNvPr id="28" name="Text Box 31"/>
            <p:cNvSpPr txBox="1">
              <a:spLocks noChangeArrowheads="1"/>
            </p:cNvSpPr>
            <p:nvPr/>
          </p:nvSpPr>
          <p:spPr bwMode="auto">
            <a:xfrm>
              <a:off x="2860" y="2956"/>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3600">
                  <a:solidFill>
                    <a:srgbClr val="FF3300"/>
                  </a:solidFill>
                </a:rPr>
                <a:t>1</a:t>
              </a:r>
              <a:endParaRPr lang="en-US" altLang="zh-CN" sz="3600">
                <a:solidFill>
                  <a:srgbClr val="FF3300"/>
                </a:solidFill>
              </a:endParaRPr>
            </a:p>
          </p:txBody>
        </p:sp>
        <p:sp>
          <p:nvSpPr>
            <p:cNvPr id="29" name="Text Box 32"/>
            <p:cNvSpPr txBox="1">
              <a:spLocks noChangeArrowheads="1"/>
            </p:cNvSpPr>
            <p:nvPr/>
          </p:nvSpPr>
          <p:spPr bwMode="auto">
            <a:xfrm>
              <a:off x="2860" y="3244"/>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3600">
                  <a:solidFill>
                    <a:srgbClr val="FF3300"/>
                  </a:solidFill>
                </a:rPr>
                <a:t>1</a:t>
              </a:r>
              <a:endParaRPr lang="en-US" altLang="zh-CN" sz="3600">
                <a:solidFill>
                  <a:srgbClr val="FF3300"/>
                </a:solidFill>
              </a:endParaRPr>
            </a:p>
          </p:txBody>
        </p:sp>
      </p:grpSp>
      <p:sp>
        <p:nvSpPr>
          <p:cNvPr id="30" name="Text Box 33"/>
          <p:cNvSpPr txBox="1">
            <a:spLocks noChangeArrowheads="1"/>
          </p:cNvSpPr>
          <p:nvPr/>
        </p:nvSpPr>
        <p:spPr bwMode="auto">
          <a:xfrm>
            <a:off x="6931025" y="5333336"/>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3600">
                <a:solidFill>
                  <a:srgbClr val="FF3300"/>
                </a:solidFill>
              </a:rPr>
              <a:t>1</a:t>
            </a:r>
            <a:endParaRPr lang="en-US" altLang="zh-CN" sz="3600">
              <a:solidFill>
                <a:srgbClr val="FF33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P spid="4" grpId="0"/>
      <p:bldP spid="21" grpId="0" autoUpdateAnimBg="0"/>
      <p:bldP spid="22" grpId="0" autoUpdateAnimBg="0"/>
      <p:bldP spid="23" grpId="0" autoUpdateAnimBg="0"/>
      <p:bldP spid="3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10805" y="60817"/>
            <a:ext cx="8001000" cy="449929"/>
          </a:xfrm>
          <a:prstGeom prst="rect">
            <a:avLst/>
          </a:prstGeom>
        </p:spPr>
        <p:txBody>
          <a:bodyPr/>
          <a:lstStyle>
            <a:lvl1pPr marL="0" indent="0" algn="l" rtl="0" eaLnBrk="1" fontAlgn="base" hangingPunct="1">
              <a:spcBef>
                <a:spcPct val="20000"/>
              </a:spcBef>
              <a:spcAft>
                <a:spcPct val="0"/>
              </a:spcAft>
              <a:buClr>
                <a:schemeClr val="folHlink"/>
              </a:buClr>
              <a:buSzPct val="60000"/>
              <a:buFont typeface="Wingdings" panose="05000000000000000000" pitchFamily="2" charset="2"/>
              <a:buNone/>
              <a:defRPr kumimoji="1" sz="3200" b="1" kern="1200">
                <a:solidFill>
                  <a:schemeClr val="tx1"/>
                </a:solidFill>
                <a:latin typeface="+mn-lt"/>
                <a:ea typeface="+mn-ea"/>
                <a:cs typeface="+mn-cs"/>
              </a:defRPr>
            </a:lvl1pPr>
            <a:lvl2pPr marL="457200" indent="0" algn="l" rtl="0" eaLnBrk="1" fontAlgn="base" hangingPunct="1">
              <a:spcBef>
                <a:spcPct val="20000"/>
              </a:spcBef>
              <a:spcAft>
                <a:spcPct val="0"/>
              </a:spcAft>
              <a:buClr>
                <a:schemeClr val="hlink"/>
              </a:buClr>
              <a:buSzPct val="55000"/>
              <a:buFont typeface="Wingdings" panose="05000000000000000000" pitchFamily="2" charset="2"/>
              <a:buNone/>
              <a:defRPr kumimoji="1" sz="2800" b="1" kern="1200">
                <a:solidFill>
                  <a:schemeClr val="tx1"/>
                </a:solidFill>
                <a:latin typeface="+mn-lt"/>
                <a:ea typeface="+mn-ea"/>
                <a:cs typeface="+mn-cs"/>
              </a:defRPr>
            </a:lvl2pPr>
            <a:lvl3pPr marL="914400" indent="0" algn="l" rtl="0" eaLnBrk="1" fontAlgn="base" hangingPunct="1">
              <a:spcBef>
                <a:spcPct val="20000"/>
              </a:spcBef>
              <a:spcAft>
                <a:spcPct val="0"/>
              </a:spcAft>
              <a:buClr>
                <a:schemeClr val="folHlink"/>
              </a:buClr>
              <a:buSzPct val="50000"/>
              <a:buFont typeface="Wingdings" panose="05000000000000000000" pitchFamily="2" charset="2"/>
              <a:buNone/>
              <a:defRPr kumimoji="1" sz="2400" b="1" kern="1200">
                <a:solidFill>
                  <a:schemeClr val="tx1"/>
                </a:solidFill>
                <a:latin typeface="+mn-lt"/>
                <a:ea typeface="+mn-ea"/>
                <a:cs typeface="+mn-cs"/>
              </a:defRPr>
            </a:lvl3pPr>
            <a:lvl4pPr marL="1371600" indent="0" algn="l" rtl="0" eaLnBrk="1" fontAlgn="base" hangingPunct="1">
              <a:spcBef>
                <a:spcPct val="20000"/>
              </a:spcBef>
              <a:spcAft>
                <a:spcPct val="0"/>
              </a:spcAft>
              <a:buClr>
                <a:schemeClr val="accent2"/>
              </a:buClr>
              <a:buSzPct val="55000"/>
              <a:buFont typeface="Wingdings" panose="05000000000000000000" pitchFamily="2" charset="2"/>
              <a:buNone/>
              <a:defRPr kumimoji="1" sz="2000" b="1" kern="1200">
                <a:solidFill>
                  <a:schemeClr val="tx1"/>
                </a:solidFill>
                <a:latin typeface="+mn-lt"/>
                <a:ea typeface="+mn-ea"/>
                <a:cs typeface="+mn-cs"/>
              </a:defRPr>
            </a:lvl4pPr>
            <a:lvl5pPr marL="1828800" indent="0" algn="l" rtl="0" eaLnBrk="1" fontAlgn="base" hangingPunct="1">
              <a:spcBef>
                <a:spcPct val="20000"/>
              </a:spcBef>
              <a:spcAft>
                <a:spcPct val="0"/>
              </a:spcAft>
              <a:buClr>
                <a:schemeClr val="accent1"/>
              </a:buClr>
              <a:buSzPct val="50000"/>
              <a:buFont typeface="Wingdings" panose="05000000000000000000" pitchFamily="2" charset="2"/>
              <a:buNone/>
              <a:defRPr kumimoji="1"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80000"/>
              </a:lnSpc>
              <a:spcBef>
                <a:spcPts val="600"/>
              </a:spcBef>
              <a:buClr>
                <a:srgbClr val="330066"/>
              </a:buClr>
              <a:buSzPct val="70000"/>
              <a:buFont typeface="Wingdings" panose="05000000000000000000" pitchFamily="2" charset="2"/>
              <a:buChar char="u"/>
              <a:defRPr/>
            </a:pPr>
            <a:r>
              <a:rPr lang="en-US" altLang="zh-CN" dirty="0">
                <a:solidFill>
                  <a:schemeClr val="tx2"/>
                </a:solidFill>
                <a:latin typeface="黑体" panose="02010609060101010101" pitchFamily="49" charset="-122"/>
                <a:ea typeface="黑体" panose="02010609060101010101" pitchFamily="49" charset="-122"/>
                <a:cs typeface="+mj-cs"/>
              </a:rPr>
              <a:t>3</a:t>
            </a:r>
            <a:r>
              <a:rPr lang="zh-CN" altLang="en-US" dirty="0">
                <a:solidFill>
                  <a:schemeClr val="tx2"/>
                </a:solidFill>
                <a:latin typeface="黑体" panose="02010609060101010101" pitchFamily="49" charset="-122"/>
                <a:ea typeface="黑体" panose="02010609060101010101" pitchFamily="49" charset="-122"/>
                <a:cs typeface="+mj-cs"/>
              </a:rPr>
              <a:t>、函数式</a:t>
            </a:r>
            <a:r>
              <a:rPr lang="en-US" altLang="zh-CN" dirty="0">
                <a:solidFill>
                  <a:schemeClr val="tx2"/>
                </a:solidFill>
                <a:latin typeface="黑体" panose="02010609060101010101" pitchFamily="49" charset="-122"/>
                <a:ea typeface="黑体" panose="02010609060101010101" pitchFamily="49" charset="-122"/>
                <a:cs typeface="+mj-cs"/>
                <a:sym typeface="Wingdings" panose="05000000000000000000" pitchFamily="2" charset="2"/>
              </a:rPr>
              <a:t></a:t>
            </a:r>
            <a:r>
              <a:rPr lang="zh-CN" altLang="en-US" dirty="0">
                <a:solidFill>
                  <a:schemeClr val="tx2"/>
                </a:solidFill>
                <a:latin typeface="黑体" panose="02010609060101010101" pitchFamily="49" charset="-122"/>
                <a:ea typeface="黑体" panose="02010609060101010101" pitchFamily="49" charset="-122"/>
                <a:cs typeface="+mj-cs"/>
                <a:sym typeface="Wingdings" panose="05000000000000000000" pitchFamily="2" charset="2"/>
              </a:rPr>
              <a:t>逻辑图</a:t>
            </a:r>
            <a:endParaRPr lang="en-US" altLang="zh-CN" dirty="0">
              <a:solidFill>
                <a:schemeClr val="tx2"/>
              </a:solidFill>
              <a:latin typeface="黑体" panose="02010609060101010101" pitchFamily="49" charset="-122"/>
              <a:ea typeface="黑体" panose="02010609060101010101" pitchFamily="49" charset="-122"/>
              <a:cs typeface="+mj-cs"/>
            </a:endParaRPr>
          </a:p>
        </p:txBody>
      </p:sp>
      <p:grpSp>
        <p:nvGrpSpPr>
          <p:cNvPr id="3" name="组合 2"/>
          <p:cNvGrpSpPr>
            <a:grpSpLocks noChangeAspect="1"/>
          </p:cNvGrpSpPr>
          <p:nvPr/>
        </p:nvGrpSpPr>
        <p:grpSpPr>
          <a:xfrm>
            <a:off x="1863840" y="1933574"/>
            <a:ext cx="5670868" cy="4422995"/>
            <a:chOff x="2513013" y="2038350"/>
            <a:chExt cx="5764212" cy="4495800"/>
          </a:xfrm>
        </p:grpSpPr>
        <p:grpSp>
          <p:nvGrpSpPr>
            <p:cNvPr id="4" name="Group 9"/>
            <p:cNvGrpSpPr/>
            <p:nvPr/>
          </p:nvGrpSpPr>
          <p:grpSpPr bwMode="auto">
            <a:xfrm>
              <a:off x="2513013" y="4629150"/>
              <a:ext cx="5764212" cy="720725"/>
              <a:chOff x="1217" y="1680"/>
              <a:chExt cx="3631" cy="454"/>
            </a:xfrm>
          </p:grpSpPr>
          <p:sp>
            <p:nvSpPr>
              <p:cNvPr id="50" name="Line 10"/>
              <p:cNvSpPr>
                <a:spLocks noChangeShapeType="1"/>
              </p:cNvSpPr>
              <p:nvPr/>
            </p:nvSpPr>
            <p:spPr bwMode="auto">
              <a:xfrm>
                <a:off x="1488" y="1846"/>
                <a:ext cx="336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Text Box 11"/>
              <p:cNvSpPr txBox="1">
                <a:spLocks noChangeArrowheads="1"/>
              </p:cNvSpPr>
              <p:nvPr/>
            </p:nvSpPr>
            <p:spPr bwMode="auto">
              <a:xfrm>
                <a:off x="1217"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a:solidFill>
                      <a:schemeClr val="tx1"/>
                    </a:solidFill>
                  </a:rPr>
                  <a:t>A</a:t>
                </a:r>
                <a:endParaRPr lang="en-US" altLang="zh-CN" sz="2400">
                  <a:solidFill>
                    <a:schemeClr val="tx1"/>
                  </a:solidFill>
                </a:endParaRPr>
              </a:p>
            </p:txBody>
          </p:sp>
          <p:sp>
            <p:nvSpPr>
              <p:cNvPr id="52" name="Freeform 12"/>
              <p:cNvSpPr/>
              <p:nvPr/>
            </p:nvSpPr>
            <p:spPr bwMode="auto">
              <a:xfrm>
                <a:off x="1917" y="2021"/>
                <a:ext cx="2923" cy="1"/>
              </a:xfrm>
              <a:custGeom>
                <a:avLst/>
                <a:gdLst>
                  <a:gd name="T0" fmla="*/ 0 w 2923"/>
                  <a:gd name="T1" fmla="*/ 0 h 1"/>
                  <a:gd name="T2" fmla="*/ 2923 w 2923"/>
                  <a:gd name="T3" fmla="*/ 0 h 1"/>
                </a:gdLst>
                <a:ahLst/>
                <a:cxnLst>
                  <a:cxn ang="0">
                    <a:pos x="T0" y="T1"/>
                  </a:cxn>
                  <a:cxn ang="0">
                    <a:pos x="T2" y="T3"/>
                  </a:cxn>
                </a:cxnLst>
                <a:rect l="0" t="0" r="r" b="b"/>
                <a:pathLst>
                  <a:path w="2923" h="1">
                    <a:moveTo>
                      <a:pt x="0" y="0"/>
                    </a:moveTo>
                    <a:lnTo>
                      <a:pt x="2923" y="0"/>
                    </a:ln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Rectangle 13"/>
              <p:cNvSpPr>
                <a:spLocks noChangeArrowheads="1"/>
              </p:cNvSpPr>
              <p:nvPr/>
            </p:nvSpPr>
            <p:spPr bwMode="auto">
              <a:xfrm>
                <a:off x="1680" y="1894"/>
                <a:ext cx="192" cy="240"/>
              </a:xfrm>
              <a:prstGeom prst="rect">
                <a:avLst/>
              </a:prstGeom>
              <a:noFill/>
              <a:ln w="25400">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zh-CN" sz="1600" b="0">
                    <a:solidFill>
                      <a:schemeClr val="tx1"/>
                    </a:solidFill>
                  </a:rPr>
                  <a:t>1</a:t>
                </a:r>
                <a:endParaRPr lang="en-US" altLang="zh-CN" sz="1600" b="0">
                  <a:solidFill>
                    <a:schemeClr val="tx1"/>
                  </a:solidFill>
                </a:endParaRPr>
              </a:p>
            </p:txBody>
          </p:sp>
          <p:sp>
            <p:nvSpPr>
              <p:cNvPr id="54" name="Oval 14"/>
              <p:cNvSpPr>
                <a:spLocks noChangeArrowheads="1"/>
              </p:cNvSpPr>
              <p:nvPr/>
            </p:nvSpPr>
            <p:spPr bwMode="auto">
              <a:xfrm>
                <a:off x="1872" y="1990"/>
                <a:ext cx="48" cy="48"/>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5"/>
              <p:cNvSpPr>
                <a:spLocks noChangeShapeType="1"/>
              </p:cNvSpPr>
              <p:nvPr/>
            </p:nvSpPr>
            <p:spPr bwMode="auto">
              <a:xfrm flipH="1">
                <a:off x="1584" y="2038"/>
                <a:ext cx="96"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16"/>
              <p:cNvSpPr>
                <a:spLocks noChangeShapeType="1"/>
              </p:cNvSpPr>
              <p:nvPr/>
            </p:nvSpPr>
            <p:spPr bwMode="auto">
              <a:xfrm flipV="1">
                <a:off x="1584" y="1846"/>
                <a:ext cx="0" cy="192"/>
              </a:xfrm>
              <a:prstGeom prst="line">
                <a:avLst/>
              </a:prstGeom>
              <a:noFill/>
              <a:ln w="25400">
                <a:solidFill>
                  <a:schemeClr val="tx1"/>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 name="Group 17"/>
            <p:cNvGrpSpPr/>
            <p:nvPr/>
          </p:nvGrpSpPr>
          <p:grpSpPr bwMode="auto">
            <a:xfrm>
              <a:off x="2520950" y="5203825"/>
              <a:ext cx="5756275" cy="720725"/>
              <a:chOff x="1222" y="1680"/>
              <a:chExt cx="3626" cy="454"/>
            </a:xfrm>
          </p:grpSpPr>
          <p:sp>
            <p:nvSpPr>
              <p:cNvPr id="43" name="Line 18"/>
              <p:cNvSpPr>
                <a:spLocks noChangeShapeType="1"/>
              </p:cNvSpPr>
              <p:nvPr/>
            </p:nvSpPr>
            <p:spPr bwMode="auto">
              <a:xfrm>
                <a:off x="1488" y="1846"/>
                <a:ext cx="336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Text Box 19"/>
              <p:cNvSpPr txBox="1">
                <a:spLocks noChangeArrowheads="1"/>
              </p:cNvSpPr>
              <p:nvPr/>
            </p:nvSpPr>
            <p:spPr bwMode="auto">
              <a:xfrm>
                <a:off x="1222" y="168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a:solidFill>
                      <a:schemeClr val="tx1"/>
                    </a:solidFill>
                  </a:rPr>
                  <a:t>B</a:t>
                </a:r>
                <a:endParaRPr lang="en-US" altLang="zh-CN" sz="2400">
                  <a:solidFill>
                    <a:schemeClr val="tx1"/>
                  </a:solidFill>
                </a:endParaRPr>
              </a:p>
            </p:txBody>
          </p:sp>
          <p:sp>
            <p:nvSpPr>
              <p:cNvPr id="45" name="Freeform 20"/>
              <p:cNvSpPr/>
              <p:nvPr/>
            </p:nvSpPr>
            <p:spPr bwMode="auto">
              <a:xfrm>
                <a:off x="1917" y="2021"/>
                <a:ext cx="2923" cy="1"/>
              </a:xfrm>
              <a:custGeom>
                <a:avLst/>
                <a:gdLst>
                  <a:gd name="T0" fmla="*/ 0 w 2923"/>
                  <a:gd name="T1" fmla="*/ 0 h 1"/>
                  <a:gd name="T2" fmla="*/ 2923 w 2923"/>
                  <a:gd name="T3" fmla="*/ 0 h 1"/>
                </a:gdLst>
                <a:ahLst/>
                <a:cxnLst>
                  <a:cxn ang="0">
                    <a:pos x="T0" y="T1"/>
                  </a:cxn>
                  <a:cxn ang="0">
                    <a:pos x="T2" y="T3"/>
                  </a:cxn>
                </a:cxnLst>
                <a:rect l="0" t="0" r="r" b="b"/>
                <a:pathLst>
                  <a:path w="2923" h="1">
                    <a:moveTo>
                      <a:pt x="0" y="0"/>
                    </a:moveTo>
                    <a:lnTo>
                      <a:pt x="2923" y="0"/>
                    </a:ln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Rectangle 21"/>
              <p:cNvSpPr>
                <a:spLocks noChangeArrowheads="1"/>
              </p:cNvSpPr>
              <p:nvPr/>
            </p:nvSpPr>
            <p:spPr bwMode="auto">
              <a:xfrm>
                <a:off x="1680" y="1894"/>
                <a:ext cx="192" cy="240"/>
              </a:xfrm>
              <a:prstGeom prst="rect">
                <a:avLst/>
              </a:prstGeom>
              <a:noFill/>
              <a:ln w="25400">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zh-CN" sz="1600" b="0">
                    <a:solidFill>
                      <a:schemeClr val="tx1"/>
                    </a:solidFill>
                  </a:rPr>
                  <a:t>1</a:t>
                </a:r>
                <a:endParaRPr lang="en-US" altLang="zh-CN" sz="1600" b="0">
                  <a:solidFill>
                    <a:schemeClr val="tx1"/>
                  </a:solidFill>
                </a:endParaRPr>
              </a:p>
            </p:txBody>
          </p:sp>
          <p:sp>
            <p:nvSpPr>
              <p:cNvPr id="47" name="Oval 22"/>
              <p:cNvSpPr>
                <a:spLocks noChangeArrowheads="1"/>
              </p:cNvSpPr>
              <p:nvPr/>
            </p:nvSpPr>
            <p:spPr bwMode="auto">
              <a:xfrm>
                <a:off x="1872" y="1990"/>
                <a:ext cx="48" cy="48"/>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23"/>
              <p:cNvSpPr>
                <a:spLocks noChangeShapeType="1"/>
              </p:cNvSpPr>
              <p:nvPr/>
            </p:nvSpPr>
            <p:spPr bwMode="auto">
              <a:xfrm flipH="1">
                <a:off x="1584" y="2038"/>
                <a:ext cx="96"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24"/>
              <p:cNvSpPr>
                <a:spLocks noChangeShapeType="1"/>
              </p:cNvSpPr>
              <p:nvPr/>
            </p:nvSpPr>
            <p:spPr bwMode="auto">
              <a:xfrm flipV="1">
                <a:off x="1584" y="1846"/>
                <a:ext cx="0" cy="192"/>
              </a:xfrm>
              <a:prstGeom prst="line">
                <a:avLst/>
              </a:prstGeom>
              <a:noFill/>
              <a:ln w="25400">
                <a:solidFill>
                  <a:schemeClr val="tx1"/>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 name="Group 25"/>
            <p:cNvGrpSpPr/>
            <p:nvPr/>
          </p:nvGrpSpPr>
          <p:grpSpPr bwMode="auto">
            <a:xfrm>
              <a:off x="2513013" y="5813425"/>
              <a:ext cx="5764212" cy="720725"/>
              <a:chOff x="1217" y="1680"/>
              <a:chExt cx="3631" cy="454"/>
            </a:xfrm>
          </p:grpSpPr>
          <p:sp>
            <p:nvSpPr>
              <p:cNvPr id="36" name="Line 26"/>
              <p:cNvSpPr>
                <a:spLocks noChangeShapeType="1"/>
              </p:cNvSpPr>
              <p:nvPr/>
            </p:nvSpPr>
            <p:spPr bwMode="auto">
              <a:xfrm>
                <a:off x="1488" y="1846"/>
                <a:ext cx="336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Text Box 27"/>
              <p:cNvSpPr txBox="1">
                <a:spLocks noChangeArrowheads="1"/>
              </p:cNvSpPr>
              <p:nvPr/>
            </p:nvSpPr>
            <p:spPr bwMode="auto">
              <a:xfrm>
                <a:off x="1217" y="168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a:solidFill>
                      <a:schemeClr val="tx1"/>
                    </a:solidFill>
                  </a:rPr>
                  <a:t>C</a:t>
                </a:r>
                <a:endParaRPr lang="en-US" altLang="zh-CN" sz="2400">
                  <a:solidFill>
                    <a:schemeClr val="tx1"/>
                  </a:solidFill>
                </a:endParaRPr>
              </a:p>
            </p:txBody>
          </p:sp>
          <p:sp>
            <p:nvSpPr>
              <p:cNvPr id="38" name="Freeform 28"/>
              <p:cNvSpPr/>
              <p:nvPr/>
            </p:nvSpPr>
            <p:spPr bwMode="auto">
              <a:xfrm>
                <a:off x="1917" y="2021"/>
                <a:ext cx="2923" cy="1"/>
              </a:xfrm>
              <a:custGeom>
                <a:avLst/>
                <a:gdLst>
                  <a:gd name="T0" fmla="*/ 0 w 2923"/>
                  <a:gd name="T1" fmla="*/ 0 h 1"/>
                  <a:gd name="T2" fmla="*/ 2923 w 2923"/>
                  <a:gd name="T3" fmla="*/ 0 h 1"/>
                </a:gdLst>
                <a:ahLst/>
                <a:cxnLst>
                  <a:cxn ang="0">
                    <a:pos x="T0" y="T1"/>
                  </a:cxn>
                  <a:cxn ang="0">
                    <a:pos x="T2" y="T3"/>
                  </a:cxn>
                </a:cxnLst>
                <a:rect l="0" t="0" r="r" b="b"/>
                <a:pathLst>
                  <a:path w="2923" h="1">
                    <a:moveTo>
                      <a:pt x="0" y="0"/>
                    </a:moveTo>
                    <a:lnTo>
                      <a:pt x="2923" y="0"/>
                    </a:ln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Rectangle 29"/>
              <p:cNvSpPr>
                <a:spLocks noChangeArrowheads="1"/>
              </p:cNvSpPr>
              <p:nvPr/>
            </p:nvSpPr>
            <p:spPr bwMode="auto">
              <a:xfrm>
                <a:off x="1680" y="1894"/>
                <a:ext cx="192" cy="240"/>
              </a:xfrm>
              <a:prstGeom prst="rect">
                <a:avLst/>
              </a:prstGeom>
              <a:noFill/>
              <a:ln w="25400">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zh-CN" sz="1600" b="0">
                    <a:solidFill>
                      <a:schemeClr val="tx1"/>
                    </a:solidFill>
                  </a:rPr>
                  <a:t>1</a:t>
                </a:r>
                <a:endParaRPr lang="en-US" altLang="zh-CN" sz="1600" b="0">
                  <a:solidFill>
                    <a:schemeClr val="tx1"/>
                  </a:solidFill>
                </a:endParaRPr>
              </a:p>
            </p:txBody>
          </p:sp>
          <p:sp>
            <p:nvSpPr>
              <p:cNvPr id="40" name="Oval 30"/>
              <p:cNvSpPr>
                <a:spLocks noChangeArrowheads="1"/>
              </p:cNvSpPr>
              <p:nvPr/>
            </p:nvSpPr>
            <p:spPr bwMode="auto">
              <a:xfrm>
                <a:off x="1872" y="1990"/>
                <a:ext cx="48" cy="48"/>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1"/>
              <p:cNvSpPr>
                <a:spLocks noChangeShapeType="1"/>
              </p:cNvSpPr>
              <p:nvPr/>
            </p:nvSpPr>
            <p:spPr bwMode="auto">
              <a:xfrm flipH="1">
                <a:off x="1584" y="2038"/>
                <a:ext cx="96"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32"/>
              <p:cNvSpPr>
                <a:spLocks noChangeShapeType="1"/>
              </p:cNvSpPr>
              <p:nvPr/>
            </p:nvSpPr>
            <p:spPr bwMode="auto">
              <a:xfrm flipV="1">
                <a:off x="1584" y="1846"/>
                <a:ext cx="0" cy="192"/>
              </a:xfrm>
              <a:prstGeom prst="line">
                <a:avLst/>
              </a:prstGeom>
              <a:noFill/>
              <a:ln w="25400">
                <a:solidFill>
                  <a:schemeClr val="tx1"/>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Group 33"/>
            <p:cNvGrpSpPr/>
            <p:nvPr/>
          </p:nvGrpSpPr>
          <p:grpSpPr bwMode="auto">
            <a:xfrm>
              <a:off x="3933825" y="2876550"/>
              <a:ext cx="1066800" cy="3200400"/>
              <a:chOff x="2208" y="1344"/>
              <a:chExt cx="672" cy="2016"/>
            </a:xfrm>
          </p:grpSpPr>
          <p:sp>
            <p:nvSpPr>
              <p:cNvPr id="25" name="Line 34"/>
              <p:cNvSpPr>
                <a:spLocks noChangeShapeType="1"/>
              </p:cNvSpPr>
              <p:nvPr/>
            </p:nvSpPr>
            <p:spPr bwMode="auto">
              <a:xfrm flipV="1">
                <a:off x="2208" y="1920"/>
                <a:ext cx="0" cy="672"/>
              </a:xfrm>
              <a:prstGeom prst="line">
                <a:avLst/>
              </a:prstGeom>
              <a:noFill/>
              <a:ln w="25400">
                <a:solidFill>
                  <a:schemeClr val="tx1"/>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p:nvSpPr>
            <p:spPr bwMode="auto">
              <a:xfrm flipV="1">
                <a:off x="2496" y="2304"/>
                <a:ext cx="0" cy="864"/>
              </a:xfrm>
              <a:prstGeom prst="line">
                <a:avLst/>
              </a:prstGeom>
              <a:noFill/>
              <a:ln w="25400">
                <a:solidFill>
                  <a:schemeClr val="tx1"/>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p:nvSpPr>
            <p:spPr bwMode="auto">
              <a:xfrm flipV="1">
                <a:off x="2736" y="2304"/>
                <a:ext cx="0" cy="1056"/>
              </a:xfrm>
              <a:prstGeom prst="line">
                <a:avLst/>
              </a:prstGeom>
              <a:noFill/>
              <a:ln w="25400">
                <a:solidFill>
                  <a:schemeClr val="tx1"/>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Rectangle 37"/>
              <p:cNvSpPr>
                <a:spLocks noChangeArrowheads="1"/>
              </p:cNvSpPr>
              <p:nvPr/>
            </p:nvSpPr>
            <p:spPr bwMode="auto">
              <a:xfrm>
                <a:off x="2352" y="2064"/>
                <a:ext cx="528" cy="24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zh-CN" sz="1800" dirty="0">
                    <a:solidFill>
                      <a:schemeClr val="tx1"/>
                    </a:solidFill>
                  </a:rPr>
                  <a:t>&amp;</a:t>
                </a:r>
                <a:endParaRPr lang="en-US" altLang="zh-CN" sz="1800" dirty="0">
                  <a:solidFill>
                    <a:schemeClr val="tx1"/>
                  </a:solidFill>
                </a:endParaRPr>
              </a:p>
            </p:txBody>
          </p:sp>
          <p:sp>
            <p:nvSpPr>
              <p:cNvPr id="29" name="Oval 38"/>
              <p:cNvSpPr>
                <a:spLocks noChangeArrowheads="1"/>
              </p:cNvSpPr>
              <p:nvPr/>
            </p:nvSpPr>
            <p:spPr bwMode="auto">
              <a:xfrm>
                <a:off x="2592" y="1968"/>
                <a:ext cx="96" cy="96"/>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39"/>
              <p:cNvSpPr>
                <a:spLocks noChangeShapeType="1"/>
              </p:cNvSpPr>
              <p:nvPr/>
            </p:nvSpPr>
            <p:spPr bwMode="auto">
              <a:xfrm flipV="1">
                <a:off x="2640" y="1824"/>
                <a:ext cx="0" cy="14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Rectangle 40"/>
              <p:cNvSpPr>
                <a:spLocks noChangeArrowheads="1"/>
              </p:cNvSpPr>
              <p:nvPr/>
            </p:nvSpPr>
            <p:spPr bwMode="auto">
              <a:xfrm>
                <a:off x="2304" y="1584"/>
                <a:ext cx="528" cy="24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zh-CN" sz="1800" dirty="0">
                    <a:solidFill>
                      <a:schemeClr val="tx1"/>
                    </a:solidFill>
                    <a:ea typeface="Arial Unicode MS" panose="020B0604020202020204" pitchFamily="34" charset="-122"/>
                    <a:cs typeface="Arial Unicode MS" panose="020B0604020202020204" pitchFamily="34" charset="-122"/>
                  </a:rPr>
                  <a:t>≥1</a:t>
                </a:r>
                <a:endParaRPr lang="en-US" altLang="zh-CN" sz="1800" dirty="0">
                  <a:solidFill>
                    <a:schemeClr val="tx1"/>
                  </a:solidFill>
                </a:endParaRPr>
              </a:p>
            </p:txBody>
          </p:sp>
          <p:sp>
            <p:nvSpPr>
              <p:cNvPr id="32" name="Oval 41"/>
              <p:cNvSpPr>
                <a:spLocks noChangeArrowheads="1"/>
              </p:cNvSpPr>
              <p:nvPr/>
            </p:nvSpPr>
            <p:spPr bwMode="auto">
              <a:xfrm>
                <a:off x="2544" y="1488"/>
                <a:ext cx="96" cy="96"/>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42"/>
              <p:cNvSpPr>
                <a:spLocks noChangeShapeType="1"/>
              </p:cNvSpPr>
              <p:nvPr/>
            </p:nvSpPr>
            <p:spPr bwMode="auto">
              <a:xfrm flipV="1">
                <a:off x="2592" y="1344"/>
                <a:ext cx="0" cy="14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43"/>
              <p:cNvSpPr>
                <a:spLocks noChangeShapeType="1"/>
              </p:cNvSpPr>
              <p:nvPr/>
            </p:nvSpPr>
            <p:spPr bwMode="auto">
              <a:xfrm>
                <a:off x="2208" y="1920"/>
                <a:ext cx="288"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44"/>
              <p:cNvSpPr>
                <a:spLocks noChangeShapeType="1"/>
              </p:cNvSpPr>
              <p:nvPr/>
            </p:nvSpPr>
            <p:spPr bwMode="auto">
              <a:xfrm flipV="1">
                <a:off x="2496" y="1824"/>
                <a:ext cx="0" cy="9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 name="Group 45"/>
            <p:cNvGrpSpPr/>
            <p:nvPr/>
          </p:nvGrpSpPr>
          <p:grpSpPr bwMode="auto">
            <a:xfrm>
              <a:off x="5229225" y="2876550"/>
              <a:ext cx="838200" cy="3429000"/>
              <a:chOff x="3024" y="1344"/>
              <a:chExt cx="528" cy="2160"/>
            </a:xfrm>
          </p:grpSpPr>
          <p:sp>
            <p:nvSpPr>
              <p:cNvPr id="19" name="Line 46"/>
              <p:cNvSpPr>
                <a:spLocks noChangeShapeType="1"/>
              </p:cNvSpPr>
              <p:nvPr/>
            </p:nvSpPr>
            <p:spPr bwMode="auto">
              <a:xfrm flipV="1">
                <a:off x="3168" y="1824"/>
                <a:ext cx="0" cy="960"/>
              </a:xfrm>
              <a:prstGeom prst="line">
                <a:avLst/>
              </a:prstGeom>
              <a:noFill/>
              <a:ln w="25400">
                <a:solidFill>
                  <a:schemeClr val="tx1"/>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47"/>
              <p:cNvSpPr>
                <a:spLocks noChangeShapeType="1"/>
              </p:cNvSpPr>
              <p:nvPr/>
            </p:nvSpPr>
            <p:spPr bwMode="auto">
              <a:xfrm flipV="1">
                <a:off x="3456" y="1824"/>
                <a:ext cx="0" cy="1680"/>
              </a:xfrm>
              <a:prstGeom prst="line">
                <a:avLst/>
              </a:prstGeom>
              <a:noFill/>
              <a:ln w="25400">
                <a:solidFill>
                  <a:schemeClr val="tx1"/>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Rectangle 48"/>
              <p:cNvSpPr>
                <a:spLocks noChangeArrowheads="1"/>
              </p:cNvSpPr>
              <p:nvPr/>
            </p:nvSpPr>
            <p:spPr bwMode="auto">
              <a:xfrm>
                <a:off x="3024" y="1584"/>
                <a:ext cx="528" cy="24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zh-CN" sz="1800">
                    <a:solidFill>
                      <a:schemeClr val="tx1"/>
                    </a:solidFill>
                  </a:rPr>
                  <a:t>&amp;</a:t>
                </a:r>
                <a:endParaRPr lang="en-US" altLang="zh-CN" sz="1800">
                  <a:solidFill>
                    <a:schemeClr val="tx1"/>
                  </a:solidFill>
                </a:endParaRPr>
              </a:p>
            </p:txBody>
          </p:sp>
          <p:sp>
            <p:nvSpPr>
              <p:cNvPr id="22" name="Oval 49"/>
              <p:cNvSpPr>
                <a:spLocks noChangeArrowheads="1"/>
              </p:cNvSpPr>
              <p:nvPr/>
            </p:nvSpPr>
            <p:spPr bwMode="auto">
              <a:xfrm>
                <a:off x="3264" y="1488"/>
                <a:ext cx="96" cy="96"/>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50"/>
              <p:cNvSpPr>
                <a:spLocks noChangeShapeType="1"/>
              </p:cNvSpPr>
              <p:nvPr/>
            </p:nvSpPr>
            <p:spPr bwMode="auto">
              <a:xfrm flipV="1">
                <a:off x="3312" y="1344"/>
                <a:ext cx="0" cy="14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51"/>
              <p:cNvSpPr>
                <a:spLocks noChangeShapeType="1"/>
              </p:cNvSpPr>
              <p:nvPr/>
            </p:nvSpPr>
            <p:spPr bwMode="auto">
              <a:xfrm flipV="1">
                <a:off x="3312" y="1824"/>
                <a:ext cx="0" cy="1152"/>
              </a:xfrm>
              <a:prstGeom prst="line">
                <a:avLst/>
              </a:prstGeom>
              <a:noFill/>
              <a:ln w="25400">
                <a:solidFill>
                  <a:schemeClr val="tx1"/>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Line 52"/>
            <p:cNvSpPr>
              <a:spLocks noChangeShapeType="1"/>
            </p:cNvSpPr>
            <p:nvPr/>
          </p:nvSpPr>
          <p:spPr bwMode="auto">
            <a:xfrm flipV="1">
              <a:off x="6448425" y="2876550"/>
              <a:ext cx="0" cy="3200400"/>
            </a:xfrm>
            <a:prstGeom prst="line">
              <a:avLst/>
            </a:prstGeom>
            <a:noFill/>
            <a:ln w="25400">
              <a:solidFill>
                <a:schemeClr val="tx1"/>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53"/>
            <p:cNvGrpSpPr/>
            <p:nvPr/>
          </p:nvGrpSpPr>
          <p:grpSpPr bwMode="auto">
            <a:xfrm>
              <a:off x="4543425" y="2038350"/>
              <a:ext cx="1905000" cy="990600"/>
              <a:chOff x="2592" y="816"/>
              <a:chExt cx="1200" cy="624"/>
            </a:xfrm>
          </p:grpSpPr>
          <p:sp>
            <p:nvSpPr>
              <p:cNvPr id="11" name="Line 54"/>
              <p:cNvSpPr>
                <a:spLocks noChangeShapeType="1"/>
              </p:cNvSpPr>
              <p:nvPr/>
            </p:nvSpPr>
            <p:spPr bwMode="auto">
              <a:xfrm flipV="1">
                <a:off x="3312" y="1296"/>
                <a:ext cx="0" cy="14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55"/>
              <p:cNvSpPr>
                <a:spLocks noChangeArrowheads="1"/>
              </p:cNvSpPr>
              <p:nvPr/>
            </p:nvSpPr>
            <p:spPr bwMode="auto">
              <a:xfrm>
                <a:off x="2976" y="1056"/>
                <a:ext cx="528" cy="24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r>
                  <a:rPr lang="en-US" altLang="zh-CN" sz="1800">
                    <a:solidFill>
                      <a:schemeClr val="tx1"/>
                    </a:solidFill>
                    <a:ea typeface="Arial Unicode MS" panose="020B0604020202020204" pitchFamily="34" charset="-122"/>
                    <a:cs typeface="Arial Unicode MS" panose="020B0604020202020204" pitchFamily="34" charset="-122"/>
                  </a:rPr>
                  <a:t>≥1</a:t>
                </a:r>
                <a:endParaRPr lang="en-US" altLang="zh-CN" sz="1800">
                  <a:solidFill>
                    <a:schemeClr val="tx1"/>
                  </a:solidFill>
                </a:endParaRPr>
              </a:p>
            </p:txBody>
          </p:sp>
          <p:sp>
            <p:nvSpPr>
              <p:cNvPr id="13" name="Oval 56"/>
              <p:cNvSpPr>
                <a:spLocks noChangeArrowheads="1"/>
              </p:cNvSpPr>
              <p:nvPr/>
            </p:nvSpPr>
            <p:spPr bwMode="auto">
              <a:xfrm>
                <a:off x="3216" y="960"/>
                <a:ext cx="96" cy="96"/>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57"/>
              <p:cNvSpPr>
                <a:spLocks noChangeShapeType="1"/>
              </p:cNvSpPr>
              <p:nvPr/>
            </p:nvSpPr>
            <p:spPr bwMode="auto">
              <a:xfrm flipV="1">
                <a:off x="3264" y="816"/>
                <a:ext cx="0" cy="14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58"/>
              <p:cNvSpPr>
                <a:spLocks noChangeShapeType="1"/>
              </p:cNvSpPr>
              <p:nvPr/>
            </p:nvSpPr>
            <p:spPr bwMode="auto">
              <a:xfrm flipV="1">
                <a:off x="3168" y="1296"/>
                <a:ext cx="0" cy="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59"/>
              <p:cNvSpPr>
                <a:spLocks noChangeShapeType="1"/>
              </p:cNvSpPr>
              <p:nvPr/>
            </p:nvSpPr>
            <p:spPr bwMode="auto">
              <a:xfrm>
                <a:off x="2592" y="1344"/>
                <a:ext cx="576"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60"/>
              <p:cNvSpPr>
                <a:spLocks noChangeShapeType="1"/>
              </p:cNvSpPr>
              <p:nvPr/>
            </p:nvSpPr>
            <p:spPr bwMode="auto">
              <a:xfrm flipV="1">
                <a:off x="3408" y="1296"/>
                <a:ext cx="0" cy="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61"/>
              <p:cNvSpPr>
                <a:spLocks noChangeShapeType="1"/>
              </p:cNvSpPr>
              <p:nvPr/>
            </p:nvSpPr>
            <p:spPr bwMode="auto">
              <a:xfrm>
                <a:off x="3408" y="1344"/>
                <a:ext cx="38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7" name="组合 56"/>
          <p:cNvGrpSpPr/>
          <p:nvPr/>
        </p:nvGrpSpPr>
        <p:grpSpPr>
          <a:xfrm>
            <a:off x="88156" y="738414"/>
            <a:ext cx="5132754" cy="979386"/>
            <a:chOff x="3891053" y="1267979"/>
            <a:chExt cx="5132754" cy="979386"/>
          </a:xfrm>
        </p:grpSpPr>
        <p:sp>
          <p:nvSpPr>
            <p:cNvPr id="58" name="Rectangle 34"/>
            <p:cNvSpPr>
              <a:spLocks noChangeArrowheads="1"/>
            </p:cNvSpPr>
            <p:nvPr/>
          </p:nvSpPr>
          <p:spPr bwMode="auto">
            <a:xfrm>
              <a:off x="3891053" y="1293258"/>
              <a:ext cx="46291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1F08F8"/>
                  </a:solidFill>
                  <a:latin typeface="黑体" panose="02010609060101010101" pitchFamily="49" charset="-122"/>
                  <a:ea typeface="黑体" panose="02010609060101010101" pitchFamily="49" charset="-122"/>
                </a:rPr>
                <a:t>【</a:t>
              </a:r>
              <a:r>
                <a:rPr lang="zh-CN" altLang="en-US" dirty="0">
                  <a:solidFill>
                    <a:srgbClr val="1F08F8"/>
                  </a:solidFill>
                  <a:latin typeface="黑体" panose="02010609060101010101" pitchFamily="49" charset="-122"/>
                  <a:ea typeface="黑体" panose="02010609060101010101" pitchFamily="49" charset="-122"/>
                </a:rPr>
                <a:t>例</a:t>
              </a:r>
              <a:r>
                <a:rPr lang="en-US" altLang="zh-CN" dirty="0">
                  <a:solidFill>
                    <a:srgbClr val="1F08F8"/>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已知</a:t>
              </a:r>
              <a:endPar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solidFill>
                    <a:schemeClr val="tx1"/>
                  </a:solidFill>
                  <a:latin typeface="黑体" panose="02010609060101010101" pitchFamily="49" charset="-122"/>
                  <a:ea typeface="黑体" panose="02010609060101010101" pitchFamily="49" charset="-122"/>
                </a:rPr>
                <a:t>      画出对应的逻辑图</a:t>
              </a:r>
              <a:endParaRPr lang="zh-CN" altLang="en-US" dirty="0">
                <a:solidFill>
                  <a:schemeClr val="tx1"/>
                </a:solidFill>
                <a:latin typeface="黑体" panose="02010609060101010101" pitchFamily="49" charset="-122"/>
                <a:ea typeface="黑体" panose="02010609060101010101" pitchFamily="49" charset="-122"/>
              </a:endParaRPr>
            </a:p>
          </p:txBody>
        </p:sp>
        <p:graphicFrame>
          <p:nvGraphicFramePr>
            <p:cNvPr id="59" name="Object 64"/>
            <p:cNvGraphicFramePr>
              <a:graphicFrameLocks noChangeAspect="1"/>
            </p:cNvGraphicFramePr>
            <p:nvPr/>
          </p:nvGraphicFramePr>
          <p:xfrm>
            <a:off x="5838825" y="1267979"/>
            <a:ext cx="3184982" cy="470189"/>
          </p:xfrm>
          <a:graphic>
            <a:graphicData uri="http://schemas.openxmlformats.org/presentationml/2006/ole">
              <mc:AlternateContent xmlns:mc="http://schemas.openxmlformats.org/markup-compatibility/2006">
                <mc:Choice xmlns:v="urn:schemas-microsoft-com:vml" Requires="v">
                  <p:oleObj spid="_x0000_s60" name="Equation" r:id="rId1" imgW="2921000" imgH="431800" progId="Equation.3">
                    <p:embed/>
                  </p:oleObj>
                </mc:Choice>
                <mc:Fallback>
                  <p:oleObj name="Equation" r:id="rId1" imgW="2921000" imgH="431800" progId="Equation.3">
                    <p:embed/>
                    <p:pic>
                      <p:nvPicPr>
                        <p:cNvPr id="0" name="图片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1267979"/>
                          <a:ext cx="3184982" cy="470189"/>
                        </a:xfrm>
                        <a:prstGeom prst="rect">
                          <a:avLst/>
                        </a:prstGeom>
                        <a:noFill/>
                        <a:ln>
                          <a:noFill/>
                        </a:ln>
                        <a:effectLst/>
                      </p:spPr>
                    </p:pic>
                  </p:oleObj>
                </mc:Fallback>
              </mc:AlternateContent>
            </a:graphicData>
          </a:graphic>
        </p:graphicFrame>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308" y="62641"/>
            <a:ext cx="8001000" cy="449929"/>
          </a:xfrm>
          <a:prstGeom prst="rect">
            <a:avLst/>
          </a:prstGeom>
        </p:spPr>
        <p:txBody>
          <a:bodyPr/>
          <a:lstStyle>
            <a:lvl1pPr marL="0" indent="0" algn="l" rtl="0" eaLnBrk="1" fontAlgn="base" hangingPunct="1">
              <a:spcBef>
                <a:spcPct val="20000"/>
              </a:spcBef>
              <a:spcAft>
                <a:spcPct val="0"/>
              </a:spcAft>
              <a:buClr>
                <a:schemeClr val="folHlink"/>
              </a:buClr>
              <a:buSzPct val="60000"/>
              <a:buFont typeface="Wingdings" panose="05000000000000000000" pitchFamily="2" charset="2"/>
              <a:buNone/>
              <a:defRPr kumimoji="1" sz="3200" b="1" kern="1200">
                <a:solidFill>
                  <a:schemeClr val="tx1"/>
                </a:solidFill>
                <a:latin typeface="+mn-lt"/>
                <a:ea typeface="+mn-ea"/>
                <a:cs typeface="+mn-cs"/>
              </a:defRPr>
            </a:lvl1pPr>
            <a:lvl2pPr marL="457200" indent="0" algn="l" rtl="0" eaLnBrk="1" fontAlgn="base" hangingPunct="1">
              <a:spcBef>
                <a:spcPct val="20000"/>
              </a:spcBef>
              <a:spcAft>
                <a:spcPct val="0"/>
              </a:spcAft>
              <a:buClr>
                <a:schemeClr val="hlink"/>
              </a:buClr>
              <a:buSzPct val="55000"/>
              <a:buFont typeface="Wingdings" panose="05000000000000000000" pitchFamily="2" charset="2"/>
              <a:buNone/>
              <a:defRPr kumimoji="1" sz="2800" b="1" kern="1200">
                <a:solidFill>
                  <a:schemeClr val="tx1"/>
                </a:solidFill>
                <a:latin typeface="+mn-lt"/>
                <a:ea typeface="+mn-ea"/>
                <a:cs typeface="+mn-cs"/>
              </a:defRPr>
            </a:lvl2pPr>
            <a:lvl3pPr marL="914400" indent="0" algn="l" rtl="0" eaLnBrk="1" fontAlgn="base" hangingPunct="1">
              <a:spcBef>
                <a:spcPct val="20000"/>
              </a:spcBef>
              <a:spcAft>
                <a:spcPct val="0"/>
              </a:spcAft>
              <a:buClr>
                <a:schemeClr val="folHlink"/>
              </a:buClr>
              <a:buSzPct val="50000"/>
              <a:buFont typeface="Wingdings" panose="05000000000000000000" pitchFamily="2" charset="2"/>
              <a:buNone/>
              <a:defRPr kumimoji="1" sz="2400" b="1" kern="1200">
                <a:solidFill>
                  <a:schemeClr val="tx1"/>
                </a:solidFill>
                <a:latin typeface="+mn-lt"/>
                <a:ea typeface="+mn-ea"/>
                <a:cs typeface="+mn-cs"/>
              </a:defRPr>
            </a:lvl3pPr>
            <a:lvl4pPr marL="1371600" indent="0" algn="l" rtl="0" eaLnBrk="1" fontAlgn="base" hangingPunct="1">
              <a:spcBef>
                <a:spcPct val="20000"/>
              </a:spcBef>
              <a:spcAft>
                <a:spcPct val="0"/>
              </a:spcAft>
              <a:buClr>
                <a:schemeClr val="accent2"/>
              </a:buClr>
              <a:buSzPct val="55000"/>
              <a:buFont typeface="Wingdings" panose="05000000000000000000" pitchFamily="2" charset="2"/>
              <a:buNone/>
              <a:defRPr kumimoji="1" sz="2000" b="1" kern="1200">
                <a:solidFill>
                  <a:schemeClr val="tx1"/>
                </a:solidFill>
                <a:latin typeface="+mn-lt"/>
                <a:ea typeface="+mn-ea"/>
                <a:cs typeface="+mn-cs"/>
              </a:defRPr>
            </a:lvl4pPr>
            <a:lvl5pPr marL="1828800" indent="0" algn="l" rtl="0" eaLnBrk="1" fontAlgn="base" hangingPunct="1">
              <a:spcBef>
                <a:spcPct val="20000"/>
              </a:spcBef>
              <a:spcAft>
                <a:spcPct val="0"/>
              </a:spcAft>
              <a:buClr>
                <a:schemeClr val="accent1"/>
              </a:buClr>
              <a:buSzPct val="50000"/>
              <a:buFont typeface="Wingdings" panose="05000000000000000000" pitchFamily="2" charset="2"/>
              <a:buNone/>
              <a:defRPr kumimoji="1"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80000"/>
              </a:lnSpc>
              <a:spcBef>
                <a:spcPts val="600"/>
              </a:spcBef>
              <a:buClr>
                <a:srgbClr val="330066"/>
              </a:buClr>
              <a:buSzPct val="70000"/>
              <a:buFont typeface="Wingdings" panose="05000000000000000000" pitchFamily="2" charset="2"/>
              <a:buChar char="u"/>
              <a:defRPr/>
            </a:pPr>
            <a:r>
              <a:rPr lang="en-US" altLang="zh-CN" dirty="0">
                <a:solidFill>
                  <a:schemeClr val="tx2"/>
                </a:solidFill>
                <a:latin typeface="黑体" panose="02010609060101010101" pitchFamily="49" charset="-122"/>
                <a:ea typeface="黑体" panose="02010609060101010101" pitchFamily="49" charset="-122"/>
                <a:cs typeface="+mj-cs"/>
              </a:rPr>
              <a:t>4</a:t>
            </a:r>
            <a:r>
              <a:rPr lang="zh-CN" altLang="en-US" dirty="0">
                <a:solidFill>
                  <a:schemeClr val="tx2"/>
                </a:solidFill>
                <a:latin typeface="黑体" panose="02010609060101010101" pitchFamily="49" charset="-122"/>
                <a:ea typeface="黑体" panose="02010609060101010101" pitchFamily="49" charset="-122"/>
                <a:cs typeface="+mj-cs"/>
              </a:rPr>
              <a:t>、逻辑图</a:t>
            </a:r>
            <a:r>
              <a:rPr lang="en-US" altLang="zh-CN" dirty="0">
                <a:solidFill>
                  <a:schemeClr val="tx2"/>
                </a:solidFill>
                <a:latin typeface="黑体" panose="02010609060101010101" pitchFamily="49" charset="-122"/>
                <a:ea typeface="黑体" panose="02010609060101010101" pitchFamily="49" charset="-122"/>
                <a:cs typeface="+mj-cs"/>
                <a:sym typeface="Wingdings" panose="05000000000000000000" pitchFamily="2" charset="2"/>
              </a:rPr>
              <a:t></a:t>
            </a:r>
            <a:r>
              <a:rPr lang="zh-CN" altLang="en-US" dirty="0">
                <a:solidFill>
                  <a:schemeClr val="tx2"/>
                </a:solidFill>
                <a:latin typeface="黑体" panose="02010609060101010101" pitchFamily="49" charset="-122"/>
                <a:ea typeface="黑体" panose="02010609060101010101" pitchFamily="49" charset="-122"/>
                <a:cs typeface="+mj-cs"/>
                <a:sym typeface="Wingdings" panose="05000000000000000000" pitchFamily="2" charset="2"/>
              </a:rPr>
              <a:t>函数式</a:t>
            </a:r>
            <a:endParaRPr lang="en-US" altLang="zh-CN" dirty="0">
              <a:solidFill>
                <a:schemeClr val="tx2"/>
              </a:solidFill>
              <a:latin typeface="黑体" panose="02010609060101010101" pitchFamily="49" charset="-122"/>
              <a:ea typeface="黑体" panose="02010609060101010101" pitchFamily="49" charset="-122"/>
              <a:cs typeface="+mj-cs"/>
            </a:endParaRPr>
          </a:p>
        </p:txBody>
      </p:sp>
      <p:grpSp>
        <p:nvGrpSpPr>
          <p:cNvPr id="45" name="组合 44"/>
          <p:cNvGrpSpPr/>
          <p:nvPr/>
        </p:nvGrpSpPr>
        <p:grpSpPr>
          <a:xfrm>
            <a:off x="946150" y="989965"/>
            <a:ext cx="7865110" cy="4259580"/>
            <a:chOff x="1490" y="1559"/>
            <a:chExt cx="12386" cy="6708"/>
          </a:xfrm>
        </p:grpSpPr>
        <mc:AlternateContent xmlns:mc="http://schemas.openxmlformats.org/markup-compatibility/2006">
          <mc:Choice xmlns:a14="http://schemas.microsoft.com/office/drawing/2010/main" Requires="a14">
            <p:sp>
              <p:nvSpPr>
                <p:cNvPr id="3" name="Text Box 7"/>
                <p:cNvSpPr txBox="1">
                  <a:spLocks noChangeArrowheads="1"/>
                </p:cNvSpPr>
                <p:nvPr/>
              </p:nvSpPr>
              <p:spPr bwMode="auto">
                <a:xfrm>
                  <a:off x="7501" y="7030"/>
                  <a:ext cx="1607" cy="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800" b="1" i="1" dirty="0" smtClean="0">
                            <a:solidFill>
                              <a:srgbClr val="FF0000"/>
                            </a:solidFill>
                            <a:latin typeface="Cambria Math" panose="02040503050406030204" pitchFamily="18" charset="0"/>
                          </a:rPr>
                          <m:t>𝑨𝑩</m:t>
                        </m:r>
                      </m:oMath>
                    </m:oMathPara>
                  </a14:m>
                  <a:endParaRPr lang="en-US" altLang="zh-CN" sz="2800" dirty="0">
                    <a:solidFill>
                      <a:schemeClr val="tx1"/>
                    </a:solidFill>
                  </a:endParaRPr>
                </a:p>
              </p:txBody>
            </p:sp>
          </mc:Choice>
          <mc:Fallback>
            <p:sp>
              <p:nvSpPr>
                <p:cNvPr id="3" name="Text Box 7"/>
                <p:cNvSpPr txBox="1">
                  <a:spLocks noRot="1" noChangeAspect="1" noMove="1" noResize="1" noEditPoints="1" noAdjustHandles="1" noChangeArrowheads="1" noChangeShapeType="1" noTextEdit="1"/>
                </p:cNvSpPr>
                <p:nvPr/>
              </p:nvSpPr>
              <p:spPr bwMode="auto">
                <a:xfrm>
                  <a:off x="7501" y="7030"/>
                  <a:ext cx="1607" cy="824"/>
                </a:xfrm>
                <a:prstGeom prst="rect">
                  <a:avLst/>
                </a:prstGeom>
                <a:blipFill rotWithShape="1">
                  <a:blip r:embed="rId1"/>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 name="Line 21"/>
            <p:cNvSpPr>
              <a:spLocks noChangeShapeType="1"/>
            </p:cNvSpPr>
            <p:nvPr/>
          </p:nvSpPr>
          <p:spPr bwMode="auto">
            <a:xfrm>
              <a:off x="7110" y="2967"/>
              <a:ext cx="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23"/>
            <p:cNvSpPr>
              <a:spLocks noChangeShapeType="1"/>
            </p:cNvSpPr>
            <p:nvPr/>
          </p:nvSpPr>
          <p:spPr bwMode="auto">
            <a:xfrm>
              <a:off x="5545" y="3322"/>
              <a:ext cx="0" cy="228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25"/>
            <p:cNvSpPr>
              <a:spLocks noChangeArrowheads="1"/>
            </p:cNvSpPr>
            <p:nvPr/>
          </p:nvSpPr>
          <p:spPr bwMode="auto">
            <a:xfrm>
              <a:off x="3755" y="5000"/>
              <a:ext cx="960" cy="1320"/>
            </a:xfrm>
            <a:prstGeom prst="rect">
              <a:avLst/>
            </a:prstGeom>
            <a:solidFill>
              <a:srgbClr val="FFFFFF"/>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26"/>
            <p:cNvSpPr>
              <a:spLocks noChangeShapeType="1"/>
            </p:cNvSpPr>
            <p:nvPr/>
          </p:nvSpPr>
          <p:spPr bwMode="auto">
            <a:xfrm>
              <a:off x="4955" y="5600"/>
              <a:ext cx="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27"/>
            <p:cNvSpPr>
              <a:spLocks noChangeArrowheads="1"/>
            </p:cNvSpPr>
            <p:nvPr/>
          </p:nvSpPr>
          <p:spPr bwMode="auto">
            <a:xfrm>
              <a:off x="4715" y="5480"/>
              <a:ext cx="240" cy="240"/>
            </a:xfrm>
            <a:prstGeom prst="ellipse">
              <a:avLst/>
            </a:prstGeom>
            <a:solidFill>
              <a:srgbClr val="FFFF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28"/>
            <p:cNvSpPr txBox="1">
              <a:spLocks noChangeArrowheads="1"/>
            </p:cNvSpPr>
            <p:nvPr/>
          </p:nvSpPr>
          <p:spPr bwMode="auto">
            <a:xfrm>
              <a:off x="3995" y="4925"/>
              <a:ext cx="480"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1"/>
                  </a:solidFill>
                </a:rPr>
                <a:t>1</a:t>
              </a:r>
              <a:endParaRPr lang="en-US" altLang="zh-CN" sz="2400">
                <a:solidFill>
                  <a:schemeClr val="tx1"/>
                </a:solidFill>
              </a:endParaRPr>
            </a:p>
          </p:txBody>
        </p:sp>
        <p:sp>
          <p:nvSpPr>
            <p:cNvPr id="10" name="Rectangle 29"/>
            <p:cNvSpPr>
              <a:spLocks noChangeArrowheads="1"/>
            </p:cNvSpPr>
            <p:nvPr/>
          </p:nvSpPr>
          <p:spPr bwMode="auto">
            <a:xfrm>
              <a:off x="6150" y="2367"/>
              <a:ext cx="960" cy="1320"/>
            </a:xfrm>
            <a:prstGeom prst="rect">
              <a:avLst/>
            </a:prstGeom>
            <a:solidFill>
              <a:srgbClr val="FFFFFF"/>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30"/>
            <p:cNvSpPr>
              <a:spLocks noChangeShapeType="1"/>
            </p:cNvSpPr>
            <p:nvPr/>
          </p:nvSpPr>
          <p:spPr bwMode="auto">
            <a:xfrm>
              <a:off x="5550" y="3327"/>
              <a:ext cx="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31"/>
            <p:cNvSpPr txBox="1">
              <a:spLocks noChangeArrowheads="1"/>
            </p:cNvSpPr>
            <p:nvPr/>
          </p:nvSpPr>
          <p:spPr bwMode="auto">
            <a:xfrm>
              <a:off x="6300" y="2337"/>
              <a:ext cx="960"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1"/>
                  </a:solidFill>
                </a:rPr>
                <a:t>&amp;</a:t>
              </a:r>
              <a:endParaRPr lang="en-US" altLang="zh-CN" sz="2400">
                <a:solidFill>
                  <a:schemeClr val="tx1"/>
                </a:solidFill>
              </a:endParaRPr>
            </a:p>
          </p:txBody>
        </p:sp>
        <p:sp>
          <p:nvSpPr>
            <p:cNvPr id="13" name="Text Box 32"/>
            <p:cNvSpPr txBox="1">
              <a:spLocks noChangeArrowheads="1"/>
            </p:cNvSpPr>
            <p:nvPr/>
          </p:nvSpPr>
          <p:spPr bwMode="auto">
            <a:xfrm>
              <a:off x="1490" y="2162"/>
              <a:ext cx="853" cy="8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chemeClr val="tx1"/>
                  </a:solidFill>
                </a:rPr>
                <a:t>A</a:t>
              </a:r>
              <a:endParaRPr lang="en-US" altLang="zh-CN" sz="2800">
                <a:solidFill>
                  <a:schemeClr val="tx1"/>
                </a:solidFill>
              </a:endParaRPr>
            </a:p>
          </p:txBody>
        </p:sp>
        <p:sp>
          <p:nvSpPr>
            <p:cNvPr id="14" name="Text Box 33"/>
            <p:cNvSpPr txBox="1">
              <a:spLocks noChangeArrowheads="1"/>
            </p:cNvSpPr>
            <p:nvPr/>
          </p:nvSpPr>
          <p:spPr bwMode="auto">
            <a:xfrm>
              <a:off x="1520" y="5205"/>
              <a:ext cx="893" cy="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chemeClr val="tx1"/>
                  </a:solidFill>
                </a:rPr>
                <a:t>B</a:t>
              </a:r>
              <a:endParaRPr lang="en-US" altLang="zh-CN" sz="2800">
                <a:solidFill>
                  <a:schemeClr val="tx1"/>
                </a:solidFill>
              </a:endParaRPr>
            </a:p>
          </p:txBody>
        </p:sp>
        <p:sp>
          <p:nvSpPr>
            <p:cNvPr id="15" name="Line 34"/>
            <p:cNvSpPr>
              <a:spLocks noChangeShapeType="1"/>
            </p:cNvSpPr>
            <p:nvPr/>
          </p:nvSpPr>
          <p:spPr bwMode="auto">
            <a:xfrm>
              <a:off x="2265" y="2575"/>
              <a:ext cx="1510" cy="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35"/>
            <p:cNvSpPr>
              <a:spLocks noChangeShapeType="1"/>
            </p:cNvSpPr>
            <p:nvPr/>
          </p:nvSpPr>
          <p:spPr bwMode="auto">
            <a:xfrm flipV="1">
              <a:off x="2193" y="5607"/>
              <a:ext cx="1567" cy="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36"/>
            <p:cNvSpPr>
              <a:spLocks noChangeArrowheads="1"/>
            </p:cNvSpPr>
            <p:nvPr/>
          </p:nvSpPr>
          <p:spPr bwMode="auto">
            <a:xfrm>
              <a:off x="3280" y="2567"/>
              <a:ext cx="120" cy="120"/>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37"/>
            <p:cNvSpPr>
              <a:spLocks noChangeArrowheads="1"/>
            </p:cNvSpPr>
            <p:nvPr/>
          </p:nvSpPr>
          <p:spPr bwMode="auto">
            <a:xfrm>
              <a:off x="2913" y="5555"/>
              <a:ext cx="120" cy="120"/>
            </a:xfrm>
            <a:prstGeom prst="ellipse">
              <a:avLst/>
            </a:prstGeom>
            <a:solidFill>
              <a:schemeClr val="tx1"/>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38"/>
            <p:cNvSpPr>
              <a:spLocks noChangeShapeType="1"/>
            </p:cNvSpPr>
            <p:nvPr/>
          </p:nvSpPr>
          <p:spPr bwMode="auto">
            <a:xfrm>
              <a:off x="7120" y="7547"/>
              <a:ext cx="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39"/>
            <p:cNvSpPr>
              <a:spLocks noChangeArrowheads="1"/>
            </p:cNvSpPr>
            <p:nvPr/>
          </p:nvSpPr>
          <p:spPr bwMode="auto">
            <a:xfrm>
              <a:off x="6160" y="6947"/>
              <a:ext cx="960" cy="1320"/>
            </a:xfrm>
            <a:prstGeom prst="rect">
              <a:avLst/>
            </a:prstGeom>
            <a:solidFill>
              <a:srgbClr val="FFFFFF"/>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40"/>
            <p:cNvSpPr>
              <a:spLocks noChangeShapeType="1"/>
            </p:cNvSpPr>
            <p:nvPr/>
          </p:nvSpPr>
          <p:spPr bwMode="auto">
            <a:xfrm>
              <a:off x="5560" y="7907"/>
              <a:ext cx="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41"/>
            <p:cNvSpPr>
              <a:spLocks noChangeShapeType="1"/>
            </p:cNvSpPr>
            <p:nvPr/>
          </p:nvSpPr>
          <p:spPr bwMode="auto">
            <a:xfrm>
              <a:off x="5560" y="7187"/>
              <a:ext cx="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42"/>
            <p:cNvSpPr txBox="1">
              <a:spLocks noChangeArrowheads="1"/>
            </p:cNvSpPr>
            <p:nvPr/>
          </p:nvSpPr>
          <p:spPr bwMode="auto">
            <a:xfrm>
              <a:off x="6310" y="6917"/>
              <a:ext cx="960"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1"/>
                  </a:solidFill>
                </a:rPr>
                <a:t>&amp;</a:t>
              </a:r>
              <a:endParaRPr lang="en-US" altLang="zh-CN" sz="2400">
                <a:solidFill>
                  <a:schemeClr val="tx1"/>
                </a:solidFill>
              </a:endParaRPr>
            </a:p>
          </p:txBody>
        </p:sp>
        <p:sp>
          <p:nvSpPr>
            <p:cNvPr id="24" name="Rectangle 43"/>
            <p:cNvSpPr>
              <a:spLocks noChangeArrowheads="1"/>
            </p:cNvSpPr>
            <p:nvPr/>
          </p:nvSpPr>
          <p:spPr bwMode="auto">
            <a:xfrm>
              <a:off x="3753" y="1995"/>
              <a:ext cx="960" cy="1320"/>
            </a:xfrm>
            <a:prstGeom prst="rect">
              <a:avLst/>
            </a:prstGeom>
            <a:solidFill>
              <a:srgbClr val="FFFFFF"/>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44"/>
            <p:cNvSpPr>
              <a:spLocks noChangeShapeType="1"/>
            </p:cNvSpPr>
            <p:nvPr/>
          </p:nvSpPr>
          <p:spPr bwMode="auto">
            <a:xfrm flipV="1">
              <a:off x="4953" y="2575"/>
              <a:ext cx="1180" cy="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45"/>
            <p:cNvSpPr>
              <a:spLocks noChangeArrowheads="1"/>
            </p:cNvSpPr>
            <p:nvPr/>
          </p:nvSpPr>
          <p:spPr bwMode="auto">
            <a:xfrm>
              <a:off x="4713" y="2475"/>
              <a:ext cx="240" cy="240"/>
            </a:xfrm>
            <a:prstGeom prst="ellipse">
              <a:avLst/>
            </a:prstGeom>
            <a:solidFill>
              <a:srgbClr val="FFFF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Text Box 46"/>
            <p:cNvSpPr txBox="1">
              <a:spLocks noChangeArrowheads="1"/>
            </p:cNvSpPr>
            <p:nvPr/>
          </p:nvSpPr>
          <p:spPr bwMode="auto">
            <a:xfrm>
              <a:off x="3948" y="1965"/>
              <a:ext cx="480"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1"/>
                  </a:solidFill>
                </a:rPr>
                <a:t>1</a:t>
              </a:r>
              <a:endParaRPr lang="en-US" altLang="zh-CN" sz="2400">
                <a:solidFill>
                  <a:schemeClr val="tx1"/>
                </a:solidFill>
              </a:endParaRPr>
            </a:p>
          </p:txBody>
        </p:sp>
        <p:sp>
          <p:nvSpPr>
            <p:cNvPr id="28" name="Line 47"/>
            <p:cNvSpPr>
              <a:spLocks noChangeShapeType="1"/>
            </p:cNvSpPr>
            <p:nvPr/>
          </p:nvSpPr>
          <p:spPr bwMode="auto">
            <a:xfrm>
              <a:off x="3335" y="2607"/>
              <a:ext cx="0" cy="462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48"/>
            <p:cNvSpPr>
              <a:spLocks noChangeShapeType="1"/>
            </p:cNvSpPr>
            <p:nvPr/>
          </p:nvSpPr>
          <p:spPr bwMode="auto">
            <a:xfrm>
              <a:off x="3338" y="7187"/>
              <a:ext cx="231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49"/>
            <p:cNvSpPr>
              <a:spLocks noChangeShapeType="1"/>
            </p:cNvSpPr>
            <p:nvPr/>
          </p:nvSpPr>
          <p:spPr bwMode="auto">
            <a:xfrm>
              <a:off x="2973" y="7917"/>
              <a:ext cx="267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50"/>
            <p:cNvSpPr>
              <a:spLocks noChangeShapeType="1"/>
            </p:cNvSpPr>
            <p:nvPr/>
          </p:nvSpPr>
          <p:spPr bwMode="auto">
            <a:xfrm>
              <a:off x="7715" y="2942"/>
              <a:ext cx="0" cy="187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51"/>
            <p:cNvSpPr>
              <a:spLocks noChangeShapeType="1"/>
            </p:cNvSpPr>
            <p:nvPr/>
          </p:nvSpPr>
          <p:spPr bwMode="auto">
            <a:xfrm>
              <a:off x="7718" y="5637"/>
              <a:ext cx="0" cy="194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52"/>
            <p:cNvSpPr>
              <a:spLocks noChangeArrowheads="1"/>
            </p:cNvSpPr>
            <p:nvPr/>
          </p:nvSpPr>
          <p:spPr bwMode="auto">
            <a:xfrm>
              <a:off x="8305" y="4545"/>
              <a:ext cx="960" cy="1320"/>
            </a:xfrm>
            <a:prstGeom prst="rect">
              <a:avLst/>
            </a:prstGeom>
            <a:solidFill>
              <a:srgbClr val="FFFFFF"/>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54"/>
            <p:cNvSpPr>
              <a:spLocks noChangeShapeType="1"/>
            </p:cNvSpPr>
            <p:nvPr/>
          </p:nvSpPr>
          <p:spPr bwMode="auto">
            <a:xfrm>
              <a:off x="7705" y="5625"/>
              <a:ext cx="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55"/>
            <p:cNvSpPr>
              <a:spLocks noChangeShapeType="1"/>
            </p:cNvSpPr>
            <p:nvPr/>
          </p:nvSpPr>
          <p:spPr bwMode="auto">
            <a:xfrm>
              <a:off x="7705" y="4785"/>
              <a:ext cx="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Text Box 56"/>
            <p:cNvSpPr txBox="1">
              <a:spLocks noChangeArrowheads="1"/>
            </p:cNvSpPr>
            <p:nvPr/>
          </p:nvSpPr>
          <p:spPr bwMode="auto">
            <a:xfrm>
              <a:off x="8260" y="4492"/>
              <a:ext cx="1320"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1"/>
                  </a:solidFill>
                </a:rPr>
                <a:t>≥1</a:t>
              </a:r>
              <a:endParaRPr lang="en-US" altLang="zh-CN" sz="1800">
                <a:solidFill>
                  <a:schemeClr val="tx1"/>
                </a:solidFill>
              </a:endParaRPr>
            </a:p>
          </p:txBody>
        </p:sp>
        <p:sp>
          <p:nvSpPr>
            <p:cNvPr id="37" name="Oval 57"/>
            <p:cNvSpPr>
              <a:spLocks noChangeArrowheads="1"/>
            </p:cNvSpPr>
            <p:nvPr/>
          </p:nvSpPr>
          <p:spPr bwMode="auto">
            <a:xfrm>
              <a:off x="9265" y="5050"/>
              <a:ext cx="240" cy="240"/>
            </a:xfrm>
            <a:prstGeom prst="ellipse">
              <a:avLst/>
            </a:prstGeom>
            <a:solidFill>
              <a:srgbClr val="FFFFFF"/>
            </a:solid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58"/>
            <p:cNvSpPr>
              <a:spLocks noChangeShapeType="1"/>
            </p:cNvSpPr>
            <p:nvPr/>
          </p:nvSpPr>
          <p:spPr bwMode="auto">
            <a:xfrm>
              <a:off x="2980" y="5617"/>
              <a:ext cx="0" cy="2295"/>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60"/>
            <p:cNvSpPr>
              <a:spLocks noChangeShapeType="1"/>
            </p:cNvSpPr>
            <p:nvPr/>
          </p:nvSpPr>
          <p:spPr bwMode="auto">
            <a:xfrm>
              <a:off x="9510" y="5147"/>
              <a:ext cx="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61"/>
            <p:cNvSpPr txBox="1">
              <a:spLocks noChangeArrowheads="1"/>
            </p:cNvSpPr>
            <p:nvPr/>
          </p:nvSpPr>
          <p:spPr bwMode="auto">
            <a:xfrm>
              <a:off x="9603" y="5222"/>
              <a:ext cx="852" cy="8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dirty="0">
                  <a:solidFill>
                    <a:schemeClr val="tx1"/>
                  </a:solidFill>
                </a:rPr>
                <a:t>F</a:t>
              </a:r>
              <a:endParaRPr lang="en-US" altLang="zh-CN" sz="2800" dirty="0">
                <a:solidFill>
                  <a:schemeClr val="tx1"/>
                </a:solidFill>
              </a:endParaRPr>
            </a:p>
          </p:txBody>
        </p:sp>
        <mc:AlternateContent xmlns:mc="http://schemas.openxmlformats.org/markup-compatibility/2006">
          <mc:Choice xmlns:a14="http://schemas.microsoft.com/office/drawing/2010/main" Requires="a14">
            <p:sp>
              <p:nvSpPr>
                <p:cNvPr id="41" name="文本框 40"/>
                <p:cNvSpPr txBox="1"/>
                <p:nvPr/>
              </p:nvSpPr>
              <p:spPr bwMode="auto">
                <a:xfrm>
                  <a:off x="4890" y="1559"/>
                  <a:ext cx="806"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algn="l" eaLnBrk="1" hangingPunct="1">
                    <a:spcBef>
                      <a:spcPct val="50000"/>
                    </a:spcBef>
                    <a:buClrTx/>
                    <a:buSzTx/>
                    <a:buFontTx/>
                    <a:buNone/>
                  </a:pPr>
                  <a14:m>
                    <m:oMathPara xmlns:m="http://schemas.openxmlformats.org/officeDocument/2006/math">
                      <m:oMathParaPr>
                        <m:jc m:val="centerGroup"/>
                      </m:oMathParaPr>
                      <m:oMath xmlns:m="http://schemas.openxmlformats.org/officeDocument/2006/math">
                        <m:acc>
                          <m:accPr>
                            <m:chr m:val="̅"/>
                            <m:ctrlPr>
                              <a:rPr lang="en-US" altLang="zh-CN" sz="2800" i="1" dirty="0" smtClean="0">
                                <a:solidFill>
                                  <a:srgbClr val="FF0000"/>
                                </a:solidFill>
                                <a:latin typeface="Cambria Math" panose="02040503050406030204" pitchFamily="18" charset="0"/>
                              </a:rPr>
                            </m:ctrlPr>
                          </m:accPr>
                          <m:e>
                            <m:r>
                              <a:rPr lang="en-US" altLang="zh-CN" sz="2800" b="1" i="1" dirty="0" smtClean="0">
                                <a:solidFill>
                                  <a:srgbClr val="FF0000"/>
                                </a:solidFill>
                                <a:latin typeface="Cambria Math" panose="02040503050406030204" pitchFamily="18" charset="0"/>
                              </a:rPr>
                              <m:t>𝑨</m:t>
                            </m:r>
                          </m:e>
                        </m:acc>
                      </m:oMath>
                    </m:oMathPara>
                  </a14:m>
                  <a:endParaRPr lang="zh-CN" altLang="en-US" sz="2800" dirty="0">
                    <a:solidFill>
                      <a:srgbClr val="FF0000"/>
                    </a:solidFill>
                    <a:latin typeface="Times New Roman" panose="02020603050405020304" pitchFamily="18" charset="0"/>
                  </a:endParaRPr>
                </a:p>
              </p:txBody>
            </p:sp>
          </mc:Choice>
          <mc:Fallback>
            <p:sp>
              <p:nvSpPr>
                <p:cNvPr id="41" name="文本框 40"/>
                <p:cNvSpPr txBox="1">
                  <a:spLocks noRot="1" noChangeAspect="1" noMove="1" noResize="1" noEditPoints="1" noAdjustHandles="1" noChangeArrowheads="1" noChangeShapeType="1" noTextEdit="1"/>
                </p:cNvSpPr>
                <p:nvPr/>
              </p:nvSpPr>
              <p:spPr bwMode="auto">
                <a:xfrm>
                  <a:off x="4890" y="1559"/>
                  <a:ext cx="806" cy="824"/>
                </a:xfrm>
                <a:prstGeom prst="rect">
                  <a:avLst/>
                </a:prstGeom>
                <a:blipFill rotWithShape="1">
                  <a:blip r:embed="rId2"/>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文本框 41"/>
                <p:cNvSpPr txBox="1"/>
                <p:nvPr/>
              </p:nvSpPr>
              <p:spPr bwMode="auto">
                <a:xfrm>
                  <a:off x="7270" y="2088"/>
                  <a:ext cx="1215"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1" hangingPunct="1">
                    <a:spcBef>
                      <a:spcPct val="50000"/>
                    </a:spcBef>
                  </a:pPr>
                  <a14:m>
                    <m:oMathPara xmlns:m="http://schemas.openxmlformats.org/officeDocument/2006/math">
                      <m:oMathParaPr>
                        <m:jc m:val="centerGroup"/>
                      </m:oMathParaPr>
                      <m:oMath xmlns:m="http://schemas.openxmlformats.org/officeDocument/2006/math">
                        <m:acc>
                          <m:accPr>
                            <m:chr m:val="̅"/>
                            <m:ctrlPr>
                              <a:rPr lang="en-US" altLang="zh-CN" i="1" dirty="0">
                                <a:solidFill>
                                  <a:srgbClr val="FF0000"/>
                                </a:solidFill>
                                <a:latin typeface="Cambria Math" panose="02040503050406030204" pitchFamily="18" charset="0"/>
                              </a:rPr>
                            </m:ctrlPr>
                          </m:accPr>
                          <m:e>
                            <m:r>
                              <a:rPr lang="en-US" altLang="zh-CN" i="1" dirty="0">
                                <a:solidFill>
                                  <a:srgbClr val="FF0000"/>
                                </a:solidFill>
                                <a:latin typeface="Cambria Math" panose="02040503050406030204" pitchFamily="18" charset="0"/>
                              </a:rPr>
                              <m:t>𝑨</m:t>
                            </m:r>
                          </m:e>
                        </m:acc>
                        <m:acc>
                          <m:accPr>
                            <m:chr m:val="̅"/>
                            <m:ctrlPr>
                              <a:rPr lang="en-US" altLang="zh-CN" i="1" dirty="0">
                                <a:solidFill>
                                  <a:srgbClr val="FF0000"/>
                                </a:solidFill>
                                <a:latin typeface="Cambria Math" panose="02040503050406030204" pitchFamily="18" charset="0"/>
                              </a:rPr>
                            </m:ctrlPr>
                          </m:accPr>
                          <m:e>
                            <m:r>
                              <a:rPr lang="en-US" altLang="zh-CN" i="1" dirty="0">
                                <a:solidFill>
                                  <a:srgbClr val="FF0000"/>
                                </a:solidFill>
                                <a:latin typeface="Cambria Math" panose="02040503050406030204" pitchFamily="18" charset="0"/>
                              </a:rPr>
                              <m:t>𝑩</m:t>
                            </m:r>
                          </m:e>
                        </m:acc>
                      </m:oMath>
                    </m:oMathPara>
                  </a14:m>
                  <a:endParaRPr lang="zh-CN" altLang="en-US" sz="2800" dirty="0">
                    <a:solidFill>
                      <a:srgbClr val="FF0000"/>
                    </a:solidFill>
                    <a:latin typeface="Times New Roman" panose="02020603050405020304" pitchFamily="18" charset="0"/>
                  </a:endParaRPr>
                </a:p>
              </p:txBody>
            </p:sp>
          </mc:Choice>
          <mc:Fallback>
            <p:sp>
              <p:nvSpPr>
                <p:cNvPr id="42" name="文本框 41"/>
                <p:cNvSpPr txBox="1">
                  <a:spLocks noRot="1" noChangeAspect="1" noMove="1" noResize="1" noEditPoints="1" noAdjustHandles="1" noChangeArrowheads="1" noChangeShapeType="1" noTextEdit="1"/>
                </p:cNvSpPr>
                <p:nvPr/>
              </p:nvSpPr>
              <p:spPr bwMode="auto">
                <a:xfrm>
                  <a:off x="7270" y="2088"/>
                  <a:ext cx="1215" cy="824"/>
                </a:xfrm>
                <a:prstGeom prst="rect">
                  <a:avLst/>
                </a:prstGeom>
                <a:blipFill rotWithShape="1">
                  <a:blip r:embed="rId3"/>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文本框 42"/>
                <p:cNvSpPr txBox="1"/>
                <p:nvPr/>
              </p:nvSpPr>
              <p:spPr bwMode="auto">
                <a:xfrm>
                  <a:off x="4681" y="4703"/>
                  <a:ext cx="841"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algn="l" eaLnBrk="1" hangingPunct="1">
                    <a:spcBef>
                      <a:spcPct val="50000"/>
                    </a:spcBef>
                    <a:buClrTx/>
                    <a:buSzTx/>
                    <a:buFontTx/>
                    <a:buNone/>
                  </a:pPr>
                  <a14:m>
                    <m:oMathPara xmlns:m="http://schemas.openxmlformats.org/officeDocument/2006/math">
                      <m:oMathParaPr>
                        <m:jc m:val="centerGroup"/>
                      </m:oMathParaPr>
                      <m:oMath xmlns:m="http://schemas.openxmlformats.org/officeDocument/2006/math">
                        <m:acc>
                          <m:accPr>
                            <m:chr m:val="̅"/>
                            <m:ctrlPr>
                              <a:rPr lang="en-US" altLang="zh-CN" sz="2800" i="1" dirty="0" smtClean="0">
                                <a:solidFill>
                                  <a:srgbClr val="FF0000"/>
                                </a:solidFill>
                                <a:latin typeface="Cambria Math" panose="02040503050406030204" pitchFamily="18" charset="0"/>
                              </a:rPr>
                            </m:ctrlPr>
                          </m:accPr>
                          <m:e>
                            <m:r>
                              <a:rPr lang="en-US" altLang="zh-CN" sz="2800" b="1" i="1" dirty="0" smtClean="0">
                                <a:solidFill>
                                  <a:srgbClr val="FF0000"/>
                                </a:solidFill>
                                <a:latin typeface="Cambria Math" panose="02040503050406030204" pitchFamily="18" charset="0"/>
                              </a:rPr>
                              <m:t>𝑩</m:t>
                            </m:r>
                          </m:e>
                        </m:acc>
                      </m:oMath>
                    </m:oMathPara>
                  </a14:m>
                  <a:endParaRPr lang="zh-CN" altLang="en-US" sz="2800" dirty="0">
                    <a:solidFill>
                      <a:srgbClr val="FF0000"/>
                    </a:solidFill>
                    <a:latin typeface="Times New Roman" panose="02020603050405020304" pitchFamily="18" charset="0"/>
                  </a:endParaRPr>
                </a:p>
              </p:txBody>
            </p:sp>
          </mc:Choice>
          <mc:Fallback>
            <p:sp>
              <p:nvSpPr>
                <p:cNvPr id="43" name="文本框 42"/>
                <p:cNvSpPr txBox="1">
                  <a:spLocks noRot="1" noChangeAspect="1" noMove="1" noResize="1" noEditPoints="1" noAdjustHandles="1" noChangeArrowheads="1" noChangeShapeType="1" noTextEdit="1"/>
                </p:cNvSpPr>
                <p:nvPr/>
              </p:nvSpPr>
              <p:spPr bwMode="auto">
                <a:xfrm>
                  <a:off x="4681" y="4703"/>
                  <a:ext cx="841" cy="824"/>
                </a:xfrm>
                <a:prstGeom prst="rect">
                  <a:avLst/>
                </a:prstGeom>
                <a:blipFill rotWithShape="1">
                  <a:blip r:embed="rId4"/>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文本框 43"/>
                <p:cNvSpPr txBox="1"/>
                <p:nvPr/>
              </p:nvSpPr>
              <p:spPr bwMode="auto">
                <a:xfrm>
                  <a:off x="10110" y="4593"/>
                  <a:ext cx="3767" cy="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1" hangingPunct="1">
                    <a:spcBef>
                      <a:spcPct val="50000"/>
                    </a:spcBef>
                  </a:pPr>
                  <a14:m>
                    <m:oMathPara xmlns:m="http://schemas.openxmlformats.org/officeDocument/2006/math">
                      <m:oMathParaPr>
                        <m:jc m:val="centerGroup"/>
                      </m:oMathParaPr>
                      <m:oMath xmlns:m="http://schemas.openxmlformats.org/officeDocument/2006/math">
                        <m:r>
                          <a:rPr lang="en-US" altLang="zh-CN" sz="2800" b="1" i="1" dirty="0" smtClean="0">
                            <a:solidFill>
                              <a:srgbClr val="FF0000"/>
                            </a:solidFill>
                            <a:latin typeface="Cambria Math" panose="02040503050406030204" pitchFamily="18" charset="0"/>
                          </a:rPr>
                          <m:t>𝑭</m:t>
                        </m:r>
                        <m:r>
                          <a:rPr lang="en-US" altLang="zh-CN" sz="2800" b="1" i="1" dirty="0" smtClean="0">
                            <a:solidFill>
                              <a:srgbClr val="FF0000"/>
                            </a:solidFill>
                            <a:latin typeface="Cambria Math" panose="02040503050406030204" pitchFamily="18" charset="0"/>
                          </a:rPr>
                          <m:t>=</m:t>
                        </m:r>
                        <m:acc>
                          <m:accPr>
                            <m:chr m:val="̅"/>
                            <m:ctrlPr>
                              <a:rPr lang="en-US" altLang="zh-CN" sz="2800" b="1" i="1" dirty="0" smtClean="0">
                                <a:solidFill>
                                  <a:srgbClr val="FF0000"/>
                                </a:solidFill>
                                <a:latin typeface="Cambria Math" panose="02040503050406030204" pitchFamily="18" charset="0"/>
                              </a:rPr>
                            </m:ctrlPr>
                          </m:accPr>
                          <m:e>
                            <m:acc>
                              <m:accPr>
                                <m:chr m:val="̅"/>
                                <m:ctrlPr>
                                  <a:rPr lang="en-US" altLang="zh-CN" i="1" dirty="0">
                                    <a:solidFill>
                                      <a:srgbClr val="FF0000"/>
                                    </a:solidFill>
                                    <a:latin typeface="Cambria Math" panose="02040503050406030204" pitchFamily="18" charset="0"/>
                                  </a:rPr>
                                </m:ctrlPr>
                              </m:accPr>
                              <m:e>
                                <m:r>
                                  <a:rPr lang="en-US" altLang="zh-CN" i="1" dirty="0">
                                    <a:solidFill>
                                      <a:srgbClr val="FF0000"/>
                                    </a:solidFill>
                                    <a:latin typeface="Cambria Math" panose="02040503050406030204" pitchFamily="18" charset="0"/>
                                  </a:rPr>
                                  <m:t>𝑨</m:t>
                                </m:r>
                              </m:e>
                            </m:acc>
                            <m:acc>
                              <m:accPr>
                                <m:chr m:val="̅"/>
                                <m:ctrlPr>
                                  <a:rPr lang="en-US" altLang="zh-CN" i="1" dirty="0">
                                    <a:solidFill>
                                      <a:srgbClr val="FF0000"/>
                                    </a:solidFill>
                                    <a:latin typeface="Cambria Math" panose="02040503050406030204" pitchFamily="18" charset="0"/>
                                  </a:rPr>
                                </m:ctrlPr>
                              </m:accPr>
                              <m:e>
                                <m:r>
                                  <a:rPr lang="en-US" altLang="zh-CN" i="1" dirty="0">
                                    <a:solidFill>
                                      <a:srgbClr val="FF0000"/>
                                    </a:solidFill>
                                    <a:latin typeface="Cambria Math" panose="02040503050406030204" pitchFamily="18" charset="0"/>
                                  </a:rPr>
                                  <m:t>𝑩</m:t>
                                </m:r>
                              </m:e>
                            </m:acc>
                            <m:r>
                              <a:rPr lang="en-US" altLang="zh-CN" i="1" dirty="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𝑨𝑩</m:t>
                            </m:r>
                          </m:e>
                        </m:acc>
                      </m:oMath>
                    </m:oMathPara>
                  </a14:m>
                  <a:endParaRPr lang="zh-CN" altLang="en-US" sz="2800" dirty="0">
                    <a:solidFill>
                      <a:srgbClr val="FF0000"/>
                    </a:solidFill>
                    <a:latin typeface="Times New Roman" panose="02020603050405020304" pitchFamily="18" charset="0"/>
                  </a:endParaRPr>
                </a:p>
              </p:txBody>
            </p:sp>
          </mc:Choice>
          <mc:Fallback>
            <p:sp>
              <p:nvSpPr>
                <p:cNvPr id="44" name="文本框 43"/>
                <p:cNvSpPr txBox="1">
                  <a:spLocks noRot="1" noChangeAspect="1" noMove="1" noResize="1" noEditPoints="1" noAdjustHandles="1" noChangeArrowheads="1" noChangeShapeType="1" noTextEdit="1"/>
                </p:cNvSpPr>
                <p:nvPr/>
              </p:nvSpPr>
              <p:spPr bwMode="auto">
                <a:xfrm>
                  <a:off x="10110" y="4593"/>
                  <a:ext cx="3767" cy="913"/>
                </a:xfrm>
                <a:prstGeom prst="rect">
                  <a:avLst/>
                </a:prstGeom>
                <a:blipFill rotWithShape="1">
                  <a:blip r:embed="rId5"/>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195182" y="117157"/>
            <a:ext cx="8001000" cy="449929"/>
          </a:xfrm>
          <a:prstGeom prst="rect">
            <a:avLst/>
          </a:prstGeom>
        </p:spPr>
        <p:txBody>
          <a:bodyPr/>
          <a:lstStyle>
            <a:lvl1pPr marL="0" indent="0" algn="l" rtl="0" eaLnBrk="1" fontAlgn="base" hangingPunct="1">
              <a:spcBef>
                <a:spcPct val="20000"/>
              </a:spcBef>
              <a:spcAft>
                <a:spcPct val="0"/>
              </a:spcAft>
              <a:buClr>
                <a:schemeClr val="folHlink"/>
              </a:buClr>
              <a:buSzPct val="60000"/>
              <a:buFont typeface="Wingdings" panose="05000000000000000000" pitchFamily="2" charset="2"/>
              <a:buNone/>
              <a:defRPr kumimoji="1" sz="3200" b="1" kern="1200">
                <a:solidFill>
                  <a:schemeClr val="tx1"/>
                </a:solidFill>
                <a:latin typeface="+mn-lt"/>
                <a:ea typeface="+mn-ea"/>
                <a:cs typeface="+mn-cs"/>
              </a:defRPr>
            </a:lvl1pPr>
            <a:lvl2pPr marL="457200" indent="0" algn="l" rtl="0" eaLnBrk="1" fontAlgn="base" hangingPunct="1">
              <a:spcBef>
                <a:spcPct val="20000"/>
              </a:spcBef>
              <a:spcAft>
                <a:spcPct val="0"/>
              </a:spcAft>
              <a:buClr>
                <a:schemeClr val="hlink"/>
              </a:buClr>
              <a:buSzPct val="55000"/>
              <a:buFont typeface="Wingdings" panose="05000000000000000000" pitchFamily="2" charset="2"/>
              <a:buNone/>
              <a:defRPr kumimoji="1" sz="2800" b="1" kern="1200">
                <a:solidFill>
                  <a:schemeClr val="tx1"/>
                </a:solidFill>
                <a:latin typeface="+mn-lt"/>
                <a:ea typeface="+mn-ea"/>
                <a:cs typeface="+mn-cs"/>
              </a:defRPr>
            </a:lvl2pPr>
            <a:lvl3pPr marL="914400" indent="0" algn="l" rtl="0" eaLnBrk="1" fontAlgn="base" hangingPunct="1">
              <a:spcBef>
                <a:spcPct val="20000"/>
              </a:spcBef>
              <a:spcAft>
                <a:spcPct val="0"/>
              </a:spcAft>
              <a:buClr>
                <a:schemeClr val="folHlink"/>
              </a:buClr>
              <a:buSzPct val="50000"/>
              <a:buFont typeface="Wingdings" panose="05000000000000000000" pitchFamily="2" charset="2"/>
              <a:buNone/>
              <a:defRPr kumimoji="1" sz="2400" b="1" kern="1200">
                <a:solidFill>
                  <a:schemeClr val="tx1"/>
                </a:solidFill>
                <a:latin typeface="+mn-lt"/>
                <a:ea typeface="+mn-ea"/>
                <a:cs typeface="+mn-cs"/>
              </a:defRPr>
            </a:lvl3pPr>
            <a:lvl4pPr marL="1371600" indent="0" algn="l" rtl="0" eaLnBrk="1" fontAlgn="base" hangingPunct="1">
              <a:spcBef>
                <a:spcPct val="20000"/>
              </a:spcBef>
              <a:spcAft>
                <a:spcPct val="0"/>
              </a:spcAft>
              <a:buClr>
                <a:schemeClr val="accent2"/>
              </a:buClr>
              <a:buSzPct val="55000"/>
              <a:buFont typeface="Wingdings" panose="05000000000000000000" pitchFamily="2" charset="2"/>
              <a:buNone/>
              <a:defRPr kumimoji="1" sz="2000" b="1" kern="1200">
                <a:solidFill>
                  <a:schemeClr val="tx1"/>
                </a:solidFill>
                <a:latin typeface="+mn-lt"/>
                <a:ea typeface="+mn-ea"/>
                <a:cs typeface="+mn-cs"/>
              </a:defRPr>
            </a:lvl4pPr>
            <a:lvl5pPr marL="1828800" indent="0" algn="l" rtl="0" eaLnBrk="1" fontAlgn="base" hangingPunct="1">
              <a:spcBef>
                <a:spcPct val="20000"/>
              </a:spcBef>
              <a:spcAft>
                <a:spcPct val="0"/>
              </a:spcAft>
              <a:buClr>
                <a:schemeClr val="accent1"/>
              </a:buClr>
              <a:buSzPct val="50000"/>
              <a:buFont typeface="Wingdings" panose="05000000000000000000" pitchFamily="2" charset="2"/>
              <a:buNone/>
              <a:defRPr kumimoji="1"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80000"/>
              </a:lnSpc>
              <a:spcBef>
                <a:spcPts val="600"/>
              </a:spcBef>
              <a:buClr>
                <a:srgbClr val="330066"/>
              </a:buClr>
              <a:buSzPct val="70000"/>
              <a:buFont typeface="Wingdings" panose="05000000000000000000" pitchFamily="2" charset="2"/>
              <a:buChar char="u"/>
              <a:defRPr/>
            </a:pPr>
            <a:r>
              <a:rPr lang="en-US" altLang="zh-CN" dirty="0">
                <a:solidFill>
                  <a:schemeClr val="tx2"/>
                </a:solidFill>
                <a:latin typeface="黑体" panose="02010609060101010101" pitchFamily="49" charset="-122"/>
                <a:ea typeface="黑体" panose="02010609060101010101" pitchFamily="49" charset="-122"/>
                <a:cs typeface="+mj-cs"/>
              </a:rPr>
              <a:t>5</a:t>
            </a:r>
            <a:r>
              <a:rPr lang="zh-CN" altLang="en-US" dirty="0">
                <a:solidFill>
                  <a:schemeClr val="tx2"/>
                </a:solidFill>
                <a:latin typeface="黑体" panose="02010609060101010101" pitchFamily="49" charset="-122"/>
                <a:ea typeface="黑体" panose="02010609060101010101" pitchFamily="49" charset="-122"/>
                <a:cs typeface="+mj-cs"/>
              </a:rPr>
              <a:t>、波形图</a:t>
            </a:r>
            <a:r>
              <a:rPr lang="en-US" altLang="zh-CN" dirty="0">
                <a:solidFill>
                  <a:schemeClr val="tx2"/>
                </a:solidFill>
                <a:latin typeface="黑体" panose="02010609060101010101" pitchFamily="49" charset="-122"/>
                <a:ea typeface="黑体" panose="02010609060101010101" pitchFamily="49" charset="-122"/>
                <a:cs typeface="+mj-cs"/>
                <a:sym typeface="Wingdings" panose="05000000000000000000" pitchFamily="2" charset="2"/>
              </a:rPr>
              <a:t></a:t>
            </a:r>
            <a:r>
              <a:rPr lang="zh-CN" altLang="en-US" dirty="0">
                <a:solidFill>
                  <a:schemeClr val="tx2"/>
                </a:solidFill>
                <a:latin typeface="黑体" panose="02010609060101010101" pitchFamily="49" charset="-122"/>
                <a:ea typeface="黑体" panose="02010609060101010101" pitchFamily="49" charset="-122"/>
                <a:cs typeface="+mj-cs"/>
                <a:sym typeface="Wingdings" panose="05000000000000000000" pitchFamily="2" charset="2"/>
              </a:rPr>
              <a:t>真值表</a:t>
            </a:r>
            <a:endParaRPr lang="en-US" altLang="zh-CN" dirty="0">
              <a:solidFill>
                <a:schemeClr val="tx2"/>
              </a:solidFill>
              <a:latin typeface="黑体" panose="02010609060101010101" pitchFamily="49" charset="-122"/>
              <a:ea typeface="黑体" panose="02010609060101010101" pitchFamily="49" charset="-122"/>
              <a:cs typeface="+mj-cs"/>
            </a:endParaRPr>
          </a:p>
        </p:txBody>
      </p:sp>
      <p:sp>
        <p:nvSpPr>
          <p:cNvPr id="3" name="Rectangle 3" descr="Rectangle: Click to edit Master text styles&#10;Second level&#10;Third level&#10;Fourth level&#10;Fifth level"/>
          <p:cNvSpPr txBox="1">
            <a:spLocks noChangeArrowheads="1"/>
          </p:cNvSpPr>
          <p:nvPr/>
        </p:nvSpPr>
        <p:spPr>
          <a:xfrm>
            <a:off x="176132" y="685636"/>
            <a:ext cx="8001000" cy="449929"/>
          </a:xfrm>
          <a:prstGeom prst="rect">
            <a:avLst/>
          </a:prstGeom>
        </p:spPr>
        <p:txBody>
          <a:bodyPr/>
          <a:lstStyle>
            <a:lvl1pPr marL="0" indent="0" algn="l" rtl="0" eaLnBrk="1" fontAlgn="base" hangingPunct="1">
              <a:spcBef>
                <a:spcPct val="20000"/>
              </a:spcBef>
              <a:spcAft>
                <a:spcPct val="0"/>
              </a:spcAft>
              <a:buClr>
                <a:schemeClr val="folHlink"/>
              </a:buClr>
              <a:buSzPct val="60000"/>
              <a:buFont typeface="Wingdings" panose="05000000000000000000" pitchFamily="2" charset="2"/>
              <a:buNone/>
              <a:defRPr kumimoji="1" sz="3200" b="1" kern="1200">
                <a:solidFill>
                  <a:schemeClr val="tx1"/>
                </a:solidFill>
                <a:latin typeface="+mn-lt"/>
                <a:ea typeface="+mn-ea"/>
                <a:cs typeface="+mn-cs"/>
              </a:defRPr>
            </a:lvl1pPr>
            <a:lvl2pPr marL="457200" indent="0" algn="l" rtl="0" eaLnBrk="1" fontAlgn="base" hangingPunct="1">
              <a:spcBef>
                <a:spcPct val="20000"/>
              </a:spcBef>
              <a:spcAft>
                <a:spcPct val="0"/>
              </a:spcAft>
              <a:buClr>
                <a:schemeClr val="hlink"/>
              </a:buClr>
              <a:buSzPct val="55000"/>
              <a:buFont typeface="Wingdings" panose="05000000000000000000" pitchFamily="2" charset="2"/>
              <a:buNone/>
              <a:defRPr kumimoji="1" sz="2800" b="1" kern="1200">
                <a:solidFill>
                  <a:schemeClr val="tx1"/>
                </a:solidFill>
                <a:latin typeface="+mn-lt"/>
                <a:ea typeface="+mn-ea"/>
                <a:cs typeface="+mn-cs"/>
              </a:defRPr>
            </a:lvl2pPr>
            <a:lvl3pPr marL="914400" indent="0" algn="l" rtl="0" eaLnBrk="1" fontAlgn="base" hangingPunct="1">
              <a:spcBef>
                <a:spcPct val="20000"/>
              </a:spcBef>
              <a:spcAft>
                <a:spcPct val="0"/>
              </a:spcAft>
              <a:buClr>
                <a:schemeClr val="folHlink"/>
              </a:buClr>
              <a:buSzPct val="50000"/>
              <a:buFont typeface="Wingdings" panose="05000000000000000000" pitchFamily="2" charset="2"/>
              <a:buNone/>
              <a:defRPr kumimoji="1" sz="2400" b="1" kern="1200">
                <a:solidFill>
                  <a:schemeClr val="tx1"/>
                </a:solidFill>
                <a:latin typeface="+mn-lt"/>
                <a:ea typeface="+mn-ea"/>
                <a:cs typeface="+mn-cs"/>
              </a:defRPr>
            </a:lvl3pPr>
            <a:lvl4pPr marL="1371600" indent="0" algn="l" rtl="0" eaLnBrk="1" fontAlgn="base" hangingPunct="1">
              <a:spcBef>
                <a:spcPct val="20000"/>
              </a:spcBef>
              <a:spcAft>
                <a:spcPct val="0"/>
              </a:spcAft>
              <a:buClr>
                <a:schemeClr val="accent2"/>
              </a:buClr>
              <a:buSzPct val="55000"/>
              <a:buFont typeface="Wingdings" panose="05000000000000000000" pitchFamily="2" charset="2"/>
              <a:buNone/>
              <a:defRPr kumimoji="1" sz="2000" b="1" kern="1200">
                <a:solidFill>
                  <a:schemeClr val="tx1"/>
                </a:solidFill>
                <a:latin typeface="+mn-lt"/>
                <a:ea typeface="+mn-ea"/>
                <a:cs typeface="+mn-cs"/>
              </a:defRPr>
            </a:lvl4pPr>
            <a:lvl5pPr marL="1828800" indent="0" algn="l" rtl="0" eaLnBrk="1" fontAlgn="base" hangingPunct="1">
              <a:spcBef>
                <a:spcPct val="20000"/>
              </a:spcBef>
              <a:spcAft>
                <a:spcPct val="0"/>
              </a:spcAft>
              <a:buClr>
                <a:schemeClr val="accent1"/>
              </a:buClr>
              <a:buSzPct val="50000"/>
              <a:buFont typeface="Wingdings" panose="05000000000000000000" pitchFamily="2" charset="2"/>
              <a:buNone/>
              <a:defRPr kumimoji="1"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80000"/>
              </a:lnSpc>
              <a:spcBef>
                <a:spcPts val="600"/>
              </a:spcBef>
              <a:buClr>
                <a:srgbClr val="330066"/>
              </a:buClr>
              <a:buSzPct val="70000"/>
              <a:buFont typeface="Wingdings" panose="05000000000000000000" pitchFamily="2" charset="2"/>
              <a:buChar char="u"/>
              <a:defRPr/>
            </a:pPr>
            <a:r>
              <a:rPr lang="en-US" altLang="zh-CN" dirty="0">
                <a:solidFill>
                  <a:schemeClr val="tx2"/>
                </a:solidFill>
                <a:latin typeface="黑体" panose="02010609060101010101" pitchFamily="49" charset="-122"/>
                <a:ea typeface="黑体" panose="02010609060101010101" pitchFamily="49" charset="-122"/>
                <a:cs typeface="+mj-cs"/>
              </a:rPr>
              <a:t>6</a:t>
            </a:r>
            <a:r>
              <a:rPr lang="zh-CN" altLang="en-US" dirty="0">
                <a:solidFill>
                  <a:schemeClr val="tx2"/>
                </a:solidFill>
                <a:latin typeface="黑体" panose="02010609060101010101" pitchFamily="49" charset="-122"/>
                <a:ea typeface="黑体" panose="02010609060101010101" pitchFamily="49" charset="-122"/>
                <a:cs typeface="+mj-cs"/>
              </a:rPr>
              <a:t>、真值表</a:t>
            </a:r>
            <a:r>
              <a:rPr lang="en-US" altLang="zh-CN" dirty="0">
                <a:solidFill>
                  <a:schemeClr val="tx2"/>
                </a:solidFill>
                <a:latin typeface="黑体" panose="02010609060101010101" pitchFamily="49" charset="-122"/>
                <a:ea typeface="黑体" panose="02010609060101010101" pitchFamily="49" charset="-122"/>
                <a:cs typeface="+mj-cs"/>
                <a:sym typeface="Wingdings" panose="05000000000000000000" pitchFamily="2" charset="2"/>
              </a:rPr>
              <a:t></a:t>
            </a:r>
            <a:r>
              <a:rPr lang="zh-CN" altLang="en-US" dirty="0">
                <a:solidFill>
                  <a:schemeClr val="tx2"/>
                </a:solidFill>
                <a:latin typeface="黑体" panose="02010609060101010101" pitchFamily="49" charset="-122"/>
                <a:ea typeface="黑体" panose="02010609060101010101" pitchFamily="49" charset="-122"/>
                <a:cs typeface="+mj-cs"/>
                <a:sym typeface="Wingdings" panose="05000000000000000000" pitchFamily="2" charset="2"/>
              </a:rPr>
              <a:t>波形图</a:t>
            </a:r>
            <a:endParaRPr lang="en-US" altLang="zh-CN" dirty="0">
              <a:solidFill>
                <a:schemeClr val="tx2"/>
              </a:solidFill>
              <a:latin typeface="黑体" panose="02010609060101010101" pitchFamily="49" charset="-122"/>
              <a:ea typeface="黑体" panose="02010609060101010101" pitchFamily="49" charset="-122"/>
              <a:cs typeface="+mj-cs"/>
            </a:endParaRPr>
          </a:p>
        </p:txBody>
      </p:sp>
      <p:grpSp>
        <p:nvGrpSpPr>
          <p:cNvPr id="4" name="Group 134"/>
          <p:cNvGrpSpPr/>
          <p:nvPr/>
        </p:nvGrpSpPr>
        <p:grpSpPr bwMode="auto">
          <a:xfrm>
            <a:off x="807085" y="1459509"/>
            <a:ext cx="4648200" cy="3875088"/>
            <a:chOff x="1580" y="1301"/>
            <a:chExt cx="2928" cy="2441"/>
          </a:xfrm>
        </p:grpSpPr>
        <p:sp>
          <p:nvSpPr>
            <p:cNvPr id="5" name="Freeform 8"/>
            <p:cNvSpPr/>
            <p:nvPr/>
          </p:nvSpPr>
          <p:spPr bwMode="auto">
            <a:xfrm>
              <a:off x="1868" y="1781"/>
              <a:ext cx="2640" cy="384"/>
            </a:xfrm>
            <a:custGeom>
              <a:avLst/>
              <a:gdLst>
                <a:gd name="T0" fmla="*/ 0 w 2304"/>
                <a:gd name="T1" fmla="*/ 0 h 384"/>
                <a:gd name="T2" fmla="*/ 0 w 2304"/>
                <a:gd name="T3" fmla="*/ 384 h 384"/>
                <a:gd name="T4" fmla="*/ 2304 w 2304"/>
                <a:gd name="T5" fmla="*/ 384 h 384"/>
              </a:gdLst>
              <a:ahLst/>
              <a:cxnLst>
                <a:cxn ang="0">
                  <a:pos x="T0" y="T1"/>
                </a:cxn>
                <a:cxn ang="0">
                  <a:pos x="T2" y="T3"/>
                </a:cxn>
                <a:cxn ang="0">
                  <a:pos x="T4" y="T5"/>
                </a:cxn>
              </a:cxnLst>
              <a:rect l="0" t="0" r="r" b="b"/>
              <a:pathLst>
                <a:path w="2304" h="384">
                  <a:moveTo>
                    <a:pt x="0" y="0"/>
                  </a:moveTo>
                  <a:lnTo>
                    <a:pt x="0" y="384"/>
                  </a:lnTo>
                  <a:lnTo>
                    <a:pt x="2304" y="384"/>
                  </a:lnTo>
                </a:path>
              </a:pathLst>
            </a:custGeom>
            <a:noFill/>
            <a:ln w="28575" cap="flat" cmpd="sng">
              <a:solidFill>
                <a:schemeClr val="tx2"/>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6" name="Freeform 9"/>
            <p:cNvSpPr/>
            <p:nvPr/>
          </p:nvSpPr>
          <p:spPr bwMode="auto">
            <a:xfrm>
              <a:off x="1868" y="2213"/>
              <a:ext cx="2640" cy="384"/>
            </a:xfrm>
            <a:custGeom>
              <a:avLst/>
              <a:gdLst>
                <a:gd name="T0" fmla="*/ 0 w 2304"/>
                <a:gd name="T1" fmla="*/ 0 h 384"/>
                <a:gd name="T2" fmla="*/ 0 w 2304"/>
                <a:gd name="T3" fmla="*/ 384 h 384"/>
                <a:gd name="T4" fmla="*/ 2304 w 2304"/>
                <a:gd name="T5" fmla="*/ 384 h 384"/>
              </a:gdLst>
              <a:ahLst/>
              <a:cxnLst>
                <a:cxn ang="0">
                  <a:pos x="T0" y="T1"/>
                </a:cxn>
                <a:cxn ang="0">
                  <a:pos x="T2" y="T3"/>
                </a:cxn>
                <a:cxn ang="0">
                  <a:pos x="T4" y="T5"/>
                </a:cxn>
              </a:cxnLst>
              <a:rect l="0" t="0" r="r" b="b"/>
              <a:pathLst>
                <a:path w="2304" h="384">
                  <a:moveTo>
                    <a:pt x="0" y="0"/>
                  </a:moveTo>
                  <a:lnTo>
                    <a:pt x="0" y="384"/>
                  </a:lnTo>
                  <a:lnTo>
                    <a:pt x="2304" y="384"/>
                  </a:lnTo>
                </a:path>
              </a:pathLst>
            </a:custGeom>
            <a:noFill/>
            <a:ln w="28575" cap="flat" cmpd="sng">
              <a:solidFill>
                <a:schemeClr val="tx2"/>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7" name="Freeform 10"/>
            <p:cNvSpPr/>
            <p:nvPr/>
          </p:nvSpPr>
          <p:spPr bwMode="auto">
            <a:xfrm>
              <a:off x="1868" y="2645"/>
              <a:ext cx="2640" cy="384"/>
            </a:xfrm>
            <a:custGeom>
              <a:avLst/>
              <a:gdLst>
                <a:gd name="T0" fmla="*/ 0 w 2304"/>
                <a:gd name="T1" fmla="*/ 0 h 384"/>
                <a:gd name="T2" fmla="*/ 0 w 2304"/>
                <a:gd name="T3" fmla="*/ 384 h 384"/>
                <a:gd name="T4" fmla="*/ 2304 w 2304"/>
                <a:gd name="T5" fmla="*/ 384 h 384"/>
              </a:gdLst>
              <a:ahLst/>
              <a:cxnLst>
                <a:cxn ang="0">
                  <a:pos x="T0" y="T1"/>
                </a:cxn>
                <a:cxn ang="0">
                  <a:pos x="T2" y="T3"/>
                </a:cxn>
                <a:cxn ang="0">
                  <a:pos x="T4" y="T5"/>
                </a:cxn>
              </a:cxnLst>
              <a:rect l="0" t="0" r="r" b="b"/>
              <a:pathLst>
                <a:path w="2304" h="384">
                  <a:moveTo>
                    <a:pt x="0" y="0"/>
                  </a:moveTo>
                  <a:lnTo>
                    <a:pt x="0" y="384"/>
                  </a:lnTo>
                  <a:lnTo>
                    <a:pt x="2304" y="384"/>
                  </a:lnTo>
                </a:path>
              </a:pathLst>
            </a:custGeom>
            <a:noFill/>
            <a:ln w="28575" cap="flat" cmpd="sng">
              <a:solidFill>
                <a:schemeClr val="tx2"/>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8" name="Freeform 11"/>
            <p:cNvSpPr/>
            <p:nvPr/>
          </p:nvSpPr>
          <p:spPr bwMode="auto">
            <a:xfrm>
              <a:off x="1868" y="3077"/>
              <a:ext cx="2640" cy="384"/>
            </a:xfrm>
            <a:custGeom>
              <a:avLst/>
              <a:gdLst>
                <a:gd name="T0" fmla="*/ 0 w 2304"/>
                <a:gd name="T1" fmla="*/ 0 h 384"/>
                <a:gd name="T2" fmla="*/ 0 w 2304"/>
                <a:gd name="T3" fmla="*/ 384 h 384"/>
                <a:gd name="T4" fmla="*/ 2304 w 2304"/>
                <a:gd name="T5" fmla="*/ 384 h 384"/>
              </a:gdLst>
              <a:ahLst/>
              <a:cxnLst>
                <a:cxn ang="0">
                  <a:pos x="T0" y="T1"/>
                </a:cxn>
                <a:cxn ang="0">
                  <a:pos x="T2" y="T3"/>
                </a:cxn>
                <a:cxn ang="0">
                  <a:pos x="T4" y="T5"/>
                </a:cxn>
              </a:cxnLst>
              <a:rect l="0" t="0" r="r" b="b"/>
              <a:pathLst>
                <a:path w="2304" h="384">
                  <a:moveTo>
                    <a:pt x="0" y="0"/>
                  </a:moveTo>
                  <a:lnTo>
                    <a:pt x="0" y="384"/>
                  </a:lnTo>
                  <a:lnTo>
                    <a:pt x="2304" y="384"/>
                  </a:lnTo>
                </a:path>
              </a:pathLst>
            </a:custGeom>
            <a:noFill/>
            <a:ln w="28575" cap="flat" cmpd="sng">
              <a:solidFill>
                <a:schemeClr val="tx2"/>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9" name="Rectangle 12"/>
            <p:cNvSpPr>
              <a:spLocks noChangeArrowheads="1"/>
            </p:cNvSpPr>
            <p:nvPr/>
          </p:nvSpPr>
          <p:spPr bwMode="auto">
            <a:xfrm>
              <a:off x="1580" y="1301"/>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endParaRPr lang="zh-CN" altLang="zh-CN" sz="2400">
                <a:solidFill>
                  <a:srgbClr val="0000FF"/>
                </a:solidFill>
                <a:latin typeface="Times New Roman" panose="02020603050405020304" pitchFamily="18" charset="0"/>
                <a:cs typeface="Times New Roman" panose="02020603050405020304" pitchFamily="18" charset="0"/>
              </a:endParaRPr>
            </a:p>
          </p:txBody>
        </p:sp>
        <p:sp>
          <p:nvSpPr>
            <p:cNvPr id="10" name="Rectangle 13"/>
            <p:cNvSpPr>
              <a:spLocks noChangeArrowheads="1"/>
            </p:cNvSpPr>
            <p:nvPr/>
          </p:nvSpPr>
          <p:spPr bwMode="auto">
            <a:xfrm>
              <a:off x="1580" y="1733"/>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A</a:t>
              </a:r>
              <a:endParaRPr lang="en-US" altLang="zh-CN" sz="2400" baseline="-250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1" name="Rectangle 14"/>
            <p:cNvSpPr>
              <a:spLocks noChangeArrowheads="1"/>
            </p:cNvSpPr>
            <p:nvPr/>
          </p:nvSpPr>
          <p:spPr bwMode="auto">
            <a:xfrm>
              <a:off x="1580" y="2107"/>
              <a:ext cx="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B</a:t>
              </a:r>
              <a:endParaRPr lang="en-US" altLang="zh-CN" sz="2400" baseline="-250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2" name="Rectangle 15"/>
            <p:cNvSpPr>
              <a:spLocks noChangeArrowheads="1"/>
            </p:cNvSpPr>
            <p:nvPr/>
          </p:nvSpPr>
          <p:spPr bwMode="auto">
            <a:xfrm>
              <a:off x="1580" y="2549"/>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C</a:t>
              </a:r>
              <a:endParaRPr lang="en-US" altLang="zh-CN" sz="2400" baseline="-250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3" name="Rectangle 16"/>
            <p:cNvSpPr>
              <a:spLocks noChangeArrowheads="1"/>
            </p:cNvSpPr>
            <p:nvPr/>
          </p:nvSpPr>
          <p:spPr bwMode="auto">
            <a:xfrm>
              <a:off x="1580" y="3019"/>
              <a:ext cx="2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dirty="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F </a:t>
              </a:r>
              <a:endParaRPr lang="en-US" altLang="zh-CN" sz="2400" dirty="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4" name="Rectangle 17"/>
            <p:cNvSpPr>
              <a:spLocks noChangeArrowheads="1"/>
            </p:cNvSpPr>
            <p:nvPr/>
          </p:nvSpPr>
          <p:spPr bwMode="auto">
            <a:xfrm>
              <a:off x="4321" y="1771"/>
              <a:ext cx="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t</a:t>
              </a:r>
              <a:endPar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5" name="Rectangle 18"/>
            <p:cNvSpPr>
              <a:spLocks noChangeArrowheads="1"/>
            </p:cNvSpPr>
            <p:nvPr/>
          </p:nvSpPr>
          <p:spPr bwMode="auto">
            <a:xfrm>
              <a:off x="4316" y="2165"/>
              <a:ext cx="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t</a:t>
              </a:r>
              <a:endPar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6" name="Rectangle 19"/>
            <p:cNvSpPr>
              <a:spLocks noChangeArrowheads="1"/>
            </p:cNvSpPr>
            <p:nvPr/>
          </p:nvSpPr>
          <p:spPr bwMode="auto">
            <a:xfrm>
              <a:off x="4316" y="2587"/>
              <a:ext cx="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t</a:t>
              </a:r>
              <a:endPar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7" name="Rectangle 20"/>
            <p:cNvSpPr>
              <a:spLocks noChangeArrowheads="1"/>
            </p:cNvSpPr>
            <p:nvPr/>
          </p:nvSpPr>
          <p:spPr bwMode="auto">
            <a:xfrm>
              <a:off x="4316" y="3019"/>
              <a:ext cx="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t</a:t>
              </a:r>
              <a:endPar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8" name="Rectangle 21"/>
            <p:cNvSpPr>
              <a:spLocks noChangeArrowheads="1"/>
            </p:cNvSpPr>
            <p:nvPr/>
          </p:nvSpPr>
          <p:spPr bwMode="auto">
            <a:xfrm>
              <a:off x="4321" y="3451"/>
              <a:ext cx="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rPr>
                <a:t>t</a:t>
              </a:r>
              <a:endParaRPr lang="en-US" altLang="zh-CN" sz="240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9" name="Line 40"/>
            <p:cNvSpPr>
              <a:spLocks noChangeShapeType="1"/>
            </p:cNvSpPr>
            <p:nvPr/>
          </p:nvSpPr>
          <p:spPr bwMode="auto">
            <a:xfrm>
              <a:off x="2156"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20" name="Line 42"/>
            <p:cNvSpPr>
              <a:spLocks noChangeShapeType="1"/>
            </p:cNvSpPr>
            <p:nvPr/>
          </p:nvSpPr>
          <p:spPr bwMode="auto">
            <a:xfrm>
              <a:off x="1877" y="2117"/>
              <a:ext cx="1156"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21" name="Line 43"/>
            <p:cNvSpPr>
              <a:spLocks noChangeShapeType="1"/>
            </p:cNvSpPr>
            <p:nvPr/>
          </p:nvSpPr>
          <p:spPr bwMode="auto">
            <a:xfrm>
              <a:off x="1868" y="2548"/>
              <a:ext cx="590"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22" name="Line 45"/>
            <p:cNvSpPr>
              <a:spLocks noChangeShapeType="1"/>
            </p:cNvSpPr>
            <p:nvPr/>
          </p:nvSpPr>
          <p:spPr bwMode="auto">
            <a:xfrm>
              <a:off x="1868" y="3412"/>
              <a:ext cx="1430" cy="5"/>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23" name="Line 46"/>
            <p:cNvSpPr>
              <a:spLocks noChangeShapeType="1"/>
            </p:cNvSpPr>
            <p:nvPr/>
          </p:nvSpPr>
          <p:spPr bwMode="auto">
            <a:xfrm>
              <a:off x="2443"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24" name="Line 52"/>
            <p:cNvSpPr>
              <a:spLocks noChangeShapeType="1"/>
            </p:cNvSpPr>
            <p:nvPr/>
          </p:nvSpPr>
          <p:spPr bwMode="auto">
            <a:xfrm>
              <a:off x="2732"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25" name="Line 58"/>
            <p:cNvSpPr>
              <a:spLocks noChangeShapeType="1"/>
            </p:cNvSpPr>
            <p:nvPr/>
          </p:nvSpPr>
          <p:spPr bwMode="auto">
            <a:xfrm>
              <a:off x="3020"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26" name="Line 64"/>
            <p:cNvSpPr>
              <a:spLocks noChangeShapeType="1"/>
            </p:cNvSpPr>
            <p:nvPr/>
          </p:nvSpPr>
          <p:spPr bwMode="auto">
            <a:xfrm>
              <a:off x="3308"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27" name="Line 70"/>
            <p:cNvSpPr>
              <a:spLocks noChangeShapeType="1"/>
            </p:cNvSpPr>
            <p:nvPr/>
          </p:nvSpPr>
          <p:spPr bwMode="auto">
            <a:xfrm>
              <a:off x="3595"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28" name="Line 76"/>
            <p:cNvSpPr>
              <a:spLocks noChangeShapeType="1"/>
            </p:cNvSpPr>
            <p:nvPr/>
          </p:nvSpPr>
          <p:spPr bwMode="auto">
            <a:xfrm>
              <a:off x="3883"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29" name="Line 82"/>
            <p:cNvSpPr>
              <a:spLocks noChangeShapeType="1"/>
            </p:cNvSpPr>
            <p:nvPr/>
          </p:nvSpPr>
          <p:spPr bwMode="auto">
            <a:xfrm>
              <a:off x="4172" y="1685"/>
              <a:ext cx="1" cy="1776"/>
            </a:xfrm>
            <a:prstGeom prst="line">
              <a:avLst/>
            </a:prstGeom>
            <a:noFill/>
            <a:ln w="28575">
              <a:solidFill>
                <a:srgbClr val="FF00FF"/>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30" name="Line 88"/>
            <p:cNvSpPr>
              <a:spLocks noChangeShapeType="1"/>
            </p:cNvSpPr>
            <p:nvPr/>
          </p:nvSpPr>
          <p:spPr bwMode="auto">
            <a:xfrm flipV="1">
              <a:off x="3017" y="1856"/>
              <a:ext cx="0" cy="25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31" name="Line 89"/>
            <p:cNvSpPr>
              <a:spLocks noChangeShapeType="1"/>
            </p:cNvSpPr>
            <p:nvPr/>
          </p:nvSpPr>
          <p:spPr bwMode="auto">
            <a:xfrm>
              <a:off x="3027" y="1865"/>
              <a:ext cx="113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32" name="Line 90"/>
            <p:cNvSpPr>
              <a:spLocks noChangeShapeType="1"/>
            </p:cNvSpPr>
            <p:nvPr/>
          </p:nvSpPr>
          <p:spPr bwMode="auto">
            <a:xfrm flipV="1">
              <a:off x="2441" y="2331"/>
              <a:ext cx="0" cy="22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33" name="Line 91"/>
            <p:cNvSpPr>
              <a:spLocks noChangeShapeType="1"/>
            </p:cNvSpPr>
            <p:nvPr/>
          </p:nvSpPr>
          <p:spPr bwMode="auto">
            <a:xfrm>
              <a:off x="2441" y="2331"/>
              <a:ext cx="585"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34" name="Line 92"/>
            <p:cNvSpPr>
              <a:spLocks noChangeShapeType="1"/>
            </p:cNvSpPr>
            <p:nvPr/>
          </p:nvSpPr>
          <p:spPr bwMode="auto">
            <a:xfrm>
              <a:off x="3019" y="2556"/>
              <a:ext cx="590"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35" name="Line 93"/>
            <p:cNvSpPr>
              <a:spLocks noChangeShapeType="1"/>
            </p:cNvSpPr>
            <p:nvPr/>
          </p:nvSpPr>
          <p:spPr bwMode="auto">
            <a:xfrm flipV="1">
              <a:off x="3592" y="2339"/>
              <a:ext cx="0" cy="22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36" name="Line 94"/>
            <p:cNvSpPr>
              <a:spLocks noChangeShapeType="1"/>
            </p:cNvSpPr>
            <p:nvPr/>
          </p:nvSpPr>
          <p:spPr bwMode="auto">
            <a:xfrm>
              <a:off x="3592" y="2339"/>
              <a:ext cx="585"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37" name="Line 95"/>
            <p:cNvSpPr>
              <a:spLocks noChangeShapeType="1"/>
            </p:cNvSpPr>
            <p:nvPr/>
          </p:nvSpPr>
          <p:spPr bwMode="auto">
            <a:xfrm>
              <a:off x="3026" y="2331"/>
              <a:ext cx="0" cy="229"/>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grpSp>
          <p:nvGrpSpPr>
            <p:cNvPr id="38" name="Group 98"/>
            <p:cNvGrpSpPr/>
            <p:nvPr/>
          </p:nvGrpSpPr>
          <p:grpSpPr bwMode="auto">
            <a:xfrm>
              <a:off x="1868" y="2734"/>
              <a:ext cx="573" cy="247"/>
              <a:chOff x="1868" y="2734"/>
              <a:chExt cx="573" cy="247"/>
            </a:xfrm>
          </p:grpSpPr>
          <p:sp>
            <p:nvSpPr>
              <p:cNvPr id="72" name="Line 44"/>
              <p:cNvSpPr>
                <a:spLocks noChangeShapeType="1"/>
              </p:cNvSpPr>
              <p:nvPr/>
            </p:nvSpPr>
            <p:spPr bwMode="auto">
              <a:xfrm>
                <a:off x="1868" y="2980"/>
                <a:ext cx="288"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73" name="Line 96"/>
              <p:cNvSpPr>
                <a:spLocks noChangeShapeType="1"/>
              </p:cNvSpPr>
              <p:nvPr/>
            </p:nvSpPr>
            <p:spPr bwMode="auto">
              <a:xfrm flipV="1">
                <a:off x="2149" y="2743"/>
                <a:ext cx="0" cy="238"/>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74" name="Line 97"/>
              <p:cNvSpPr>
                <a:spLocks noChangeShapeType="1"/>
              </p:cNvSpPr>
              <p:nvPr/>
            </p:nvSpPr>
            <p:spPr bwMode="auto">
              <a:xfrm>
                <a:off x="2139" y="2734"/>
                <a:ext cx="302"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grpSp>
        <p:grpSp>
          <p:nvGrpSpPr>
            <p:cNvPr id="39" name="Group 99"/>
            <p:cNvGrpSpPr/>
            <p:nvPr/>
          </p:nvGrpSpPr>
          <p:grpSpPr bwMode="auto">
            <a:xfrm>
              <a:off x="2434" y="2733"/>
              <a:ext cx="573" cy="247"/>
              <a:chOff x="1868" y="2734"/>
              <a:chExt cx="573" cy="247"/>
            </a:xfrm>
          </p:grpSpPr>
          <p:sp>
            <p:nvSpPr>
              <p:cNvPr id="69" name="Line 100"/>
              <p:cNvSpPr>
                <a:spLocks noChangeShapeType="1"/>
              </p:cNvSpPr>
              <p:nvPr/>
            </p:nvSpPr>
            <p:spPr bwMode="auto">
              <a:xfrm>
                <a:off x="1868" y="2980"/>
                <a:ext cx="288"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70" name="Line 101"/>
              <p:cNvSpPr>
                <a:spLocks noChangeShapeType="1"/>
              </p:cNvSpPr>
              <p:nvPr/>
            </p:nvSpPr>
            <p:spPr bwMode="auto">
              <a:xfrm flipV="1">
                <a:off x="2149" y="2743"/>
                <a:ext cx="0" cy="238"/>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71" name="Line 102"/>
              <p:cNvSpPr>
                <a:spLocks noChangeShapeType="1"/>
              </p:cNvSpPr>
              <p:nvPr/>
            </p:nvSpPr>
            <p:spPr bwMode="auto">
              <a:xfrm>
                <a:off x="2139" y="2734"/>
                <a:ext cx="302"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grpSp>
        <p:grpSp>
          <p:nvGrpSpPr>
            <p:cNvPr id="40" name="Group 103"/>
            <p:cNvGrpSpPr/>
            <p:nvPr/>
          </p:nvGrpSpPr>
          <p:grpSpPr bwMode="auto">
            <a:xfrm>
              <a:off x="3593" y="2741"/>
              <a:ext cx="573" cy="247"/>
              <a:chOff x="1868" y="2734"/>
              <a:chExt cx="573" cy="247"/>
            </a:xfrm>
          </p:grpSpPr>
          <p:sp>
            <p:nvSpPr>
              <p:cNvPr id="66" name="Line 104"/>
              <p:cNvSpPr>
                <a:spLocks noChangeShapeType="1"/>
              </p:cNvSpPr>
              <p:nvPr/>
            </p:nvSpPr>
            <p:spPr bwMode="auto">
              <a:xfrm>
                <a:off x="1868" y="2980"/>
                <a:ext cx="288"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67" name="Line 105"/>
              <p:cNvSpPr>
                <a:spLocks noChangeShapeType="1"/>
              </p:cNvSpPr>
              <p:nvPr/>
            </p:nvSpPr>
            <p:spPr bwMode="auto">
              <a:xfrm flipV="1">
                <a:off x="2149" y="2743"/>
                <a:ext cx="0" cy="238"/>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68" name="Line 106"/>
              <p:cNvSpPr>
                <a:spLocks noChangeShapeType="1"/>
              </p:cNvSpPr>
              <p:nvPr/>
            </p:nvSpPr>
            <p:spPr bwMode="auto">
              <a:xfrm>
                <a:off x="2139" y="2734"/>
                <a:ext cx="302"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grpSp>
        <p:grpSp>
          <p:nvGrpSpPr>
            <p:cNvPr id="41" name="Group 107"/>
            <p:cNvGrpSpPr/>
            <p:nvPr/>
          </p:nvGrpSpPr>
          <p:grpSpPr bwMode="auto">
            <a:xfrm>
              <a:off x="3028" y="2733"/>
              <a:ext cx="573" cy="247"/>
              <a:chOff x="1868" y="2734"/>
              <a:chExt cx="573" cy="247"/>
            </a:xfrm>
          </p:grpSpPr>
          <p:sp>
            <p:nvSpPr>
              <p:cNvPr id="63" name="Line 108"/>
              <p:cNvSpPr>
                <a:spLocks noChangeShapeType="1"/>
              </p:cNvSpPr>
              <p:nvPr/>
            </p:nvSpPr>
            <p:spPr bwMode="auto">
              <a:xfrm>
                <a:off x="1868" y="2980"/>
                <a:ext cx="288" cy="1"/>
              </a:xfrm>
              <a:prstGeom prst="line">
                <a:avLst/>
              </a:prstGeom>
              <a:noFill/>
              <a:ln w="38100">
                <a:solidFill>
                  <a:srgbClr val="3333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64" name="Line 109"/>
              <p:cNvSpPr>
                <a:spLocks noChangeShapeType="1"/>
              </p:cNvSpPr>
              <p:nvPr/>
            </p:nvSpPr>
            <p:spPr bwMode="auto">
              <a:xfrm flipV="1">
                <a:off x="2149" y="2743"/>
                <a:ext cx="0" cy="238"/>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65" name="Line 110"/>
              <p:cNvSpPr>
                <a:spLocks noChangeShapeType="1"/>
              </p:cNvSpPr>
              <p:nvPr/>
            </p:nvSpPr>
            <p:spPr bwMode="auto">
              <a:xfrm>
                <a:off x="2139" y="2734"/>
                <a:ext cx="302"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grpSp>
        <p:sp>
          <p:nvSpPr>
            <p:cNvPr id="42" name="Line 111"/>
            <p:cNvSpPr>
              <a:spLocks noChangeShapeType="1"/>
            </p:cNvSpPr>
            <p:nvPr/>
          </p:nvSpPr>
          <p:spPr bwMode="auto">
            <a:xfrm>
              <a:off x="2432" y="2734"/>
              <a:ext cx="0" cy="237"/>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43" name="Line 112"/>
            <p:cNvSpPr>
              <a:spLocks noChangeShapeType="1"/>
            </p:cNvSpPr>
            <p:nvPr/>
          </p:nvSpPr>
          <p:spPr bwMode="auto">
            <a:xfrm>
              <a:off x="3017" y="2734"/>
              <a:ext cx="0" cy="265"/>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44" name="Line 113"/>
            <p:cNvSpPr>
              <a:spLocks noChangeShapeType="1"/>
            </p:cNvSpPr>
            <p:nvPr/>
          </p:nvSpPr>
          <p:spPr bwMode="auto">
            <a:xfrm>
              <a:off x="3602" y="2734"/>
              <a:ext cx="0" cy="237"/>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45" name="Line 114"/>
            <p:cNvSpPr>
              <a:spLocks noChangeShapeType="1"/>
            </p:cNvSpPr>
            <p:nvPr/>
          </p:nvSpPr>
          <p:spPr bwMode="auto">
            <a:xfrm>
              <a:off x="4178" y="2734"/>
              <a:ext cx="0" cy="265"/>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46" name="Line 116"/>
            <p:cNvSpPr>
              <a:spLocks noChangeShapeType="1"/>
            </p:cNvSpPr>
            <p:nvPr/>
          </p:nvSpPr>
          <p:spPr bwMode="auto">
            <a:xfrm>
              <a:off x="4169" y="1865"/>
              <a:ext cx="0" cy="247"/>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47" name="Line 117"/>
            <p:cNvSpPr>
              <a:spLocks noChangeShapeType="1"/>
            </p:cNvSpPr>
            <p:nvPr/>
          </p:nvSpPr>
          <p:spPr bwMode="auto">
            <a:xfrm>
              <a:off x="4169" y="2121"/>
              <a:ext cx="183"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48" name="Line 118"/>
            <p:cNvSpPr>
              <a:spLocks noChangeShapeType="1"/>
            </p:cNvSpPr>
            <p:nvPr/>
          </p:nvSpPr>
          <p:spPr bwMode="auto">
            <a:xfrm>
              <a:off x="4177" y="2339"/>
              <a:ext cx="0" cy="21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49" name="Line 119"/>
            <p:cNvSpPr>
              <a:spLocks noChangeShapeType="1"/>
            </p:cNvSpPr>
            <p:nvPr/>
          </p:nvSpPr>
          <p:spPr bwMode="auto">
            <a:xfrm>
              <a:off x="4177" y="2568"/>
              <a:ext cx="183"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50" name="Line 120"/>
            <p:cNvSpPr>
              <a:spLocks noChangeShapeType="1"/>
            </p:cNvSpPr>
            <p:nvPr/>
          </p:nvSpPr>
          <p:spPr bwMode="auto">
            <a:xfrm>
              <a:off x="4166" y="2987"/>
              <a:ext cx="183"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51" name="Line 121"/>
            <p:cNvSpPr>
              <a:spLocks noChangeShapeType="1"/>
            </p:cNvSpPr>
            <p:nvPr/>
          </p:nvSpPr>
          <p:spPr bwMode="auto">
            <a:xfrm flipV="1">
              <a:off x="3310" y="3173"/>
              <a:ext cx="0" cy="237"/>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52" name="Line 122"/>
            <p:cNvSpPr>
              <a:spLocks noChangeShapeType="1"/>
            </p:cNvSpPr>
            <p:nvPr/>
          </p:nvSpPr>
          <p:spPr bwMode="auto">
            <a:xfrm>
              <a:off x="3310" y="3173"/>
              <a:ext cx="850"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53" name="Line 123"/>
            <p:cNvSpPr>
              <a:spLocks noChangeShapeType="1"/>
            </p:cNvSpPr>
            <p:nvPr/>
          </p:nvSpPr>
          <p:spPr bwMode="auto">
            <a:xfrm>
              <a:off x="4169" y="3173"/>
              <a:ext cx="0" cy="256"/>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54" name="Line 124"/>
            <p:cNvSpPr>
              <a:spLocks noChangeShapeType="1"/>
            </p:cNvSpPr>
            <p:nvPr/>
          </p:nvSpPr>
          <p:spPr bwMode="auto">
            <a:xfrm>
              <a:off x="4169" y="3429"/>
              <a:ext cx="156" cy="0"/>
            </a:xfrm>
            <a:prstGeom prst="line">
              <a:avLst/>
            </a:prstGeom>
            <a:noFill/>
            <a:ln w="317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endParaRPr lang="zh-CN" altLang="en-US" sz="2400">
                <a:latin typeface="Times New Roman" panose="02020603050405020304" pitchFamily="18" charset="0"/>
                <a:cs typeface="Times New Roman" panose="02020603050405020304" pitchFamily="18" charset="0"/>
              </a:endParaRPr>
            </a:p>
          </p:txBody>
        </p:sp>
        <p:sp>
          <p:nvSpPr>
            <p:cNvPr id="55" name="Rectangle 125"/>
            <p:cNvSpPr>
              <a:spLocks noChangeArrowheads="1"/>
            </p:cNvSpPr>
            <p:nvPr/>
          </p:nvSpPr>
          <p:spPr bwMode="auto">
            <a:xfrm>
              <a:off x="1910" y="1713"/>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sp>
          <p:nvSpPr>
            <p:cNvPr id="56" name="Rectangle 126"/>
            <p:cNvSpPr>
              <a:spLocks noChangeArrowheads="1"/>
            </p:cNvSpPr>
            <p:nvPr/>
          </p:nvSpPr>
          <p:spPr bwMode="auto">
            <a:xfrm>
              <a:off x="2174" y="1721"/>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dirty="0">
                  <a:solidFill>
                    <a:srgbClr val="FF3300"/>
                  </a:solidFill>
                  <a:latin typeface="Times New Roman" panose="02020603050405020304" pitchFamily="18" charset="0"/>
                  <a:cs typeface="Times New Roman" panose="02020603050405020304" pitchFamily="18" charset="0"/>
                </a:rPr>
                <a:t>0</a:t>
              </a:r>
              <a:endParaRPr lang="en-US" altLang="zh-CN" sz="2400" dirty="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dirty="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dirty="0">
                  <a:solidFill>
                    <a:srgbClr val="FF3300"/>
                  </a:solidFill>
                  <a:latin typeface="Times New Roman" panose="02020603050405020304" pitchFamily="18" charset="0"/>
                  <a:cs typeface="Times New Roman" panose="02020603050405020304" pitchFamily="18" charset="0"/>
                </a:rPr>
                <a:t>0</a:t>
              </a:r>
              <a:endParaRPr lang="en-US" altLang="zh-CN" sz="2400" dirty="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dirty="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dirty="0">
                  <a:solidFill>
                    <a:srgbClr val="FF3300"/>
                  </a:solidFill>
                  <a:latin typeface="Times New Roman" panose="02020603050405020304" pitchFamily="18" charset="0"/>
                  <a:cs typeface="Times New Roman" panose="02020603050405020304" pitchFamily="18" charset="0"/>
                </a:rPr>
                <a:t>1</a:t>
              </a:r>
              <a:endParaRPr lang="en-US" altLang="zh-CN" sz="2400" dirty="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dirty="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dirty="0">
                  <a:solidFill>
                    <a:srgbClr val="FF3300"/>
                  </a:solidFill>
                  <a:latin typeface="Times New Roman" panose="02020603050405020304" pitchFamily="18" charset="0"/>
                  <a:cs typeface="Times New Roman" panose="02020603050405020304" pitchFamily="18" charset="0"/>
                </a:rPr>
                <a:t>0</a:t>
              </a:r>
              <a:endParaRPr lang="en-US" altLang="zh-CN" sz="2400" baseline="-25000" dirty="0">
                <a:solidFill>
                  <a:srgbClr val="FF3300"/>
                </a:solidFill>
                <a:latin typeface="Times New Roman" panose="02020603050405020304" pitchFamily="18" charset="0"/>
                <a:cs typeface="Times New Roman" panose="02020603050405020304" pitchFamily="18" charset="0"/>
              </a:endParaRPr>
            </a:p>
          </p:txBody>
        </p:sp>
        <p:sp>
          <p:nvSpPr>
            <p:cNvPr id="57" name="Rectangle 127"/>
            <p:cNvSpPr>
              <a:spLocks noChangeArrowheads="1"/>
            </p:cNvSpPr>
            <p:nvPr/>
          </p:nvSpPr>
          <p:spPr bwMode="auto">
            <a:xfrm>
              <a:off x="2476" y="1730"/>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sp>
          <p:nvSpPr>
            <p:cNvPr id="58" name="Rectangle 128"/>
            <p:cNvSpPr>
              <a:spLocks noChangeArrowheads="1"/>
            </p:cNvSpPr>
            <p:nvPr/>
          </p:nvSpPr>
          <p:spPr bwMode="auto">
            <a:xfrm>
              <a:off x="2759" y="1731"/>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sp>
          <p:nvSpPr>
            <p:cNvPr id="59" name="Rectangle 129"/>
            <p:cNvSpPr>
              <a:spLocks noChangeArrowheads="1"/>
            </p:cNvSpPr>
            <p:nvPr/>
          </p:nvSpPr>
          <p:spPr bwMode="auto">
            <a:xfrm>
              <a:off x="3060" y="1722"/>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sp>
          <p:nvSpPr>
            <p:cNvPr id="60" name="Rectangle 130"/>
            <p:cNvSpPr>
              <a:spLocks noChangeArrowheads="1"/>
            </p:cNvSpPr>
            <p:nvPr/>
          </p:nvSpPr>
          <p:spPr bwMode="auto">
            <a:xfrm>
              <a:off x="3353" y="1721"/>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sp>
          <p:nvSpPr>
            <p:cNvPr id="61" name="Rectangle 131"/>
            <p:cNvSpPr>
              <a:spLocks noChangeArrowheads="1"/>
            </p:cNvSpPr>
            <p:nvPr/>
          </p:nvSpPr>
          <p:spPr bwMode="auto">
            <a:xfrm>
              <a:off x="3635" y="1720"/>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0</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sp>
          <p:nvSpPr>
            <p:cNvPr id="62" name="Rectangle 132"/>
            <p:cNvSpPr>
              <a:spLocks noChangeArrowheads="1"/>
            </p:cNvSpPr>
            <p:nvPr/>
          </p:nvSpPr>
          <p:spPr bwMode="auto">
            <a:xfrm>
              <a:off x="3901" y="1721"/>
              <a:ext cx="213"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endParaRPr lang="en-US" altLang="zh-CN" sz="2400">
                <a:solidFill>
                  <a:srgbClr val="FF3300"/>
                </a:solidFill>
                <a:latin typeface="Times New Roman" panose="02020603050405020304" pitchFamily="18" charset="0"/>
                <a:cs typeface="Times New Roman" panose="02020603050405020304" pitchFamily="18" charset="0"/>
              </a:endParaRPr>
            </a:p>
            <a:p>
              <a:pPr algn="l">
                <a:spcBef>
                  <a:spcPct val="0"/>
                </a:spcBef>
              </a:pPr>
              <a:r>
                <a:rPr lang="en-US" altLang="zh-CN" sz="2400">
                  <a:solidFill>
                    <a:srgbClr val="FF3300"/>
                  </a:solidFill>
                  <a:latin typeface="Times New Roman" panose="02020603050405020304" pitchFamily="18" charset="0"/>
                  <a:cs typeface="Times New Roman" panose="02020603050405020304" pitchFamily="18" charset="0"/>
                </a:rPr>
                <a:t>1</a:t>
              </a:r>
              <a:endParaRPr lang="en-US" altLang="zh-CN" sz="2400" baseline="-25000">
                <a:solidFill>
                  <a:srgbClr val="FF3300"/>
                </a:solidFill>
                <a:latin typeface="Times New Roman" panose="02020603050405020304" pitchFamily="18" charset="0"/>
                <a:cs typeface="Times New Roman" panose="02020603050405020304" pitchFamily="18"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718486" y="2521013"/>
            <a:ext cx="2945497" cy="695360"/>
          </a:xfrm>
        </p:spPr>
        <p:txBody>
          <a:bodyPr/>
          <a:lstStyle/>
          <a:p>
            <a:r>
              <a:rPr lang="en-US" altLang="zh-CN" dirty="0">
                <a:latin typeface="Times New Roman" panose="02020603050405020304" pitchFamily="18" charset="0"/>
                <a:cs typeface="Times New Roman" panose="02020603050405020304" pitchFamily="18" charset="0"/>
              </a:rPr>
              <a:t>THE END</a:t>
            </a:r>
            <a:endParaRPr lang="zh-CN" altLang="en-US" dirty="0">
              <a:latin typeface="Times New Roman" panose="02020603050405020304" pitchFamily="18" charset="0"/>
              <a:cs typeface="Times New Roman" panose="02020603050405020304" pitchFamily="18" charset="0"/>
            </a:endParaRPr>
          </a:p>
        </p:txBody>
      </p:sp>
      <p:sp>
        <p:nvSpPr>
          <p:cNvPr id="6" name="副标题 5"/>
          <p:cNvSpPr>
            <a:spLocks noGrp="1"/>
          </p:cNvSpPr>
          <p:nvPr>
            <p:ph type="subTitle" idx="1"/>
          </p:nvPr>
        </p:nvSpPr>
        <p:spPr/>
        <p:txBody>
          <a:bodyPr/>
          <a:lstStyle/>
          <a:p>
            <a:endParaRPr lang="zh-CN" altLang="en-US" sz="2800">
              <a:latin typeface="黑体" panose="02010609060101010101" pitchFamily="49" charset="-122"/>
              <a:ea typeface="黑体" panose="02010609060101010101" pitchFamily="49" charset="-122"/>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z="3200" dirty="0">
                <a:latin typeface="黑体" panose="02010609060101010101" pitchFamily="49" charset="-122"/>
                <a:ea typeface="黑体" panose="02010609060101010101" pitchFamily="49" charset="-122"/>
              </a:rPr>
              <a:t>逻辑关系（逻辑运算）</a:t>
            </a:r>
            <a:endParaRPr lang="zh-CN" altLang="zh-CN" sz="3200" dirty="0">
              <a:latin typeface="黑体" panose="02010609060101010101" pitchFamily="49" charset="-122"/>
              <a:ea typeface="黑体" panose="02010609060101010101" pitchFamily="49" charset="-122"/>
            </a:endParaRPr>
          </a:p>
        </p:txBody>
      </p:sp>
      <p:sp>
        <p:nvSpPr>
          <p:cNvPr id="5123" name="Rectangle 3"/>
          <p:cNvSpPr>
            <a:spLocks noChangeArrowheads="1"/>
          </p:cNvSpPr>
          <p:nvPr/>
        </p:nvSpPr>
        <p:spPr bwMode="auto">
          <a:xfrm>
            <a:off x="1800342" y="1257051"/>
            <a:ext cx="2102585" cy="488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330066"/>
              </a:buClr>
              <a:defRPr/>
            </a:pPr>
            <a:r>
              <a:rPr kumimoji="0" lang="zh-CN" altLang="en-US" sz="2800" dirty="0">
                <a:solidFill>
                  <a:srgbClr val="000000"/>
                </a:solidFill>
                <a:latin typeface="黑体" panose="02010609060101010101" pitchFamily="49" charset="-122"/>
                <a:ea typeface="黑体" panose="02010609060101010101" pitchFamily="49" charset="-122"/>
              </a:rPr>
              <a:t>与</a:t>
            </a:r>
            <a:endParaRPr kumimoji="0" lang="en-US" altLang="zh-CN" sz="2800" dirty="0">
              <a:solidFill>
                <a:srgbClr val="000000"/>
              </a:solidFill>
              <a:latin typeface="黑体" panose="02010609060101010101" pitchFamily="49" charset="-122"/>
              <a:ea typeface="黑体" panose="02010609060101010101" pitchFamily="49" charset="-122"/>
            </a:endParaRPr>
          </a:p>
          <a:p>
            <a:pPr eaLnBrk="1" hangingPunct="1">
              <a:spcBef>
                <a:spcPts val="1200"/>
              </a:spcBef>
              <a:buClr>
                <a:srgbClr val="330066"/>
              </a:buClr>
              <a:defRPr/>
            </a:pPr>
            <a:r>
              <a:rPr kumimoji="0" lang="zh-CN" altLang="en-US" sz="2800" dirty="0">
                <a:solidFill>
                  <a:srgbClr val="000000"/>
                </a:solidFill>
                <a:latin typeface="黑体" panose="02010609060101010101" pitchFamily="49" charset="-122"/>
                <a:ea typeface="黑体" panose="02010609060101010101" pitchFamily="49" charset="-122"/>
              </a:rPr>
              <a:t>或</a:t>
            </a:r>
            <a:endParaRPr kumimoji="0" lang="en-US" altLang="zh-CN" sz="2800" dirty="0">
              <a:solidFill>
                <a:srgbClr val="000000"/>
              </a:solidFill>
              <a:latin typeface="黑体" panose="02010609060101010101" pitchFamily="49" charset="-122"/>
              <a:ea typeface="黑体" panose="02010609060101010101" pitchFamily="49" charset="-122"/>
            </a:endParaRPr>
          </a:p>
          <a:p>
            <a:pPr eaLnBrk="1" hangingPunct="1">
              <a:spcBef>
                <a:spcPts val="1200"/>
              </a:spcBef>
              <a:buClr>
                <a:srgbClr val="330066"/>
              </a:buClr>
              <a:defRPr/>
            </a:pPr>
            <a:r>
              <a:rPr kumimoji="0" lang="zh-CN" altLang="en-US" sz="2800" dirty="0">
                <a:solidFill>
                  <a:srgbClr val="000000"/>
                </a:solidFill>
                <a:latin typeface="黑体" panose="02010609060101010101" pitchFamily="49" charset="-122"/>
                <a:ea typeface="黑体" panose="02010609060101010101" pitchFamily="49" charset="-122"/>
              </a:rPr>
              <a:t>非</a:t>
            </a:r>
            <a:endParaRPr kumimoji="0" lang="en-US" altLang="zh-CN" sz="2800" dirty="0">
              <a:solidFill>
                <a:srgbClr val="000000"/>
              </a:solidFill>
              <a:latin typeface="黑体" panose="02010609060101010101" pitchFamily="49" charset="-122"/>
              <a:ea typeface="黑体" panose="02010609060101010101" pitchFamily="49" charset="-122"/>
            </a:endParaRPr>
          </a:p>
          <a:p>
            <a:pPr eaLnBrk="1" hangingPunct="1">
              <a:spcBef>
                <a:spcPts val="1200"/>
              </a:spcBef>
              <a:buClr>
                <a:srgbClr val="330066"/>
              </a:buClr>
              <a:defRPr/>
            </a:pPr>
            <a:r>
              <a:rPr kumimoji="0" lang="zh-CN" altLang="en-US" sz="2800" dirty="0">
                <a:solidFill>
                  <a:srgbClr val="000000"/>
                </a:solidFill>
                <a:latin typeface="黑体" panose="02010609060101010101" pitchFamily="49" charset="-122"/>
                <a:ea typeface="黑体" panose="02010609060101010101" pitchFamily="49" charset="-122"/>
              </a:rPr>
              <a:t>与非</a:t>
            </a:r>
            <a:endParaRPr kumimoji="0" lang="en-US" altLang="zh-CN" sz="2800" dirty="0">
              <a:solidFill>
                <a:srgbClr val="000000"/>
              </a:solidFill>
              <a:latin typeface="黑体" panose="02010609060101010101" pitchFamily="49" charset="-122"/>
              <a:ea typeface="黑体" panose="02010609060101010101" pitchFamily="49" charset="-122"/>
            </a:endParaRPr>
          </a:p>
          <a:p>
            <a:pPr eaLnBrk="1" hangingPunct="1">
              <a:spcBef>
                <a:spcPts val="1200"/>
              </a:spcBef>
              <a:buClr>
                <a:srgbClr val="330066"/>
              </a:buClr>
              <a:defRPr/>
            </a:pPr>
            <a:r>
              <a:rPr kumimoji="0" lang="zh-CN" altLang="en-US" sz="2800" dirty="0">
                <a:solidFill>
                  <a:srgbClr val="000000"/>
                </a:solidFill>
                <a:latin typeface="黑体" panose="02010609060101010101" pitchFamily="49" charset="-122"/>
                <a:ea typeface="黑体" panose="02010609060101010101" pitchFamily="49" charset="-122"/>
              </a:rPr>
              <a:t>或非</a:t>
            </a:r>
            <a:endParaRPr kumimoji="0" lang="en-US" altLang="zh-CN" sz="2800" dirty="0">
              <a:solidFill>
                <a:srgbClr val="000000"/>
              </a:solidFill>
              <a:latin typeface="黑体" panose="02010609060101010101" pitchFamily="49" charset="-122"/>
              <a:ea typeface="黑体" panose="02010609060101010101" pitchFamily="49" charset="-122"/>
            </a:endParaRPr>
          </a:p>
          <a:p>
            <a:pPr eaLnBrk="1" hangingPunct="1">
              <a:spcBef>
                <a:spcPts val="1200"/>
              </a:spcBef>
              <a:buClr>
                <a:srgbClr val="330066"/>
              </a:buClr>
              <a:defRPr/>
            </a:pPr>
            <a:r>
              <a:rPr kumimoji="0" lang="zh-CN" altLang="en-US" sz="2800" dirty="0">
                <a:solidFill>
                  <a:srgbClr val="000000"/>
                </a:solidFill>
                <a:latin typeface="黑体" panose="02010609060101010101" pitchFamily="49" charset="-122"/>
                <a:ea typeface="黑体" panose="02010609060101010101" pitchFamily="49" charset="-122"/>
              </a:rPr>
              <a:t>与或非</a:t>
            </a:r>
            <a:endParaRPr kumimoji="0" lang="en-US" altLang="zh-CN" sz="2800" dirty="0">
              <a:solidFill>
                <a:srgbClr val="000000"/>
              </a:solidFill>
              <a:latin typeface="黑体" panose="02010609060101010101" pitchFamily="49" charset="-122"/>
              <a:ea typeface="黑体" panose="02010609060101010101" pitchFamily="49" charset="-122"/>
            </a:endParaRPr>
          </a:p>
          <a:p>
            <a:pPr eaLnBrk="1" hangingPunct="1">
              <a:spcBef>
                <a:spcPts val="1200"/>
              </a:spcBef>
              <a:buClr>
                <a:srgbClr val="330066"/>
              </a:buClr>
              <a:defRPr/>
            </a:pPr>
            <a:r>
              <a:rPr kumimoji="0" lang="zh-CN" altLang="en-US" sz="2800" dirty="0">
                <a:solidFill>
                  <a:srgbClr val="000000"/>
                </a:solidFill>
                <a:latin typeface="黑体" panose="02010609060101010101" pitchFamily="49" charset="-122"/>
                <a:ea typeface="黑体" panose="02010609060101010101" pitchFamily="49" charset="-122"/>
              </a:rPr>
              <a:t>异或</a:t>
            </a:r>
            <a:endParaRPr kumimoji="0" lang="en-US" altLang="zh-CN" sz="2800" dirty="0">
              <a:solidFill>
                <a:srgbClr val="000000"/>
              </a:solidFill>
              <a:latin typeface="黑体" panose="02010609060101010101" pitchFamily="49" charset="-122"/>
              <a:ea typeface="黑体" panose="02010609060101010101" pitchFamily="49" charset="-122"/>
            </a:endParaRPr>
          </a:p>
          <a:p>
            <a:pPr eaLnBrk="1" hangingPunct="1">
              <a:spcBef>
                <a:spcPts val="1200"/>
              </a:spcBef>
              <a:buClr>
                <a:srgbClr val="330066"/>
              </a:buClr>
              <a:defRPr/>
            </a:pPr>
            <a:r>
              <a:rPr kumimoji="0" lang="zh-CN" altLang="en-US" sz="2800" dirty="0">
                <a:solidFill>
                  <a:srgbClr val="000000"/>
                </a:solidFill>
                <a:latin typeface="黑体" panose="02010609060101010101" pitchFamily="49" charset="-122"/>
                <a:ea typeface="黑体" panose="02010609060101010101" pitchFamily="49" charset="-122"/>
              </a:rPr>
              <a:t>同或</a:t>
            </a:r>
            <a:endParaRPr kumimoji="0" lang="en-US" altLang="zh-CN" sz="2800" dirty="0">
              <a:solidFill>
                <a:srgbClr val="000000"/>
              </a:solidFill>
              <a:latin typeface="黑体" panose="02010609060101010101" pitchFamily="49" charset="-122"/>
              <a:ea typeface="黑体" panose="02010609060101010101" pitchFamily="49" charset="-122"/>
            </a:endParaRPr>
          </a:p>
          <a:p>
            <a:pPr eaLnBrk="1" hangingPunct="1">
              <a:spcBef>
                <a:spcPts val="1200"/>
              </a:spcBef>
              <a:buClr>
                <a:srgbClr val="330066"/>
              </a:buClr>
              <a:defRPr/>
            </a:pPr>
            <a:endParaRPr kumimoji="0" lang="en-US" altLang="zh-CN" sz="2800" dirty="0">
              <a:solidFill>
                <a:srgbClr val="000000"/>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endParaRPr kumimoji="0" lang="zh-CN" altLang="en-US" sz="2800" dirty="0">
              <a:solidFill>
                <a:srgbClr val="0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2" name="矩形 1"/>
          <p:cNvSpPr/>
          <p:nvPr/>
        </p:nvSpPr>
        <p:spPr>
          <a:xfrm>
            <a:off x="4025591" y="2836864"/>
            <a:ext cx="4572000" cy="1384995"/>
          </a:xfrm>
          <a:prstGeom prst="rect">
            <a:avLst/>
          </a:prstGeom>
        </p:spPr>
        <p:txBody>
          <a:bodyPr>
            <a:spAutoFit/>
          </a:bodyPr>
          <a:lstStyle/>
          <a:p>
            <a:pPr eaLnBrk="1" hangingPunct="1">
              <a:spcBef>
                <a:spcPts val="1200"/>
              </a:spcBef>
              <a:buClr>
                <a:srgbClr val="330066"/>
              </a:buClr>
              <a:defRPr/>
            </a:pPr>
            <a:r>
              <a:rPr kumimoji="0" lang="zh-CN" altLang="en-US" dirty="0">
                <a:solidFill>
                  <a:srgbClr val="000000"/>
                </a:solidFill>
                <a:latin typeface="黑体" panose="02010609060101010101" pitchFamily="49" charset="-122"/>
                <a:ea typeface="黑体" panose="02010609060101010101" pitchFamily="49" charset="-122"/>
              </a:rPr>
              <a:t>逻辑关系在数字系统中有相应的数字电路与之对应，该电路也称为门电路</a:t>
            </a:r>
            <a:endParaRPr kumimoji="0" lang="en-US" altLang="zh-CN"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slide(fromBottom)">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slide(fromBottom)">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slide(fromBottom)">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slide(fromBottom)">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slide(fromBottom)">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slide(fromBottom)">
                                      <p:cBhvr>
                                        <p:cTn id="32" dur="500"/>
                                        <p:tgtEl>
                                          <p:spTgt spid="51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5123">
                                            <p:txEl>
                                              <p:pRg st="6" end="6"/>
                                            </p:txEl>
                                          </p:spTgt>
                                        </p:tgtEl>
                                        <p:attrNameLst>
                                          <p:attrName>style.visibility</p:attrName>
                                        </p:attrNameLst>
                                      </p:cBhvr>
                                      <p:to>
                                        <p:strVal val="visible"/>
                                      </p:to>
                                    </p:set>
                                    <p:animEffect transition="in" filter="slide(fromBottom)">
                                      <p:cBhvr>
                                        <p:cTn id="37" dur="500"/>
                                        <p:tgtEl>
                                          <p:spTgt spid="51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5123">
                                            <p:txEl>
                                              <p:pRg st="7" end="7"/>
                                            </p:txEl>
                                          </p:spTgt>
                                        </p:tgtEl>
                                        <p:attrNameLst>
                                          <p:attrName>style.visibility</p:attrName>
                                        </p:attrNameLst>
                                      </p:cBhvr>
                                      <p:to>
                                        <p:strVal val="visible"/>
                                      </p:to>
                                    </p:set>
                                    <p:animEffect transition="in" filter="slide(fromBottom)">
                                      <p:cBhvr>
                                        <p:cTn id="42" dur="500"/>
                                        <p:tgtEl>
                                          <p:spTgt spid="51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8370" y="379"/>
            <a:ext cx="8831094"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0" indent="0" eaLnBrk="1" hangingPunct="1">
              <a:lnSpc>
                <a:spcPct val="120000"/>
              </a:lnSpc>
              <a:spcBef>
                <a:spcPct val="90000"/>
              </a:spcBef>
              <a:buClr>
                <a:srgbClr val="330066"/>
              </a:buClr>
              <a:buNone/>
              <a:defRPr/>
            </a:pPr>
            <a:r>
              <a:rPr lang="en-US" altLang="zh-CN" sz="2800" dirty="0">
                <a:latin typeface="黑体" panose="02010609060101010101" pitchFamily="49" charset="-122"/>
                <a:ea typeface="黑体" panose="02010609060101010101" pitchFamily="49" charset="-122"/>
              </a:rPr>
              <a:t> </a:t>
            </a:r>
            <a:r>
              <a:rPr lang="zh-CN" altLang="en-US" sz="2800" dirty="0">
                <a:solidFill>
                  <a:srgbClr val="1F08F8"/>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“与”</a:t>
            </a:r>
            <a:r>
              <a:rPr lang="zh-CN" altLang="en-US" sz="2800" dirty="0">
                <a:latin typeface="黑体" panose="02010609060101010101" pitchFamily="49" charset="-122"/>
                <a:ea typeface="黑体" panose="02010609060101010101" pitchFamily="49" charset="-122"/>
              </a:rPr>
              <a:t>逻辑运算</a:t>
            </a:r>
            <a:endParaRPr lang="en-US" altLang="zh-CN" sz="2800" dirty="0">
              <a:latin typeface="黑体" panose="02010609060101010101" pitchFamily="49" charset="-122"/>
              <a:ea typeface="黑体" panose="02010609060101010101" pitchFamily="49" charset="-122"/>
            </a:endParaRPr>
          </a:p>
          <a:p>
            <a:pPr lvl="0" eaLnBrk="1" hangingPunct="1">
              <a:spcBef>
                <a:spcPts val="400"/>
              </a:spcBef>
              <a:buClr>
                <a:srgbClr val="330066"/>
              </a:buClr>
              <a:defRPr/>
            </a:pPr>
            <a:r>
              <a:rPr kumimoji="0" lang="en-US" altLang="zh-CN" sz="2800" dirty="0">
                <a:solidFill>
                  <a:srgbClr val="000000"/>
                </a:solidFill>
                <a:latin typeface="黑体" panose="02010609060101010101" pitchFamily="49" charset="-122"/>
                <a:ea typeface="黑体" panose="02010609060101010101" pitchFamily="49" charset="-122"/>
              </a:rPr>
              <a:t>1</a:t>
            </a:r>
            <a:r>
              <a:rPr kumimoji="0" lang="zh-CN" altLang="en-US" sz="2800" dirty="0">
                <a:solidFill>
                  <a:srgbClr val="000000"/>
                </a:solidFill>
                <a:latin typeface="黑体" panose="02010609060101010101" pitchFamily="49" charset="-122"/>
                <a:ea typeface="黑体" panose="02010609060101010101" pitchFamily="49" charset="-122"/>
              </a:rPr>
              <a:t>、定义</a:t>
            </a:r>
            <a:endParaRPr kumimoji="0" lang="en-US" altLang="zh-CN" sz="2800" dirty="0">
              <a:solidFill>
                <a:srgbClr val="000000"/>
              </a:solidFill>
              <a:latin typeface="黑体" panose="02010609060101010101" pitchFamily="49" charset="-122"/>
              <a:ea typeface="黑体" panose="02010609060101010101" pitchFamily="49" charset="-122"/>
            </a:endParaRPr>
          </a:p>
          <a:p>
            <a:pPr marL="0" lvl="0" indent="0" algn="just" eaLnBrk="1" hangingPunct="1">
              <a:spcBef>
                <a:spcPts val="400"/>
              </a:spcBef>
              <a:buClr>
                <a:srgbClr val="330066"/>
              </a:buClr>
              <a:buNone/>
              <a:defRPr/>
            </a:pPr>
            <a:r>
              <a:rPr kumimoji="0" lang="en-US" altLang="zh-CN" sz="2800" dirty="0">
                <a:solidFill>
                  <a:srgbClr val="000000"/>
                </a:solidFill>
                <a:latin typeface="黑体" panose="02010609060101010101" pitchFamily="49" charset="-122"/>
                <a:ea typeface="黑体" panose="02010609060101010101" pitchFamily="49" charset="-122"/>
              </a:rPr>
              <a:t>  </a:t>
            </a:r>
            <a:r>
              <a:rPr kumimoji="0" lang="zh-CN" altLang="en-US" sz="2800" dirty="0">
                <a:solidFill>
                  <a:srgbClr val="000000"/>
                </a:solidFill>
                <a:latin typeface="黑体" panose="02010609060101010101" pitchFamily="49" charset="-122"/>
                <a:ea typeface="黑体" panose="02010609060101010101" pitchFamily="49" charset="-122"/>
              </a:rPr>
              <a:t>某事件能否发生，有若干条件。当所有条件都满足时，事件才发生；只要有一个或一个以上的条件不满足，事件就不发生。“与逻辑关系”描述这种因果关系</a:t>
            </a:r>
            <a:endParaRPr kumimoji="0" lang="en-US" altLang="zh-CN" sz="2800" dirty="0">
              <a:solidFill>
                <a:srgbClr val="000000"/>
              </a:solidFill>
              <a:latin typeface="黑体" panose="02010609060101010101" pitchFamily="49" charset="-122"/>
              <a:ea typeface="黑体" panose="02010609060101010101" pitchFamily="49" charset="-122"/>
            </a:endParaRPr>
          </a:p>
        </p:txBody>
      </p:sp>
      <p:grpSp>
        <p:nvGrpSpPr>
          <p:cNvPr id="37" name="Group 39"/>
          <p:cNvGrpSpPr/>
          <p:nvPr/>
        </p:nvGrpSpPr>
        <p:grpSpPr bwMode="auto">
          <a:xfrm>
            <a:off x="-13732" y="3908731"/>
            <a:ext cx="2580259" cy="834300"/>
            <a:chOff x="787" y="2688"/>
            <a:chExt cx="1679" cy="565"/>
          </a:xfrm>
        </p:grpSpPr>
        <p:sp>
          <p:nvSpPr>
            <p:cNvPr id="38" name="Text Box 40"/>
            <p:cNvSpPr txBox="1">
              <a:spLocks noChangeArrowheads="1"/>
            </p:cNvSpPr>
            <p:nvPr/>
          </p:nvSpPr>
          <p:spPr bwMode="auto">
            <a:xfrm>
              <a:off x="787" y="2880"/>
              <a:ext cx="87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设：开关</a:t>
              </a:r>
              <a:endPar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39" name="AutoShape 41"/>
            <p:cNvSpPr/>
            <p:nvPr/>
          </p:nvSpPr>
          <p:spPr bwMode="auto">
            <a:xfrm>
              <a:off x="1393" y="2762"/>
              <a:ext cx="143" cy="465"/>
            </a:xfrm>
            <a:prstGeom prst="leftBrace">
              <a:avLst>
                <a:gd name="adj1" fmla="val 39103"/>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effectLst/>
                <a:uLnTx/>
                <a:uFillTx/>
                <a:latin typeface="黑体" panose="02010609060101010101" pitchFamily="49" charset="-122"/>
                <a:ea typeface="黑体" panose="02010609060101010101" pitchFamily="49" charset="-122"/>
              </a:endParaRPr>
            </a:p>
          </p:txBody>
        </p:sp>
        <p:sp>
          <p:nvSpPr>
            <p:cNvPr id="40" name="Text Box 42"/>
            <p:cNvSpPr txBox="1">
              <a:spLocks noChangeArrowheads="1"/>
            </p:cNvSpPr>
            <p:nvPr/>
          </p:nvSpPr>
          <p:spPr bwMode="auto">
            <a:xfrm>
              <a:off x="1489" y="2688"/>
              <a:ext cx="97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打开</a:t>
              </a:r>
              <a:r>
                <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-“0”</a:t>
              </a:r>
              <a:endPar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41" name="Text Box 43"/>
            <p:cNvSpPr txBox="1">
              <a:spLocks noChangeArrowheads="1"/>
            </p:cNvSpPr>
            <p:nvPr/>
          </p:nvSpPr>
          <p:spPr bwMode="auto">
            <a:xfrm>
              <a:off x="1489" y="3024"/>
              <a:ext cx="97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闭合</a:t>
              </a:r>
              <a:r>
                <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-“1”</a:t>
              </a:r>
              <a:endPar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grpSp>
      <p:grpSp>
        <p:nvGrpSpPr>
          <p:cNvPr id="42" name="Group 83"/>
          <p:cNvGrpSpPr/>
          <p:nvPr/>
        </p:nvGrpSpPr>
        <p:grpSpPr bwMode="auto">
          <a:xfrm>
            <a:off x="158617" y="5091783"/>
            <a:ext cx="3503613" cy="1114425"/>
            <a:chOff x="1269" y="2928"/>
            <a:chExt cx="2207" cy="702"/>
          </a:xfrm>
          <a:noFill/>
        </p:grpSpPr>
        <p:sp>
          <p:nvSpPr>
            <p:cNvPr id="43" name="Rectangle 84"/>
            <p:cNvSpPr>
              <a:spLocks noChangeArrowheads="1"/>
            </p:cNvSpPr>
            <p:nvPr/>
          </p:nvSpPr>
          <p:spPr bwMode="auto">
            <a:xfrm>
              <a:off x="1728" y="2928"/>
              <a:ext cx="1236" cy="480"/>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黑体" panose="02010609060101010101" pitchFamily="49" charset="-122"/>
                <a:ea typeface="黑体" panose="02010609060101010101" pitchFamily="49" charset="-122"/>
              </a:endParaRPr>
            </a:p>
          </p:txBody>
        </p:sp>
        <p:sp>
          <p:nvSpPr>
            <p:cNvPr id="44" name="Text Box 85"/>
            <p:cNvSpPr txBox="1">
              <a:spLocks noChangeArrowheads="1"/>
            </p:cNvSpPr>
            <p:nvPr/>
          </p:nvSpPr>
          <p:spPr bwMode="auto">
            <a:xfrm>
              <a:off x="1269" y="3029"/>
              <a:ext cx="2207" cy="601"/>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、与逻辑函数式</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F=A•B</a:t>
              </a:r>
              <a:endPar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5" name="Group 87"/>
          <p:cNvGrpSpPr/>
          <p:nvPr/>
        </p:nvGrpSpPr>
        <p:grpSpPr bwMode="auto">
          <a:xfrm>
            <a:off x="4289040" y="5180188"/>
            <a:ext cx="2182813" cy="917575"/>
            <a:chOff x="3429" y="3118"/>
            <a:chExt cx="1375" cy="578"/>
          </a:xfrm>
        </p:grpSpPr>
        <p:sp>
          <p:nvSpPr>
            <p:cNvPr id="46" name="Rectangle 88"/>
            <p:cNvSpPr>
              <a:spLocks noChangeArrowheads="1"/>
            </p:cNvSpPr>
            <p:nvPr/>
          </p:nvSpPr>
          <p:spPr bwMode="auto">
            <a:xfrm>
              <a:off x="4049" y="3235"/>
              <a:ext cx="319" cy="461"/>
            </a:xfrm>
            <a:prstGeom prst="rect">
              <a:avLst/>
            </a:prstGeom>
            <a:noFill/>
            <a:ln w="28575">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7" name="Group 89"/>
            <p:cNvGrpSpPr/>
            <p:nvPr/>
          </p:nvGrpSpPr>
          <p:grpSpPr bwMode="auto">
            <a:xfrm>
              <a:off x="3646" y="3331"/>
              <a:ext cx="401" cy="252"/>
              <a:chOff x="3377" y="3424"/>
              <a:chExt cx="650" cy="378"/>
            </a:xfrm>
          </p:grpSpPr>
          <p:sp>
            <p:nvSpPr>
              <p:cNvPr id="54" name="Line 90"/>
              <p:cNvSpPr>
                <a:spLocks noChangeShapeType="1"/>
              </p:cNvSpPr>
              <p:nvPr/>
            </p:nvSpPr>
            <p:spPr bwMode="auto">
              <a:xfrm flipV="1">
                <a:off x="3377" y="3424"/>
                <a:ext cx="650" cy="3"/>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Line 91"/>
              <p:cNvSpPr>
                <a:spLocks noChangeShapeType="1"/>
              </p:cNvSpPr>
              <p:nvPr/>
            </p:nvSpPr>
            <p:spPr bwMode="auto">
              <a:xfrm flipV="1">
                <a:off x="3377" y="3799"/>
                <a:ext cx="650" cy="3"/>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8" name="Text Box 93"/>
            <p:cNvSpPr txBox="1">
              <a:spLocks noChangeArrowheads="1"/>
            </p:cNvSpPr>
            <p:nvPr/>
          </p:nvSpPr>
          <p:spPr bwMode="auto">
            <a:xfrm>
              <a:off x="3431" y="3118"/>
              <a:ext cx="233"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a:t>
              </a:r>
              <a:endParaRPr kumimoji="1"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 name="Text Box 94"/>
            <p:cNvSpPr txBox="1">
              <a:spLocks noChangeArrowheads="1"/>
            </p:cNvSpPr>
            <p:nvPr/>
          </p:nvSpPr>
          <p:spPr bwMode="auto">
            <a:xfrm>
              <a:off x="3429" y="3394"/>
              <a:ext cx="224"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B</a:t>
              </a:r>
              <a:endParaRPr kumimoji="1"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 name="Text Box 96"/>
            <p:cNvSpPr txBox="1">
              <a:spLocks noChangeArrowheads="1"/>
            </p:cNvSpPr>
            <p:nvPr/>
          </p:nvSpPr>
          <p:spPr bwMode="auto">
            <a:xfrm>
              <a:off x="4589" y="3301"/>
              <a:ext cx="215"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F</a:t>
              </a:r>
              <a:endParaRPr kumimoji="1"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2" name="Text Box 97"/>
            <p:cNvSpPr txBox="1">
              <a:spLocks noChangeArrowheads="1"/>
            </p:cNvSpPr>
            <p:nvPr/>
          </p:nvSpPr>
          <p:spPr bwMode="auto">
            <a:xfrm>
              <a:off x="4046" y="3234"/>
              <a:ext cx="251" cy="252"/>
            </a:xfrm>
            <a:prstGeom prst="rect">
              <a:avLst/>
            </a:prstGeom>
            <a:noFill/>
            <a:ln w="12700"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&amp;</a:t>
              </a:r>
              <a:endParaRPr kumimoji="1"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3" name="Line 98"/>
            <p:cNvSpPr>
              <a:spLocks noChangeShapeType="1"/>
            </p:cNvSpPr>
            <p:nvPr/>
          </p:nvSpPr>
          <p:spPr bwMode="auto">
            <a:xfrm>
              <a:off x="4368" y="3456"/>
              <a:ext cx="24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57" name="Group 99"/>
          <p:cNvGrpSpPr/>
          <p:nvPr/>
        </p:nvGrpSpPr>
        <p:grpSpPr bwMode="auto">
          <a:xfrm>
            <a:off x="5444603" y="5985065"/>
            <a:ext cx="2230437" cy="985841"/>
            <a:chOff x="3936" y="3273"/>
            <a:chExt cx="1405" cy="621"/>
          </a:xfrm>
        </p:grpSpPr>
        <p:grpSp>
          <p:nvGrpSpPr>
            <p:cNvPr id="58" name="Group 100"/>
            <p:cNvGrpSpPr/>
            <p:nvPr/>
          </p:nvGrpSpPr>
          <p:grpSpPr bwMode="auto">
            <a:xfrm>
              <a:off x="4175" y="3456"/>
              <a:ext cx="948" cy="336"/>
              <a:chOff x="3552" y="2352"/>
              <a:chExt cx="1505" cy="480"/>
            </a:xfrm>
          </p:grpSpPr>
          <p:grpSp>
            <p:nvGrpSpPr>
              <p:cNvPr id="63" name="Group 101"/>
              <p:cNvGrpSpPr/>
              <p:nvPr/>
            </p:nvGrpSpPr>
            <p:grpSpPr bwMode="auto">
              <a:xfrm>
                <a:off x="3984" y="2352"/>
                <a:ext cx="768" cy="480"/>
                <a:chOff x="4176" y="2400"/>
                <a:chExt cx="768" cy="480"/>
              </a:xfrm>
            </p:grpSpPr>
            <p:sp>
              <p:nvSpPr>
                <p:cNvPr id="68" name="Line 102"/>
                <p:cNvSpPr>
                  <a:spLocks noChangeShapeType="1"/>
                </p:cNvSpPr>
                <p:nvPr/>
              </p:nvSpPr>
              <p:spPr bwMode="auto">
                <a:xfrm>
                  <a:off x="4176" y="2400"/>
                  <a:ext cx="0" cy="48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Line 103"/>
                <p:cNvSpPr>
                  <a:spLocks noChangeShapeType="1"/>
                </p:cNvSpPr>
                <p:nvPr/>
              </p:nvSpPr>
              <p:spPr bwMode="auto">
                <a:xfrm>
                  <a:off x="4176" y="2400"/>
                  <a:ext cx="528"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 name="Line 104"/>
                <p:cNvSpPr>
                  <a:spLocks noChangeShapeType="1"/>
                </p:cNvSpPr>
                <p:nvPr/>
              </p:nvSpPr>
              <p:spPr bwMode="auto">
                <a:xfrm>
                  <a:off x="4176" y="2880"/>
                  <a:ext cx="528"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1" name="Arc 105"/>
                <p:cNvSpPr/>
                <p:nvPr/>
              </p:nvSpPr>
              <p:spPr bwMode="auto">
                <a:xfrm>
                  <a:off x="4704" y="2400"/>
                  <a:ext cx="240"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2" name="Arc 106"/>
                <p:cNvSpPr/>
                <p:nvPr/>
              </p:nvSpPr>
              <p:spPr bwMode="auto">
                <a:xfrm flipV="1">
                  <a:off x="4704" y="2640"/>
                  <a:ext cx="240"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4" name="Line 107"/>
              <p:cNvSpPr>
                <a:spLocks noChangeShapeType="1"/>
              </p:cNvSpPr>
              <p:nvPr/>
            </p:nvSpPr>
            <p:spPr bwMode="auto">
              <a:xfrm flipV="1">
                <a:off x="4752" y="2592"/>
                <a:ext cx="305"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5" name="Line 108"/>
              <p:cNvSpPr>
                <a:spLocks noChangeShapeType="1"/>
              </p:cNvSpPr>
              <p:nvPr/>
            </p:nvSpPr>
            <p:spPr bwMode="auto">
              <a:xfrm>
                <a:off x="3552" y="2400"/>
                <a:ext cx="432"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6" name="Line 109"/>
              <p:cNvSpPr>
                <a:spLocks noChangeShapeType="1"/>
              </p:cNvSpPr>
              <p:nvPr/>
            </p:nvSpPr>
            <p:spPr bwMode="auto">
              <a:xfrm>
                <a:off x="3552" y="2739"/>
                <a:ext cx="432"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59" name="Rectangle 111"/>
            <p:cNvSpPr>
              <a:spLocks noChangeArrowheads="1"/>
            </p:cNvSpPr>
            <p:nvPr/>
          </p:nvSpPr>
          <p:spPr bwMode="auto">
            <a:xfrm>
              <a:off x="3936" y="3273"/>
              <a:ext cx="324" cy="330"/>
            </a:xfrm>
            <a:prstGeom prst="rect">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 </a:t>
              </a:r>
              <a:endParaRPr lang="en-US" altLang="zh-CN"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0" name="Rectangle 112"/>
            <p:cNvSpPr>
              <a:spLocks noChangeArrowheads="1"/>
            </p:cNvSpPr>
            <p:nvPr/>
          </p:nvSpPr>
          <p:spPr bwMode="auto">
            <a:xfrm>
              <a:off x="3936" y="3567"/>
              <a:ext cx="265" cy="327"/>
            </a:xfrm>
            <a:prstGeom prst="rect">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B</a:t>
              </a:r>
              <a:endParaRPr lang="en-US" altLang="zh-CN"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 name="Rectangle 114"/>
            <p:cNvSpPr>
              <a:spLocks noChangeArrowheads="1"/>
            </p:cNvSpPr>
            <p:nvPr/>
          </p:nvSpPr>
          <p:spPr bwMode="auto">
            <a:xfrm>
              <a:off x="5088" y="3408"/>
              <a:ext cx="253" cy="327"/>
            </a:xfrm>
            <a:prstGeom prst="rect">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F</a:t>
              </a:r>
              <a:endParaRPr lang="en-US" altLang="zh-CN"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73" name="Group 115"/>
          <p:cNvGrpSpPr/>
          <p:nvPr/>
        </p:nvGrpSpPr>
        <p:grpSpPr bwMode="auto">
          <a:xfrm>
            <a:off x="6542728" y="5160420"/>
            <a:ext cx="2184401" cy="917575"/>
            <a:chOff x="1229" y="3655"/>
            <a:chExt cx="1376" cy="578"/>
          </a:xfrm>
        </p:grpSpPr>
        <p:sp>
          <p:nvSpPr>
            <p:cNvPr id="74" name="Rectangle 116"/>
            <p:cNvSpPr>
              <a:spLocks noChangeArrowheads="1"/>
            </p:cNvSpPr>
            <p:nvPr/>
          </p:nvSpPr>
          <p:spPr bwMode="auto">
            <a:xfrm>
              <a:off x="1849" y="3772"/>
              <a:ext cx="319" cy="461"/>
            </a:xfrm>
            <a:prstGeom prst="rect">
              <a:avLst/>
            </a:prstGeom>
            <a:noFill/>
            <a:ln w="28575">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75" name="Group 117"/>
            <p:cNvGrpSpPr/>
            <p:nvPr/>
          </p:nvGrpSpPr>
          <p:grpSpPr bwMode="auto">
            <a:xfrm>
              <a:off x="1446" y="3863"/>
              <a:ext cx="398" cy="270"/>
              <a:chOff x="3377" y="3426"/>
              <a:chExt cx="645" cy="406"/>
            </a:xfrm>
          </p:grpSpPr>
          <p:sp>
            <p:nvSpPr>
              <p:cNvPr id="81" name="Line 118"/>
              <p:cNvSpPr>
                <a:spLocks noChangeShapeType="1"/>
              </p:cNvSpPr>
              <p:nvPr/>
            </p:nvSpPr>
            <p:spPr bwMode="auto">
              <a:xfrm flipV="1">
                <a:off x="3377" y="3426"/>
                <a:ext cx="645" cy="1"/>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 name="Line 119"/>
              <p:cNvSpPr>
                <a:spLocks noChangeShapeType="1"/>
              </p:cNvSpPr>
              <p:nvPr/>
            </p:nvSpPr>
            <p:spPr bwMode="auto">
              <a:xfrm flipV="1">
                <a:off x="3377" y="3831"/>
                <a:ext cx="645" cy="1"/>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76" name="Text Box 121"/>
            <p:cNvSpPr txBox="1">
              <a:spLocks noChangeArrowheads="1"/>
            </p:cNvSpPr>
            <p:nvPr/>
          </p:nvSpPr>
          <p:spPr bwMode="auto">
            <a:xfrm>
              <a:off x="1231" y="3655"/>
              <a:ext cx="233"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endParaRPr kumimoji="1" lang="en-US" altLang="zh-CN" sz="20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 name="Text Box 122"/>
            <p:cNvSpPr txBox="1">
              <a:spLocks noChangeArrowheads="1"/>
            </p:cNvSpPr>
            <p:nvPr/>
          </p:nvSpPr>
          <p:spPr bwMode="auto">
            <a:xfrm>
              <a:off x="1229" y="3949"/>
              <a:ext cx="224"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endParaRPr kumimoji="1" lang="en-US" altLang="zh-CN" sz="20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9" name="Text Box 124"/>
            <p:cNvSpPr txBox="1">
              <a:spLocks noChangeArrowheads="1"/>
            </p:cNvSpPr>
            <p:nvPr/>
          </p:nvSpPr>
          <p:spPr bwMode="auto">
            <a:xfrm>
              <a:off x="2390" y="3838"/>
              <a:ext cx="215"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endParaRPr kumimoji="1" lang="en-US" altLang="zh-CN" sz="2000" b="1" i="0" u="none" strike="noStrike" kern="1200" cap="none" spc="0" normalizeH="0" baseline="0" noProof="0">
                <a:ln>
                  <a:noFill/>
                </a:ln>
                <a:solidFill>
                  <a:sysClr val="windowText" lastClr="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0" name="Line 125"/>
            <p:cNvSpPr>
              <a:spLocks noChangeShapeType="1"/>
            </p:cNvSpPr>
            <p:nvPr/>
          </p:nvSpPr>
          <p:spPr bwMode="auto">
            <a:xfrm>
              <a:off x="2168" y="3993"/>
              <a:ext cx="24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4" name="组合 83"/>
          <p:cNvGrpSpPr/>
          <p:nvPr/>
        </p:nvGrpSpPr>
        <p:grpSpPr>
          <a:xfrm>
            <a:off x="7040466" y="2928511"/>
            <a:ext cx="1661161" cy="1525864"/>
            <a:chOff x="3830306" y="4059349"/>
            <a:chExt cx="1661161" cy="1525864"/>
          </a:xfrm>
        </p:grpSpPr>
        <p:sp>
          <p:nvSpPr>
            <p:cNvPr id="85" name="文本框 84"/>
            <p:cNvSpPr txBox="1"/>
            <p:nvPr/>
          </p:nvSpPr>
          <p:spPr bwMode="auto">
            <a:xfrm>
              <a:off x="3872633" y="4107885"/>
              <a:ext cx="161883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lnSpc>
                  <a:spcPts val="1200"/>
                </a:lnSpc>
                <a:spcBef>
                  <a:spcPct val="50000"/>
                </a:spcBef>
                <a:buClrTx/>
                <a:buSzTx/>
                <a:buFontTx/>
                <a:buNone/>
              </a:pPr>
              <a:r>
                <a:rPr lang="en-US" altLang="zh-CN" sz="2000" dirty="0">
                  <a:solidFill>
                    <a:schemeClr val="tx1"/>
                  </a:solidFill>
                  <a:latin typeface="Times New Roman" panose="02020603050405020304" pitchFamily="18" charset="0"/>
                </a:rPr>
                <a:t>A  B       F</a:t>
              </a:r>
              <a:endParaRPr lang="en-US" altLang="zh-CN" sz="2000"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sz="2000" dirty="0">
                  <a:solidFill>
                    <a:schemeClr val="tx1"/>
                  </a:solidFill>
                  <a:latin typeface="Times New Roman" panose="02020603050405020304" pitchFamily="18" charset="0"/>
                </a:rPr>
                <a:t>0   0        0</a:t>
              </a:r>
              <a:endParaRPr lang="en-US" altLang="zh-CN" sz="2000"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sz="2000" dirty="0">
                  <a:solidFill>
                    <a:schemeClr val="tx1"/>
                  </a:solidFill>
                  <a:latin typeface="Times New Roman" panose="02020603050405020304" pitchFamily="18" charset="0"/>
                </a:rPr>
                <a:t>0   1        0</a:t>
              </a:r>
              <a:endParaRPr lang="en-US" altLang="zh-CN" sz="2000"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sz="2000" dirty="0">
                  <a:solidFill>
                    <a:schemeClr val="tx1"/>
                  </a:solidFill>
                  <a:latin typeface="Times New Roman" panose="02020603050405020304" pitchFamily="18" charset="0"/>
                </a:rPr>
                <a:t>1   0        0</a:t>
              </a:r>
              <a:endParaRPr lang="en-US" altLang="zh-CN" sz="2000"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sz="2000" dirty="0">
                  <a:solidFill>
                    <a:schemeClr val="tx1"/>
                  </a:solidFill>
                  <a:latin typeface="Times New Roman" panose="02020603050405020304" pitchFamily="18" charset="0"/>
                </a:rPr>
                <a:t>1   1        1</a:t>
              </a:r>
              <a:endParaRPr lang="zh-CN" altLang="en-US" sz="2400" dirty="0">
                <a:solidFill>
                  <a:schemeClr val="tx1"/>
                </a:solidFill>
                <a:latin typeface="Times New Roman" panose="02020603050405020304" pitchFamily="18" charset="0"/>
              </a:endParaRPr>
            </a:p>
          </p:txBody>
        </p:sp>
        <p:cxnSp>
          <p:nvCxnSpPr>
            <p:cNvPr id="86" name="直接连接符 85"/>
            <p:cNvCxnSpPr/>
            <p:nvPr/>
          </p:nvCxnSpPr>
          <p:spPr bwMode="auto">
            <a:xfrm flipV="1">
              <a:off x="3830306" y="4318213"/>
              <a:ext cx="1488454" cy="10477"/>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连接符 86"/>
            <p:cNvCxnSpPr>
              <a:endCxn id="85" idx="2"/>
            </p:cNvCxnSpPr>
            <p:nvPr/>
          </p:nvCxnSpPr>
          <p:spPr bwMode="auto">
            <a:xfrm>
              <a:off x="4657388" y="4059349"/>
              <a:ext cx="24662" cy="1525864"/>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8" name="Text Box 85"/>
          <p:cNvSpPr txBox="1">
            <a:spLocks noChangeArrowheads="1"/>
          </p:cNvSpPr>
          <p:nvPr/>
        </p:nvSpPr>
        <p:spPr bwMode="auto">
          <a:xfrm>
            <a:off x="3916224" y="2425053"/>
            <a:ext cx="4450536"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、与逻辑真值表</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9" name="Text Box 85"/>
          <p:cNvSpPr txBox="1">
            <a:spLocks noChangeArrowheads="1"/>
          </p:cNvSpPr>
          <p:nvPr/>
        </p:nvSpPr>
        <p:spPr bwMode="auto">
          <a:xfrm>
            <a:off x="3976629" y="4732051"/>
            <a:ext cx="3342888"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4</a:t>
            </a:r>
            <a:r>
              <a:rPr lang="zh-CN" altLang="en-US" sz="2800" dirty="0">
                <a:latin typeface="黑体" panose="02010609060101010101" pitchFamily="49" charset="-122"/>
                <a:ea typeface="黑体" panose="02010609060101010101" pitchFamily="49" charset="-122"/>
              </a:rPr>
              <a:t>、与逻辑符号</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90" name="Group 50"/>
          <p:cNvGrpSpPr/>
          <p:nvPr/>
        </p:nvGrpSpPr>
        <p:grpSpPr bwMode="auto">
          <a:xfrm>
            <a:off x="2174301" y="3892750"/>
            <a:ext cx="1625598" cy="871538"/>
            <a:chOff x="1328" y="3600"/>
            <a:chExt cx="1038" cy="549"/>
          </a:xfrm>
        </p:grpSpPr>
        <p:sp>
          <p:nvSpPr>
            <p:cNvPr id="91" name="Text Box 51"/>
            <p:cNvSpPr txBox="1">
              <a:spLocks noChangeArrowheads="1"/>
            </p:cNvSpPr>
            <p:nvPr/>
          </p:nvSpPr>
          <p:spPr bwMode="auto">
            <a:xfrm>
              <a:off x="1328" y="3770"/>
              <a:ext cx="192" cy="213"/>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灯</a:t>
              </a:r>
              <a:endPar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92" name="AutoShape 52"/>
            <p:cNvSpPr/>
            <p:nvPr/>
          </p:nvSpPr>
          <p:spPr bwMode="auto">
            <a:xfrm>
              <a:off x="1535" y="3676"/>
              <a:ext cx="134" cy="415"/>
            </a:xfrm>
            <a:prstGeom prst="leftBrace">
              <a:avLst>
                <a:gd name="adj1" fmla="val 29167"/>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effectLst/>
                <a:uLnTx/>
                <a:uFillTx/>
                <a:latin typeface="黑体" panose="02010609060101010101" pitchFamily="49" charset="-122"/>
                <a:ea typeface="黑体" panose="02010609060101010101" pitchFamily="49" charset="-122"/>
              </a:endParaRPr>
            </a:p>
          </p:txBody>
        </p:sp>
        <p:sp>
          <p:nvSpPr>
            <p:cNvPr id="93" name="Text Box 53"/>
            <p:cNvSpPr txBox="1">
              <a:spLocks noChangeArrowheads="1"/>
            </p:cNvSpPr>
            <p:nvPr/>
          </p:nvSpPr>
          <p:spPr bwMode="auto">
            <a:xfrm>
              <a:off x="1632" y="3600"/>
              <a:ext cx="734" cy="2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灭</a:t>
              </a:r>
              <a:r>
                <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-“0”</a:t>
              </a:r>
              <a:endPar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94" name="Text Box 54"/>
            <p:cNvSpPr txBox="1">
              <a:spLocks noChangeArrowheads="1"/>
            </p:cNvSpPr>
            <p:nvPr/>
          </p:nvSpPr>
          <p:spPr bwMode="auto">
            <a:xfrm>
              <a:off x="1626" y="3936"/>
              <a:ext cx="685" cy="2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亮</a:t>
              </a:r>
              <a:r>
                <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-“1”</a:t>
              </a:r>
              <a:endPar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grpSp>
      <p:grpSp>
        <p:nvGrpSpPr>
          <p:cNvPr id="95" name="组合 94"/>
          <p:cNvGrpSpPr/>
          <p:nvPr/>
        </p:nvGrpSpPr>
        <p:grpSpPr>
          <a:xfrm>
            <a:off x="4591805" y="2986373"/>
            <a:ext cx="1661161" cy="1612328"/>
            <a:chOff x="3830306" y="4059349"/>
            <a:chExt cx="1661161" cy="1612328"/>
          </a:xfrm>
        </p:grpSpPr>
        <mc:AlternateContent xmlns:mc="http://schemas.openxmlformats.org/markup-compatibility/2006">
          <mc:Choice xmlns:a14="http://schemas.microsoft.com/office/drawing/2010/main" Requires="a14">
            <p:sp>
              <p:nvSpPr>
                <p:cNvPr id="96" name="文本框 95"/>
                <p:cNvSpPr txBox="1"/>
                <p:nvPr/>
              </p:nvSpPr>
              <p:spPr bwMode="auto">
                <a:xfrm>
                  <a:off x="3872633" y="4107885"/>
                  <a:ext cx="1618834" cy="150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lnSpc>
                      <a:spcPts val="1200"/>
                    </a:lnSpc>
                    <a:spcBef>
                      <a:spcPct val="50000"/>
                    </a:spcBef>
                    <a:buClrTx/>
                    <a:buSzTx/>
                    <a:buFontTx/>
                    <a:buNone/>
                  </a:pPr>
                  <a:r>
                    <a:rPr lang="en-US" altLang="zh-CN" sz="2000" dirty="0">
                      <a:solidFill>
                        <a:schemeClr val="tx1"/>
                      </a:solidFill>
                      <a:latin typeface="Times New Roman" panose="02020603050405020304" pitchFamily="18" charset="0"/>
                    </a:rPr>
                    <a:t>A  B       F</a:t>
                  </a:r>
                  <a:endParaRPr lang="en-US" altLang="zh-CN" sz="2000" dirty="0">
                    <a:solidFill>
                      <a:schemeClr val="tx1"/>
                    </a:solidFill>
                    <a:latin typeface="Times New Roman" panose="02020603050405020304" pitchFamily="18" charset="0"/>
                  </a:endParaRPr>
                </a:p>
                <a:p>
                  <a:pPr eaLnBrk="1" hangingPunct="1">
                    <a:lnSpc>
                      <a:spcPts val="1200"/>
                    </a:lnSpc>
                    <a:spcBef>
                      <a:spcPct val="50000"/>
                    </a:spcBef>
                  </a:pPr>
                  <a14:m>
                    <m:oMath xmlns:m="http://schemas.openxmlformats.org/officeDocument/2006/math">
                      <m:acc>
                        <m:accPr>
                          <m:chr m:val="̅"/>
                          <m:ctrlPr>
                            <a:rPr lang="en-US" altLang="zh-CN" sz="2000" i="1" dirty="0" smtClean="0">
                              <a:solidFill>
                                <a:schemeClr val="tx1"/>
                              </a:solidFill>
                              <a:latin typeface="Cambria Math" panose="02040503050406030204" pitchFamily="18" charset="0"/>
                            </a:rPr>
                          </m:ctrlPr>
                        </m:accPr>
                        <m:e>
                          <m:r>
                            <a:rPr lang="en-US" altLang="zh-CN" sz="2000" b="1" i="1" dirty="0">
                              <a:solidFill>
                                <a:schemeClr val="tx1"/>
                              </a:solidFill>
                              <a:latin typeface="Cambria Math" panose="02040503050406030204" pitchFamily="18" charset="0"/>
                            </a:rPr>
                            <m:t>𝑨</m:t>
                          </m:r>
                        </m:e>
                      </m:acc>
                    </m:oMath>
                  </a14:m>
                  <a:r>
                    <a:rPr lang="en-US" altLang="zh-CN" sz="2000" dirty="0">
                      <a:solidFill>
                        <a:schemeClr val="tx1"/>
                      </a:solidFill>
                      <a:latin typeface="Times New Roman" panose="02020603050405020304" pitchFamily="18" charset="0"/>
                    </a:rPr>
                    <a:t>  </a:t>
                  </a:r>
                  <a14:m>
                    <m:oMath xmlns:m="http://schemas.openxmlformats.org/officeDocument/2006/math">
                      <m:acc>
                        <m:accPr>
                          <m:chr m:val="̅"/>
                          <m:ctrlPr>
                            <a:rPr lang="en-US" altLang="zh-CN" sz="2000" i="1" dirty="0">
                              <a:solidFill>
                                <a:schemeClr val="tx1"/>
                              </a:solidFill>
                              <a:latin typeface="Cambria Math" panose="02040503050406030204" pitchFamily="18" charset="0"/>
                            </a:rPr>
                          </m:ctrlPr>
                        </m:accPr>
                        <m:e>
                          <m:r>
                            <a:rPr lang="en-US" altLang="zh-CN" sz="2000" b="1" i="1" dirty="0" smtClean="0">
                              <a:solidFill>
                                <a:schemeClr val="tx1"/>
                              </a:solidFill>
                              <a:latin typeface="Cambria Math" panose="02040503050406030204" pitchFamily="18" charset="0"/>
                            </a:rPr>
                            <m:t>𝑩</m:t>
                          </m:r>
                        </m:e>
                      </m:acc>
                    </m:oMath>
                  </a14:m>
                  <a:r>
                    <a:rPr lang="en-US" altLang="zh-CN" sz="2000" i="1"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灭</a:t>
                  </a:r>
                  <a:endParaRPr lang="en-US" altLang="zh-CN" sz="2000" dirty="0">
                    <a:solidFill>
                      <a:schemeClr val="tx1"/>
                    </a:solidFill>
                    <a:latin typeface="Times New Roman" panose="02020603050405020304" pitchFamily="18" charset="0"/>
                  </a:endParaRPr>
                </a:p>
                <a:p>
                  <a:pPr eaLnBrk="1" hangingPunct="1">
                    <a:lnSpc>
                      <a:spcPts val="1200"/>
                    </a:lnSpc>
                    <a:spcBef>
                      <a:spcPct val="50000"/>
                    </a:spcBef>
                  </a:pPr>
                  <a14:m>
                    <m:oMath xmlns:m="http://schemas.openxmlformats.org/officeDocument/2006/math">
                      <m:acc>
                        <m:accPr>
                          <m:chr m:val="̅"/>
                          <m:ctrlPr>
                            <a:rPr lang="en-US" altLang="zh-CN" sz="2000" i="1" dirty="0">
                              <a:solidFill>
                                <a:schemeClr val="tx1"/>
                              </a:solidFill>
                              <a:latin typeface="Cambria Math" panose="02040503050406030204" pitchFamily="18" charset="0"/>
                            </a:rPr>
                          </m:ctrlPr>
                        </m:accPr>
                        <m:e>
                          <m:r>
                            <a:rPr lang="en-US" altLang="zh-CN" sz="2000" i="1" dirty="0">
                              <a:solidFill>
                                <a:schemeClr val="tx1"/>
                              </a:solidFill>
                              <a:latin typeface="Cambria Math" panose="02040503050406030204" pitchFamily="18" charset="0"/>
                            </a:rPr>
                            <m:t>𝑨</m:t>
                          </m:r>
                        </m:e>
                      </m:acc>
                    </m:oMath>
                  </a14:m>
                  <a:r>
                    <a:rPr lang="en-US" altLang="zh-CN" sz="2000" dirty="0">
                      <a:solidFill>
                        <a:schemeClr val="tx1"/>
                      </a:solidFill>
                      <a:latin typeface="Times New Roman" panose="02020603050405020304" pitchFamily="18" charset="0"/>
                    </a:rPr>
                    <a:t>  </a:t>
                  </a:r>
                  <a14:m>
                    <m:oMath xmlns:m="http://schemas.openxmlformats.org/officeDocument/2006/math">
                      <m:r>
                        <a:rPr lang="en-US" altLang="zh-CN" sz="2000" b="1" i="1" dirty="0" smtClean="0">
                          <a:solidFill>
                            <a:schemeClr val="tx1"/>
                          </a:solidFill>
                          <a:latin typeface="Cambria Math" panose="02040503050406030204" pitchFamily="18" charset="0"/>
                        </a:rPr>
                        <m:t>𝑩</m:t>
                      </m:r>
                    </m:oMath>
                  </a14:m>
                  <a:r>
                    <a:rPr lang="en-US" altLang="zh-CN" sz="2000" i="1"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灭</a:t>
                  </a:r>
                  <a:endParaRPr lang="en-US" altLang="zh-CN" sz="2000" dirty="0">
                    <a:solidFill>
                      <a:schemeClr val="tx1"/>
                    </a:solidFill>
                    <a:latin typeface="Times New Roman" panose="02020603050405020304" pitchFamily="18" charset="0"/>
                  </a:endParaRPr>
                </a:p>
                <a:p>
                  <a:pPr eaLnBrk="1" hangingPunct="1">
                    <a:lnSpc>
                      <a:spcPts val="1200"/>
                    </a:lnSpc>
                    <a:spcBef>
                      <a:spcPct val="50000"/>
                    </a:spcBef>
                  </a:pPr>
                  <a14:m>
                    <m:oMath xmlns:m="http://schemas.openxmlformats.org/officeDocument/2006/math">
                      <m:r>
                        <a:rPr lang="en-US" altLang="zh-CN" sz="2000" b="1" i="1" dirty="0">
                          <a:solidFill>
                            <a:schemeClr val="tx1"/>
                          </a:solidFill>
                          <a:latin typeface="Cambria Math" panose="02040503050406030204" pitchFamily="18" charset="0"/>
                        </a:rPr>
                        <m:t>𝑨</m:t>
                      </m:r>
                    </m:oMath>
                  </a14:m>
                  <a:r>
                    <a:rPr lang="en-US" altLang="zh-CN" sz="2000" dirty="0">
                      <a:solidFill>
                        <a:schemeClr val="tx1"/>
                      </a:solidFill>
                      <a:latin typeface="Times New Roman" panose="02020603050405020304" pitchFamily="18" charset="0"/>
                    </a:rPr>
                    <a:t>  </a:t>
                  </a:r>
                  <a14:m>
                    <m:oMath xmlns:m="http://schemas.openxmlformats.org/officeDocument/2006/math">
                      <m:acc>
                        <m:accPr>
                          <m:chr m:val="̅"/>
                          <m:ctrlPr>
                            <a:rPr lang="en-US" altLang="zh-CN" sz="2000" i="1" dirty="0">
                              <a:solidFill>
                                <a:schemeClr val="tx1"/>
                              </a:solidFill>
                              <a:latin typeface="Cambria Math" panose="02040503050406030204" pitchFamily="18" charset="0"/>
                            </a:rPr>
                          </m:ctrlPr>
                        </m:accPr>
                        <m:e>
                          <m:r>
                            <a:rPr lang="en-US" altLang="zh-CN" sz="2000" i="1" dirty="0">
                              <a:solidFill>
                                <a:schemeClr val="tx1"/>
                              </a:solidFill>
                              <a:latin typeface="Cambria Math" panose="02040503050406030204" pitchFamily="18" charset="0"/>
                            </a:rPr>
                            <m:t>𝑩</m:t>
                          </m:r>
                        </m:e>
                      </m:acc>
                    </m:oMath>
                  </a14:m>
                  <a:r>
                    <a:rPr lang="en-US" altLang="zh-CN" sz="2000" i="1"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灭</a:t>
                  </a:r>
                  <a:endParaRPr lang="en-US" altLang="zh-CN" sz="2000" dirty="0">
                    <a:solidFill>
                      <a:schemeClr val="tx1"/>
                    </a:solidFill>
                    <a:latin typeface="Times New Roman" panose="02020603050405020304" pitchFamily="18" charset="0"/>
                  </a:endParaRPr>
                </a:p>
                <a:p>
                  <a:pPr eaLnBrk="1" hangingPunct="1">
                    <a:lnSpc>
                      <a:spcPts val="1200"/>
                    </a:lnSpc>
                    <a:spcBef>
                      <a:spcPct val="50000"/>
                    </a:spcBef>
                  </a:pPr>
                  <a14:m>
                    <m:oMath xmlns:m="http://schemas.openxmlformats.org/officeDocument/2006/math">
                      <m:r>
                        <a:rPr lang="en-US" altLang="zh-CN" sz="2000" b="1" i="1" dirty="0">
                          <a:solidFill>
                            <a:schemeClr val="tx1"/>
                          </a:solidFill>
                          <a:latin typeface="Cambria Math" panose="02040503050406030204" pitchFamily="18" charset="0"/>
                        </a:rPr>
                        <m:t>𝑨</m:t>
                      </m:r>
                    </m:oMath>
                  </a14:m>
                  <a:r>
                    <a:rPr lang="en-US" altLang="zh-CN" sz="2000" dirty="0">
                      <a:solidFill>
                        <a:schemeClr val="tx1"/>
                      </a:solidFill>
                      <a:latin typeface="Times New Roman" panose="02020603050405020304" pitchFamily="18" charset="0"/>
                    </a:rPr>
                    <a:t>  </a:t>
                  </a:r>
                  <a14:m>
                    <m:oMath xmlns:m="http://schemas.openxmlformats.org/officeDocument/2006/math">
                      <m:r>
                        <a:rPr lang="en-US" altLang="zh-CN" sz="2000" i="1" dirty="0" smtClean="0">
                          <a:solidFill>
                            <a:schemeClr val="tx1"/>
                          </a:solidFill>
                          <a:latin typeface="Cambria Math" panose="02040503050406030204" pitchFamily="18" charset="0"/>
                        </a:rPr>
                        <m:t>𝑩</m:t>
                      </m:r>
                    </m:oMath>
                  </a14:m>
                  <a:r>
                    <a:rPr lang="en-US" altLang="zh-CN" sz="2000" i="1"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亮</a:t>
                  </a:r>
                  <a:r>
                    <a:rPr lang="zh-CN" altLang="en-US" sz="2400" dirty="0">
                      <a:solidFill>
                        <a:schemeClr val="tx1"/>
                      </a:solidFill>
                      <a:latin typeface="Times New Roman" panose="02020603050405020304" pitchFamily="18" charset="0"/>
                    </a:rPr>
                    <a:t> </a:t>
                  </a:r>
                  <a:endParaRPr lang="zh-CN" altLang="en-US" sz="2400" dirty="0">
                    <a:solidFill>
                      <a:schemeClr val="tx1"/>
                    </a:solidFill>
                    <a:latin typeface="Times New Roman" panose="02020603050405020304" pitchFamily="18" charset="0"/>
                  </a:endParaRPr>
                </a:p>
              </p:txBody>
            </p:sp>
          </mc:Choice>
          <mc:Fallback>
            <p:sp>
              <p:nvSpPr>
                <p:cNvPr id="96" name="文本框 95"/>
                <p:cNvSpPr txBox="1">
                  <a:spLocks noRot="1" noChangeAspect="1" noMove="1" noResize="1" noEditPoints="1" noAdjustHandles="1" noChangeArrowheads="1" noChangeShapeType="1" noTextEdit="1"/>
                </p:cNvSpPr>
                <p:nvPr/>
              </p:nvSpPr>
              <p:spPr bwMode="auto">
                <a:xfrm>
                  <a:off x="3872633" y="4107885"/>
                  <a:ext cx="1618834" cy="1509259"/>
                </a:xfrm>
                <a:prstGeom prst="rect">
                  <a:avLst/>
                </a:prstGeom>
                <a:blipFill rotWithShape="1">
                  <a:blip r:embed="rId1"/>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cxnSp>
          <p:nvCxnSpPr>
            <p:cNvPr id="97" name="直接连接符 96"/>
            <p:cNvCxnSpPr/>
            <p:nvPr/>
          </p:nvCxnSpPr>
          <p:spPr bwMode="auto">
            <a:xfrm flipV="1">
              <a:off x="3830306" y="4318213"/>
              <a:ext cx="1488454" cy="10477"/>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直接连接符 97"/>
            <p:cNvCxnSpPr>
              <a:endCxn id="96" idx="2"/>
            </p:cNvCxnSpPr>
            <p:nvPr/>
          </p:nvCxnSpPr>
          <p:spPr bwMode="auto">
            <a:xfrm>
              <a:off x="4652070" y="4059349"/>
              <a:ext cx="29980" cy="1612328"/>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1" name="右箭头 100"/>
          <p:cNvSpPr/>
          <p:nvPr/>
        </p:nvSpPr>
        <p:spPr>
          <a:xfrm>
            <a:off x="6427056" y="3611564"/>
            <a:ext cx="290512" cy="226173"/>
          </a:xfrm>
          <a:prstGeom prst="rightArrow">
            <a:avLst/>
          </a:prstGeom>
          <a:ln>
            <a:solidFill>
              <a:srgbClr val="1F08F8"/>
            </a:solidFill>
          </a:ln>
        </p:spPr>
        <p:txBody>
          <a:bodyPr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grpSp>
        <p:nvGrpSpPr>
          <p:cNvPr id="102" name="Group 4"/>
          <p:cNvGrpSpPr>
            <a:grpSpLocks noChangeAspect="1"/>
          </p:cNvGrpSpPr>
          <p:nvPr/>
        </p:nvGrpSpPr>
        <p:grpSpPr bwMode="auto">
          <a:xfrm>
            <a:off x="601524" y="2545647"/>
            <a:ext cx="2399348" cy="1143000"/>
            <a:chOff x="148" y="864"/>
            <a:chExt cx="2519" cy="1200"/>
          </a:xfrm>
        </p:grpSpPr>
        <p:sp>
          <p:nvSpPr>
            <p:cNvPr id="103" name="Line 5"/>
            <p:cNvSpPr>
              <a:spLocks noChangeShapeType="1"/>
            </p:cNvSpPr>
            <p:nvPr/>
          </p:nvSpPr>
          <p:spPr bwMode="auto">
            <a:xfrm>
              <a:off x="436" y="1056"/>
              <a:ext cx="432"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4" name="Line 6"/>
            <p:cNvSpPr>
              <a:spLocks noChangeShapeType="1"/>
            </p:cNvSpPr>
            <p:nvPr/>
          </p:nvSpPr>
          <p:spPr bwMode="auto">
            <a:xfrm flipV="1">
              <a:off x="864" y="864"/>
              <a:ext cx="384" cy="192"/>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5" name="Line 7"/>
            <p:cNvSpPr>
              <a:spLocks noChangeShapeType="1"/>
            </p:cNvSpPr>
            <p:nvPr/>
          </p:nvSpPr>
          <p:spPr bwMode="auto">
            <a:xfrm>
              <a:off x="1152" y="1056"/>
              <a:ext cx="432"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6" name="Line 8"/>
            <p:cNvSpPr>
              <a:spLocks noChangeShapeType="1"/>
            </p:cNvSpPr>
            <p:nvPr/>
          </p:nvSpPr>
          <p:spPr bwMode="auto">
            <a:xfrm flipV="1">
              <a:off x="1584" y="864"/>
              <a:ext cx="384" cy="192"/>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7" name="Line 9"/>
            <p:cNvSpPr>
              <a:spLocks noChangeShapeType="1"/>
            </p:cNvSpPr>
            <p:nvPr/>
          </p:nvSpPr>
          <p:spPr bwMode="auto">
            <a:xfrm>
              <a:off x="1872" y="1056"/>
              <a:ext cx="432"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9" name="Line 11"/>
            <p:cNvSpPr>
              <a:spLocks noChangeShapeType="1"/>
            </p:cNvSpPr>
            <p:nvPr/>
          </p:nvSpPr>
          <p:spPr bwMode="auto">
            <a:xfrm flipV="1">
              <a:off x="2252" y="1056"/>
              <a:ext cx="273"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10" name="Line 12"/>
            <p:cNvSpPr>
              <a:spLocks noChangeShapeType="1"/>
            </p:cNvSpPr>
            <p:nvPr/>
          </p:nvSpPr>
          <p:spPr bwMode="auto">
            <a:xfrm>
              <a:off x="2525" y="1056"/>
              <a:ext cx="0" cy="528"/>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11" name="Line 13"/>
            <p:cNvSpPr>
              <a:spLocks noChangeShapeType="1"/>
            </p:cNvSpPr>
            <p:nvPr/>
          </p:nvSpPr>
          <p:spPr bwMode="auto">
            <a:xfrm>
              <a:off x="2525" y="1680"/>
              <a:ext cx="0" cy="384"/>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12" name="Line 14"/>
            <p:cNvSpPr>
              <a:spLocks noChangeShapeType="1"/>
            </p:cNvSpPr>
            <p:nvPr/>
          </p:nvSpPr>
          <p:spPr bwMode="auto">
            <a:xfrm>
              <a:off x="432" y="1056"/>
              <a:ext cx="0" cy="336"/>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13" name="Line 15"/>
            <p:cNvSpPr>
              <a:spLocks noChangeShapeType="1"/>
            </p:cNvSpPr>
            <p:nvPr/>
          </p:nvSpPr>
          <p:spPr bwMode="auto">
            <a:xfrm>
              <a:off x="432" y="1728"/>
              <a:ext cx="0" cy="336"/>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14" name="Line 16"/>
            <p:cNvSpPr>
              <a:spLocks noChangeShapeType="1"/>
            </p:cNvSpPr>
            <p:nvPr/>
          </p:nvSpPr>
          <p:spPr bwMode="auto">
            <a:xfrm flipV="1">
              <a:off x="432" y="2064"/>
              <a:ext cx="2093"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nvGrpSpPr>
            <p:cNvPr id="115" name="Group 17"/>
            <p:cNvGrpSpPr/>
            <p:nvPr/>
          </p:nvGrpSpPr>
          <p:grpSpPr bwMode="auto">
            <a:xfrm>
              <a:off x="1945" y="1444"/>
              <a:ext cx="722" cy="420"/>
              <a:chOff x="1945" y="1444"/>
              <a:chExt cx="722" cy="420"/>
            </a:xfrm>
          </p:grpSpPr>
          <p:sp>
            <p:nvSpPr>
              <p:cNvPr id="133" name="Line 18"/>
              <p:cNvSpPr>
                <a:spLocks noChangeShapeType="1"/>
              </p:cNvSpPr>
              <p:nvPr/>
            </p:nvSpPr>
            <p:spPr bwMode="auto">
              <a:xfrm>
                <a:off x="2379" y="1584"/>
                <a:ext cx="288"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4" name="Line 19"/>
              <p:cNvSpPr>
                <a:spLocks noChangeShapeType="1"/>
              </p:cNvSpPr>
              <p:nvPr/>
            </p:nvSpPr>
            <p:spPr bwMode="auto">
              <a:xfrm>
                <a:off x="2475" y="1680"/>
                <a:ext cx="96"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5" name="Text Box 20"/>
              <p:cNvSpPr txBox="1">
                <a:spLocks noChangeArrowheads="1"/>
              </p:cNvSpPr>
              <p:nvPr/>
            </p:nvSpPr>
            <p:spPr bwMode="auto">
              <a:xfrm>
                <a:off x="1945" y="1444"/>
                <a:ext cx="374" cy="4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rPr>
                  <a:t>E</a:t>
                </a:r>
                <a:endPar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endParaRPr>
              </a:p>
            </p:txBody>
          </p:sp>
        </p:grpSp>
        <p:sp>
          <p:nvSpPr>
            <p:cNvPr id="116" name="Text Box 21"/>
            <p:cNvSpPr txBox="1">
              <a:spLocks noChangeArrowheads="1"/>
            </p:cNvSpPr>
            <p:nvPr/>
          </p:nvSpPr>
          <p:spPr bwMode="auto">
            <a:xfrm>
              <a:off x="812" y="1013"/>
              <a:ext cx="389" cy="4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rPr>
                <a:t>A</a:t>
              </a:r>
              <a:endPar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endParaRPr>
            </a:p>
          </p:txBody>
        </p:sp>
        <p:sp>
          <p:nvSpPr>
            <p:cNvPr id="117" name="Text Box 22"/>
            <p:cNvSpPr txBox="1">
              <a:spLocks noChangeArrowheads="1"/>
            </p:cNvSpPr>
            <p:nvPr/>
          </p:nvSpPr>
          <p:spPr bwMode="auto">
            <a:xfrm>
              <a:off x="1534" y="1009"/>
              <a:ext cx="374" cy="4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rPr>
                <a:t>B</a:t>
              </a:r>
              <a:endPar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endParaRPr>
            </a:p>
          </p:txBody>
        </p:sp>
        <p:grpSp>
          <p:nvGrpSpPr>
            <p:cNvPr id="119" name="Group 24"/>
            <p:cNvGrpSpPr/>
            <p:nvPr/>
          </p:nvGrpSpPr>
          <p:grpSpPr bwMode="auto">
            <a:xfrm>
              <a:off x="288" y="1392"/>
              <a:ext cx="336" cy="336"/>
              <a:chOff x="3888" y="1872"/>
              <a:chExt cx="336" cy="336"/>
            </a:xfrm>
          </p:grpSpPr>
          <p:sp>
            <p:nvSpPr>
              <p:cNvPr id="130" name="Oval 25"/>
              <p:cNvSpPr>
                <a:spLocks noChangeArrowheads="1"/>
              </p:cNvSpPr>
              <p:nvPr/>
            </p:nvSpPr>
            <p:spPr bwMode="auto">
              <a:xfrm>
                <a:off x="3888" y="1872"/>
                <a:ext cx="336" cy="336"/>
              </a:xfrm>
              <a:prstGeom prst="ellipse">
                <a:avLst/>
              </a:prstGeom>
              <a:noFill/>
              <a:ln w="38100">
                <a:solidFill>
                  <a:srgbClr val="1F08F8"/>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1" name="Line 26"/>
              <p:cNvSpPr>
                <a:spLocks noChangeShapeType="1"/>
              </p:cNvSpPr>
              <p:nvPr/>
            </p:nvSpPr>
            <p:spPr bwMode="auto">
              <a:xfrm flipH="1">
                <a:off x="3888" y="1968"/>
                <a:ext cx="288" cy="144"/>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2" name="Line 27"/>
              <p:cNvSpPr>
                <a:spLocks noChangeShapeType="1"/>
              </p:cNvSpPr>
              <p:nvPr/>
            </p:nvSpPr>
            <p:spPr bwMode="auto">
              <a:xfrm>
                <a:off x="3984" y="1920"/>
                <a:ext cx="192" cy="24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20" name="Group 28"/>
            <p:cNvGrpSpPr/>
            <p:nvPr/>
          </p:nvGrpSpPr>
          <p:grpSpPr bwMode="auto">
            <a:xfrm>
              <a:off x="288" y="1392"/>
              <a:ext cx="336" cy="336"/>
              <a:chOff x="3888" y="1872"/>
              <a:chExt cx="336" cy="336"/>
            </a:xfrm>
          </p:grpSpPr>
          <p:sp>
            <p:nvSpPr>
              <p:cNvPr id="127" name="Oval 29"/>
              <p:cNvSpPr>
                <a:spLocks noChangeArrowheads="1"/>
              </p:cNvSpPr>
              <p:nvPr/>
            </p:nvSpPr>
            <p:spPr bwMode="auto">
              <a:xfrm>
                <a:off x="3888" y="1872"/>
                <a:ext cx="336" cy="336"/>
              </a:xfrm>
              <a:prstGeom prst="ellipse">
                <a:avLst/>
              </a:prstGeom>
              <a:solidFill>
                <a:srgbClr val="FFFF99"/>
              </a:solidFill>
              <a:ln w="38100">
                <a:solidFill>
                  <a:srgbClr val="1F08F8"/>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28" name="Line 30"/>
              <p:cNvSpPr>
                <a:spLocks noChangeShapeType="1"/>
              </p:cNvSpPr>
              <p:nvPr/>
            </p:nvSpPr>
            <p:spPr bwMode="auto">
              <a:xfrm flipH="1">
                <a:off x="3888" y="1968"/>
                <a:ext cx="288" cy="144"/>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29" name="Line 31"/>
              <p:cNvSpPr>
                <a:spLocks noChangeShapeType="1"/>
              </p:cNvSpPr>
              <p:nvPr/>
            </p:nvSpPr>
            <p:spPr bwMode="auto">
              <a:xfrm>
                <a:off x="3984" y="1920"/>
                <a:ext cx="192" cy="24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21" name="Group 32"/>
            <p:cNvGrpSpPr/>
            <p:nvPr/>
          </p:nvGrpSpPr>
          <p:grpSpPr bwMode="auto">
            <a:xfrm>
              <a:off x="148" y="1295"/>
              <a:ext cx="624" cy="540"/>
              <a:chOff x="1248" y="1572"/>
              <a:chExt cx="624" cy="540"/>
            </a:xfrm>
          </p:grpSpPr>
          <p:sp>
            <p:nvSpPr>
              <p:cNvPr id="123" name="Line 33"/>
              <p:cNvSpPr>
                <a:spLocks noChangeShapeType="1"/>
              </p:cNvSpPr>
              <p:nvPr/>
            </p:nvSpPr>
            <p:spPr bwMode="auto">
              <a:xfrm flipV="1">
                <a:off x="1728" y="1632"/>
                <a:ext cx="144" cy="96"/>
              </a:xfrm>
              <a:prstGeom prst="line">
                <a:avLst/>
              </a:prstGeom>
              <a:noFill/>
              <a:ln w="38100">
                <a:solidFill>
                  <a:srgbClr val="1F08F8"/>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24" name="Line 34"/>
              <p:cNvSpPr>
                <a:spLocks noChangeShapeType="1"/>
              </p:cNvSpPr>
              <p:nvPr/>
            </p:nvSpPr>
            <p:spPr bwMode="auto">
              <a:xfrm flipV="1">
                <a:off x="1248" y="2016"/>
                <a:ext cx="144" cy="96"/>
              </a:xfrm>
              <a:prstGeom prst="line">
                <a:avLst/>
              </a:prstGeom>
              <a:noFill/>
              <a:ln w="38100">
                <a:solidFill>
                  <a:srgbClr val="1F08F8"/>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25" name="Line 35"/>
              <p:cNvSpPr>
                <a:spLocks noChangeShapeType="1"/>
              </p:cNvSpPr>
              <p:nvPr/>
            </p:nvSpPr>
            <p:spPr bwMode="auto">
              <a:xfrm rot="15209738" flipV="1">
                <a:off x="1704" y="1992"/>
                <a:ext cx="144" cy="96"/>
              </a:xfrm>
              <a:prstGeom prst="line">
                <a:avLst/>
              </a:prstGeom>
              <a:noFill/>
              <a:ln w="38100">
                <a:solidFill>
                  <a:srgbClr val="1F08F8"/>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26" name="Line 36"/>
              <p:cNvSpPr>
                <a:spLocks noChangeShapeType="1"/>
              </p:cNvSpPr>
              <p:nvPr/>
            </p:nvSpPr>
            <p:spPr bwMode="auto">
              <a:xfrm rot="15209738" flipV="1">
                <a:off x="1224" y="1596"/>
                <a:ext cx="144" cy="96"/>
              </a:xfrm>
              <a:prstGeom prst="line">
                <a:avLst/>
              </a:prstGeom>
              <a:noFill/>
              <a:ln w="38100">
                <a:solidFill>
                  <a:srgbClr val="1F08F8"/>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sp>
          <p:nvSpPr>
            <p:cNvPr id="122" name="Rectangle 37"/>
            <p:cNvSpPr>
              <a:spLocks noChangeArrowheads="1"/>
            </p:cNvSpPr>
            <p:nvPr/>
          </p:nvSpPr>
          <p:spPr bwMode="auto">
            <a:xfrm>
              <a:off x="698" y="1391"/>
              <a:ext cx="359" cy="42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rPr>
                <a:t>F</a:t>
              </a:r>
              <a:endPar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lide(fromBottom)">
                                      <p:cBhvr>
                                        <p:cTn id="12" dur="500"/>
                                        <p:tgtEl>
                                          <p:spTgt spid="2">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slide(fromBottom)">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2"/>
                                        </p:tgtEl>
                                        <p:attrNameLst>
                                          <p:attrName>style.visibility</p:attrName>
                                        </p:attrNameLst>
                                      </p:cBhvr>
                                      <p:to>
                                        <p:strVal val="visible"/>
                                      </p:to>
                                    </p:set>
                                    <p:animEffect transition="in" filter="wipe(left)">
                                      <p:cBhvr>
                                        <p:cTn id="20" dur="500"/>
                                        <p:tgtEl>
                                          <p:spTgt spid="10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par>
                                <p:cTn id="26" presetID="22" presetClass="entr" presetSubtype="8" fill="hold" nodeType="with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wipe(left)">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88"/>
                                        </p:tgtEl>
                                        <p:attrNameLst>
                                          <p:attrName>style.visibility</p:attrName>
                                        </p:attrNameLst>
                                      </p:cBhvr>
                                      <p:to>
                                        <p:strVal val="visible"/>
                                      </p:to>
                                    </p:set>
                                    <p:animEffect transition="in" filter="strips(upRight)">
                                      <p:cBhvr>
                                        <p:cTn id="38" dur="500"/>
                                        <p:tgtEl>
                                          <p:spTgt spid="88"/>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strips(upRight)">
                                      <p:cBhvr>
                                        <p:cTn id="43" dur="500"/>
                                        <p:tgtEl>
                                          <p:spTgt spid="9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strips(upRight)">
                                      <p:cBhvr>
                                        <p:cTn id="52" dur="500"/>
                                        <p:tgtEl>
                                          <p:spTgt spid="84"/>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grpId="0" nodeType="click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strips(upRight)">
                                      <p:cBhvr>
                                        <p:cTn id="57" dur="500"/>
                                        <p:tgtEl>
                                          <p:spTgt spid="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left)">
                                      <p:cBhvr>
                                        <p:cTn id="62" dur="500"/>
                                        <p:tgtEl>
                                          <p:spTgt spid="4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wipe(left)">
                                      <p:cBhvr>
                                        <p:cTn id="67" dur="500"/>
                                        <p:tgtEl>
                                          <p:spTgt spid="7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wipe(left)">
                                      <p:cBhvr>
                                        <p:cTn id="7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10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283" y="-1001"/>
            <a:ext cx="82296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0" indent="0" eaLnBrk="1" hangingPunct="1">
              <a:lnSpc>
                <a:spcPct val="120000"/>
              </a:lnSpc>
              <a:spcBef>
                <a:spcPct val="90000"/>
              </a:spcBef>
              <a:buClr>
                <a:srgbClr val="330066"/>
              </a:buClr>
              <a:buNone/>
              <a:defRPr/>
            </a:pPr>
            <a:r>
              <a:rPr lang="en-US" altLang="zh-CN" sz="2800" dirty="0">
                <a:latin typeface="黑体" panose="02010609060101010101" pitchFamily="49" charset="-122"/>
                <a:ea typeface="黑体" panose="02010609060101010101" pitchFamily="49" charset="-122"/>
              </a:rPr>
              <a:t> </a:t>
            </a:r>
            <a:r>
              <a:rPr lang="zh-CN" altLang="en-US" sz="2800" dirty="0">
                <a:solidFill>
                  <a:srgbClr val="1F08F8"/>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“或”</a:t>
            </a:r>
            <a:r>
              <a:rPr lang="zh-CN" altLang="en-US" sz="2800" dirty="0">
                <a:latin typeface="黑体" panose="02010609060101010101" pitchFamily="49" charset="-122"/>
                <a:ea typeface="黑体" panose="02010609060101010101" pitchFamily="49" charset="-122"/>
              </a:rPr>
              <a:t>逻辑运算</a:t>
            </a:r>
            <a:endParaRPr lang="en-US" altLang="zh-CN" sz="2800" dirty="0">
              <a:latin typeface="黑体" panose="02010609060101010101" pitchFamily="49" charset="-122"/>
              <a:ea typeface="黑体" panose="02010609060101010101" pitchFamily="49" charset="-122"/>
            </a:endParaRPr>
          </a:p>
          <a:p>
            <a:pPr lvl="0" eaLnBrk="1" hangingPunct="1">
              <a:spcBef>
                <a:spcPts val="400"/>
              </a:spcBef>
              <a:buClr>
                <a:srgbClr val="330066"/>
              </a:buClr>
              <a:defRPr/>
            </a:pPr>
            <a:r>
              <a:rPr kumimoji="0" lang="en-US" altLang="zh-CN" sz="2800" dirty="0">
                <a:solidFill>
                  <a:srgbClr val="000000"/>
                </a:solidFill>
                <a:latin typeface="黑体" panose="02010609060101010101" pitchFamily="49" charset="-122"/>
                <a:ea typeface="黑体" panose="02010609060101010101" pitchFamily="49" charset="-122"/>
              </a:rPr>
              <a:t>1</a:t>
            </a:r>
            <a:r>
              <a:rPr kumimoji="0" lang="zh-CN" altLang="en-US" sz="2800" dirty="0">
                <a:solidFill>
                  <a:srgbClr val="000000"/>
                </a:solidFill>
                <a:latin typeface="黑体" panose="02010609060101010101" pitchFamily="49" charset="-122"/>
                <a:ea typeface="黑体" panose="02010609060101010101" pitchFamily="49" charset="-122"/>
              </a:rPr>
              <a:t>、定义</a:t>
            </a:r>
            <a:endParaRPr kumimoji="0" lang="en-US" altLang="zh-CN" sz="2800" dirty="0">
              <a:solidFill>
                <a:srgbClr val="000000"/>
              </a:solidFill>
              <a:latin typeface="黑体" panose="02010609060101010101" pitchFamily="49" charset="-122"/>
              <a:ea typeface="黑体" panose="02010609060101010101" pitchFamily="49" charset="-122"/>
            </a:endParaRPr>
          </a:p>
          <a:p>
            <a:pPr marL="0" lvl="0" indent="0" algn="just" eaLnBrk="1" hangingPunct="1">
              <a:spcBef>
                <a:spcPts val="400"/>
              </a:spcBef>
              <a:buClr>
                <a:srgbClr val="330066"/>
              </a:buClr>
              <a:buNone/>
              <a:defRPr/>
            </a:pPr>
            <a:r>
              <a:rPr kumimoji="0" lang="en-US" altLang="zh-CN" sz="2800" dirty="0">
                <a:solidFill>
                  <a:srgbClr val="000000"/>
                </a:solidFill>
                <a:latin typeface="黑体" panose="02010609060101010101" pitchFamily="49" charset="-122"/>
                <a:ea typeface="黑体" panose="02010609060101010101" pitchFamily="49" charset="-122"/>
              </a:rPr>
              <a:t>  </a:t>
            </a:r>
            <a:r>
              <a:rPr kumimoji="0" lang="zh-CN" altLang="en-US" sz="2800" dirty="0">
                <a:solidFill>
                  <a:srgbClr val="000000"/>
                </a:solidFill>
                <a:latin typeface="黑体" panose="02010609060101010101" pitchFamily="49" charset="-122"/>
                <a:ea typeface="黑体" panose="02010609060101010101" pitchFamily="49" charset="-122"/>
              </a:rPr>
              <a:t>某事件能否发生，有若干条件。只要一个或一个以上的条件满足，事件就能发生；只有当所有条件均不满足时，事件不发生。“或逻辑关系”描述这种因果关系</a:t>
            </a:r>
            <a:endParaRPr kumimoji="0" lang="en-US" altLang="zh-CN" sz="2800" dirty="0">
              <a:solidFill>
                <a:srgbClr val="000000"/>
              </a:solidFill>
              <a:latin typeface="黑体" panose="02010609060101010101" pitchFamily="49" charset="-122"/>
              <a:ea typeface="黑体" panose="02010609060101010101" pitchFamily="49" charset="-122"/>
            </a:endParaRPr>
          </a:p>
        </p:txBody>
      </p:sp>
      <p:grpSp>
        <p:nvGrpSpPr>
          <p:cNvPr id="3" name="Group 83"/>
          <p:cNvGrpSpPr/>
          <p:nvPr/>
        </p:nvGrpSpPr>
        <p:grpSpPr bwMode="auto">
          <a:xfrm>
            <a:off x="276476" y="5582112"/>
            <a:ext cx="3503613" cy="1114425"/>
            <a:chOff x="1269" y="2928"/>
            <a:chExt cx="2207" cy="702"/>
          </a:xfrm>
          <a:noFill/>
        </p:grpSpPr>
        <p:sp>
          <p:nvSpPr>
            <p:cNvPr id="4" name="Rectangle 84"/>
            <p:cNvSpPr>
              <a:spLocks noChangeArrowheads="1"/>
            </p:cNvSpPr>
            <p:nvPr/>
          </p:nvSpPr>
          <p:spPr bwMode="auto">
            <a:xfrm>
              <a:off x="1728" y="2928"/>
              <a:ext cx="1236" cy="480"/>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黑体" panose="02010609060101010101" pitchFamily="49" charset="-122"/>
                <a:ea typeface="黑体" panose="02010609060101010101" pitchFamily="49" charset="-122"/>
              </a:endParaRPr>
            </a:p>
          </p:txBody>
        </p:sp>
        <p:sp>
          <p:nvSpPr>
            <p:cNvPr id="5" name="Text Box 85"/>
            <p:cNvSpPr txBox="1">
              <a:spLocks noChangeArrowheads="1"/>
            </p:cNvSpPr>
            <p:nvPr/>
          </p:nvSpPr>
          <p:spPr bwMode="auto">
            <a:xfrm>
              <a:off x="1269" y="3029"/>
              <a:ext cx="2207" cy="601"/>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、或逻辑函数式</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F=A+B</a:t>
              </a:r>
              <a:endPar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6" name="组合 5"/>
          <p:cNvGrpSpPr/>
          <p:nvPr/>
        </p:nvGrpSpPr>
        <p:grpSpPr>
          <a:xfrm>
            <a:off x="3853166" y="3674260"/>
            <a:ext cx="1946966" cy="1760934"/>
            <a:chOff x="3830306" y="4070500"/>
            <a:chExt cx="1661161" cy="1760934"/>
          </a:xfrm>
        </p:grpSpPr>
        <p:sp>
          <p:nvSpPr>
            <p:cNvPr id="7" name="文本框 6"/>
            <p:cNvSpPr txBox="1"/>
            <p:nvPr/>
          </p:nvSpPr>
          <p:spPr bwMode="auto">
            <a:xfrm>
              <a:off x="3872633" y="4107885"/>
              <a:ext cx="161883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A  B       F</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0   0       0</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0   1       1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1   0       1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1   1       1</a:t>
              </a:r>
              <a:endParaRPr lang="en-US" altLang="zh-CN" dirty="0">
                <a:solidFill>
                  <a:schemeClr val="tx1"/>
                </a:solidFill>
                <a:latin typeface="Times New Roman" panose="02020603050405020304" pitchFamily="18" charset="0"/>
              </a:endParaRPr>
            </a:p>
          </p:txBody>
        </p:sp>
        <p:cxnSp>
          <p:nvCxnSpPr>
            <p:cNvPr id="8" name="直接连接符 7"/>
            <p:cNvCxnSpPr/>
            <p:nvPr/>
          </p:nvCxnSpPr>
          <p:spPr bwMode="auto">
            <a:xfrm flipV="1">
              <a:off x="3830306" y="4318213"/>
              <a:ext cx="1488454" cy="10477"/>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4751268" y="4070500"/>
              <a:ext cx="6894" cy="1760934"/>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Text Box 85"/>
          <p:cNvSpPr txBox="1">
            <a:spLocks noChangeArrowheads="1"/>
          </p:cNvSpPr>
          <p:nvPr/>
        </p:nvSpPr>
        <p:spPr bwMode="auto">
          <a:xfrm>
            <a:off x="3215752" y="2912271"/>
            <a:ext cx="2880289"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、或逻辑真值表</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Text Box 85"/>
          <p:cNvSpPr txBox="1">
            <a:spLocks noChangeArrowheads="1"/>
          </p:cNvSpPr>
          <p:nvPr/>
        </p:nvSpPr>
        <p:spPr bwMode="auto">
          <a:xfrm>
            <a:off x="6240146" y="2871197"/>
            <a:ext cx="2845159"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4</a:t>
            </a:r>
            <a:r>
              <a:rPr lang="zh-CN" altLang="en-US" sz="2800" dirty="0">
                <a:latin typeface="黑体" panose="02010609060101010101" pitchFamily="49" charset="-122"/>
                <a:ea typeface="黑体" panose="02010609060101010101" pitchFamily="49" charset="-122"/>
              </a:rPr>
              <a:t>、或逻辑符号</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2" name="Group 3"/>
          <p:cNvGrpSpPr>
            <a:grpSpLocks noChangeAspect="1"/>
          </p:cNvGrpSpPr>
          <p:nvPr/>
        </p:nvGrpSpPr>
        <p:grpSpPr bwMode="auto">
          <a:xfrm>
            <a:off x="502831" y="2856382"/>
            <a:ext cx="2361848" cy="1478953"/>
            <a:chOff x="221" y="575"/>
            <a:chExt cx="2320" cy="1436"/>
          </a:xfrm>
        </p:grpSpPr>
        <p:sp>
          <p:nvSpPr>
            <p:cNvPr id="13" name="Text Box 4"/>
            <p:cNvSpPr txBox="1">
              <a:spLocks noChangeArrowheads="1"/>
            </p:cNvSpPr>
            <p:nvPr/>
          </p:nvSpPr>
          <p:spPr bwMode="auto">
            <a:xfrm>
              <a:off x="1300" y="575"/>
              <a:ext cx="270"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solidFill>
                    <a:srgbClr val="FF0000"/>
                  </a:solidFill>
                  <a:effectLst/>
                  <a:uLnTx/>
                  <a:uFillTx/>
                  <a:latin typeface="Times New Roman" panose="02020603050405020304" pitchFamily="18" charset="0"/>
                  <a:ea typeface="幼圆" panose="02010509060101010101" pitchFamily="49" charset="-122"/>
                  <a:cs typeface="+mn-cs"/>
                </a:rPr>
                <a:t>A</a:t>
              </a:r>
              <a:endParaRPr kumimoji="1" lang="en-US" altLang="zh-CN" sz="1800" b="0" i="0" u="none" strike="noStrike" kern="1200" cap="none" spc="0" normalizeH="0" baseline="0" noProof="0" dirty="0">
                <a:solidFill>
                  <a:srgbClr val="FF0000"/>
                </a:solidFill>
                <a:effectLst/>
                <a:uLnTx/>
                <a:uFillTx/>
                <a:latin typeface="Times New Roman" panose="02020603050405020304" pitchFamily="18" charset="0"/>
                <a:ea typeface="幼圆" panose="02010509060101010101" pitchFamily="49" charset="-122"/>
                <a:cs typeface="+mn-cs"/>
              </a:endParaRPr>
            </a:p>
          </p:txBody>
        </p:sp>
        <p:sp>
          <p:nvSpPr>
            <p:cNvPr id="16" name="Line 7"/>
            <p:cNvSpPr>
              <a:spLocks noChangeShapeType="1"/>
            </p:cNvSpPr>
            <p:nvPr/>
          </p:nvSpPr>
          <p:spPr bwMode="auto">
            <a:xfrm>
              <a:off x="1056" y="866"/>
              <a:ext cx="432"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 name="Line 8"/>
            <p:cNvSpPr>
              <a:spLocks noChangeShapeType="1"/>
            </p:cNvSpPr>
            <p:nvPr/>
          </p:nvSpPr>
          <p:spPr bwMode="auto">
            <a:xfrm flipV="1">
              <a:off x="1488" y="701"/>
              <a:ext cx="336" cy="165"/>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 name="Line 9"/>
            <p:cNvSpPr>
              <a:spLocks noChangeShapeType="1"/>
            </p:cNvSpPr>
            <p:nvPr/>
          </p:nvSpPr>
          <p:spPr bwMode="auto">
            <a:xfrm>
              <a:off x="1056" y="1400"/>
              <a:ext cx="432"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9" name="Line 10"/>
            <p:cNvSpPr>
              <a:spLocks noChangeShapeType="1"/>
            </p:cNvSpPr>
            <p:nvPr/>
          </p:nvSpPr>
          <p:spPr bwMode="auto">
            <a:xfrm flipV="1">
              <a:off x="1488" y="1229"/>
              <a:ext cx="288" cy="171"/>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 name="Line 11"/>
            <p:cNvSpPr>
              <a:spLocks noChangeShapeType="1"/>
            </p:cNvSpPr>
            <p:nvPr/>
          </p:nvSpPr>
          <p:spPr bwMode="auto">
            <a:xfrm>
              <a:off x="2015" y="1154"/>
              <a:ext cx="384"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 name="Line 12"/>
            <p:cNvSpPr>
              <a:spLocks noChangeShapeType="1"/>
            </p:cNvSpPr>
            <p:nvPr/>
          </p:nvSpPr>
          <p:spPr bwMode="auto">
            <a:xfrm>
              <a:off x="2399" y="1154"/>
              <a:ext cx="0" cy="452"/>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Line 13"/>
            <p:cNvSpPr>
              <a:spLocks noChangeShapeType="1"/>
            </p:cNvSpPr>
            <p:nvPr/>
          </p:nvSpPr>
          <p:spPr bwMode="auto">
            <a:xfrm>
              <a:off x="2399" y="1709"/>
              <a:ext cx="0" cy="291"/>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 name="Line 14"/>
            <p:cNvSpPr>
              <a:spLocks noChangeShapeType="1"/>
            </p:cNvSpPr>
            <p:nvPr/>
          </p:nvSpPr>
          <p:spPr bwMode="auto">
            <a:xfrm>
              <a:off x="746" y="1154"/>
              <a:ext cx="0" cy="329"/>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4" name="Line 15"/>
            <p:cNvSpPr>
              <a:spLocks noChangeShapeType="1"/>
            </p:cNvSpPr>
            <p:nvPr/>
          </p:nvSpPr>
          <p:spPr bwMode="auto">
            <a:xfrm>
              <a:off x="746" y="1757"/>
              <a:ext cx="0" cy="254"/>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5" name="Line 16"/>
            <p:cNvSpPr>
              <a:spLocks noChangeShapeType="1"/>
            </p:cNvSpPr>
            <p:nvPr/>
          </p:nvSpPr>
          <p:spPr bwMode="auto">
            <a:xfrm>
              <a:off x="739" y="1998"/>
              <a:ext cx="1664"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6" name="Line 17"/>
            <p:cNvSpPr>
              <a:spLocks noChangeShapeType="1"/>
            </p:cNvSpPr>
            <p:nvPr/>
          </p:nvSpPr>
          <p:spPr bwMode="auto">
            <a:xfrm>
              <a:off x="2253" y="1627"/>
              <a:ext cx="288"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7" name="Line 18"/>
            <p:cNvSpPr>
              <a:spLocks noChangeShapeType="1"/>
            </p:cNvSpPr>
            <p:nvPr/>
          </p:nvSpPr>
          <p:spPr bwMode="auto">
            <a:xfrm>
              <a:off x="2349" y="1709"/>
              <a:ext cx="96"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 name="Text Box 19"/>
            <p:cNvSpPr txBox="1">
              <a:spLocks noChangeArrowheads="1"/>
            </p:cNvSpPr>
            <p:nvPr/>
          </p:nvSpPr>
          <p:spPr bwMode="auto">
            <a:xfrm>
              <a:off x="2027" y="1564"/>
              <a:ext cx="259"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3300"/>
                  </a:solidFill>
                  <a:effectLst/>
                  <a:uLnTx/>
                  <a:uFillTx/>
                  <a:latin typeface="Times New Roman" panose="02020603050405020304" pitchFamily="18" charset="0"/>
                  <a:ea typeface="幼圆" panose="02010509060101010101" pitchFamily="49" charset="-122"/>
                  <a:cs typeface="+mn-cs"/>
                </a:rPr>
                <a:t>E</a:t>
              </a:r>
              <a:endParaRPr kumimoji="1" lang="en-US" altLang="zh-CN" sz="1800" b="0" i="0" u="none" strike="noStrike" kern="1200" cap="none" spc="0" normalizeH="0" baseline="0" noProof="0" dirty="0">
                <a:ln>
                  <a:noFill/>
                </a:ln>
                <a:solidFill>
                  <a:srgbClr val="FF3300"/>
                </a:solidFill>
                <a:effectLst/>
                <a:uLnTx/>
                <a:uFillTx/>
                <a:latin typeface="Times New Roman" panose="02020603050405020304" pitchFamily="18" charset="0"/>
                <a:ea typeface="幼圆" panose="02010509060101010101" pitchFamily="49" charset="-122"/>
                <a:cs typeface="+mn-cs"/>
              </a:endParaRPr>
            </a:p>
          </p:txBody>
        </p:sp>
        <p:sp>
          <p:nvSpPr>
            <p:cNvPr id="30" name="Text Box 21"/>
            <p:cNvSpPr txBox="1">
              <a:spLocks noChangeArrowheads="1"/>
            </p:cNvSpPr>
            <p:nvPr/>
          </p:nvSpPr>
          <p:spPr bwMode="auto">
            <a:xfrm>
              <a:off x="1260" y="1102"/>
              <a:ext cx="350" cy="388"/>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rPr>
                <a:t>B</a:t>
              </a:r>
              <a:endPar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endParaRPr>
            </a:p>
          </p:txBody>
        </p:sp>
        <p:grpSp>
          <p:nvGrpSpPr>
            <p:cNvPr id="31" name="Group 22"/>
            <p:cNvGrpSpPr/>
            <p:nvPr/>
          </p:nvGrpSpPr>
          <p:grpSpPr bwMode="auto">
            <a:xfrm>
              <a:off x="554" y="1469"/>
              <a:ext cx="336" cy="288"/>
              <a:chOff x="3888" y="1872"/>
              <a:chExt cx="336" cy="336"/>
            </a:xfrm>
          </p:grpSpPr>
          <p:sp>
            <p:nvSpPr>
              <p:cNvPr id="51" name="Oval 23"/>
              <p:cNvSpPr>
                <a:spLocks noChangeArrowheads="1"/>
              </p:cNvSpPr>
              <p:nvPr/>
            </p:nvSpPr>
            <p:spPr bwMode="auto">
              <a:xfrm>
                <a:off x="3888" y="1872"/>
                <a:ext cx="336" cy="336"/>
              </a:xfrm>
              <a:prstGeom prst="ellipse">
                <a:avLst/>
              </a:prstGeom>
              <a:noFill/>
              <a:ln w="38100">
                <a:solidFill>
                  <a:srgbClr val="1F08F8"/>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2" name="Line 24"/>
              <p:cNvSpPr>
                <a:spLocks noChangeShapeType="1"/>
              </p:cNvSpPr>
              <p:nvPr/>
            </p:nvSpPr>
            <p:spPr bwMode="auto">
              <a:xfrm flipH="1">
                <a:off x="3888" y="1968"/>
                <a:ext cx="288" cy="144"/>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Line 25"/>
              <p:cNvSpPr>
                <a:spLocks noChangeShapeType="1"/>
              </p:cNvSpPr>
              <p:nvPr/>
            </p:nvSpPr>
            <p:spPr bwMode="auto">
              <a:xfrm>
                <a:off x="3984" y="1920"/>
                <a:ext cx="192" cy="24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32" name="Text Box 26"/>
            <p:cNvSpPr txBox="1">
              <a:spLocks noChangeArrowheads="1"/>
            </p:cNvSpPr>
            <p:nvPr/>
          </p:nvSpPr>
          <p:spPr bwMode="auto">
            <a:xfrm>
              <a:off x="221" y="1468"/>
              <a:ext cx="249" cy="291"/>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rPr>
                <a:t>F</a:t>
              </a:r>
              <a:endPar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endParaRPr>
            </a:p>
          </p:txBody>
        </p:sp>
        <p:sp>
          <p:nvSpPr>
            <p:cNvPr id="33" name="Line 27"/>
            <p:cNvSpPr>
              <a:spLocks noChangeShapeType="1"/>
            </p:cNvSpPr>
            <p:nvPr/>
          </p:nvSpPr>
          <p:spPr bwMode="auto">
            <a:xfrm>
              <a:off x="1056" y="866"/>
              <a:ext cx="0" cy="534"/>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 name="Line 28"/>
            <p:cNvSpPr>
              <a:spLocks noChangeShapeType="1"/>
            </p:cNvSpPr>
            <p:nvPr/>
          </p:nvSpPr>
          <p:spPr bwMode="auto">
            <a:xfrm>
              <a:off x="739" y="1154"/>
              <a:ext cx="317"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5" name="Line 29"/>
            <p:cNvSpPr>
              <a:spLocks noChangeShapeType="1"/>
            </p:cNvSpPr>
            <p:nvPr/>
          </p:nvSpPr>
          <p:spPr bwMode="auto">
            <a:xfrm>
              <a:off x="1728" y="866"/>
              <a:ext cx="240"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 name="Line 31"/>
            <p:cNvSpPr>
              <a:spLocks noChangeShapeType="1"/>
            </p:cNvSpPr>
            <p:nvPr/>
          </p:nvSpPr>
          <p:spPr bwMode="auto">
            <a:xfrm>
              <a:off x="1728" y="1400"/>
              <a:ext cx="240"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 name="Line 32"/>
            <p:cNvSpPr>
              <a:spLocks noChangeShapeType="1"/>
            </p:cNvSpPr>
            <p:nvPr/>
          </p:nvSpPr>
          <p:spPr bwMode="auto">
            <a:xfrm>
              <a:off x="1968" y="866"/>
              <a:ext cx="0" cy="534"/>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 name="Line 33"/>
            <p:cNvSpPr>
              <a:spLocks noChangeShapeType="1"/>
            </p:cNvSpPr>
            <p:nvPr/>
          </p:nvSpPr>
          <p:spPr bwMode="auto">
            <a:xfrm>
              <a:off x="1968" y="1154"/>
              <a:ext cx="430"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40" name="Group 34"/>
            <p:cNvGrpSpPr/>
            <p:nvPr/>
          </p:nvGrpSpPr>
          <p:grpSpPr bwMode="auto">
            <a:xfrm>
              <a:off x="554" y="1469"/>
              <a:ext cx="336" cy="288"/>
              <a:chOff x="3888" y="1872"/>
              <a:chExt cx="336" cy="336"/>
            </a:xfrm>
          </p:grpSpPr>
          <p:sp>
            <p:nvSpPr>
              <p:cNvPr id="48" name="Oval 35"/>
              <p:cNvSpPr>
                <a:spLocks noChangeArrowheads="1"/>
              </p:cNvSpPr>
              <p:nvPr/>
            </p:nvSpPr>
            <p:spPr bwMode="auto">
              <a:xfrm>
                <a:off x="3888" y="1872"/>
                <a:ext cx="336" cy="336"/>
              </a:xfrm>
              <a:prstGeom prst="ellipse">
                <a:avLst/>
              </a:prstGeom>
              <a:solidFill>
                <a:srgbClr val="FFFF99"/>
              </a:solidFill>
              <a:ln w="38100">
                <a:solidFill>
                  <a:srgbClr val="1F08F8"/>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9" name="Line 36"/>
              <p:cNvSpPr>
                <a:spLocks noChangeShapeType="1"/>
              </p:cNvSpPr>
              <p:nvPr/>
            </p:nvSpPr>
            <p:spPr bwMode="auto">
              <a:xfrm flipH="1">
                <a:off x="3888" y="1968"/>
                <a:ext cx="288" cy="144"/>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0" name="Line 37"/>
              <p:cNvSpPr>
                <a:spLocks noChangeShapeType="1"/>
              </p:cNvSpPr>
              <p:nvPr/>
            </p:nvSpPr>
            <p:spPr bwMode="auto">
              <a:xfrm>
                <a:off x="3984" y="1920"/>
                <a:ext cx="192" cy="24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41" name="Group 38"/>
            <p:cNvGrpSpPr/>
            <p:nvPr/>
          </p:nvGrpSpPr>
          <p:grpSpPr bwMode="auto">
            <a:xfrm>
              <a:off x="424" y="1327"/>
              <a:ext cx="591" cy="540"/>
              <a:chOff x="1248" y="1572"/>
              <a:chExt cx="624" cy="540"/>
            </a:xfrm>
          </p:grpSpPr>
          <p:sp>
            <p:nvSpPr>
              <p:cNvPr id="44" name="Line 39"/>
              <p:cNvSpPr>
                <a:spLocks noChangeShapeType="1"/>
              </p:cNvSpPr>
              <p:nvPr/>
            </p:nvSpPr>
            <p:spPr bwMode="auto">
              <a:xfrm flipV="1">
                <a:off x="1728" y="1632"/>
                <a:ext cx="144" cy="96"/>
              </a:xfrm>
              <a:prstGeom prst="line">
                <a:avLst/>
              </a:prstGeom>
              <a:noFill/>
              <a:ln w="38100">
                <a:solidFill>
                  <a:srgbClr val="1F08F8"/>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5" name="Line 40"/>
              <p:cNvSpPr>
                <a:spLocks noChangeShapeType="1"/>
              </p:cNvSpPr>
              <p:nvPr/>
            </p:nvSpPr>
            <p:spPr bwMode="auto">
              <a:xfrm flipV="1">
                <a:off x="1248" y="2016"/>
                <a:ext cx="144" cy="96"/>
              </a:xfrm>
              <a:prstGeom prst="line">
                <a:avLst/>
              </a:prstGeom>
              <a:noFill/>
              <a:ln w="38100">
                <a:solidFill>
                  <a:srgbClr val="1F08F8"/>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6" name="Line 41"/>
              <p:cNvSpPr>
                <a:spLocks noChangeShapeType="1"/>
              </p:cNvSpPr>
              <p:nvPr/>
            </p:nvSpPr>
            <p:spPr bwMode="auto">
              <a:xfrm rot="15209738" flipV="1">
                <a:off x="1704" y="1992"/>
                <a:ext cx="144" cy="96"/>
              </a:xfrm>
              <a:prstGeom prst="line">
                <a:avLst/>
              </a:prstGeom>
              <a:noFill/>
              <a:ln w="38100">
                <a:solidFill>
                  <a:srgbClr val="1F08F8"/>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7" name="Line 42"/>
              <p:cNvSpPr>
                <a:spLocks noChangeShapeType="1"/>
              </p:cNvSpPr>
              <p:nvPr/>
            </p:nvSpPr>
            <p:spPr bwMode="auto">
              <a:xfrm rot="15209738" flipV="1">
                <a:off x="1224" y="1596"/>
                <a:ext cx="144" cy="96"/>
              </a:xfrm>
              <a:prstGeom prst="line">
                <a:avLst/>
              </a:prstGeom>
              <a:noFill/>
              <a:ln w="38100">
                <a:solidFill>
                  <a:srgbClr val="1F08F8"/>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2" name="Oval 43"/>
            <p:cNvSpPr>
              <a:spLocks noChangeArrowheads="1"/>
            </p:cNvSpPr>
            <p:nvPr/>
          </p:nvSpPr>
          <p:spPr bwMode="auto">
            <a:xfrm>
              <a:off x="1030" y="1133"/>
              <a:ext cx="48" cy="48"/>
            </a:xfrm>
            <a:prstGeom prst="ellipse">
              <a:avLst/>
            </a:prstGeom>
            <a:solidFill>
              <a:schemeClr val="tx1"/>
            </a:solidFill>
            <a:ln w="38100">
              <a:solidFill>
                <a:srgbClr val="1F08F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3" name="Oval 44"/>
            <p:cNvSpPr>
              <a:spLocks noChangeArrowheads="1"/>
            </p:cNvSpPr>
            <p:nvPr/>
          </p:nvSpPr>
          <p:spPr bwMode="auto">
            <a:xfrm>
              <a:off x="1943" y="1122"/>
              <a:ext cx="48" cy="48"/>
            </a:xfrm>
            <a:prstGeom prst="ellipse">
              <a:avLst/>
            </a:prstGeom>
            <a:solidFill>
              <a:schemeClr val="tx1"/>
            </a:solidFill>
            <a:ln w="38100">
              <a:solidFill>
                <a:srgbClr val="1F08F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54" name="Group 39"/>
          <p:cNvGrpSpPr/>
          <p:nvPr/>
        </p:nvGrpSpPr>
        <p:grpSpPr bwMode="auto">
          <a:xfrm>
            <a:off x="-32524" y="4469251"/>
            <a:ext cx="2580259" cy="840207"/>
            <a:chOff x="787" y="2688"/>
            <a:chExt cx="1679" cy="569"/>
          </a:xfrm>
        </p:grpSpPr>
        <p:sp>
          <p:nvSpPr>
            <p:cNvPr id="55" name="Text Box 40"/>
            <p:cNvSpPr txBox="1">
              <a:spLocks noChangeArrowheads="1"/>
            </p:cNvSpPr>
            <p:nvPr/>
          </p:nvSpPr>
          <p:spPr bwMode="auto">
            <a:xfrm>
              <a:off x="787" y="2880"/>
              <a:ext cx="87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设：开关</a:t>
              </a:r>
              <a:endPar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56" name="AutoShape 41"/>
            <p:cNvSpPr/>
            <p:nvPr/>
          </p:nvSpPr>
          <p:spPr bwMode="auto">
            <a:xfrm>
              <a:off x="1393" y="2762"/>
              <a:ext cx="143" cy="465"/>
            </a:xfrm>
            <a:prstGeom prst="leftBrace">
              <a:avLst>
                <a:gd name="adj1" fmla="val 39103"/>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effectLst/>
                <a:uLnTx/>
                <a:uFillTx/>
                <a:latin typeface="黑体" panose="02010609060101010101" pitchFamily="49" charset="-122"/>
                <a:ea typeface="黑体" panose="02010609060101010101" pitchFamily="49" charset="-122"/>
              </a:endParaRPr>
            </a:p>
          </p:txBody>
        </p:sp>
        <p:sp>
          <p:nvSpPr>
            <p:cNvPr id="57" name="Text Box 42"/>
            <p:cNvSpPr txBox="1">
              <a:spLocks noChangeArrowheads="1"/>
            </p:cNvSpPr>
            <p:nvPr/>
          </p:nvSpPr>
          <p:spPr bwMode="auto">
            <a:xfrm>
              <a:off x="1489" y="2688"/>
              <a:ext cx="9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打开</a:t>
              </a:r>
              <a:r>
                <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-“0”</a:t>
              </a:r>
              <a:endPar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58" name="Text Box 43"/>
            <p:cNvSpPr txBox="1">
              <a:spLocks noChangeArrowheads="1"/>
            </p:cNvSpPr>
            <p:nvPr/>
          </p:nvSpPr>
          <p:spPr bwMode="auto">
            <a:xfrm>
              <a:off x="1489" y="3024"/>
              <a:ext cx="9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闭合</a:t>
              </a:r>
              <a:r>
                <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-“1”</a:t>
              </a:r>
              <a:endPar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grpSp>
      <p:grpSp>
        <p:nvGrpSpPr>
          <p:cNvPr id="59" name="Group 50"/>
          <p:cNvGrpSpPr/>
          <p:nvPr/>
        </p:nvGrpSpPr>
        <p:grpSpPr bwMode="auto">
          <a:xfrm>
            <a:off x="2098358" y="4453269"/>
            <a:ext cx="1625598" cy="871538"/>
            <a:chOff x="1328" y="3600"/>
            <a:chExt cx="1038" cy="549"/>
          </a:xfrm>
        </p:grpSpPr>
        <p:sp>
          <p:nvSpPr>
            <p:cNvPr id="60" name="Text Box 51"/>
            <p:cNvSpPr txBox="1">
              <a:spLocks noChangeArrowheads="1"/>
            </p:cNvSpPr>
            <p:nvPr/>
          </p:nvSpPr>
          <p:spPr bwMode="auto">
            <a:xfrm>
              <a:off x="1328" y="3770"/>
              <a:ext cx="192" cy="213"/>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灯</a:t>
              </a:r>
              <a:endPar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61" name="AutoShape 52"/>
            <p:cNvSpPr/>
            <p:nvPr/>
          </p:nvSpPr>
          <p:spPr bwMode="auto">
            <a:xfrm>
              <a:off x="1535" y="3676"/>
              <a:ext cx="134" cy="415"/>
            </a:xfrm>
            <a:prstGeom prst="leftBrace">
              <a:avLst>
                <a:gd name="adj1" fmla="val 29167"/>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effectLst/>
                <a:uLnTx/>
                <a:uFillTx/>
                <a:latin typeface="黑体" panose="02010609060101010101" pitchFamily="49" charset="-122"/>
                <a:ea typeface="黑体" panose="02010609060101010101" pitchFamily="49" charset="-122"/>
              </a:endParaRPr>
            </a:p>
          </p:txBody>
        </p:sp>
        <p:sp>
          <p:nvSpPr>
            <p:cNvPr id="62" name="Text Box 53"/>
            <p:cNvSpPr txBox="1">
              <a:spLocks noChangeArrowheads="1"/>
            </p:cNvSpPr>
            <p:nvPr/>
          </p:nvSpPr>
          <p:spPr bwMode="auto">
            <a:xfrm>
              <a:off x="1632" y="3600"/>
              <a:ext cx="734" cy="2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灭</a:t>
              </a:r>
              <a:r>
                <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-“0”</a:t>
              </a:r>
              <a:endPar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63" name="Text Box 54"/>
            <p:cNvSpPr txBox="1">
              <a:spLocks noChangeArrowheads="1"/>
            </p:cNvSpPr>
            <p:nvPr/>
          </p:nvSpPr>
          <p:spPr bwMode="auto">
            <a:xfrm>
              <a:off x="1626" y="3936"/>
              <a:ext cx="685" cy="2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亮</a:t>
              </a:r>
              <a:r>
                <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-“1”</a:t>
              </a:r>
              <a:endPar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grpSp>
      <p:grpSp>
        <p:nvGrpSpPr>
          <p:cNvPr id="64" name="Group 111"/>
          <p:cNvGrpSpPr/>
          <p:nvPr/>
        </p:nvGrpSpPr>
        <p:grpSpPr bwMode="auto">
          <a:xfrm>
            <a:off x="6311065" y="3387380"/>
            <a:ext cx="2209141" cy="960437"/>
            <a:chOff x="2252" y="3335"/>
            <a:chExt cx="1606" cy="605"/>
          </a:xfrm>
        </p:grpSpPr>
        <p:sp>
          <p:nvSpPr>
            <p:cNvPr id="65" name="Text Box 112"/>
            <p:cNvSpPr txBox="1">
              <a:spLocks noChangeArrowheads="1"/>
            </p:cNvSpPr>
            <p:nvPr/>
          </p:nvSpPr>
          <p:spPr bwMode="auto">
            <a:xfrm>
              <a:off x="3643" y="3526"/>
              <a:ext cx="215"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F</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sp>
          <p:nvSpPr>
            <p:cNvPr id="66" name="Rectangle 113"/>
            <p:cNvSpPr>
              <a:spLocks noChangeArrowheads="1"/>
            </p:cNvSpPr>
            <p:nvPr/>
          </p:nvSpPr>
          <p:spPr bwMode="auto">
            <a:xfrm>
              <a:off x="2880" y="3479"/>
              <a:ext cx="367" cy="419"/>
            </a:xfrm>
            <a:prstGeom prst="rect">
              <a:avLst/>
            </a:prstGeom>
            <a:noFill/>
            <a:ln w="28575">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67" name="Line 114"/>
            <p:cNvSpPr>
              <a:spLocks noChangeShapeType="1"/>
            </p:cNvSpPr>
            <p:nvPr/>
          </p:nvSpPr>
          <p:spPr bwMode="auto">
            <a:xfrm>
              <a:off x="3257" y="3671"/>
              <a:ext cx="389"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68" name="Line 115"/>
            <p:cNvSpPr>
              <a:spLocks noChangeShapeType="1"/>
            </p:cNvSpPr>
            <p:nvPr/>
          </p:nvSpPr>
          <p:spPr bwMode="auto">
            <a:xfrm>
              <a:off x="2512" y="3541"/>
              <a:ext cx="357"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70" name="Line 117"/>
            <p:cNvSpPr>
              <a:spLocks noChangeShapeType="1"/>
            </p:cNvSpPr>
            <p:nvPr/>
          </p:nvSpPr>
          <p:spPr bwMode="auto">
            <a:xfrm>
              <a:off x="2502" y="3790"/>
              <a:ext cx="367"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71" name="Text Box 118"/>
            <p:cNvSpPr txBox="1">
              <a:spLocks noChangeArrowheads="1"/>
            </p:cNvSpPr>
            <p:nvPr/>
          </p:nvSpPr>
          <p:spPr bwMode="auto">
            <a:xfrm>
              <a:off x="2265" y="3335"/>
              <a:ext cx="233"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sp>
          <p:nvSpPr>
            <p:cNvPr id="73" name="Text Box 120"/>
            <p:cNvSpPr txBox="1">
              <a:spLocks noChangeArrowheads="1"/>
            </p:cNvSpPr>
            <p:nvPr/>
          </p:nvSpPr>
          <p:spPr bwMode="auto">
            <a:xfrm>
              <a:off x="2252" y="3688"/>
              <a:ext cx="259"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sp>
          <p:nvSpPr>
            <p:cNvPr id="74" name="Text Box 122"/>
            <p:cNvSpPr txBox="1">
              <a:spLocks noChangeArrowheads="1"/>
            </p:cNvSpPr>
            <p:nvPr/>
          </p:nvSpPr>
          <p:spPr bwMode="auto">
            <a:xfrm>
              <a:off x="2862" y="3494"/>
              <a:ext cx="240" cy="252"/>
            </a:xfrm>
            <a:prstGeom prst="rect">
              <a:avLst/>
            </a:prstGeom>
            <a:noFill/>
            <a:ln w="28575" cap="sq">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Times New Roman" panose="02020603050405020304" pitchFamily="18" charset="0"/>
                </a:rPr>
                <a:t>&gt;</a:t>
              </a:r>
              <a:endPar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sp>
          <p:nvSpPr>
            <p:cNvPr id="75" name="Line 123"/>
            <p:cNvSpPr>
              <a:spLocks noChangeShapeType="1"/>
            </p:cNvSpPr>
            <p:nvPr/>
          </p:nvSpPr>
          <p:spPr bwMode="auto">
            <a:xfrm flipV="1">
              <a:off x="2935" y="3655"/>
              <a:ext cx="104" cy="56"/>
            </a:xfrm>
            <a:prstGeom prst="line">
              <a:avLst/>
            </a:prstGeom>
            <a:noFill/>
            <a:ln w="19050" cap="sq">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76" name="Text Box 124"/>
            <p:cNvSpPr txBox="1">
              <a:spLocks noChangeArrowheads="1"/>
            </p:cNvSpPr>
            <p:nvPr/>
          </p:nvSpPr>
          <p:spPr bwMode="auto">
            <a:xfrm>
              <a:off x="2991" y="3505"/>
              <a:ext cx="227" cy="252"/>
            </a:xfrm>
            <a:prstGeom prst="rect">
              <a:avLst/>
            </a:prstGeom>
            <a:noFill/>
            <a:ln w="28575" cap="sq">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Times New Roman" panose="02020603050405020304" pitchFamily="18" charset="0"/>
                </a:rPr>
                <a:t>1</a:t>
              </a:r>
              <a:endPar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77" name="Group 125"/>
          <p:cNvGrpSpPr/>
          <p:nvPr/>
        </p:nvGrpSpPr>
        <p:grpSpPr bwMode="auto">
          <a:xfrm>
            <a:off x="6288293" y="4420155"/>
            <a:ext cx="2258586" cy="947738"/>
            <a:chOff x="480" y="3325"/>
            <a:chExt cx="1351" cy="597"/>
          </a:xfrm>
        </p:grpSpPr>
        <p:sp>
          <p:nvSpPr>
            <p:cNvPr id="78" name="Text Box 126"/>
            <p:cNvSpPr txBox="1">
              <a:spLocks noChangeArrowheads="1"/>
            </p:cNvSpPr>
            <p:nvPr/>
          </p:nvSpPr>
          <p:spPr bwMode="auto">
            <a:xfrm>
              <a:off x="1616" y="3519"/>
              <a:ext cx="215"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rPr>
                <a:t>F</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endParaRPr>
            </a:p>
          </p:txBody>
        </p:sp>
        <p:sp>
          <p:nvSpPr>
            <p:cNvPr id="79" name="Rectangle 127"/>
            <p:cNvSpPr>
              <a:spLocks noChangeArrowheads="1"/>
            </p:cNvSpPr>
            <p:nvPr/>
          </p:nvSpPr>
          <p:spPr bwMode="auto">
            <a:xfrm>
              <a:off x="1011" y="3461"/>
              <a:ext cx="302" cy="419"/>
            </a:xfrm>
            <a:prstGeom prst="rect">
              <a:avLst/>
            </a:prstGeom>
            <a:noFill/>
            <a:ln w="28575">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80" name="Line 128"/>
            <p:cNvSpPr>
              <a:spLocks noChangeShapeType="1"/>
            </p:cNvSpPr>
            <p:nvPr/>
          </p:nvSpPr>
          <p:spPr bwMode="auto">
            <a:xfrm flipV="1">
              <a:off x="1311" y="3651"/>
              <a:ext cx="335" cy="2"/>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 name="Line 129"/>
            <p:cNvSpPr>
              <a:spLocks noChangeShapeType="1"/>
            </p:cNvSpPr>
            <p:nvPr/>
          </p:nvSpPr>
          <p:spPr bwMode="auto">
            <a:xfrm flipV="1">
              <a:off x="691" y="3523"/>
              <a:ext cx="309"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 name="Line 131"/>
            <p:cNvSpPr>
              <a:spLocks noChangeShapeType="1"/>
            </p:cNvSpPr>
            <p:nvPr/>
          </p:nvSpPr>
          <p:spPr bwMode="auto">
            <a:xfrm>
              <a:off x="689" y="3771"/>
              <a:ext cx="311" cy="1"/>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 name="Text Box 132"/>
            <p:cNvSpPr txBox="1">
              <a:spLocks noChangeArrowheads="1"/>
            </p:cNvSpPr>
            <p:nvPr/>
          </p:nvSpPr>
          <p:spPr bwMode="auto">
            <a:xfrm>
              <a:off x="480" y="3325"/>
              <a:ext cx="233"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rPr>
                <a:t>A</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endParaRPr>
            </a:p>
          </p:txBody>
        </p:sp>
        <p:sp>
          <p:nvSpPr>
            <p:cNvPr id="86" name="Text Box 134"/>
            <p:cNvSpPr txBox="1">
              <a:spLocks noChangeArrowheads="1"/>
            </p:cNvSpPr>
            <p:nvPr/>
          </p:nvSpPr>
          <p:spPr bwMode="auto">
            <a:xfrm>
              <a:off x="490" y="3670"/>
              <a:ext cx="213"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rPr>
                <a:t>B</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endParaRPr>
            </a:p>
          </p:txBody>
        </p:sp>
        <p:sp>
          <p:nvSpPr>
            <p:cNvPr id="87" name="Text Box 136"/>
            <p:cNvSpPr txBox="1">
              <a:spLocks noChangeArrowheads="1"/>
            </p:cNvSpPr>
            <p:nvPr/>
          </p:nvSpPr>
          <p:spPr bwMode="auto">
            <a:xfrm>
              <a:off x="1066" y="3531"/>
              <a:ext cx="208" cy="252"/>
            </a:xfrm>
            <a:prstGeom prst="rect">
              <a:avLst/>
            </a:prstGeom>
            <a:noFill/>
            <a:ln w="28575" cap="sq">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rPr>
                <a:t>+</a:t>
              </a:r>
              <a:endPar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endParaRPr>
            </a:p>
          </p:txBody>
        </p:sp>
      </p:grpSp>
      <p:grpSp>
        <p:nvGrpSpPr>
          <p:cNvPr id="88" name="Group 137"/>
          <p:cNvGrpSpPr>
            <a:grpSpLocks noChangeAspect="1"/>
          </p:cNvGrpSpPr>
          <p:nvPr/>
        </p:nvGrpSpPr>
        <p:grpSpPr bwMode="auto">
          <a:xfrm>
            <a:off x="6311802" y="5425456"/>
            <a:ext cx="2185994" cy="971711"/>
            <a:chOff x="3644" y="3332"/>
            <a:chExt cx="1469" cy="653"/>
          </a:xfrm>
        </p:grpSpPr>
        <p:grpSp>
          <p:nvGrpSpPr>
            <p:cNvPr id="89" name="Group 138"/>
            <p:cNvGrpSpPr/>
            <p:nvPr/>
          </p:nvGrpSpPr>
          <p:grpSpPr bwMode="auto">
            <a:xfrm>
              <a:off x="3863" y="3505"/>
              <a:ext cx="1066" cy="417"/>
              <a:chOff x="2020" y="2880"/>
              <a:chExt cx="1692" cy="570"/>
            </a:xfrm>
          </p:grpSpPr>
          <p:grpSp>
            <p:nvGrpSpPr>
              <p:cNvPr id="94" name="Group 139"/>
              <p:cNvGrpSpPr/>
              <p:nvPr/>
            </p:nvGrpSpPr>
            <p:grpSpPr bwMode="auto">
              <a:xfrm>
                <a:off x="2400" y="2880"/>
                <a:ext cx="816" cy="570"/>
                <a:chOff x="2352" y="3122"/>
                <a:chExt cx="816" cy="570"/>
              </a:xfrm>
            </p:grpSpPr>
            <p:sp>
              <p:nvSpPr>
                <p:cNvPr id="100" name="Arc 140"/>
                <p:cNvSpPr/>
                <p:nvPr/>
              </p:nvSpPr>
              <p:spPr bwMode="auto">
                <a:xfrm>
                  <a:off x="2352" y="3133"/>
                  <a:ext cx="240" cy="556"/>
                </a:xfrm>
                <a:custGeom>
                  <a:avLst/>
                  <a:gdLst>
                    <a:gd name="T0" fmla="*/ 0 w 21600"/>
                    <a:gd name="T1" fmla="*/ 0 h 35664"/>
                    <a:gd name="T2" fmla="*/ 0 w 21600"/>
                    <a:gd name="T3" fmla="*/ 0 h 35664"/>
                    <a:gd name="T4" fmla="*/ 0 w 21600"/>
                    <a:gd name="T5" fmla="*/ 0 h 35664"/>
                    <a:gd name="T6" fmla="*/ 0 60000 65536"/>
                    <a:gd name="T7" fmla="*/ 0 60000 65536"/>
                    <a:gd name="T8" fmla="*/ 0 60000 65536"/>
                  </a:gdLst>
                  <a:ahLst/>
                  <a:cxnLst>
                    <a:cxn ang="T6">
                      <a:pos x="T0" y="T1"/>
                    </a:cxn>
                    <a:cxn ang="T7">
                      <a:pos x="T2" y="T3"/>
                    </a:cxn>
                    <a:cxn ang="T8">
                      <a:pos x="T4" y="T5"/>
                    </a:cxn>
                  </a:cxnLst>
                  <a:rect l="0" t="0" r="r" b="b"/>
                  <a:pathLst>
                    <a:path w="21600" h="35664" fill="none" extrusionOk="0">
                      <a:moveTo>
                        <a:pt x="12190" y="0"/>
                      </a:moveTo>
                      <a:cubicBezTo>
                        <a:pt x="18078" y="4025"/>
                        <a:pt x="21600" y="10698"/>
                        <a:pt x="21600" y="17831"/>
                      </a:cubicBezTo>
                      <a:cubicBezTo>
                        <a:pt x="21600" y="24964"/>
                        <a:pt x="18077" y="31638"/>
                        <a:pt x="12187" y="35663"/>
                      </a:cubicBezTo>
                    </a:path>
                    <a:path w="21600" h="35664" stroke="0" extrusionOk="0">
                      <a:moveTo>
                        <a:pt x="12190" y="0"/>
                      </a:moveTo>
                      <a:cubicBezTo>
                        <a:pt x="18078" y="4025"/>
                        <a:pt x="21600" y="10698"/>
                        <a:pt x="21600" y="17831"/>
                      </a:cubicBezTo>
                      <a:cubicBezTo>
                        <a:pt x="21600" y="24964"/>
                        <a:pt x="18077" y="31638"/>
                        <a:pt x="12187" y="35663"/>
                      </a:cubicBezTo>
                      <a:lnTo>
                        <a:pt x="0" y="17831"/>
                      </a:lnTo>
                      <a:lnTo>
                        <a:pt x="12190" y="0"/>
                      </a:lnTo>
                      <a:close/>
                    </a:path>
                  </a:pathLst>
                </a:cu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1" name="Arc 141"/>
                <p:cNvSpPr/>
                <p:nvPr/>
              </p:nvSpPr>
              <p:spPr bwMode="auto">
                <a:xfrm>
                  <a:off x="2496" y="3122"/>
                  <a:ext cx="672" cy="286"/>
                </a:xfrm>
                <a:custGeom>
                  <a:avLst/>
                  <a:gdLst>
                    <a:gd name="T0" fmla="*/ 0 w 21600"/>
                    <a:gd name="T1" fmla="*/ 0 h 22877"/>
                    <a:gd name="T2" fmla="*/ 0 w 21600"/>
                    <a:gd name="T3" fmla="*/ 0 h 22877"/>
                    <a:gd name="T4" fmla="*/ 0 w 21600"/>
                    <a:gd name="T5" fmla="*/ 0 h 22877"/>
                    <a:gd name="T6" fmla="*/ 0 60000 65536"/>
                    <a:gd name="T7" fmla="*/ 0 60000 65536"/>
                    <a:gd name="T8" fmla="*/ 0 60000 65536"/>
                  </a:gdLst>
                  <a:ahLst/>
                  <a:cxnLst>
                    <a:cxn ang="T6">
                      <a:pos x="T0" y="T1"/>
                    </a:cxn>
                    <a:cxn ang="T7">
                      <a:pos x="T2" y="T3"/>
                    </a:cxn>
                    <a:cxn ang="T8">
                      <a:pos x="T4" y="T5"/>
                    </a:cxn>
                  </a:cxnLst>
                  <a:rect l="0" t="0" r="r" b="b"/>
                  <a:pathLst>
                    <a:path w="21600" h="22877" fill="none" extrusionOk="0">
                      <a:moveTo>
                        <a:pt x="-1" y="0"/>
                      </a:moveTo>
                      <a:cubicBezTo>
                        <a:pt x="11929" y="0"/>
                        <a:pt x="21600" y="9670"/>
                        <a:pt x="21600" y="21600"/>
                      </a:cubicBezTo>
                      <a:cubicBezTo>
                        <a:pt x="21600" y="22025"/>
                        <a:pt x="21587" y="22451"/>
                        <a:pt x="21562" y="22877"/>
                      </a:cubicBezTo>
                    </a:path>
                    <a:path w="21600" h="22877" stroke="0" extrusionOk="0">
                      <a:moveTo>
                        <a:pt x="-1" y="0"/>
                      </a:moveTo>
                      <a:cubicBezTo>
                        <a:pt x="11929" y="0"/>
                        <a:pt x="21600" y="9670"/>
                        <a:pt x="21600" y="21600"/>
                      </a:cubicBezTo>
                      <a:cubicBezTo>
                        <a:pt x="21600" y="22025"/>
                        <a:pt x="21587" y="22451"/>
                        <a:pt x="21562" y="22877"/>
                      </a:cubicBezTo>
                      <a:lnTo>
                        <a:pt x="0" y="21600"/>
                      </a:lnTo>
                      <a:lnTo>
                        <a:pt x="-1" y="0"/>
                      </a:lnTo>
                      <a:close/>
                    </a:path>
                  </a:pathLst>
                </a:cu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2" name="Arc 142"/>
                <p:cNvSpPr/>
                <p:nvPr/>
              </p:nvSpPr>
              <p:spPr bwMode="auto">
                <a:xfrm flipV="1">
                  <a:off x="2496" y="3408"/>
                  <a:ext cx="672" cy="284"/>
                </a:xfrm>
                <a:custGeom>
                  <a:avLst/>
                  <a:gdLst>
                    <a:gd name="T0" fmla="*/ 0 w 21600"/>
                    <a:gd name="T1" fmla="*/ 0 h 23425"/>
                    <a:gd name="T2" fmla="*/ 0 w 21600"/>
                    <a:gd name="T3" fmla="*/ 0 h 23425"/>
                    <a:gd name="T4" fmla="*/ 0 w 21600"/>
                    <a:gd name="T5" fmla="*/ 0 h 23425"/>
                    <a:gd name="T6" fmla="*/ 0 60000 65536"/>
                    <a:gd name="T7" fmla="*/ 0 60000 65536"/>
                    <a:gd name="T8" fmla="*/ 0 60000 65536"/>
                  </a:gdLst>
                  <a:ahLst/>
                  <a:cxnLst>
                    <a:cxn ang="T6">
                      <a:pos x="T0" y="T1"/>
                    </a:cxn>
                    <a:cxn ang="T7">
                      <a:pos x="T2" y="T3"/>
                    </a:cxn>
                    <a:cxn ang="T8">
                      <a:pos x="T4" y="T5"/>
                    </a:cxn>
                  </a:cxnLst>
                  <a:rect l="0" t="0" r="r" b="b"/>
                  <a:pathLst>
                    <a:path w="21600" h="23425" fill="none" extrusionOk="0">
                      <a:moveTo>
                        <a:pt x="-1" y="0"/>
                      </a:moveTo>
                      <a:cubicBezTo>
                        <a:pt x="11929" y="0"/>
                        <a:pt x="21600" y="9670"/>
                        <a:pt x="21600" y="21600"/>
                      </a:cubicBezTo>
                      <a:cubicBezTo>
                        <a:pt x="21600" y="22209"/>
                        <a:pt x="21574" y="22818"/>
                        <a:pt x="21522" y="23424"/>
                      </a:cubicBezTo>
                    </a:path>
                    <a:path w="21600" h="23425" stroke="0" extrusionOk="0">
                      <a:moveTo>
                        <a:pt x="-1" y="0"/>
                      </a:moveTo>
                      <a:cubicBezTo>
                        <a:pt x="11929" y="0"/>
                        <a:pt x="21600" y="9670"/>
                        <a:pt x="21600" y="21600"/>
                      </a:cubicBezTo>
                      <a:cubicBezTo>
                        <a:pt x="21600" y="22209"/>
                        <a:pt x="21574" y="22818"/>
                        <a:pt x="21522" y="23424"/>
                      </a:cubicBezTo>
                      <a:lnTo>
                        <a:pt x="0" y="21600"/>
                      </a:lnTo>
                      <a:lnTo>
                        <a:pt x="-1" y="0"/>
                      </a:lnTo>
                      <a:close/>
                    </a:path>
                  </a:pathLst>
                </a:cu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95" name="Line 143"/>
              <p:cNvSpPr>
                <a:spLocks noChangeShapeType="1"/>
              </p:cNvSpPr>
              <p:nvPr/>
            </p:nvSpPr>
            <p:spPr bwMode="auto">
              <a:xfrm>
                <a:off x="2020" y="2974"/>
                <a:ext cx="572" cy="2"/>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7" name="Line 145"/>
              <p:cNvSpPr>
                <a:spLocks noChangeShapeType="1"/>
              </p:cNvSpPr>
              <p:nvPr/>
            </p:nvSpPr>
            <p:spPr bwMode="auto">
              <a:xfrm>
                <a:off x="2020" y="3355"/>
                <a:ext cx="572" cy="5"/>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 name="Line 146"/>
              <p:cNvSpPr>
                <a:spLocks noChangeShapeType="1"/>
              </p:cNvSpPr>
              <p:nvPr/>
            </p:nvSpPr>
            <p:spPr bwMode="auto">
              <a:xfrm>
                <a:off x="3216" y="3168"/>
                <a:ext cx="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9" name="Line 147"/>
              <p:cNvSpPr>
                <a:spLocks noChangeShapeType="1"/>
              </p:cNvSpPr>
              <p:nvPr/>
            </p:nvSpPr>
            <p:spPr bwMode="auto">
              <a:xfrm flipV="1">
                <a:off x="3216" y="3166"/>
                <a:ext cx="496" cy="2"/>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90" name="Rectangle 148"/>
            <p:cNvSpPr>
              <a:spLocks noChangeArrowheads="1"/>
            </p:cNvSpPr>
            <p:nvPr/>
          </p:nvSpPr>
          <p:spPr bwMode="auto">
            <a:xfrm>
              <a:off x="3644" y="3332"/>
              <a:ext cx="233" cy="25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rPr>
                <a:t>A</a:t>
              </a:r>
              <a:endPar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endParaRPr>
            </a:p>
          </p:txBody>
        </p:sp>
        <p:sp>
          <p:nvSpPr>
            <p:cNvPr id="92" name="Rectangle 150"/>
            <p:cNvSpPr>
              <a:spLocks noChangeArrowheads="1"/>
            </p:cNvSpPr>
            <p:nvPr/>
          </p:nvSpPr>
          <p:spPr bwMode="auto">
            <a:xfrm>
              <a:off x="3644" y="3716"/>
              <a:ext cx="239" cy="269"/>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rPr>
                <a:t>B</a:t>
              </a:r>
              <a:endPar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endParaRPr>
            </a:p>
          </p:txBody>
        </p:sp>
        <p:sp>
          <p:nvSpPr>
            <p:cNvPr id="93" name="Rectangle 151"/>
            <p:cNvSpPr>
              <a:spLocks noChangeArrowheads="1"/>
            </p:cNvSpPr>
            <p:nvPr/>
          </p:nvSpPr>
          <p:spPr bwMode="auto">
            <a:xfrm>
              <a:off x="4898" y="3586"/>
              <a:ext cx="215" cy="25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rPr>
                <a:t>F</a:t>
              </a:r>
              <a:endPar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lide(fromBottom)">
                                      <p:cBhvr>
                                        <p:cTn id="12" dur="500"/>
                                        <p:tgtEl>
                                          <p:spTgt spid="2">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slide(fromBottom)">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22" presetClass="entr" presetSubtype="8"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left)">
                                      <p:cBhvr>
                                        <p:cTn id="23" dur="500"/>
                                        <p:tgtEl>
                                          <p:spTgt spid="54"/>
                                        </p:tgtEl>
                                      </p:cBhvr>
                                    </p:animEffect>
                                  </p:childTnLst>
                                </p:cTn>
                              </p:par>
                              <p:par>
                                <p:cTn id="24" presetID="22" presetClass="entr" presetSubtype="8"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left)">
                                      <p:cBhvr>
                                        <p:cTn id="26" dur="5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trips(upRight)">
                                      <p:cBhvr>
                                        <p:cTn id="36" dur="500"/>
                                        <p:tgtEl>
                                          <p:spTgt spid="10"/>
                                        </p:tgtEl>
                                      </p:cBhvr>
                                    </p:animEffect>
                                  </p:childTnLst>
                                </p:cTn>
                              </p:par>
                              <p:par>
                                <p:cTn id="37" presetID="18" presetClass="entr" presetSubtype="3"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strips(upRight)">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3"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strips(upRight)">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wipe(left)">
                                      <p:cBhvr>
                                        <p:cTn id="49" dur="500"/>
                                        <p:tgtEl>
                                          <p:spTgt spid="6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wipe(left)">
                                      <p:cBhvr>
                                        <p:cTn id="54" dur="500"/>
                                        <p:tgtEl>
                                          <p:spTgt spid="7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left)">
                                      <p:cBhvr>
                                        <p:cTn id="5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993" y="-3031"/>
            <a:ext cx="82296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0" indent="0" eaLnBrk="1" hangingPunct="1">
              <a:lnSpc>
                <a:spcPct val="120000"/>
              </a:lnSpc>
              <a:spcBef>
                <a:spcPct val="90000"/>
              </a:spcBef>
              <a:buClr>
                <a:srgbClr val="330066"/>
              </a:buClr>
              <a:buNone/>
              <a:defRPr/>
            </a:pPr>
            <a:r>
              <a:rPr lang="en-US" altLang="zh-CN" sz="2800" dirty="0">
                <a:latin typeface="黑体" panose="02010609060101010101" pitchFamily="49" charset="-122"/>
                <a:ea typeface="黑体" panose="02010609060101010101" pitchFamily="49" charset="-122"/>
              </a:rPr>
              <a:t> </a:t>
            </a:r>
            <a:r>
              <a:rPr lang="zh-CN" altLang="en-US" sz="2800" dirty="0">
                <a:solidFill>
                  <a:srgbClr val="1F08F8"/>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“非”</a:t>
            </a:r>
            <a:r>
              <a:rPr lang="zh-CN" altLang="en-US" sz="2800" dirty="0">
                <a:latin typeface="黑体" panose="02010609060101010101" pitchFamily="49" charset="-122"/>
                <a:ea typeface="黑体" panose="02010609060101010101" pitchFamily="49" charset="-122"/>
              </a:rPr>
              <a:t>逻辑运算</a:t>
            </a:r>
            <a:endParaRPr lang="en-US" altLang="zh-CN" sz="2800" dirty="0">
              <a:latin typeface="黑体" panose="02010609060101010101" pitchFamily="49" charset="-122"/>
              <a:ea typeface="黑体" panose="02010609060101010101" pitchFamily="49" charset="-122"/>
            </a:endParaRPr>
          </a:p>
          <a:p>
            <a:pPr lvl="0" eaLnBrk="1" hangingPunct="1">
              <a:spcBef>
                <a:spcPts val="400"/>
              </a:spcBef>
              <a:buClr>
                <a:srgbClr val="330066"/>
              </a:buClr>
              <a:defRPr/>
            </a:pPr>
            <a:r>
              <a:rPr kumimoji="0" lang="en-US" altLang="zh-CN" sz="2800" dirty="0">
                <a:solidFill>
                  <a:srgbClr val="000000"/>
                </a:solidFill>
                <a:latin typeface="黑体" panose="02010609060101010101" pitchFamily="49" charset="-122"/>
                <a:ea typeface="黑体" panose="02010609060101010101" pitchFamily="49" charset="-122"/>
              </a:rPr>
              <a:t>1</a:t>
            </a:r>
            <a:r>
              <a:rPr kumimoji="0" lang="zh-CN" altLang="en-US" sz="2800" dirty="0">
                <a:solidFill>
                  <a:srgbClr val="000000"/>
                </a:solidFill>
                <a:latin typeface="黑体" panose="02010609060101010101" pitchFamily="49" charset="-122"/>
                <a:ea typeface="黑体" panose="02010609060101010101" pitchFamily="49" charset="-122"/>
              </a:rPr>
              <a:t>、定义</a:t>
            </a:r>
            <a:endParaRPr kumimoji="0" lang="en-US" altLang="zh-CN" sz="2800" dirty="0">
              <a:solidFill>
                <a:srgbClr val="000000"/>
              </a:solidFill>
              <a:latin typeface="黑体" panose="02010609060101010101" pitchFamily="49" charset="-122"/>
              <a:ea typeface="黑体" panose="02010609060101010101" pitchFamily="49" charset="-122"/>
            </a:endParaRPr>
          </a:p>
          <a:p>
            <a:pPr marL="0" lvl="0" indent="0" algn="just" eaLnBrk="1" hangingPunct="1">
              <a:spcBef>
                <a:spcPts val="400"/>
              </a:spcBef>
              <a:buClr>
                <a:srgbClr val="330066"/>
              </a:buClr>
              <a:buNone/>
              <a:defRPr/>
            </a:pPr>
            <a:r>
              <a:rPr kumimoji="0" lang="en-US" altLang="zh-CN" sz="2800" dirty="0">
                <a:solidFill>
                  <a:srgbClr val="000000"/>
                </a:solidFill>
                <a:latin typeface="黑体" panose="02010609060101010101" pitchFamily="49" charset="-122"/>
                <a:ea typeface="黑体" panose="02010609060101010101" pitchFamily="49" charset="-122"/>
              </a:rPr>
              <a:t>  </a:t>
            </a:r>
            <a:r>
              <a:rPr kumimoji="0" lang="zh-CN" altLang="en-US" sz="2800" dirty="0">
                <a:solidFill>
                  <a:srgbClr val="000000"/>
                </a:solidFill>
                <a:latin typeface="黑体" panose="02010609060101010101" pitchFamily="49" charset="-122"/>
                <a:ea typeface="黑体" panose="02010609060101010101" pitchFamily="49" charset="-122"/>
              </a:rPr>
              <a:t>条件具备时，事件不发生；条件不具备时，事件一定发生。“非逻辑关系”描述这种因果关系</a:t>
            </a:r>
            <a:endParaRPr kumimoji="0" lang="en-US" altLang="zh-CN" sz="2800" dirty="0">
              <a:solidFill>
                <a:srgbClr val="000000"/>
              </a:solidFill>
              <a:latin typeface="黑体" panose="02010609060101010101" pitchFamily="49" charset="-122"/>
              <a:ea typeface="黑体" panose="02010609060101010101" pitchFamily="49" charset="-122"/>
            </a:endParaRPr>
          </a:p>
        </p:txBody>
      </p:sp>
      <p:sp>
        <p:nvSpPr>
          <p:cNvPr id="3" name="灯片编号占位符 2"/>
          <p:cNvSpPr txBox="1"/>
          <p:nvPr/>
        </p:nvSpPr>
        <p:spPr>
          <a:xfrm>
            <a:off x="222737" y="6478561"/>
            <a:ext cx="902677" cy="338407"/>
          </a:xfrm>
          <a:prstGeom prst="rect">
            <a:avLst/>
          </a:prstGeom>
        </p:spPr>
        <p:txBody>
          <a:bodyPr/>
          <a:ls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a:lstStyle>
          <a:p>
            <a:pPr>
              <a:defRPr/>
            </a:pPr>
            <a:fld id="{315B291C-51FB-4C18-A138-CCB3C24CD792}" type="slidenum">
              <a:rPr lang="en-US" altLang="zh-CN" smtClean="0"/>
            </a:fld>
            <a:endParaRPr lang="en-US" altLang="zh-CN" dirty="0"/>
          </a:p>
        </p:txBody>
      </p:sp>
      <p:grpSp>
        <p:nvGrpSpPr>
          <p:cNvPr id="4" name="组合 3"/>
          <p:cNvGrpSpPr/>
          <p:nvPr/>
        </p:nvGrpSpPr>
        <p:grpSpPr>
          <a:xfrm>
            <a:off x="4552135" y="3076810"/>
            <a:ext cx="1485350" cy="1505878"/>
            <a:chOff x="3853166" y="3652317"/>
            <a:chExt cx="1018188" cy="1505878"/>
          </a:xfrm>
        </p:grpSpPr>
        <p:sp>
          <p:nvSpPr>
            <p:cNvPr id="5" name="文本框 4"/>
            <p:cNvSpPr txBox="1"/>
            <p:nvPr/>
          </p:nvSpPr>
          <p:spPr bwMode="auto">
            <a:xfrm>
              <a:off x="3895493" y="3711645"/>
              <a:ext cx="97586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A    F</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1     0</a:t>
              </a:r>
              <a:endParaRPr lang="en-US" altLang="zh-CN" dirty="0">
                <a:solidFill>
                  <a:schemeClr val="tx1"/>
                </a:solidFill>
                <a:latin typeface="Times New Roman" panose="02020603050405020304" pitchFamily="18" charset="0"/>
              </a:endParaRPr>
            </a:p>
          </p:txBody>
        </p:sp>
        <p:cxnSp>
          <p:nvCxnSpPr>
            <p:cNvPr id="6" name="直接连接符 5"/>
            <p:cNvCxnSpPr/>
            <p:nvPr/>
          </p:nvCxnSpPr>
          <p:spPr bwMode="auto">
            <a:xfrm flipV="1">
              <a:off x="3853166" y="3924302"/>
              <a:ext cx="851744" cy="8149"/>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254296" y="3652317"/>
              <a:ext cx="7161" cy="915411"/>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Text Box 85"/>
          <p:cNvSpPr txBox="1">
            <a:spLocks noChangeArrowheads="1"/>
          </p:cNvSpPr>
          <p:nvPr/>
        </p:nvSpPr>
        <p:spPr bwMode="auto">
          <a:xfrm>
            <a:off x="3684743" y="2300102"/>
            <a:ext cx="3166500"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、非逻辑真值表</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 Box 85"/>
          <p:cNvSpPr txBox="1">
            <a:spLocks noChangeArrowheads="1"/>
          </p:cNvSpPr>
          <p:nvPr/>
        </p:nvSpPr>
        <p:spPr bwMode="auto">
          <a:xfrm>
            <a:off x="3707257" y="4533994"/>
            <a:ext cx="2570880"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4</a:t>
            </a:r>
            <a:r>
              <a:rPr lang="zh-CN" altLang="en-US" sz="2800" dirty="0">
                <a:latin typeface="黑体" panose="02010609060101010101" pitchFamily="49" charset="-122"/>
                <a:ea typeface="黑体" panose="02010609060101010101" pitchFamily="49" charset="-122"/>
              </a:rPr>
              <a:t>、非逻辑符号</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0" name="Group 39"/>
          <p:cNvGrpSpPr/>
          <p:nvPr/>
        </p:nvGrpSpPr>
        <p:grpSpPr bwMode="auto">
          <a:xfrm>
            <a:off x="-32524" y="3555553"/>
            <a:ext cx="2580259" cy="840207"/>
            <a:chOff x="787" y="2688"/>
            <a:chExt cx="1679" cy="569"/>
          </a:xfrm>
        </p:grpSpPr>
        <p:sp>
          <p:nvSpPr>
            <p:cNvPr id="11" name="Text Box 40"/>
            <p:cNvSpPr txBox="1">
              <a:spLocks noChangeArrowheads="1"/>
            </p:cNvSpPr>
            <p:nvPr/>
          </p:nvSpPr>
          <p:spPr bwMode="auto">
            <a:xfrm>
              <a:off x="787" y="2880"/>
              <a:ext cx="87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设：开关</a:t>
              </a:r>
              <a:endPar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12" name="AutoShape 41"/>
            <p:cNvSpPr/>
            <p:nvPr/>
          </p:nvSpPr>
          <p:spPr bwMode="auto">
            <a:xfrm>
              <a:off x="1393" y="2762"/>
              <a:ext cx="143" cy="465"/>
            </a:xfrm>
            <a:prstGeom prst="leftBrace">
              <a:avLst>
                <a:gd name="adj1" fmla="val 39103"/>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effectLst/>
                <a:uLnTx/>
                <a:uFillTx/>
                <a:latin typeface="黑体" panose="02010609060101010101" pitchFamily="49" charset="-122"/>
                <a:ea typeface="黑体" panose="02010609060101010101" pitchFamily="49" charset="-122"/>
              </a:endParaRPr>
            </a:p>
          </p:txBody>
        </p:sp>
        <p:sp>
          <p:nvSpPr>
            <p:cNvPr id="13" name="Text Box 42"/>
            <p:cNvSpPr txBox="1">
              <a:spLocks noChangeArrowheads="1"/>
            </p:cNvSpPr>
            <p:nvPr/>
          </p:nvSpPr>
          <p:spPr bwMode="auto">
            <a:xfrm>
              <a:off x="1489" y="2688"/>
              <a:ext cx="9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打开</a:t>
              </a:r>
              <a:r>
                <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-“0”</a:t>
              </a:r>
              <a:endPar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14" name="Text Box 43"/>
            <p:cNvSpPr txBox="1">
              <a:spLocks noChangeArrowheads="1"/>
            </p:cNvSpPr>
            <p:nvPr/>
          </p:nvSpPr>
          <p:spPr bwMode="auto">
            <a:xfrm>
              <a:off x="1489" y="3024"/>
              <a:ext cx="9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闭合</a:t>
              </a:r>
              <a:r>
                <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-“1”</a:t>
              </a:r>
              <a:endPar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grpSp>
      <p:grpSp>
        <p:nvGrpSpPr>
          <p:cNvPr id="15" name="Group 50"/>
          <p:cNvGrpSpPr/>
          <p:nvPr/>
        </p:nvGrpSpPr>
        <p:grpSpPr bwMode="auto">
          <a:xfrm>
            <a:off x="2098358" y="3539571"/>
            <a:ext cx="1625598" cy="871538"/>
            <a:chOff x="1328" y="3600"/>
            <a:chExt cx="1038" cy="549"/>
          </a:xfrm>
        </p:grpSpPr>
        <p:sp>
          <p:nvSpPr>
            <p:cNvPr id="16" name="Text Box 51"/>
            <p:cNvSpPr txBox="1">
              <a:spLocks noChangeArrowheads="1"/>
            </p:cNvSpPr>
            <p:nvPr/>
          </p:nvSpPr>
          <p:spPr bwMode="auto">
            <a:xfrm>
              <a:off x="1328" y="3770"/>
              <a:ext cx="192" cy="213"/>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灯</a:t>
              </a:r>
              <a:endPar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17" name="AutoShape 52"/>
            <p:cNvSpPr/>
            <p:nvPr/>
          </p:nvSpPr>
          <p:spPr bwMode="auto">
            <a:xfrm>
              <a:off x="1535" y="3676"/>
              <a:ext cx="134" cy="415"/>
            </a:xfrm>
            <a:prstGeom prst="leftBrace">
              <a:avLst>
                <a:gd name="adj1" fmla="val 29167"/>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effectLst/>
                <a:uLnTx/>
                <a:uFillTx/>
                <a:latin typeface="黑体" panose="02010609060101010101" pitchFamily="49" charset="-122"/>
                <a:ea typeface="黑体" panose="02010609060101010101" pitchFamily="49" charset="-122"/>
              </a:endParaRPr>
            </a:p>
          </p:txBody>
        </p:sp>
        <p:sp>
          <p:nvSpPr>
            <p:cNvPr id="18" name="Text Box 53"/>
            <p:cNvSpPr txBox="1">
              <a:spLocks noChangeArrowheads="1"/>
            </p:cNvSpPr>
            <p:nvPr/>
          </p:nvSpPr>
          <p:spPr bwMode="auto">
            <a:xfrm>
              <a:off x="1632" y="3600"/>
              <a:ext cx="734" cy="2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灭</a:t>
              </a:r>
              <a:r>
                <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-“0”</a:t>
              </a:r>
              <a:endPar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19" name="Text Box 54"/>
            <p:cNvSpPr txBox="1">
              <a:spLocks noChangeArrowheads="1"/>
            </p:cNvSpPr>
            <p:nvPr/>
          </p:nvSpPr>
          <p:spPr bwMode="auto">
            <a:xfrm>
              <a:off x="1626" y="3936"/>
              <a:ext cx="685" cy="2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亮</a:t>
              </a:r>
              <a:r>
                <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-“1”</a:t>
              </a:r>
              <a:endParaRPr kumimoji="1" lang="en-US" altLang="zh-CN" sz="1600" b="1"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grpSp>
      <p:grpSp>
        <p:nvGrpSpPr>
          <p:cNvPr id="20" name="Group 3"/>
          <p:cNvGrpSpPr>
            <a:grpSpLocks noChangeAspect="1"/>
          </p:cNvGrpSpPr>
          <p:nvPr/>
        </p:nvGrpSpPr>
        <p:grpSpPr bwMode="auto">
          <a:xfrm>
            <a:off x="533834" y="2296141"/>
            <a:ext cx="2713482" cy="1078992"/>
            <a:chOff x="1447" y="276"/>
            <a:chExt cx="2391" cy="944"/>
          </a:xfrm>
        </p:grpSpPr>
        <p:sp>
          <p:nvSpPr>
            <p:cNvPr id="21" name="Line 4"/>
            <p:cNvSpPr>
              <a:spLocks noChangeShapeType="1"/>
            </p:cNvSpPr>
            <p:nvPr/>
          </p:nvSpPr>
          <p:spPr bwMode="auto">
            <a:xfrm rot="5400000">
              <a:off x="2678" y="545"/>
              <a:ext cx="378"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Line 5"/>
            <p:cNvSpPr>
              <a:spLocks noChangeShapeType="1"/>
            </p:cNvSpPr>
            <p:nvPr/>
          </p:nvSpPr>
          <p:spPr bwMode="auto">
            <a:xfrm>
              <a:off x="3369" y="335"/>
              <a:ext cx="0" cy="528"/>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 name="Line 6"/>
            <p:cNvSpPr>
              <a:spLocks noChangeShapeType="1"/>
            </p:cNvSpPr>
            <p:nvPr/>
          </p:nvSpPr>
          <p:spPr bwMode="auto">
            <a:xfrm>
              <a:off x="3357" y="959"/>
              <a:ext cx="0" cy="234"/>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4" name="Line 7"/>
            <p:cNvSpPr>
              <a:spLocks noChangeShapeType="1"/>
            </p:cNvSpPr>
            <p:nvPr/>
          </p:nvSpPr>
          <p:spPr bwMode="auto">
            <a:xfrm flipH="1">
              <a:off x="1833" y="771"/>
              <a:ext cx="3" cy="411"/>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5" name="Line 8"/>
            <p:cNvSpPr>
              <a:spLocks noChangeShapeType="1"/>
            </p:cNvSpPr>
            <p:nvPr/>
          </p:nvSpPr>
          <p:spPr bwMode="auto">
            <a:xfrm>
              <a:off x="1842" y="1190"/>
              <a:ext cx="1510"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6" name="Line 9"/>
            <p:cNvSpPr>
              <a:spLocks noChangeShapeType="1"/>
            </p:cNvSpPr>
            <p:nvPr/>
          </p:nvSpPr>
          <p:spPr bwMode="auto">
            <a:xfrm>
              <a:off x="1692" y="675"/>
              <a:ext cx="288"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7" name="Line 10"/>
            <p:cNvSpPr>
              <a:spLocks noChangeShapeType="1"/>
            </p:cNvSpPr>
            <p:nvPr/>
          </p:nvSpPr>
          <p:spPr bwMode="auto">
            <a:xfrm>
              <a:off x="1788" y="771"/>
              <a:ext cx="96"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 name="Text Box 11"/>
            <p:cNvSpPr txBox="1">
              <a:spLocks noChangeArrowheads="1"/>
            </p:cNvSpPr>
            <p:nvPr/>
          </p:nvSpPr>
          <p:spPr bwMode="auto">
            <a:xfrm>
              <a:off x="1447" y="603"/>
              <a:ext cx="299" cy="33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rPr>
                <a:t>E</a:t>
              </a:r>
              <a:endParaRPr kumimoji="1"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endParaRPr>
            </a:p>
          </p:txBody>
        </p:sp>
        <p:sp>
          <p:nvSpPr>
            <p:cNvPr id="29" name="Text Box 12"/>
            <p:cNvSpPr txBox="1">
              <a:spLocks noChangeArrowheads="1"/>
            </p:cNvSpPr>
            <p:nvPr/>
          </p:nvSpPr>
          <p:spPr bwMode="auto">
            <a:xfrm>
              <a:off x="3483" y="734"/>
              <a:ext cx="355" cy="33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rPr>
                <a:t>F</a:t>
              </a:r>
              <a:endPar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endParaRPr>
            </a:p>
          </p:txBody>
        </p:sp>
        <p:sp>
          <p:nvSpPr>
            <p:cNvPr id="30" name="Rectangle 13"/>
            <p:cNvSpPr>
              <a:spLocks noChangeArrowheads="1"/>
            </p:cNvSpPr>
            <p:nvPr/>
          </p:nvSpPr>
          <p:spPr bwMode="auto">
            <a:xfrm>
              <a:off x="2188" y="276"/>
              <a:ext cx="432" cy="144"/>
            </a:xfrm>
            <a:prstGeom prst="rect">
              <a:avLst/>
            </a:prstGeom>
            <a:noFill/>
            <a:ln w="38100">
              <a:solidFill>
                <a:srgbClr val="1F08F8"/>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1" name="Line 14"/>
            <p:cNvSpPr>
              <a:spLocks noChangeShapeType="1"/>
            </p:cNvSpPr>
            <p:nvPr/>
          </p:nvSpPr>
          <p:spPr bwMode="auto">
            <a:xfrm>
              <a:off x="2868" y="915"/>
              <a:ext cx="0" cy="257"/>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 name="Line 15"/>
            <p:cNvSpPr>
              <a:spLocks noChangeShapeType="1"/>
            </p:cNvSpPr>
            <p:nvPr/>
          </p:nvSpPr>
          <p:spPr bwMode="auto">
            <a:xfrm>
              <a:off x="2857" y="697"/>
              <a:ext cx="186" cy="18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3" name="Text Box 16"/>
            <p:cNvSpPr txBox="1">
              <a:spLocks noChangeArrowheads="1"/>
            </p:cNvSpPr>
            <p:nvPr/>
          </p:nvSpPr>
          <p:spPr bwMode="auto">
            <a:xfrm>
              <a:off x="2617" y="591"/>
              <a:ext cx="311" cy="33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rPr>
                <a:t>A</a:t>
              </a:r>
              <a:endParaRPr kumimoji="1"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endParaRPr>
            </a:p>
          </p:txBody>
        </p:sp>
        <p:sp>
          <p:nvSpPr>
            <p:cNvPr id="34" name="Text Box 17"/>
            <p:cNvSpPr txBox="1">
              <a:spLocks noChangeArrowheads="1"/>
            </p:cNvSpPr>
            <p:nvPr/>
          </p:nvSpPr>
          <p:spPr bwMode="auto">
            <a:xfrm>
              <a:off x="2236" y="426"/>
              <a:ext cx="305" cy="336"/>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1"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rPr>
                <a:t>R</a:t>
              </a:r>
              <a:endPar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mn-cs"/>
              </a:endParaRPr>
            </a:p>
          </p:txBody>
        </p:sp>
        <p:sp>
          <p:nvSpPr>
            <p:cNvPr id="35" name="Line 18"/>
            <p:cNvSpPr>
              <a:spLocks noChangeShapeType="1"/>
            </p:cNvSpPr>
            <p:nvPr/>
          </p:nvSpPr>
          <p:spPr bwMode="auto">
            <a:xfrm>
              <a:off x="2617" y="335"/>
              <a:ext cx="766"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6" name="Line 19"/>
            <p:cNvSpPr>
              <a:spLocks noChangeShapeType="1"/>
            </p:cNvSpPr>
            <p:nvPr/>
          </p:nvSpPr>
          <p:spPr bwMode="auto">
            <a:xfrm flipH="1">
              <a:off x="1852" y="335"/>
              <a:ext cx="336" cy="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7" name="Line 20"/>
            <p:cNvSpPr>
              <a:spLocks noChangeShapeType="1"/>
            </p:cNvSpPr>
            <p:nvPr/>
          </p:nvSpPr>
          <p:spPr bwMode="auto">
            <a:xfrm>
              <a:off x="1848" y="335"/>
              <a:ext cx="0" cy="33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38" name="Group 21"/>
            <p:cNvGrpSpPr/>
            <p:nvPr/>
          </p:nvGrpSpPr>
          <p:grpSpPr bwMode="auto">
            <a:xfrm>
              <a:off x="3123" y="584"/>
              <a:ext cx="539" cy="486"/>
              <a:chOff x="3005" y="2691"/>
              <a:chExt cx="691" cy="573"/>
            </a:xfrm>
          </p:grpSpPr>
          <p:grpSp>
            <p:nvGrpSpPr>
              <p:cNvPr id="41" name="Group 22"/>
              <p:cNvGrpSpPr/>
              <p:nvPr/>
            </p:nvGrpSpPr>
            <p:grpSpPr bwMode="auto">
              <a:xfrm>
                <a:off x="3134" y="2789"/>
                <a:ext cx="336" cy="336"/>
                <a:chOff x="3888" y="1872"/>
                <a:chExt cx="336" cy="336"/>
              </a:xfrm>
            </p:grpSpPr>
            <p:sp>
              <p:nvSpPr>
                <p:cNvPr id="46" name="Oval 23"/>
                <p:cNvSpPr>
                  <a:spLocks noChangeArrowheads="1"/>
                </p:cNvSpPr>
                <p:nvPr/>
              </p:nvSpPr>
              <p:spPr bwMode="auto">
                <a:xfrm>
                  <a:off x="3888" y="1872"/>
                  <a:ext cx="336" cy="336"/>
                </a:xfrm>
                <a:prstGeom prst="ellipse">
                  <a:avLst/>
                </a:prstGeom>
                <a:solidFill>
                  <a:srgbClr val="FFFF99"/>
                </a:solidFill>
                <a:ln w="38100">
                  <a:solidFill>
                    <a:srgbClr val="1F08F8"/>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7" name="Line 24"/>
                <p:cNvSpPr>
                  <a:spLocks noChangeShapeType="1"/>
                </p:cNvSpPr>
                <p:nvPr/>
              </p:nvSpPr>
              <p:spPr bwMode="auto">
                <a:xfrm flipH="1">
                  <a:off x="3888" y="1968"/>
                  <a:ext cx="288" cy="144"/>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8" name="Line 25"/>
                <p:cNvSpPr>
                  <a:spLocks noChangeShapeType="1"/>
                </p:cNvSpPr>
                <p:nvPr/>
              </p:nvSpPr>
              <p:spPr bwMode="auto">
                <a:xfrm>
                  <a:off x="3984" y="1920"/>
                  <a:ext cx="192" cy="240"/>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42" name="Line 26"/>
              <p:cNvSpPr>
                <a:spLocks noChangeShapeType="1"/>
              </p:cNvSpPr>
              <p:nvPr/>
            </p:nvSpPr>
            <p:spPr bwMode="auto">
              <a:xfrm flipH="1">
                <a:off x="3506" y="2789"/>
                <a:ext cx="190" cy="83"/>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3" name="Line 27"/>
              <p:cNvSpPr>
                <a:spLocks noChangeShapeType="1"/>
              </p:cNvSpPr>
              <p:nvPr/>
            </p:nvSpPr>
            <p:spPr bwMode="auto">
              <a:xfrm flipH="1">
                <a:off x="3005" y="3102"/>
                <a:ext cx="129" cy="114"/>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4" name="Line 28"/>
              <p:cNvSpPr>
                <a:spLocks noChangeShapeType="1"/>
              </p:cNvSpPr>
              <p:nvPr/>
            </p:nvSpPr>
            <p:spPr bwMode="auto">
              <a:xfrm>
                <a:off x="3005" y="2691"/>
                <a:ext cx="129" cy="133"/>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5" name="Line 29"/>
              <p:cNvSpPr>
                <a:spLocks noChangeShapeType="1"/>
              </p:cNvSpPr>
              <p:nvPr/>
            </p:nvSpPr>
            <p:spPr bwMode="auto">
              <a:xfrm>
                <a:off x="3422" y="3131"/>
                <a:ext cx="72" cy="133"/>
              </a:xfrm>
              <a:prstGeom prst="line">
                <a:avLst/>
              </a:prstGeom>
              <a:noFill/>
              <a:ln w="38100">
                <a:solidFill>
                  <a:srgbClr val="1F08F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39" name="Oval 30"/>
            <p:cNvSpPr>
              <a:spLocks noChangeArrowheads="1"/>
            </p:cNvSpPr>
            <p:nvPr/>
          </p:nvSpPr>
          <p:spPr bwMode="auto">
            <a:xfrm>
              <a:off x="2815" y="295"/>
              <a:ext cx="88" cy="78"/>
            </a:xfrm>
            <a:prstGeom prst="ellipse">
              <a:avLst/>
            </a:prstGeom>
            <a:solidFill>
              <a:schemeClr val="tx1"/>
            </a:solidFill>
            <a:ln w="38100">
              <a:solidFill>
                <a:srgbClr val="1F08F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0" name="Oval 31"/>
            <p:cNvSpPr>
              <a:spLocks noChangeArrowheads="1"/>
            </p:cNvSpPr>
            <p:nvPr/>
          </p:nvSpPr>
          <p:spPr bwMode="auto">
            <a:xfrm>
              <a:off x="2815" y="1142"/>
              <a:ext cx="88" cy="78"/>
            </a:xfrm>
            <a:prstGeom prst="ellipse">
              <a:avLst/>
            </a:prstGeom>
            <a:solidFill>
              <a:schemeClr val="tx1"/>
            </a:solidFill>
            <a:ln w="38100">
              <a:solidFill>
                <a:srgbClr val="1F08F8"/>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49" name="组合 48"/>
          <p:cNvGrpSpPr/>
          <p:nvPr/>
        </p:nvGrpSpPr>
        <p:grpSpPr>
          <a:xfrm>
            <a:off x="332231" y="5338896"/>
            <a:ext cx="3503613" cy="1330325"/>
            <a:chOff x="332231" y="5174136"/>
            <a:chExt cx="3503613" cy="1330325"/>
          </a:xfrm>
        </p:grpSpPr>
        <p:grpSp>
          <p:nvGrpSpPr>
            <p:cNvPr id="50" name="Group 83"/>
            <p:cNvGrpSpPr/>
            <p:nvPr/>
          </p:nvGrpSpPr>
          <p:grpSpPr bwMode="auto">
            <a:xfrm>
              <a:off x="332231" y="5174136"/>
              <a:ext cx="3503613" cy="1330325"/>
              <a:chOff x="1269" y="2928"/>
              <a:chExt cx="2207" cy="838"/>
            </a:xfrm>
            <a:noFill/>
          </p:grpSpPr>
          <p:sp>
            <p:nvSpPr>
              <p:cNvPr id="56" name="Rectangle 84"/>
              <p:cNvSpPr>
                <a:spLocks noChangeArrowheads="1"/>
              </p:cNvSpPr>
              <p:nvPr/>
            </p:nvSpPr>
            <p:spPr bwMode="auto">
              <a:xfrm>
                <a:off x="1728" y="2928"/>
                <a:ext cx="1236" cy="480"/>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黑体" panose="02010609060101010101" pitchFamily="49" charset="-122"/>
                  <a:ea typeface="黑体" panose="02010609060101010101" pitchFamily="49" charset="-122"/>
                </a:endParaRPr>
              </a:p>
            </p:txBody>
          </p:sp>
          <p:sp>
            <p:nvSpPr>
              <p:cNvPr id="57" name="Text Box 85"/>
              <p:cNvSpPr txBox="1">
                <a:spLocks noChangeArrowheads="1"/>
              </p:cNvSpPr>
              <p:nvPr/>
            </p:nvSpPr>
            <p:spPr bwMode="auto">
              <a:xfrm>
                <a:off x="1269" y="3029"/>
                <a:ext cx="2207" cy="737"/>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、非逻辑函数式</a:t>
                </a:r>
                <a:r>
                  <a:rPr lang="zh-CN" altLang="en-US" sz="28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pSp>
        <p:grpSp>
          <p:nvGrpSpPr>
            <p:cNvPr id="52" name="Group 90"/>
            <p:cNvGrpSpPr/>
            <p:nvPr/>
          </p:nvGrpSpPr>
          <p:grpSpPr bwMode="auto">
            <a:xfrm>
              <a:off x="1810196" y="5201678"/>
              <a:ext cx="1774827" cy="1216028"/>
              <a:chOff x="1494" y="2167"/>
              <a:chExt cx="1118" cy="766"/>
            </a:xfrm>
            <a:noFill/>
          </p:grpSpPr>
          <p:sp>
            <p:nvSpPr>
              <p:cNvPr id="54" name="Rectangle 91"/>
              <p:cNvSpPr>
                <a:spLocks noChangeArrowheads="1"/>
              </p:cNvSpPr>
              <p:nvPr/>
            </p:nvSpPr>
            <p:spPr bwMode="auto">
              <a:xfrm>
                <a:off x="1784" y="2167"/>
                <a:ext cx="828" cy="480"/>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800"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5" name="Text Box 92"/>
                  <p:cNvSpPr txBox="1">
                    <a:spLocks noChangeArrowheads="1"/>
                  </p:cNvSpPr>
                  <p:nvPr/>
                </p:nvSpPr>
                <p:spPr bwMode="auto">
                  <a:xfrm>
                    <a:off x="1494" y="2603"/>
                    <a:ext cx="751" cy="330"/>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Times New Roman" panose="02020603050405020304" pitchFamily="18" charset="0"/>
                            </a:rPr>
                            <m:t>𝑭</m:t>
                          </m:r>
                          <m: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Times New Roman" panose="02020603050405020304" pitchFamily="18" charset="0"/>
                            </a:rPr>
                            <m:t>=</m:t>
                          </m:r>
                          <m:acc>
                            <m:accPr>
                              <m:chr m:val="̅"/>
                              <m:ctrlP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Times New Roman" panose="02020603050405020304" pitchFamily="18" charset="0"/>
                                </a:rPr>
                              </m:ctrlPr>
                            </m:accPr>
                            <m:e>
                              <m: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Times New Roman" panose="02020603050405020304" pitchFamily="18" charset="0"/>
                                </a:rPr>
                                <m:t>𝑨</m:t>
                              </m:r>
                            </m:e>
                          </m:acc>
                        </m:oMath>
                      </m:oMathPara>
                    </a14:m>
                    <a:endParaRPr kumimoji="1" lang="en-US" altLang="zh-CN"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55" name="Text Box 92"/>
                  <p:cNvSpPr txBox="1">
                    <a:spLocks noRot="1" noChangeAspect="1" noMove="1" noResize="1" noEditPoints="1" noAdjustHandles="1" noChangeArrowheads="1" noChangeShapeType="1" noTextEdit="1"/>
                  </p:cNvSpPr>
                  <p:nvPr/>
                </p:nvSpPr>
                <p:spPr bwMode="auto">
                  <a:xfrm>
                    <a:off x="1494" y="2603"/>
                    <a:ext cx="751" cy="330"/>
                  </a:xfrm>
                  <a:prstGeom prst="rect">
                    <a:avLst/>
                  </a:prstGeom>
                  <a:blipFill rotWithShape="1">
                    <a:blip r:embed="rId1"/>
                  </a:bli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pSp>
      <p:grpSp>
        <p:nvGrpSpPr>
          <p:cNvPr id="58" name="Group 46"/>
          <p:cNvGrpSpPr>
            <a:grpSpLocks noChangeAspect="1"/>
          </p:cNvGrpSpPr>
          <p:nvPr/>
        </p:nvGrpSpPr>
        <p:grpSpPr bwMode="auto">
          <a:xfrm>
            <a:off x="6694786" y="4371260"/>
            <a:ext cx="2220137" cy="570898"/>
            <a:chOff x="1776" y="3264"/>
            <a:chExt cx="1680" cy="432"/>
          </a:xfrm>
        </p:grpSpPr>
        <p:grpSp>
          <p:nvGrpSpPr>
            <p:cNvPr id="59" name="Group 47"/>
            <p:cNvGrpSpPr/>
            <p:nvPr/>
          </p:nvGrpSpPr>
          <p:grpSpPr bwMode="auto">
            <a:xfrm>
              <a:off x="2016" y="3264"/>
              <a:ext cx="1248" cy="432"/>
              <a:chOff x="2016" y="3264"/>
              <a:chExt cx="1248" cy="432"/>
            </a:xfrm>
          </p:grpSpPr>
          <p:sp>
            <p:nvSpPr>
              <p:cNvPr id="62" name="Line 48"/>
              <p:cNvSpPr>
                <a:spLocks noChangeShapeType="1"/>
              </p:cNvSpPr>
              <p:nvPr/>
            </p:nvSpPr>
            <p:spPr bwMode="auto">
              <a:xfrm>
                <a:off x="2352" y="3264"/>
                <a:ext cx="0" cy="432"/>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 name="Line 49"/>
              <p:cNvSpPr>
                <a:spLocks noChangeShapeType="1"/>
              </p:cNvSpPr>
              <p:nvPr/>
            </p:nvSpPr>
            <p:spPr bwMode="auto">
              <a:xfrm>
                <a:off x="2352" y="3264"/>
                <a:ext cx="432" cy="24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4" name="Line 50"/>
              <p:cNvSpPr>
                <a:spLocks noChangeShapeType="1"/>
              </p:cNvSpPr>
              <p:nvPr/>
            </p:nvSpPr>
            <p:spPr bwMode="auto">
              <a:xfrm flipV="1">
                <a:off x="2352" y="3504"/>
                <a:ext cx="432" cy="192"/>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 name="Line 51"/>
              <p:cNvSpPr>
                <a:spLocks noChangeShapeType="1"/>
              </p:cNvSpPr>
              <p:nvPr/>
            </p:nvSpPr>
            <p:spPr bwMode="auto">
              <a:xfrm>
                <a:off x="2016" y="3504"/>
                <a:ext cx="336"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 name="Line 52"/>
              <p:cNvSpPr>
                <a:spLocks noChangeShapeType="1"/>
              </p:cNvSpPr>
              <p:nvPr/>
            </p:nvSpPr>
            <p:spPr bwMode="auto">
              <a:xfrm>
                <a:off x="2880" y="3504"/>
                <a:ext cx="384"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7" name="Oval 53"/>
              <p:cNvSpPr>
                <a:spLocks noChangeArrowheads="1"/>
              </p:cNvSpPr>
              <p:nvPr/>
            </p:nvSpPr>
            <p:spPr bwMode="auto">
              <a:xfrm>
                <a:off x="2784" y="3456"/>
                <a:ext cx="96" cy="96"/>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grpSp>
        <p:sp>
          <p:nvSpPr>
            <p:cNvPr id="60" name="Rectangle 54"/>
            <p:cNvSpPr>
              <a:spLocks noChangeArrowheads="1"/>
            </p:cNvSpPr>
            <p:nvPr/>
          </p:nvSpPr>
          <p:spPr bwMode="auto">
            <a:xfrm>
              <a:off x="1776" y="3264"/>
              <a:ext cx="233" cy="25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rPr>
                <a:t>A</a:t>
              </a:r>
              <a:endPar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endParaRPr>
            </a:p>
          </p:txBody>
        </p:sp>
        <p:sp>
          <p:nvSpPr>
            <p:cNvPr id="61" name="Rectangle 55"/>
            <p:cNvSpPr>
              <a:spLocks noChangeArrowheads="1"/>
            </p:cNvSpPr>
            <p:nvPr/>
          </p:nvSpPr>
          <p:spPr bwMode="auto">
            <a:xfrm>
              <a:off x="3241" y="3348"/>
              <a:ext cx="215" cy="252"/>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mn-cs"/>
                </a:rPr>
                <a:t>F</a:t>
              </a:r>
              <a:endParaRPr kumimoji="1" lang="en-US" altLang="zh-CN" sz="20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mn-cs"/>
              </a:endParaRPr>
            </a:p>
          </p:txBody>
        </p:sp>
      </p:grpSp>
      <p:grpSp>
        <p:nvGrpSpPr>
          <p:cNvPr id="68" name="Group 56"/>
          <p:cNvGrpSpPr>
            <a:grpSpLocks noChangeAspect="1"/>
          </p:cNvGrpSpPr>
          <p:nvPr/>
        </p:nvGrpSpPr>
        <p:grpSpPr bwMode="auto">
          <a:xfrm>
            <a:off x="6626349" y="5330851"/>
            <a:ext cx="2607598" cy="700182"/>
            <a:chOff x="640" y="2628"/>
            <a:chExt cx="1553" cy="417"/>
          </a:xfrm>
        </p:grpSpPr>
        <p:sp>
          <p:nvSpPr>
            <p:cNvPr id="69" name="Text Box 57"/>
            <p:cNvSpPr txBox="1">
              <a:spLocks noChangeArrowheads="1"/>
            </p:cNvSpPr>
            <p:nvPr/>
          </p:nvSpPr>
          <p:spPr bwMode="auto">
            <a:xfrm>
              <a:off x="640" y="2644"/>
              <a:ext cx="233"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rPr>
                <a:t>A</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mn-cs"/>
              </a:endParaRPr>
            </a:p>
          </p:txBody>
        </p:sp>
        <p:sp>
          <p:nvSpPr>
            <p:cNvPr id="70" name="Rectangle 58"/>
            <p:cNvSpPr>
              <a:spLocks noChangeArrowheads="1"/>
            </p:cNvSpPr>
            <p:nvPr/>
          </p:nvSpPr>
          <p:spPr bwMode="auto">
            <a:xfrm>
              <a:off x="1260" y="2628"/>
              <a:ext cx="293" cy="417"/>
            </a:xfrm>
            <a:prstGeom prst="rect">
              <a:avLst/>
            </a:prstGeom>
            <a:noFill/>
            <a:ln w="28575">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71" name="Line 59"/>
            <p:cNvSpPr>
              <a:spLocks noChangeShapeType="1"/>
            </p:cNvSpPr>
            <p:nvPr/>
          </p:nvSpPr>
          <p:spPr bwMode="auto">
            <a:xfrm>
              <a:off x="881" y="2822"/>
              <a:ext cx="38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 name="Oval 60"/>
            <p:cNvSpPr>
              <a:spLocks noChangeArrowheads="1"/>
            </p:cNvSpPr>
            <p:nvPr/>
          </p:nvSpPr>
          <p:spPr bwMode="auto">
            <a:xfrm>
              <a:off x="1553" y="2796"/>
              <a:ext cx="82" cy="82"/>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73" name="Line 61"/>
            <p:cNvSpPr>
              <a:spLocks noChangeShapeType="1"/>
            </p:cNvSpPr>
            <p:nvPr/>
          </p:nvSpPr>
          <p:spPr bwMode="auto">
            <a:xfrm>
              <a:off x="1638" y="2833"/>
              <a:ext cx="365"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4" name="Text Box 62"/>
            <p:cNvSpPr txBox="1">
              <a:spLocks noChangeArrowheads="1"/>
            </p:cNvSpPr>
            <p:nvPr/>
          </p:nvSpPr>
          <p:spPr bwMode="auto">
            <a:xfrm>
              <a:off x="1978" y="2729"/>
              <a:ext cx="215" cy="252"/>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mn-cs"/>
                </a:rPr>
                <a:t>F</a:t>
              </a:r>
              <a:endParaRPr kumimoji="1" lang="en-US" altLang="zh-CN" sz="20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mn-cs"/>
              </a:endParaRPr>
            </a:p>
          </p:txBody>
        </p:sp>
      </p:grpSp>
      <p:grpSp>
        <p:nvGrpSpPr>
          <p:cNvPr id="75" name="Group 63"/>
          <p:cNvGrpSpPr>
            <a:grpSpLocks noChangeAspect="1"/>
          </p:cNvGrpSpPr>
          <p:nvPr/>
        </p:nvGrpSpPr>
        <p:grpSpPr bwMode="auto">
          <a:xfrm>
            <a:off x="3874387" y="5205836"/>
            <a:ext cx="2598033" cy="724370"/>
            <a:chOff x="206" y="2993"/>
            <a:chExt cx="1553" cy="433"/>
          </a:xfrm>
        </p:grpSpPr>
        <p:sp>
          <p:nvSpPr>
            <p:cNvPr id="76" name="Text Box 64"/>
            <p:cNvSpPr txBox="1">
              <a:spLocks noChangeArrowheads="1"/>
            </p:cNvSpPr>
            <p:nvPr/>
          </p:nvSpPr>
          <p:spPr bwMode="auto">
            <a:xfrm>
              <a:off x="206" y="3025"/>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mn-cs"/>
                </a:rPr>
                <a:t>A</a:t>
              </a:r>
              <a:endParaRPr kumimoji="1" lang="en-US" altLang="zh-CN" sz="2000" b="0"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mn-cs"/>
              </a:endParaRPr>
            </a:p>
          </p:txBody>
        </p:sp>
        <p:sp>
          <p:nvSpPr>
            <p:cNvPr id="77" name="Rectangle 65"/>
            <p:cNvSpPr>
              <a:spLocks noChangeArrowheads="1"/>
            </p:cNvSpPr>
            <p:nvPr/>
          </p:nvSpPr>
          <p:spPr bwMode="auto">
            <a:xfrm>
              <a:off x="826" y="3009"/>
              <a:ext cx="293" cy="417"/>
            </a:xfrm>
            <a:prstGeom prst="rect">
              <a:avLst/>
            </a:prstGeom>
            <a:noFill/>
            <a:ln w="28575">
              <a:solidFill>
                <a:srgbClr val="FF33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78" name="Text Box 66"/>
            <p:cNvSpPr txBox="1">
              <a:spLocks noChangeArrowheads="1"/>
            </p:cNvSpPr>
            <p:nvPr/>
          </p:nvSpPr>
          <p:spPr bwMode="auto">
            <a:xfrm>
              <a:off x="824" y="2993"/>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mn-cs"/>
                </a:rPr>
                <a:t>1</a:t>
              </a:r>
              <a:endParaRPr kumimoji="1" lang="en-US" altLang="zh-CN" sz="2000" b="0"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mn-cs"/>
              </a:endParaRPr>
            </a:p>
          </p:txBody>
        </p:sp>
        <p:sp>
          <p:nvSpPr>
            <p:cNvPr id="79" name="Line 67"/>
            <p:cNvSpPr>
              <a:spLocks noChangeShapeType="1"/>
            </p:cNvSpPr>
            <p:nvPr/>
          </p:nvSpPr>
          <p:spPr bwMode="auto">
            <a:xfrm>
              <a:off x="447" y="3203"/>
              <a:ext cx="380" cy="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 name="Oval 68"/>
            <p:cNvSpPr>
              <a:spLocks noChangeArrowheads="1"/>
            </p:cNvSpPr>
            <p:nvPr/>
          </p:nvSpPr>
          <p:spPr bwMode="auto">
            <a:xfrm>
              <a:off x="1119" y="3177"/>
              <a:ext cx="82" cy="82"/>
            </a:xfrm>
            <a:prstGeom prst="ellipse">
              <a:avLst/>
            </a:prstGeom>
            <a:noFill/>
            <a:ln w="2857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81" name="Line 69"/>
            <p:cNvSpPr>
              <a:spLocks noChangeShapeType="1"/>
            </p:cNvSpPr>
            <p:nvPr/>
          </p:nvSpPr>
          <p:spPr bwMode="auto">
            <a:xfrm>
              <a:off x="1204" y="3214"/>
              <a:ext cx="365" cy="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 name="Text Box 70"/>
            <p:cNvSpPr txBox="1">
              <a:spLocks noChangeArrowheads="1"/>
            </p:cNvSpPr>
            <p:nvPr/>
          </p:nvSpPr>
          <p:spPr bwMode="auto">
            <a:xfrm>
              <a:off x="1544" y="3110"/>
              <a:ext cx="2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mn-cs"/>
                </a:rPr>
                <a:t>F</a:t>
              </a:r>
              <a:endParaRPr kumimoji="1" lang="en-US" altLang="zh-CN" sz="20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mn-cs"/>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lide(fromBottom)">
                                      <p:cBhvr>
                                        <p:cTn id="12" dur="500"/>
                                        <p:tgtEl>
                                          <p:spTgt spid="2">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slide(fromBottom)">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ox(in)">
                                      <p:cBhvr>
                                        <p:cTn id="20" dur="500"/>
                                        <p:tgtEl>
                                          <p:spTgt spid="20"/>
                                        </p:tgtEl>
                                      </p:cBhvr>
                                    </p:animEffect>
                                  </p:childTnLst>
                                </p:cTn>
                              </p:par>
                              <p:par>
                                <p:cTn id="21" presetID="22" presetClass="entr" presetSubtype="8"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2" presetClass="entr" presetSubtype="8"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strips(upRight)">
                                      <p:cBhvr>
                                        <p:cTn id="36" dur="500"/>
                                        <p:tgtEl>
                                          <p:spTgt spid="8"/>
                                        </p:tgtEl>
                                      </p:cBhvr>
                                    </p:animEffect>
                                  </p:childTnLst>
                                </p:cTn>
                              </p:par>
                              <p:par>
                                <p:cTn id="37" presetID="18" presetClass="entr" presetSubtype="3"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trips(upRight)">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500"/>
                                        <p:tgtEl>
                                          <p:spTgt spid="7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wipe(left)">
                                      <p:cBhvr>
                                        <p:cTn id="54" dur="500"/>
                                        <p:tgtEl>
                                          <p:spTgt spid="6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left)">
                                      <p:cBhvr>
                                        <p:cTn id="5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84" name="Freeform 71"/>
          <p:cNvSpPr/>
          <p:nvPr/>
        </p:nvSpPr>
        <p:spPr bwMode="auto">
          <a:xfrm>
            <a:off x="2645506" y="2001135"/>
            <a:ext cx="3433762" cy="396875"/>
          </a:xfrm>
          <a:custGeom>
            <a:avLst/>
            <a:gdLst>
              <a:gd name="T0" fmla="*/ 0 w 2163"/>
              <a:gd name="T1" fmla="*/ 2147483646 h 250"/>
              <a:gd name="T2" fmla="*/ 2147483646 w 2163"/>
              <a:gd name="T3" fmla="*/ 2147483646 h 250"/>
              <a:gd name="T4" fmla="*/ 2147483646 w 2163"/>
              <a:gd name="T5" fmla="*/ 0 h 250"/>
              <a:gd name="T6" fmla="*/ 2147483646 w 2163"/>
              <a:gd name="T7" fmla="*/ 0 h 250"/>
              <a:gd name="T8" fmla="*/ 2147483646 w 2163"/>
              <a:gd name="T9" fmla="*/ 2147483646 h 250"/>
              <a:gd name="T10" fmla="*/ 2147483646 w 2163"/>
              <a:gd name="T11" fmla="*/ 2147483646 h 250"/>
              <a:gd name="T12" fmla="*/ 2147483646 w 2163"/>
              <a:gd name="T13" fmla="*/ 0 h 250"/>
              <a:gd name="T14" fmla="*/ 2147483646 w 2163"/>
              <a:gd name="T15" fmla="*/ 0 h 250"/>
              <a:gd name="T16" fmla="*/ 2147483646 w 2163"/>
              <a:gd name="T17" fmla="*/ 2147483646 h 250"/>
              <a:gd name="T18" fmla="*/ 2147483646 w 2163"/>
              <a:gd name="T19" fmla="*/ 2147483646 h 2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3" h="250">
                <a:moveTo>
                  <a:pt x="0" y="250"/>
                </a:moveTo>
                <a:lnTo>
                  <a:pt x="348" y="250"/>
                </a:lnTo>
                <a:lnTo>
                  <a:pt x="348" y="0"/>
                </a:lnTo>
                <a:lnTo>
                  <a:pt x="750" y="0"/>
                </a:lnTo>
                <a:lnTo>
                  <a:pt x="750" y="250"/>
                </a:lnTo>
                <a:lnTo>
                  <a:pt x="1163" y="250"/>
                </a:lnTo>
                <a:lnTo>
                  <a:pt x="1163" y="0"/>
                </a:lnTo>
                <a:lnTo>
                  <a:pt x="1695" y="0"/>
                </a:lnTo>
                <a:lnTo>
                  <a:pt x="1695" y="250"/>
                </a:lnTo>
                <a:lnTo>
                  <a:pt x="2163" y="25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5" name="Freeform 72"/>
          <p:cNvSpPr/>
          <p:nvPr/>
        </p:nvSpPr>
        <p:spPr bwMode="auto">
          <a:xfrm>
            <a:off x="2696306" y="2605972"/>
            <a:ext cx="3398837" cy="396875"/>
          </a:xfrm>
          <a:custGeom>
            <a:avLst/>
            <a:gdLst>
              <a:gd name="T0" fmla="*/ 0 w 2141"/>
              <a:gd name="T1" fmla="*/ 2147483646 h 250"/>
              <a:gd name="T2" fmla="*/ 2147483646 w 2141"/>
              <a:gd name="T3" fmla="*/ 2147483646 h 250"/>
              <a:gd name="T4" fmla="*/ 2147483646 w 2141"/>
              <a:gd name="T5" fmla="*/ 0 h 250"/>
              <a:gd name="T6" fmla="*/ 2147483646 w 2141"/>
              <a:gd name="T7" fmla="*/ 0 h 250"/>
              <a:gd name="T8" fmla="*/ 2147483646 w 2141"/>
              <a:gd name="T9" fmla="*/ 2147483646 h 250"/>
              <a:gd name="T10" fmla="*/ 2147483646 w 2141"/>
              <a:gd name="T11" fmla="*/ 2147483646 h 250"/>
              <a:gd name="T12" fmla="*/ 2147483646 w 2141"/>
              <a:gd name="T13" fmla="*/ 0 h 250"/>
              <a:gd name="T14" fmla="*/ 2147483646 w 2141"/>
              <a:gd name="T15" fmla="*/ 0 h 250"/>
              <a:gd name="T16" fmla="*/ 2147483646 w 2141"/>
              <a:gd name="T17" fmla="*/ 2147483646 h 250"/>
              <a:gd name="T18" fmla="*/ 2147483646 w 2141"/>
              <a:gd name="T19" fmla="*/ 2147483646 h 250"/>
              <a:gd name="T20" fmla="*/ 2147483646 w 2141"/>
              <a:gd name="T21" fmla="*/ 0 h 250"/>
              <a:gd name="T22" fmla="*/ 2147483646 w 2141"/>
              <a:gd name="T23" fmla="*/ 0 h 2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41" h="250">
                <a:moveTo>
                  <a:pt x="0" y="250"/>
                </a:moveTo>
                <a:lnTo>
                  <a:pt x="435" y="250"/>
                </a:lnTo>
                <a:lnTo>
                  <a:pt x="435" y="0"/>
                </a:lnTo>
                <a:lnTo>
                  <a:pt x="870" y="0"/>
                </a:lnTo>
                <a:lnTo>
                  <a:pt x="870" y="239"/>
                </a:lnTo>
                <a:lnTo>
                  <a:pt x="1326" y="239"/>
                </a:lnTo>
                <a:lnTo>
                  <a:pt x="1326" y="0"/>
                </a:lnTo>
                <a:lnTo>
                  <a:pt x="1533" y="0"/>
                </a:lnTo>
                <a:lnTo>
                  <a:pt x="1533" y="250"/>
                </a:lnTo>
                <a:lnTo>
                  <a:pt x="1913" y="250"/>
                </a:lnTo>
                <a:lnTo>
                  <a:pt x="1913" y="0"/>
                </a:lnTo>
                <a:lnTo>
                  <a:pt x="2141"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86" name="Text Box 73"/>
          <p:cNvSpPr txBox="1">
            <a:spLocks noChangeArrowheads="1"/>
          </p:cNvSpPr>
          <p:nvPr/>
        </p:nvSpPr>
        <p:spPr bwMode="auto">
          <a:xfrm>
            <a:off x="1950914" y="2042256"/>
            <a:ext cx="638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87" name="Text Box 74"/>
          <p:cNvSpPr txBox="1">
            <a:spLocks noChangeArrowheads="1"/>
          </p:cNvSpPr>
          <p:nvPr/>
        </p:nvSpPr>
        <p:spPr bwMode="auto">
          <a:xfrm>
            <a:off x="1969964" y="2680431"/>
            <a:ext cx="638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B</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88" name="Text Box 75"/>
          <p:cNvSpPr txBox="1">
            <a:spLocks noChangeArrowheads="1"/>
          </p:cNvSpPr>
          <p:nvPr/>
        </p:nvSpPr>
        <p:spPr bwMode="auto">
          <a:xfrm>
            <a:off x="1331789" y="3336068"/>
            <a:ext cx="1311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F=AB</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89" name="Freeform 76"/>
          <p:cNvSpPr/>
          <p:nvPr/>
        </p:nvSpPr>
        <p:spPr bwMode="auto">
          <a:xfrm>
            <a:off x="2645506" y="3244147"/>
            <a:ext cx="3467100" cy="396875"/>
          </a:xfrm>
          <a:custGeom>
            <a:avLst/>
            <a:gdLst>
              <a:gd name="T0" fmla="*/ 0 w 2173"/>
              <a:gd name="T1" fmla="*/ 2147483646 h 250"/>
              <a:gd name="T2" fmla="*/ 2147483646 w 2173"/>
              <a:gd name="T3" fmla="*/ 2147483646 h 250"/>
              <a:gd name="T4" fmla="*/ 2147483646 w 2173"/>
              <a:gd name="T5" fmla="*/ 2147483646 h 250"/>
              <a:gd name="T6" fmla="*/ 2147483646 w 2173"/>
              <a:gd name="T7" fmla="*/ 2147483646 h 250"/>
              <a:gd name="T8" fmla="*/ 2147483646 w 2173"/>
              <a:gd name="T9" fmla="*/ 2147483646 h 250"/>
              <a:gd name="T10" fmla="*/ 2147483646 w 2173"/>
              <a:gd name="T11" fmla="*/ 2147483646 h 250"/>
              <a:gd name="T12" fmla="*/ 2147483646 w 2173"/>
              <a:gd name="T13" fmla="*/ 0 h 250"/>
              <a:gd name="T14" fmla="*/ 2147483646 w 2173"/>
              <a:gd name="T15" fmla="*/ 0 h 250"/>
              <a:gd name="T16" fmla="*/ 2147483646 w 2173"/>
              <a:gd name="T17" fmla="*/ 2147483646 h 250"/>
              <a:gd name="T18" fmla="*/ 2147483646 w 2173"/>
              <a:gd name="T19" fmla="*/ 2147483646 h 2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73" h="250">
                <a:moveTo>
                  <a:pt x="0" y="250"/>
                </a:moveTo>
                <a:lnTo>
                  <a:pt x="467" y="250"/>
                </a:lnTo>
                <a:lnTo>
                  <a:pt x="467" y="11"/>
                </a:lnTo>
                <a:lnTo>
                  <a:pt x="750" y="11"/>
                </a:lnTo>
                <a:lnTo>
                  <a:pt x="750" y="250"/>
                </a:lnTo>
                <a:lnTo>
                  <a:pt x="1347" y="250"/>
                </a:lnTo>
                <a:lnTo>
                  <a:pt x="1347" y="0"/>
                </a:lnTo>
                <a:lnTo>
                  <a:pt x="1554" y="0"/>
                </a:lnTo>
                <a:lnTo>
                  <a:pt x="1554" y="250"/>
                </a:lnTo>
                <a:lnTo>
                  <a:pt x="2173" y="25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90" name="Group 77"/>
          <p:cNvGrpSpPr/>
          <p:nvPr/>
        </p:nvGrpSpPr>
        <p:grpSpPr bwMode="auto">
          <a:xfrm>
            <a:off x="3197956" y="1999547"/>
            <a:ext cx="2535237" cy="2987675"/>
            <a:chOff x="3489" y="2064"/>
            <a:chExt cx="1597" cy="1882"/>
          </a:xfrm>
        </p:grpSpPr>
        <p:sp>
          <p:nvSpPr>
            <p:cNvPr id="91" name="Line 78"/>
            <p:cNvSpPr>
              <a:spLocks noChangeShapeType="1"/>
            </p:cNvSpPr>
            <p:nvPr/>
          </p:nvSpPr>
          <p:spPr bwMode="auto">
            <a:xfrm>
              <a:off x="3608" y="2075"/>
              <a:ext cx="0" cy="1055"/>
            </a:xfrm>
            <a:prstGeom prst="line">
              <a:avLst/>
            </a:prstGeom>
            <a:noFill/>
            <a:ln w="38100">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2" name="Line 79"/>
            <p:cNvSpPr>
              <a:spLocks noChangeShapeType="1"/>
            </p:cNvSpPr>
            <p:nvPr/>
          </p:nvSpPr>
          <p:spPr bwMode="auto">
            <a:xfrm>
              <a:off x="3891" y="2359"/>
              <a:ext cx="0" cy="1587"/>
            </a:xfrm>
            <a:prstGeom prst="line">
              <a:avLst/>
            </a:prstGeom>
            <a:noFill/>
            <a:ln w="38100">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6" name="Line 80"/>
            <p:cNvSpPr>
              <a:spLocks noChangeShapeType="1"/>
            </p:cNvSpPr>
            <p:nvPr/>
          </p:nvSpPr>
          <p:spPr bwMode="auto">
            <a:xfrm>
              <a:off x="4500" y="2064"/>
              <a:ext cx="0" cy="1055"/>
            </a:xfrm>
            <a:prstGeom prst="line">
              <a:avLst/>
            </a:prstGeom>
            <a:noFill/>
            <a:ln w="38100">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7" name="Line 81"/>
            <p:cNvSpPr>
              <a:spLocks noChangeShapeType="1"/>
            </p:cNvSpPr>
            <p:nvPr/>
          </p:nvSpPr>
          <p:spPr bwMode="auto">
            <a:xfrm>
              <a:off x="4707" y="2075"/>
              <a:ext cx="0" cy="1055"/>
            </a:xfrm>
            <a:prstGeom prst="line">
              <a:avLst/>
            </a:prstGeom>
            <a:noFill/>
            <a:ln w="38100">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8" name="Line 82"/>
            <p:cNvSpPr>
              <a:spLocks noChangeShapeType="1"/>
            </p:cNvSpPr>
            <p:nvPr/>
          </p:nvSpPr>
          <p:spPr bwMode="auto">
            <a:xfrm>
              <a:off x="3489" y="2315"/>
              <a:ext cx="0" cy="1598"/>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9" name="Line 83"/>
            <p:cNvSpPr>
              <a:spLocks noChangeShapeType="1"/>
            </p:cNvSpPr>
            <p:nvPr/>
          </p:nvSpPr>
          <p:spPr bwMode="auto">
            <a:xfrm>
              <a:off x="4043" y="2337"/>
              <a:ext cx="0" cy="1196"/>
            </a:xfrm>
            <a:prstGeom prst="line">
              <a:avLst/>
            </a:prstGeom>
            <a:noFill/>
            <a:ln w="38100">
              <a:solidFill>
                <a:srgbClr val="1F08F8"/>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0" name="Line 84"/>
            <p:cNvSpPr>
              <a:spLocks noChangeShapeType="1"/>
            </p:cNvSpPr>
            <p:nvPr/>
          </p:nvSpPr>
          <p:spPr bwMode="auto">
            <a:xfrm>
              <a:off x="4304" y="2326"/>
              <a:ext cx="0" cy="1620"/>
            </a:xfrm>
            <a:prstGeom prst="line">
              <a:avLst/>
            </a:prstGeom>
            <a:noFill/>
            <a:ln w="38100">
              <a:solidFill>
                <a:srgbClr val="1F08F8"/>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1" name="Line 85"/>
            <p:cNvSpPr>
              <a:spLocks noChangeShapeType="1"/>
            </p:cNvSpPr>
            <p:nvPr/>
          </p:nvSpPr>
          <p:spPr bwMode="auto">
            <a:xfrm>
              <a:off x="4836" y="2304"/>
              <a:ext cx="0" cy="162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2" name="Line 86"/>
            <p:cNvSpPr>
              <a:spLocks noChangeShapeType="1"/>
            </p:cNvSpPr>
            <p:nvPr/>
          </p:nvSpPr>
          <p:spPr bwMode="auto">
            <a:xfrm>
              <a:off x="5086" y="2326"/>
              <a:ext cx="0" cy="1196"/>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03" name="Text Box 87"/>
          <p:cNvSpPr txBox="1">
            <a:spLocks noChangeArrowheads="1"/>
          </p:cNvSpPr>
          <p:nvPr/>
        </p:nvSpPr>
        <p:spPr bwMode="auto">
          <a:xfrm>
            <a:off x="1125414" y="3991706"/>
            <a:ext cx="1311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F=A+B</a:t>
            </a:r>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04" name="Freeform 88"/>
          <p:cNvSpPr/>
          <p:nvPr/>
        </p:nvSpPr>
        <p:spPr bwMode="auto">
          <a:xfrm flipV="1">
            <a:off x="2643918" y="4571297"/>
            <a:ext cx="3433763" cy="396875"/>
          </a:xfrm>
          <a:custGeom>
            <a:avLst/>
            <a:gdLst>
              <a:gd name="T0" fmla="*/ 0 w 2163"/>
              <a:gd name="T1" fmla="*/ 2147483646 h 250"/>
              <a:gd name="T2" fmla="*/ 2147483646 w 2163"/>
              <a:gd name="T3" fmla="*/ 2147483646 h 250"/>
              <a:gd name="T4" fmla="*/ 2147483646 w 2163"/>
              <a:gd name="T5" fmla="*/ 0 h 250"/>
              <a:gd name="T6" fmla="*/ 2147483646 w 2163"/>
              <a:gd name="T7" fmla="*/ 0 h 250"/>
              <a:gd name="T8" fmla="*/ 2147483646 w 2163"/>
              <a:gd name="T9" fmla="*/ 2147483646 h 250"/>
              <a:gd name="T10" fmla="*/ 2147483646 w 2163"/>
              <a:gd name="T11" fmla="*/ 2147483646 h 250"/>
              <a:gd name="T12" fmla="*/ 2147483646 w 2163"/>
              <a:gd name="T13" fmla="*/ 0 h 250"/>
              <a:gd name="T14" fmla="*/ 2147483646 w 2163"/>
              <a:gd name="T15" fmla="*/ 0 h 250"/>
              <a:gd name="T16" fmla="*/ 2147483646 w 2163"/>
              <a:gd name="T17" fmla="*/ 2147483646 h 250"/>
              <a:gd name="T18" fmla="*/ 2147483646 w 2163"/>
              <a:gd name="T19" fmla="*/ 2147483646 h 2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3" h="250">
                <a:moveTo>
                  <a:pt x="0" y="250"/>
                </a:moveTo>
                <a:lnTo>
                  <a:pt x="348" y="250"/>
                </a:lnTo>
                <a:lnTo>
                  <a:pt x="348" y="0"/>
                </a:lnTo>
                <a:lnTo>
                  <a:pt x="750" y="0"/>
                </a:lnTo>
                <a:lnTo>
                  <a:pt x="750" y="250"/>
                </a:lnTo>
                <a:lnTo>
                  <a:pt x="1163" y="250"/>
                </a:lnTo>
                <a:lnTo>
                  <a:pt x="1163" y="0"/>
                </a:lnTo>
                <a:lnTo>
                  <a:pt x="1695" y="0"/>
                </a:lnTo>
                <a:lnTo>
                  <a:pt x="1695" y="250"/>
                </a:lnTo>
                <a:lnTo>
                  <a:pt x="2163" y="25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41" name="Group 94"/>
          <p:cNvGrpSpPr/>
          <p:nvPr/>
        </p:nvGrpSpPr>
        <p:grpSpPr bwMode="auto">
          <a:xfrm>
            <a:off x="1382589" y="4493362"/>
            <a:ext cx="949325" cy="523875"/>
            <a:chOff x="1924" y="3717"/>
            <a:chExt cx="598" cy="330"/>
          </a:xfrm>
        </p:grpSpPr>
        <mc:AlternateContent xmlns:mc="http://schemas.openxmlformats.org/markup-compatibility/2006">
          <mc:Choice xmlns:a14="http://schemas.microsoft.com/office/drawing/2010/main" Requires="a14">
            <p:sp>
              <p:nvSpPr>
                <p:cNvPr id="142" name="Text Box 95"/>
                <p:cNvSpPr txBox="1">
                  <a:spLocks noChangeArrowheads="1"/>
                </p:cNvSpPr>
                <p:nvPr/>
              </p:nvSpPr>
              <p:spPr bwMode="auto">
                <a:xfrm>
                  <a:off x="1924" y="3717"/>
                  <a:ext cx="5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F=</a:t>
                  </a:r>
                  <a14:m>
                    <m:oMath xmlns:m="http://schemas.openxmlformats.org/officeDocument/2006/math">
                      <m:acc>
                        <m:accPr>
                          <m:chr m:val="̅"/>
                          <m:ctrlPr>
                            <a:rPr kumimoji="1" lang="en-US" altLang="zh-CN" sz="2800" b="1" i="1" u="none" strike="noStrike" kern="1200" cap="none" spc="0" normalizeH="0" baseline="0" noProof="0" dirty="0" smtClean="0">
                              <a:ln>
                                <a:noFill/>
                              </a:ln>
                              <a:effectLst/>
                              <a:uLnTx/>
                              <a:uFillTx/>
                              <a:latin typeface="Cambria Math" panose="02040503050406030204" pitchFamily="18" charset="0"/>
                              <a:ea typeface="宋体" panose="02010600030101010101" pitchFamily="2" charset="-122"/>
                              <a:cs typeface="+mn-cs"/>
                            </a:rPr>
                          </m:ctrlPr>
                        </m:accPr>
                        <m:e>
                          <m:r>
                            <m:rPr>
                              <m:sty m:val="p"/>
                            </m:rPr>
                            <a:rPr lang="en-US" altLang="zh-CN" sz="2800" i="1" dirty="0">
                              <a:latin typeface="Cambria Math" panose="02040503050406030204" pitchFamily="18" charset="0"/>
                            </a:rPr>
                            <m:t>A</m:t>
                          </m:r>
                        </m:e>
                      </m:acc>
                    </m:oMath>
                  </a14:m>
                  <a:endParaRPr kumimoji="1"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mc:Choice>
          <mc:Fallback>
            <p:sp>
              <p:nvSpPr>
                <p:cNvPr id="142" name="Text Box 95"/>
                <p:cNvSpPr txBox="1">
                  <a:spLocks noRot="1" noChangeAspect="1" noMove="1" noResize="1" noEditPoints="1" noAdjustHandles="1" noChangeArrowheads="1" noChangeShapeType="1" noTextEdit="1"/>
                </p:cNvSpPr>
                <p:nvPr/>
              </p:nvSpPr>
              <p:spPr bwMode="auto">
                <a:xfrm>
                  <a:off x="1924" y="3717"/>
                  <a:ext cx="598" cy="330"/>
                </a:xfrm>
                <a:prstGeom prst="rect">
                  <a:avLst/>
                </a:prstGeom>
                <a:blipFill rotWithShape="1">
                  <a:blip r:embed="rId1"/>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44" name="Line 96"/>
            <p:cNvSpPr>
              <a:spLocks noChangeShapeType="1"/>
            </p:cNvSpPr>
            <p:nvPr/>
          </p:nvSpPr>
          <p:spPr bwMode="auto">
            <a:xfrm>
              <a:off x="2250" y="3750"/>
              <a:ext cx="174"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50" name="Freeform 97"/>
          <p:cNvSpPr/>
          <p:nvPr/>
        </p:nvSpPr>
        <p:spPr bwMode="auto">
          <a:xfrm>
            <a:off x="2640743" y="3885497"/>
            <a:ext cx="3448050" cy="409575"/>
          </a:xfrm>
          <a:custGeom>
            <a:avLst/>
            <a:gdLst>
              <a:gd name="T0" fmla="*/ 0 w 2172"/>
              <a:gd name="T1" fmla="*/ 2147483646 h 258"/>
              <a:gd name="T2" fmla="*/ 2147483646 w 2172"/>
              <a:gd name="T3" fmla="*/ 2147483646 h 258"/>
              <a:gd name="T4" fmla="*/ 2147483646 w 2172"/>
              <a:gd name="T5" fmla="*/ 0 h 258"/>
              <a:gd name="T6" fmla="*/ 2147483646 w 2172"/>
              <a:gd name="T7" fmla="*/ 0 h 258"/>
              <a:gd name="T8" fmla="*/ 2147483646 w 2172"/>
              <a:gd name="T9" fmla="*/ 2147483646 h 258"/>
              <a:gd name="T10" fmla="*/ 2147483646 w 2172"/>
              <a:gd name="T11" fmla="*/ 2147483646 h 258"/>
              <a:gd name="T12" fmla="*/ 2147483646 w 2172"/>
              <a:gd name="T13" fmla="*/ 2147483646 h 258"/>
              <a:gd name="T14" fmla="*/ 2147483646 w 2172"/>
              <a:gd name="T15" fmla="*/ 2147483646 h 258"/>
              <a:gd name="T16" fmla="*/ 2147483646 w 2172"/>
              <a:gd name="T17" fmla="*/ 2147483646 h 258"/>
              <a:gd name="T18" fmla="*/ 2147483646 w 2172"/>
              <a:gd name="T19" fmla="*/ 2147483646 h 258"/>
              <a:gd name="T20" fmla="*/ 2147483646 w 2172"/>
              <a:gd name="T21" fmla="*/ 2147483646 h 258"/>
              <a:gd name="T22" fmla="*/ 2147483646 w 2172"/>
              <a:gd name="T23" fmla="*/ 2147483646 h 2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72" h="258">
                <a:moveTo>
                  <a:pt x="0" y="258"/>
                </a:moveTo>
                <a:lnTo>
                  <a:pt x="348" y="258"/>
                </a:lnTo>
                <a:lnTo>
                  <a:pt x="348" y="0"/>
                </a:lnTo>
                <a:lnTo>
                  <a:pt x="906" y="0"/>
                </a:lnTo>
                <a:lnTo>
                  <a:pt x="906" y="258"/>
                </a:lnTo>
                <a:lnTo>
                  <a:pt x="1164" y="258"/>
                </a:lnTo>
                <a:lnTo>
                  <a:pt x="1164" y="6"/>
                </a:lnTo>
                <a:lnTo>
                  <a:pt x="1698" y="6"/>
                </a:lnTo>
                <a:lnTo>
                  <a:pt x="1698" y="258"/>
                </a:lnTo>
                <a:lnTo>
                  <a:pt x="1950" y="258"/>
                </a:lnTo>
                <a:lnTo>
                  <a:pt x="1950" y="6"/>
                </a:lnTo>
                <a:lnTo>
                  <a:pt x="2172" y="6"/>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1" name="Rectangle 3"/>
          <p:cNvSpPr>
            <a:spLocks noChangeArrowheads="1"/>
          </p:cNvSpPr>
          <p:nvPr/>
        </p:nvSpPr>
        <p:spPr bwMode="auto">
          <a:xfrm>
            <a:off x="395288" y="955975"/>
            <a:ext cx="82296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0" indent="0" eaLnBrk="1" hangingPunct="1">
              <a:lnSpc>
                <a:spcPct val="120000"/>
              </a:lnSpc>
              <a:spcBef>
                <a:spcPct val="90000"/>
              </a:spcBef>
              <a:buClr>
                <a:srgbClr val="330066"/>
              </a:buClr>
              <a:buNone/>
              <a:defRPr/>
            </a:pPr>
            <a:r>
              <a:rPr lang="en-US" altLang="zh-CN" sz="2800" dirty="0">
                <a:solidFill>
                  <a:srgbClr val="1F08F8"/>
                </a:solidFill>
                <a:latin typeface="黑体" panose="02010609060101010101" pitchFamily="49" charset="-122"/>
                <a:ea typeface="黑体" panose="02010609060101010101" pitchFamily="49" charset="-122"/>
              </a:rPr>
              <a:t>【</a:t>
            </a:r>
            <a:r>
              <a:rPr lang="zh-CN" altLang="en-US" sz="2800" dirty="0">
                <a:solidFill>
                  <a:srgbClr val="1F08F8"/>
                </a:solidFill>
                <a:latin typeface="黑体" panose="02010609060101010101" pitchFamily="49" charset="-122"/>
                <a:ea typeface="黑体" panose="02010609060101010101" pitchFamily="49" charset="-122"/>
              </a:rPr>
              <a:t>练习</a:t>
            </a:r>
            <a:r>
              <a:rPr lang="en-US" altLang="zh-CN" sz="2800" dirty="0">
                <a:solidFill>
                  <a:srgbClr val="1F08F8"/>
                </a:solidFill>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采用</a:t>
            </a:r>
            <a:r>
              <a:rPr lang="zh-CN" altLang="en-US" sz="2800" dirty="0">
                <a:solidFill>
                  <a:srgbClr val="1F08F8"/>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波形图</a:t>
            </a:r>
            <a:r>
              <a:rPr lang="zh-CN" altLang="en-US" sz="2800" dirty="0">
                <a:latin typeface="黑体" panose="02010609060101010101" pitchFamily="49" charset="-122"/>
                <a:ea typeface="黑体" panose="02010609060101010101" pitchFamily="49" charset="-122"/>
              </a:rPr>
              <a:t>进行逻辑运算</a:t>
            </a:r>
            <a:endParaRPr lang="en-US" altLang="zh-CN" sz="2800" dirty="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slide(fromBottom)">
                                      <p:cBhvr>
                                        <p:cTn id="7" dur="5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slide(fromLeft)">
                                      <p:cBhvr>
                                        <p:cTn id="12" dur="500"/>
                                        <p:tgtEl>
                                          <p:spTgt spid="86"/>
                                        </p:tgtEl>
                                      </p:cBhvr>
                                    </p:animEffect>
                                  </p:childTnLst>
                                </p:cTn>
                              </p:par>
                            </p:childTnLst>
                          </p:cTn>
                        </p:par>
                        <p:par>
                          <p:cTn id="13" fill="hold">
                            <p:stCondLst>
                              <p:cond delay="500"/>
                            </p:stCondLst>
                            <p:childTnLst>
                              <p:par>
                                <p:cTn id="14" presetID="22" presetClass="entr" presetSubtype="8" fill="hold" nodeType="afterEffect">
                                  <p:stCondLst>
                                    <p:cond delay="2000"/>
                                  </p:stCondLst>
                                  <p:childTnLst>
                                    <p:set>
                                      <p:cBhvr>
                                        <p:cTn id="15" dur="1" fill="hold">
                                          <p:stCondLst>
                                            <p:cond delay="0"/>
                                          </p:stCondLst>
                                        </p:cTn>
                                        <p:tgtEl>
                                          <p:spTgt spid="84"/>
                                        </p:tgtEl>
                                        <p:attrNameLst>
                                          <p:attrName>style.visibility</p:attrName>
                                        </p:attrNameLst>
                                      </p:cBhvr>
                                      <p:to>
                                        <p:strVal val="visible"/>
                                      </p:to>
                                    </p:set>
                                    <p:animEffect transition="in" filter="wipe(left)">
                                      <p:cBhvr>
                                        <p:cTn id="16" dur="500"/>
                                        <p:tgtEl>
                                          <p:spTgt spid="8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slide(fromLeft)">
                                      <p:cBhvr>
                                        <p:cTn id="21" dur="500"/>
                                        <p:tgtEl>
                                          <p:spTgt spid="87"/>
                                        </p:tgtEl>
                                      </p:cBhvr>
                                    </p:animEffect>
                                  </p:childTnLst>
                                </p:cTn>
                              </p:par>
                            </p:childTnLst>
                          </p:cTn>
                        </p:par>
                        <p:par>
                          <p:cTn id="22" fill="hold">
                            <p:stCondLst>
                              <p:cond delay="500"/>
                            </p:stCondLst>
                            <p:childTnLst>
                              <p:par>
                                <p:cTn id="23" presetID="22" presetClass="entr" presetSubtype="8" fill="hold" nodeType="afterEffect">
                                  <p:stCondLst>
                                    <p:cond delay="200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wipe(up)">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slide(fromLeft)">
                                      <p:cBhvr>
                                        <p:cTn id="35" dur="500"/>
                                        <p:tgtEl>
                                          <p:spTgt spid="8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left)">
                                      <p:cBhvr>
                                        <p:cTn id="40" dur="500"/>
                                        <p:tgtEl>
                                          <p:spTgt spid="89"/>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slide(fromLeft)">
                                      <p:cBhvr>
                                        <p:cTn id="45" dur="500"/>
                                        <p:tgtEl>
                                          <p:spTgt spid="10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50"/>
                                        </p:tgtEl>
                                        <p:attrNameLst>
                                          <p:attrName>style.visibility</p:attrName>
                                        </p:attrNameLst>
                                      </p:cBhvr>
                                      <p:to>
                                        <p:strVal val="visible"/>
                                      </p:to>
                                    </p:set>
                                    <p:animEffect transition="in" filter="wipe(left)">
                                      <p:cBhvr>
                                        <p:cTn id="50" dur="500"/>
                                        <p:tgtEl>
                                          <p:spTgt spid="150"/>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nodeType="clickEffect">
                                  <p:stCondLst>
                                    <p:cond delay="0"/>
                                  </p:stCondLst>
                                  <p:childTnLst>
                                    <p:set>
                                      <p:cBhvr>
                                        <p:cTn id="54" dur="1" fill="hold">
                                          <p:stCondLst>
                                            <p:cond delay="0"/>
                                          </p:stCondLst>
                                        </p:cTn>
                                        <p:tgtEl>
                                          <p:spTgt spid="141"/>
                                        </p:tgtEl>
                                        <p:attrNameLst>
                                          <p:attrName>style.visibility</p:attrName>
                                        </p:attrNameLst>
                                      </p:cBhvr>
                                      <p:to>
                                        <p:strVal val="visible"/>
                                      </p:to>
                                    </p:set>
                                    <p:animEffect transition="in" filter="slide(fromLeft)">
                                      <p:cBhvr>
                                        <p:cTn id="55" dur="500"/>
                                        <p:tgtEl>
                                          <p:spTgt spid="14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4"/>
                                        </p:tgtEl>
                                        <p:attrNameLst>
                                          <p:attrName>style.visibility</p:attrName>
                                        </p:attrNameLst>
                                      </p:cBhvr>
                                      <p:to>
                                        <p:strVal val="visible"/>
                                      </p:to>
                                    </p:set>
                                    <p:animEffect transition="in" filter="wipe(left)">
                                      <p:cBhvr>
                                        <p:cTn id="6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utoUpdateAnimBg="0"/>
      <p:bldP spid="87" grpId="0" autoUpdateAnimBg="0"/>
      <p:bldP spid="88" grpId="0" autoUpdateAnimBg="0"/>
      <p:bldP spid="10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162"/>
            <a:ext cx="82296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0" indent="0" eaLnBrk="1" hangingPunct="1">
              <a:lnSpc>
                <a:spcPct val="120000"/>
              </a:lnSpc>
              <a:spcBef>
                <a:spcPct val="90000"/>
              </a:spcBef>
              <a:buClr>
                <a:srgbClr val="330066"/>
              </a:buClr>
              <a:buNone/>
              <a:defRPr/>
            </a:pPr>
            <a:r>
              <a:rPr lang="zh-CN" altLang="en-US" sz="2800" dirty="0">
                <a:solidFill>
                  <a:srgbClr val="1F08F8"/>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“与非”</a:t>
            </a:r>
            <a:r>
              <a:rPr lang="zh-CN" altLang="en-US" sz="2800" dirty="0">
                <a:latin typeface="黑体" panose="02010609060101010101" pitchFamily="49" charset="-122"/>
                <a:ea typeface="黑体" panose="02010609060101010101" pitchFamily="49" charset="-122"/>
              </a:rPr>
              <a:t>逻辑</a:t>
            </a:r>
            <a:endParaRPr kumimoji="0" lang="en-US" altLang="zh-CN" sz="2800" dirty="0">
              <a:solidFill>
                <a:srgbClr val="000000"/>
              </a:solidFill>
              <a:latin typeface="黑体" panose="02010609060101010101" pitchFamily="49" charset="-122"/>
              <a:ea typeface="黑体" panose="02010609060101010101" pitchFamily="49" charset="-122"/>
            </a:endParaRPr>
          </a:p>
          <a:p>
            <a:pPr marL="0" lvl="0" indent="0" algn="just" eaLnBrk="1" hangingPunct="1">
              <a:lnSpc>
                <a:spcPct val="120000"/>
              </a:lnSpc>
              <a:spcBef>
                <a:spcPts val="1200"/>
              </a:spcBef>
              <a:buClr>
                <a:srgbClr val="330066"/>
              </a:buClr>
              <a:buNone/>
              <a:defRPr/>
            </a:pPr>
            <a:r>
              <a:rPr kumimoji="0" lang="en-US" altLang="zh-CN" sz="2000" dirty="0">
                <a:solidFill>
                  <a:srgbClr val="000000"/>
                </a:solidFill>
                <a:latin typeface="黑体" panose="02010609060101010101" pitchFamily="49" charset="-122"/>
                <a:ea typeface="黑体" panose="02010609060101010101" pitchFamily="49" charset="-122"/>
              </a:rPr>
              <a:t>  </a:t>
            </a:r>
            <a:endParaRPr kumimoji="0" lang="en-US" altLang="zh-CN" sz="2000" dirty="0">
              <a:solidFill>
                <a:srgbClr val="000000"/>
              </a:solidFill>
              <a:latin typeface="黑体" panose="02010609060101010101" pitchFamily="49" charset="-122"/>
              <a:ea typeface="黑体" panose="02010609060101010101" pitchFamily="49" charset="-122"/>
            </a:endParaRPr>
          </a:p>
        </p:txBody>
      </p:sp>
      <p:sp>
        <p:nvSpPr>
          <p:cNvPr id="3" name="Text Box 85"/>
          <p:cNvSpPr txBox="1">
            <a:spLocks noChangeArrowheads="1"/>
          </p:cNvSpPr>
          <p:nvPr/>
        </p:nvSpPr>
        <p:spPr bwMode="auto">
          <a:xfrm>
            <a:off x="4988552" y="1854048"/>
            <a:ext cx="2556621"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、逻辑符号</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 Box 5"/>
              <p:cNvSpPr txBox="1">
                <a:spLocks noChangeArrowheads="1"/>
              </p:cNvSpPr>
              <p:nvPr/>
            </p:nvSpPr>
            <p:spPr bwMode="auto">
              <a:xfrm>
                <a:off x="3460893" y="780786"/>
                <a:ext cx="1891084" cy="531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0" eaLnBrk="1" hangingPunct="1">
                  <a:spcBef>
                    <a:spcPct val="50000"/>
                  </a:spcBef>
                  <a:buClrTx/>
                  <a:buSzTx/>
                  <a:buNone/>
                  <a:defRPr/>
                </a:pPr>
                <a14:m>
                  <m:oMathPara xmlns:m="http://schemas.openxmlformats.org/officeDocument/2006/math">
                    <m:oMathParaPr>
                      <m:jc m:val="centerGroup"/>
                    </m:oMathParaPr>
                    <m:oMath xmlns:m="http://schemas.openxmlformats.org/officeDocument/2006/math">
                      <m: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t>𝑭</m:t>
                      </m:r>
                      <m: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t>=</m:t>
                      </m:r>
                      <m:acc>
                        <m:accPr>
                          <m:chr m:val="̅"/>
                          <m:ctrlPr>
                            <a:rPr kumimoji="1" lang="en-US" altLang="zh-CN" sz="2800" b="1" i="1" u="none" strike="noStrike" kern="1200" cap="none" spc="0" normalizeH="0" baseline="0" noProof="0" dirty="0" smtClean="0">
                              <a:ln>
                                <a:noFill/>
                              </a:ln>
                              <a:solidFill>
                                <a:srgbClr val="FF0000"/>
                              </a:solidFill>
                              <a:effectLst/>
                              <a:uLnTx/>
                              <a:uFillTx/>
                              <a:latin typeface="Cambria Math" panose="02040503050406030204" pitchFamily="18" charset="0"/>
                              <a:cs typeface="Times New Roman" panose="02020603050405020304" pitchFamily="18" charset="0"/>
                            </a:rPr>
                          </m:ctrlPr>
                        </m:accPr>
                        <m:e>
                          <m:r>
                            <a:rPr lang="en-US" altLang="zh-CN" sz="2800" i="1" dirty="0">
                              <a:solidFill>
                                <a:srgbClr val="FF0000"/>
                              </a:solidFill>
                              <a:latin typeface="Cambria Math" panose="02040503050406030204" pitchFamily="18" charset="0"/>
                              <a:cs typeface="Times New Roman" panose="02020603050405020304" pitchFamily="18" charset="0"/>
                            </a:rPr>
                            <m:t>𝑨</m:t>
                          </m:r>
                          <m:r>
                            <a:rPr lang="en-US" altLang="zh-CN" sz="280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800" i="1" dirty="0">
                              <a:solidFill>
                                <a:srgbClr val="FF0000"/>
                              </a:solidFill>
                              <a:latin typeface="黑体" panose="02010609060101010101" pitchFamily="49" charset="-122"/>
                              <a:ea typeface="黑体" panose="02010609060101010101" pitchFamily="49" charset="-122"/>
                              <a:cs typeface="Times New Roman" panose="02020603050405020304" pitchFamily="18" charset="0"/>
                            </a:rPr>
                            <m:t>B</m:t>
                          </m:r>
                        </m:e>
                      </m:acc>
                    </m:oMath>
                  </m:oMathPara>
                </a14:m>
                <a:endParaRPr kumimoji="1" lang="en-US" altLang="zh-CN"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5" name="Text Box 5"/>
              <p:cNvSpPr txBox="1">
                <a:spLocks noRot="1" noChangeAspect="1" noMove="1" noResize="1" noEditPoints="1" noAdjustHandles="1" noChangeArrowheads="1" noChangeShapeType="1" noTextEdit="1"/>
              </p:cNvSpPr>
              <p:nvPr/>
            </p:nvSpPr>
            <p:spPr bwMode="auto">
              <a:xfrm>
                <a:off x="3460893" y="780786"/>
                <a:ext cx="1891084" cy="531684"/>
              </a:xfrm>
              <a:prstGeom prst="rect">
                <a:avLst/>
              </a:prstGeom>
              <a:blipFill rotWithShape="1">
                <a:blip r:embed="rId1"/>
                <a:stretch>
                  <a:fillRect l="-8" t="-70" r="10" b="10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7" name="组合 6"/>
          <p:cNvGrpSpPr/>
          <p:nvPr/>
        </p:nvGrpSpPr>
        <p:grpSpPr>
          <a:xfrm>
            <a:off x="1524902" y="2769139"/>
            <a:ext cx="1992911" cy="2458023"/>
            <a:chOff x="3830306" y="4025500"/>
            <a:chExt cx="1661161" cy="1805934"/>
          </a:xfrm>
        </p:grpSpPr>
        <p:sp>
          <p:nvSpPr>
            <p:cNvPr id="8" name="文本框 7"/>
            <p:cNvSpPr txBox="1"/>
            <p:nvPr/>
          </p:nvSpPr>
          <p:spPr bwMode="auto">
            <a:xfrm>
              <a:off x="3872633" y="4107885"/>
              <a:ext cx="161883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A  B      F</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0   0       1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0   1       1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1   0       1</a:t>
              </a:r>
              <a:endParaRPr lang="en-US" altLang="zh-CN" dirty="0">
                <a:solidFill>
                  <a:schemeClr val="tx1"/>
                </a:solidFill>
                <a:latin typeface="Times New Roman" panose="02020603050405020304" pitchFamily="18" charset="0"/>
              </a:endParaRPr>
            </a:p>
            <a:p>
              <a:pPr algn="l" eaLnBrk="1" hangingPunct="1">
                <a:lnSpc>
                  <a:spcPts val="1200"/>
                </a:lnSpc>
                <a:spcBef>
                  <a:spcPct val="50000"/>
                </a:spcBef>
                <a:buClrTx/>
                <a:buSzTx/>
                <a:buFontTx/>
                <a:buNone/>
              </a:pPr>
              <a:r>
                <a:rPr lang="en-US" altLang="zh-CN" dirty="0">
                  <a:solidFill>
                    <a:schemeClr val="tx1"/>
                  </a:solidFill>
                  <a:latin typeface="Times New Roman" panose="02020603050405020304" pitchFamily="18" charset="0"/>
                </a:rPr>
                <a:t>1   1       0</a:t>
              </a:r>
              <a:endParaRPr lang="en-US" altLang="zh-CN" dirty="0">
                <a:solidFill>
                  <a:schemeClr val="tx1"/>
                </a:solidFill>
                <a:latin typeface="Times New Roman" panose="02020603050405020304" pitchFamily="18" charset="0"/>
              </a:endParaRPr>
            </a:p>
          </p:txBody>
        </p:sp>
        <p:cxnSp>
          <p:nvCxnSpPr>
            <p:cNvPr id="9" name="直接连接符 8"/>
            <p:cNvCxnSpPr/>
            <p:nvPr/>
          </p:nvCxnSpPr>
          <p:spPr bwMode="auto">
            <a:xfrm>
              <a:off x="3830306" y="4272237"/>
              <a:ext cx="1433012" cy="1543"/>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4716352" y="4025500"/>
              <a:ext cx="4860" cy="1315507"/>
            </a:xfrm>
            <a:prstGeom prst="line">
              <a:avLst/>
            </a:prstGeom>
            <a:noFill/>
            <a:ln w="381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0"/>
          <p:cNvGrpSpPr/>
          <p:nvPr/>
        </p:nvGrpSpPr>
        <p:grpSpPr>
          <a:xfrm>
            <a:off x="1138163" y="1698650"/>
            <a:ext cx="3252788" cy="789536"/>
            <a:chOff x="332231" y="5174136"/>
            <a:chExt cx="3252788" cy="789536"/>
          </a:xfrm>
        </p:grpSpPr>
        <p:grpSp>
          <p:nvGrpSpPr>
            <p:cNvPr id="12" name="Group 83"/>
            <p:cNvGrpSpPr/>
            <p:nvPr/>
          </p:nvGrpSpPr>
          <p:grpSpPr bwMode="auto">
            <a:xfrm>
              <a:off x="332231" y="5174136"/>
              <a:ext cx="2690813" cy="762000"/>
              <a:chOff x="1269" y="2928"/>
              <a:chExt cx="1695" cy="480"/>
            </a:xfrm>
            <a:noFill/>
          </p:grpSpPr>
          <p:sp>
            <p:nvSpPr>
              <p:cNvPr id="14" name="Rectangle 84"/>
              <p:cNvSpPr>
                <a:spLocks noChangeArrowheads="1"/>
              </p:cNvSpPr>
              <p:nvPr/>
            </p:nvSpPr>
            <p:spPr bwMode="auto">
              <a:xfrm>
                <a:off x="1728" y="2928"/>
                <a:ext cx="1236" cy="480"/>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rgbClr val="FFFFFF"/>
                  </a:solidFill>
                  <a:effectLst/>
                  <a:uLnTx/>
                  <a:uFillTx/>
                  <a:latin typeface="黑体" panose="02010609060101010101" pitchFamily="49" charset="-122"/>
                  <a:ea typeface="黑体" panose="02010609060101010101" pitchFamily="49" charset="-122"/>
                </a:endParaRPr>
              </a:p>
            </p:txBody>
          </p:sp>
          <p:sp>
            <p:nvSpPr>
              <p:cNvPr id="15" name="Text Box 85"/>
              <p:cNvSpPr txBox="1">
                <a:spLocks noChangeArrowheads="1"/>
              </p:cNvSpPr>
              <p:nvPr/>
            </p:nvSpPr>
            <p:spPr bwMode="auto">
              <a:xfrm>
                <a:off x="1269" y="3029"/>
                <a:ext cx="1695" cy="330"/>
              </a:xfrm>
              <a:prstGeom prst="rect">
                <a:avLst/>
              </a:prstGeom>
              <a:grp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、逻辑真值表</a:t>
                </a:r>
                <a:endPar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3" name="Rectangle 91"/>
            <p:cNvSpPr>
              <a:spLocks noChangeArrowheads="1"/>
            </p:cNvSpPr>
            <p:nvPr/>
          </p:nvSpPr>
          <p:spPr bwMode="auto">
            <a:xfrm>
              <a:off x="2270569" y="5201672"/>
              <a:ext cx="1314450" cy="762000"/>
            </a:xfrm>
            <a:prstGeom prst="rect">
              <a:avLst/>
            </a:prstGeom>
            <a:no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800" b="1" i="0" u="none" strike="noStrike" kern="1200" cap="none" spc="0" normalizeH="0" baseline="0" noProof="0">
                <a:ln>
                  <a:noFill/>
                </a:ln>
                <a:solidFill>
                  <a:srgbClr val="FF0000"/>
                </a:solidFill>
                <a:effectLst/>
                <a:uLnTx/>
                <a:uFillTx/>
                <a:latin typeface="Times New Roman" panose="02020603050405020304" pitchFamily="18" charset="0"/>
                <a:cs typeface="Times New Roman" panose="02020603050405020304" pitchFamily="18" charset="0"/>
              </a:endParaRPr>
            </a:p>
          </p:txBody>
        </p:sp>
      </p:grpSp>
      <p:grpSp>
        <p:nvGrpSpPr>
          <p:cNvPr id="16" name="组合 15"/>
          <p:cNvGrpSpPr/>
          <p:nvPr/>
        </p:nvGrpSpPr>
        <p:grpSpPr>
          <a:xfrm>
            <a:off x="5285053" y="2637068"/>
            <a:ext cx="2646548" cy="935355"/>
            <a:chOff x="6077062" y="3487664"/>
            <a:chExt cx="2646548" cy="935355"/>
          </a:xfrm>
        </p:grpSpPr>
        <p:grpSp>
          <p:nvGrpSpPr>
            <p:cNvPr id="17" name="Group 63"/>
            <p:cNvGrpSpPr>
              <a:grpSpLocks noChangeAspect="1"/>
            </p:cNvGrpSpPr>
            <p:nvPr/>
          </p:nvGrpSpPr>
          <p:grpSpPr bwMode="auto">
            <a:xfrm>
              <a:off x="6077062" y="3487664"/>
              <a:ext cx="2646548" cy="804671"/>
              <a:chOff x="190" y="2945"/>
              <a:chExt cx="1582" cy="481"/>
            </a:xfrm>
          </p:grpSpPr>
          <p:sp>
            <p:nvSpPr>
              <p:cNvPr id="20" name="Text Box 64"/>
              <p:cNvSpPr txBox="1">
                <a:spLocks noChangeArrowheads="1"/>
              </p:cNvSpPr>
              <p:nvPr/>
            </p:nvSpPr>
            <p:spPr bwMode="auto">
              <a:xfrm>
                <a:off x="190" y="2945"/>
                <a:ext cx="266" cy="3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800" b="0"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1" name="Rectangle 65"/>
              <p:cNvSpPr>
                <a:spLocks noChangeArrowheads="1"/>
              </p:cNvSpPr>
              <p:nvPr/>
            </p:nvSpPr>
            <p:spPr bwMode="auto">
              <a:xfrm>
                <a:off x="826" y="3009"/>
                <a:ext cx="293" cy="417"/>
              </a:xfrm>
              <a:prstGeom prst="rect">
                <a:avLst/>
              </a:prstGeom>
              <a:noFill/>
              <a:ln w="28575">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22" name="Text Box 66"/>
              <p:cNvSpPr txBox="1">
                <a:spLocks noChangeArrowheads="1"/>
              </p:cNvSpPr>
              <p:nvPr/>
            </p:nvSpPr>
            <p:spPr bwMode="auto">
              <a:xfrm>
                <a:off x="778" y="2963"/>
                <a:ext cx="290" cy="3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Times New Roman" panose="02020603050405020304" pitchFamily="18" charset="0"/>
                  </a:rPr>
                  <a:t>&amp;</a:t>
                </a:r>
                <a:endParaRPr kumimoji="1"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sp>
            <p:nvSpPr>
              <p:cNvPr id="23" name="Line 67"/>
              <p:cNvSpPr>
                <a:spLocks noChangeShapeType="1"/>
              </p:cNvSpPr>
              <p:nvPr/>
            </p:nvSpPr>
            <p:spPr bwMode="auto">
              <a:xfrm>
                <a:off x="447" y="3103"/>
                <a:ext cx="38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4" name="Oval 68"/>
              <p:cNvSpPr>
                <a:spLocks noChangeArrowheads="1"/>
              </p:cNvSpPr>
              <p:nvPr/>
            </p:nvSpPr>
            <p:spPr bwMode="auto">
              <a:xfrm>
                <a:off x="1119" y="3177"/>
                <a:ext cx="82" cy="82"/>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25" name="Line 69"/>
              <p:cNvSpPr>
                <a:spLocks noChangeShapeType="1"/>
              </p:cNvSpPr>
              <p:nvPr/>
            </p:nvSpPr>
            <p:spPr bwMode="auto">
              <a:xfrm>
                <a:off x="1204" y="3214"/>
                <a:ext cx="365"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6" name="Text Box 70"/>
              <p:cNvSpPr txBox="1">
                <a:spLocks noChangeArrowheads="1"/>
              </p:cNvSpPr>
              <p:nvPr/>
            </p:nvSpPr>
            <p:spPr bwMode="auto">
              <a:xfrm>
                <a:off x="1530" y="3080"/>
                <a:ext cx="242" cy="3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F</a:t>
                </a:r>
                <a:endParaRPr kumimoji="1" lang="en-US" altLang="zh-CN" sz="28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grpSp>
        <p:sp>
          <p:nvSpPr>
            <p:cNvPr id="18" name="Line 67"/>
            <p:cNvSpPr>
              <a:spLocks noChangeShapeType="1"/>
            </p:cNvSpPr>
            <p:nvPr/>
          </p:nvSpPr>
          <p:spPr bwMode="auto">
            <a:xfrm>
              <a:off x="6513405" y="4171560"/>
              <a:ext cx="635707"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9" name="Text Box 64"/>
            <p:cNvSpPr txBox="1">
              <a:spLocks noChangeArrowheads="1"/>
            </p:cNvSpPr>
            <p:nvPr/>
          </p:nvSpPr>
          <p:spPr bwMode="auto">
            <a:xfrm>
              <a:off x="6093371" y="3899799"/>
              <a:ext cx="423514"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800" b="0"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27" name="组合 26"/>
          <p:cNvGrpSpPr/>
          <p:nvPr/>
        </p:nvGrpSpPr>
        <p:grpSpPr>
          <a:xfrm>
            <a:off x="5265982" y="3794370"/>
            <a:ext cx="2646548" cy="935355"/>
            <a:chOff x="6077062" y="3487664"/>
            <a:chExt cx="2646548" cy="935355"/>
          </a:xfrm>
        </p:grpSpPr>
        <p:grpSp>
          <p:nvGrpSpPr>
            <p:cNvPr id="28" name="Group 63"/>
            <p:cNvGrpSpPr>
              <a:grpSpLocks noChangeAspect="1"/>
            </p:cNvGrpSpPr>
            <p:nvPr/>
          </p:nvGrpSpPr>
          <p:grpSpPr bwMode="auto">
            <a:xfrm>
              <a:off x="6077062" y="3487664"/>
              <a:ext cx="2646548" cy="804671"/>
              <a:chOff x="190" y="2945"/>
              <a:chExt cx="1582" cy="481"/>
            </a:xfrm>
          </p:grpSpPr>
          <p:sp>
            <p:nvSpPr>
              <p:cNvPr id="31" name="Text Box 64"/>
              <p:cNvSpPr txBox="1">
                <a:spLocks noChangeArrowheads="1"/>
              </p:cNvSpPr>
              <p:nvPr/>
            </p:nvSpPr>
            <p:spPr bwMode="auto">
              <a:xfrm>
                <a:off x="190" y="2945"/>
                <a:ext cx="266" cy="3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A</a:t>
                </a:r>
                <a:endParaRPr kumimoji="1" lang="en-US" altLang="zh-CN" sz="2800" b="0"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sp>
            <p:nvSpPr>
              <p:cNvPr id="32" name="Rectangle 65"/>
              <p:cNvSpPr>
                <a:spLocks noChangeArrowheads="1"/>
              </p:cNvSpPr>
              <p:nvPr/>
            </p:nvSpPr>
            <p:spPr bwMode="auto">
              <a:xfrm>
                <a:off x="826" y="3009"/>
                <a:ext cx="293" cy="417"/>
              </a:xfrm>
              <a:prstGeom prst="rect">
                <a:avLst/>
              </a:prstGeom>
              <a:noFill/>
              <a:ln w="28575">
                <a:solidFill>
                  <a:srgbClr val="FF0000"/>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33" name="Line 67"/>
              <p:cNvSpPr>
                <a:spLocks noChangeShapeType="1"/>
              </p:cNvSpPr>
              <p:nvPr/>
            </p:nvSpPr>
            <p:spPr bwMode="auto">
              <a:xfrm>
                <a:off x="447" y="3103"/>
                <a:ext cx="38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34" name="Oval 68"/>
              <p:cNvSpPr>
                <a:spLocks noChangeArrowheads="1"/>
              </p:cNvSpPr>
              <p:nvPr/>
            </p:nvSpPr>
            <p:spPr bwMode="auto">
              <a:xfrm>
                <a:off x="1119" y="3177"/>
                <a:ext cx="82" cy="82"/>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35" name="Line 69"/>
              <p:cNvSpPr>
                <a:spLocks noChangeShapeType="1"/>
              </p:cNvSpPr>
              <p:nvPr/>
            </p:nvSpPr>
            <p:spPr bwMode="auto">
              <a:xfrm>
                <a:off x="1204" y="3214"/>
                <a:ext cx="365"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36" name="Text Box 70"/>
              <p:cNvSpPr txBox="1">
                <a:spLocks noChangeArrowheads="1"/>
              </p:cNvSpPr>
              <p:nvPr/>
            </p:nvSpPr>
            <p:spPr bwMode="auto">
              <a:xfrm>
                <a:off x="1530" y="3080"/>
                <a:ext cx="242" cy="313"/>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F</a:t>
                </a:r>
                <a:endParaRPr kumimoji="1" lang="en-US" altLang="zh-CN" sz="2800" b="1" i="0" u="none" strike="noStrike" kern="1200" cap="none" spc="0" normalizeH="0" baseline="0" noProof="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grpSp>
        <p:sp>
          <p:nvSpPr>
            <p:cNvPr id="29" name="Line 67"/>
            <p:cNvSpPr>
              <a:spLocks noChangeShapeType="1"/>
            </p:cNvSpPr>
            <p:nvPr/>
          </p:nvSpPr>
          <p:spPr bwMode="auto">
            <a:xfrm>
              <a:off x="6513405" y="4171560"/>
              <a:ext cx="635707"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30" name="Text Box 64"/>
            <p:cNvSpPr txBox="1">
              <a:spLocks noChangeArrowheads="1"/>
            </p:cNvSpPr>
            <p:nvPr/>
          </p:nvSpPr>
          <p:spPr bwMode="auto">
            <a:xfrm>
              <a:off x="6093371" y="3899799"/>
              <a:ext cx="423514" cy="523220"/>
            </a:xfrm>
            <a:prstGeom prst="rect">
              <a:avLst/>
            </a:prstGeom>
            <a:noFill/>
            <a:ln w="381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rPr>
                <a:t>B</a:t>
              </a:r>
              <a:endParaRPr kumimoji="1" lang="en-US" altLang="zh-CN" sz="2800" b="0" i="0" u="none" strike="noStrike" kern="1200" cap="none" spc="0" normalizeH="0" baseline="0" noProof="0" dirty="0">
                <a:ln>
                  <a:noFill/>
                </a:ln>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p:grpSp>
      <p:grpSp>
        <p:nvGrpSpPr>
          <p:cNvPr id="37" name="组合 36"/>
          <p:cNvGrpSpPr/>
          <p:nvPr/>
        </p:nvGrpSpPr>
        <p:grpSpPr>
          <a:xfrm>
            <a:off x="5351977" y="5038242"/>
            <a:ext cx="2652708" cy="860426"/>
            <a:chOff x="5550290" y="5288537"/>
            <a:chExt cx="2652708" cy="860426"/>
          </a:xfrm>
        </p:grpSpPr>
        <p:grpSp>
          <p:nvGrpSpPr>
            <p:cNvPr id="38" name="Group 99"/>
            <p:cNvGrpSpPr/>
            <p:nvPr/>
          </p:nvGrpSpPr>
          <p:grpSpPr bwMode="auto">
            <a:xfrm>
              <a:off x="5550290" y="5288537"/>
              <a:ext cx="2652708" cy="860426"/>
              <a:chOff x="3828" y="3343"/>
              <a:chExt cx="1671" cy="542"/>
            </a:xfrm>
          </p:grpSpPr>
          <p:grpSp>
            <p:nvGrpSpPr>
              <p:cNvPr id="40" name="Group 100"/>
              <p:cNvGrpSpPr/>
              <p:nvPr/>
            </p:nvGrpSpPr>
            <p:grpSpPr bwMode="auto">
              <a:xfrm>
                <a:off x="4085" y="3456"/>
                <a:ext cx="1179" cy="336"/>
                <a:chOff x="3421" y="2352"/>
                <a:chExt cx="1879" cy="480"/>
              </a:xfrm>
            </p:grpSpPr>
            <p:grpSp>
              <p:nvGrpSpPr>
                <p:cNvPr id="44" name="Group 101"/>
                <p:cNvGrpSpPr/>
                <p:nvPr/>
              </p:nvGrpSpPr>
              <p:grpSpPr bwMode="auto">
                <a:xfrm>
                  <a:off x="3984" y="2352"/>
                  <a:ext cx="768" cy="480"/>
                  <a:chOff x="4176" y="2400"/>
                  <a:chExt cx="768" cy="480"/>
                </a:xfrm>
              </p:grpSpPr>
              <p:sp>
                <p:nvSpPr>
                  <p:cNvPr id="48" name="Line 102"/>
                  <p:cNvSpPr>
                    <a:spLocks noChangeShapeType="1"/>
                  </p:cNvSpPr>
                  <p:nvPr/>
                </p:nvSpPr>
                <p:spPr bwMode="auto">
                  <a:xfrm>
                    <a:off x="4176" y="2400"/>
                    <a:ext cx="0" cy="48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 name="Line 103"/>
                  <p:cNvSpPr>
                    <a:spLocks noChangeShapeType="1"/>
                  </p:cNvSpPr>
                  <p:nvPr/>
                </p:nvSpPr>
                <p:spPr bwMode="auto">
                  <a:xfrm>
                    <a:off x="4176" y="2400"/>
                    <a:ext cx="528"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0" name="Line 104"/>
                  <p:cNvSpPr>
                    <a:spLocks noChangeShapeType="1"/>
                  </p:cNvSpPr>
                  <p:nvPr/>
                </p:nvSpPr>
                <p:spPr bwMode="auto">
                  <a:xfrm>
                    <a:off x="4176" y="2880"/>
                    <a:ext cx="528"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 name="Arc 105"/>
                  <p:cNvSpPr/>
                  <p:nvPr/>
                </p:nvSpPr>
                <p:spPr bwMode="auto">
                  <a:xfrm>
                    <a:off x="4704" y="2400"/>
                    <a:ext cx="240"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2" name="Arc 106"/>
                  <p:cNvSpPr/>
                  <p:nvPr/>
                </p:nvSpPr>
                <p:spPr bwMode="auto">
                  <a:xfrm flipV="1">
                    <a:off x="4704" y="2640"/>
                    <a:ext cx="240"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5" name="Line 107"/>
                <p:cNvSpPr>
                  <a:spLocks noChangeShapeType="1"/>
                </p:cNvSpPr>
                <p:nvPr/>
              </p:nvSpPr>
              <p:spPr bwMode="auto">
                <a:xfrm flipV="1">
                  <a:off x="4896" y="2592"/>
                  <a:ext cx="404"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Line 108"/>
                <p:cNvSpPr>
                  <a:spLocks noChangeShapeType="1"/>
                </p:cNvSpPr>
                <p:nvPr/>
              </p:nvSpPr>
              <p:spPr bwMode="auto">
                <a:xfrm flipV="1">
                  <a:off x="3421" y="2456"/>
                  <a:ext cx="563"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Line 110"/>
                <p:cNvSpPr>
                  <a:spLocks noChangeShapeType="1"/>
                </p:cNvSpPr>
                <p:nvPr/>
              </p:nvSpPr>
              <p:spPr bwMode="auto">
                <a:xfrm flipV="1">
                  <a:off x="3428" y="2728"/>
                  <a:ext cx="556"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1" name="Rectangle 111"/>
              <p:cNvSpPr>
                <a:spLocks noChangeArrowheads="1"/>
              </p:cNvSpPr>
              <p:nvPr/>
            </p:nvSpPr>
            <p:spPr bwMode="auto">
              <a:xfrm>
                <a:off x="3828" y="3343"/>
                <a:ext cx="324" cy="330"/>
              </a:xfrm>
              <a:prstGeom prst="rect">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 </a:t>
                </a:r>
                <a:endParaRPr lang="en-US" altLang="zh-CN"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Rectangle 113"/>
              <p:cNvSpPr>
                <a:spLocks noChangeArrowheads="1"/>
              </p:cNvSpPr>
              <p:nvPr/>
            </p:nvSpPr>
            <p:spPr bwMode="auto">
              <a:xfrm>
                <a:off x="3842" y="3558"/>
                <a:ext cx="278" cy="327"/>
              </a:xfrm>
              <a:prstGeom prst="rect">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B</a:t>
                </a:r>
                <a:endParaRPr lang="en-US" altLang="zh-CN"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Rectangle 114"/>
              <p:cNvSpPr>
                <a:spLocks noChangeArrowheads="1"/>
              </p:cNvSpPr>
              <p:nvPr/>
            </p:nvSpPr>
            <p:spPr bwMode="auto">
              <a:xfrm>
                <a:off x="5246" y="3453"/>
                <a:ext cx="253" cy="327"/>
              </a:xfrm>
              <a:prstGeom prst="rect">
                <a:avLst/>
              </a:prstGeom>
              <a:noFill/>
              <a:ln w="38100">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F</a:t>
                </a:r>
                <a:endParaRPr lang="en-US" altLang="zh-CN"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9" name="Oval 68"/>
            <p:cNvSpPr>
              <a:spLocks noChangeArrowheads="1"/>
            </p:cNvSpPr>
            <p:nvPr/>
          </p:nvSpPr>
          <p:spPr bwMode="auto">
            <a:xfrm>
              <a:off x="7275174" y="5663595"/>
              <a:ext cx="137179" cy="137179"/>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upRigh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l">
          <a:spcBef>
            <a:spcPct val="50000"/>
          </a:spcBef>
          <a:defRPr dirty="0">
            <a:solidFill>
              <a:schemeClr val="tx1"/>
            </a:solidFill>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miter lim="800000"/>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defRPr>
        </a:defPPr>
      </a:lstStyle>
    </a:lnDef>
    <a:txDef>
      <a:spPr bwMode="auto">
        <a:noFill/>
        <a:ln>
          <a:noFill/>
        </a:ln>
      </a:spPr>
      <a:bodyPr>
        <a:spAutoFit/>
      </a:bodyPr>
      <a:lstStyle>
        <a:defPPr algn="l" eaLnBrk="1" hangingPunct="1">
          <a:spcBef>
            <a:spcPct val="50000"/>
          </a:spcBef>
          <a:buClrTx/>
          <a:buSzTx/>
          <a:buFontTx/>
          <a:buNone/>
          <a:defRPr sz="2800">
            <a:latin typeface="Times New Roman" panose="02020603050405020304" pitchFamily="18" charset="0"/>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myf-模板-修正</Template>
  <TotalTime>0</TotalTime>
  <Words>4810</Words>
  <Application>WPS 演示</Application>
  <PresentationFormat>全屏显示(4:3)</PresentationFormat>
  <Paragraphs>1016</Paragraphs>
  <Slides>34</Slides>
  <Notes>18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14</vt:i4>
      </vt:variant>
      <vt:variant>
        <vt:lpstr>幻灯片标题</vt:lpstr>
      </vt:variant>
      <vt:variant>
        <vt:i4>34</vt:i4>
      </vt:variant>
    </vt:vector>
  </HeadingPairs>
  <TitlesOfParts>
    <vt:vector size="64" baseType="lpstr">
      <vt:lpstr>Arial</vt:lpstr>
      <vt:lpstr>宋体</vt:lpstr>
      <vt:lpstr>Wingdings</vt:lpstr>
      <vt:lpstr>Tahoma</vt:lpstr>
      <vt:lpstr>Times New Roman</vt:lpstr>
      <vt:lpstr>黑体</vt:lpstr>
      <vt:lpstr>Cambria Math</vt:lpstr>
      <vt:lpstr>幼圆</vt:lpstr>
      <vt:lpstr>Calibri</vt:lpstr>
      <vt:lpstr>微软雅黑</vt:lpstr>
      <vt:lpstr>Arial Unicode MS</vt:lpstr>
      <vt:lpstr>Symbol</vt:lpstr>
      <vt:lpstr>楷体_GB2312</vt:lpstr>
      <vt:lpstr>新宋体</vt:lpstr>
      <vt:lpstr>Arial Unicode MS</vt:lpstr>
      <vt:lpstr>Blends</vt:lpstr>
      <vt:lpstr>Visio.Drawing.11</vt:lpstr>
      <vt:lpstr>Word.Document.8</vt:lpstr>
      <vt:lpstr>Equation.3</vt:lpstr>
      <vt:lpstr>Equation.3</vt:lpstr>
      <vt:lpstr>Equation.3</vt:lpstr>
      <vt:lpstr>Equation.3</vt:lpstr>
      <vt:lpstr>Visio.Drawing.11</vt:lpstr>
      <vt:lpstr>Visio.Drawing.11</vt:lpstr>
      <vt:lpstr>Visio.Drawing.11</vt:lpstr>
      <vt:lpstr>Visio.Drawing.11</vt:lpstr>
      <vt:lpstr>Visio.Drawing.11</vt:lpstr>
      <vt:lpstr>Visio.Drawing.11</vt:lpstr>
      <vt:lpstr>Visio.Drawing.11</vt:lpstr>
      <vt:lpstr>Visio.Drawing.11</vt:lpstr>
      <vt:lpstr>第一章 数字逻辑代数基础</vt:lpstr>
      <vt:lpstr>§1.3 逻辑代数(概念和运算）</vt:lpstr>
      <vt:lpstr>PowerPoint 演示文稿</vt:lpstr>
      <vt:lpstr>逻辑关系（逻辑运算）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公式和定理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逻辑函数表示方法之间的转换</vt:lpstr>
      <vt:lpstr>PowerPoint 演示文稿</vt:lpstr>
      <vt:lpstr>PowerPoint 演示文稿</vt:lpstr>
      <vt:lpstr>PowerPoint 演示文稿</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数据校验码</dc:title>
  <dc:creator>马 耀飞</dc:creator>
  <cp:lastModifiedBy>胡晓光</cp:lastModifiedBy>
  <cp:revision>195</cp:revision>
  <dcterms:created xsi:type="dcterms:W3CDTF">2018-11-12T01:10:00Z</dcterms:created>
  <dcterms:modified xsi:type="dcterms:W3CDTF">2022-03-02T02:29:18Z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7DC7ECAB9DB14B109D04CF2CCE3C62DB</vt:lpwstr>
  </property>
  <property fmtid="{D5CDD505-2E9C-101B-9397-08002B2CF9AE}" pid="3" name="KSOProductBuildVer">
    <vt:lpwstr>2052-11.1.0.11365</vt:lpwstr>
  </property>
</Properties>
</file>