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566" r:id="rId2"/>
    <p:sldId id="567" r:id="rId3"/>
    <p:sldId id="621" r:id="rId4"/>
    <p:sldId id="569" r:id="rId5"/>
    <p:sldId id="594" r:id="rId6"/>
    <p:sldId id="622" r:id="rId7"/>
    <p:sldId id="597" r:id="rId8"/>
    <p:sldId id="629" r:id="rId9"/>
    <p:sldId id="630" r:id="rId10"/>
    <p:sldId id="631" r:id="rId11"/>
    <p:sldId id="570" r:id="rId12"/>
    <p:sldId id="633" r:id="rId13"/>
    <p:sldId id="634" r:id="rId14"/>
    <p:sldId id="635" r:id="rId15"/>
    <p:sldId id="632" r:id="rId16"/>
    <p:sldId id="572" r:id="rId17"/>
    <p:sldId id="598" r:id="rId18"/>
    <p:sldId id="573" r:id="rId19"/>
    <p:sldId id="575" r:id="rId20"/>
    <p:sldId id="576" r:id="rId21"/>
    <p:sldId id="579" r:id="rId22"/>
    <p:sldId id="580" r:id="rId23"/>
    <p:sldId id="578" r:id="rId24"/>
    <p:sldId id="582" r:id="rId25"/>
    <p:sldId id="581" r:id="rId26"/>
    <p:sldId id="583" r:id="rId27"/>
    <p:sldId id="584" r:id="rId28"/>
    <p:sldId id="585" r:id="rId29"/>
    <p:sldId id="587" r:id="rId30"/>
    <p:sldId id="636" r:id="rId31"/>
    <p:sldId id="671" r:id="rId32"/>
    <p:sldId id="672" r:id="rId33"/>
    <p:sldId id="593" r:id="rId34"/>
    <p:sldId id="589" r:id="rId35"/>
    <p:sldId id="591" r:id="rId36"/>
    <p:sldId id="592" r:id="rId37"/>
    <p:sldId id="623" r:id="rId38"/>
    <p:sldId id="624" r:id="rId39"/>
    <p:sldId id="625" r:id="rId40"/>
    <p:sldId id="626" r:id="rId41"/>
    <p:sldId id="627" r:id="rId42"/>
    <p:sldId id="628" r:id="rId43"/>
    <p:sldId id="639" r:id="rId44"/>
    <p:sldId id="640" r:id="rId45"/>
    <p:sldId id="641" r:id="rId46"/>
    <p:sldId id="673" r:id="rId47"/>
    <p:sldId id="527" r:id="rId48"/>
    <p:sldId id="528" r:id="rId49"/>
    <p:sldId id="461" r:id="rId50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F08F8"/>
    <a:srgbClr val="FFFF00"/>
    <a:srgbClr val="002060"/>
    <a:srgbClr val="FFFFFF"/>
    <a:srgbClr val="00FF00"/>
    <a:srgbClr val="FF33CC"/>
    <a:srgbClr val="9090F4"/>
    <a:srgbClr val="F6F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99" autoAdjust="0"/>
  </p:normalViewPr>
  <p:slideViewPr>
    <p:cSldViewPr snapToGrid="0">
      <p:cViewPr varScale="1">
        <p:scale>
          <a:sx n="60" d="100"/>
          <a:sy n="60" d="100"/>
        </p:scale>
        <p:origin x="-1480" y="-84"/>
      </p:cViewPr>
      <p:guideLst>
        <p:guide orient="horz" pos="219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F0DD12-6D0B-434E-AEAE-27A0808CBFDE}" type="datetimeFigureOut">
              <a:rPr lang="zh-CN" altLang="en-US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33CE97-CE35-493D-9476-D12D3F712BC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20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这几张表格可以放到课件最后，供学生参考。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加上基本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触发器是让清零端的低电平保持到时钟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下降沿到来，再将触发器翻转为高电平。这样清零信号会在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高电平期间保持低电平，即使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Q3Q2Q1Q0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清零不同时，也能够可靠清零。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这几张表格可以放到课件最后，供学生参考。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这几张表格可以放到课件最后，供学生参考。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ea typeface="黑体" panose="02010609060101010101" pitchFamily="49" charset="-122"/>
              </a:defRPr>
            </a:lvl1pPr>
            <a:lvl2pPr marL="457200" indent="0">
              <a:buNone/>
              <a:defRPr b="1">
                <a:ea typeface="黑体" panose="02010609060101010101" pitchFamily="49" charset="-122"/>
              </a:defRPr>
            </a:lvl2pPr>
            <a:lvl3pPr marL="914400" indent="0">
              <a:buNone/>
              <a:defRPr b="1">
                <a:ea typeface="黑体" panose="02010609060101010101" pitchFamily="49" charset="-122"/>
              </a:defRPr>
            </a:lvl3pPr>
            <a:lvl4pPr marL="1371600" indent="0">
              <a:buNone/>
              <a:defRPr b="1">
                <a:ea typeface="黑体" panose="02010609060101010101" pitchFamily="49" charset="-122"/>
              </a:defRPr>
            </a:lvl4pPr>
            <a:lvl5pPr marL="1828800" indent="0">
              <a:buNone/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9767"/>
            <a:ext cx="813816" cy="3519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2896" y="6282119"/>
            <a:ext cx="903288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  <a:t>‹#›</a:t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5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1A0B33E5-498C-48D3-9CB2-28689CC9EF23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  <a:t>‹#›</a:t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png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3213" y="833438"/>
            <a:ext cx="3354387" cy="13843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同步二进制集成化计数器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163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2913" y="4238625"/>
            <a:ext cx="30432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同步二进制集成化计数器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161</a:t>
            </a:r>
          </a:p>
        </p:txBody>
      </p:sp>
      <p:grpSp>
        <p:nvGrpSpPr>
          <p:cNvPr id="84" name="Group 137"/>
          <p:cNvGrpSpPr/>
          <p:nvPr/>
        </p:nvGrpSpPr>
        <p:grpSpPr bwMode="auto">
          <a:xfrm>
            <a:off x="4030662" y="3434932"/>
            <a:ext cx="4670425" cy="2997200"/>
            <a:chOff x="2399" y="2210"/>
            <a:chExt cx="2942" cy="1888"/>
          </a:xfrm>
        </p:grpSpPr>
        <p:grpSp>
          <p:nvGrpSpPr>
            <p:cNvPr id="85" name="Group 98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87" name="Picture 9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8" name="Rectangle 100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101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</a:p>
            </p:txBody>
          </p:sp>
          <p:sp>
            <p:nvSpPr>
              <p:cNvPr id="90" name="Rectangle 102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 Box 103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</a:p>
            </p:txBody>
          </p:sp>
          <p:sp>
            <p:nvSpPr>
              <p:cNvPr id="92" name="Rectangle 104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05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</a:p>
            </p:txBody>
          </p:sp>
          <p:sp>
            <p:nvSpPr>
              <p:cNvPr id="94" name="Rectangle 106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</a:p>
            </p:txBody>
          </p:sp>
          <p:sp>
            <p:nvSpPr>
              <p:cNvPr id="96" name="Rectangle 108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109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113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102" name="Line 114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Line 115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Line 116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117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118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119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120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121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Line 122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123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24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25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26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27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28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129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Text Box 130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 Box 131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 Box 132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 Box 133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Line 134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135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Text Box 136"/>
            <p:cNvSpPr txBox="1">
              <a:spLocks noChangeArrowheads="1"/>
            </p:cNvSpPr>
            <p:nvPr/>
          </p:nvSpPr>
          <p:spPr bwMode="auto">
            <a:xfrm>
              <a:off x="3632" y="3672"/>
              <a:ext cx="23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98"/>
          <p:cNvGrpSpPr/>
          <p:nvPr/>
        </p:nvGrpSpPr>
        <p:grpSpPr bwMode="auto">
          <a:xfrm>
            <a:off x="3962401" y="277813"/>
            <a:ext cx="4670425" cy="2997200"/>
            <a:chOff x="2391" y="138"/>
            <a:chExt cx="2942" cy="1888"/>
          </a:xfrm>
        </p:grpSpPr>
        <p:pic>
          <p:nvPicPr>
            <p:cNvPr id="127" name="Picture 9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55441" r="28671" b="7747"/>
            <a:stretch>
              <a:fillRect/>
            </a:stretch>
          </p:blipFill>
          <p:spPr bwMode="auto">
            <a:xfrm>
              <a:off x="2391" y="138"/>
              <a:ext cx="2942" cy="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Rectangle 100"/>
            <p:cNvSpPr>
              <a:spLocks noChangeArrowheads="1"/>
            </p:cNvSpPr>
            <p:nvPr/>
          </p:nvSpPr>
          <p:spPr bwMode="auto">
            <a:xfrm>
              <a:off x="3942" y="1412"/>
              <a:ext cx="1174" cy="14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101"/>
            <p:cNvSpPr txBox="1">
              <a:spLocks noChangeArrowheads="1"/>
            </p:cNvSpPr>
            <p:nvPr/>
          </p:nvSpPr>
          <p:spPr bwMode="auto">
            <a:xfrm>
              <a:off x="3867" y="1369"/>
              <a:ext cx="13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触发器保持，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C=0</a:t>
              </a:r>
            </a:p>
          </p:txBody>
        </p:sp>
        <p:sp>
          <p:nvSpPr>
            <p:cNvPr id="130" name="Rectangle 102"/>
            <p:cNvSpPr>
              <a:spLocks noChangeArrowheads="1"/>
            </p:cNvSpPr>
            <p:nvPr/>
          </p:nvSpPr>
          <p:spPr bwMode="auto">
            <a:xfrm>
              <a:off x="4203" y="1641"/>
              <a:ext cx="652" cy="14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Text Box 103"/>
            <p:cNvSpPr txBox="1">
              <a:spLocks noChangeArrowheads="1"/>
            </p:cNvSpPr>
            <p:nvPr/>
          </p:nvSpPr>
          <p:spPr bwMode="auto">
            <a:xfrm>
              <a:off x="4203" y="1608"/>
              <a:ext cx="7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同步置“0”</a:t>
              </a:r>
            </a:p>
          </p:txBody>
        </p:sp>
        <p:sp>
          <p:nvSpPr>
            <p:cNvPr id="132" name="Rectangle 104"/>
            <p:cNvSpPr>
              <a:spLocks noChangeArrowheads="1"/>
            </p:cNvSpPr>
            <p:nvPr/>
          </p:nvSpPr>
          <p:spPr bwMode="auto">
            <a:xfrm>
              <a:off x="4377" y="1162"/>
              <a:ext cx="304" cy="15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105"/>
            <p:cNvSpPr txBox="1">
              <a:spLocks noChangeArrowheads="1"/>
            </p:cNvSpPr>
            <p:nvPr/>
          </p:nvSpPr>
          <p:spPr bwMode="auto">
            <a:xfrm>
              <a:off x="4312" y="1130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保持</a:t>
              </a:r>
            </a:p>
          </p:txBody>
        </p:sp>
        <p:sp>
          <p:nvSpPr>
            <p:cNvPr id="134" name="Rectangle 106"/>
            <p:cNvSpPr>
              <a:spLocks noChangeArrowheads="1"/>
            </p:cNvSpPr>
            <p:nvPr/>
          </p:nvSpPr>
          <p:spPr bwMode="auto">
            <a:xfrm>
              <a:off x="4094" y="934"/>
              <a:ext cx="859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Text Box 107"/>
            <p:cNvSpPr txBox="1">
              <a:spLocks noChangeArrowheads="1"/>
            </p:cNvSpPr>
            <p:nvPr/>
          </p:nvSpPr>
          <p:spPr bwMode="auto">
            <a:xfrm>
              <a:off x="4018" y="869"/>
              <a:ext cx="1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并行输入数据</a:t>
              </a:r>
            </a:p>
          </p:txBody>
        </p:sp>
        <p:sp>
          <p:nvSpPr>
            <p:cNvPr id="136" name="Rectangle 108"/>
            <p:cNvSpPr>
              <a:spLocks noChangeArrowheads="1"/>
            </p:cNvSpPr>
            <p:nvPr/>
          </p:nvSpPr>
          <p:spPr bwMode="auto">
            <a:xfrm>
              <a:off x="4377" y="706"/>
              <a:ext cx="326" cy="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Text Box 109"/>
            <p:cNvSpPr txBox="1">
              <a:spLocks noChangeArrowheads="1"/>
            </p:cNvSpPr>
            <p:nvPr/>
          </p:nvSpPr>
          <p:spPr bwMode="auto">
            <a:xfrm>
              <a:off x="4322" y="684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计数</a:t>
              </a:r>
            </a:p>
          </p:txBody>
        </p:sp>
        <p:sp>
          <p:nvSpPr>
            <p:cNvPr id="138" name="Rectangle 110"/>
            <p:cNvSpPr>
              <a:spLocks noChangeArrowheads="1"/>
            </p:cNvSpPr>
            <p:nvPr/>
          </p:nvSpPr>
          <p:spPr bwMode="auto">
            <a:xfrm>
              <a:off x="4290" y="456"/>
              <a:ext cx="522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Text Box 111"/>
            <p:cNvSpPr txBox="1">
              <a:spLocks noChangeArrowheads="1"/>
            </p:cNvSpPr>
            <p:nvPr/>
          </p:nvSpPr>
          <p:spPr bwMode="auto">
            <a:xfrm>
              <a:off x="4311" y="423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</a:t>
              </a:r>
            </a:p>
          </p:txBody>
        </p:sp>
        <p:sp>
          <p:nvSpPr>
            <p:cNvPr id="140" name="Rectangle 112"/>
            <p:cNvSpPr>
              <a:spLocks noChangeArrowheads="1"/>
            </p:cNvSpPr>
            <p:nvPr/>
          </p:nvSpPr>
          <p:spPr bwMode="auto">
            <a:xfrm>
              <a:off x="3584" y="184"/>
              <a:ext cx="576" cy="17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Text Box 113"/>
            <p:cNvSpPr txBox="1">
              <a:spLocks noChangeArrowheads="1"/>
            </p:cNvSpPr>
            <p:nvPr/>
          </p:nvSpPr>
          <p:spPr bwMode="auto">
            <a:xfrm>
              <a:off x="3310" y="196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74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16</a:t>
              </a:r>
              <a:r>
                <a:rPr kumimoji="0" lang="en-US" altLang="zh-CN" sz="2000" dirty="0"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功能表</a:t>
              </a:r>
            </a:p>
          </p:txBody>
        </p:sp>
        <p:sp>
          <p:nvSpPr>
            <p:cNvPr id="142" name="Line 114"/>
            <p:cNvSpPr>
              <a:spLocks noChangeShapeType="1"/>
            </p:cNvSpPr>
            <p:nvPr/>
          </p:nvSpPr>
          <p:spPr bwMode="auto">
            <a:xfrm flipV="1">
              <a:off x="2508" y="413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115"/>
            <p:cNvSpPr>
              <a:spLocks noChangeShapeType="1"/>
            </p:cNvSpPr>
            <p:nvPr/>
          </p:nvSpPr>
          <p:spPr bwMode="auto">
            <a:xfrm flipV="1">
              <a:off x="2508" y="652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116"/>
            <p:cNvSpPr>
              <a:spLocks noChangeShapeType="1"/>
            </p:cNvSpPr>
            <p:nvPr/>
          </p:nvSpPr>
          <p:spPr bwMode="auto">
            <a:xfrm flipV="1">
              <a:off x="2530" y="1836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>
              <a:off x="2508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>
              <a:off x="5203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>
              <a:off x="3855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>
              <a:off x="3594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>
              <a:off x="3322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>
              <a:off x="3050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>
              <a:off x="2779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Rectangle 124"/>
            <p:cNvSpPr>
              <a:spLocks noChangeArrowheads="1"/>
            </p:cNvSpPr>
            <p:nvPr/>
          </p:nvSpPr>
          <p:spPr bwMode="auto">
            <a:xfrm>
              <a:off x="2584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125"/>
            <p:cNvSpPr>
              <a:spLocks noChangeArrowheads="1"/>
            </p:cNvSpPr>
            <p:nvPr/>
          </p:nvSpPr>
          <p:spPr bwMode="auto">
            <a:xfrm>
              <a:off x="284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26"/>
            <p:cNvSpPr>
              <a:spLocks noChangeArrowheads="1"/>
            </p:cNvSpPr>
            <p:nvPr/>
          </p:nvSpPr>
          <p:spPr bwMode="auto">
            <a:xfrm>
              <a:off x="312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127"/>
            <p:cNvSpPr>
              <a:spLocks noChangeArrowheads="1"/>
            </p:cNvSpPr>
            <p:nvPr/>
          </p:nvSpPr>
          <p:spPr bwMode="auto">
            <a:xfrm>
              <a:off x="3336" y="464"/>
              <a:ext cx="240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Rectangle 128"/>
            <p:cNvSpPr>
              <a:spLocks noChangeArrowheads="1"/>
            </p:cNvSpPr>
            <p:nvPr/>
          </p:nvSpPr>
          <p:spPr bwMode="auto">
            <a:xfrm>
              <a:off x="3616" y="464"/>
              <a:ext cx="200" cy="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Text Box 129"/>
            <p:cNvSpPr txBox="1">
              <a:spLocks noChangeArrowheads="1"/>
            </p:cNvSpPr>
            <p:nvPr/>
          </p:nvSpPr>
          <p:spPr bwMode="auto">
            <a:xfrm>
              <a:off x="2488" y="480"/>
              <a:ext cx="4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EP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30"/>
            <p:cNvSpPr txBox="1">
              <a:spLocks noChangeArrowheads="1"/>
            </p:cNvSpPr>
            <p:nvPr/>
          </p:nvSpPr>
          <p:spPr bwMode="auto">
            <a:xfrm>
              <a:off x="2760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Text Box 131"/>
            <p:cNvSpPr txBox="1">
              <a:spLocks noChangeArrowheads="1"/>
            </p:cNvSpPr>
            <p:nvPr/>
          </p:nvSpPr>
          <p:spPr bwMode="auto">
            <a:xfrm>
              <a:off x="3056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LD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Text Box 132"/>
            <p:cNvSpPr txBox="1">
              <a:spLocks noChangeArrowheads="1"/>
            </p:cNvSpPr>
            <p:nvPr/>
          </p:nvSpPr>
          <p:spPr bwMode="auto">
            <a:xfrm>
              <a:off x="3328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11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Text Box 133"/>
            <p:cNvSpPr txBox="1">
              <a:spLocks noChangeArrowheads="1"/>
            </p:cNvSpPr>
            <p:nvPr/>
          </p:nvSpPr>
          <p:spPr bwMode="auto">
            <a:xfrm>
              <a:off x="3600" y="456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endParaRPr kumimoji="1" lang="en-US" altLang="zh-CN" sz="1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134"/>
            <p:cNvSpPr>
              <a:spLocks noChangeShapeType="1"/>
            </p:cNvSpPr>
            <p:nvPr/>
          </p:nvSpPr>
          <p:spPr bwMode="auto">
            <a:xfrm>
              <a:off x="3096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135"/>
            <p:cNvSpPr>
              <a:spLocks noChangeShapeType="1"/>
            </p:cNvSpPr>
            <p:nvPr/>
          </p:nvSpPr>
          <p:spPr bwMode="auto">
            <a:xfrm>
              <a:off x="3384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4448" y="3312708"/>
            <a:ext cx="903288" cy="338137"/>
          </a:xfrm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6" name="Group 21"/>
          <p:cNvGrpSpPr/>
          <p:nvPr/>
        </p:nvGrpSpPr>
        <p:grpSpPr bwMode="auto">
          <a:xfrm>
            <a:off x="835863" y="0"/>
            <a:ext cx="8235209" cy="3798528"/>
            <a:chOff x="298" y="634"/>
            <a:chExt cx="5174" cy="3262"/>
          </a:xfrm>
        </p:grpSpPr>
        <p:pic>
          <p:nvPicPr>
            <p:cNvPr id="57" name="Picture 6" descr="msotw9_temp0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-18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634"/>
              <a:ext cx="5174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7" descr="msotw9_temp0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-18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634"/>
              <a:ext cx="5174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598" y="1261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587" y="1500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587" y="3326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587" y="3554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576" y="3043"/>
              <a:ext cx="174" cy="2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359" y="1183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9(1)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337" y="1548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9(2)</a:t>
              </a: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359" y="3279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0(1)</a:t>
              </a:r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auto">
            <a:xfrm>
              <a:off x="359" y="3632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0(2)</a:t>
              </a:r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565" y="2347"/>
              <a:ext cx="196" cy="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69" y="2261"/>
              <a:ext cx="544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CP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431" y="2929"/>
              <a:ext cx="544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CP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72" name="文本框 71"/>
          <p:cNvSpPr txBox="1"/>
          <p:nvPr/>
        </p:nvSpPr>
        <p:spPr bwMode="auto">
          <a:xfrm>
            <a:off x="529543" y="1474994"/>
            <a:ext cx="95124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CP.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"/>
              <p:cNvSpPr txBox="1">
                <a:spLocks noChangeArrowheads="1"/>
              </p:cNvSpPr>
              <p:nvPr/>
            </p:nvSpPr>
            <p:spPr bwMode="auto">
              <a:xfrm>
                <a:off x="396898" y="4031436"/>
                <a:ext cx="3073248" cy="123296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等线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， 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=1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=1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=1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2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0" lang="en-US" altLang="zh-CN" sz="2400" b="0" i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898" y="4031436"/>
                <a:ext cx="3073248" cy="1232966"/>
              </a:xfrm>
              <a:prstGeom prst="rect">
                <a:avLst/>
              </a:prstGeom>
              <a:blipFill rotWithShape="1">
                <a:blip r:embed="rId4"/>
                <a:stretch>
                  <a:fillRect l="-1" t="-37" r="16" b="2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497733" y="5334851"/>
            <a:ext cx="21039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CP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Object 121"/>
          <p:cNvGraphicFramePr>
            <a:graphicFrameLocks noChangeAspect="1"/>
          </p:cNvGraphicFramePr>
          <p:nvPr/>
        </p:nvGraphicFramePr>
        <p:xfrm>
          <a:off x="2959783" y="3730877"/>
          <a:ext cx="60960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3050540" imgH="1527810" progId="Visio.Drawing.11">
                  <p:embed/>
                </p:oleObj>
              </mc:Choice>
              <mc:Fallback>
                <p:oleObj r:id="rId5" imgW="3050540" imgH="1527810" progId="Visio.Drawing.11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83" y="3730877"/>
                        <a:ext cx="6096000" cy="30670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5275" y="1258888"/>
            <a:ext cx="5761038" cy="15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aseline="0" dirty="0"/>
              <a:t>1、当输出</a:t>
            </a:r>
            <a:r>
              <a:rPr lang="en-US" altLang="zh-CN" sz="2800" baseline="0" dirty="0"/>
              <a:t>Q</a:t>
            </a:r>
            <a:r>
              <a:rPr lang="en-US" altLang="zh-CN" sz="2800" baseline="-25000" dirty="0"/>
              <a:t>0</a:t>
            </a:r>
            <a:r>
              <a:rPr lang="zh-CN" altLang="en-US" sz="2800" baseline="0" dirty="0"/>
              <a:t>与输入</a:t>
            </a:r>
            <a:r>
              <a:rPr lang="en-US" altLang="zh-CN" sz="2800" baseline="0" dirty="0"/>
              <a:t>CP</a:t>
            </a:r>
            <a:r>
              <a:rPr lang="en-US" altLang="zh-CN" sz="2800" baseline="-25000" dirty="0"/>
              <a:t>1</a:t>
            </a:r>
            <a:r>
              <a:rPr lang="zh-CN" altLang="en-US" sz="2800" baseline="0" dirty="0"/>
              <a:t>相连，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aseline="0" dirty="0"/>
              <a:t>      计数脉冲从</a:t>
            </a:r>
            <a:r>
              <a:rPr lang="en-US" altLang="zh-CN" sz="2800" baseline="0" dirty="0"/>
              <a:t>CP</a:t>
            </a:r>
            <a:r>
              <a:rPr lang="en-US" altLang="zh-CN" sz="2800" baseline="-25000" dirty="0"/>
              <a:t>0</a:t>
            </a:r>
            <a:r>
              <a:rPr lang="zh-CN" altLang="en-US" sz="2800" baseline="0" dirty="0"/>
              <a:t>输 入时，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aseline="0" dirty="0"/>
              <a:t>      电路作8421计数。</a:t>
            </a:r>
          </a:p>
        </p:txBody>
      </p:sp>
      <p:graphicFrame>
        <p:nvGraphicFramePr>
          <p:cNvPr id="30" name="Group 20"/>
          <p:cNvGraphicFramePr>
            <a:graphicFrameLocks noGrp="1"/>
          </p:cNvGraphicFramePr>
          <p:nvPr/>
        </p:nvGraphicFramePr>
        <p:xfrm>
          <a:off x="5937250" y="547688"/>
          <a:ext cx="2433638" cy="5512056"/>
        </p:xfrm>
        <a:graphic>
          <a:graphicData uri="http://schemas.openxmlformats.org/drawingml/2006/table">
            <a:tbl>
              <a:tblPr/>
              <a:tblGrid>
                <a:gridCol w="671513"/>
                <a:gridCol w="1762125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6124575" y="1012825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0      0   0   0   0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6142038" y="1495425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/>
              <a:t>1      0   0   0   1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6142038" y="1978025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2      0   0   1   0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6126163" y="5157788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9      1   0   0   1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6022975" y="5605463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10     0   0   0   0</a:t>
            </a:r>
          </a:p>
        </p:txBody>
      </p: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6538913" y="6142038"/>
            <a:ext cx="15176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aseline="0" dirty="0"/>
              <a:t>8421码</a:t>
            </a: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58126" y="3215872"/>
          <a:ext cx="4013874" cy="245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2016760" imgH="1211580" progId="Visio.Drawing.11">
                  <p:embed/>
                </p:oleObj>
              </mc:Choice>
              <mc:Fallback>
                <p:oleObj name="Visio" r:id="rId3" imgW="2016760" imgH="1211580" progId="Visio.Drawing.11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26" y="3215872"/>
                        <a:ext cx="4013874" cy="2450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6180138" y="2392343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3</a:t>
            </a:r>
            <a:r>
              <a:rPr kumimoji="0" lang="zh-CN" altLang="en-US" sz="2400" baseline="0" dirty="0"/>
              <a:t>     0   0   1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6202363" y="2874943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4</a:t>
            </a:r>
            <a:r>
              <a:rPr kumimoji="0" lang="zh-CN" altLang="en-US" sz="2400" baseline="0" dirty="0"/>
              <a:t>  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0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202363" y="3357543"/>
            <a:ext cx="22581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5</a:t>
            </a:r>
            <a:r>
              <a:rPr kumimoji="0" lang="zh-CN" altLang="en-US" sz="2400" baseline="0" dirty="0"/>
              <a:t>  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6202363" y="3816051"/>
            <a:ext cx="22581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6</a:t>
            </a:r>
            <a:r>
              <a:rPr kumimoji="0" lang="zh-CN" altLang="en-US" sz="2400" baseline="0" dirty="0"/>
              <a:t>  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endParaRPr kumimoji="0" lang="zh-CN" altLang="en-US" sz="2400" baseline="0" dirty="0"/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6180138" y="4235434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7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1</a:t>
            </a: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6090487" y="4700844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 </a:t>
            </a:r>
            <a:r>
              <a:rPr kumimoji="0" lang="en-US" altLang="zh-CN" sz="2400" baseline="0" dirty="0"/>
              <a:t>8</a:t>
            </a:r>
            <a:r>
              <a:rPr kumimoji="0" lang="zh-CN" altLang="en-US" sz="2400" baseline="0" dirty="0"/>
              <a:t>     1   0   0   </a:t>
            </a:r>
            <a:r>
              <a:rPr kumimoji="0" lang="en-US" altLang="zh-CN" sz="2400" baseline="0" dirty="0"/>
              <a:t>0</a:t>
            </a:r>
            <a:endParaRPr kumimoji="0" lang="zh-CN" altLang="en-US" sz="2400" baseline="0" dirty="0"/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3769796" y="3006861"/>
            <a:ext cx="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3764187" y="2956373"/>
            <a:ext cx="0" cy="3824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flipH="1">
            <a:off x="213173" y="2950763"/>
            <a:ext cx="3562233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/>
          <p:nvPr/>
        </p:nvCxnSpPr>
        <p:spPr bwMode="auto">
          <a:xfrm>
            <a:off x="196344" y="2956373"/>
            <a:ext cx="0" cy="15931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>
            <a:off x="213173" y="4521512"/>
            <a:ext cx="47122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/>
          <p:nvPr/>
        </p:nvCxnSpPr>
        <p:spPr bwMode="auto">
          <a:xfrm>
            <a:off x="1924167" y="5536888"/>
            <a:ext cx="2221487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/>
          <p:nvPr/>
        </p:nvCxnSpPr>
        <p:spPr bwMode="auto">
          <a:xfrm>
            <a:off x="4128825" y="5536888"/>
            <a:ext cx="0" cy="25244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>
            <a:off x="4033458" y="5778110"/>
            <a:ext cx="196343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5116" y="141780"/>
            <a:ext cx="4596553" cy="135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aseline="0" dirty="0"/>
              <a:t>2</a:t>
            </a:r>
            <a:r>
              <a:rPr lang="zh-CN" altLang="en-US" sz="2400" baseline="0" dirty="0"/>
              <a:t>、当输出</a:t>
            </a:r>
            <a:r>
              <a:rPr lang="en-US" altLang="zh-CN" sz="2400" baseline="0" dirty="0"/>
              <a:t>Q</a:t>
            </a:r>
            <a:r>
              <a:rPr lang="en-US" altLang="zh-CN" sz="2400" baseline="-25000" dirty="0"/>
              <a:t>3</a:t>
            </a:r>
            <a:r>
              <a:rPr lang="zh-CN" altLang="en-US" sz="2400" baseline="0" dirty="0"/>
              <a:t>与输入</a:t>
            </a:r>
            <a:r>
              <a:rPr lang="en-US" altLang="zh-CN" sz="2400" baseline="0" dirty="0"/>
              <a:t>CP</a:t>
            </a:r>
            <a:r>
              <a:rPr lang="en-US" altLang="zh-CN" sz="2400" baseline="-25000" dirty="0"/>
              <a:t>0</a:t>
            </a:r>
            <a:r>
              <a:rPr lang="zh-CN" altLang="en-US" sz="2400" baseline="0" dirty="0"/>
              <a:t>相连，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aseline="0" dirty="0"/>
              <a:t>      计数脉冲从</a:t>
            </a:r>
            <a:r>
              <a:rPr lang="en-US" altLang="zh-CN" sz="2400" baseline="0" dirty="0"/>
              <a:t>CP</a:t>
            </a:r>
            <a:r>
              <a:rPr lang="en-US" altLang="zh-CN" sz="2400" baseline="-25000" dirty="0"/>
              <a:t>1</a:t>
            </a:r>
            <a:r>
              <a:rPr lang="zh-CN" altLang="en-US" sz="2400" baseline="0" dirty="0"/>
              <a:t>输 入时，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aseline="0" dirty="0"/>
              <a:t>      电路作</a:t>
            </a:r>
            <a:r>
              <a:rPr lang="en-US" altLang="zh-CN" sz="2400" baseline="0" dirty="0"/>
              <a:t>5</a:t>
            </a:r>
            <a:r>
              <a:rPr lang="zh-CN" altLang="en-US" sz="2400" baseline="0" dirty="0"/>
              <a:t>421计数。</a:t>
            </a:r>
          </a:p>
        </p:txBody>
      </p:sp>
      <p:graphicFrame>
        <p:nvGraphicFramePr>
          <p:cNvPr id="30" name="Group 20"/>
          <p:cNvGraphicFramePr>
            <a:graphicFrameLocks noGrp="1"/>
          </p:cNvGraphicFramePr>
          <p:nvPr/>
        </p:nvGraphicFramePr>
        <p:xfrm>
          <a:off x="4785953" y="443015"/>
          <a:ext cx="2455861" cy="5512056"/>
        </p:xfrm>
        <a:graphic>
          <a:graphicData uri="http://schemas.openxmlformats.org/drawingml/2006/table">
            <a:tbl>
              <a:tblPr/>
              <a:tblGrid>
                <a:gridCol w="677646"/>
                <a:gridCol w="1778215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4973278" y="908152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0      0   0   0   0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4990741" y="1390752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1      0   0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endParaRPr kumimoji="0" lang="zh-CN" altLang="en-US" sz="2400" baseline="0" dirty="0"/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4990741" y="1873352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2      0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0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4974866" y="5053115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9      1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0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4871678" y="5500790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/>
              <a:t>10     0   0   0   0</a:t>
            </a: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36145" y="1934251"/>
          <a:ext cx="4013874" cy="245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2016760" imgH="1211580" progId="Visio.Drawing.11">
                  <p:embed/>
                </p:oleObj>
              </mc:Choice>
              <mc:Fallback>
                <p:oleObj name="Visio" r:id="rId3" imgW="2016760" imgH="1211580" progId="Visio.Drawing.11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45" y="1934251"/>
                        <a:ext cx="4013874" cy="2450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5028841" y="2287670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3</a:t>
            </a:r>
            <a:r>
              <a:rPr kumimoji="0" lang="zh-CN" altLang="en-US" sz="2400" baseline="0" dirty="0"/>
              <a:t>  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1   </a:t>
            </a:r>
            <a:r>
              <a:rPr kumimoji="0" lang="en-US" altLang="zh-CN" sz="2400" baseline="0" dirty="0"/>
              <a:t>0</a:t>
            </a:r>
            <a:endParaRPr kumimoji="0" lang="zh-CN" altLang="en-US" sz="2400" baseline="0" dirty="0"/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5051066" y="2770270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4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0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5051066" y="3252870"/>
            <a:ext cx="22581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5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5051066" y="3711378"/>
            <a:ext cx="22581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6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5028841" y="4130761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7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4939190" y="4596171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 </a:t>
            </a:r>
            <a:r>
              <a:rPr kumimoji="0" lang="en-US" altLang="zh-CN" sz="2400" baseline="0" dirty="0"/>
              <a:t>8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3747815" y="1725240"/>
            <a:ext cx="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1736697" y="1693506"/>
            <a:ext cx="0" cy="3824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flipH="1">
            <a:off x="191192" y="1674752"/>
            <a:ext cx="15679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/>
          <p:nvPr/>
        </p:nvCxnSpPr>
        <p:spPr bwMode="auto">
          <a:xfrm>
            <a:off x="174363" y="1674752"/>
            <a:ext cx="16829" cy="127906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>
            <a:off x="191192" y="2942617"/>
            <a:ext cx="47122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/>
          <p:nvPr/>
        </p:nvCxnSpPr>
        <p:spPr bwMode="auto">
          <a:xfrm>
            <a:off x="1902186" y="4255267"/>
            <a:ext cx="2221487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/>
          <p:nvPr/>
        </p:nvCxnSpPr>
        <p:spPr bwMode="auto">
          <a:xfrm>
            <a:off x="4106844" y="4255267"/>
            <a:ext cx="0" cy="25244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>
            <a:off x="4011477" y="4496489"/>
            <a:ext cx="196343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4" name="图片 386" descr="绘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2" y="4263475"/>
            <a:ext cx="3586031" cy="25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20"/>
          <p:cNvGraphicFramePr>
            <a:graphicFrameLocks noGrp="1"/>
          </p:cNvGraphicFramePr>
          <p:nvPr/>
        </p:nvGraphicFramePr>
        <p:xfrm>
          <a:off x="4507072" y="459844"/>
          <a:ext cx="2455861" cy="5512056"/>
        </p:xfrm>
        <a:graphic>
          <a:graphicData uri="http://schemas.openxmlformats.org/drawingml/2006/table">
            <a:tbl>
              <a:tblPr/>
              <a:tblGrid>
                <a:gridCol w="677646"/>
                <a:gridCol w="1778215"/>
              </a:tblGrid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4694397" y="924981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0      0   0   0   0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4711860" y="1407581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1      0   0   0   1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4711860" y="1890181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2      0   0   1   0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4695985" y="5069944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9      1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0   </a:t>
            </a:r>
            <a:r>
              <a:rPr kumimoji="0" lang="en-US" altLang="zh-CN" sz="2400" baseline="0" dirty="0"/>
              <a:t>0</a:t>
            </a:r>
            <a:endParaRPr kumimoji="0" lang="zh-CN" altLang="en-US" sz="2400" baseline="0" dirty="0"/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4592797" y="5517619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/>
              <a:t>10     0   0   0   0</a:t>
            </a:r>
          </a:p>
        </p:txBody>
      </p: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6538913" y="6142038"/>
            <a:ext cx="15176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aseline="0" dirty="0"/>
              <a:t>5</a:t>
            </a:r>
            <a:r>
              <a:rPr lang="zh-CN" altLang="en-US" sz="2800" baseline="0" dirty="0"/>
              <a:t>421码</a:t>
            </a: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97832" y="3008309"/>
          <a:ext cx="4013874" cy="245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2016760" imgH="1211580" progId="Visio.Drawing.11">
                  <p:embed/>
                </p:oleObj>
              </mc:Choice>
              <mc:Fallback>
                <p:oleObj name="Visio" r:id="rId3" imgW="2016760" imgH="1211580" progId="Visio.Drawing.11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32" y="3008309"/>
                        <a:ext cx="4013874" cy="2450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4749960" y="2304499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3</a:t>
            </a:r>
            <a:r>
              <a:rPr kumimoji="0" lang="zh-CN" altLang="en-US" sz="2400" baseline="0" dirty="0"/>
              <a:t>     0   0   1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4772185" y="2787099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4</a:t>
            </a:r>
            <a:r>
              <a:rPr kumimoji="0" lang="zh-CN" altLang="en-US" sz="2400" baseline="0" dirty="0"/>
              <a:t>  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0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4772185" y="3269699"/>
            <a:ext cx="22581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5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endParaRPr kumimoji="0" lang="zh-CN" altLang="en-US" sz="2400" baseline="0" dirty="0"/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4772185" y="3728207"/>
            <a:ext cx="22581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6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4749960" y="4147590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2400" baseline="0" dirty="0"/>
              <a:t>7</a:t>
            </a:r>
            <a:r>
              <a:rPr kumimoji="0" lang="zh-CN" altLang="en-US" sz="2400" baseline="0" dirty="0"/>
              <a:t>  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0</a:t>
            </a:r>
            <a:endParaRPr kumimoji="0" lang="zh-CN" altLang="en-US" sz="2400" baseline="0" dirty="0"/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4660309" y="4613000"/>
            <a:ext cx="2190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400" baseline="0" dirty="0"/>
              <a:t> </a:t>
            </a:r>
            <a:r>
              <a:rPr kumimoji="0" lang="en-US" altLang="zh-CN" sz="2400" baseline="0" dirty="0"/>
              <a:t>8</a:t>
            </a:r>
            <a:r>
              <a:rPr kumimoji="0" lang="zh-CN" altLang="en-US" sz="2400" baseline="0" dirty="0"/>
              <a:t>     1   0   </a:t>
            </a:r>
            <a:r>
              <a:rPr kumimoji="0" lang="en-US" altLang="zh-CN" sz="2400" baseline="0" dirty="0"/>
              <a:t>1</a:t>
            </a:r>
            <a:r>
              <a:rPr kumimoji="0" lang="zh-CN" altLang="en-US" sz="2400" baseline="0" dirty="0"/>
              <a:t>   </a:t>
            </a:r>
            <a:r>
              <a:rPr kumimoji="0" lang="en-US" altLang="zh-CN" sz="2400" baseline="0" dirty="0"/>
              <a:t>1</a:t>
            </a:r>
            <a:endParaRPr kumimoji="0" lang="zh-CN" altLang="en-US" sz="2400" baseline="0" dirty="0"/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3609502" y="2799298"/>
            <a:ext cx="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/>
          <p:nvPr/>
        </p:nvCxnSpPr>
        <p:spPr bwMode="auto">
          <a:xfrm>
            <a:off x="1598384" y="2767564"/>
            <a:ext cx="0" cy="3824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 flipH="1">
            <a:off x="52879" y="2748810"/>
            <a:ext cx="15679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/>
          <p:nvPr/>
        </p:nvCxnSpPr>
        <p:spPr bwMode="auto">
          <a:xfrm>
            <a:off x="36050" y="2748810"/>
            <a:ext cx="16829" cy="127906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/>
          <p:cNvCxnSpPr/>
          <p:nvPr/>
        </p:nvCxnSpPr>
        <p:spPr bwMode="auto">
          <a:xfrm>
            <a:off x="52879" y="4016675"/>
            <a:ext cx="47122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/>
          <p:nvPr/>
        </p:nvCxnSpPr>
        <p:spPr bwMode="auto">
          <a:xfrm>
            <a:off x="1763873" y="5329325"/>
            <a:ext cx="2221487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/>
          <p:nvPr/>
        </p:nvCxnSpPr>
        <p:spPr bwMode="auto">
          <a:xfrm>
            <a:off x="3968531" y="5329325"/>
            <a:ext cx="0" cy="25244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>
            <a:off x="3873164" y="5570547"/>
            <a:ext cx="196343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70" y="321347"/>
            <a:ext cx="4673823" cy="33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 bwMode="auto">
          <a:xfrm>
            <a:off x="1088305" y="4549561"/>
            <a:ext cx="39437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</a:rPr>
              <a:t>0(1)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</a:rPr>
              <a:t>0(2)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en-US" altLang="zh-CN" i="1" dirty="0">
                <a:solidFill>
                  <a:schemeClr val="tx1"/>
                </a:solidFill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zh-CN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进制</a:t>
            </a: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521713" y="246832"/>
            <a:ext cx="796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57225" y="773113"/>
            <a:ext cx="8229600" cy="679450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二、任意进制计数器的构成方法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00200" y="2032000"/>
            <a:ext cx="1600200" cy="971550"/>
          </a:xfrm>
          <a:prstGeom prst="rect">
            <a:avLst/>
          </a:prstGeom>
          <a:solidFill>
            <a:srgbClr val="FFFF00"/>
          </a:solidFill>
          <a:ln w="25400">
            <a:solidFill>
              <a:srgbClr val="CC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429000" y="23368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48200" y="2006600"/>
            <a:ext cx="1600200" cy="971550"/>
          </a:xfrm>
          <a:prstGeom prst="rect">
            <a:avLst/>
          </a:prstGeom>
          <a:solidFill>
            <a:srgbClr val="FFFF00"/>
          </a:solidFill>
          <a:ln w="25400">
            <a:solidFill>
              <a:srgbClr val="CC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133600" y="32766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6125" y="4238625"/>
            <a:ext cx="4889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计数器为例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41538" y="5003800"/>
          <a:ext cx="12160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584200" imgH="457200" progId="Equation.DSMT4">
                  <p:embed/>
                </p:oleObj>
              </mc:Choice>
              <mc:Fallback>
                <p:oleObj name="Equation" r:id="rId3" imgW="584200" imgH="4572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003800"/>
                        <a:ext cx="12160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81400" y="1808163"/>
            <a:ext cx="53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6" grpId="0" animBg="1" autoUpdateAnimBg="0"/>
      <p:bldP spid="8" grpId="0" autoUpdateAnimBg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92163" y="549275"/>
            <a:ext cx="2765425" cy="685800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M&lt;N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239838"/>
            <a:ext cx="6238875" cy="5238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思路：保证有效循环中包含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个状态。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6125" y="2079625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、清零法（复位法）</a:t>
            </a:r>
          </a:p>
        </p:txBody>
      </p:sp>
      <p:grpSp>
        <p:nvGrpSpPr>
          <p:cNvPr id="6" name="Group 5"/>
          <p:cNvGrpSpPr/>
          <p:nvPr/>
        </p:nvGrpSpPr>
        <p:grpSpPr bwMode="auto">
          <a:xfrm>
            <a:off x="1722438" y="3049588"/>
            <a:ext cx="4191000" cy="609600"/>
            <a:chOff x="2880" y="1968"/>
            <a:chExt cx="2256" cy="38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80" y="1968"/>
              <a:ext cx="52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408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744" y="1968"/>
              <a:ext cx="52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72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608" y="1968"/>
              <a:ext cx="52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4922838" y="3657600"/>
            <a:ext cx="1011237" cy="2287588"/>
            <a:chOff x="4640" y="2351"/>
            <a:chExt cx="544" cy="1441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5400000">
              <a:off x="4727" y="2519"/>
              <a:ext cx="33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640" y="2688"/>
              <a:ext cx="52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M-2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rot="5400000">
              <a:off x="4743" y="323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56" y="3408"/>
              <a:ext cx="52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M-1</a:t>
              </a:r>
            </a:p>
          </p:txBody>
        </p:sp>
      </p:grpSp>
      <p:grpSp>
        <p:nvGrpSpPr>
          <p:cNvPr id="17" name="Group 16"/>
          <p:cNvGrpSpPr/>
          <p:nvPr/>
        </p:nvGrpSpPr>
        <p:grpSpPr bwMode="auto">
          <a:xfrm>
            <a:off x="1646238" y="5335588"/>
            <a:ext cx="3270250" cy="609600"/>
            <a:chOff x="2896" y="3408"/>
            <a:chExt cx="1760" cy="384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4320" y="36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792" y="3408"/>
              <a:ext cx="52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3456" y="3600"/>
              <a:ext cx="33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896" y="3408"/>
              <a:ext cx="52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N-1</a:t>
              </a:r>
            </a:p>
          </p:txBody>
        </p:sp>
      </p:grpSp>
      <p:sp>
        <p:nvSpPr>
          <p:cNvPr id="22" name="Line 21"/>
          <p:cNvSpPr>
            <a:spLocks noChangeShapeType="1"/>
          </p:cNvSpPr>
          <p:nvPr/>
        </p:nvSpPr>
        <p:spPr bwMode="auto">
          <a:xfrm rot="5400000" flipH="1" flipV="1">
            <a:off x="1335882" y="4490244"/>
            <a:ext cx="1676400" cy="142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2433638" y="3563938"/>
            <a:ext cx="2700337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 rot="1473028">
            <a:off x="3879850" y="3916363"/>
            <a:ext cx="966788" cy="655637"/>
          </a:xfrm>
          <a:prstGeom prst="curvedLeftArrow">
            <a:avLst>
              <a:gd name="adj1" fmla="val 20000"/>
              <a:gd name="adj2" fmla="val 40000"/>
              <a:gd name="adj3" fmla="val 49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 bwMode="auto">
              <a:xfrm>
                <a:off x="613848" y="4918552"/>
                <a:ext cx="2344552" cy="4317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rtlCol="0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848" y="4918552"/>
                <a:ext cx="2344552" cy="431785"/>
              </a:xfrm>
              <a:prstGeom prst="rect">
                <a:avLst/>
              </a:prstGeom>
              <a:blipFill rotWithShape="1">
                <a:blip r:embed="rId4"/>
                <a:stretch>
                  <a:fillRect l="-19" t="-110" r="24" b="1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150" y="528638"/>
            <a:ext cx="815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利用同步清零或置数端获得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2938" y="1042988"/>
            <a:ext cx="1093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38300" y="1093788"/>
            <a:ext cx="6821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进制计数到        </a:t>
            </a: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   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后回到  </a:t>
            </a:r>
            <a:r>
              <a:rPr kumimoji="1" lang="en-US" altLang="zh-CN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4500" y="2033588"/>
            <a:ext cx="411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求归零逻辑表达式；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692275" y="1538288"/>
            <a:ext cx="652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写出状态 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的二进制代码；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14500" y="2452688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画连线图。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7225" y="1493838"/>
            <a:ext cx="136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步骤：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8763" y="2933700"/>
            <a:ext cx="8885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位二进制计数器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74161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构成十二进制计数器。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5763" y="35639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71550" y="3698875"/>
            <a:ext cx="644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376363" y="3654425"/>
          <a:ext cx="15525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486410" imgH="167640" progId="Equation.DSMT4">
                  <p:embed/>
                </p:oleObj>
              </mc:Choice>
              <mc:Fallback>
                <p:oleObj name="Equation" r:id="rId5" imgW="486410" imgH="167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654425"/>
                        <a:ext cx="15525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906713" y="3698875"/>
            <a:ext cx="14732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1011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36613" y="4284663"/>
            <a:ext cx="353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归零表达式：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92163" y="5543550"/>
            <a:ext cx="1954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连线图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122738" y="1042988"/>
            <a:ext cx="11525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32363" y="2124075"/>
            <a:ext cx="36623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思考：进位端如何实现？</a:t>
            </a:r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2097088" y="2528888"/>
            <a:ext cx="4287837" cy="2895600"/>
            <a:chOff x="1392" y="1921"/>
            <a:chExt cx="2701" cy="1824"/>
          </a:xfrm>
        </p:grpSpPr>
        <p:grpSp>
          <p:nvGrpSpPr>
            <p:cNvPr id="21" name="Group 20"/>
            <p:cNvGrpSpPr/>
            <p:nvPr/>
          </p:nvGrpSpPr>
          <p:grpSpPr bwMode="auto">
            <a:xfrm>
              <a:off x="1440" y="1921"/>
              <a:ext cx="2640" cy="384"/>
              <a:chOff x="2880" y="1968"/>
              <a:chExt cx="2256" cy="384"/>
            </a:xfrm>
          </p:grpSpPr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23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>
                <a:off x="4272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25"/>
              <p:cNvSpPr>
                <a:spLocks noChangeArrowheads="1"/>
              </p:cNvSpPr>
              <p:nvPr/>
            </p:nvSpPr>
            <p:spPr bwMode="auto">
              <a:xfrm>
                <a:off x="4608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2" name="Group 26"/>
            <p:cNvGrpSpPr/>
            <p:nvPr/>
          </p:nvGrpSpPr>
          <p:grpSpPr bwMode="auto">
            <a:xfrm>
              <a:off x="3456" y="2304"/>
              <a:ext cx="637" cy="1441"/>
              <a:chOff x="4640" y="2351"/>
              <a:chExt cx="544" cy="1441"/>
            </a:xfrm>
          </p:grpSpPr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 rot="5400000">
                <a:off x="4727" y="2519"/>
                <a:ext cx="33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28"/>
              <p:cNvSpPr>
                <a:spLocks noChangeArrowheads="1"/>
              </p:cNvSpPr>
              <p:nvPr/>
            </p:nvSpPr>
            <p:spPr bwMode="auto">
              <a:xfrm>
                <a:off x="4640" y="268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M-2</a:t>
                </a: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 rot="5400000">
                <a:off x="4743" y="323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4656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M-1</a:t>
                </a:r>
              </a:p>
            </p:txBody>
          </p:sp>
        </p:grpSp>
        <p:grpSp>
          <p:nvGrpSpPr>
            <p:cNvPr id="23" name="Group 31"/>
            <p:cNvGrpSpPr/>
            <p:nvPr/>
          </p:nvGrpSpPr>
          <p:grpSpPr bwMode="auto">
            <a:xfrm>
              <a:off x="1392" y="3361"/>
              <a:ext cx="2060" cy="384"/>
              <a:chOff x="2896" y="3408"/>
              <a:chExt cx="1760" cy="384"/>
            </a:xfrm>
          </p:grpSpPr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flipH="1">
                <a:off x="4320" y="36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33"/>
              <p:cNvSpPr>
                <a:spLocks noChangeArrowheads="1"/>
              </p:cNvSpPr>
              <p:nvPr/>
            </p:nvSpPr>
            <p:spPr bwMode="auto">
              <a:xfrm>
                <a:off x="3792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flipH="1">
                <a:off x="3456" y="3600"/>
                <a:ext cx="33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2896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N-1</a:t>
                </a:r>
              </a:p>
            </p:txBody>
          </p:sp>
        </p:grp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 rot="5400000" flipH="1" flipV="1">
              <a:off x="1197" y="2828"/>
              <a:ext cx="105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 flipH="1" flipV="1">
              <a:off x="1872" y="2257"/>
              <a:ext cx="1685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38"/>
            <p:cNvSpPr>
              <a:spLocks noChangeArrowheads="1"/>
            </p:cNvSpPr>
            <p:nvPr/>
          </p:nvSpPr>
          <p:spPr bwMode="auto">
            <a:xfrm rot="1473028">
              <a:off x="2799" y="2467"/>
              <a:ext cx="609" cy="413"/>
            </a:xfrm>
            <a:prstGeom prst="curvedLeftArrow">
              <a:avLst>
                <a:gd name="adj1" fmla="val 20000"/>
                <a:gd name="adj2" fmla="val 40000"/>
                <a:gd name="adj3" fmla="val 49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 bwMode="auto">
          <a:xfrm>
            <a:off x="4295775" y="3517900"/>
            <a:ext cx="3776663" cy="2879725"/>
            <a:chOff x="2706" y="2216"/>
            <a:chExt cx="2379" cy="1814"/>
          </a:xfrm>
        </p:grpSpPr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375" y="2216"/>
              <a:ext cx="1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553" y="3010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LD'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53" y="2812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823" y="3464"/>
              <a:ext cx="5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45" name="Group 44"/>
            <p:cNvGrpSpPr/>
            <p:nvPr/>
          </p:nvGrpSpPr>
          <p:grpSpPr bwMode="auto">
            <a:xfrm>
              <a:off x="3496" y="3724"/>
              <a:ext cx="1050" cy="174"/>
              <a:chOff x="3384" y="3768"/>
              <a:chExt cx="1050" cy="174"/>
            </a:xfrm>
          </p:grpSpPr>
          <p:sp>
            <p:nvSpPr>
              <p:cNvPr id="86" name="Line 45"/>
              <p:cNvSpPr>
                <a:spLocks noChangeShapeType="1"/>
              </p:cNvSpPr>
              <p:nvPr/>
            </p:nvSpPr>
            <p:spPr bwMode="auto">
              <a:xfrm>
                <a:off x="3384" y="3804"/>
                <a:ext cx="9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Line 46"/>
              <p:cNvSpPr>
                <a:spLocks noChangeShapeType="1"/>
              </p:cNvSpPr>
              <p:nvPr/>
            </p:nvSpPr>
            <p:spPr bwMode="auto">
              <a:xfrm>
                <a:off x="4374" y="3804"/>
                <a:ext cx="0" cy="1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Line 47"/>
              <p:cNvSpPr>
                <a:spLocks noChangeShapeType="1"/>
              </p:cNvSpPr>
              <p:nvPr/>
            </p:nvSpPr>
            <p:spPr bwMode="auto">
              <a:xfrm>
                <a:off x="4320" y="394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Oval 48"/>
              <p:cNvSpPr>
                <a:spLocks noChangeArrowheads="1"/>
              </p:cNvSpPr>
              <p:nvPr/>
            </p:nvSpPr>
            <p:spPr bwMode="auto">
              <a:xfrm>
                <a:off x="3648" y="3768"/>
                <a:ext cx="54" cy="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Oval 49"/>
              <p:cNvSpPr>
                <a:spLocks noChangeArrowheads="1"/>
              </p:cNvSpPr>
              <p:nvPr/>
            </p:nvSpPr>
            <p:spPr bwMode="auto">
              <a:xfrm>
                <a:off x="3930" y="3774"/>
                <a:ext cx="54" cy="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Oval 50"/>
              <p:cNvSpPr>
                <a:spLocks noChangeArrowheads="1"/>
              </p:cNvSpPr>
              <p:nvPr/>
            </p:nvSpPr>
            <p:spPr bwMode="auto">
              <a:xfrm>
                <a:off x="4212" y="3780"/>
                <a:ext cx="54" cy="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466" y="2596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36" y="2668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4258" y="2752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>
              <a:off x="3496" y="2492"/>
              <a:ext cx="0" cy="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467" y="2480"/>
              <a:ext cx="54" cy="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56"/>
            <p:cNvGrpSpPr/>
            <p:nvPr/>
          </p:nvGrpSpPr>
          <p:grpSpPr bwMode="auto">
            <a:xfrm>
              <a:off x="3730" y="2480"/>
              <a:ext cx="53" cy="400"/>
              <a:chOff x="3638" y="2524"/>
              <a:chExt cx="53" cy="400"/>
            </a:xfrm>
          </p:grpSpPr>
          <p:sp>
            <p:nvSpPr>
              <p:cNvPr id="84" name="Line 57"/>
              <p:cNvSpPr>
                <a:spLocks noChangeShapeType="1"/>
              </p:cNvSpPr>
              <p:nvPr/>
            </p:nvSpPr>
            <p:spPr bwMode="auto">
              <a:xfrm>
                <a:off x="3666" y="2536"/>
                <a:ext cx="0" cy="3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Oval 58"/>
              <p:cNvSpPr>
                <a:spLocks noChangeArrowheads="1"/>
              </p:cNvSpPr>
              <p:nvPr/>
            </p:nvSpPr>
            <p:spPr bwMode="auto">
              <a:xfrm>
                <a:off x="3638" y="2524"/>
                <a:ext cx="53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4021" y="2492"/>
              <a:ext cx="0" cy="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Oval 60"/>
            <p:cNvSpPr>
              <a:spLocks noChangeArrowheads="1"/>
            </p:cNvSpPr>
            <p:nvPr/>
          </p:nvSpPr>
          <p:spPr bwMode="auto">
            <a:xfrm>
              <a:off x="3993" y="2480"/>
              <a:ext cx="53" cy="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4284" y="2492"/>
              <a:ext cx="0" cy="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Oval 62"/>
            <p:cNvSpPr>
              <a:spLocks noChangeArrowheads="1"/>
            </p:cNvSpPr>
            <p:nvPr/>
          </p:nvSpPr>
          <p:spPr bwMode="auto">
            <a:xfrm>
              <a:off x="4256" y="2480"/>
              <a:ext cx="53" cy="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 rot="5400000" flipV="1">
              <a:off x="3336" y="3058"/>
              <a:ext cx="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3370" y="2892"/>
              <a:ext cx="1081" cy="704"/>
            </a:xfrm>
            <a:prstGeom prst="rect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E2E2E2"/>
                </a:gs>
              </a:gsLst>
              <a:lin ang="0" scaled="1"/>
            </a:gra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 flipV="1">
              <a:off x="3505" y="3601"/>
              <a:ext cx="0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 flipV="1">
              <a:off x="3786" y="3601"/>
              <a:ext cx="0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 flipV="1">
              <a:off x="4067" y="3601"/>
              <a:ext cx="0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 flipV="1">
              <a:off x="4348" y="3601"/>
              <a:ext cx="0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69"/>
            <p:cNvSpPr txBox="1">
              <a:spLocks noChangeArrowheads="1"/>
            </p:cNvSpPr>
            <p:nvPr/>
          </p:nvSpPr>
          <p:spPr bwMode="auto">
            <a:xfrm>
              <a:off x="3530" y="3070"/>
              <a:ext cx="8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74161</a:t>
              </a:r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 rot="5400000" flipV="1">
              <a:off x="3174" y="2842"/>
              <a:ext cx="0" cy="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Oval 71"/>
            <p:cNvSpPr>
              <a:spLocks noChangeArrowheads="1"/>
            </p:cNvSpPr>
            <p:nvPr/>
          </p:nvSpPr>
          <p:spPr bwMode="auto">
            <a:xfrm rot="5400000" flipV="1">
              <a:off x="2979" y="3007"/>
              <a:ext cx="54" cy="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 rot="-5400000">
              <a:off x="3168" y="3257"/>
              <a:ext cx="0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73"/>
            <p:cNvSpPr>
              <a:spLocks noChangeArrowheads="1"/>
            </p:cNvSpPr>
            <p:nvPr/>
          </p:nvSpPr>
          <p:spPr bwMode="auto">
            <a:xfrm rot="5400000" flipV="1">
              <a:off x="2979" y="3416"/>
              <a:ext cx="54" cy="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74"/>
            <p:cNvGrpSpPr/>
            <p:nvPr/>
          </p:nvGrpSpPr>
          <p:grpSpPr bwMode="auto">
            <a:xfrm rot="-5400000" flipH="1" flipV="1">
              <a:off x="4493" y="2902"/>
              <a:ext cx="54" cy="160"/>
              <a:chOff x="2904" y="1272"/>
              <a:chExt cx="68" cy="204"/>
            </a:xfrm>
          </p:grpSpPr>
          <p:sp>
            <p:nvSpPr>
              <p:cNvPr id="82" name="Line 75"/>
              <p:cNvSpPr>
                <a:spLocks noChangeShapeType="1"/>
              </p:cNvSpPr>
              <p:nvPr/>
            </p:nvSpPr>
            <p:spPr bwMode="auto">
              <a:xfrm>
                <a:off x="2940" y="1272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Oval 76"/>
              <p:cNvSpPr>
                <a:spLocks noChangeArrowheads="1"/>
              </p:cNvSpPr>
              <p:nvPr/>
            </p:nvSpPr>
            <p:spPr bwMode="auto">
              <a:xfrm>
                <a:off x="2904" y="127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Line 77"/>
            <p:cNvSpPr>
              <a:spLocks noChangeShapeType="1"/>
            </p:cNvSpPr>
            <p:nvPr/>
          </p:nvSpPr>
          <p:spPr bwMode="auto">
            <a:xfrm rot="-5400000" flipH="1" flipV="1">
              <a:off x="4537" y="3178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78"/>
            <p:cNvSpPr>
              <a:spLocks noChangeArrowheads="1"/>
            </p:cNvSpPr>
            <p:nvPr/>
          </p:nvSpPr>
          <p:spPr bwMode="auto">
            <a:xfrm>
              <a:off x="2752" y="3099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ET</a:t>
              </a:r>
              <a:endPara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79"/>
            <p:cNvSpPr>
              <a:spLocks noChangeArrowheads="1"/>
            </p:cNvSpPr>
            <p:nvPr/>
          </p:nvSpPr>
          <p:spPr bwMode="auto">
            <a:xfrm>
              <a:off x="2884" y="2746"/>
              <a:ext cx="6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EP</a:t>
              </a:r>
              <a:endPara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Oval 80"/>
            <p:cNvSpPr>
              <a:spLocks noChangeArrowheads="1"/>
            </p:cNvSpPr>
            <p:nvPr/>
          </p:nvSpPr>
          <p:spPr bwMode="auto">
            <a:xfrm>
              <a:off x="4451" y="3219"/>
              <a:ext cx="75" cy="7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81"/>
            <p:cNvSpPr txBox="1">
              <a:spLocks noChangeArrowheads="1"/>
            </p:cNvSpPr>
            <p:nvPr/>
          </p:nvSpPr>
          <p:spPr bwMode="auto">
            <a:xfrm>
              <a:off x="3331" y="3742"/>
              <a:ext cx="1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10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82"/>
            <p:cNvSpPr>
              <a:spLocks noChangeArrowheads="1"/>
            </p:cNvSpPr>
            <p:nvPr/>
          </p:nvSpPr>
          <p:spPr bwMode="auto">
            <a:xfrm>
              <a:off x="4127" y="3294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83"/>
            <p:cNvSpPr>
              <a:spLocks noChangeShapeType="1"/>
            </p:cNvSpPr>
            <p:nvPr/>
          </p:nvSpPr>
          <p:spPr bwMode="auto">
            <a:xfrm rot="-5400000" flipH="1" flipV="1">
              <a:off x="4537" y="3394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Oval 84"/>
            <p:cNvSpPr>
              <a:spLocks noChangeArrowheads="1"/>
            </p:cNvSpPr>
            <p:nvPr/>
          </p:nvSpPr>
          <p:spPr bwMode="auto">
            <a:xfrm>
              <a:off x="4451" y="3435"/>
              <a:ext cx="75" cy="7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Oval 85"/>
            <p:cNvSpPr>
              <a:spLocks noChangeArrowheads="1"/>
            </p:cNvSpPr>
            <p:nvPr/>
          </p:nvSpPr>
          <p:spPr bwMode="auto">
            <a:xfrm>
              <a:off x="3136" y="3004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86"/>
            <p:cNvSpPr>
              <a:spLocks noChangeShapeType="1"/>
            </p:cNvSpPr>
            <p:nvPr/>
          </p:nvSpPr>
          <p:spPr bwMode="auto">
            <a:xfrm>
              <a:off x="3160" y="3034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87"/>
            <p:cNvSpPr txBox="1">
              <a:spLocks noChangeArrowheads="1"/>
            </p:cNvSpPr>
            <p:nvPr/>
          </p:nvSpPr>
          <p:spPr bwMode="auto">
            <a:xfrm>
              <a:off x="2706" y="2824"/>
              <a:ext cx="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9" name="Text Box 88"/>
            <p:cNvSpPr txBox="1">
              <a:spLocks noChangeArrowheads="1"/>
            </p:cNvSpPr>
            <p:nvPr/>
          </p:nvSpPr>
          <p:spPr bwMode="auto">
            <a:xfrm>
              <a:off x="4609" y="3351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Line 89"/>
            <p:cNvSpPr>
              <a:spLocks noChangeShapeType="1"/>
            </p:cNvSpPr>
            <p:nvPr/>
          </p:nvSpPr>
          <p:spPr bwMode="auto">
            <a:xfrm>
              <a:off x="3362" y="3379"/>
              <a:ext cx="113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90"/>
            <p:cNvSpPr>
              <a:spLocks noChangeShapeType="1"/>
            </p:cNvSpPr>
            <p:nvPr/>
          </p:nvSpPr>
          <p:spPr bwMode="auto">
            <a:xfrm flipH="1">
              <a:off x="3362" y="3436"/>
              <a:ext cx="113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 bwMode="auto">
          <a:xfrm>
            <a:off x="8535227" y="5026024"/>
            <a:ext cx="566738" cy="1541463"/>
            <a:chOff x="5160" y="436"/>
            <a:chExt cx="357" cy="971"/>
          </a:xfrm>
        </p:grpSpPr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V="1">
              <a:off x="5318" y="436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5329" y="856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5160" y="884"/>
              <a:ext cx="35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106" name="AutoShape 105"/>
            <p:cNvSpPr>
              <a:spLocks noChangeArrowheads="1"/>
            </p:cNvSpPr>
            <p:nvPr/>
          </p:nvSpPr>
          <p:spPr bwMode="auto">
            <a:xfrm>
              <a:off x="5176" y="572"/>
              <a:ext cx="312" cy="199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>
              <a:off x="5290" y="771"/>
              <a:ext cx="85" cy="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532438" y="3995303"/>
            <a:ext cx="3241675" cy="1167246"/>
            <a:chOff x="2820748" y="2802299"/>
            <a:chExt cx="3241675" cy="1167246"/>
          </a:xfrm>
        </p:grpSpPr>
        <p:grpSp>
          <p:nvGrpSpPr>
            <p:cNvPr id="109" name="Group 91"/>
            <p:cNvGrpSpPr/>
            <p:nvPr/>
          </p:nvGrpSpPr>
          <p:grpSpPr bwMode="auto">
            <a:xfrm>
              <a:off x="2820748" y="2978945"/>
              <a:ext cx="3241675" cy="990600"/>
              <a:chOff x="3475" y="2642"/>
              <a:chExt cx="2042" cy="624"/>
            </a:xfrm>
          </p:grpSpPr>
          <p:sp>
            <p:nvSpPr>
              <p:cNvPr id="112" name="Oval 94"/>
              <p:cNvSpPr>
                <a:spLocks noChangeArrowheads="1"/>
              </p:cNvSpPr>
              <p:nvPr/>
            </p:nvSpPr>
            <p:spPr bwMode="auto">
              <a:xfrm>
                <a:off x="5205" y="2670"/>
                <a:ext cx="85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95"/>
              <p:cNvSpPr>
                <a:spLocks noChangeShapeType="1"/>
              </p:cNvSpPr>
              <p:nvPr/>
            </p:nvSpPr>
            <p:spPr bwMode="auto">
              <a:xfrm>
                <a:off x="3475" y="2642"/>
                <a:ext cx="14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Line 96"/>
              <p:cNvSpPr>
                <a:spLocks noChangeShapeType="1"/>
              </p:cNvSpPr>
              <p:nvPr/>
            </p:nvSpPr>
            <p:spPr bwMode="auto">
              <a:xfrm>
                <a:off x="3759" y="2699"/>
                <a:ext cx="11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Line 97"/>
              <p:cNvSpPr>
                <a:spLocks noChangeShapeType="1"/>
              </p:cNvSpPr>
              <p:nvPr/>
            </p:nvSpPr>
            <p:spPr bwMode="auto">
              <a:xfrm>
                <a:off x="4269" y="2784"/>
                <a:ext cx="6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Line 98"/>
              <p:cNvSpPr>
                <a:spLocks noChangeShapeType="1"/>
              </p:cNvSpPr>
              <p:nvPr/>
            </p:nvSpPr>
            <p:spPr bwMode="auto">
              <a:xfrm>
                <a:off x="4581" y="3266"/>
                <a:ext cx="9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Line 99"/>
              <p:cNvSpPr>
                <a:spLocks noChangeShapeType="1"/>
              </p:cNvSpPr>
              <p:nvPr/>
            </p:nvSpPr>
            <p:spPr bwMode="auto">
              <a:xfrm>
                <a:off x="5289" y="2727"/>
                <a:ext cx="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Line 100"/>
              <p:cNvSpPr>
                <a:spLocks noChangeShapeType="1"/>
              </p:cNvSpPr>
              <p:nvPr/>
            </p:nvSpPr>
            <p:spPr bwMode="auto">
              <a:xfrm>
                <a:off x="5517" y="2727"/>
                <a:ext cx="0" cy="5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矩形 109"/>
            <p:cNvSpPr/>
            <p:nvPr/>
          </p:nvSpPr>
          <p:spPr>
            <a:xfrm>
              <a:off x="5150492" y="2831854"/>
              <a:ext cx="428450" cy="52322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 bwMode="auto">
            <a:xfrm>
              <a:off x="5145315" y="2802299"/>
              <a:ext cx="2762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build="p" autoUpdateAnimBg="0"/>
      <p:bldP spid="12" grpId="0" build="p" autoUpdateAnimBg="0"/>
      <p:bldP spid="15" grpId="0" animBg="1" autoUpdateAnimBg="0"/>
      <p:bldP spid="16" grpId="0" build="p" autoUpdateAnimBg="0"/>
      <p:bldP spid="17" grpId="0" build="p" autoUpdateAnimBg="0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35000" y="476250"/>
            <a:ext cx="829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利用异步清零或置数端获得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89100" y="971550"/>
            <a:ext cx="74549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当计数到</a:t>
            </a: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？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时，立即产生清零或置数信号，</a:t>
            </a:r>
          </a:p>
          <a:p>
            <a:pPr eaLnBrk="1" hangingPunct="1">
              <a:defRPr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使返回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状态。（瞬间即逝）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6125" y="952500"/>
            <a:ext cx="122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1675" y="1808163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步骤：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79600" y="1847850"/>
            <a:ext cx="550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写出状态 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的二进制代码；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79600" y="2317750"/>
            <a:ext cx="3276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求归零逻辑表达式；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79600" y="2755900"/>
            <a:ext cx="2039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画连线图。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5763" y="3213100"/>
            <a:ext cx="533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例、用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74LS160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进制计数器。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288" y="38846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解：∵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94893" y="4652964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48038" y="981075"/>
            <a:ext cx="649287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17" name="Group 16"/>
          <p:cNvGrpSpPr/>
          <p:nvPr/>
        </p:nvGrpSpPr>
        <p:grpSpPr bwMode="auto">
          <a:xfrm>
            <a:off x="1916113" y="2303463"/>
            <a:ext cx="4287837" cy="2895600"/>
            <a:chOff x="1392" y="1921"/>
            <a:chExt cx="2701" cy="1824"/>
          </a:xfrm>
        </p:grpSpPr>
        <p:grpSp>
          <p:nvGrpSpPr>
            <p:cNvPr id="18" name="Group 17"/>
            <p:cNvGrpSpPr/>
            <p:nvPr/>
          </p:nvGrpSpPr>
          <p:grpSpPr bwMode="auto">
            <a:xfrm>
              <a:off x="1440" y="1921"/>
              <a:ext cx="2640" cy="384"/>
              <a:chOff x="2880" y="1968"/>
              <a:chExt cx="2256" cy="384"/>
            </a:xfrm>
          </p:grpSpPr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20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4272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22"/>
              <p:cNvSpPr>
                <a:spLocks noChangeArrowheads="1"/>
              </p:cNvSpPr>
              <p:nvPr/>
            </p:nvSpPr>
            <p:spPr bwMode="auto">
              <a:xfrm>
                <a:off x="4608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9" name="Group 23"/>
            <p:cNvGrpSpPr/>
            <p:nvPr/>
          </p:nvGrpSpPr>
          <p:grpSpPr bwMode="auto">
            <a:xfrm>
              <a:off x="3456" y="2304"/>
              <a:ext cx="637" cy="1441"/>
              <a:chOff x="4640" y="2351"/>
              <a:chExt cx="544" cy="1441"/>
            </a:xfrm>
          </p:grpSpPr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rot="5400000">
                <a:off x="4727" y="2519"/>
                <a:ext cx="33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auto">
              <a:xfrm>
                <a:off x="4640" y="268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M-2</a:t>
                </a: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rot="5400000">
                <a:off x="4743" y="323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27"/>
              <p:cNvSpPr>
                <a:spLocks noChangeArrowheads="1"/>
              </p:cNvSpPr>
              <p:nvPr/>
            </p:nvSpPr>
            <p:spPr bwMode="auto">
              <a:xfrm>
                <a:off x="4656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M-1</a:t>
                </a:r>
              </a:p>
            </p:txBody>
          </p:sp>
        </p:grpSp>
        <p:grpSp>
          <p:nvGrpSpPr>
            <p:cNvPr id="20" name="Group 28"/>
            <p:cNvGrpSpPr/>
            <p:nvPr/>
          </p:nvGrpSpPr>
          <p:grpSpPr bwMode="auto">
            <a:xfrm>
              <a:off x="1392" y="3361"/>
              <a:ext cx="2060" cy="384"/>
              <a:chOff x="2896" y="3408"/>
              <a:chExt cx="1760" cy="384"/>
            </a:xfrm>
          </p:grpSpPr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flipH="1">
                <a:off x="4320" y="36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30"/>
              <p:cNvSpPr>
                <a:spLocks noChangeArrowheads="1"/>
              </p:cNvSpPr>
              <p:nvPr/>
            </p:nvSpPr>
            <p:spPr bwMode="auto">
              <a:xfrm>
                <a:off x="3792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 flipH="1">
                <a:off x="3456" y="3600"/>
                <a:ext cx="33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32"/>
              <p:cNvSpPr>
                <a:spLocks noChangeArrowheads="1"/>
              </p:cNvSpPr>
              <p:nvPr/>
            </p:nvSpPr>
            <p:spPr bwMode="auto">
              <a:xfrm>
                <a:off x="2896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N-1</a:t>
                </a:r>
              </a:p>
            </p:txBody>
          </p:sp>
        </p:grp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rot="5400000" flipH="1" flipV="1">
              <a:off x="1197" y="2828"/>
              <a:ext cx="105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 flipV="1">
              <a:off x="1872" y="2257"/>
              <a:ext cx="1685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35"/>
            <p:cNvSpPr>
              <a:spLocks noChangeArrowheads="1"/>
            </p:cNvSpPr>
            <p:nvPr/>
          </p:nvSpPr>
          <p:spPr bwMode="auto">
            <a:xfrm rot="1473028">
              <a:off x="2799" y="2467"/>
              <a:ext cx="609" cy="413"/>
            </a:xfrm>
            <a:prstGeom prst="curvedLeftArrow">
              <a:avLst>
                <a:gd name="adj1" fmla="val 20000"/>
                <a:gd name="adj2" fmla="val 40000"/>
                <a:gd name="adj3" fmla="val 491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utoShape 36"/>
          <p:cNvSpPr>
            <a:spLocks noChangeAspect="1" noChangeArrowheads="1" noTextEdit="1"/>
          </p:cNvSpPr>
          <p:nvPr/>
        </p:nvSpPr>
        <p:spPr bwMode="auto">
          <a:xfrm>
            <a:off x="4500563" y="2781300"/>
            <a:ext cx="4343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706938" y="2393949"/>
            <a:ext cx="4232276" cy="2979739"/>
            <a:chOff x="4706938" y="2393949"/>
            <a:chExt cx="4232276" cy="2979739"/>
          </a:xfrm>
        </p:grpSpPr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5454651" y="3549650"/>
              <a:ext cx="2413000" cy="1387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5454651" y="3549650"/>
              <a:ext cx="2413000" cy="1387475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40"/>
            <p:cNvSpPr>
              <a:spLocks noChangeArrowheads="1"/>
            </p:cNvSpPr>
            <p:nvPr/>
          </p:nvSpPr>
          <p:spPr bwMode="auto">
            <a:xfrm>
              <a:off x="5957888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41"/>
            <p:cNvSpPr>
              <a:spLocks noChangeArrowheads="1"/>
            </p:cNvSpPr>
            <p:nvPr/>
          </p:nvSpPr>
          <p:spPr bwMode="auto">
            <a:xfrm>
              <a:off x="6084888" y="3713163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42"/>
            <p:cNvSpPr>
              <a:spLocks noChangeArrowheads="1"/>
            </p:cNvSpPr>
            <p:nvPr/>
          </p:nvSpPr>
          <p:spPr bwMode="auto">
            <a:xfrm>
              <a:off x="6365876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6518276" y="3713163"/>
              <a:ext cx="24686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44"/>
            <p:cNvSpPr>
              <a:spLocks noChangeArrowheads="1"/>
            </p:cNvSpPr>
            <p:nvPr/>
          </p:nvSpPr>
          <p:spPr bwMode="auto">
            <a:xfrm>
              <a:off x="6748463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45"/>
            <p:cNvSpPr>
              <a:spLocks noChangeArrowheads="1"/>
            </p:cNvSpPr>
            <p:nvPr/>
          </p:nvSpPr>
          <p:spPr bwMode="auto">
            <a:xfrm>
              <a:off x="6902451" y="3713163"/>
              <a:ext cx="2821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46"/>
            <p:cNvSpPr>
              <a:spLocks noChangeArrowheads="1"/>
            </p:cNvSpPr>
            <p:nvPr/>
          </p:nvSpPr>
          <p:spPr bwMode="auto">
            <a:xfrm>
              <a:off x="7156451" y="3603625"/>
              <a:ext cx="1699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47"/>
            <p:cNvSpPr>
              <a:spLocks noChangeArrowheads="1"/>
            </p:cNvSpPr>
            <p:nvPr/>
          </p:nvSpPr>
          <p:spPr bwMode="auto">
            <a:xfrm>
              <a:off x="7310438" y="3713163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5957888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49"/>
            <p:cNvSpPr>
              <a:spLocks noChangeArrowheads="1"/>
            </p:cNvSpPr>
            <p:nvPr/>
          </p:nvSpPr>
          <p:spPr bwMode="auto">
            <a:xfrm>
              <a:off x="6084888" y="4745038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50"/>
            <p:cNvSpPr>
              <a:spLocks noChangeArrowheads="1"/>
            </p:cNvSpPr>
            <p:nvPr/>
          </p:nvSpPr>
          <p:spPr bwMode="auto">
            <a:xfrm>
              <a:off x="6365876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6518276" y="4745038"/>
              <a:ext cx="24686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6748463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53"/>
            <p:cNvSpPr>
              <a:spLocks noChangeArrowheads="1"/>
            </p:cNvSpPr>
            <p:nvPr/>
          </p:nvSpPr>
          <p:spPr bwMode="auto">
            <a:xfrm>
              <a:off x="6902451" y="4745038"/>
              <a:ext cx="2821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     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54"/>
            <p:cNvSpPr>
              <a:spLocks noChangeArrowheads="1"/>
            </p:cNvSpPr>
            <p:nvPr/>
          </p:nvSpPr>
          <p:spPr bwMode="auto">
            <a:xfrm>
              <a:off x="7156451" y="4635500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55"/>
            <p:cNvSpPr>
              <a:spLocks noChangeArrowheads="1"/>
            </p:cNvSpPr>
            <p:nvPr/>
          </p:nvSpPr>
          <p:spPr bwMode="auto">
            <a:xfrm>
              <a:off x="7310438" y="4745038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5573713" y="3821113"/>
              <a:ext cx="29174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ET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5573713" y="4092575"/>
              <a:ext cx="27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EP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Freeform 58"/>
            <p:cNvSpPr/>
            <p:nvPr/>
          </p:nvSpPr>
          <p:spPr bwMode="auto">
            <a:xfrm>
              <a:off x="5454651" y="4422775"/>
              <a:ext cx="131763" cy="244475"/>
            </a:xfrm>
            <a:custGeom>
              <a:avLst/>
              <a:gdLst>
                <a:gd name="T0" fmla="*/ 0 w 83"/>
                <a:gd name="T1" fmla="*/ 0 h 154"/>
                <a:gd name="T2" fmla="*/ 83 w 83"/>
                <a:gd name="T3" fmla="*/ 88 h 154"/>
                <a:gd name="T4" fmla="*/ 0 w 83"/>
                <a:gd name="T5" fmla="*/ 154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" h="154">
                  <a:moveTo>
                    <a:pt x="0" y="0"/>
                  </a:moveTo>
                  <a:lnTo>
                    <a:pt x="83" y="88"/>
                  </a:lnTo>
                  <a:lnTo>
                    <a:pt x="0" y="154"/>
                  </a:ln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59"/>
            <p:cNvSpPr>
              <a:spLocks noChangeArrowheads="1"/>
            </p:cNvSpPr>
            <p:nvPr/>
          </p:nvSpPr>
          <p:spPr bwMode="auto">
            <a:xfrm>
              <a:off x="7499351" y="3917950"/>
              <a:ext cx="3029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LD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60"/>
            <p:cNvSpPr>
              <a:spLocks noChangeArrowheads="1"/>
            </p:cNvSpPr>
            <p:nvPr/>
          </p:nvSpPr>
          <p:spPr bwMode="auto">
            <a:xfrm>
              <a:off x="7948613" y="4638675"/>
              <a:ext cx="26129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7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17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8" name="Oval 61"/>
            <p:cNvSpPr>
              <a:spLocks noChangeArrowheads="1"/>
            </p:cNvSpPr>
            <p:nvPr/>
          </p:nvSpPr>
          <p:spPr bwMode="auto">
            <a:xfrm>
              <a:off x="7886701" y="4521200"/>
              <a:ext cx="57150" cy="6032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Oval 62"/>
            <p:cNvSpPr>
              <a:spLocks noChangeArrowheads="1"/>
            </p:cNvSpPr>
            <p:nvPr/>
          </p:nvSpPr>
          <p:spPr bwMode="auto">
            <a:xfrm>
              <a:off x="7886701" y="4521200"/>
              <a:ext cx="57150" cy="60325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Oval 63"/>
            <p:cNvSpPr>
              <a:spLocks noChangeArrowheads="1"/>
            </p:cNvSpPr>
            <p:nvPr/>
          </p:nvSpPr>
          <p:spPr bwMode="auto">
            <a:xfrm>
              <a:off x="7886701" y="3975100"/>
              <a:ext cx="57150" cy="619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Oval 64"/>
            <p:cNvSpPr>
              <a:spLocks noChangeArrowheads="1"/>
            </p:cNvSpPr>
            <p:nvPr/>
          </p:nvSpPr>
          <p:spPr bwMode="auto">
            <a:xfrm>
              <a:off x="7886701" y="3975100"/>
              <a:ext cx="57150" cy="619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65"/>
            <p:cNvSpPr>
              <a:spLocks noChangeShapeType="1"/>
            </p:cNvSpPr>
            <p:nvPr/>
          </p:nvSpPr>
          <p:spPr bwMode="auto">
            <a:xfrm flipH="1">
              <a:off x="4924426" y="3933825"/>
              <a:ext cx="530225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66"/>
            <p:cNvSpPr/>
            <p:nvPr/>
          </p:nvSpPr>
          <p:spPr bwMode="auto">
            <a:xfrm>
              <a:off x="5213351" y="3933825"/>
              <a:ext cx="241300" cy="266700"/>
            </a:xfrm>
            <a:custGeom>
              <a:avLst/>
              <a:gdLst>
                <a:gd name="T0" fmla="*/ 0 w 152"/>
                <a:gd name="T1" fmla="*/ 0 h 168"/>
                <a:gd name="T2" fmla="*/ 0 w 152"/>
                <a:gd name="T3" fmla="*/ 168 h 168"/>
                <a:gd name="T4" fmla="*/ 152 w 152"/>
                <a:gd name="T5" fmla="*/ 168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68">
                  <a:moveTo>
                    <a:pt x="0" y="0"/>
                  </a:moveTo>
                  <a:lnTo>
                    <a:pt x="0" y="168"/>
                  </a:lnTo>
                  <a:lnTo>
                    <a:pt x="152" y="168"/>
                  </a:ln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67"/>
            <p:cNvSpPr>
              <a:spLocks noChangeShapeType="1"/>
            </p:cNvSpPr>
            <p:nvPr/>
          </p:nvSpPr>
          <p:spPr bwMode="auto">
            <a:xfrm>
              <a:off x="7969251" y="3995738"/>
              <a:ext cx="26035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68"/>
            <p:cNvSpPr/>
            <p:nvPr/>
          </p:nvSpPr>
          <p:spPr bwMode="auto">
            <a:xfrm>
              <a:off x="7964488" y="2855913"/>
              <a:ext cx="974725" cy="1692275"/>
            </a:xfrm>
            <a:custGeom>
              <a:avLst/>
              <a:gdLst>
                <a:gd name="T0" fmla="*/ 0 w 517"/>
                <a:gd name="T1" fmla="*/ 1066 h 1068"/>
                <a:gd name="T2" fmla="*/ 614 w 517"/>
                <a:gd name="T3" fmla="*/ 1066 h 1068"/>
                <a:gd name="T4" fmla="*/ 614 w 517"/>
                <a:gd name="T5" fmla="*/ 0 h 1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7" h="1068">
                  <a:moveTo>
                    <a:pt x="0" y="1068"/>
                  </a:moveTo>
                  <a:lnTo>
                    <a:pt x="517" y="1068"/>
                  </a:lnTo>
                  <a:lnTo>
                    <a:pt x="517" y="0"/>
                  </a:lnTo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69"/>
            <p:cNvSpPr>
              <a:spLocks noChangeShapeType="1"/>
            </p:cNvSpPr>
            <p:nvPr/>
          </p:nvSpPr>
          <p:spPr bwMode="auto">
            <a:xfrm>
              <a:off x="6034088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6467476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71"/>
            <p:cNvSpPr>
              <a:spLocks noChangeShapeType="1"/>
            </p:cNvSpPr>
            <p:nvPr/>
          </p:nvSpPr>
          <p:spPr bwMode="auto">
            <a:xfrm>
              <a:off x="6853238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72"/>
            <p:cNvSpPr>
              <a:spLocks noChangeShapeType="1"/>
            </p:cNvSpPr>
            <p:nvPr/>
          </p:nvSpPr>
          <p:spPr bwMode="auto">
            <a:xfrm>
              <a:off x="7240588" y="4937125"/>
              <a:ext cx="0" cy="43656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Line 73"/>
            <p:cNvSpPr>
              <a:spLocks noChangeShapeType="1"/>
            </p:cNvSpPr>
            <p:nvPr/>
          </p:nvSpPr>
          <p:spPr bwMode="auto">
            <a:xfrm flipV="1">
              <a:off x="6034088" y="2433638"/>
              <a:ext cx="0" cy="1116013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74"/>
            <p:cNvSpPr>
              <a:spLocks noChangeShapeType="1"/>
            </p:cNvSpPr>
            <p:nvPr/>
          </p:nvSpPr>
          <p:spPr bwMode="auto">
            <a:xfrm flipV="1">
              <a:off x="6423026" y="2393950"/>
              <a:ext cx="0" cy="11557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Line 75"/>
            <p:cNvSpPr>
              <a:spLocks noChangeShapeType="1"/>
            </p:cNvSpPr>
            <p:nvPr/>
          </p:nvSpPr>
          <p:spPr bwMode="auto">
            <a:xfrm flipV="1">
              <a:off x="6815138" y="2393950"/>
              <a:ext cx="0" cy="11557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Line 76"/>
            <p:cNvSpPr>
              <a:spLocks noChangeShapeType="1"/>
            </p:cNvSpPr>
            <p:nvPr/>
          </p:nvSpPr>
          <p:spPr bwMode="auto">
            <a:xfrm flipV="1">
              <a:off x="7240588" y="2393950"/>
              <a:ext cx="0" cy="115570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Line 77"/>
            <p:cNvSpPr>
              <a:spLocks noChangeShapeType="1"/>
            </p:cNvSpPr>
            <p:nvPr/>
          </p:nvSpPr>
          <p:spPr bwMode="auto">
            <a:xfrm>
              <a:off x="8533965" y="2836863"/>
              <a:ext cx="405249" cy="3174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Oval 78"/>
            <p:cNvSpPr>
              <a:spLocks noChangeArrowheads="1"/>
            </p:cNvSpPr>
            <p:nvPr/>
          </p:nvSpPr>
          <p:spPr bwMode="auto">
            <a:xfrm>
              <a:off x="7862888" y="3933825"/>
              <a:ext cx="106363" cy="1127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Oval 79"/>
            <p:cNvSpPr>
              <a:spLocks noChangeArrowheads="1"/>
            </p:cNvSpPr>
            <p:nvPr/>
          </p:nvSpPr>
          <p:spPr bwMode="auto">
            <a:xfrm>
              <a:off x="7862888" y="3933825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Oval 80"/>
            <p:cNvSpPr>
              <a:spLocks noChangeArrowheads="1"/>
            </p:cNvSpPr>
            <p:nvPr/>
          </p:nvSpPr>
          <p:spPr bwMode="auto">
            <a:xfrm>
              <a:off x="7862888" y="4494213"/>
              <a:ext cx="106363" cy="11271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Oval 81"/>
            <p:cNvSpPr>
              <a:spLocks noChangeArrowheads="1"/>
            </p:cNvSpPr>
            <p:nvPr/>
          </p:nvSpPr>
          <p:spPr bwMode="auto">
            <a:xfrm>
              <a:off x="7862888" y="4494213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Oval 82"/>
            <p:cNvSpPr>
              <a:spLocks noChangeArrowheads="1"/>
            </p:cNvSpPr>
            <p:nvPr/>
          </p:nvSpPr>
          <p:spPr bwMode="auto">
            <a:xfrm>
              <a:off x="8409306" y="2772283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83"/>
            <p:cNvSpPr>
              <a:spLocks noChangeArrowheads="1"/>
            </p:cNvSpPr>
            <p:nvPr/>
          </p:nvSpPr>
          <p:spPr bwMode="auto">
            <a:xfrm>
              <a:off x="8280401" y="3875088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Rectangle 84"/>
            <p:cNvSpPr>
              <a:spLocks noChangeArrowheads="1"/>
            </p:cNvSpPr>
            <p:nvPr/>
          </p:nvSpPr>
          <p:spPr bwMode="auto">
            <a:xfrm>
              <a:off x="4808538" y="3821113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85"/>
            <p:cNvSpPr>
              <a:spLocks noChangeArrowheads="1"/>
            </p:cNvSpPr>
            <p:nvPr/>
          </p:nvSpPr>
          <p:spPr bwMode="auto">
            <a:xfrm>
              <a:off x="4706938" y="4418013"/>
              <a:ext cx="4728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CLK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Rectangle 86"/>
            <p:cNvSpPr>
              <a:spLocks noChangeArrowheads="1"/>
            </p:cNvSpPr>
            <p:nvPr/>
          </p:nvSpPr>
          <p:spPr bwMode="auto">
            <a:xfrm>
              <a:off x="6416676" y="4119563"/>
              <a:ext cx="33182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160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Oval 87"/>
            <p:cNvSpPr>
              <a:spLocks noChangeArrowheads="1"/>
            </p:cNvSpPr>
            <p:nvPr/>
          </p:nvSpPr>
          <p:spPr bwMode="auto">
            <a:xfrm>
              <a:off x="6010276" y="2547938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Oval 88"/>
            <p:cNvSpPr>
              <a:spLocks noChangeArrowheads="1"/>
            </p:cNvSpPr>
            <p:nvPr/>
          </p:nvSpPr>
          <p:spPr bwMode="auto">
            <a:xfrm>
              <a:off x="6010276" y="2547938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Oval 89"/>
            <p:cNvSpPr>
              <a:spLocks noChangeArrowheads="1"/>
            </p:cNvSpPr>
            <p:nvPr/>
          </p:nvSpPr>
          <p:spPr bwMode="auto">
            <a:xfrm>
              <a:off x="6400801" y="2701925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Oval 90"/>
            <p:cNvSpPr>
              <a:spLocks noChangeArrowheads="1"/>
            </p:cNvSpPr>
            <p:nvPr/>
          </p:nvSpPr>
          <p:spPr bwMode="auto">
            <a:xfrm>
              <a:off x="6400801" y="2701925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Oval 91"/>
            <p:cNvSpPr>
              <a:spLocks noChangeArrowheads="1"/>
            </p:cNvSpPr>
            <p:nvPr/>
          </p:nvSpPr>
          <p:spPr bwMode="auto">
            <a:xfrm>
              <a:off x="6796088" y="2855913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Oval 92"/>
            <p:cNvSpPr>
              <a:spLocks noChangeArrowheads="1"/>
            </p:cNvSpPr>
            <p:nvPr/>
          </p:nvSpPr>
          <p:spPr bwMode="auto">
            <a:xfrm>
              <a:off x="6796088" y="2855913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Oval 93"/>
            <p:cNvSpPr>
              <a:spLocks noChangeArrowheads="1"/>
            </p:cNvSpPr>
            <p:nvPr/>
          </p:nvSpPr>
          <p:spPr bwMode="auto">
            <a:xfrm>
              <a:off x="7678738" y="2543175"/>
              <a:ext cx="106363" cy="112713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Oval 94"/>
            <p:cNvSpPr>
              <a:spLocks noChangeArrowheads="1"/>
            </p:cNvSpPr>
            <p:nvPr/>
          </p:nvSpPr>
          <p:spPr bwMode="auto">
            <a:xfrm>
              <a:off x="7216776" y="3035300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Oval 95"/>
            <p:cNvSpPr>
              <a:spLocks noChangeArrowheads="1"/>
            </p:cNvSpPr>
            <p:nvPr/>
          </p:nvSpPr>
          <p:spPr bwMode="auto">
            <a:xfrm>
              <a:off x="7216776" y="3035300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Oval 96"/>
            <p:cNvSpPr>
              <a:spLocks noChangeArrowheads="1"/>
            </p:cNvSpPr>
            <p:nvPr/>
          </p:nvSpPr>
          <p:spPr bwMode="auto">
            <a:xfrm>
              <a:off x="7678738" y="3000375"/>
              <a:ext cx="106363" cy="111125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Oval 97"/>
            <p:cNvSpPr>
              <a:spLocks noChangeArrowheads="1"/>
            </p:cNvSpPr>
            <p:nvPr/>
          </p:nvSpPr>
          <p:spPr bwMode="auto">
            <a:xfrm>
              <a:off x="6005513" y="3267075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6005513" y="3267075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Oval 99"/>
            <p:cNvSpPr>
              <a:spLocks noChangeArrowheads="1"/>
            </p:cNvSpPr>
            <p:nvPr/>
          </p:nvSpPr>
          <p:spPr bwMode="auto">
            <a:xfrm>
              <a:off x="6796088" y="3421063"/>
              <a:ext cx="47625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Oval 100"/>
            <p:cNvSpPr>
              <a:spLocks noChangeArrowheads="1"/>
            </p:cNvSpPr>
            <p:nvPr/>
          </p:nvSpPr>
          <p:spPr bwMode="auto">
            <a:xfrm>
              <a:off x="6796088" y="3421063"/>
              <a:ext cx="47625" cy="50800"/>
            </a:xfrm>
            <a:prstGeom prst="ellips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" name="Line 101"/>
            <p:cNvSpPr>
              <a:spLocks noChangeShapeType="1"/>
            </p:cNvSpPr>
            <p:nvPr/>
          </p:nvSpPr>
          <p:spPr bwMode="auto">
            <a:xfrm>
              <a:off x="8251826" y="3368675"/>
              <a:ext cx="192088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Rectangle 102"/>
            <p:cNvSpPr>
              <a:spLocks noChangeArrowheads="1"/>
            </p:cNvSpPr>
            <p:nvPr/>
          </p:nvSpPr>
          <p:spPr bwMode="auto">
            <a:xfrm>
              <a:off x="8458201" y="3249613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7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Line 105"/>
            <p:cNvSpPr>
              <a:spLocks noChangeShapeType="1"/>
            </p:cNvSpPr>
            <p:nvPr/>
          </p:nvSpPr>
          <p:spPr bwMode="auto">
            <a:xfrm>
              <a:off x="6013451" y="2568575"/>
              <a:ext cx="1665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Line 106"/>
            <p:cNvSpPr>
              <a:spLocks noChangeShapeType="1"/>
            </p:cNvSpPr>
            <p:nvPr/>
          </p:nvSpPr>
          <p:spPr bwMode="auto">
            <a:xfrm>
              <a:off x="6418263" y="2747963"/>
              <a:ext cx="1350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Line 107"/>
            <p:cNvSpPr>
              <a:spLocks noChangeShapeType="1"/>
            </p:cNvSpPr>
            <p:nvPr/>
          </p:nvSpPr>
          <p:spPr bwMode="auto">
            <a:xfrm>
              <a:off x="6823076" y="2882900"/>
              <a:ext cx="946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Line 108"/>
            <p:cNvSpPr>
              <a:spLocks noChangeShapeType="1"/>
            </p:cNvSpPr>
            <p:nvPr/>
          </p:nvSpPr>
          <p:spPr bwMode="auto">
            <a:xfrm>
              <a:off x="7229476" y="3063875"/>
              <a:ext cx="449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Line 109"/>
            <p:cNvSpPr>
              <a:spLocks noChangeShapeType="1"/>
            </p:cNvSpPr>
            <p:nvPr/>
          </p:nvSpPr>
          <p:spPr bwMode="auto">
            <a:xfrm>
              <a:off x="6013451" y="3287713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" name="Line 110"/>
            <p:cNvSpPr>
              <a:spLocks noChangeShapeType="1"/>
            </p:cNvSpPr>
            <p:nvPr/>
          </p:nvSpPr>
          <p:spPr bwMode="auto">
            <a:xfrm>
              <a:off x="6778626" y="3422650"/>
              <a:ext cx="1216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Line 111"/>
            <p:cNvSpPr>
              <a:spLocks noChangeShapeType="1"/>
            </p:cNvSpPr>
            <p:nvPr/>
          </p:nvSpPr>
          <p:spPr bwMode="auto">
            <a:xfrm>
              <a:off x="5203826" y="4548188"/>
              <a:ext cx="225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7775370" y="2393949"/>
              <a:ext cx="615640" cy="74169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7999414" y="3207078"/>
              <a:ext cx="233307" cy="36913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 bwMode="auto">
            <a:xfrm>
              <a:off x="7793043" y="2454832"/>
              <a:ext cx="282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 bwMode="auto">
            <a:xfrm>
              <a:off x="7915276" y="3173804"/>
              <a:ext cx="2825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&amp;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Line 67"/>
            <p:cNvSpPr>
              <a:spLocks noChangeShapeType="1"/>
            </p:cNvSpPr>
            <p:nvPr/>
          </p:nvSpPr>
          <p:spPr bwMode="auto">
            <a:xfrm>
              <a:off x="7964488" y="4667250"/>
              <a:ext cx="260350" cy="0"/>
            </a:xfrm>
            <a:prstGeom prst="line">
              <a:avLst/>
            </a:prstGeom>
            <a:noFill/>
            <a:ln w="23813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50825" y="5313126"/>
            <a:ext cx="7086600" cy="509823"/>
            <a:chOff x="250825" y="5313126"/>
            <a:chExt cx="7086600" cy="50982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50825" y="5360987"/>
              <a:ext cx="70866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∵ S</a:t>
              </a:r>
              <a:r>
                <a:rPr kumimoji="1" lang="en-US" altLang="zh-CN" sz="2400" b="1" baseline="-30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0110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，故令                                       即可实现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/>
                <p:cNvSpPr txBox="1"/>
                <p:nvPr/>
              </p:nvSpPr>
              <p:spPr bwMode="auto">
                <a:xfrm>
                  <a:off x="3005043" y="5313126"/>
                  <a:ext cx="2753766" cy="4891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5043" y="5313126"/>
                  <a:ext cx="2753766" cy="489108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  <p:bldP spid="10" grpId="0" autoUpdateAnimBg="0"/>
      <p:bldP spid="11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5763" y="1314450"/>
            <a:ext cx="7772400" cy="1123950"/>
            <a:chOff x="385763" y="1314450"/>
            <a:chExt cx="7772400" cy="11239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85763" y="1314450"/>
              <a:ext cx="7772400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）置入最大值法：从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0000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开始计数，当计数到某个状态时使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LD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有效，将计数器下一个状态置成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N-1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3068204" y="1706880"/>
              <a:ext cx="44704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403350" y="2971800"/>
            <a:ext cx="4287838" cy="2895600"/>
            <a:chOff x="1296" y="1968"/>
            <a:chExt cx="2701" cy="1824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1344" y="1968"/>
              <a:ext cx="2640" cy="384"/>
              <a:chOff x="2880" y="1968"/>
              <a:chExt cx="2256" cy="384"/>
            </a:xfrm>
          </p:grpSpPr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4272" y="216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10"/>
              <p:cNvSpPr>
                <a:spLocks noChangeArrowheads="1"/>
              </p:cNvSpPr>
              <p:nvPr/>
            </p:nvSpPr>
            <p:spPr bwMode="auto">
              <a:xfrm>
                <a:off x="4608" y="196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7" name="Group 11"/>
            <p:cNvGrpSpPr/>
            <p:nvPr/>
          </p:nvGrpSpPr>
          <p:grpSpPr bwMode="auto">
            <a:xfrm>
              <a:off x="3360" y="2351"/>
              <a:ext cx="637" cy="1441"/>
              <a:chOff x="4640" y="2351"/>
              <a:chExt cx="544" cy="1441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rot="5400000">
                <a:off x="4727" y="2519"/>
                <a:ext cx="33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4640" y="268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M-2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rot="5400000">
                <a:off x="4743" y="323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4656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M-1</a:t>
                </a:r>
              </a:p>
            </p:txBody>
          </p:sp>
        </p:grpSp>
        <p:grpSp>
          <p:nvGrpSpPr>
            <p:cNvPr id="8" name="Group 16"/>
            <p:cNvGrpSpPr/>
            <p:nvPr/>
          </p:nvGrpSpPr>
          <p:grpSpPr bwMode="auto">
            <a:xfrm>
              <a:off x="1296" y="3408"/>
              <a:ext cx="2060" cy="384"/>
              <a:chOff x="2896" y="3408"/>
              <a:chExt cx="1760" cy="384"/>
            </a:xfrm>
          </p:grpSpPr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 flipH="1">
                <a:off x="4320" y="360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18"/>
              <p:cNvSpPr>
                <a:spLocks noChangeArrowheads="1"/>
              </p:cNvSpPr>
              <p:nvPr/>
            </p:nvSpPr>
            <p:spPr bwMode="auto">
              <a:xfrm>
                <a:off x="3792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H="1">
                <a:off x="3456" y="3600"/>
                <a:ext cx="33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20"/>
              <p:cNvSpPr>
                <a:spLocks noChangeArrowheads="1"/>
              </p:cNvSpPr>
              <p:nvPr/>
            </p:nvSpPr>
            <p:spPr bwMode="auto">
              <a:xfrm>
                <a:off x="2896" y="3408"/>
                <a:ext cx="528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N-1</a:t>
                </a:r>
              </a:p>
            </p:txBody>
          </p:sp>
        </p:grp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rot="5400000" flipH="1" flipV="1">
              <a:off x="1101" y="2875"/>
              <a:ext cx="105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2268538" y="4365625"/>
            <a:ext cx="2446337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 rot="19597413">
            <a:off x="3059113" y="3789363"/>
            <a:ext cx="966787" cy="655637"/>
          </a:xfrm>
          <a:prstGeom prst="curvedLeftArrow">
            <a:avLst>
              <a:gd name="adj1" fmla="val 20000"/>
              <a:gd name="adj2" fmla="val 40000"/>
              <a:gd name="adj3" fmla="val 49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881063" y="1584325"/>
            <a:ext cx="13874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S</a:t>
            </a:r>
            <a:r>
              <a:rPr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M-2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156325" y="3573463"/>
            <a:ext cx="2160588" cy="18002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思考：这种设计方法进位端如何实现？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85763" y="549275"/>
            <a:ext cx="8283575" cy="600075"/>
            <a:chOff x="385763" y="549275"/>
            <a:chExt cx="8283575" cy="600075"/>
          </a:xfrm>
        </p:grpSpPr>
        <p:sp>
          <p:nvSpPr>
            <p:cNvPr id="3" name="Rectangle 2"/>
            <p:cNvSpPr txBox="1">
              <a:spLocks noChangeArrowheads="1"/>
            </p:cNvSpPr>
            <p:nvPr/>
          </p:nvSpPr>
          <p:spPr>
            <a:xfrm>
              <a:off x="385763" y="549275"/>
              <a:ext cx="8283575" cy="600075"/>
            </a:xfrm>
            <a:prstGeom prst="rect">
              <a:avLst/>
            </a:prstGeom>
            <a:noFill/>
          </p:spPr>
          <p:txBody>
            <a:bodyPr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2"/>
                  </a:solidFill>
                  <a:latin typeface="+mj-lt"/>
                  <a:ea typeface="黑体" panose="02010609060101010101" pitchFamily="49" charset="-122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、置数法：利用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（同步置数端）进行置数 </a:t>
              </a: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3180080" y="629920"/>
              <a:ext cx="44704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27038" y="1144588"/>
            <a:ext cx="3373437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同步十进制集成化计数器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162</a:t>
            </a: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585788" y="4059238"/>
            <a:ext cx="30432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同步十进制集成化计数器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5" name="Group 137"/>
          <p:cNvGrpSpPr/>
          <p:nvPr/>
        </p:nvGrpSpPr>
        <p:grpSpPr bwMode="auto">
          <a:xfrm>
            <a:off x="3887787" y="3602038"/>
            <a:ext cx="4670425" cy="2997200"/>
            <a:chOff x="2399" y="2210"/>
            <a:chExt cx="2942" cy="1888"/>
          </a:xfrm>
        </p:grpSpPr>
        <p:grpSp>
          <p:nvGrpSpPr>
            <p:cNvPr id="86" name="Group 98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88" name="Picture 9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9" name="Rectangle 100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 Box 103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105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109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113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160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103" name="Line 114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Line 115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116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117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118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119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120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Line 121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122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123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Text Box 129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 Box 130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 Box 131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 Box 132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 Box 133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134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135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Text Box 136"/>
            <p:cNvSpPr txBox="1">
              <a:spLocks noChangeArrowheads="1"/>
            </p:cNvSpPr>
            <p:nvPr/>
          </p:nvSpPr>
          <p:spPr bwMode="auto">
            <a:xfrm>
              <a:off x="3632" y="3672"/>
              <a:ext cx="23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6" name="Group 98"/>
          <p:cNvGrpSpPr/>
          <p:nvPr/>
        </p:nvGrpSpPr>
        <p:grpSpPr bwMode="auto">
          <a:xfrm>
            <a:off x="3962401" y="277813"/>
            <a:ext cx="4670425" cy="2997200"/>
            <a:chOff x="2391" y="138"/>
            <a:chExt cx="2942" cy="1888"/>
          </a:xfrm>
        </p:grpSpPr>
        <p:pic>
          <p:nvPicPr>
            <p:cNvPr id="168" name="Picture 9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55441" r="28671" b="7747"/>
            <a:stretch>
              <a:fillRect/>
            </a:stretch>
          </p:blipFill>
          <p:spPr bwMode="auto">
            <a:xfrm>
              <a:off x="2391" y="138"/>
              <a:ext cx="2942" cy="1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9" name="Rectangle 100"/>
            <p:cNvSpPr>
              <a:spLocks noChangeArrowheads="1"/>
            </p:cNvSpPr>
            <p:nvPr/>
          </p:nvSpPr>
          <p:spPr bwMode="auto">
            <a:xfrm>
              <a:off x="3942" y="1412"/>
              <a:ext cx="1174" cy="14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101"/>
            <p:cNvSpPr txBox="1">
              <a:spLocks noChangeArrowheads="1"/>
            </p:cNvSpPr>
            <p:nvPr/>
          </p:nvSpPr>
          <p:spPr bwMode="auto">
            <a:xfrm>
              <a:off x="3867" y="1369"/>
              <a:ext cx="13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触发器保持，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C=0</a:t>
              </a:r>
            </a:p>
          </p:txBody>
        </p:sp>
        <p:sp>
          <p:nvSpPr>
            <p:cNvPr id="171" name="Rectangle 102"/>
            <p:cNvSpPr>
              <a:spLocks noChangeArrowheads="1"/>
            </p:cNvSpPr>
            <p:nvPr/>
          </p:nvSpPr>
          <p:spPr bwMode="auto">
            <a:xfrm>
              <a:off x="4203" y="1641"/>
              <a:ext cx="652" cy="14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Text Box 103"/>
            <p:cNvSpPr txBox="1">
              <a:spLocks noChangeArrowheads="1"/>
            </p:cNvSpPr>
            <p:nvPr/>
          </p:nvSpPr>
          <p:spPr bwMode="auto">
            <a:xfrm>
              <a:off x="4203" y="1608"/>
              <a:ext cx="7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同步置“0”</a:t>
              </a:r>
            </a:p>
          </p:txBody>
        </p:sp>
        <p:sp>
          <p:nvSpPr>
            <p:cNvPr id="173" name="Rectangle 104"/>
            <p:cNvSpPr>
              <a:spLocks noChangeArrowheads="1"/>
            </p:cNvSpPr>
            <p:nvPr/>
          </p:nvSpPr>
          <p:spPr bwMode="auto">
            <a:xfrm>
              <a:off x="4377" y="1162"/>
              <a:ext cx="304" cy="15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Text Box 105"/>
            <p:cNvSpPr txBox="1">
              <a:spLocks noChangeArrowheads="1"/>
            </p:cNvSpPr>
            <p:nvPr/>
          </p:nvSpPr>
          <p:spPr bwMode="auto">
            <a:xfrm>
              <a:off x="4312" y="1130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保持</a:t>
              </a:r>
            </a:p>
          </p:txBody>
        </p:sp>
        <p:sp>
          <p:nvSpPr>
            <p:cNvPr id="175" name="Rectangle 106"/>
            <p:cNvSpPr>
              <a:spLocks noChangeArrowheads="1"/>
            </p:cNvSpPr>
            <p:nvPr/>
          </p:nvSpPr>
          <p:spPr bwMode="auto">
            <a:xfrm>
              <a:off x="4094" y="934"/>
              <a:ext cx="859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Text Box 107"/>
            <p:cNvSpPr txBox="1">
              <a:spLocks noChangeArrowheads="1"/>
            </p:cNvSpPr>
            <p:nvPr/>
          </p:nvSpPr>
          <p:spPr bwMode="auto">
            <a:xfrm>
              <a:off x="4018" y="869"/>
              <a:ext cx="1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并行输入数据</a:t>
              </a:r>
            </a:p>
          </p:txBody>
        </p:sp>
        <p:sp>
          <p:nvSpPr>
            <p:cNvPr id="177" name="Rectangle 108"/>
            <p:cNvSpPr>
              <a:spLocks noChangeArrowheads="1"/>
            </p:cNvSpPr>
            <p:nvPr/>
          </p:nvSpPr>
          <p:spPr bwMode="auto">
            <a:xfrm>
              <a:off x="4377" y="706"/>
              <a:ext cx="326" cy="13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" name="Text Box 109"/>
            <p:cNvSpPr txBox="1">
              <a:spLocks noChangeArrowheads="1"/>
            </p:cNvSpPr>
            <p:nvPr/>
          </p:nvSpPr>
          <p:spPr bwMode="auto">
            <a:xfrm>
              <a:off x="4322" y="684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计数</a:t>
              </a:r>
            </a:p>
          </p:txBody>
        </p:sp>
        <p:sp>
          <p:nvSpPr>
            <p:cNvPr id="179" name="Rectangle 110"/>
            <p:cNvSpPr>
              <a:spLocks noChangeArrowheads="1"/>
            </p:cNvSpPr>
            <p:nvPr/>
          </p:nvSpPr>
          <p:spPr bwMode="auto">
            <a:xfrm>
              <a:off x="4290" y="456"/>
              <a:ext cx="522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Text Box 111"/>
            <p:cNvSpPr txBox="1">
              <a:spLocks noChangeArrowheads="1"/>
            </p:cNvSpPr>
            <p:nvPr/>
          </p:nvSpPr>
          <p:spPr bwMode="auto">
            <a:xfrm>
              <a:off x="4311" y="423"/>
              <a:ext cx="4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</a:t>
              </a:r>
            </a:p>
          </p:txBody>
        </p:sp>
        <p:sp>
          <p:nvSpPr>
            <p:cNvPr id="181" name="Rectangle 112"/>
            <p:cNvSpPr>
              <a:spLocks noChangeArrowheads="1"/>
            </p:cNvSpPr>
            <p:nvPr/>
          </p:nvSpPr>
          <p:spPr bwMode="auto">
            <a:xfrm>
              <a:off x="3584" y="184"/>
              <a:ext cx="576" cy="17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Text Box 113"/>
            <p:cNvSpPr txBox="1">
              <a:spLocks noChangeArrowheads="1"/>
            </p:cNvSpPr>
            <p:nvPr/>
          </p:nvSpPr>
          <p:spPr bwMode="auto">
            <a:xfrm>
              <a:off x="3310" y="196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74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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16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功能表</a:t>
              </a:r>
            </a:p>
          </p:txBody>
        </p:sp>
        <p:sp>
          <p:nvSpPr>
            <p:cNvPr id="183" name="Line 114"/>
            <p:cNvSpPr>
              <a:spLocks noChangeShapeType="1"/>
            </p:cNvSpPr>
            <p:nvPr/>
          </p:nvSpPr>
          <p:spPr bwMode="auto">
            <a:xfrm flipV="1">
              <a:off x="2508" y="413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Line 115"/>
            <p:cNvSpPr>
              <a:spLocks noChangeShapeType="1"/>
            </p:cNvSpPr>
            <p:nvPr/>
          </p:nvSpPr>
          <p:spPr bwMode="auto">
            <a:xfrm flipV="1">
              <a:off x="2508" y="652"/>
              <a:ext cx="2684" cy="10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Line 117"/>
            <p:cNvSpPr>
              <a:spLocks noChangeShapeType="1"/>
            </p:cNvSpPr>
            <p:nvPr/>
          </p:nvSpPr>
          <p:spPr bwMode="auto">
            <a:xfrm>
              <a:off x="2508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Line 118"/>
            <p:cNvSpPr>
              <a:spLocks noChangeShapeType="1"/>
            </p:cNvSpPr>
            <p:nvPr/>
          </p:nvSpPr>
          <p:spPr bwMode="auto">
            <a:xfrm>
              <a:off x="5203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Line 119"/>
            <p:cNvSpPr>
              <a:spLocks noChangeShapeType="1"/>
            </p:cNvSpPr>
            <p:nvPr/>
          </p:nvSpPr>
          <p:spPr bwMode="auto">
            <a:xfrm>
              <a:off x="3855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Line 120"/>
            <p:cNvSpPr>
              <a:spLocks noChangeShapeType="1"/>
            </p:cNvSpPr>
            <p:nvPr/>
          </p:nvSpPr>
          <p:spPr bwMode="auto">
            <a:xfrm>
              <a:off x="3594" y="434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Line 121"/>
            <p:cNvSpPr>
              <a:spLocks noChangeShapeType="1"/>
            </p:cNvSpPr>
            <p:nvPr/>
          </p:nvSpPr>
          <p:spPr bwMode="auto">
            <a:xfrm>
              <a:off x="3322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Line 122"/>
            <p:cNvSpPr>
              <a:spLocks noChangeShapeType="1"/>
            </p:cNvSpPr>
            <p:nvPr/>
          </p:nvSpPr>
          <p:spPr bwMode="auto">
            <a:xfrm>
              <a:off x="3050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2" name="Line 123"/>
            <p:cNvSpPr>
              <a:spLocks noChangeShapeType="1"/>
            </p:cNvSpPr>
            <p:nvPr/>
          </p:nvSpPr>
          <p:spPr bwMode="auto">
            <a:xfrm>
              <a:off x="2779" y="423"/>
              <a:ext cx="0" cy="1424"/>
            </a:xfrm>
            <a:prstGeom prst="line">
              <a:avLst/>
            </a:prstGeom>
            <a:noFill/>
            <a:ln w="38100">
              <a:solidFill>
                <a:srgbClr val="FF8D1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24"/>
            <p:cNvSpPr>
              <a:spLocks noChangeArrowheads="1"/>
            </p:cNvSpPr>
            <p:nvPr/>
          </p:nvSpPr>
          <p:spPr bwMode="auto">
            <a:xfrm>
              <a:off x="2584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25"/>
            <p:cNvSpPr>
              <a:spLocks noChangeArrowheads="1"/>
            </p:cNvSpPr>
            <p:nvPr/>
          </p:nvSpPr>
          <p:spPr bwMode="auto">
            <a:xfrm>
              <a:off x="284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Rectangle 126"/>
            <p:cNvSpPr>
              <a:spLocks noChangeArrowheads="1"/>
            </p:cNvSpPr>
            <p:nvPr/>
          </p:nvSpPr>
          <p:spPr bwMode="auto">
            <a:xfrm>
              <a:off x="3128" y="464"/>
              <a:ext cx="128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Rectangle 127"/>
            <p:cNvSpPr>
              <a:spLocks noChangeArrowheads="1"/>
            </p:cNvSpPr>
            <p:nvPr/>
          </p:nvSpPr>
          <p:spPr bwMode="auto">
            <a:xfrm>
              <a:off x="3336" y="464"/>
              <a:ext cx="240" cy="1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28"/>
            <p:cNvSpPr>
              <a:spLocks noChangeArrowheads="1"/>
            </p:cNvSpPr>
            <p:nvPr/>
          </p:nvSpPr>
          <p:spPr bwMode="auto">
            <a:xfrm>
              <a:off x="3616" y="464"/>
              <a:ext cx="200" cy="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8" name="Text Box 129"/>
            <p:cNvSpPr txBox="1">
              <a:spLocks noChangeArrowheads="1"/>
            </p:cNvSpPr>
            <p:nvPr/>
          </p:nvSpPr>
          <p:spPr bwMode="auto">
            <a:xfrm>
              <a:off x="2488" y="480"/>
              <a:ext cx="4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EP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Text Box 130"/>
            <p:cNvSpPr txBox="1">
              <a:spLocks noChangeArrowheads="1"/>
            </p:cNvSpPr>
            <p:nvPr/>
          </p:nvSpPr>
          <p:spPr bwMode="auto">
            <a:xfrm>
              <a:off x="2760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dirty="0"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131"/>
            <p:cNvSpPr txBox="1">
              <a:spLocks noChangeArrowheads="1"/>
            </p:cNvSpPr>
            <p:nvPr/>
          </p:nvSpPr>
          <p:spPr bwMode="auto">
            <a:xfrm>
              <a:off x="3056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LD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Text Box 132"/>
            <p:cNvSpPr txBox="1">
              <a:spLocks noChangeArrowheads="1"/>
            </p:cNvSpPr>
            <p:nvPr/>
          </p:nvSpPr>
          <p:spPr bwMode="auto">
            <a:xfrm>
              <a:off x="3328" y="472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11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Text Box 133"/>
            <p:cNvSpPr txBox="1">
              <a:spLocks noChangeArrowheads="1"/>
            </p:cNvSpPr>
            <p:nvPr/>
          </p:nvSpPr>
          <p:spPr bwMode="auto">
            <a:xfrm>
              <a:off x="3600" y="456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endParaRPr kumimoji="1" lang="en-US" altLang="zh-CN" sz="1400" b="1" i="0" u="none" strike="noStrike" kern="1200" cap="none" spc="0" normalizeH="0" baseline="-2500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Line 134"/>
            <p:cNvSpPr>
              <a:spLocks noChangeShapeType="1"/>
            </p:cNvSpPr>
            <p:nvPr/>
          </p:nvSpPr>
          <p:spPr bwMode="auto">
            <a:xfrm>
              <a:off x="3096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Line 135"/>
            <p:cNvSpPr>
              <a:spLocks noChangeShapeType="1"/>
            </p:cNvSpPr>
            <p:nvPr/>
          </p:nvSpPr>
          <p:spPr bwMode="auto">
            <a:xfrm>
              <a:off x="3384" y="496"/>
              <a:ext cx="1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  <a:t>20</a:t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85800"/>
            <a:ext cx="6096000" cy="6096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例、用</a:t>
            </a:r>
            <a:r>
              <a:rPr lang="en-US" altLang="zh-CN" sz="2800" b="1" dirty="0">
                <a:ea typeface="楷体_GB2312" pitchFamily="49" charset="-122"/>
              </a:rPr>
              <a:t>74LS160</a:t>
            </a:r>
            <a:r>
              <a:rPr lang="zh-CN" altLang="en-US" sz="2800" b="1" dirty="0">
                <a:ea typeface="楷体_GB2312" pitchFamily="49" charset="-122"/>
              </a:rPr>
              <a:t>实现</a:t>
            </a: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zh-CN" altLang="en-US" sz="2800" b="1" dirty="0">
                <a:ea typeface="楷体_GB2312" pitchFamily="49" charset="-122"/>
              </a:rPr>
              <a:t>进制计数器。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657225" y="1314450"/>
                <a:ext cx="58674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解：∵ 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M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＝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6   ∴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用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  <a:r>
                  <a:rPr kumimoji="1" lang="en-US" altLang="zh-CN" sz="24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使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b="1" i="1" dirty="0" smtClean="0"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𝑳𝑫</m:t>
                        </m:r>
                      </m:e>
                    </m:acc>
                    <m:r>
                      <a:rPr kumimoji="1" lang="en-US" altLang="zh-CN" sz="2400" b="1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  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有效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25" y="1314450"/>
                <a:ext cx="5867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6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838200" y="1995488"/>
                <a:ext cx="8077200" cy="462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∵ S</a:t>
                </a:r>
                <a:r>
                  <a:rPr kumimoji="1" lang="en-US" altLang="zh-CN" sz="24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＝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0100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，故令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2400" b="1" i="1" smtClean="0"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𝑳𝑫</m:t>
                        </m:r>
                      </m:e>
                    </m:acc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400" b="1" i="1" smtClean="0"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且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=1001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即可实现 </a:t>
                </a:r>
              </a:p>
            </p:txBody>
          </p:sp>
        </mc:Choice>
        <mc:Fallback xmlns=""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995488"/>
                <a:ext cx="8077200" cy="462434"/>
              </a:xfrm>
              <a:prstGeom prst="rect">
                <a:avLst/>
              </a:prstGeom>
              <a:blipFill rotWithShape="1">
                <a:blip r:embed="rId3"/>
                <a:stretch>
                  <a:fillRect t="-69" b="-55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 bwMode="auto">
          <a:xfrm>
            <a:off x="4953000" y="3429000"/>
            <a:ext cx="3860800" cy="2057400"/>
            <a:chOff x="3136" y="2304"/>
            <a:chExt cx="2432" cy="1296"/>
          </a:xfrm>
        </p:grpSpPr>
        <p:grpSp>
          <p:nvGrpSpPr>
            <p:cNvPr id="9" name="Group 8"/>
            <p:cNvGrpSpPr/>
            <p:nvPr/>
          </p:nvGrpSpPr>
          <p:grpSpPr bwMode="auto">
            <a:xfrm>
              <a:off x="3136" y="2304"/>
              <a:ext cx="2400" cy="816"/>
              <a:chOff x="3168" y="2448"/>
              <a:chExt cx="2400" cy="816"/>
            </a:xfrm>
          </p:grpSpPr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1001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5320" y="28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0000</a:t>
                </a: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4656" y="267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4992" y="2448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0001</a:t>
                </a:r>
              </a:p>
            </p:txBody>
          </p:sp>
        </p:grpSp>
        <p:grpSp>
          <p:nvGrpSpPr>
            <p:cNvPr id="10" name="Group 15"/>
            <p:cNvGrpSpPr/>
            <p:nvPr/>
          </p:nvGrpSpPr>
          <p:grpSpPr bwMode="auto">
            <a:xfrm>
              <a:off x="3168" y="3120"/>
              <a:ext cx="2400" cy="480"/>
              <a:chOff x="3200" y="3264"/>
              <a:chExt cx="2400" cy="480"/>
            </a:xfrm>
          </p:grpSpPr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200" y="3312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0100</a:t>
                </a: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H="1">
                <a:off x="3776" y="350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Oval 18"/>
              <p:cNvSpPr>
                <a:spLocks noChangeArrowheads="1"/>
              </p:cNvSpPr>
              <p:nvPr/>
            </p:nvSpPr>
            <p:spPr bwMode="auto">
              <a:xfrm>
                <a:off x="4112" y="3296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0011</a:t>
                </a: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H="1">
                <a:off x="4688" y="348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Oval 20"/>
              <p:cNvSpPr>
                <a:spLocks noChangeArrowheads="1"/>
              </p:cNvSpPr>
              <p:nvPr/>
            </p:nvSpPr>
            <p:spPr bwMode="auto">
              <a:xfrm>
                <a:off x="5024" y="3264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0010</a:t>
                </a:r>
              </a:p>
            </p:txBody>
          </p:sp>
        </p:grp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3448" y="278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AutoShape 23"/>
          <p:cNvSpPr>
            <a:spLocks noChangeAspect="1" noChangeArrowheads="1" noTextEdit="1"/>
          </p:cNvSpPr>
          <p:nvPr/>
        </p:nvSpPr>
        <p:spPr bwMode="auto">
          <a:xfrm>
            <a:off x="206375" y="2933700"/>
            <a:ext cx="44958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 bwMode="auto">
          <a:xfrm>
            <a:off x="354013" y="2965450"/>
            <a:ext cx="4362450" cy="3208338"/>
            <a:chOff x="223" y="1868"/>
            <a:chExt cx="2748" cy="2021"/>
          </a:xfrm>
        </p:grpSpPr>
        <p:grpSp>
          <p:nvGrpSpPr>
            <p:cNvPr id="26" name="Group 25"/>
            <p:cNvGrpSpPr/>
            <p:nvPr/>
          </p:nvGrpSpPr>
          <p:grpSpPr bwMode="auto">
            <a:xfrm>
              <a:off x="2290" y="2296"/>
              <a:ext cx="681" cy="333"/>
              <a:chOff x="2290" y="2296"/>
              <a:chExt cx="681" cy="333"/>
            </a:xfrm>
          </p:grpSpPr>
          <p:sp>
            <p:nvSpPr>
              <p:cNvPr id="91" name="Line 26"/>
              <p:cNvSpPr>
                <a:spLocks noChangeShapeType="1"/>
              </p:cNvSpPr>
              <p:nvPr/>
            </p:nvSpPr>
            <p:spPr bwMode="auto">
              <a:xfrm>
                <a:off x="2472" y="2478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Text Box 27"/>
              <p:cNvSpPr txBox="1">
                <a:spLocks noChangeArrowheads="1"/>
              </p:cNvSpPr>
              <p:nvPr/>
            </p:nvSpPr>
            <p:spPr bwMode="auto">
              <a:xfrm>
                <a:off x="2290" y="234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3" name="Text Box 28"/>
              <p:cNvSpPr txBox="1">
                <a:spLocks noChangeArrowheads="1"/>
              </p:cNvSpPr>
              <p:nvPr/>
            </p:nvSpPr>
            <p:spPr bwMode="auto">
              <a:xfrm>
                <a:off x="2699" y="2296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426" y="190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426" y="1905"/>
              <a:ext cx="226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2426" y="2047"/>
              <a:ext cx="226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762" y="2391"/>
              <a:ext cx="1705" cy="9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762" y="2391"/>
              <a:ext cx="1705" cy="97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1112" y="242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1217" y="249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1264" y="2427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408" y="242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1511" y="2494"/>
              <a:ext cx="1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 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675" y="242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1780" y="2494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     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967" y="242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072" y="249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1112" y="31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1217" y="321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1264" y="3148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1408" y="31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1511" y="3215"/>
              <a:ext cx="1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 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Rectangle 48"/>
            <p:cNvSpPr>
              <a:spLocks noChangeArrowheads="1"/>
            </p:cNvSpPr>
            <p:nvPr/>
          </p:nvSpPr>
          <p:spPr bwMode="auto">
            <a:xfrm>
              <a:off x="1675" y="31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780" y="3215"/>
              <a:ext cx="1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     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967" y="31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072" y="321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845" y="2577"/>
              <a:ext cx="18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ET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849" y="2761"/>
              <a:ext cx="17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EP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762" y="3003"/>
              <a:ext cx="94" cy="172"/>
            </a:xfrm>
            <a:custGeom>
              <a:avLst/>
              <a:gdLst>
                <a:gd name="T0" fmla="*/ 0 w 94"/>
                <a:gd name="T1" fmla="*/ 0 h 172"/>
                <a:gd name="T2" fmla="*/ 94 w 94"/>
                <a:gd name="T3" fmla="*/ 100 h 172"/>
                <a:gd name="T4" fmla="*/ 0 w 94"/>
                <a:gd name="T5" fmla="*/ 172 h 1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" h="172">
                  <a:moveTo>
                    <a:pt x="0" y="0"/>
                  </a:moveTo>
                  <a:lnTo>
                    <a:pt x="94" y="100"/>
                  </a:lnTo>
                  <a:lnTo>
                    <a:pt x="0" y="17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2540" y="2715"/>
              <a:ext cx="2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LD</a:t>
              </a: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597" y="3209"/>
              <a:ext cx="20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'</a:t>
              </a:r>
              <a:r>
                <a:rPr kumimoji="1" lang="en-US" altLang="zh-CN" sz="19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55" name="Freeform 57"/>
            <p:cNvSpPr/>
            <p:nvPr/>
          </p:nvSpPr>
          <p:spPr bwMode="auto">
            <a:xfrm>
              <a:off x="2481" y="3072"/>
              <a:ext cx="40" cy="44"/>
            </a:xfrm>
            <a:custGeom>
              <a:avLst/>
              <a:gdLst>
                <a:gd name="T0" fmla="*/ 40 w 40"/>
                <a:gd name="T1" fmla="*/ 21 h 44"/>
                <a:gd name="T2" fmla="*/ 40 w 40"/>
                <a:gd name="T3" fmla="*/ 17 h 44"/>
                <a:gd name="T4" fmla="*/ 40 w 40"/>
                <a:gd name="T5" fmla="*/ 14 h 44"/>
                <a:gd name="T6" fmla="*/ 36 w 40"/>
                <a:gd name="T7" fmla="*/ 10 h 44"/>
                <a:gd name="T8" fmla="*/ 35 w 40"/>
                <a:gd name="T9" fmla="*/ 6 h 44"/>
                <a:gd name="T10" fmla="*/ 31 w 40"/>
                <a:gd name="T11" fmla="*/ 4 h 44"/>
                <a:gd name="T12" fmla="*/ 29 w 40"/>
                <a:gd name="T13" fmla="*/ 2 h 44"/>
                <a:gd name="T14" fmla="*/ 24 w 40"/>
                <a:gd name="T15" fmla="*/ 0 h 44"/>
                <a:gd name="T16" fmla="*/ 20 w 40"/>
                <a:gd name="T17" fmla="*/ 0 h 44"/>
                <a:gd name="T18" fmla="*/ 17 w 40"/>
                <a:gd name="T19" fmla="*/ 0 h 44"/>
                <a:gd name="T20" fmla="*/ 13 w 40"/>
                <a:gd name="T21" fmla="*/ 2 h 44"/>
                <a:gd name="T22" fmla="*/ 9 w 40"/>
                <a:gd name="T23" fmla="*/ 4 h 44"/>
                <a:gd name="T24" fmla="*/ 6 w 40"/>
                <a:gd name="T25" fmla="*/ 6 h 44"/>
                <a:gd name="T26" fmla="*/ 4 w 40"/>
                <a:gd name="T27" fmla="*/ 10 h 44"/>
                <a:gd name="T28" fmla="*/ 2 w 40"/>
                <a:gd name="T29" fmla="*/ 14 h 44"/>
                <a:gd name="T30" fmla="*/ 0 w 40"/>
                <a:gd name="T31" fmla="*/ 17 h 44"/>
                <a:gd name="T32" fmla="*/ 0 w 40"/>
                <a:gd name="T33" fmla="*/ 21 h 44"/>
                <a:gd name="T34" fmla="*/ 0 w 40"/>
                <a:gd name="T35" fmla="*/ 25 h 44"/>
                <a:gd name="T36" fmla="*/ 2 w 40"/>
                <a:gd name="T37" fmla="*/ 31 h 44"/>
                <a:gd name="T38" fmla="*/ 4 w 40"/>
                <a:gd name="T39" fmla="*/ 35 h 44"/>
                <a:gd name="T40" fmla="*/ 6 w 40"/>
                <a:gd name="T41" fmla="*/ 36 h 44"/>
                <a:gd name="T42" fmla="*/ 9 w 40"/>
                <a:gd name="T43" fmla="*/ 40 h 44"/>
                <a:gd name="T44" fmla="*/ 13 w 40"/>
                <a:gd name="T45" fmla="*/ 42 h 44"/>
                <a:gd name="T46" fmla="*/ 17 w 40"/>
                <a:gd name="T47" fmla="*/ 42 h 44"/>
                <a:gd name="T48" fmla="*/ 20 w 40"/>
                <a:gd name="T49" fmla="*/ 44 h 44"/>
                <a:gd name="T50" fmla="*/ 24 w 40"/>
                <a:gd name="T51" fmla="*/ 42 h 44"/>
                <a:gd name="T52" fmla="*/ 29 w 40"/>
                <a:gd name="T53" fmla="*/ 42 h 44"/>
                <a:gd name="T54" fmla="*/ 31 w 40"/>
                <a:gd name="T55" fmla="*/ 40 h 44"/>
                <a:gd name="T56" fmla="*/ 35 w 40"/>
                <a:gd name="T57" fmla="*/ 36 h 44"/>
                <a:gd name="T58" fmla="*/ 36 w 40"/>
                <a:gd name="T59" fmla="*/ 35 h 44"/>
                <a:gd name="T60" fmla="*/ 40 w 40"/>
                <a:gd name="T61" fmla="*/ 31 h 44"/>
                <a:gd name="T62" fmla="*/ 40 w 40"/>
                <a:gd name="T63" fmla="*/ 25 h 44"/>
                <a:gd name="T64" fmla="*/ 40 w 40"/>
                <a:gd name="T65" fmla="*/ 21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0" h="44">
                  <a:moveTo>
                    <a:pt x="40" y="21"/>
                  </a:moveTo>
                  <a:lnTo>
                    <a:pt x="40" y="17"/>
                  </a:lnTo>
                  <a:lnTo>
                    <a:pt x="40" y="14"/>
                  </a:lnTo>
                  <a:lnTo>
                    <a:pt x="36" y="10"/>
                  </a:lnTo>
                  <a:lnTo>
                    <a:pt x="35" y="6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1"/>
                  </a:lnTo>
                  <a:lnTo>
                    <a:pt x="4" y="35"/>
                  </a:lnTo>
                  <a:lnTo>
                    <a:pt x="6" y="36"/>
                  </a:lnTo>
                  <a:lnTo>
                    <a:pt x="9" y="40"/>
                  </a:lnTo>
                  <a:lnTo>
                    <a:pt x="13" y="42"/>
                  </a:lnTo>
                  <a:lnTo>
                    <a:pt x="17" y="42"/>
                  </a:lnTo>
                  <a:lnTo>
                    <a:pt x="20" y="44"/>
                  </a:lnTo>
                  <a:lnTo>
                    <a:pt x="24" y="42"/>
                  </a:lnTo>
                  <a:lnTo>
                    <a:pt x="29" y="42"/>
                  </a:lnTo>
                  <a:lnTo>
                    <a:pt x="31" y="40"/>
                  </a:lnTo>
                  <a:lnTo>
                    <a:pt x="35" y="36"/>
                  </a:lnTo>
                  <a:lnTo>
                    <a:pt x="36" y="35"/>
                  </a:lnTo>
                  <a:lnTo>
                    <a:pt x="40" y="31"/>
                  </a:lnTo>
                  <a:lnTo>
                    <a:pt x="40" y="25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8"/>
            <p:cNvSpPr/>
            <p:nvPr/>
          </p:nvSpPr>
          <p:spPr bwMode="auto">
            <a:xfrm>
              <a:off x="2481" y="3072"/>
              <a:ext cx="40" cy="44"/>
            </a:xfrm>
            <a:custGeom>
              <a:avLst/>
              <a:gdLst>
                <a:gd name="T0" fmla="*/ 40 w 40"/>
                <a:gd name="T1" fmla="*/ 21 h 44"/>
                <a:gd name="T2" fmla="*/ 40 w 40"/>
                <a:gd name="T3" fmla="*/ 17 h 44"/>
                <a:gd name="T4" fmla="*/ 40 w 40"/>
                <a:gd name="T5" fmla="*/ 14 h 44"/>
                <a:gd name="T6" fmla="*/ 36 w 40"/>
                <a:gd name="T7" fmla="*/ 10 h 44"/>
                <a:gd name="T8" fmla="*/ 35 w 40"/>
                <a:gd name="T9" fmla="*/ 6 h 44"/>
                <a:gd name="T10" fmla="*/ 31 w 40"/>
                <a:gd name="T11" fmla="*/ 4 h 44"/>
                <a:gd name="T12" fmla="*/ 29 w 40"/>
                <a:gd name="T13" fmla="*/ 2 h 44"/>
                <a:gd name="T14" fmla="*/ 24 w 40"/>
                <a:gd name="T15" fmla="*/ 0 h 44"/>
                <a:gd name="T16" fmla="*/ 20 w 40"/>
                <a:gd name="T17" fmla="*/ 0 h 44"/>
                <a:gd name="T18" fmla="*/ 17 w 40"/>
                <a:gd name="T19" fmla="*/ 0 h 44"/>
                <a:gd name="T20" fmla="*/ 13 w 40"/>
                <a:gd name="T21" fmla="*/ 2 h 44"/>
                <a:gd name="T22" fmla="*/ 9 w 40"/>
                <a:gd name="T23" fmla="*/ 4 h 44"/>
                <a:gd name="T24" fmla="*/ 6 w 40"/>
                <a:gd name="T25" fmla="*/ 6 h 44"/>
                <a:gd name="T26" fmla="*/ 4 w 40"/>
                <a:gd name="T27" fmla="*/ 10 h 44"/>
                <a:gd name="T28" fmla="*/ 2 w 40"/>
                <a:gd name="T29" fmla="*/ 14 h 44"/>
                <a:gd name="T30" fmla="*/ 0 w 40"/>
                <a:gd name="T31" fmla="*/ 17 h 44"/>
                <a:gd name="T32" fmla="*/ 0 w 40"/>
                <a:gd name="T33" fmla="*/ 21 h 44"/>
                <a:gd name="T34" fmla="*/ 0 w 40"/>
                <a:gd name="T35" fmla="*/ 25 h 44"/>
                <a:gd name="T36" fmla="*/ 2 w 40"/>
                <a:gd name="T37" fmla="*/ 31 h 44"/>
                <a:gd name="T38" fmla="*/ 4 w 40"/>
                <a:gd name="T39" fmla="*/ 35 h 44"/>
                <a:gd name="T40" fmla="*/ 6 w 40"/>
                <a:gd name="T41" fmla="*/ 36 h 44"/>
                <a:gd name="T42" fmla="*/ 9 w 40"/>
                <a:gd name="T43" fmla="*/ 40 h 44"/>
                <a:gd name="T44" fmla="*/ 13 w 40"/>
                <a:gd name="T45" fmla="*/ 42 h 44"/>
                <a:gd name="T46" fmla="*/ 17 w 40"/>
                <a:gd name="T47" fmla="*/ 42 h 44"/>
                <a:gd name="T48" fmla="*/ 20 w 40"/>
                <a:gd name="T49" fmla="*/ 44 h 44"/>
                <a:gd name="T50" fmla="*/ 24 w 40"/>
                <a:gd name="T51" fmla="*/ 42 h 44"/>
                <a:gd name="T52" fmla="*/ 29 w 40"/>
                <a:gd name="T53" fmla="*/ 42 h 44"/>
                <a:gd name="T54" fmla="*/ 31 w 40"/>
                <a:gd name="T55" fmla="*/ 40 h 44"/>
                <a:gd name="T56" fmla="*/ 35 w 40"/>
                <a:gd name="T57" fmla="*/ 36 h 44"/>
                <a:gd name="T58" fmla="*/ 36 w 40"/>
                <a:gd name="T59" fmla="*/ 35 h 44"/>
                <a:gd name="T60" fmla="*/ 40 w 40"/>
                <a:gd name="T61" fmla="*/ 31 h 44"/>
                <a:gd name="T62" fmla="*/ 40 w 40"/>
                <a:gd name="T63" fmla="*/ 25 h 44"/>
                <a:gd name="T64" fmla="*/ 40 w 40"/>
                <a:gd name="T65" fmla="*/ 21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0" h="44">
                  <a:moveTo>
                    <a:pt x="40" y="21"/>
                  </a:moveTo>
                  <a:lnTo>
                    <a:pt x="40" y="17"/>
                  </a:lnTo>
                  <a:lnTo>
                    <a:pt x="40" y="14"/>
                  </a:lnTo>
                  <a:lnTo>
                    <a:pt x="36" y="10"/>
                  </a:lnTo>
                  <a:lnTo>
                    <a:pt x="35" y="6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1"/>
                  </a:lnTo>
                  <a:lnTo>
                    <a:pt x="4" y="35"/>
                  </a:lnTo>
                  <a:lnTo>
                    <a:pt x="6" y="36"/>
                  </a:lnTo>
                  <a:lnTo>
                    <a:pt x="9" y="40"/>
                  </a:lnTo>
                  <a:lnTo>
                    <a:pt x="13" y="42"/>
                  </a:lnTo>
                  <a:lnTo>
                    <a:pt x="17" y="42"/>
                  </a:lnTo>
                  <a:lnTo>
                    <a:pt x="20" y="44"/>
                  </a:lnTo>
                  <a:lnTo>
                    <a:pt x="24" y="42"/>
                  </a:lnTo>
                  <a:lnTo>
                    <a:pt x="29" y="42"/>
                  </a:lnTo>
                  <a:lnTo>
                    <a:pt x="31" y="40"/>
                  </a:lnTo>
                  <a:lnTo>
                    <a:pt x="35" y="36"/>
                  </a:lnTo>
                  <a:lnTo>
                    <a:pt x="36" y="35"/>
                  </a:lnTo>
                  <a:lnTo>
                    <a:pt x="40" y="31"/>
                  </a:lnTo>
                  <a:lnTo>
                    <a:pt x="40" y="25"/>
                  </a:lnTo>
                  <a:lnTo>
                    <a:pt x="40" y="2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/>
            <p:cNvSpPr/>
            <p:nvPr/>
          </p:nvSpPr>
          <p:spPr bwMode="auto">
            <a:xfrm>
              <a:off x="2481" y="2690"/>
              <a:ext cx="40" cy="42"/>
            </a:xfrm>
            <a:custGeom>
              <a:avLst/>
              <a:gdLst>
                <a:gd name="T0" fmla="*/ 40 w 40"/>
                <a:gd name="T1" fmla="*/ 21 h 42"/>
                <a:gd name="T2" fmla="*/ 40 w 40"/>
                <a:gd name="T3" fmla="*/ 18 h 42"/>
                <a:gd name="T4" fmla="*/ 40 w 40"/>
                <a:gd name="T5" fmla="*/ 12 h 42"/>
                <a:gd name="T6" fmla="*/ 36 w 40"/>
                <a:gd name="T7" fmla="*/ 10 h 42"/>
                <a:gd name="T8" fmla="*/ 35 w 40"/>
                <a:gd name="T9" fmla="*/ 6 h 42"/>
                <a:gd name="T10" fmla="*/ 31 w 40"/>
                <a:gd name="T11" fmla="*/ 2 h 42"/>
                <a:gd name="T12" fmla="*/ 29 w 40"/>
                <a:gd name="T13" fmla="*/ 0 h 42"/>
                <a:gd name="T14" fmla="*/ 24 w 40"/>
                <a:gd name="T15" fmla="*/ 0 h 42"/>
                <a:gd name="T16" fmla="*/ 20 w 40"/>
                <a:gd name="T17" fmla="*/ 0 h 42"/>
                <a:gd name="T18" fmla="*/ 17 w 40"/>
                <a:gd name="T19" fmla="*/ 0 h 42"/>
                <a:gd name="T20" fmla="*/ 13 w 40"/>
                <a:gd name="T21" fmla="*/ 0 h 42"/>
                <a:gd name="T22" fmla="*/ 9 w 40"/>
                <a:gd name="T23" fmla="*/ 2 h 42"/>
                <a:gd name="T24" fmla="*/ 6 w 40"/>
                <a:gd name="T25" fmla="*/ 6 h 42"/>
                <a:gd name="T26" fmla="*/ 4 w 40"/>
                <a:gd name="T27" fmla="*/ 10 h 42"/>
                <a:gd name="T28" fmla="*/ 2 w 40"/>
                <a:gd name="T29" fmla="*/ 12 h 42"/>
                <a:gd name="T30" fmla="*/ 0 w 40"/>
                <a:gd name="T31" fmla="*/ 18 h 42"/>
                <a:gd name="T32" fmla="*/ 0 w 40"/>
                <a:gd name="T33" fmla="*/ 21 h 42"/>
                <a:gd name="T34" fmla="*/ 0 w 40"/>
                <a:gd name="T35" fmla="*/ 25 h 42"/>
                <a:gd name="T36" fmla="*/ 2 w 40"/>
                <a:gd name="T37" fmla="*/ 29 h 42"/>
                <a:gd name="T38" fmla="*/ 4 w 40"/>
                <a:gd name="T39" fmla="*/ 33 h 42"/>
                <a:gd name="T40" fmla="*/ 6 w 40"/>
                <a:gd name="T41" fmla="*/ 37 h 42"/>
                <a:gd name="T42" fmla="*/ 9 w 40"/>
                <a:gd name="T43" fmla="*/ 39 h 42"/>
                <a:gd name="T44" fmla="*/ 13 w 40"/>
                <a:gd name="T45" fmla="*/ 41 h 42"/>
                <a:gd name="T46" fmla="*/ 17 w 40"/>
                <a:gd name="T47" fmla="*/ 42 h 42"/>
                <a:gd name="T48" fmla="*/ 20 w 40"/>
                <a:gd name="T49" fmla="*/ 42 h 42"/>
                <a:gd name="T50" fmla="*/ 24 w 40"/>
                <a:gd name="T51" fmla="*/ 42 h 42"/>
                <a:gd name="T52" fmla="*/ 29 w 40"/>
                <a:gd name="T53" fmla="*/ 41 h 42"/>
                <a:gd name="T54" fmla="*/ 31 w 40"/>
                <a:gd name="T55" fmla="*/ 39 h 42"/>
                <a:gd name="T56" fmla="*/ 35 w 40"/>
                <a:gd name="T57" fmla="*/ 37 h 42"/>
                <a:gd name="T58" fmla="*/ 36 w 40"/>
                <a:gd name="T59" fmla="*/ 33 h 42"/>
                <a:gd name="T60" fmla="*/ 40 w 40"/>
                <a:gd name="T61" fmla="*/ 29 h 42"/>
                <a:gd name="T62" fmla="*/ 40 w 40"/>
                <a:gd name="T63" fmla="*/ 25 h 42"/>
                <a:gd name="T64" fmla="*/ 40 w 40"/>
                <a:gd name="T65" fmla="*/ 21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0" h="42">
                  <a:moveTo>
                    <a:pt x="40" y="21"/>
                  </a:moveTo>
                  <a:lnTo>
                    <a:pt x="40" y="18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5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3" y="41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9" y="41"/>
                  </a:lnTo>
                  <a:lnTo>
                    <a:pt x="31" y="39"/>
                  </a:lnTo>
                  <a:lnTo>
                    <a:pt x="35" y="37"/>
                  </a:lnTo>
                  <a:lnTo>
                    <a:pt x="36" y="33"/>
                  </a:lnTo>
                  <a:lnTo>
                    <a:pt x="40" y="29"/>
                  </a:lnTo>
                  <a:lnTo>
                    <a:pt x="40" y="25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0"/>
            <p:cNvSpPr/>
            <p:nvPr/>
          </p:nvSpPr>
          <p:spPr bwMode="auto">
            <a:xfrm>
              <a:off x="2481" y="2690"/>
              <a:ext cx="40" cy="42"/>
            </a:xfrm>
            <a:custGeom>
              <a:avLst/>
              <a:gdLst>
                <a:gd name="T0" fmla="*/ 40 w 40"/>
                <a:gd name="T1" fmla="*/ 21 h 42"/>
                <a:gd name="T2" fmla="*/ 40 w 40"/>
                <a:gd name="T3" fmla="*/ 18 h 42"/>
                <a:gd name="T4" fmla="*/ 40 w 40"/>
                <a:gd name="T5" fmla="*/ 12 h 42"/>
                <a:gd name="T6" fmla="*/ 36 w 40"/>
                <a:gd name="T7" fmla="*/ 10 h 42"/>
                <a:gd name="T8" fmla="*/ 35 w 40"/>
                <a:gd name="T9" fmla="*/ 6 h 42"/>
                <a:gd name="T10" fmla="*/ 31 w 40"/>
                <a:gd name="T11" fmla="*/ 2 h 42"/>
                <a:gd name="T12" fmla="*/ 29 w 40"/>
                <a:gd name="T13" fmla="*/ 0 h 42"/>
                <a:gd name="T14" fmla="*/ 24 w 40"/>
                <a:gd name="T15" fmla="*/ 0 h 42"/>
                <a:gd name="T16" fmla="*/ 20 w 40"/>
                <a:gd name="T17" fmla="*/ 0 h 42"/>
                <a:gd name="T18" fmla="*/ 17 w 40"/>
                <a:gd name="T19" fmla="*/ 0 h 42"/>
                <a:gd name="T20" fmla="*/ 13 w 40"/>
                <a:gd name="T21" fmla="*/ 0 h 42"/>
                <a:gd name="T22" fmla="*/ 9 w 40"/>
                <a:gd name="T23" fmla="*/ 2 h 42"/>
                <a:gd name="T24" fmla="*/ 6 w 40"/>
                <a:gd name="T25" fmla="*/ 6 h 42"/>
                <a:gd name="T26" fmla="*/ 4 w 40"/>
                <a:gd name="T27" fmla="*/ 10 h 42"/>
                <a:gd name="T28" fmla="*/ 2 w 40"/>
                <a:gd name="T29" fmla="*/ 12 h 42"/>
                <a:gd name="T30" fmla="*/ 0 w 40"/>
                <a:gd name="T31" fmla="*/ 18 h 42"/>
                <a:gd name="T32" fmla="*/ 0 w 40"/>
                <a:gd name="T33" fmla="*/ 21 h 42"/>
                <a:gd name="T34" fmla="*/ 0 w 40"/>
                <a:gd name="T35" fmla="*/ 25 h 42"/>
                <a:gd name="T36" fmla="*/ 2 w 40"/>
                <a:gd name="T37" fmla="*/ 29 h 42"/>
                <a:gd name="T38" fmla="*/ 4 w 40"/>
                <a:gd name="T39" fmla="*/ 33 h 42"/>
                <a:gd name="T40" fmla="*/ 6 w 40"/>
                <a:gd name="T41" fmla="*/ 37 h 42"/>
                <a:gd name="T42" fmla="*/ 9 w 40"/>
                <a:gd name="T43" fmla="*/ 39 h 42"/>
                <a:gd name="T44" fmla="*/ 13 w 40"/>
                <a:gd name="T45" fmla="*/ 41 h 42"/>
                <a:gd name="T46" fmla="*/ 17 w 40"/>
                <a:gd name="T47" fmla="*/ 42 h 42"/>
                <a:gd name="T48" fmla="*/ 20 w 40"/>
                <a:gd name="T49" fmla="*/ 42 h 42"/>
                <a:gd name="T50" fmla="*/ 24 w 40"/>
                <a:gd name="T51" fmla="*/ 42 h 42"/>
                <a:gd name="T52" fmla="*/ 29 w 40"/>
                <a:gd name="T53" fmla="*/ 41 h 42"/>
                <a:gd name="T54" fmla="*/ 31 w 40"/>
                <a:gd name="T55" fmla="*/ 39 h 42"/>
                <a:gd name="T56" fmla="*/ 35 w 40"/>
                <a:gd name="T57" fmla="*/ 37 h 42"/>
                <a:gd name="T58" fmla="*/ 36 w 40"/>
                <a:gd name="T59" fmla="*/ 33 h 42"/>
                <a:gd name="T60" fmla="*/ 40 w 40"/>
                <a:gd name="T61" fmla="*/ 29 h 42"/>
                <a:gd name="T62" fmla="*/ 40 w 40"/>
                <a:gd name="T63" fmla="*/ 25 h 42"/>
                <a:gd name="T64" fmla="*/ 40 w 40"/>
                <a:gd name="T65" fmla="*/ 21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0" h="42">
                  <a:moveTo>
                    <a:pt x="40" y="21"/>
                  </a:moveTo>
                  <a:lnTo>
                    <a:pt x="40" y="18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5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3" y="41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9" y="41"/>
                  </a:lnTo>
                  <a:lnTo>
                    <a:pt x="31" y="39"/>
                  </a:lnTo>
                  <a:lnTo>
                    <a:pt x="35" y="37"/>
                  </a:lnTo>
                  <a:lnTo>
                    <a:pt x="36" y="33"/>
                  </a:lnTo>
                  <a:lnTo>
                    <a:pt x="40" y="29"/>
                  </a:lnTo>
                  <a:lnTo>
                    <a:pt x="40" y="25"/>
                  </a:lnTo>
                  <a:lnTo>
                    <a:pt x="40" y="2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H="1">
              <a:off x="527" y="3093"/>
              <a:ext cx="235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 flipH="1">
              <a:off x="387" y="2660"/>
              <a:ext cx="3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3"/>
            <p:cNvSpPr/>
            <p:nvPr/>
          </p:nvSpPr>
          <p:spPr bwMode="auto">
            <a:xfrm>
              <a:off x="593" y="2660"/>
              <a:ext cx="169" cy="189"/>
            </a:xfrm>
            <a:custGeom>
              <a:avLst/>
              <a:gdLst>
                <a:gd name="T0" fmla="*/ 0 w 169"/>
                <a:gd name="T1" fmla="*/ 0 h 189"/>
                <a:gd name="T2" fmla="*/ 0 w 169"/>
                <a:gd name="T3" fmla="*/ 189 h 189"/>
                <a:gd name="T4" fmla="*/ 169 w 169"/>
                <a:gd name="T5" fmla="*/ 189 h 1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9" h="189">
                  <a:moveTo>
                    <a:pt x="0" y="0"/>
                  </a:moveTo>
                  <a:lnTo>
                    <a:pt x="0" y="189"/>
                  </a:lnTo>
                  <a:lnTo>
                    <a:pt x="169" y="18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2521" y="3093"/>
              <a:ext cx="1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5"/>
            <p:cNvSpPr/>
            <p:nvPr/>
          </p:nvSpPr>
          <p:spPr bwMode="auto">
            <a:xfrm>
              <a:off x="2501" y="2047"/>
              <a:ext cx="444" cy="653"/>
            </a:xfrm>
            <a:custGeom>
              <a:avLst/>
              <a:gdLst>
                <a:gd name="T0" fmla="*/ 0 w 444"/>
                <a:gd name="T1" fmla="*/ 653 h 653"/>
                <a:gd name="T2" fmla="*/ 444 w 444"/>
                <a:gd name="T3" fmla="*/ 653 h 653"/>
                <a:gd name="T4" fmla="*/ 444 w 444"/>
                <a:gd name="T5" fmla="*/ 0 h 6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4" h="653">
                  <a:moveTo>
                    <a:pt x="0" y="653"/>
                  </a:moveTo>
                  <a:lnTo>
                    <a:pt x="444" y="653"/>
                  </a:lnTo>
                  <a:lnTo>
                    <a:pt x="44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1172" y="3364"/>
              <a:ext cx="0" cy="3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1478" y="3364"/>
              <a:ext cx="0" cy="3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1751" y="3364"/>
              <a:ext cx="0" cy="3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2025" y="3364"/>
              <a:ext cx="0" cy="3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 flipV="1">
              <a:off x="1172" y="1868"/>
              <a:ext cx="0" cy="5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 flipV="1">
              <a:off x="1448" y="1868"/>
              <a:ext cx="0" cy="5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flipV="1">
              <a:off x="1724" y="1868"/>
              <a:ext cx="0" cy="5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 flipV="1">
              <a:off x="2025" y="1868"/>
              <a:ext cx="0" cy="5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2709" y="2047"/>
              <a:ext cx="2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5"/>
            <p:cNvSpPr/>
            <p:nvPr/>
          </p:nvSpPr>
          <p:spPr bwMode="auto">
            <a:xfrm>
              <a:off x="2463" y="2660"/>
              <a:ext cx="76" cy="80"/>
            </a:xfrm>
            <a:custGeom>
              <a:avLst/>
              <a:gdLst>
                <a:gd name="T0" fmla="*/ 76 w 76"/>
                <a:gd name="T1" fmla="*/ 40 h 80"/>
                <a:gd name="T2" fmla="*/ 74 w 76"/>
                <a:gd name="T3" fmla="*/ 32 h 80"/>
                <a:gd name="T4" fmla="*/ 72 w 76"/>
                <a:gd name="T5" fmla="*/ 25 h 80"/>
                <a:gd name="T6" fmla="*/ 69 w 76"/>
                <a:gd name="T7" fmla="*/ 19 h 80"/>
                <a:gd name="T8" fmla="*/ 65 w 76"/>
                <a:gd name="T9" fmla="*/ 13 h 80"/>
                <a:gd name="T10" fmla="*/ 60 w 76"/>
                <a:gd name="T11" fmla="*/ 8 h 80"/>
                <a:gd name="T12" fmla="*/ 53 w 76"/>
                <a:gd name="T13" fmla="*/ 4 h 80"/>
                <a:gd name="T14" fmla="*/ 45 w 76"/>
                <a:gd name="T15" fmla="*/ 2 h 80"/>
                <a:gd name="T16" fmla="*/ 38 w 76"/>
                <a:gd name="T17" fmla="*/ 0 h 80"/>
                <a:gd name="T18" fmla="*/ 31 w 76"/>
                <a:gd name="T19" fmla="*/ 2 h 80"/>
                <a:gd name="T20" fmla="*/ 24 w 76"/>
                <a:gd name="T21" fmla="*/ 4 h 80"/>
                <a:gd name="T22" fmla="*/ 17 w 76"/>
                <a:gd name="T23" fmla="*/ 8 h 80"/>
                <a:gd name="T24" fmla="*/ 11 w 76"/>
                <a:gd name="T25" fmla="*/ 13 h 80"/>
                <a:gd name="T26" fmla="*/ 7 w 76"/>
                <a:gd name="T27" fmla="*/ 19 h 80"/>
                <a:gd name="T28" fmla="*/ 4 w 76"/>
                <a:gd name="T29" fmla="*/ 25 h 80"/>
                <a:gd name="T30" fmla="*/ 2 w 76"/>
                <a:gd name="T31" fmla="*/ 32 h 80"/>
                <a:gd name="T32" fmla="*/ 0 w 76"/>
                <a:gd name="T33" fmla="*/ 40 h 80"/>
                <a:gd name="T34" fmla="*/ 2 w 76"/>
                <a:gd name="T35" fmla="*/ 48 h 80"/>
                <a:gd name="T36" fmla="*/ 4 w 76"/>
                <a:gd name="T37" fmla="*/ 55 h 80"/>
                <a:gd name="T38" fmla="*/ 7 w 76"/>
                <a:gd name="T39" fmla="*/ 63 h 80"/>
                <a:gd name="T40" fmla="*/ 11 w 76"/>
                <a:gd name="T41" fmla="*/ 69 h 80"/>
                <a:gd name="T42" fmla="*/ 17 w 76"/>
                <a:gd name="T43" fmla="*/ 72 h 80"/>
                <a:gd name="T44" fmla="*/ 24 w 76"/>
                <a:gd name="T45" fmla="*/ 76 h 80"/>
                <a:gd name="T46" fmla="*/ 31 w 76"/>
                <a:gd name="T47" fmla="*/ 80 h 80"/>
                <a:gd name="T48" fmla="*/ 38 w 76"/>
                <a:gd name="T49" fmla="*/ 80 h 80"/>
                <a:gd name="T50" fmla="*/ 45 w 76"/>
                <a:gd name="T51" fmla="*/ 80 h 80"/>
                <a:gd name="T52" fmla="*/ 53 w 76"/>
                <a:gd name="T53" fmla="*/ 76 h 80"/>
                <a:gd name="T54" fmla="*/ 60 w 76"/>
                <a:gd name="T55" fmla="*/ 72 h 80"/>
                <a:gd name="T56" fmla="*/ 65 w 76"/>
                <a:gd name="T57" fmla="*/ 69 h 80"/>
                <a:gd name="T58" fmla="*/ 69 w 76"/>
                <a:gd name="T59" fmla="*/ 63 h 80"/>
                <a:gd name="T60" fmla="*/ 72 w 76"/>
                <a:gd name="T61" fmla="*/ 55 h 80"/>
                <a:gd name="T62" fmla="*/ 74 w 76"/>
                <a:gd name="T63" fmla="*/ 48 h 80"/>
                <a:gd name="T64" fmla="*/ 76 w 76"/>
                <a:gd name="T65" fmla="*/ 4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6" h="80">
                  <a:moveTo>
                    <a:pt x="76" y="40"/>
                  </a:moveTo>
                  <a:lnTo>
                    <a:pt x="74" y="32"/>
                  </a:lnTo>
                  <a:lnTo>
                    <a:pt x="72" y="25"/>
                  </a:lnTo>
                  <a:lnTo>
                    <a:pt x="69" y="19"/>
                  </a:lnTo>
                  <a:lnTo>
                    <a:pt x="65" y="13"/>
                  </a:lnTo>
                  <a:lnTo>
                    <a:pt x="60" y="8"/>
                  </a:lnTo>
                  <a:lnTo>
                    <a:pt x="53" y="4"/>
                  </a:lnTo>
                  <a:lnTo>
                    <a:pt x="45" y="2"/>
                  </a:lnTo>
                  <a:lnTo>
                    <a:pt x="38" y="0"/>
                  </a:lnTo>
                  <a:lnTo>
                    <a:pt x="31" y="2"/>
                  </a:lnTo>
                  <a:lnTo>
                    <a:pt x="24" y="4"/>
                  </a:lnTo>
                  <a:lnTo>
                    <a:pt x="17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5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2"/>
                  </a:lnTo>
                  <a:lnTo>
                    <a:pt x="24" y="76"/>
                  </a:lnTo>
                  <a:lnTo>
                    <a:pt x="31" y="80"/>
                  </a:lnTo>
                  <a:lnTo>
                    <a:pt x="38" y="80"/>
                  </a:lnTo>
                  <a:lnTo>
                    <a:pt x="45" y="80"/>
                  </a:lnTo>
                  <a:lnTo>
                    <a:pt x="53" y="76"/>
                  </a:lnTo>
                  <a:lnTo>
                    <a:pt x="60" y="72"/>
                  </a:lnTo>
                  <a:lnTo>
                    <a:pt x="65" y="69"/>
                  </a:lnTo>
                  <a:lnTo>
                    <a:pt x="69" y="63"/>
                  </a:lnTo>
                  <a:lnTo>
                    <a:pt x="72" y="55"/>
                  </a:lnTo>
                  <a:lnTo>
                    <a:pt x="74" y="48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6"/>
            <p:cNvSpPr/>
            <p:nvPr/>
          </p:nvSpPr>
          <p:spPr bwMode="auto">
            <a:xfrm>
              <a:off x="2463" y="2660"/>
              <a:ext cx="76" cy="80"/>
            </a:xfrm>
            <a:custGeom>
              <a:avLst/>
              <a:gdLst>
                <a:gd name="T0" fmla="*/ 76 w 76"/>
                <a:gd name="T1" fmla="*/ 40 h 80"/>
                <a:gd name="T2" fmla="*/ 74 w 76"/>
                <a:gd name="T3" fmla="*/ 32 h 80"/>
                <a:gd name="T4" fmla="*/ 72 w 76"/>
                <a:gd name="T5" fmla="*/ 25 h 80"/>
                <a:gd name="T6" fmla="*/ 69 w 76"/>
                <a:gd name="T7" fmla="*/ 19 h 80"/>
                <a:gd name="T8" fmla="*/ 65 w 76"/>
                <a:gd name="T9" fmla="*/ 13 h 80"/>
                <a:gd name="T10" fmla="*/ 60 w 76"/>
                <a:gd name="T11" fmla="*/ 8 h 80"/>
                <a:gd name="T12" fmla="*/ 53 w 76"/>
                <a:gd name="T13" fmla="*/ 4 h 80"/>
                <a:gd name="T14" fmla="*/ 45 w 76"/>
                <a:gd name="T15" fmla="*/ 2 h 80"/>
                <a:gd name="T16" fmla="*/ 38 w 76"/>
                <a:gd name="T17" fmla="*/ 0 h 80"/>
                <a:gd name="T18" fmla="*/ 31 w 76"/>
                <a:gd name="T19" fmla="*/ 2 h 80"/>
                <a:gd name="T20" fmla="*/ 24 w 76"/>
                <a:gd name="T21" fmla="*/ 4 h 80"/>
                <a:gd name="T22" fmla="*/ 17 w 76"/>
                <a:gd name="T23" fmla="*/ 8 h 80"/>
                <a:gd name="T24" fmla="*/ 11 w 76"/>
                <a:gd name="T25" fmla="*/ 13 h 80"/>
                <a:gd name="T26" fmla="*/ 7 w 76"/>
                <a:gd name="T27" fmla="*/ 19 h 80"/>
                <a:gd name="T28" fmla="*/ 4 w 76"/>
                <a:gd name="T29" fmla="*/ 25 h 80"/>
                <a:gd name="T30" fmla="*/ 2 w 76"/>
                <a:gd name="T31" fmla="*/ 32 h 80"/>
                <a:gd name="T32" fmla="*/ 0 w 76"/>
                <a:gd name="T33" fmla="*/ 40 h 80"/>
                <a:gd name="T34" fmla="*/ 2 w 76"/>
                <a:gd name="T35" fmla="*/ 48 h 80"/>
                <a:gd name="T36" fmla="*/ 4 w 76"/>
                <a:gd name="T37" fmla="*/ 55 h 80"/>
                <a:gd name="T38" fmla="*/ 7 w 76"/>
                <a:gd name="T39" fmla="*/ 63 h 80"/>
                <a:gd name="T40" fmla="*/ 11 w 76"/>
                <a:gd name="T41" fmla="*/ 69 h 80"/>
                <a:gd name="T42" fmla="*/ 17 w 76"/>
                <a:gd name="T43" fmla="*/ 72 h 80"/>
                <a:gd name="T44" fmla="*/ 24 w 76"/>
                <a:gd name="T45" fmla="*/ 76 h 80"/>
                <a:gd name="T46" fmla="*/ 31 w 76"/>
                <a:gd name="T47" fmla="*/ 80 h 80"/>
                <a:gd name="T48" fmla="*/ 38 w 76"/>
                <a:gd name="T49" fmla="*/ 80 h 80"/>
                <a:gd name="T50" fmla="*/ 45 w 76"/>
                <a:gd name="T51" fmla="*/ 80 h 80"/>
                <a:gd name="T52" fmla="*/ 53 w 76"/>
                <a:gd name="T53" fmla="*/ 76 h 80"/>
                <a:gd name="T54" fmla="*/ 60 w 76"/>
                <a:gd name="T55" fmla="*/ 72 h 80"/>
                <a:gd name="T56" fmla="*/ 65 w 76"/>
                <a:gd name="T57" fmla="*/ 69 h 80"/>
                <a:gd name="T58" fmla="*/ 69 w 76"/>
                <a:gd name="T59" fmla="*/ 63 h 80"/>
                <a:gd name="T60" fmla="*/ 72 w 76"/>
                <a:gd name="T61" fmla="*/ 55 h 80"/>
                <a:gd name="T62" fmla="*/ 74 w 76"/>
                <a:gd name="T63" fmla="*/ 48 h 80"/>
                <a:gd name="T64" fmla="*/ 76 w 76"/>
                <a:gd name="T65" fmla="*/ 4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6" h="80">
                  <a:moveTo>
                    <a:pt x="76" y="40"/>
                  </a:moveTo>
                  <a:lnTo>
                    <a:pt x="74" y="32"/>
                  </a:lnTo>
                  <a:lnTo>
                    <a:pt x="72" y="25"/>
                  </a:lnTo>
                  <a:lnTo>
                    <a:pt x="69" y="19"/>
                  </a:lnTo>
                  <a:lnTo>
                    <a:pt x="65" y="13"/>
                  </a:lnTo>
                  <a:lnTo>
                    <a:pt x="60" y="8"/>
                  </a:lnTo>
                  <a:lnTo>
                    <a:pt x="53" y="4"/>
                  </a:lnTo>
                  <a:lnTo>
                    <a:pt x="45" y="2"/>
                  </a:lnTo>
                  <a:lnTo>
                    <a:pt x="38" y="0"/>
                  </a:lnTo>
                  <a:lnTo>
                    <a:pt x="31" y="2"/>
                  </a:lnTo>
                  <a:lnTo>
                    <a:pt x="24" y="4"/>
                  </a:lnTo>
                  <a:lnTo>
                    <a:pt x="17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5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2"/>
                  </a:lnTo>
                  <a:lnTo>
                    <a:pt x="24" y="76"/>
                  </a:lnTo>
                  <a:lnTo>
                    <a:pt x="31" y="80"/>
                  </a:lnTo>
                  <a:lnTo>
                    <a:pt x="38" y="80"/>
                  </a:lnTo>
                  <a:lnTo>
                    <a:pt x="45" y="80"/>
                  </a:lnTo>
                  <a:lnTo>
                    <a:pt x="53" y="76"/>
                  </a:lnTo>
                  <a:lnTo>
                    <a:pt x="60" y="72"/>
                  </a:lnTo>
                  <a:lnTo>
                    <a:pt x="65" y="69"/>
                  </a:lnTo>
                  <a:lnTo>
                    <a:pt x="69" y="63"/>
                  </a:lnTo>
                  <a:lnTo>
                    <a:pt x="72" y="55"/>
                  </a:lnTo>
                  <a:lnTo>
                    <a:pt x="74" y="48"/>
                  </a:lnTo>
                  <a:lnTo>
                    <a:pt x="76" y="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7"/>
            <p:cNvSpPr/>
            <p:nvPr/>
          </p:nvSpPr>
          <p:spPr bwMode="auto">
            <a:xfrm>
              <a:off x="2463" y="3053"/>
              <a:ext cx="76" cy="80"/>
            </a:xfrm>
            <a:custGeom>
              <a:avLst/>
              <a:gdLst>
                <a:gd name="T0" fmla="*/ 76 w 76"/>
                <a:gd name="T1" fmla="*/ 40 h 80"/>
                <a:gd name="T2" fmla="*/ 74 w 76"/>
                <a:gd name="T3" fmla="*/ 33 h 80"/>
                <a:gd name="T4" fmla="*/ 72 w 76"/>
                <a:gd name="T5" fmla="*/ 25 h 80"/>
                <a:gd name="T6" fmla="*/ 69 w 76"/>
                <a:gd name="T7" fmla="*/ 19 h 80"/>
                <a:gd name="T8" fmla="*/ 65 w 76"/>
                <a:gd name="T9" fmla="*/ 12 h 80"/>
                <a:gd name="T10" fmla="*/ 60 w 76"/>
                <a:gd name="T11" fmla="*/ 8 h 80"/>
                <a:gd name="T12" fmla="*/ 53 w 76"/>
                <a:gd name="T13" fmla="*/ 4 h 80"/>
                <a:gd name="T14" fmla="*/ 45 w 76"/>
                <a:gd name="T15" fmla="*/ 2 h 80"/>
                <a:gd name="T16" fmla="*/ 38 w 76"/>
                <a:gd name="T17" fmla="*/ 0 h 80"/>
                <a:gd name="T18" fmla="*/ 31 w 76"/>
                <a:gd name="T19" fmla="*/ 2 h 80"/>
                <a:gd name="T20" fmla="*/ 24 w 76"/>
                <a:gd name="T21" fmla="*/ 4 h 80"/>
                <a:gd name="T22" fmla="*/ 17 w 76"/>
                <a:gd name="T23" fmla="*/ 8 h 80"/>
                <a:gd name="T24" fmla="*/ 11 w 76"/>
                <a:gd name="T25" fmla="*/ 12 h 80"/>
                <a:gd name="T26" fmla="*/ 7 w 76"/>
                <a:gd name="T27" fmla="*/ 19 h 80"/>
                <a:gd name="T28" fmla="*/ 4 w 76"/>
                <a:gd name="T29" fmla="*/ 25 h 80"/>
                <a:gd name="T30" fmla="*/ 2 w 76"/>
                <a:gd name="T31" fmla="*/ 33 h 80"/>
                <a:gd name="T32" fmla="*/ 0 w 76"/>
                <a:gd name="T33" fmla="*/ 40 h 80"/>
                <a:gd name="T34" fmla="*/ 2 w 76"/>
                <a:gd name="T35" fmla="*/ 48 h 80"/>
                <a:gd name="T36" fmla="*/ 4 w 76"/>
                <a:gd name="T37" fmla="*/ 55 h 80"/>
                <a:gd name="T38" fmla="*/ 7 w 76"/>
                <a:gd name="T39" fmla="*/ 63 h 80"/>
                <a:gd name="T40" fmla="*/ 11 w 76"/>
                <a:gd name="T41" fmla="*/ 69 h 80"/>
                <a:gd name="T42" fmla="*/ 17 w 76"/>
                <a:gd name="T43" fmla="*/ 73 h 80"/>
                <a:gd name="T44" fmla="*/ 24 w 76"/>
                <a:gd name="T45" fmla="*/ 76 h 80"/>
                <a:gd name="T46" fmla="*/ 31 w 76"/>
                <a:gd name="T47" fmla="*/ 80 h 80"/>
                <a:gd name="T48" fmla="*/ 38 w 76"/>
                <a:gd name="T49" fmla="*/ 80 h 80"/>
                <a:gd name="T50" fmla="*/ 45 w 76"/>
                <a:gd name="T51" fmla="*/ 80 h 80"/>
                <a:gd name="T52" fmla="*/ 53 w 76"/>
                <a:gd name="T53" fmla="*/ 76 h 80"/>
                <a:gd name="T54" fmla="*/ 60 w 76"/>
                <a:gd name="T55" fmla="*/ 73 h 80"/>
                <a:gd name="T56" fmla="*/ 65 w 76"/>
                <a:gd name="T57" fmla="*/ 69 h 80"/>
                <a:gd name="T58" fmla="*/ 69 w 76"/>
                <a:gd name="T59" fmla="*/ 63 h 80"/>
                <a:gd name="T60" fmla="*/ 72 w 76"/>
                <a:gd name="T61" fmla="*/ 55 h 80"/>
                <a:gd name="T62" fmla="*/ 74 w 76"/>
                <a:gd name="T63" fmla="*/ 48 h 80"/>
                <a:gd name="T64" fmla="*/ 76 w 76"/>
                <a:gd name="T65" fmla="*/ 4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6" h="80">
                  <a:moveTo>
                    <a:pt x="76" y="40"/>
                  </a:moveTo>
                  <a:lnTo>
                    <a:pt x="74" y="33"/>
                  </a:lnTo>
                  <a:lnTo>
                    <a:pt x="72" y="25"/>
                  </a:lnTo>
                  <a:lnTo>
                    <a:pt x="69" y="19"/>
                  </a:lnTo>
                  <a:lnTo>
                    <a:pt x="65" y="12"/>
                  </a:lnTo>
                  <a:lnTo>
                    <a:pt x="60" y="8"/>
                  </a:lnTo>
                  <a:lnTo>
                    <a:pt x="53" y="4"/>
                  </a:lnTo>
                  <a:lnTo>
                    <a:pt x="45" y="2"/>
                  </a:lnTo>
                  <a:lnTo>
                    <a:pt x="38" y="0"/>
                  </a:lnTo>
                  <a:lnTo>
                    <a:pt x="31" y="2"/>
                  </a:lnTo>
                  <a:lnTo>
                    <a:pt x="24" y="4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9"/>
                  </a:lnTo>
                  <a:lnTo>
                    <a:pt x="4" y="25"/>
                  </a:lnTo>
                  <a:lnTo>
                    <a:pt x="2" y="33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5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3"/>
                  </a:lnTo>
                  <a:lnTo>
                    <a:pt x="24" y="76"/>
                  </a:lnTo>
                  <a:lnTo>
                    <a:pt x="31" y="80"/>
                  </a:lnTo>
                  <a:lnTo>
                    <a:pt x="38" y="80"/>
                  </a:lnTo>
                  <a:lnTo>
                    <a:pt x="45" y="80"/>
                  </a:lnTo>
                  <a:lnTo>
                    <a:pt x="53" y="76"/>
                  </a:lnTo>
                  <a:lnTo>
                    <a:pt x="60" y="73"/>
                  </a:lnTo>
                  <a:lnTo>
                    <a:pt x="65" y="69"/>
                  </a:lnTo>
                  <a:lnTo>
                    <a:pt x="69" y="63"/>
                  </a:lnTo>
                  <a:lnTo>
                    <a:pt x="72" y="55"/>
                  </a:lnTo>
                  <a:lnTo>
                    <a:pt x="74" y="48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8"/>
            <p:cNvSpPr/>
            <p:nvPr/>
          </p:nvSpPr>
          <p:spPr bwMode="auto">
            <a:xfrm>
              <a:off x="2463" y="3053"/>
              <a:ext cx="76" cy="80"/>
            </a:xfrm>
            <a:custGeom>
              <a:avLst/>
              <a:gdLst>
                <a:gd name="T0" fmla="*/ 76 w 76"/>
                <a:gd name="T1" fmla="*/ 40 h 80"/>
                <a:gd name="T2" fmla="*/ 74 w 76"/>
                <a:gd name="T3" fmla="*/ 33 h 80"/>
                <a:gd name="T4" fmla="*/ 72 w 76"/>
                <a:gd name="T5" fmla="*/ 25 h 80"/>
                <a:gd name="T6" fmla="*/ 69 w 76"/>
                <a:gd name="T7" fmla="*/ 19 h 80"/>
                <a:gd name="T8" fmla="*/ 65 w 76"/>
                <a:gd name="T9" fmla="*/ 12 h 80"/>
                <a:gd name="T10" fmla="*/ 60 w 76"/>
                <a:gd name="T11" fmla="*/ 8 h 80"/>
                <a:gd name="T12" fmla="*/ 53 w 76"/>
                <a:gd name="T13" fmla="*/ 4 h 80"/>
                <a:gd name="T14" fmla="*/ 45 w 76"/>
                <a:gd name="T15" fmla="*/ 2 h 80"/>
                <a:gd name="T16" fmla="*/ 38 w 76"/>
                <a:gd name="T17" fmla="*/ 0 h 80"/>
                <a:gd name="T18" fmla="*/ 31 w 76"/>
                <a:gd name="T19" fmla="*/ 2 h 80"/>
                <a:gd name="T20" fmla="*/ 24 w 76"/>
                <a:gd name="T21" fmla="*/ 4 h 80"/>
                <a:gd name="T22" fmla="*/ 17 w 76"/>
                <a:gd name="T23" fmla="*/ 8 h 80"/>
                <a:gd name="T24" fmla="*/ 11 w 76"/>
                <a:gd name="T25" fmla="*/ 12 h 80"/>
                <a:gd name="T26" fmla="*/ 7 w 76"/>
                <a:gd name="T27" fmla="*/ 19 h 80"/>
                <a:gd name="T28" fmla="*/ 4 w 76"/>
                <a:gd name="T29" fmla="*/ 25 h 80"/>
                <a:gd name="T30" fmla="*/ 2 w 76"/>
                <a:gd name="T31" fmla="*/ 33 h 80"/>
                <a:gd name="T32" fmla="*/ 0 w 76"/>
                <a:gd name="T33" fmla="*/ 40 h 80"/>
                <a:gd name="T34" fmla="*/ 2 w 76"/>
                <a:gd name="T35" fmla="*/ 48 h 80"/>
                <a:gd name="T36" fmla="*/ 4 w 76"/>
                <a:gd name="T37" fmla="*/ 55 h 80"/>
                <a:gd name="T38" fmla="*/ 7 w 76"/>
                <a:gd name="T39" fmla="*/ 63 h 80"/>
                <a:gd name="T40" fmla="*/ 11 w 76"/>
                <a:gd name="T41" fmla="*/ 69 h 80"/>
                <a:gd name="T42" fmla="*/ 17 w 76"/>
                <a:gd name="T43" fmla="*/ 73 h 80"/>
                <a:gd name="T44" fmla="*/ 24 w 76"/>
                <a:gd name="T45" fmla="*/ 76 h 80"/>
                <a:gd name="T46" fmla="*/ 31 w 76"/>
                <a:gd name="T47" fmla="*/ 80 h 80"/>
                <a:gd name="T48" fmla="*/ 38 w 76"/>
                <a:gd name="T49" fmla="*/ 80 h 80"/>
                <a:gd name="T50" fmla="*/ 45 w 76"/>
                <a:gd name="T51" fmla="*/ 80 h 80"/>
                <a:gd name="T52" fmla="*/ 53 w 76"/>
                <a:gd name="T53" fmla="*/ 76 h 80"/>
                <a:gd name="T54" fmla="*/ 60 w 76"/>
                <a:gd name="T55" fmla="*/ 73 h 80"/>
                <a:gd name="T56" fmla="*/ 65 w 76"/>
                <a:gd name="T57" fmla="*/ 69 h 80"/>
                <a:gd name="T58" fmla="*/ 69 w 76"/>
                <a:gd name="T59" fmla="*/ 63 h 80"/>
                <a:gd name="T60" fmla="*/ 72 w 76"/>
                <a:gd name="T61" fmla="*/ 55 h 80"/>
                <a:gd name="T62" fmla="*/ 74 w 76"/>
                <a:gd name="T63" fmla="*/ 48 h 80"/>
                <a:gd name="T64" fmla="*/ 76 w 76"/>
                <a:gd name="T65" fmla="*/ 4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6" h="80">
                  <a:moveTo>
                    <a:pt x="76" y="40"/>
                  </a:moveTo>
                  <a:lnTo>
                    <a:pt x="74" y="33"/>
                  </a:lnTo>
                  <a:lnTo>
                    <a:pt x="72" y="25"/>
                  </a:lnTo>
                  <a:lnTo>
                    <a:pt x="69" y="19"/>
                  </a:lnTo>
                  <a:lnTo>
                    <a:pt x="65" y="12"/>
                  </a:lnTo>
                  <a:lnTo>
                    <a:pt x="60" y="8"/>
                  </a:lnTo>
                  <a:lnTo>
                    <a:pt x="53" y="4"/>
                  </a:lnTo>
                  <a:lnTo>
                    <a:pt x="45" y="2"/>
                  </a:lnTo>
                  <a:lnTo>
                    <a:pt x="38" y="0"/>
                  </a:lnTo>
                  <a:lnTo>
                    <a:pt x="31" y="2"/>
                  </a:lnTo>
                  <a:lnTo>
                    <a:pt x="24" y="4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9"/>
                  </a:lnTo>
                  <a:lnTo>
                    <a:pt x="4" y="25"/>
                  </a:lnTo>
                  <a:lnTo>
                    <a:pt x="2" y="33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4" y="55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3"/>
                  </a:lnTo>
                  <a:lnTo>
                    <a:pt x="24" y="76"/>
                  </a:lnTo>
                  <a:lnTo>
                    <a:pt x="31" y="80"/>
                  </a:lnTo>
                  <a:lnTo>
                    <a:pt x="38" y="80"/>
                  </a:lnTo>
                  <a:lnTo>
                    <a:pt x="45" y="80"/>
                  </a:lnTo>
                  <a:lnTo>
                    <a:pt x="53" y="76"/>
                  </a:lnTo>
                  <a:lnTo>
                    <a:pt x="60" y="73"/>
                  </a:lnTo>
                  <a:lnTo>
                    <a:pt x="65" y="69"/>
                  </a:lnTo>
                  <a:lnTo>
                    <a:pt x="69" y="63"/>
                  </a:lnTo>
                  <a:lnTo>
                    <a:pt x="72" y="55"/>
                  </a:lnTo>
                  <a:lnTo>
                    <a:pt x="74" y="48"/>
                  </a:lnTo>
                  <a:lnTo>
                    <a:pt x="76" y="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9"/>
            <p:cNvSpPr/>
            <p:nvPr/>
          </p:nvSpPr>
          <p:spPr bwMode="auto">
            <a:xfrm>
              <a:off x="2635" y="2007"/>
              <a:ext cx="74" cy="80"/>
            </a:xfrm>
            <a:custGeom>
              <a:avLst/>
              <a:gdLst>
                <a:gd name="T0" fmla="*/ 74 w 74"/>
                <a:gd name="T1" fmla="*/ 40 h 80"/>
                <a:gd name="T2" fmla="*/ 74 w 74"/>
                <a:gd name="T3" fmla="*/ 33 h 80"/>
                <a:gd name="T4" fmla="*/ 72 w 74"/>
                <a:gd name="T5" fmla="*/ 25 h 80"/>
                <a:gd name="T6" fmla="*/ 68 w 74"/>
                <a:gd name="T7" fmla="*/ 19 h 80"/>
                <a:gd name="T8" fmla="*/ 63 w 74"/>
                <a:gd name="T9" fmla="*/ 12 h 80"/>
                <a:gd name="T10" fmla="*/ 57 w 74"/>
                <a:gd name="T11" fmla="*/ 8 h 80"/>
                <a:gd name="T12" fmla="*/ 52 w 74"/>
                <a:gd name="T13" fmla="*/ 4 h 80"/>
                <a:gd name="T14" fmla="*/ 45 w 74"/>
                <a:gd name="T15" fmla="*/ 2 h 80"/>
                <a:gd name="T16" fmla="*/ 38 w 74"/>
                <a:gd name="T17" fmla="*/ 0 h 80"/>
                <a:gd name="T18" fmla="*/ 29 w 74"/>
                <a:gd name="T19" fmla="*/ 2 h 80"/>
                <a:gd name="T20" fmla="*/ 21 w 74"/>
                <a:gd name="T21" fmla="*/ 4 h 80"/>
                <a:gd name="T22" fmla="*/ 16 w 74"/>
                <a:gd name="T23" fmla="*/ 8 h 80"/>
                <a:gd name="T24" fmla="*/ 10 w 74"/>
                <a:gd name="T25" fmla="*/ 12 h 80"/>
                <a:gd name="T26" fmla="*/ 5 w 74"/>
                <a:gd name="T27" fmla="*/ 19 h 80"/>
                <a:gd name="T28" fmla="*/ 1 w 74"/>
                <a:gd name="T29" fmla="*/ 25 h 80"/>
                <a:gd name="T30" fmla="*/ 0 w 74"/>
                <a:gd name="T31" fmla="*/ 33 h 80"/>
                <a:gd name="T32" fmla="*/ 0 w 74"/>
                <a:gd name="T33" fmla="*/ 40 h 80"/>
                <a:gd name="T34" fmla="*/ 0 w 74"/>
                <a:gd name="T35" fmla="*/ 48 h 80"/>
                <a:gd name="T36" fmla="*/ 1 w 74"/>
                <a:gd name="T37" fmla="*/ 55 h 80"/>
                <a:gd name="T38" fmla="*/ 5 w 74"/>
                <a:gd name="T39" fmla="*/ 63 h 80"/>
                <a:gd name="T40" fmla="*/ 10 w 74"/>
                <a:gd name="T41" fmla="*/ 69 h 80"/>
                <a:gd name="T42" fmla="*/ 16 w 74"/>
                <a:gd name="T43" fmla="*/ 73 h 80"/>
                <a:gd name="T44" fmla="*/ 21 w 74"/>
                <a:gd name="T45" fmla="*/ 76 h 80"/>
                <a:gd name="T46" fmla="*/ 29 w 74"/>
                <a:gd name="T47" fmla="*/ 78 h 80"/>
                <a:gd name="T48" fmla="*/ 38 w 74"/>
                <a:gd name="T49" fmla="*/ 80 h 80"/>
                <a:gd name="T50" fmla="*/ 45 w 74"/>
                <a:gd name="T51" fmla="*/ 78 h 80"/>
                <a:gd name="T52" fmla="*/ 52 w 74"/>
                <a:gd name="T53" fmla="*/ 76 h 80"/>
                <a:gd name="T54" fmla="*/ 57 w 74"/>
                <a:gd name="T55" fmla="*/ 73 h 80"/>
                <a:gd name="T56" fmla="*/ 63 w 74"/>
                <a:gd name="T57" fmla="*/ 69 h 80"/>
                <a:gd name="T58" fmla="*/ 68 w 74"/>
                <a:gd name="T59" fmla="*/ 63 h 80"/>
                <a:gd name="T60" fmla="*/ 72 w 74"/>
                <a:gd name="T61" fmla="*/ 55 h 80"/>
                <a:gd name="T62" fmla="*/ 74 w 74"/>
                <a:gd name="T63" fmla="*/ 48 h 80"/>
                <a:gd name="T64" fmla="*/ 74 w 74"/>
                <a:gd name="T65" fmla="*/ 4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4" h="80">
                  <a:moveTo>
                    <a:pt x="74" y="40"/>
                  </a:moveTo>
                  <a:lnTo>
                    <a:pt x="74" y="33"/>
                  </a:lnTo>
                  <a:lnTo>
                    <a:pt x="72" y="25"/>
                  </a:lnTo>
                  <a:lnTo>
                    <a:pt x="68" y="19"/>
                  </a:lnTo>
                  <a:lnTo>
                    <a:pt x="63" y="12"/>
                  </a:lnTo>
                  <a:lnTo>
                    <a:pt x="57" y="8"/>
                  </a:lnTo>
                  <a:lnTo>
                    <a:pt x="52" y="4"/>
                  </a:lnTo>
                  <a:lnTo>
                    <a:pt x="45" y="2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5" y="19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10" y="69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9" y="78"/>
                  </a:lnTo>
                  <a:lnTo>
                    <a:pt x="38" y="80"/>
                  </a:lnTo>
                  <a:lnTo>
                    <a:pt x="45" y="78"/>
                  </a:lnTo>
                  <a:lnTo>
                    <a:pt x="52" y="76"/>
                  </a:lnTo>
                  <a:lnTo>
                    <a:pt x="57" y="73"/>
                  </a:lnTo>
                  <a:lnTo>
                    <a:pt x="63" y="69"/>
                  </a:lnTo>
                  <a:lnTo>
                    <a:pt x="68" y="63"/>
                  </a:lnTo>
                  <a:lnTo>
                    <a:pt x="72" y="55"/>
                  </a:lnTo>
                  <a:lnTo>
                    <a:pt x="74" y="48"/>
                  </a:lnTo>
                  <a:lnTo>
                    <a:pt x="7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0"/>
            <p:cNvSpPr/>
            <p:nvPr/>
          </p:nvSpPr>
          <p:spPr bwMode="auto">
            <a:xfrm>
              <a:off x="2635" y="2007"/>
              <a:ext cx="74" cy="80"/>
            </a:xfrm>
            <a:custGeom>
              <a:avLst/>
              <a:gdLst>
                <a:gd name="T0" fmla="*/ 74 w 74"/>
                <a:gd name="T1" fmla="*/ 40 h 80"/>
                <a:gd name="T2" fmla="*/ 74 w 74"/>
                <a:gd name="T3" fmla="*/ 33 h 80"/>
                <a:gd name="T4" fmla="*/ 72 w 74"/>
                <a:gd name="T5" fmla="*/ 25 h 80"/>
                <a:gd name="T6" fmla="*/ 68 w 74"/>
                <a:gd name="T7" fmla="*/ 19 h 80"/>
                <a:gd name="T8" fmla="*/ 63 w 74"/>
                <a:gd name="T9" fmla="*/ 12 h 80"/>
                <a:gd name="T10" fmla="*/ 57 w 74"/>
                <a:gd name="T11" fmla="*/ 8 h 80"/>
                <a:gd name="T12" fmla="*/ 52 w 74"/>
                <a:gd name="T13" fmla="*/ 4 h 80"/>
                <a:gd name="T14" fmla="*/ 45 w 74"/>
                <a:gd name="T15" fmla="*/ 2 h 80"/>
                <a:gd name="T16" fmla="*/ 38 w 74"/>
                <a:gd name="T17" fmla="*/ 0 h 80"/>
                <a:gd name="T18" fmla="*/ 29 w 74"/>
                <a:gd name="T19" fmla="*/ 2 h 80"/>
                <a:gd name="T20" fmla="*/ 21 w 74"/>
                <a:gd name="T21" fmla="*/ 4 h 80"/>
                <a:gd name="T22" fmla="*/ 16 w 74"/>
                <a:gd name="T23" fmla="*/ 8 h 80"/>
                <a:gd name="T24" fmla="*/ 10 w 74"/>
                <a:gd name="T25" fmla="*/ 12 h 80"/>
                <a:gd name="T26" fmla="*/ 5 w 74"/>
                <a:gd name="T27" fmla="*/ 19 h 80"/>
                <a:gd name="T28" fmla="*/ 1 w 74"/>
                <a:gd name="T29" fmla="*/ 25 h 80"/>
                <a:gd name="T30" fmla="*/ 0 w 74"/>
                <a:gd name="T31" fmla="*/ 33 h 80"/>
                <a:gd name="T32" fmla="*/ 0 w 74"/>
                <a:gd name="T33" fmla="*/ 40 h 80"/>
                <a:gd name="T34" fmla="*/ 0 w 74"/>
                <a:gd name="T35" fmla="*/ 48 h 80"/>
                <a:gd name="T36" fmla="*/ 1 w 74"/>
                <a:gd name="T37" fmla="*/ 55 h 80"/>
                <a:gd name="T38" fmla="*/ 5 w 74"/>
                <a:gd name="T39" fmla="*/ 63 h 80"/>
                <a:gd name="T40" fmla="*/ 10 w 74"/>
                <a:gd name="T41" fmla="*/ 69 h 80"/>
                <a:gd name="T42" fmla="*/ 16 w 74"/>
                <a:gd name="T43" fmla="*/ 73 h 80"/>
                <a:gd name="T44" fmla="*/ 21 w 74"/>
                <a:gd name="T45" fmla="*/ 76 h 80"/>
                <a:gd name="T46" fmla="*/ 29 w 74"/>
                <a:gd name="T47" fmla="*/ 78 h 80"/>
                <a:gd name="T48" fmla="*/ 38 w 74"/>
                <a:gd name="T49" fmla="*/ 80 h 80"/>
                <a:gd name="T50" fmla="*/ 45 w 74"/>
                <a:gd name="T51" fmla="*/ 78 h 80"/>
                <a:gd name="T52" fmla="*/ 52 w 74"/>
                <a:gd name="T53" fmla="*/ 76 h 80"/>
                <a:gd name="T54" fmla="*/ 57 w 74"/>
                <a:gd name="T55" fmla="*/ 73 h 80"/>
                <a:gd name="T56" fmla="*/ 63 w 74"/>
                <a:gd name="T57" fmla="*/ 69 h 80"/>
                <a:gd name="T58" fmla="*/ 68 w 74"/>
                <a:gd name="T59" fmla="*/ 63 h 80"/>
                <a:gd name="T60" fmla="*/ 72 w 74"/>
                <a:gd name="T61" fmla="*/ 55 h 80"/>
                <a:gd name="T62" fmla="*/ 74 w 74"/>
                <a:gd name="T63" fmla="*/ 48 h 80"/>
                <a:gd name="T64" fmla="*/ 74 w 74"/>
                <a:gd name="T65" fmla="*/ 4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4" h="80">
                  <a:moveTo>
                    <a:pt x="74" y="40"/>
                  </a:moveTo>
                  <a:lnTo>
                    <a:pt x="74" y="33"/>
                  </a:lnTo>
                  <a:lnTo>
                    <a:pt x="72" y="25"/>
                  </a:lnTo>
                  <a:lnTo>
                    <a:pt x="68" y="19"/>
                  </a:lnTo>
                  <a:lnTo>
                    <a:pt x="63" y="12"/>
                  </a:lnTo>
                  <a:lnTo>
                    <a:pt x="57" y="8"/>
                  </a:lnTo>
                  <a:lnTo>
                    <a:pt x="52" y="4"/>
                  </a:lnTo>
                  <a:lnTo>
                    <a:pt x="45" y="2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5" y="19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10" y="69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9" y="78"/>
                  </a:lnTo>
                  <a:lnTo>
                    <a:pt x="38" y="80"/>
                  </a:lnTo>
                  <a:lnTo>
                    <a:pt x="45" y="78"/>
                  </a:lnTo>
                  <a:lnTo>
                    <a:pt x="52" y="76"/>
                  </a:lnTo>
                  <a:lnTo>
                    <a:pt x="57" y="73"/>
                  </a:lnTo>
                  <a:lnTo>
                    <a:pt x="63" y="69"/>
                  </a:lnTo>
                  <a:lnTo>
                    <a:pt x="68" y="63"/>
                  </a:lnTo>
                  <a:lnTo>
                    <a:pt x="72" y="55"/>
                  </a:lnTo>
                  <a:lnTo>
                    <a:pt x="74" y="48"/>
                  </a:lnTo>
                  <a:lnTo>
                    <a:pt x="74" y="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81"/>
            <p:cNvSpPr>
              <a:spLocks noChangeArrowheads="1"/>
            </p:cNvSpPr>
            <p:nvPr/>
          </p:nvSpPr>
          <p:spPr bwMode="auto">
            <a:xfrm>
              <a:off x="2734" y="3003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299" y="2570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1439" y="2787"/>
              <a:ext cx="22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160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1724" y="2047"/>
              <a:ext cx="702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5"/>
            <p:cNvSpPr/>
            <p:nvPr/>
          </p:nvSpPr>
          <p:spPr bwMode="auto">
            <a:xfrm>
              <a:off x="1711" y="2030"/>
              <a:ext cx="34" cy="36"/>
            </a:xfrm>
            <a:custGeom>
              <a:avLst/>
              <a:gdLst>
                <a:gd name="T0" fmla="*/ 34 w 34"/>
                <a:gd name="T1" fmla="*/ 17 h 36"/>
                <a:gd name="T2" fmla="*/ 33 w 34"/>
                <a:gd name="T3" fmla="*/ 13 h 36"/>
                <a:gd name="T4" fmla="*/ 33 w 34"/>
                <a:gd name="T5" fmla="*/ 10 h 36"/>
                <a:gd name="T6" fmla="*/ 31 w 34"/>
                <a:gd name="T7" fmla="*/ 8 h 36"/>
                <a:gd name="T8" fmla="*/ 29 w 34"/>
                <a:gd name="T9" fmla="*/ 4 h 36"/>
                <a:gd name="T10" fmla="*/ 25 w 34"/>
                <a:gd name="T11" fmla="*/ 2 h 36"/>
                <a:gd name="T12" fmla="*/ 24 w 34"/>
                <a:gd name="T13" fmla="*/ 0 h 36"/>
                <a:gd name="T14" fmla="*/ 20 w 34"/>
                <a:gd name="T15" fmla="*/ 0 h 36"/>
                <a:gd name="T16" fmla="*/ 16 w 34"/>
                <a:gd name="T17" fmla="*/ 0 h 36"/>
                <a:gd name="T18" fmla="*/ 13 w 34"/>
                <a:gd name="T19" fmla="*/ 0 h 36"/>
                <a:gd name="T20" fmla="*/ 9 w 34"/>
                <a:gd name="T21" fmla="*/ 0 h 36"/>
                <a:gd name="T22" fmla="*/ 7 w 34"/>
                <a:gd name="T23" fmla="*/ 2 h 36"/>
                <a:gd name="T24" fmla="*/ 4 w 34"/>
                <a:gd name="T25" fmla="*/ 4 h 36"/>
                <a:gd name="T26" fmla="*/ 2 w 34"/>
                <a:gd name="T27" fmla="*/ 8 h 36"/>
                <a:gd name="T28" fmla="*/ 0 w 34"/>
                <a:gd name="T29" fmla="*/ 10 h 36"/>
                <a:gd name="T30" fmla="*/ 0 w 34"/>
                <a:gd name="T31" fmla="*/ 13 h 36"/>
                <a:gd name="T32" fmla="*/ 0 w 34"/>
                <a:gd name="T33" fmla="*/ 17 h 36"/>
                <a:gd name="T34" fmla="*/ 0 w 34"/>
                <a:gd name="T35" fmla="*/ 21 h 36"/>
                <a:gd name="T36" fmla="*/ 0 w 34"/>
                <a:gd name="T37" fmla="*/ 25 h 36"/>
                <a:gd name="T38" fmla="*/ 2 w 34"/>
                <a:gd name="T39" fmla="*/ 27 h 36"/>
                <a:gd name="T40" fmla="*/ 4 w 34"/>
                <a:gd name="T41" fmla="*/ 31 h 36"/>
                <a:gd name="T42" fmla="*/ 7 w 34"/>
                <a:gd name="T43" fmla="*/ 32 h 36"/>
                <a:gd name="T44" fmla="*/ 9 w 34"/>
                <a:gd name="T45" fmla="*/ 34 h 36"/>
                <a:gd name="T46" fmla="*/ 13 w 34"/>
                <a:gd name="T47" fmla="*/ 34 h 36"/>
                <a:gd name="T48" fmla="*/ 16 w 34"/>
                <a:gd name="T49" fmla="*/ 36 h 36"/>
                <a:gd name="T50" fmla="*/ 20 w 34"/>
                <a:gd name="T51" fmla="*/ 34 h 36"/>
                <a:gd name="T52" fmla="*/ 24 w 34"/>
                <a:gd name="T53" fmla="*/ 34 h 36"/>
                <a:gd name="T54" fmla="*/ 25 w 34"/>
                <a:gd name="T55" fmla="*/ 32 h 36"/>
                <a:gd name="T56" fmla="*/ 29 w 34"/>
                <a:gd name="T57" fmla="*/ 31 h 36"/>
                <a:gd name="T58" fmla="*/ 31 w 34"/>
                <a:gd name="T59" fmla="*/ 27 h 36"/>
                <a:gd name="T60" fmla="*/ 33 w 34"/>
                <a:gd name="T61" fmla="*/ 25 h 36"/>
                <a:gd name="T62" fmla="*/ 33 w 34"/>
                <a:gd name="T63" fmla="*/ 21 h 36"/>
                <a:gd name="T64" fmla="*/ 34 w 34"/>
                <a:gd name="T65" fmla="*/ 17 h 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4" h="36">
                  <a:moveTo>
                    <a:pt x="34" y="17"/>
                  </a:moveTo>
                  <a:lnTo>
                    <a:pt x="33" y="13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5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9" y="34"/>
                  </a:lnTo>
                  <a:lnTo>
                    <a:pt x="13" y="34"/>
                  </a:lnTo>
                  <a:lnTo>
                    <a:pt x="16" y="36"/>
                  </a:lnTo>
                  <a:lnTo>
                    <a:pt x="20" y="34"/>
                  </a:lnTo>
                  <a:lnTo>
                    <a:pt x="24" y="34"/>
                  </a:lnTo>
                  <a:lnTo>
                    <a:pt x="25" y="32"/>
                  </a:lnTo>
                  <a:lnTo>
                    <a:pt x="29" y="31"/>
                  </a:lnTo>
                  <a:lnTo>
                    <a:pt x="31" y="27"/>
                  </a:lnTo>
                  <a:lnTo>
                    <a:pt x="33" y="25"/>
                  </a:lnTo>
                  <a:lnTo>
                    <a:pt x="33" y="21"/>
                  </a:lnTo>
                  <a:lnTo>
                    <a:pt x="3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6"/>
            <p:cNvSpPr/>
            <p:nvPr/>
          </p:nvSpPr>
          <p:spPr bwMode="auto">
            <a:xfrm>
              <a:off x="1711" y="2030"/>
              <a:ext cx="34" cy="36"/>
            </a:xfrm>
            <a:custGeom>
              <a:avLst/>
              <a:gdLst>
                <a:gd name="T0" fmla="*/ 34 w 34"/>
                <a:gd name="T1" fmla="*/ 17 h 36"/>
                <a:gd name="T2" fmla="*/ 33 w 34"/>
                <a:gd name="T3" fmla="*/ 13 h 36"/>
                <a:gd name="T4" fmla="*/ 33 w 34"/>
                <a:gd name="T5" fmla="*/ 10 h 36"/>
                <a:gd name="T6" fmla="*/ 31 w 34"/>
                <a:gd name="T7" fmla="*/ 8 h 36"/>
                <a:gd name="T8" fmla="*/ 29 w 34"/>
                <a:gd name="T9" fmla="*/ 4 h 36"/>
                <a:gd name="T10" fmla="*/ 25 w 34"/>
                <a:gd name="T11" fmla="*/ 2 h 36"/>
                <a:gd name="T12" fmla="*/ 24 w 34"/>
                <a:gd name="T13" fmla="*/ 0 h 36"/>
                <a:gd name="T14" fmla="*/ 20 w 34"/>
                <a:gd name="T15" fmla="*/ 0 h 36"/>
                <a:gd name="T16" fmla="*/ 16 w 34"/>
                <a:gd name="T17" fmla="*/ 0 h 36"/>
                <a:gd name="T18" fmla="*/ 13 w 34"/>
                <a:gd name="T19" fmla="*/ 0 h 36"/>
                <a:gd name="T20" fmla="*/ 9 w 34"/>
                <a:gd name="T21" fmla="*/ 0 h 36"/>
                <a:gd name="T22" fmla="*/ 7 w 34"/>
                <a:gd name="T23" fmla="*/ 2 h 36"/>
                <a:gd name="T24" fmla="*/ 4 w 34"/>
                <a:gd name="T25" fmla="*/ 4 h 36"/>
                <a:gd name="T26" fmla="*/ 2 w 34"/>
                <a:gd name="T27" fmla="*/ 8 h 36"/>
                <a:gd name="T28" fmla="*/ 0 w 34"/>
                <a:gd name="T29" fmla="*/ 10 h 36"/>
                <a:gd name="T30" fmla="*/ 0 w 34"/>
                <a:gd name="T31" fmla="*/ 13 h 36"/>
                <a:gd name="T32" fmla="*/ 0 w 34"/>
                <a:gd name="T33" fmla="*/ 17 h 36"/>
                <a:gd name="T34" fmla="*/ 0 w 34"/>
                <a:gd name="T35" fmla="*/ 21 h 36"/>
                <a:gd name="T36" fmla="*/ 0 w 34"/>
                <a:gd name="T37" fmla="*/ 25 h 36"/>
                <a:gd name="T38" fmla="*/ 2 w 34"/>
                <a:gd name="T39" fmla="*/ 27 h 36"/>
                <a:gd name="T40" fmla="*/ 4 w 34"/>
                <a:gd name="T41" fmla="*/ 31 h 36"/>
                <a:gd name="T42" fmla="*/ 7 w 34"/>
                <a:gd name="T43" fmla="*/ 32 h 36"/>
                <a:gd name="T44" fmla="*/ 9 w 34"/>
                <a:gd name="T45" fmla="*/ 34 h 36"/>
                <a:gd name="T46" fmla="*/ 13 w 34"/>
                <a:gd name="T47" fmla="*/ 34 h 36"/>
                <a:gd name="T48" fmla="*/ 16 w 34"/>
                <a:gd name="T49" fmla="*/ 36 h 36"/>
                <a:gd name="T50" fmla="*/ 20 w 34"/>
                <a:gd name="T51" fmla="*/ 34 h 36"/>
                <a:gd name="T52" fmla="*/ 24 w 34"/>
                <a:gd name="T53" fmla="*/ 34 h 36"/>
                <a:gd name="T54" fmla="*/ 25 w 34"/>
                <a:gd name="T55" fmla="*/ 32 h 36"/>
                <a:gd name="T56" fmla="*/ 29 w 34"/>
                <a:gd name="T57" fmla="*/ 31 h 36"/>
                <a:gd name="T58" fmla="*/ 31 w 34"/>
                <a:gd name="T59" fmla="*/ 27 h 36"/>
                <a:gd name="T60" fmla="*/ 33 w 34"/>
                <a:gd name="T61" fmla="*/ 25 h 36"/>
                <a:gd name="T62" fmla="*/ 33 w 34"/>
                <a:gd name="T63" fmla="*/ 21 h 36"/>
                <a:gd name="T64" fmla="*/ 34 w 34"/>
                <a:gd name="T65" fmla="*/ 17 h 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4" h="36">
                  <a:moveTo>
                    <a:pt x="34" y="17"/>
                  </a:moveTo>
                  <a:lnTo>
                    <a:pt x="33" y="13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5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4" y="31"/>
                  </a:lnTo>
                  <a:lnTo>
                    <a:pt x="7" y="32"/>
                  </a:lnTo>
                  <a:lnTo>
                    <a:pt x="9" y="34"/>
                  </a:lnTo>
                  <a:lnTo>
                    <a:pt x="13" y="34"/>
                  </a:lnTo>
                  <a:lnTo>
                    <a:pt x="16" y="36"/>
                  </a:lnTo>
                  <a:lnTo>
                    <a:pt x="20" y="34"/>
                  </a:lnTo>
                  <a:lnTo>
                    <a:pt x="24" y="34"/>
                  </a:lnTo>
                  <a:lnTo>
                    <a:pt x="25" y="32"/>
                  </a:lnTo>
                  <a:lnTo>
                    <a:pt x="29" y="31"/>
                  </a:lnTo>
                  <a:lnTo>
                    <a:pt x="31" y="27"/>
                  </a:lnTo>
                  <a:lnTo>
                    <a:pt x="33" y="25"/>
                  </a:lnTo>
                  <a:lnTo>
                    <a:pt x="33" y="21"/>
                  </a:lnTo>
                  <a:lnTo>
                    <a:pt x="34" y="1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1136" y="3704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Rectangle 88"/>
            <p:cNvSpPr>
              <a:spLocks noChangeArrowheads="1"/>
            </p:cNvSpPr>
            <p:nvPr/>
          </p:nvSpPr>
          <p:spPr bwMode="auto">
            <a:xfrm>
              <a:off x="1983" y="370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Rectangle 89"/>
            <p:cNvSpPr>
              <a:spLocks noChangeArrowheads="1"/>
            </p:cNvSpPr>
            <p:nvPr/>
          </p:nvSpPr>
          <p:spPr bwMode="auto">
            <a:xfrm>
              <a:off x="1444" y="370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1717" y="370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223" y="3022"/>
              <a:ext cx="30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CLK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92"/>
            <p:cNvSpPr>
              <a:spLocks noChangeArrowheads="1"/>
            </p:cNvSpPr>
            <p:nvPr/>
          </p:nvSpPr>
          <p:spPr bwMode="auto">
            <a:xfrm>
              <a:off x="2297" y="2387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800" b="1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962150" y="1943100"/>
            <a:ext cx="4287838" cy="2895600"/>
            <a:chOff x="1235" y="1344"/>
            <a:chExt cx="2701" cy="182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83" y="1344"/>
              <a:ext cx="61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01" y="1536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294" y="1344"/>
              <a:ext cx="61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912" y="1536"/>
              <a:ext cx="39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305" y="1344"/>
              <a:ext cx="61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N-M-1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5400000">
              <a:off x="3430" y="189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9" y="2064"/>
              <a:ext cx="61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N-M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5400000">
              <a:off x="3448" y="2615"/>
              <a:ext cx="33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318" y="2784"/>
              <a:ext cx="61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N-3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902" y="2976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284" y="2784"/>
              <a:ext cx="61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N-2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890" y="2976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235" y="2784"/>
              <a:ext cx="618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rot="5400000" flipH="1" flipV="1">
              <a:off x="1040" y="2251"/>
              <a:ext cx="1056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722563" y="3276600"/>
            <a:ext cx="253523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19597413">
            <a:off x="4724400" y="3581400"/>
            <a:ext cx="685800" cy="655638"/>
          </a:xfrm>
          <a:prstGeom prst="curvedLeftArrow">
            <a:avLst>
              <a:gd name="adj1" fmla="val 20000"/>
              <a:gd name="adj2" fmla="val 40000"/>
              <a:gd name="adj3" fmla="val 348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836613" y="5049838"/>
                <a:ext cx="4495800" cy="1108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、用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400" b="1" baseline="-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N-1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r>
                      <a:rPr kumimoji="1" lang="en-US" altLang="zh-CN" sz="2400" b="1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   </m:t>
                    </m:r>
                    <m:acc>
                      <m:accPr>
                        <m:chr m:val="̅"/>
                        <m:ctrlPr>
                          <a:rPr kumimoji="1" lang="zh-CN" altLang="en-US" sz="2400" b="1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𝑳𝑫</m:t>
                        </m:r>
                      </m:e>
                    </m:acc>
                    <m:r>
                      <a:rPr kumimoji="1" lang="zh-CN" altLang="en-US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有效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、用进位端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2400" b="1" i="1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𝑳𝑫</m:t>
                        </m:r>
                      </m:e>
                    </m:acc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有效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13" y="5049838"/>
                <a:ext cx="4495800" cy="1108075"/>
              </a:xfrm>
              <a:prstGeom prst="rect">
                <a:avLst/>
              </a:prstGeom>
              <a:blipFill rotWithShape="1">
                <a:blip r:embed="rId3"/>
                <a:stretch>
                  <a:fillRect l="-7" t="-29" r="7" b="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 txBox="1">
                <a:spLocks noChangeArrowheads="1"/>
              </p:cNvSpPr>
              <p:nvPr/>
            </p:nvSpPr>
            <p:spPr>
              <a:xfrm>
                <a:off x="431800" y="638175"/>
                <a:ext cx="8505825" cy="1368425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2"/>
                    </a:solidFill>
                    <a:latin typeface="+mj-lt"/>
                    <a:ea typeface="黑体" panose="02010609060101010101" pitchFamily="49" charset="-122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）置入最小值法：在计到</a:t>
                </a:r>
                <a:r>
                  <a:rPr lang="en-US" altLang="zh-CN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300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𝑳𝑫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有效，</a:t>
                </a:r>
                <a:b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下一状态为       </a:t>
                </a:r>
                <a:r>
                  <a:rPr lang="zh-CN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   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，该状态为下一个循环的起点。</a:t>
                </a:r>
              </a:p>
            </p:txBody>
          </p:sp>
        </mc:Choice>
        <mc:Fallback xmlns="">
          <p:sp>
            <p:nvSpPr>
              <p:cNvPr id="25" name="Rectangl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38175"/>
                <a:ext cx="8505825" cy="1368425"/>
              </a:xfrm>
              <a:prstGeom prst="rect">
                <a:avLst/>
              </a:prstGeom>
              <a:blipFill rotWithShape="1">
                <a:blip r:embed="rId4"/>
                <a:stretch>
                  <a:fillRect r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utoShape 25"/>
          <p:cNvSpPr/>
          <p:nvPr/>
        </p:nvSpPr>
        <p:spPr bwMode="auto">
          <a:xfrm>
            <a:off x="5076825" y="51054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435600" y="5257800"/>
            <a:ext cx="341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置为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300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N-M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771775" y="1122363"/>
            <a:ext cx="1214438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N-M  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659563" y="2565400"/>
            <a:ext cx="21605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这种设计方法进位端也可用芯片进位端实现。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utoUpdateAnimBg="0"/>
      <p:bldP spid="28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22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685800"/>
            <a:ext cx="6096000" cy="6096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例、用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74LS160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进制计数器。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707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解：方法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：∵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   ∴S</a:t>
            </a:r>
            <a:r>
              <a:rPr kumimoji="1" lang="en-US" altLang="zh-CN" sz="28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N-M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=S</a:t>
            </a:r>
            <a:r>
              <a:rPr kumimoji="1" lang="en-US" altLang="zh-CN" sz="28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10-6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=S</a:t>
            </a:r>
            <a:r>
              <a:rPr kumimoji="1" lang="en-US" altLang="zh-CN" sz="28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=0100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1371600" y="1995491"/>
                <a:ext cx="7521575" cy="524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故令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2800" b="1" i="1" smtClean="0"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𝑳𝑫</m:t>
                        </m:r>
                      </m:e>
                    </m:acc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1" lang="en-US" altLang="zh-CN" sz="2800" b="1" i="1" smtClean="0"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楷体_GB2312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_GB2312" pitchFamily="49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𝟎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且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=0100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即可实现 </a:t>
                </a:r>
              </a:p>
            </p:txBody>
          </p:sp>
        </mc:Choice>
        <mc:Fallback xmlns=""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1995491"/>
                <a:ext cx="7521575" cy="524118"/>
              </a:xfrm>
              <a:prstGeom prst="rect">
                <a:avLst/>
              </a:prstGeom>
              <a:blipFill rotWithShape="1">
                <a:blip r:embed="rId2"/>
                <a:stretch>
                  <a:fillRect t="-61" b="-77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 bwMode="auto">
          <a:xfrm>
            <a:off x="4902200" y="3429000"/>
            <a:ext cx="3860800" cy="2057400"/>
            <a:chOff x="3136" y="2304"/>
            <a:chExt cx="2432" cy="1296"/>
          </a:xfrm>
        </p:grpSpPr>
        <p:grpSp>
          <p:nvGrpSpPr>
            <p:cNvPr id="9" name="Group 8"/>
            <p:cNvGrpSpPr/>
            <p:nvPr/>
          </p:nvGrpSpPr>
          <p:grpSpPr bwMode="auto">
            <a:xfrm>
              <a:off x="3136" y="2304"/>
              <a:ext cx="2400" cy="816"/>
              <a:chOff x="3168" y="2448"/>
              <a:chExt cx="2400" cy="816"/>
            </a:xfrm>
          </p:grpSpPr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0100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5320" y="28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0101</a:t>
                </a: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4656" y="267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4992" y="2448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0110</a:t>
                </a:r>
              </a:p>
            </p:txBody>
          </p:sp>
        </p:grpSp>
        <p:grpSp>
          <p:nvGrpSpPr>
            <p:cNvPr id="10" name="Group 15"/>
            <p:cNvGrpSpPr/>
            <p:nvPr/>
          </p:nvGrpSpPr>
          <p:grpSpPr bwMode="auto">
            <a:xfrm>
              <a:off x="3168" y="3120"/>
              <a:ext cx="2400" cy="480"/>
              <a:chOff x="3200" y="3264"/>
              <a:chExt cx="2400" cy="480"/>
            </a:xfrm>
          </p:grpSpPr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3200" y="3312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1001</a:t>
                </a: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H="1">
                <a:off x="3776" y="350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8"/>
              <p:cNvSpPr>
                <a:spLocks noChangeArrowheads="1"/>
              </p:cNvSpPr>
              <p:nvPr/>
            </p:nvSpPr>
            <p:spPr bwMode="auto">
              <a:xfrm>
                <a:off x="4112" y="3296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H="1">
                <a:off x="4688" y="348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20"/>
              <p:cNvSpPr>
                <a:spLocks noChangeArrowheads="1"/>
              </p:cNvSpPr>
              <p:nvPr/>
            </p:nvSpPr>
            <p:spPr bwMode="auto">
              <a:xfrm>
                <a:off x="5024" y="3264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0111</a:t>
                </a:r>
              </a:p>
            </p:txBody>
          </p:sp>
        </p:grp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3448" y="278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63938" y="5949950"/>
            <a:ext cx="4751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思考：用方法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如何实现？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995738" y="39084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146050" y="2971800"/>
            <a:ext cx="4437063" cy="3363913"/>
            <a:chOff x="146050" y="2971800"/>
            <a:chExt cx="4437063" cy="3363913"/>
          </a:xfrm>
        </p:grpSpPr>
        <p:grpSp>
          <p:nvGrpSpPr>
            <p:cNvPr id="163" name="组合 162"/>
            <p:cNvGrpSpPr/>
            <p:nvPr/>
          </p:nvGrpSpPr>
          <p:grpSpPr>
            <a:xfrm>
              <a:off x="146050" y="2971800"/>
              <a:ext cx="4437063" cy="3363913"/>
              <a:chOff x="146050" y="2971800"/>
              <a:chExt cx="4437063" cy="3363913"/>
            </a:xfrm>
          </p:grpSpPr>
          <p:grpSp>
            <p:nvGrpSpPr>
              <p:cNvPr id="165" name="Group 24"/>
              <p:cNvGrpSpPr/>
              <p:nvPr/>
            </p:nvGrpSpPr>
            <p:grpSpPr bwMode="auto">
              <a:xfrm>
                <a:off x="146050" y="2971800"/>
                <a:ext cx="4437063" cy="3363913"/>
                <a:chOff x="92" y="1872"/>
                <a:chExt cx="2795" cy="2119"/>
              </a:xfrm>
            </p:grpSpPr>
            <p:sp>
              <p:nvSpPr>
                <p:cNvPr id="168" name="AutoShape 2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0" y="1872"/>
                  <a:ext cx="2592" cy="20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26"/>
                <p:cNvSpPr>
                  <a:spLocks noChangeArrowheads="1"/>
                </p:cNvSpPr>
                <p:nvPr/>
              </p:nvSpPr>
              <p:spPr bwMode="auto">
                <a:xfrm>
                  <a:off x="651" y="2480"/>
                  <a:ext cx="1667" cy="9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Rectangle 27"/>
                <p:cNvSpPr>
                  <a:spLocks noChangeArrowheads="1"/>
                </p:cNvSpPr>
                <p:nvPr/>
              </p:nvSpPr>
              <p:spPr bwMode="auto">
                <a:xfrm>
                  <a:off x="651" y="2480"/>
                  <a:ext cx="1667" cy="92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Rectangle 28"/>
                <p:cNvSpPr>
                  <a:spLocks noChangeArrowheads="1"/>
                </p:cNvSpPr>
                <p:nvPr/>
              </p:nvSpPr>
              <p:spPr bwMode="auto">
                <a:xfrm>
                  <a:off x="922" y="2479"/>
                  <a:ext cx="176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Rectangle 29"/>
                <p:cNvSpPr>
                  <a:spLocks noChangeArrowheads="1"/>
                </p:cNvSpPr>
                <p:nvPr/>
              </p:nvSpPr>
              <p:spPr bwMode="auto">
                <a:xfrm>
                  <a:off x="1095" y="2579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Rectangle 30"/>
                <p:cNvSpPr>
                  <a:spLocks noChangeArrowheads="1"/>
                </p:cNvSpPr>
                <p:nvPr/>
              </p:nvSpPr>
              <p:spPr bwMode="auto">
                <a:xfrm>
                  <a:off x="1140" y="2517"/>
                  <a:ext cx="226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Rectangle 31"/>
                <p:cNvSpPr>
                  <a:spLocks noChangeArrowheads="1"/>
                </p:cNvSpPr>
                <p:nvPr/>
              </p:nvSpPr>
              <p:spPr bwMode="auto">
                <a:xfrm>
                  <a:off x="1218" y="2479"/>
                  <a:ext cx="176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Rectangle 32"/>
                <p:cNvSpPr>
                  <a:spLocks noChangeArrowheads="1"/>
                </p:cNvSpPr>
                <p:nvPr/>
              </p:nvSpPr>
              <p:spPr bwMode="auto">
                <a:xfrm>
                  <a:off x="1384" y="2579"/>
                  <a:ext cx="170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    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33"/>
                <p:cNvSpPr>
                  <a:spLocks noChangeArrowheads="1"/>
                </p:cNvSpPr>
                <p:nvPr/>
              </p:nvSpPr>
              <p:spPr bwMode="auto">
                <a:xfrm>
                  <a:off x="1474" y="2465"/>
                  <a:ext cx="176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Rectangle 34"/>
                <p:cNvSpPr>
                  <a:spLocks noChangeArrowheads="1"/>
                </p:cNvSpPr>
                <p:nvPr/>
              </p:nvSpPr>
              <p:spPr bwMode="auto">
                <a:xfrm>
                  <a:off x="1645" y="2579"/>
                  <a:ext cx="19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      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Rectangle 35"/>
                <p:cNvSpPr>
                  <a:spLocks noChangeArrowheads="1"/>
                </p:cNvSpPr>
                <p:nvPr/>
              </p:nvSpPr>
              <p:spPr bwMode="auto">
                <a:xfrm>
                  <a:off x="1766" y="2485"/>
                  <a:ext cx="176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Q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32" y="2579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Rectangle 37"/>
                <p:cNvSpPr>
                  <a:spLocks noChangeArrowheads="1"/>
                </p:cNvSpPr>
                <p:nvPr/>
              </p:nvSpPr>
              <p:spPr bwMode="auto">
                <a:xfrm>
                  <a:off x="934" y="3149"/>
                  <a:ext cx="16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Rectangle 38"/>
                <p:cNvSpPr>
                  <a:spLocks noChangeArrowheads="1"/>
                </p:cNvSpPr>
                <p:nvPr/>
              </p:nvSpPr>
              <p:spPr bwMode="auto">
                <a:xfrm>
                  <a:off x="1095" y="3263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Rectangle 39"/>
                <p:cNvSpPr>
                  <a:spLocks noChangeArrowheads="1"/>
                </p:cNvSpPr>
                <p:nvPr/>
              </p:nvSpPr>
              <p:spPr bwMode="auto">
                <a:xfrm>
                  <a:off x="1140" y="3200"/>
                  <a:ext cx="226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Rectangle 40"/>
                <p:cNvSpPr>
                  <a:spLocks noChangeArrowheads="1"/>
                </p:cNvSpPr>
                <p:nvPr/>
              </p:nvSpPr>
              <p:spPr bwMode="auto">
                <a:xfrm>
                  <a:off x="1231" y="3149"/>
                  <a:ext cx="16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4" y="3263"/>
                  <a:ext cx="170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    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Rectangle 42"/>
                <p:cNvSpPr>
                  <a:spLocks noChangeArrowheads="1"/>
                </p:cNvSpPr>
                <p:nvPr/>
              </p:nvSpPr>
              <p:spPr bwMode="auto">
                <a:xfrm>
                  <a:off x="1480" y="3156"/>
                  <a:ext cx="16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5" y="3263"/>
                  <a:ext cx="194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      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Rectangle 44"/>
                <p:cNvSpPr>
                  <a:spLocks noChangeArrowheads="1"/>
                </p:cNvSpPr>
                <p:nvPr/>
              </p:nvSpPr>
              <p:spPr bwMode="auto">
                <a:xfrm>
                  <a:off x="1772" y="3161"/>
                  <a:ext cx="16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Rectangle 45"/>
                <p:cNvSpPr>
                  <a:spLocks noChangeArrowheads="1"/>
                </p:cNvSpPr>
                <p:nvPr/>
              </p:nvSpPr>
              <p:spPr bwMode="auto">
                <a:xfrm>
                  <a:off x="1932" y="3263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Rectangle 46"/>
                <p:cNvSpPr>
                  <a:spLocks noChangeArrowheads="1"/>
                </p:cNvSpPr>
                <p:nvPr/>
              </p:nvSpPr>
              <p:spPr bwMode="auto">
                <a:xfrm>
                  <a:off x="731" y="2659"/>
                  <a:ext cx="301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ET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Rectangle 47"/>
                <p:cNvSpPr>
                  <a:spLocks noChangeArrowheads="1"/>
                </p:cNvSpPr>
                <p:nvPr/>
              </p:nvSpPr>
              <p:spPr bwMode="auto">
                <a:xfrm>
                  <a:off x="734" y="2833"/>
                  <a:ext cx="28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EP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Freeform 48"/>
                <p:cNvSpPr/>
                <p:nvPr/>
              </p:nvSpPr>
              <p:spPr bwMode="auto">
                <a:xfrm>
                  <a:off x="651" y="3062"/>
                  <a:ext cx="92" cy="161"/>
                </a:xfrm>
                <a:custGeom>
                  <a:avLst/>
                  <a:gdLst>
                    <a:gd name="T0" fmla="*/ 0 w 92"/>
                    <a:gd name="T1" fmla="*/ 0 h 161"/>
                    <a:gd name="T2" fmla="*/ 92 w 92"/>
                    <a:gd name="T3" fmla="*/ 95 h 161"/>
                    <a:gd name="T4" fmla="*/ 0 w 92"/>
                    <a:gd name="T5" fmla="*/ 161 h 16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2" h="161">
                      <a:moveTo>
                        <a:pt x="0" y="0"/>
                      </a:moveTo>
                      <a:lnTo>
                        <a:pt x="92" y="95"/>
                      </a:lnTo>
                      <a:lnTo>
                        <a:pt x="0" y="16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4" y="2756"/>
                      <a:ext cx="384" cy="2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kumimoji="1"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𝑳𝑫</m:t>
                                </m:r>
                              </m:e>
                            </m:acc>
                          </m:oMath>
                        </m:oMathPara>
                      </a14:m>
                      <a:endParaRPr kumimoji="1" lang="en-US" altLang="zh-CN" sz="2400" b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894" y="2756"/>
                      <a:ext cx="384" cy="271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3" name="Rectangle 50"/>
                <p:cNvSpPr>
                  <a:spLocks noChangeArrowheads="1"/>
                </p:cNvSpPr>
                <p:nvPr/>
              </p:nvSpPr>
              <p:spPr bwMode="auto">
                <a:xfrm>
                  <a:off x="1999" y="3029"/>
                  <a:ext cx="273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194" name="Freeform 51"/>
                <p:cNvSpPr/>
                <p:nvPr/>
              </p:nvSpPr>
              <p:spPr bwMode="auto">
                <a:xfrm>
                  <a:off x="2332" y="3195"/>
                  <a:ext cx="41" cy="41"/>
                </a:xfrm>
                <a:custGeom>
                  <a:avLst/>
                  <a:gdLst>
                    <a:gd name="T0" fmla="*/ 41 w 41"/>
                    <a:gd name="T1" fmla="*/ 21 h 41"/>
                    <a:gd name="T2" fmla="*/ 39 w 41"/>
                    <a:gd name="T3" fmla="*/ 16 h 41"/>
                    <a:gd name="T4" fmla="*/ 39 w 41"/>
                    <a:gd name="T5" fmla="*/ 12 h 41"/>
                    <a:gd name="T6" fmla="*/ 37 w 41"/>
                    <a:gd name="T7" fmla="*/ 9 h 41"/>
                    <a:gd name="T8" fmla="*/ 34 w 41"/>
                    <a:gd name="T9" fmla="*/ 7 h 41"/>
                    <a:gd name="T10" fmla="*/ 32 w 41"/>
                    <a:gd name="T11" fmla="*/ 3 h 41"/>
                    <a:gd name="T12" fmla="*/ 29 w 41"/>
                    <a:gd name="T13" fmla="*/ 1 h 41"/>
                    <a:gd name="T14" fmla="*/ 25 w 41"/>
                    <a:gd name="T15" fmla="*/ 1 h 41"/>
                    <a:gd name="T16" fmla="*/ 20 w 41"/>
                    <a:gd name="T17" fmla="*/ 0 h 41"/>
                    <a:gd name="T18" fmla="*/ 16 w 41"/>
                    <a:gd name="T19" fmla="*/ 1 h 41"/>
                    <a:gd name="T20" fmla="*/ 13 w 41"/>
                    <a:gd name="T21" fmla="*/ 1 h 41"/>
                    <a:gd name="T22" fmla="*/ 9 w 41"/>
                    <a:gd name="T23" fmla="*/ 3 h 41"/>
                    <a:gd name="T24" fmla="*/ 6 w 41"/>
                    <a:gd name="T25" fmla="*/ 7 h 41"/>
                    <a:gd name="T26" fmla="*/ 4 w 41"/>
                    <a:gd name="T27" fmla="*/ 9 h 41"/>
                    <a:gd name="T28" fmla="*/ 2 w 41"/>
                    <a:gd name="T29" fmla="*/ 12 h 41"/>
                    <a:gd name="T30" fmla="*/ 0 w 41"/>
                    <a:gd name="T31" fmla="*/ 16 h 41"/>
                    <a:gd name="T32" fmla="*/ 0 w 41"/>
                    <a:gd name="T33" fmla="*/ 21 h 41"/>
                    <a:gd name="T34" fmla="*/ 0 w 41"/>
                    <a:gd name="T35" fmla="*/ 25 h 41"/>
                    <a:gd name="T36" fmla="*/ 2 w 41"/>
                    <a:gd name="T37" fmla="*/ 28 h 41"/>
                    <a:gd name="T38" fmla="*/ 4 w 41"/>
                    <a:gd name="T39" fmla="*/ 32 h 41"/>
                    <a:gd name="T40" fmla="*/ 6 w 41"/>
                    <a:gd name="T41" fmla="*/ 36 h 41"/>
                    <a:gd name="T42" fmla="*/ 9 w 41"/>
                    <a:gd name="T43" fmla="*/ 38 h 41"/>
                    <a:gd name="T44" fmla="*/ 13 w 41"/>
                    <a:gd name="T45" fmla="*/ 39 h 41"/>
                    <a:gd name="T46" fmla="*/ 16 w 41"/>
                    <a:gd name="T47" fmla="*/ 41 h 41"/>
                    <a:gd name="T48" fmla="*/ 20 w 41"/>
                    <a:gd name="T49" fmla="*/ 41 h 41"/>
                    <a:gd name="T50" fmla="*/ 25 w 41"/>
                    <a:gd name="T51" fmla="*/ 41 h 41"/>
                    <a:gd name="T52" fmla="*/ 29 w 41"/>
                    <a:gd name="T53" fmla="*/ 39 h 41"/>
                    <a:gd name="T54" fmla="*/ 32 w 41"/>
                    <a:gd name="T55" fmla="*/ 38 h 41"/>
                    <a:gd name="T56" fmla="*/ 34 w 41"/>
                    <a:gd name="T57" fmla="*/ 36 h 41"/>
                    <a:gd name="T58" fmla="*/ 37 w 41"/>
                    <a:gd name="T59" fmla="*/ 32 h 41"/>
                    <a:gd name="T60" fmla="*/ 39 w 41"/>
                    <a:gd name="T61" fmla="*/ 28 h 41"/>
                    <a:gd name="T62" fmla="*/ 39 w 41"/>
                    <a:gd name="T63" fmla="*/ 25 h 41"/>
                    <a:gd name="T64" fmla="*/ 41 w 41"/>
                    <a:gd name="T65" fmla="*/ 21 h 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41" h="41">
                      <a:moveTo>
                        <a:pt x="41" y="21"/>
                      </a:moveTo>
                      <a:lnTo>
                        <a:pt x="39" y="16"/>
                      </a:lnTo>
                      <a:lnTo>
                        <a:pt x="39" y="12"/>
                      </a:lnTo>
                      <a:lnTo>
                        <a:pt x="37" y="9"/>
                      </a:lnTo>
                      <a:lnTo>
                        <a:pt x="34" y="7"/>
                      </a:lnTo>
                      <a:lnTo>
                        <a:pt x="32" y="3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0" y="0"/>
                      </a:lnTo>
                      <a:lnTo>
                        <a:pt x="16" y="1"/>
                      </a:lnTo>
                      <a:lnTo>
                        <a:pt x="13" y="1"/>
                      </a:lnTo>
                      <a:lnTo>
                        <a:pt x="9" y="3"/>
                      </a:lnTo>
                      <a:lnTo>
                        <a:pt x="6" y="7"/>
                      </a:lnTo>
                      <a:lnTo>
                        <a:pt x="4" y="9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2" y="28"/>
                      </a:lnTo>
                      <a:lnTo>
                        <a:pt x="4" y="32"/>
                      </a:lnTo>
                      <a:lnTo>
                        <a:pt x="6" y="36"/>
                      </a:lnTo>
                      <a:lnTo>
                        <a:pt x="9" y="38"/>
                      </a:lnTo>
                      <a:lnTo>
                        <a:pt x="13" y="39"/>
                      </a:lnTo>
                      <a:lnTo>
                        <a:pt x="16" y="41"/>
                      </a:lnTo>
                      <a:lnTo>
                        <a:pt x="20" y="41"/>
                      </a:lnTo>
                      <a:lnTo>
                        <a:pt x="25" y="41"/>
                      </a:lnTo>
                      <a:lnTo>
                        <a:pt x="29" y="39"/>
                      </a:lnTo>
                      <a:lnTo>
                        <a:pt x="32" y="38"/>
                      </a:lnTo>
                      <a:lnTo>
                        <a:pt x="34" y="36"/>
                      </a:lnTo>
                      <a:lnTo>
                        <a:pt x="37" y="32"/>
                      </a:lnTo>
                      <a:lnTo>
                        <a:pt x="39" y="28"/>
                      </a:lnTo>
                      <a:lnTo>
                        <a:pt x="39" y="25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Freeform 52"/>
                <p:cNvSpPr/>
                <p:nvPr/>
              </p:nvSpPr>
              <p:spPr bwMode="auto">
                <a:xfrm>
                  <a:off x="2332" y="3195"/>
                  <a:ext cx="41" cy="41"/>
                </a:xfrm>
                <a:custGeom>
                  <a:avLst/>
                  <a:gdLst>
                    <a:gd name="T0" fmla="*/ 41 w 41"/>
                    <a:gd name="T1" fmla="*/ 21 h 41"/>
                    <a:gd name="T2" fmla="*/ 39 w 41"/>
                    <a:gd name="T3" fmla="*/ 16 h 41"/>
                    <a:gd name="T4" fmla="*/ 39 w 41"/>
                    <a:gd name="T5" fmla="*/ 12 h 41"/>
                    <a:gd name="T6" fmla="*/ 37 w 41"/>
                    <a:gd name="T7" fmla="*/ 9 h 41"/>
                    <a:gd name="T8" fmla="*/ 34 w 41"/>
                    <a:gd name="T9" fmla="*/ 7 h 41"/>
                    <a:gd name="T10" fmla="*/ 32 w 41"/>
                    <a:gd name="T11" fmla="*/ 3 h 41"/>
                    <a:gd name="T12" fmla="*/ 29 w 41"/>
                    <a:gd name="T13" fmla="*/ 1 h 41"/>
                    <a:gd name="T14" fmla="*/ 25 w 41"/>
                    <a:gd name="T15" fmla="*/ 1 h 41"/>
                    <a:gd name="T16" fmla="*/ 20 w 41"/>
                    <a:gd name="T17" fmla="*/ 0 h 41"/>
                    <a:gd name="T18" fmla="*/ 16 w 41"/>
                    <a:gd name="T19" fmla="*/ 1 h 41"/>
                    <a:gd name="T20" fmla="*/ 13 w 41"/>
                    <a:gd name="T21" fmla="*/ 1 h 41"/>
                    <a:gd name="T22" fmla="*/ 9 w 41"/>
                    <a:gd name="T23" fmla="*/ 3 h 41"/>
                    <a:gd name="T24" fmla="*/ 6 w 41"/>
                    <a:gd name="T25" fmla="*/ 7 h 41"/>
                    <a:gd name="T26" fmla="*/ 4 w 41"/>
                    <a:gd name="T27" fmla="*/ 9 h 41"/>
                    <a:gd name="T28" fmla="*/ 2 w 41"/>
                    <a:gd name="T29" fmla="*/ 12 h 41"/>
                    <a:gd name="T30" fmla="*/ 0 w 41"/>
                    <a:gd name="T31" fmla="*/ 16 h 41"/>
                    <a:gd name="T32" fmla="*/ 0 w 41"/>
                    <a:gd name="T33" fmla="*/ 21 h 41"/>
                    <a:gd name="T34" fmla="*/ 0 w 41"/>
                    <a:gd name="T35" fmla="*/ 25 h 41"/>
                    <a:gd name="T36" fmla="*/ 2 w 41"/>
                    <a:gd name="T37" fmla="*/ 28 h 41"/>
                    <a:gd name="T38" fmla="*/ 4 w 41"/>
                    <a:gd name="T39" fmla="*/ 32 h 41"/>
                    <a:gd name="T40" fmla="*/ 6 w 41"/>
                    <a:gd name="T41" fmla="*/ 36 h 41"/>
                    <a:gd name="T42" fmla="*/ 9 w 41"/>
                    <a:gd name="T43" fmla="*/ 38 h 41"/>
                    <a:gd name="T44" fmla="*/ 13 w 41"/>
                    <a:gd name="T45" fmla="*/ 39 h 41"/>
                    <a:gd name="T46" fmla="*/ 16 w 41"/>
                    <a:gd name="T47" fmla="*/ 41 h 41"/>
                    <a:gd name="T48" fmla="*/ 20 w 41"/>
                    <a:gd name="T49" fmla="*/ 41 h 41"/>
                    <a:gd name="T50" fmla="*/ 25 w 41"/>
                    <a:gd name="T51" fmla="*/ 41 h 41"/>
                    <a:gd name="T52" fmla="*/ 29 w 41"/>
                    <a:gd name="T53" fmla="*/ 39 h 41"/>
                    <a:gd name="T54" fmla="*/ 32 w 41"/>
                    <a:gd name="T55" fmla="*/ 38 h 41"/>
                    <a:gd name="T56" fmla="*/ 34 w 41"/>
                    <a:gd name="T57" fmla="*/ 36 h 41"/>
                    <a:gd name="T58" fmla="*/ 37 w 41"/>
                    <a:gd name="T59" fmla="*/ 32 h 41"/>
                    <a:gd name="T60" fmla="*/ 39 w 41"/>
                    <a:gd name="T61" fmla="*/ 28 h 41"/>
                    <a:gd name="T62" fmla="*/ 39 w 41"/>
                    <a:gd name="T63" fmla="*/ 25 h 41"/>
                    <a:gd name="T64" fmla="*/ 41 w 41"/>
                    <a:gd name="T65" fmla="*/ 21 h 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41" h="41">
                      <a:moveTo>
                        <a:pt x="41" y="21"/>
                      </a:moveTo>
                      <a:lnTo>
                        <a:pt x="39" y="16"/>
                      </a:lnTo>
                      <a:lnTo>
                        <a:pt x="39" y="12"/>
                      </a:lnTo>
                      <a:lnTo>
                        <a:pt x="37" y="9"/>
                      </a:lnTo>
                      <a:lnTo>
                        <a:pt x="34" y="7"/>
                      </a:lnTo>
                      <a:lnTo>
                        <a:pt x="32" y="3"/>
                      </a:lnTo>
                      <a:lnTo>
                        <a:pt x="29" y="1"/>
                      </a:lnTo>
                      <a:lnTo>
                        <a:pt x="25" y="1"/>
                      </a:lnTo>
                      <a:lnTo>
                        <a:pt x="20" y="0"/>
                      </a:lnTo>
                      <a:lnTo>
                        <a:pt x="16" y="1"/>
                      </a:lnTo>
                      <a:lnTo>
                        <a:pt x="13" y="1"/>
                      </a:lnTo>
                      <a:lnTo>
                        <a:pt x="9" y="3"/>
                      </a:lnTo>
                      <a:lnTo>
                        <a:pt x="6" y="7"/>
                      </a:lnTo>
                      <a:lnTo>
                        <a:pt x="4" y="9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2" y="28"/>
                      </a:lnTo>
                      <a:lnTo>
                        <a:pt x="4" y="32"/>
                      </a:lnTo>
                      <a:lnTo>
                        <a:pt x="6" y="36"/>
                      </a:lnTo>
                      <a:lnTo>
                        <a:pt x="9" y="38"/>
                      </a:lnTo>
                      <a:lnTo>
                        <a:pt x="13" y="39"/>
                      </a:lnTo>
                      <a:lnTo>
                        <a:pt x="16" y="41"/>
                      </a:lnTo>
                      <a:lnTo>
                        <a:pt x="20" y="41"/>
                      </a:lnTo>
                      <a:lnTo>
                        <a:pt x="25" y="41"/>
                      </a:lnTo>
                      <a:lnTo>
                        <a:pt x="29" y="39"/>
                      </a:lnTo>
                      <a:lnTo>
                        <a:pt x="32" y="38"/>
                      </a:lnTo>
                      <a:lnTo>
                        <a:pt x="34" y="36"/>
                      </a:lnTo>
                      <a:lnTo>
                        <a:pt x="37" y="32"/>
                      </a:lnTo>
                      <a:lnTo>
                        <a:pt x="39" y="28"/>
                      </a:lnTo>
                      <a:lnTo>
                        <a:pt x="39" y="25"/>
                      </a:lnTo>
                      <a:lnTo>
                        <a:pt x="41" y="2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Freeform 53"/>
                <p:cNvSpPr/>
                <p:nvPr/>
              </p:nvSpPr>
              <p:spPr bwMode="auto">
                <a:xfrm>
                  <a:off x="2332" y="2833"/>
                  <a:ext cx="41" cy="41"/>
                </a:xfrm>
                <a:custGeom>
                  <a:avLst/>
                  <a:gdLst>
                    <a:gd name="T0" fmla="*/ 41 w 41"/>
                    <a:gd name="T1" fmla="*/ 20 h 41"/>
                    <a:gd name="T2" fmla="*/ 39 w 41"/>
                    <a:gd name="T3" fmla="*/ 16 h 41"/>
                    <a:gd name="T4" fmla="*/ 39 w 41"/>
                    <a:gd name="T5" fmla="*/ 12 h 41"/>
                    <a:gd name="T6" fmla="*/ 37 w 41"/>
                    <a:gd name="T7" fmla="*/ 9 h 41"/>
                    <a:gd name="T8" fmla="*/ 34 w 41"/>
                    <a:gd name="T9" fmla="*/ 5 h 41"/>
                    <a:gd name="T10" fmla="*/ 32 w 41"/>
                    <a:gd name="T11" fmla="*/ 3 h 41"/>
                    <a:gd name="T12" fmla="*/ 29 w 41"/>
                    <a:gd name="T13" fmla="*/ 1 h 41"/>
                    <a:gd name="T14" fmla="*/ 25 w 41"/>
                    <a:gd name="T15" fmla="*/ 0 h 41"/>
                    <a:gd name="T16" fmla="*/ 20 w 41"/>
                    <a:gd name="T17" fmla="*/ 0 h 41"/>
                    <a:gd name="T18" fmla="*/ 16 w 41"/>
                    <a:gd name="T19" fmla="*/ 0 h 41"/>
                    <a:gd name="T20" fmla="*/ 13 w 41"/>
                    <a:gd name="T21" fmla="*/ 1 h 41"/>
                    <a:gd name="T22" fmla="*/ 9 w 41"/>
                    <a:gd name="T23" fmla="*/ 3 h 41"/>
                    <a:gd name="T24" fmla="*/ 6 w 41"/>
                    <a:gd name="T25" fmla="*/ 5 h 41"/>
                    <a:gd name="T26" fmla="*/ 4 w 41"/>
                    <a:gd name="T27" fmla="*/ 9 h 41"/>
                    <a:gd name="T28" fmla="*/ 2 w 41"/>
                    <a:gd name="T29" fmla="*/ 12 h 41"/>
                    <a:gd name="T30" fmla="*/ 0 w 41"/>
                    <a:gd name="T31" fmla="*/ 16 h 41"/>
                    <a:gd name="T32" fmla="*/ 0 w 41"/>
                    <a:gd name="T33" fmla="*/ 20 h 41"/>
                    <a:gd name="T34" fmla="*/ 0 w 41"/>
                    <a:gd name="T35" fmla="*/ 25 h 41"/>
                    <a:gd name="T36" fmla="*/ 2 w 41"/>
                    <a:gd name="T37" fmla="*/ 29 h 41"/>
                    <a:gd name="T38" fmla="*/ 4 w 41"/>
                    <a:gd name="T39" fmla="*/ 32 h 41"/>
                    <a:gd name="T40" fmla="*/ 6 w 41"/>
                    <a:gd name="T41" fmla="*/ 34 h 41"/>
                    <a:gd name="T42" fmla="*/ 9 w 41"/>
                    <a:gd name="T43" fmla="*/ 38 h 41"/>
                    <a:gd name="T44" fmla="*/ 13 w 41"/>
                    <a:gd name="T45" fmla="*/ 39 h 41"/>
                    <a:gd name="T46" fmla="*/ 16 w 41"/>
                    <a:gd name="T47" fmla="*/ 41 h 41"/>
                    <a:gd name="T48" fmla="*/ 20 w 41"/>
                    <a:gd name="T49" fmla="*/ 41 h 41"/>
                    <a:gd name="T50" fmla="*/ 25 w 41"/>
                    <a:gd name="T51" fmla="*/ 41 h 41"/>
                    <a:gd name="T52" fmla="*/ 29 w 41"/>
                    <a:gd name="T53" fmla="*/ 39 h 41"/>
                    <a:gd name="T54" fmla="*/ 32 w 41"/>
                    <a:gd name="T55" fmla="*/ 38 h 41"/>
                    <a:gd name="T56" fmla="*/ 34 w 41"/>
                    <a:gd name="T57" fmla="*/ 34 h 41"/>
                    <a:gd name="T58" fmla="*/ 37 w 41"/>
                    <a:gd name="T59" fmla="*/ 32 h 41"/>
                    <a:gd name="T60" fmla="*/ 39 w 41"/>
                    <a:gd name="T61" fmla="*/ 29 h 41"/>
                    <a:gd name="T62" fmla="*/ 39 w 41"/>
                    <a:gd name="T63" fmla="*/ 25 h 41"/>
                    <a:gd name="T64" fmla="*/ 41 w 41"/>
                    <a:gd name="T65" fmla="*/ 20 h 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41" h="41">
                      <a:moveTo>
                        <a:pt x="41" y="20"/>
                      </a:moveTo>
                      <a:lnTo>
                        <a:pt x="39" y="16"/>
                      </a:lnTo>
                      <a:lnTo>
                        <a:pt x="39" y="12"/>
                      </a:lnTo>
                      <a:lnTo>
                        <a:pt x="37" y="9"/>
                      </a:lnTo>
                      <a:lnTo>
                        <a:pt x="34" y="5"/>
                      </a:lnTo>
                      <a:lnTo>
                        <a:pt x="32" y="3"/>
                      </a:lnTo>
                      <a:lnTo>
                        <a:pt x="29" y="1"/>
                      </a:ln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1"/>
                      </a:lnTo>
                      <a:lnTo>
                        <a:pt x="9" y="3"/>
                      </a:lnTo>
                      <a:lnTo>
                        <a:pt x="6" y="5"/>
                      </a:lnTo>
                      <a:lnTo>
                        <a:pt x="4" y="9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0" y="20"/>
                      </a:lnTo>
                      <a:lnTo>
                        <a:pt x="0" y="25"/>
                      </a:lnTo>
                      <a:lnTo>
                        <a:pt x="2" y="29"/>
                      </a:lnTo>
                      <a:lnTo>
                        <a:pt x="4" y="32"/>
                      </a:lnTo>
                      <a:lnTo>
                        <a:pt x="6" y="34"/>
                      </a:lnTo>
                      <a:lnTo>
                        <a:pt x="9" y="38"/>
                      </a:lnTo>
                      <a:lnTo>
                        <a:pt x="13" y="39"/>
                      </a:lnTo>
                      <a:lnTo>
                        <a:pt x="16" y="41"/>
                      </a:lnTo>
                      <a:lnTo>
                        <a:pt x="20" y="41"/>
                      </a:lnTo>
                      <a:lnTo>
                        <a:pt x="25" y="41"/>
                      </a:lnTo>
                      <a:lnTo>
                        <a:pt x="29" y="39"/>
                      </a:lnTo>
                      <a:lnTo>
                        <a:pt x="32" y="38"/>
                      </a:lnTo>
                      <a:lnTo>
                        <a:pt x="34" y="34"/>
                      </a:lnTo>
                      <a:lnTo>
                        <a:pt x="37" y="32"/>
                      </a:lnTo>
                      <a:lnTo>
                        <a:pt x="39" y="29"/>
                      </a:lnTo>
                      <a:lnTo>
                        <a:pt x="39" y="25"/>
                      </a:lnTo>
                      <a:lnTo>
                        <a:pt x="41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Freeform 54"/>
                <p:cNvSpPr/>
                <p:nvPr/>
              </p:nvSpPr>
              <p:spPr bwMode="auto">
                <a:xfrm>
                  <a:off x="2332" y="2833"/>
                  <a:ext cx="41" cy="41"/>
                </a:xfrm>
                <a:custGeom>
                  <a:avLst/>
                  <a:gdLst>
                    <a:gd name="T0" fmla="*/ 41 w 41"/>
                    <a:gd name="T1" fmla="*/ 20 h 41"/>
                    <a:gd name="T2" fmla="*/ 39 w 41"/>
                    <a:gd name="T3" fmla="*/ 16 h 41"/>
                    <a:gd name="T4" fmla="*/ 39 w 41"/>
                    <a:gd name="T5" fmla="*/ 12 h 41"/>
                    <a:gd name="T6" fmla="*/ 37 w 41"/>
                    <a:gd name="T7" fmla="*/ 9 h 41"/>
                    <a:gd name="T8" fmla="*/ 34 w 41"/>
                    <a:gd name="T9" fmla="*/ 5 h 41"/>
                    <a:gd name="T10" fmla="*/ 32 w 41"/>
                    <a:gd name="T11" fmla="*/ 3 h 41"/>
                    <a:gd name="T12" fmla="*/ 29 w 41"/>
                    <a:gd name="T13" fmla="*/ 1 h 41"/>
                    <a:gd name="T14" fmla="*/ 25 w 41"/>
                    <a:gd name="T15" fmla="*/ 0 h 41"/>
                    <a:gd name="T16" fmla="*/ 20 w 41"/>
                    <a:gd name="T17" fmla="*/ 0 h 41"/>
                    <a:gd name="T18" fmla="*/ 16 w 41"/>
                    <a:gd name="T19" fmla="*/ 0 h 41"/>
                    <a:gd name="T20" fmla="*/ 13 w 41"/>
                    <a:gd name="T21" fmla="*/ 1 h 41"/>
                    <a:gd name="T22" fmla="*/ 9 w 41"/>
                    <a:gd name="T23" fmla="*/ 3 h 41"/>
                    <a:gd name="T24" fmla="*/ 6 w 41"/>
                    <a:gd name="T25" fmla="*/ 5 h 41"/>
                    <a:gd name="T26" fmla="*/ 4 w 41"/>
                    <a:gd name="T27" fmla="*/ 9 h 41"/>
                    <a:gd name="T28" fmla="*/ 2 w 41"/>
                    <a:gd name="T29" fmla="*/ 12 h 41"/>
                    <a:gd name="T30" fmla="*/ 0 w 41"/>
                    <a:gd name="T31" fmla="*/ 16 h 41"/>
                    <a:gd name="T32" fmla="*/ 0 w 41"/>
                    <a:gd name="T33" fmla="*/ 20 h 41"/>
                    <a:gd name="T34" fmla="*/ 0 w 41"/>
                    <a:gd name="T35" fmla="*/ 25 h 41"/>
                    <a:gd name="T36" fmla="*/ 2 w 41"/>
                    <a:gd name="T37" fmla="*/ 29 h 41"/>
                    <a:gd name="T38" fmla="*/ 4 w 41"/>
                    <a:gd name="T39" fmla="*/ 32 h 41"/>
                    <a:gd name="T40" fmla="*/ 6 w 41"/>
                    <a:gd name="T41" fmla="*/ 34 h 41"/>
                    <a:gd name="T42" fmla="*/ 9 w 41"/>
                    <a:gd name="T43" fmla="*/ 38 h 41"/>
                    <a:gd name="T44" fmla="*/ 13 w 41"/>
                    <a:gd name="T45" fmla="*/ 39 h 41"/>
                    <a:gd name="T46" fmla="*/ 16 w 41"/>
                    <a:gd name="T47" fmla="*/ 41 h 41"/>
                    <a:gd name="T48" fmla="*/ 20 w 41"/>
                    <a:gd name="T49" fmla="*/ 41 h 41"/>
                    <a:gd name="T50" fmla="*/ 25 w 41"/>
                    <a:gd name="T51" fmla="*/ 41 h 41"/>
                    <a:gd name="T52" fmla="*/ 29 w 41"/>
                    <a:gd name="T53" fmla="*/ 39 h 41"/>
                    <a:gd name="T54" fmla="*/ 32 w 41"/>
                    <a:gd name="T55" fmla="*/ 38 h 41"/>
                    <a:gd name="T56" fmla="*/ 34 w 41"/>
                    <a:gd name="T57" fmla="*/ 34 h 41"/>
                    <a:gd name="T58" fmla="*/ 37 w 41"/>
                    <a:gd name="T59" fmla="*/ 32 h 41"/>
                    <a:gd name="T60" fmla="*/ 39 w 41"/>
                    <a:gd name="T61" fmla="*/ 29 h 41"/>
                    <a:gd name="T62" fmla="*/ 39 w 41"/>
                    <a:gd name="T63" fmla="*/ 25 h 41"/>
                    <a:gd name="T64" fmla="*/ 41 w 41"/>
                    <a:gd name="T65" fmla="*/ 20 h 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41" h="41">
                      <a:moveTo>
                        <a:pt x="41" y="20"/>
                      </a:moveTo>
                      <a:lnTo>
                        <a:pt x="39" y="16"/>
                      </a:lnTo>
                      <a:lnTo>
                        <a:pt x="39" y="12"/>
                      </a:lnTo>
                      <a:lnTo>
                        <a:pt x="37" y="9"/>
                      </a:lnTo>
                      <a:lnTo>
                        <a:pt x="34" y="5"/>
                      </a:lnTo>
                      <a:lnTo>
                        <a:pt x="32" y="3"/>
                      </a:lnTo>
                      <a:lnTo>
                        <a:pt x="29" y="1"/>
                      </a:ln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3" y="1"/>
                      </a:lnTo>
                      <a:lnTo>
                        <a:pt x="9" y="3"/>
                      </a:lnTo>
                      <a:lnTo>
                        <a:pt x="6" y="5"/>
                      </a:lnTo>
                      <a:lnTo>
                        <a:pt x="4" y="9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0" y="20"/>
                      </a:lnTo>
                      <a:lnTo>
                        <a:pt x="0" y="25"/>
                      </a:lnTo>
                      <a:lnTo>
                        <a:pt x="2" y="29"/>
                      </a:lnTo>
                      <a:lnTo>
                        <a:pt x="4" y="32"/>
                      </a:lnTo>
                      <a:lnTo>
                        <a:pt x="6" y="34"/>
                      </a:lnTo>
                      <a:lnTo>
                        <a:pt x="9" y="38"/>
                      </a:lnTo>
                      <a:lnTo>
                        <a:pt x="13" y="39"/>
                      </a:lnTo>
                      <a:lnTo>
                        <a:pt x="16" y="41"/>
                      </a:lnTo>
                      <a:lnTo>
                        <a:pt x="20" y="41"/>
                      </a:lnTo>
                      <a:lnTo>
                        <a:pt x="25" y="41"/>
                      </a:lnTo>
                      <a:lnTo>
                        <a:pt x="29" y="39"/>
                      </a:lnTo>
                      <a:lnTo>
                        <a:pt x="32" y="38"/>
                      </a:lnTo>
                      <a:lnTo>
                        <a:pt x="34" y="34"/>
                      </a:lnTo>
                      <a:lnTo>
                        <a:pt x="37" y="32"/>
                      </a:lnTo>
                      <a:lnTo>
                        <a:pt x="39" y="29"/>
                      </a:lnTo>
                      <a:lnTo>
                        <a:pt x="39" y="25"/>
                      </a:lnTo>
                      <a:lnTo>
                        <a:pt x="41" y="2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67" y="2737"/>
                  <a:ext cx="28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Freeform 56"/>
                <p:cNvSpPr/>
                <p:nvPr/>
              </p:nvSpPr>
              <p:spPr bwMode="auto">
                <a:xfrm>
                  <a:off x="484" y="2737"/>
                  <a:ext cx="167" cy="177"/>
                </a:xfrm>
                <a:custGeom>
                  <a:avLst/>
                  <a:gdLst>
                    <a:gd name="T0" fmla="*/ 0 w 167"/>
                    <a:gd name="T1" fmla="*/ 0 h 177"/>
                    <a:gd name="T2" fmla="*/ 0 w 167"/>
                    <a:gd name="T3" fmla="*/ 177 h 177"/>
                    <a:gd name="T4" fmla="*/ 167 w 167"/>
                    <a:gd name="T5" fmla="*/ 177 h 17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67" h="177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167" y="177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Line 57"/>
                <p:cNvSpPr>
                  <a:spLocks noChangeShapeType="1"/>
                </p:cNvSpPr>
                <p:nvPr/>
              </p:nvSpPr>
              <p:spPr bwMode="auto">
                <a:xfrm>
                  <a:off x="2373" y="3216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Freeform 58"/>
                <p:cNvSpPr/>
                <p:nvPr/>
              </p:nvSpPr>
              <p:spPr bwMode="auto">
                <a:xfrm>
                  <a:off x="2352" y="2156"/>
                  <a:ext cx="434" cy="677"/>
                </a:xfrm>
                <a:custGeom>
                  <a:avLst/>
                  <a:gdLst>
                    <a:gd name="T0" fmla="*/ 0 w 434"/>
                    <a:gd name="T1" fmla="*/ 677 h 677"/>
                    <a:gd name="T2" fmla="*/ 434 w 434"/>
                    <a:gd name="T3" fmla="*/ 677 h 677"/>
                    <a:gd name="T4" fmla="*/ 434 w 434"/>
                    <a:gd name="T5" fmla="*/ 0 h 67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4" h="677">
                      <a:moveTo>
                        <a:pt x="0" y="677"/>
                      </a:moveTo>
                      <a:lnTo>
                        <a:pt x="434" y="677"/>
                      </a:lnTo>
                      <a:lnTo>
                        <a:pt x="434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Line 59"/>
                <p:cNvSpPr>
                  <a:spLocks noChangeShapeType="1"/>
                </p:cNvSpPr>
                <p:nvPr/>
              </p:nvSpPr>
              <p:spPr bwMode="auto">
                <a:xfrm>
                  <a:off x="1050" y="3404"/>
                  <a:ext cx="0" cy="29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Line 60"/>
                <p:cNvSpPr>
                  <a:spLocks noChangeShapeType="1"/>
                </p:cNvSpPr>
                <p:nvPr/>
              </p:nvSpPr>
              <p:spPr bwMode="auto">
                <a:xfrm>
                  <a:off x="1351" y="3404"/>
                  <a:ext cx="0" cy="29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Line 61"/>
                <p:cNvSpPr>
                  <a:spLocks noChangeShapeType="1"/>
                </p:cNvSpPr>
                <p:nvPr/>
              </p:nvSpPr>
              <p:spPr bwMode="auto">
                <a:xfrm>
                  <a:off x="1619" y="3404"/>
                  <a:ext cx="0" cy="29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Line 62"/>
                <p:cNvSpPr>
                  <a:spLocks noChangeShapeType="1"/>
                </p:cNvSpPr>
                <p:nvPr/>
              </p:nvSpPr>
              <p:spPr bwMode="auto">
                <a:xfrm>
                  <a:off x="1886" y="3404"/>
                  <a:ext cx="0" cy="29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050" y="1917"/>
                  <a:ext cx="0" cy="5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321" y="1917"/>
                  <a:ext cx="0" cy="5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591" y="1917"/>
                  <a:ext cx="0" cy="5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886" y="1917"/>
                  <a:ext cx="0" cy="5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Line 67"/>
                <p:cNvSpPr>
                  <a:spLocks noChangeShapeType="1"/>
                </p:cNvSpPr>
                <p:nvPr/>
              </p:nvSpPr>
              <p:spPr bwMode="auto">
                <a:xfrm>
                  <a:off x="2557" y="2156"/>
                  <a:ext cx="22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Freeform 68"/>
                <p:cNvSpPr/>
                <p:nvPr/>
              </p:nvSpPr>
              <p:spPr bwMode="auto">
                <a:xfrm>
                  <a:off x="2316" y="2806"/>
                  <a:ext cx="73" cy="76"/>
                </a:xfrm>
                <a:custGeom>
                  <a:avLst/>
                  <a:gdLst>
                    <a:gd name="T0" fmla="*/ 73 w 73"/>
                    <a:gd name="T1" fmla="*/ 38 h 76"/>
                    <a:gd name="T2" fmla="*/ 73 w 73"/>
                    <a:gd name="T3" fmla="*/ 30 h 76"/>
                    <a:gd name="T4" fmla="*/ 69 w 73"/>
                    <a:gd name="T5" fmla="*/ 23 h 76"/>
                    <a:gd name="T6" fmla="*/ 68 w 73"/>
                    <a:gd name="T7" fmla="*/ 16 h 76"/>
                    <a:gd name="T8" fmla="*/ 62 w 73"/>
                    <a:gd name="T9" fmla="*/ 10 h 76"/>
                    <a:gd name="T10" fmla="*/ 57 w 73"/>
                    <a:gd name="T11" fmla="*/ 7 h 76"/>
                    <a:gd name="T12" fmla="*/ 50 w 73"/>
                    <a:gd name="T13" fmla="*/ 3 h 76"/>
                    <a:gd name="T14" fmla="*/ 45 w 73"/>
                    <a:gd name="T15" fmla="*/ 0 h 76"/>
                    <a:gd name="T16" fmla="*/ 36 w 73"/>
                    <a:gd name="T17" fmla="*/ 0 h 76"/>
                    <a:gd name="T18" fmla="*/ 29 w 73"/>
                    <a:gd name="T19" fmla="*/ 0 h 76"/>
                    <a:gd name="T20" fmla="*/ 22 w 73"/>
                    <a:gd name="T21" fmla="*/ 3 h 76"/>
                    <a:gd name="T22" fmla="*/ 16 w 73"/>
                    <a:gd name="T23" fmla="*/ 7 h 76"/>
                    <a:gd name="T24" fmla="*/ 11 w 73"/>
                    <a:gd name="T25" fmla="*/ 10 h 76"/>
                    <a:gd name="T26" fmla="*/ 6 w 73"/>
                    <a:gd name="T27" fmla="*/ 16 h 76"/>
                    <a:gd name="T28" fmla="*/ 2 w 73"/>
                    <a:gd name="T29" fmla="*/ 23 h 76"/>
                    <a:gd name="T30" fmla="*/ 0 w 73"/>
                    <a:gd name="T31" fmla="*/ 30 h 76"/>
                    <a:gd name="T32" fmla="*/ 0 w 73"/>
                    <a:gd name="T33" fmla="*/ 38 h 76"/>
                    <a:gd name="T34" fmla="*/ 0 w 73"/>
                    <a:gd name="T35" fmla="*/ 45 h 76"/>
                    <a:gd name="T36" fmla="*/ 2 w 73"/>
                    <a:gd name="T37" fmla="*/ 52 h 76"/>
                    <a:gd name="T38" fmla="*/ 6 w 73"/>
                    <a:gd name="T39" fmla="*/ 57 h 76"/>
                    <a:gd name="T40" fmla="*/ 11 w 73"/>
                    <a:gd name="T41" fmla="*/ 65 h 76"/>
                    <a:gd name="T42" fmla="*/ 16 w 73"/>
                    <a:gd name="T43" fmla="*/ 68 h 76"/>
                    <a:gd name="T44" fmla="*/ 22 w 73"/>
                    <a:gd name="T45" fmla="*/ 72 h 76"/>
                    <a:gd name="T46" fmla="*/ 29 w 73"/>
                    <a:gd name="T47" fmla="*/ 74 h 76"/>
                    <a:gd name="T48" fmla="*/ 36 w 73"/>
                    <a:gd name="T49" fmla="*/ 76 h 76"/>
                    <a:gd name="T50" fmla="*/ 45 w 73"/>
                    <a:gd name="T51" fmla="*/ 74 h 76"/>
                    <a:gd name="T52" fmla="*/ 50 w 73"/>
                    <a:gd name="T53" fmla="*/ 72 h 76"/>
                    <a:gd name="T54" fmla="*/ 57 w 73"/>
                    <a:gd name="T55" fmla="*/ 68 h 76"/>
                    <a:gd name="T56" fmla="*/ 62 w 73"/>
                    <a:gd name="T57" fmla="*/ 65 h 76"/>
                    <a:gd name="T58" fmla="*/ 68 w 73"/>
                    <a:gd name="T59" fmla="*/ 57 h 76"/>
                    <a:gd name="T60" fmla="*/ 69 w 73"/>
                    <a:gd name="T61" fmla="*/ 52 h 76"/>
                    <a:gd name="T62" fmla="*/ 73 w 73"/>
                    <a:gd name="T63" fmla="*/ 45 h 76"/>
                    <a:gd name="T64" fmla="*/ 73 w 73"/>
                    <a:gd name="T65" fmla="*/ 38 h 7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" h="76">
                      <a:moveTo>
                        <a:pt x="73" y="38"/>
                      </a:moveTo>
                      <a:lnTo>
                        <a:pt x="73" y="30"/>
                      </a:lnTo>
                      <a:lnTo>
                        <a:pt x="69" y="23"/>
                      </a:lnTo>
                      <a:lnTo>
                        <a:pt x="68" y="16"/>
                      </a:lnTo>
                      <a:lnTo>
                        <a:pt x="62" y="10"/>
                      </a:lnTo>
                      <a:lnTo>
                        <a:pt x="57" y="7"/>
                      </a:lnTo>
                      <a:lnTo>
                        <a:pt x="50" y="3"/>
                      </a:lnTo>
                      <a:lnTo>
                        <a:pt x="45" y="0"/>
                      </a:lnTo>
                      <a:lnTo>
                        <a:pt x="36" y="0"/>
                      </a:lnTo>
                      <a:lnTo>
                        <a:pt x="29" y="0"/>
                      </a:lnTo>
                      <a:lnTo>
                        <a:pt x="22" y="3"/>
                      </a:lnTo>
                      <a:lnTo>
                        <a:pt x="16" y="7"/>
                      </a:lnTo>
                      <a:lnTo>
                        <a:pt x="11" y="10"/>
                      </a:lnTo>
                      <a:lnTo>
                        <a:pt x="6" y="16"/>
                      </a:lnTo>
                      <a:lnTo>
                        <a:pt x="2" y="23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2" y="52"/>
                      </a:lnTo>
                      <a:lnTo>
                        <a:pt x="6" y="57"/>
                      </a:lnTo>
                      <a:lnTo>
                        <a:pt x="11" y="65"/>
                      </a:lnTo>
                      <a:lnTo>
                        <a:pt x="16" y="68"/>
                      </a:lnTo>
                      <a:lnTo>
                        <a:pt x="22" y="72"/>
                      </a:lnTo>
                      <a:lnTo>
                        <a:pt x="29" y="74"/>
                      </a:lnTo>
                      <a:lnTo>
                        <a:pt x="36" y="76"/>
                      </a:lnTo>
                      <a:lnTo>
                        <a:pt x="45" y="74"/>
                      </a:lnTo>
                      <a:lnTo>
                        <a:pt x="50" y="72"/>
                      </a:lnTo>
                      <a:lnTo>
                        <a:pt x="57" y="68"/>
                      </a:lnTo>
                      <a:lnTo>
                        <a:pt x="62" y="65"/>
                      </a:lnTo>
                      <a:lnTo>
                        <a:pt x="68" y="57"/>
                      </a:lnTo>
                      <a:lnTo>
                        <a:pt x="69" y="52"/>
                      </a:lnTo>
                      <a:lnTo>
                        <a:pt x="73" y="45"/>
                      </a:lnTo>
                      <a:lnTo>
                        <a:pt x="73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Freeform 69"/>
                <p:cNvSpPr/>
                <p:nvPr/>
              </p:nvSpPr>
              <p:spPr bwMode="auto">
                <a:xfrm>
                  <a:off x="2316" y="2806"/>
                  <a:ext cx="73" cy="76"/>
                </a:xfrm>
                <a:custGeom>
                  <a:avLst/>
                  <a:gdLst>
                    <a:gd name="T0" fmla="*/ 73 w 73"/>
                    <a:gd name="T1" fmla="*/ 38 h 76"/>
                    <a:gd name="T2" fmla="*/ 73 w 73"/>
                    <a:gd name="T3" fmla="*/ 30 h 76"/>
                    <a:gd name="T4" fmla="*/ 69 w 73"/>
                    <a:gd name="T5" fmla="*/ 23 h 76"/>
                    <a:gd name="T6" fmla="*/ 68 w 73"/>
                    <a:gd name="T7" fmla="*/ 16 h 76"/>
                    <a:gd name="T8" fmla="*/ 62 w 73"/>
                    <a:gd name="T9" fmla="*/ 10 h 76"/>
                    <a:gd name="T10" fmla="*/ 57 w 73"/>
                    <a:gd name="T11" fmla="*/ 7 h 76"/>
                    <a:gd name="T12" fmla="*/ 50 w 73"/>
                    <a:gd name="T13" fmla="*/ 3 h 76"/>
                    <a:gd name="T14" fmla="*/ 45 w 73"/>
                    <a:gd name="T15" fmla="*/ 0 h 76"/>
                    <a:gd name="T16" fmla="*/ 36 w 73"/>
                    <a:gd name="T17" fmla="*/ 0 h 76"/>
                    <a:gd name="T18" fmla="*/ 29 w 73"/>
                    <a:gd name="T19" fmla="*/ 0 h 76"/>
                    <a:gd name="T20" fmla="*/ 22 w 73"/>
                    <a:gd name="T21" fmla="*/ 3 h 76"/>
                    <a:gd name="T22" fmla="*/ 16 w 73"/>
                    <a:gd name="T23" fmla="*/ 7 h 76"/>
                    <a:gd name="T24" fmla="*/ 11 w 73"/>
                    <a:gd name="T25" fmla="*/ 10 h 76"/>
                    <a:gd name="T26" fmla="*/ 6 w 73"/>
                    <a:gd name="T27" fmla="*/ 16 h 76"/>
                    <a:gd name="T28" fmla="*/ 2 w 73"/>
                    <a:gd name="T29" fmla="*/ 23 h 76"/>
                    <a:gd name="T30" fmla="*/ 0 w 73"/>
                    <a:gd name="T31" fmla="*/ 30 h 76"/>
                    <a:gd name="T32" fmla="*/ 0 w 73"/>
                    <a:gd name="T33" fmla="*/ 38 h 76"/>
                    <a:gd name="T34" fmla="*/ 0 w 73"/>
                    <a:gd name="T35" fmla="*/ 45 h 76"/>
                    <a:gd name="T36" fmla="*/ 2 w 73"/>
                    <a:gd name="T37" fmla="*/ 52 h 76"/>
                    <a:gd name="T38" fmla="*/ 6 w 73"/>
                    <a:gd name="T39" fmla="*/ 57 h 76"/>
                    <a:gd name="T40" fmla="*/ 11 w 73"/>
                    <a:gd name="T41" fmla="*/ 65 h 76"/>
                    <a:gd name="T42" fmla="*/ 16 w 73"/>
                    <a:gd name="T43" fmla="*/ 68 h 76"/>
                    <a:gd name="T44" fmla="*/ 22 w 73"/>
                    <a:gd name="T45" fmla="*/ 72 h 76"/>
                    <a:gd name="T46" fmla="*/ 29 w 73"/>
                    <a:gd name="T47" fmla="*/ 74 h 76"/>
                    <a:gd name="T48" fmla="*/ 36 w 73"/>
                    <a:gd name="T49" fmla="*/ 76 h 76"/>
                    <a:gd name="T50" fmla="*/ 45 w 73"/>
                    <a:gd name="T51" fmla="*/ 74 h 76"/>
                    <a:gd name="T52" fmla="*/ 50 w 73"/>
                    <a:gd name="T53" fmla="*/ 72 h 76"/>
                    <a:gd name="T54" fmla="*/ 57 w 73"/>
                    <a:gd name="T55" fmla="*/ 68 h 76"/>
                    <a:gd name="T56" fmla="*/ 62 w 73"/>
                    <a:gd name="T57" fmla="*/ 65 h 76"/>
                    <a:gd name="T58" fmla="*/ 68 w 73"/>
                    <a:gd name="T59" fmla="*/ 57 h 76"/>
                    <a:gd name="T60" fmla="*/ 69 w 73"/>
                    <a:gd name="T61" fmla="*/ 52 h 76"/>
                    <a:gd name="T62" fmla="*/ 73 w 73"/>
                    <a:gd name="T63" fmla="*/ 45 h 76"/>
                    <a:gd name="T64" fmla="*/ 73 w 73"/>
                    <a:gd name="T65" fmla="*/ 38 h 7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" h="76">
                      <a:moveTo>
                        <a:pt x="73" y="38"/>
                      </a:moveTo>
                      <a:lnTo>
                        <a:pt x="73" y="30"/>
                      </a:lnTo>
                      <a:lnTo>
                        <a:pt x="69" y="23"/>
                      </a:lnTo>
                      <a:lnTo>
                        <a:pt x="68" y="16"/>
                      </a:lnTo>
                      <a:lnTo>
                        <a:pt x="62" y="10"/>
                      </a:lnTo>
                      <a:lnTo>
                        <a:pt x="57" y="7"/>
                      </a:lnTo>
                      <a:lnTo>
                        <a:pt x="50" y="3"/>
                      </a:lnTo>
                      <a:lnTo>
                        <a:pt x="45" y="0"/>
                      </a:lnTo>
                      <a:lnTo>
                        <a:pt x="36" y="0"/>
                      </a:lnTo>
                      <a:lnTo>
                        <a:pt x="29" y="0"/>
                      </a:lnTo>
                      <a:lnTo>
                        <a:pt x="22" y="3"/>
                      </a:lnTo>
                      <a:lnTo>
                        <a:pt x="16" y="7"/>
                      </a:lnTo>
                      <a:lnTo>
                        <a:pt x="11" y="10"/>
                      </a:lnTo>
                      <a:lnTo>
                        <a:pt x="6" y="16"/>
                      </a:lnTo>
                      <a:lnTo>
                        <a:pt x="2" y="23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2" y="52"/>
                      </a:lnTo>
                      <a:lnTo>
                        <a:pt x="6" y="57"/>
                      </a:lnTo>
                      <a:lnTo>
                        <a:pt x="11" y="65"/>
                      </a:lnTo>
                      <a:lnTo>
                        <a:pt x="16" y="68"/>
                      </a:lnTo>
                      <a:lnTo>
                        <a:pt x="22" y="72"/>
                      </a:lnTo>
                      <a:lnTo>
                        <a:pt x="29" y="74"/>
                      </a:lnTo>
                      <a:lnTo>
                        <a:pt x="36" y="76"/>
                      </a:lnTo>
                      <a:lnTo>
                        <a:pt x="45" y="74"/>
                      </a:lnTo>
                      <a:lnTo>
                        <a:pt x="50" y="72"/>
                      </a:lnTo>
                      <a:lnTo>
                        <a:pt x="57" y="68"/>
                      </a:lnTo>
                      <a:lnTo>
                        <a:pt x="62" y="65"/>
                      </a:lnTo>
                      <a:lnTo>
                        <a:pt x="68" y="57"/>
                      </a:lnTo>
                      <a:lnTo>
                        <a:pt x="69" y="52"/>
                      </a:lnTo>
                      <a:lnTo>
                        <a:pt x="73" y="45"/>
                      </a:lnTo>
                      <a:lnTo>
                        <a:pt x="73" y="3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Freeform 70"/>
                <p:cNvSpPr/>
                <p:nvPr/>
              </p:nvSpPr>
              <p:spPr bwMode="auto">
                <a:xfrm>
                  <a:off x="2316" y="3178"/>
                  <a:ext cx="73" cy="76"/>
                </a:xfrm>
                <a:custGeom>
                  <a:avLst/>
                  <a:gdLst>
                    <a:gd name="T0" fmla="*/ 73 w 73"/>
                    <a:gd name="T1" fmla="*/ 38 h 76"/>
                    <a:gd name="T2" fmla="*/ 73 w 73"/>
                    <a:gd name="T3" fmla="*/ 31 h 76"/>
                    <a:gd name="T4" fmla="*/ 69 w 73"/>
                    <a:gd name="T5" fmla="*/ 24 h 76"/>
                    <a:gd name="T6" fmla="*/ 68 w 73"/>
                    <a:gd name="T7" fmla="*/ 17 h 76"/>
                    <a:gd name="T8" fmla="*/ 62 w 73"/>
                    <a:gd name="T9" fmla="*/ 11 h 76"/>
                    <a:gd name="T10" fmla="*/ 57 w 73"/>
                    <a:gd name="T11" fmla="*/ 7 h 76"/>
                    <a:gd name="T12" fmla="*/ 50 w 73"/>
                    <a:gd name="T13" fmla="*/ 4 h 76"/>
                    <a:gd name="T14" fmla="*/ 45 w 73"/>
                    <a:gd name="T15" fmla="*/ 0 h 76"/>
                    <a:gd name="T16" fmla="*/ 36 w 73"/>
                    <a:gd name="T17" fmla="*/ 0 h 76"/>
                    <a:gd name="T18" fmla="*/ 29 w 73"/>
                    <a:gd name="T19" fmla="*/ 0 h 76"/>
                    <a:gd name="T20" fmla="*/ 22 w 73"/>
                    <a:gd name="T21" fmla="*/ 4 h 76"/>
                    <a:gd name="T22" fmla="*/ 16 w 73"/>
                    <a:gd name="T23" fmla="*/ 7 h 76"/>
                    <a:gd name="T24" fmla="*/ 11 w 73"/>
                    <a:gd name="T25" fmla="*/ 11 h 76"/>
                    <a:gd name="T26" fmla="*/ 6 w 73"/>
                    <a:gd name="T27" fmla="*/ 17 h 76"/>
                    <a:gd name="T28" fmla="*/ 2 w 73"/>
                    <a:gd name="T29" fmla="*/ 24 h 76"/>
                    <a:gd name="T30" fmla="*/ 0 w 73"/>
                    <a:gd name="T31" fmla="*/ 31 h 76"/>
                    <a:gd name="T32" fmla="*/ 0 w 73"/>
                    <a:gd name="T33" fmla="*/ 38 h 76"/>
                    <a:gd name="T34" fmla="*/ 0 w 73"/>
                    <a:gd name="T35" fmla="*/ 45 h 76"/>
                    <a:gd name="T36" fmla="*/ 2 w 73"/>
                    <a:gd name="T37" fmla="*/ 53 h 76"/>
                    <a:gd name="T38" fmla="*/ 6 w 73"/>
                    <a:gd name="T39" fmla="*/ 58 h 76"/>
                    <a:gd name="T40" fmla="*/ 11 w 73"/>
                    <a:gd name="T41" fmla="*/ 64 h 76"/>
                    <a:gd name="T42" fmla="*/ 16 w 73"/>
                    <a:gd name="T43" fmla="*/ 69 h 76"/>
                    <a:gd name="T44" fmla="*/ 22 w 73"/>
                    <a:gd name="T45" fmla="*/ 73 h 76"/>
                    <a:gd name="T46" fmla="*/ 29 w 73"/>
                    <a:gd name="T47" fmla="*/ 74 h 76"/>
                    <a:gd name="T48" fmla="*/ 36 w 73"/>
                    <a:gd name="T49" fmla="*/ 76 h 76"/>
                    <a:gd name="T50" fmla="*/ 45 w 73"/>
                    <a:gd name="T51" fmla="*/ 74 h 76"/>
                    <a:gd name="T52" fmla="*/ 50 w 73"/>
                    <a:gd name="T53" fmla="*/ 73 h 76"/>
                    <a:gd name="T54" fmla="*/ 57 w 73"/>
                    <a:gd name="T55" fmla="*/ 69 h 76"/>
                    <a:gd name="T56" fmla="*/ 62 w 73"/>
                    <a:gd name="T57" fmla="*/ 64 h 76"/>
                    <a:gd name="T58" fmla="*/ 68 w 73"/>
                    <a:gd name="T59" fmla="*/ 58 h 76"/>
                    <a:gd name="T60" fmla="*/ 69 w 73"/>
                    <a:gd name="T61" fmla="*/ 53 h 76"/>
                    <a:gd name="T62" fmla="*/ 73 w 73"/>
                    <a:gd name="T63" fmla="*/ 45 h 76"/>
                    <a:gd name="T64" fmla="*/ 73 w 73"/>
                    <a:gd name="T65" fmla="*/ 38 h 7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" h="76">
                      <a:moveTo>
                        <a:pt x="73" y="38"/>
                      </a:moveTo>
                      <a:lnTo>
                        <a:pt x="73" y="31"/>
                      </a:lnTo>
                      <a:lnTo>
                        <a:pt x="69" y="24"/>
                      </a:lnTo>
                      <a:lnTo>
                        <a:pt x="68" y="17"/>
                      </a:lnTo>
                      <a:lnTo>
                        <a:pt x="62" y="11"/>
                      </a:lnTo>
                      <a:lnTo>
                        <a:pt x="57" y="7"/>
                      </a:lnTo>
                      <a:lnTo>
                        <a:pt x="50" y="4"/>
                      </a:lnTo>
                      <a:lnTo>
                        <a:pt x="45" y="0"/>
                      </a:lnTo>
                      <a:lnTo>
                        <a:pt x="36" y="0"/>
                      </a:lnTo>
                      <a:lnTo>
                        <a:pt x="29" y="0"/>
                      </a:lnTo>
                      <a:lnTo>
                        <a:pt x="22" y="4"/>
                      </a:lnTo>
                      <a:lnTo>
                        <a:pt x="16" y="7"/>
                      </a:lnTo>
                      <a:lnTo>
                        <a:pt x="11" y="11"/>
                      </a:lnTo>
                      <a:lnTo>
                        <a:pt x="6" y="17"/>
                      </a:lnTo>
                      <a:lnTo>
                        <a:pt x="2" y="24"/>
                      </a:lnTo>
                      <a:lnTo>
                        <a:pt x="0" y="31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2" y="53"/>
                      </a:lnTo>
                      <a:lnTo>
                        <a:pt x="6" y="58"/>
                      </a:lnTo>
                      <a:lnTo>
                        <a:pt x="11" y="64"/>
                      </a:lnTo>
                      <a:lnTo>
                        <a:pt x="16" y="69"/>
                      </a:lnTo>
                      <a:lnTo>
                        <a:pt x="22" y="73"/>
                      </a:lnTo>
                      <a:lnTo>
                        <a:pt x="29" y="74"/>
                      </a:lnTo>
                      <a:lnTo>
                        <a:pt x="36" y="76"/>
                      </a:lnTo>
                      <a:lnTo>
                        <a:pt x="45" y="74"/>
                      </a:lnTo>
                      <a:lnTo>
                        <a:pt x="50" y="73"/>
                      </a:lnTo>
                      <a:lnTo>
                        <a:pt x="57" y="69"/>
                      </a:lnTo>
                      <a:lnTo>
                        <a:pt x="62" y="64"/>
                      </a:lnTo>
                      <a:lnTo>
                        <a:pt x="68" y="58"/>
                      </a:lnTo>
                      <a:lnTo>
                        <a:pt x="69" y="53"/>
                      </a:lnTo>
                      <a:lnTo>
                        <a:pt x="73" y="45"/>
                      </a:lnTo>
                      <a:lnTo>
                        <a:pt x="73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Freeform 71"/>
                <p:cNvSpPr/>
                <p:nvPr/>
              </p:nvSpPr>
              <p:spPr bwMode="auto">
                <a:xfrm>
                  <a:off x="2316" y="3178"/>
                  <a:ext cx="73" cy="76"/>
                </a:xfrm>
                <a:custGeom>
                  <a:avLst/>
                  <a:gdLst>
                    <a:gd name="T0" fmla="*/ 73 w 73"/>
                    <a:gd name="T1" fmla="*/ 38 h 76"/>
                    <a:gd name="T2" fmla="*/ 73 w 73"/>
                    <a:gd name="T3" fmla="*/ 31 h 76"/>
                    <a:gd name="T4" fmla="*/ 69 w 73"/>
                    <a:gd name="T5" fmla="*/ 24 h 76"/>
                    <a:gd name="T6" fmla="*/ 68 w 73"/>
                    <a:gd name="T7" fmla="*/ 17 h 76"/>
                    <a:gd name="T8" fmla="*/ 62 w 73"/>
                    <a:gd name="T9" fmla="*/ 11 h 76"/>
                    <a:gd name="T10" fmla="*/ 57 w 73"/>
                    <a:gd name="T11" fmla="*/ 7 h 76"/>
                    <a:gd name="T12" fmla="*/ 50 w 73"/>
                    <a:gd name="T13" fmla="*/ 4 h 76"/>
                    <a:gd name="T14" fmla="*/ 45 w 73"/>
                    <a:gd name="T15" fmla="*/ 0 h 76"/>
                    <a:gd name="T16" fmla="*/ 36 w 73"/>
                    <a:gd name="T17" fmla="*/ 0 h 76"/>
                    <a:gd name="T18" fmla="*/ 29 w 73"/>
                    <a:gd name="T19" fmla="*/ 0 h 76"/>
                    <a:gd name="T20" fmla="*/ 22 w 73"/>
                    <a:gd name="T21" fmla="*/ 4 h 76"/>
                    <a:gd name="T22" fmla="*/ 16 w 73"/>
                    <a:gd name="T23" fmla="*/ 7 h 76"/>
                    <a:gd name="T24" fmla="*/ 11 w 73"/>
                    <a:gd name="T25" fmla="*/ 11 h 76"/>
                    <a:gd name="T26" fmla="*/ 6 w 73"/>
                    <a:gd name="T27" fmla="*/ 17 h 76"/>
                    <a:gd name="T28" fmla="*/ 2 w 73"/>
                    <a:gd name="T29" fmla="*/ 24 h 76"/>
                    <a:gd name="T30" fmla="*/ 0 w 73"/>
                    <a:gd name="T31" fmla="*/ 31 h 76"/>
                    <a:gd name="T32" fmla="*/ 0 w 73"/>
                    <a:gd name="T33" fmla="*/ 38 h 76"/>
                    <a:gd name="T34" fmla="*/ 0 w 73"/>
                    <a:gd name="T35" fmla="*/ 45 h 76"/>
                    <a:gd name="T36" fmla="*/ 2 w 73"/>
                    <a:gd name="T37" fmla="*/ 53 h 76"/>
                    <a:gd name="T38" fmla="*/ 6 w 73"/>
                    <a:gd name="T39" fmla="*/ 58 h 76"/>
                    <a:gd name="T40" fmla="*/ 11 w 73"/>
                    <a:gd name="T41" fmla="*/ 64 h 76"/>
                    <a:gd name="T42" fmla="*/ 16 w 73"/>
                    <a:gd name="T43" fmla="*/ 69 h 76"/>
                    <a:gd name="T44" fmla="*/ 22 w 73"/>
                    <a:gd name="T45" fmla="*/ 73 h 76"/>
                    <a:gd name="T46" fmla="*/ 29 w 73"/>
                    <a:gd name="T47" fmla="*/ 74 h 76"/>
                    <a:gd name="T48" fmla="*/ 36 w 73"/>
                    <a:gd name="T49" fmla="*/ 76 h 76"/>
                    <a:gd name="T50" fmla="*/ 45 w 73"/>
                    <a:gd name="T51" fmla="*/ 74 h 76"/>
                    <a:gd name="T52" fmla="*/ 50 w 73"/>
                    <a:gd name="T53" fmla="*/ 73 h 76"/>
                    <a:gd name="T54" fmla="*/ 57 w 73"/>
                    <a:gd name="T55" fmla="*/ 69 h 76"/>
                    <a:gd name="T56" fmla="*/ 62 w 73"/>
                    <a:gd name="T57" fmla="*/ 64 h 76"/>
                    <a:gd name="T58" fmla="*/ 68 w 73"/>
                    <a:gd name="T59" fmla="*/ 58 h 76"/>
                    <a:gd name="T60" fmla="*/ 69 w 73"/>
                    <a:gd name="T61" fmla="*/ 53 h 76"/>
                    <a:gd name="T62" fmla="*/ 73 w 73"/>
                    <a:gd name="T63" fmla="*/ 45 h 76"/>
                    <a:gd name="T64" fmla="*/ 73 w 73"/>
                    <a:gd name="T65" fmla="*/ 38 h 7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" h="76">
                      <a:moveTo>
                        <a:pt x="73" y="38"/>
                      </a:moveTo>
                      <a:lnTo>
                        <a:pt x="73" y="31"/>
                      </a:lnTo>
                      <a:lnTo>
                        <a:pt x="69" y="24"/>
                      </a:lnTo>
                      <a:lnTo>
                        <a:pt x="68" y="17"/>
                      </a:lnTo>
                      <a:lnTo>
                        <a:pt x="62" y="11"/>
                      </a:lnTo>
                      <a:lnTo>
                        <a:pt x="57" y="7"/>
                      </a:lnTo>
                      <a:lnTo>
                        <a:pt x="50" y="4"/>
                      </a:lnTo>
                      <a:lnTo>
                        <a:pt x="45" y="0"/>
                      </a:lnTo>
                      <a:lnTo>
                        <a:pt x="36" y="0"/>
                      </a:lnTo>
                      <a:lnTo>
                        <a:pt x="29" y="0"/>
                      </a:lnTo>
                      <a:lnTo>
                        <a:pt x="22" y="4"/>
                      </a:lnTo>
                      <a:lnTo>
                        <a:pt x="16" y="7"/>
                      </a:lnTo>
                      <a:lnTo>
                        <a:pt x="11" y="11"/>
                      </a:lnTo>
                      <a:lnTo>
                        <a:pt x="6" y="17"/>
                      </a:lnTo>
                      <a:lnTo>
                        <a:pt x="2" y="24"/>
                      </a:lnTo>
                      <a:lnTo>
                        <a:pt x="0" y="31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2" y="53"/>
                      </a:lnTo>
                      <a:lnTo>
                        <a:pt x="6" y="58"/>
                      </a:lnTo>
                      <a:lnTo>
                        <a:pt x="11" y="64"/>
                      </a:lnTo>
                      <a:lnTo>
                        <a:pt x="16" y="69"/>
                      </a:lnTo>
                      <a:lnTo>
                        <a:pt x="22" y="73"/>
                      </a:lnTo>
                      <a:lnTo>
                        <a:pt x="29" y="74"/>
                      </a:lnTo>
                      <a:lnTo>
                        <a:pt x="36" y="76"/>
                      </a:lnTo>
                      <a:lnTo>
                        <a:pt x="45" y="74"/>
                      </a:lnTo>
                      <a:lnTo>
                        <a:pt x="50" y="73"/>
                      </a:lnTo>
                      <a:lnTo>
                        <a:pt x="57" y="69"/>
                      </a:lnTo>
                      <a:lnTo>
                        <a:pt x="62" y="64"/>
                      </a:lnTo>
                      <a:lnTo>
                        <a:pt x="68" y="58"/>
                      </a:lnTo>
                      <a:lnTo>
                        <a:pt x="69" y="53"/>
                      </a:lnTo>
                      <a:lnTo>
                        <a:pt x="73" y="45"/>
                      </a:lnTo>
                      <a:lnTo>
                        <a:pt x="73" y="3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Freeform 72"/>
                <p:cNvSpPr/>
                <p:nvPr/>
              </p:nvSpPr>
              <p:spPr bwMode="auto">
                <a:xfrm>
                  <a:off x="2482" y="2118"/>
                  <a:ext cx="75" cy="76"/>
                </a:xfrm>
                <a:custGeom>
                  <a:avLst/>
                  <a:gdLst>
                    <a:gd name="T0" fmla="*/ 75 w 75"/>
                    <a:gd name="T1" fmla="*/ 38 h 76"/>
                    <a:gd name="T2" fmla="*/ 73 w 75"/>
                    <a:gd name="T3" fmla="*/ 31 h 76"/>
                    <a:gd name="T4" fmla="*/ 71 w 75"/>
                    <a:gd name="T5" fmla="*/ 24 h 76"/>
                    <a:gd name="T6" fmla="*/ 67 w 75"/>
                    <a:gd name="T7" fmla="*/ 16 h 76"/>
                    <a:gd name="T8" fmla="*/ 64 w 75"/>
                    <a:gd name="T9" fmla="*/ 11 h 76"/>
                    <a:gd name="T10" fmla="*/ 57 w 75"/>
                    <a:gd name="T11" fmla="*/ 7 h 76"/>
                    <a:gd name="T12" fmla="*/ 52 w 75"/>
                    <a:gd name="T13" fmla="*/ 4 h 76"/>
                    <a:gd name="T14" fmla="*/ 45 w 75"/>
                    <a:gd name="T15" fmla="*/ 2 h 76"/>
                    <a:gd name="T16" fmla="*/ 37 w 75"/>
                    <a:gd name="T17" fmla="*/ 0 h 76"/>
                    <a:gd name="T18" fmla="*/ 30 w 75"/>
                    <a:gd name="T19" fmla="*/ 2 h 76"/>
                    <a:gd name="T20" fmla="*/ 23 w 75"/>
                    <a:gd name="T21" fmla="*/ 4 h 76"/>
                    <a:gd name="T22" fmla="*/ 16 w 75"/>
                    <a:gd name="T23" fmla="*/ 7 h 76"/>
                    <a:gd name="T24" fmla="*/ 11 w 75"/>
                    <a:gd name="T25" fmla="*/ 11 h 76"/>
                    <a:gd name="T26" fmla="*/ 7 w 75"/>
                    <a:gd name="T27" fmla="*/ 16 h 76"/>
                    <a:gd name="T28" fmla="*/ 4 w 75"/>
                    <a:gd name="T29" fmla="*/ 24 h 76"/>
                    <a:gd name="T30" fmla="*/ 0 w 75"/>
                    <a:gd name="T31" fmla="*/ 31 h 76"/>
                    <a:gd name="T32" fmla="*/ 0 w 75"/>
                    <a:gd name="T33" fmla="*/ 38 h 76"/>
                    <a:gd name="T34" fmla="*/ 0 w 75"/>
                    <a:gd name="T35" fmla="*/ 45 h 76"/>
                    <a:gd name="T36" fmla="*/ 4 w 75"/>
                    <a:gd name="T37" fmla="*/ 53 h 76"/>
                    <a:gd name="T38" fmla="*/ 7 w 75"/>
                    <a:gd name="T39" fmla="*/ 60 h 76"/>
                    <a:gd name="T40" fmla="*/ 11 w 75"/>
                    <a:gd name="T41" fmla="*/ 65 h 76"/>
                    <a:gd name="T42" fmla="*/ 16 w 75"/>
                    <a:gd name="T43" fmla="*/ 69 h 76"/>
                    <a:gd name="T44" fmla="*/ 23 w 75"/>
                    <a:gd name="T45" fmla="*/ 72 h 76"/>
                    <a:gd name="T46" fmla="*/ 30 w 75"/>
                    <a:gd name="T47" fmla="*/ 74 h 76"/>
                    <a:gd name="T48" fmla="*/ 37 w 75"/>
                    <a:gd name="T49" fmla="*/ 76 h 76"/>
                    <a:gd name="T50" fmla="*/ 45 w 75"/>
                    <a:gd name="T51" fmla="*/ 74 h 76"/>
                    <a:gd name="T52" fmla="*/ 52 w 75"/>
                    <a:gd name="T53" fmla="*/ 72 h 76"/>
                    <a:gd name="T54" fmla="*/ 57 w 75"/>
                    <a:gd name="T55" fmla="*/ 69 h 76"/>
                    <a:gd name="T56" fmla="*/ 64 w 75"/>
                    <a:gd name="T57" fmla="*/ 65 h 76"/>
                    <a:gd name="T58" fmla="*/ 67 w 75"/>
                    <a:gd name="T59" fmla="*/ 60 h 76"/>
                    <a:gd name="T60" fmla="*/ 71 w 75"/>
                    <a:gd name="T61" fmla="*/ 53 h 76"/>
                    <a:gd name="T62" fmla="*/ 73 w 75"/>
                    <a:gd name="T63" fmla="*/ 45 h 76"/>
                    <a:gd name="T64" fmla="*/ 75 w 75"/>
                    <a:gd name="T65" fmla="*/ 38 h 7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5" h="76">
                      <a:moveTo>
                        <a:pt x="75" y="38"/>
                      </a:moveTo>
                      <a:lnTo>
                        <a:pt x="73" y="31"/>
                      </a:lnTo>
                      <a:lnTo>
                        <a:pt x="71" y="24"/>
                      </a:lnTo>
                      <a:lnTo>
                        <a:pt x="67" y="16"/>
                      </a:lnTo>
                      <a:lnTo>
                        <a:pt x="64" y="11"/>
                      </a:lnTo>
                      <a:lnTo>
                        <a:pt x="57" y="7"/>
                      </a:lnTo>
                      <a:lnTo>
                        <a:pt x="52" y="4"/>
                      </a:lnTo>
                      <a:lnTo>
                        <a:pt x="45" y="2"/>
                      </a:lnTo>
                      <a:lnTo>
                        <a:pt x="37" y="0"/>
                      </a:lnTo>
                      <a:lnTo>
                        <a:pt x="30" y="2"/>
                      </a:lnTo>
                      <a:lnTo>
                        <a:pt x="23" y="4"/>
                      </a:lnTo>
                      <a:lnTo>
                        <a:pt x="16" y="7"/>
                      </a:lnTo>
                      <a:lnTo>
                        <a:pt x="11" y="11"/>
                      </a:lnTo>
                      <a:lnTo>
                        <a:pt x="7" y="16"/>
                      </a:lnTo>
                      <a:lnTo>
                        <a:pt x="4" y="24"/>
                      </a:lnTo>
                      <a:lnTo>
                        <a:pt x="0" y="31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4" y="53"/>
                      </a:lnTo>
                      <a:lnTo>
                        <a:pt x="7" y="60"/>
                      </a:lnTo>
                      <a:lnTo>
                        <a:pt x="11" y="65"/>
                      </a:lnTo>
                      <a:lnTo>
                        <a:pt x="16" y="69"/>
                      </a:lnTo>
                      <a:lnTo>
                        <a:pt x="23" y="72"/>
                      </a:lnTo>
                      <a:lnTo>
                        <a:pt x="30" y="74"/>
                      </a:lnTo>
                      <a:lnTo>
                        <a:pt x="37" y="76"/>
                      </a:lnTo>
                      <a:lnTo>
                        <a:pt x="45" y="74"/>
                      </a:lnTo>
                      <a:lnTo>
                        <a:pt x="52" y="72"/>
                      </a:lnTo>
                      <a:lnTo>
                        <a:pt x="57" y="69"/>
                      </a:lnTo>
                      <a:lnTo>
                        <a:pt x="64" y="65"/>
                      </a:lnTo>
                      <a:lnTo>
                        <a:pt x="67" y="60"/>
                      </a:lnTo>
                      <a:lnTo>
                        <a:pt x="71" y="53"/>
                      </a:lnTo>
                      <a:lnTo>
                        <a:pt x="73" y="45"/>
                      </a:lnTo>
                      <a:lnTo>
                        <a:pt x="75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Freeform 73"/>
                <p:cNvSpPr/>
                <p:nvPr/>
              </p:nvSpPr>
              <p:spPr bwMode="auto">
                <a:xfrm>
                  <a:off x="2482" y="2118"/>
                  <a:ext cx="75" cy="76"/>
                </a:xfrm>
                <a:custGeom>
                  <a:avLst/>
                  <a:gdLst>
                    <a:gd name="T0" fmla="*/ 75 w 75"/>
                    <a:gd name="T1" fmla="*/ 38 h 76"/>
                    <a:gd name="T2" fmla="*/ 73 w 75"/>
                    <a:gd name="T3" fmla="*/ 31 h 76"/>
                    <a:gd name="T4" fmla="*/ 71 w 75"/>
                    <a:gd name="T5" fmla="*/ 24 h 76"/>
                    <a:gd name="T6" fmla="*/ 67 w 75"/>
                    <a:gd name="T7" fmla="*/ 16 h 76"/>
                    <a:gd name="T8" fmla="*/ 64 w 75"/>
                    <a:gd name="T9" fmla="*/ 11 h 76"/>
                    <a:gd name="T10" fmla="*/ 57 w 75"/>
                    <a:gd name="T11" fmla="*/ 7 h 76"/>
                    <a:gd name="T12" fmla="*/ 52 w 75"/>
                    <a:gd name="T13" fmla="*/ 4 h 76"/>
                    <a:gd name="T14" fmla="*/ 45 w 75"/>
                    <a:gd name="T15" fmla="*/ 2 h 76"/>
                    <a:gd name="T16" fmla="*/ 37 w 75"/>
                    <a:gd name="T17" fmla="*/ 0 h 76"/>
                    <a:gd name="T18" fmla="*/ 30 w 75"/>
                    <a:gd name="T19" fmla="*/ 2 h 76"/>
                    <a:gd name="T20" fmla="*/ 23 w 75"/>
                    <a:gd name="T21" fmla="*/ 4 h 76"/>
                    <a:gd name="T22" fmla="*/ 16 w 75"/>
                    <a:gd name="T23" fmla="*/ 7 h 76"/>
                    <a:gd name="T24" fmla="*/ 11 w 75"/>
                    <a:gd name="T25" fmla="*/ 11 h 76"/>
                    <a:gd name="T26" fmla="*/ 7 w 75"/>
                    <a:gd name="T27" fmla="*/ 16 h 76"/>
                    <a:gd name="T28" fmla="*/ 4 w 75"/>
                    <a:gd name="T29" fmla="*/ 24 h 76"/>
                    <a:gd name="T30" fmla="*/ 0 w 75"/>
                    <a:gd name="T31" fmla="*/ 31 h 76"/>
                    <a:gd name="T32" fmla="*/ 0 w 75"/>
                    <a:gd name="T33" fmla="*/ 38 h 76"/>
                    <a:gd name="T34" fmla="*/ 0 w 75"/>
                    <a:gd name="T35" fmla="*/ 45 h 76"/>
                    <a:gd name="T36" fmla="*/ 4 w 75"/>
                    <a:gd name="T37" fmla="*/ 53 h 76"/>
                    <a:gd name="T38" fmla="*/ 7 w 75"/>
                    <a:gd name="T39" fmla="*/ 60 h 76"/>
                    <a:gd name="T40" fmla="*/ 11 w 75"/>
                    <a:gd name="T41" fmla="*/ 65 h 76"/>
                    <a:gd name="T42" fmla="*/ 16 w 75"/>
                    <a:gd name="T43" fmla="*/ 69 h 76"/>
                    <a:gd name="T44" fmla="*/ 23 w 75"/>
                    <a:gd name="T45" fmla="*/ 72 h 76"/>
                    <a:gd name="T46" fmla="*/ 30 w 75"/>
                    <a:gd name="T47" fmla="*/ 74 h 76"/>
                    <a:gd name="T48" fmla="*/ 37 w 75"/>
                    <a:gd name="T49" fmla="*/ 76 h 76"/>
                    <a:gd name="T50" fmla="*/ 45 w 75"/>
                    <a:gd name="T51" fmla="*/ 74 h 76"/>
                    <a:gd name="T52" fmla="*/ 52 w 75"/>
                    <a:gd name="T53" fmla="*/ 72 h 76"/>
                    <a:gd name="T54" fmla="*/ 57 w 75"/>
                    <a:gd name="T55" fmla="*/ 69 h 76"/>
                    <a:gd name="T56" fmla="*/ 64 w 75"/>
                    <a:gd name="T57" fmla="*/ 65 h 76"/>
                    <a:gd name="T58" fmla="*/ 67 w 75"/>
                    <a:gd name="T59" fmla="*/ 60 h 76"/>
                    <a:gd name="T60" fmla="*/ 71 w 75"/>
                    <a:gd name="T61" fmla="*/ 53 h 76"/>
                    <a:gd name="T62" fmla="*/ 73 w 75"/>
                    <a:gd name="T63" fmla="*/ 45 h 76"/>
                    <a:gd name="T64" fmla="*/ 75 w 75"/>
                    <a:gd name="T65" fmla="*/ 38 h 7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5" h="76">
                      <a:moveTo>
                        <a:pt x="75" y="38"/>
                      </a:moveTo>
                      <a:lnTo>
                        <a:pt x="73" y="31"/>
                      </a:lnTo>
                      <a:lnTo>
                        <a:pt x="71" y="24"/>
                      </a:lnTo>
                      <a:lnTo>
                        <a:pt x="67" y="16"/>
                      </a:lnTo>
                      <a:lnTo>
                        <a:pt x="64" y="11"/>
                      </a:lnTo>
                      <a:lnTo>
                        <a:pt x="57" y="7"/>
                      </a:lnTo>
                      <a:lnTo>
                        <a:pt x="52" y="4"/>
                      </a:lnTo>
                      <a:lnTo>
                        <a:pt x="45" y="2"/>
                      </a:lnTo>
                      <a:lnTo>
                        <a:pt x="37" y="0"/>
                      </a:lnTo>
                      <a:lnTo>
                        <a:pt x="30" y="2"/>
                      </a:lnTo>
                      <a:lnTo>
                        <a:pt x="23" y="4"/>
                      </a:lnTo>
                      <a:lnTo>
                        <a:pt x="16" y="7"/>
                      </a:lnTo>
                      <a:lnTo>
                        <a:pt x="11" y="11"/>
                      </a:lnTo>
                      <a:lnTo>
                        <a:pt x="7" y="16"/>
                      </a:lnTo>
                      <a:lnTo>
                        <a:pt x="4" y="24"/>
                      </a:lnTo>
                      <a:lnTo>
                        <a:pt x="0" y="31"/>
                      </a:lnTo>
                      <a:lnTo>
                        <a:pt x="0" y="38"/>
                      </a:lnTo>
                      <a:lnTo>
                        <a:pt x="0" y="45"/>
                      </a:lnTo>
                      <a:lnTo>
                        <a:pt x="4" y="53"/>
                      </a:lnTo>
                      <a:lnTo>
                        <a:pt x="7" y="60"/>
                      </a:lnTo>
                      <a:lnTo>
                        <a:pt x="11" y="65"/>
                      </a:lnTo>
                      <a:lnTo>
                        <a:pt x="16" y="69"/>
                      </a:lnTo>
                      <a:lnTo>
                        <a:pt x="23" y="72"/>
                      </a:lnTo>
                      <a:lnTo>
                        <a:pt x="30" y="74"/>
                      </a:lnTo>
                      <a:lnTo>
                        <a:pt x="37" y="76"/>
                      </a:lnTo>
                      <a:lnTo>
                        <a:pt x="45" y="74"/>
                      </a:lnTo>
                      <a:lnTo>
                        <a:pt x="52" y="72"/>
                      </a:lnTo>
                      <a:lnTo>
                        <a:pt x="57" y="69"/>
                      </a:lnTo>
                      <a:lnTo>
                        <a:pt x="64" y="65"/>
                      </a:lnTo>
                      <a:lnTo>
                        <a:pt x="67" y="60"/>
                      </a:lnTo>
                      <a:lnTo>
                        <a:pt x="71" y="53"/>
                      </a:lnTo>
                      <a:lnTo>
                        <a:pt x="73" y="45"/>
                      </a:lnTo>
                      <a:lnTo>
                        <a:pt x="75" y="3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Rectangle 74"/>
                <p:cNvSpPr>
                  <a:spLocks noChangeArrowheads="1"/>
                </p:cNvSpPr>
                <p:nvPr/>
              </p:nvSpPr>
              <p:spPr bwMode="auto">
                <a:xfrm>
                  <a:off x="2773" y="3084"/>
                  <a:ext cx="11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Rectangle 75"/>
                <p:cNvSpPr>
                  <a:spLocks noChangeArrowheads="1"/>
                </p:cNvSpPr>
                <p:nvPr/>
              </p:nvSpPr>
              <p:spPr bwMode="auto">
                <a:xfrm>
                  <a:off x="1312" y="2858"/>
                  <a:ext cx="34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160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Rectangle 76"/>
                <p:cNvSpPr>
                  <a:spLocks noChangeArrowheads="1"/>
                </p:cNvSpPr>
                <p:nvPr/>
              </p:nvSpPr>
              <p:spPr bwMode="auto">
                <a:xfrm>
                  <a:off x="2249" y="2006"/>
                  <a:ext cx="237" cy="3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Freeform 77"/>
                <p:cNvSpPr/>
                <p:nvPr/>
              </p:nvSpPr>
              <p:spPr bwMode="auto">
                <a:xfrm>
                  <a:off x="1035" y="2098"/>
                  <a:ext cx="33" cy="34"/>
                </a:xfrm>
                <a:custGeom>
                  <a:avLst/>
                  <a:gdLst>
                    <a:gd name="T0" fmla="*/ 33 w 33"/>
                    <a:gd name="T1" fmla="*/ 18 h 34"/>
                    <a:gd name="T2" fmla="*/ 33 w 33"/>
                    <a:gd name="T3" fmla="*/ 14 h 34"/>
                    <a:gd name="T4" fmla="*/ 31 w 33"/>
                    <a:gd name="T5" fmla="*/ 11 h 34"/>
                    <a:gd name="T6" fmla="*/ 30 w 33"/>
                    <a:gd name="T7" fmla="*/ 7 h 34"/>
                    <a:gd name="T8" fmla="*/ 28 w 33"/>
                    <a:gd name="T9" fmla="*/ 5 h 34"/>
                    <a:gd name="T10" fmla="*/ 26 w 33"/>
                    <a:gd name="T11" fmla="*/ 4 h 34"/>
                    <a:gd name="T12" fmla="*/ 23 w 33"/>
                    <a:gd name="T13" fmla="*/ 2 h 34"/>
                    <a:gd name="T14" fmla="*/ 19 w 33"/>
                    <a:gd name="T15" fmla="*/ 0 h 34"/>
                    <a:gd name="T16" fmla="*/ 15 w 33"/>
                    <a:gd name="T17" fmla="*/ 0 h 34"/>
                    <a:gd name="T18" fmla="*/ 12 w 33"/>
                    <a:gd name="T19" fmla="*/ 0 h 34"/>
                    <a:gd name="T20" fmla="*/ 10 w 33"/>
                    <a:gd name="T21" fmla="*/ 2 h 34"/>
                    <a:gd name="T22" fmla="*/ 7 w 33"/>
                    <a:gd name="T23" fmla="*/ 4 h 34"/>
                    <a:gd name="T24" fmla="*/ 5 w 33"/>
                    <a:gd name="T25" fmla="*/ 5 h 34"/>
                    <a:gd name="T26" fmla="*/ 1 w 33"/>
                    <a:gd name="T27" fmla="*/ 7 h 34"/>
                    <a:gd name="T28" fmla="*/ 1 w 33"/>
                    <a:gd name="T29" fmla="*/ 11 h 34"/>
                    <a:gd name="T30" fmla="*/ 0 w 33"/>
                    <a:gd name="T31" fmla="*/ 14 h 34"/>
                    <a:gd name="T32" fmla="*/ 0 w 33"/>
                    <a:gd name="T33" fmla="*/ 18 h 34"/>
                    <a:gd name="T34" fmla="*/ 0 w 33"/>
                    <a:gd name="T35" fmla="*/ 22 h 34"/>
                    <a:gd name="T36" fmla="*/ 1 w 33"/>
                    <a:gd name="T37" fmla="*/ 23 h 34"/>
                    <a:gd name="T38" fmla="*/ 1 w 33"/>
                    <a:gd name="T39" fmla="*/ 27 h 34"/>
                    <a:gd name="T40" fmla="*/ 5 w 33"/>
                    <a:gd name="T41" fmla="*/ 29 h 34"/>
                    <a:gd name="T42" fmla="*/ 7 w 33"/>
                    <a:gd name="T43" fmla="*/ 32 h 34"/>
                    <a:gd name="T44" fmla="*/ 10 w 33"/>
                    <a:gd name="T45" fmla="*/ 32 h 34"/>
                    <a:gd name="T46" fmla="*/ 12 w 33"/>
                    <a:gd name="T47" fmla="*/ 34 h 34"/>
                    <a:gd name="T48" fmla="*/ 15 w 33"/>
                    <a:gd name="T49" fmla="*/ 34 h 34"/>
                    <a:gd name="T50" fmla="*/ 19 w 33"/>
                    <a:gd name="T51" fmla="*/ 34 h 34"/>
                    <a:gd name="T52" fmla="*/ 23 w 33"/>
                    <a:gd name="T53" fmla="*/ 32 h 34"/>
                    <a:gd name="T54" fmla="*/ 26 w 33"/>
                    <a:gd name="T55" fmla="*/ 32 h 34"/>
                    <a:gd name="T56" fmla="*/ 28 w 33"/>
                    <a:gd name="T57" fmla="*/ 29 h 34"/>
                    <a:gd name="T58" fmla="*/ 30 w 33"/>
                    <a:gd name="T59" fmla="*/ 27 h 34"/>
                    <a:gd name="T60" fmla="*/ 31 w 33"/>
                    <a:gd name="T61" fmla="*/ 23 h 34"/>
                    <a:gd name="T62" fmla="*/ 33 w 33"/>
                    <a:gd name="T63" fmla="*/ 22 h 34"/>
                    <a:gd name="T64" fmla="*/ 33 w 33"/>
                    <a:gd name="T65" fmla="*/ 18 h 3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3" h="34">
                      <a:moveTo>
                        <a:pt x="33" y="18"/>
                      </a:moveTo>
                      <a:lnTo>
                        <a:pt x="33" y="14"/>
                      </a:lnTo>
                      <a:lnTo>
                        <a:pt x="31" y="11"/>
                      </a:lnTo>
                      <a:lnTo>
                        <a:pt x="30" y="7"/>
                      </a:lnTo>
                      <a:lnTo>
                        <a:pt x="28" y="5"/>
                      </a:lnTo>
                      <a:lnTo>
                        <a:pt x="26" y="4"/>
                      </a:lnTo>
                      <a:lnTo>
                        <a:pt x="23" y="2"/>
                      </a:lnTo>
                      <a:lnTo>
                        <a:pt x="19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5" y="5"/>
                      </a:lnTo>
                      <a:lnTo>
                        <a:pt x="1" y="7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1" y="23"/>
                      </a:lnTo>
                      <a:lnTo>
                        <a:pt x="1" y="27"/>
                      </a:lnTo>
                      <a:lnTo>
                        <a:pt x="5" y="29"/>
                      </a:lnTo>
                      <a:lnTo>
                        <a:pt x="7" y="32"/>
                      </a:lnTo>
                      <a:lnTo>
                        <a:pt x="10" y="32"/>
                      </a:lnTo>
                      <a:lnTo>
                        <a:pt x="12" y="34"/>
                      </a:lnTo>
                      <a:lnTo>
                        <a:pt x="15" y="34"/>
                      </a:lnTo>
                      <a:lnTo>
                        <a:pt x="19" y="34"/>
                      </a:lnTo>
                      <a:lnTo>
                        <a:pt x="23" y="32"/>
                      </a:lnTo>
                      <a:lnTo>
                        <a:pt x="26" y="32"/>
                      </a:lnTo>
                      <a:lnTo>
                        <a:pt x="28" y="29"/>
                      </a:lnTo>
                      <a:lnTo>
                        <a:pt x="30" y="27"/>
                      </a:lnTo>
                      <a:lnTo>
                        <a:pt x="31" y="23"/>
                      </a:lnTo>
                      <a:lnTo>
                        <a:pt x="33" y="22"/>
                      </a:lnTo>
                      <a:lnTo>
                        <a:pt x="33" y="1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Freeform 78"/>
                <p:cNvSpPr/>
                <p:nvPr/>
              </p:nvSpPr>
              <p:spPr bwMode="auto">
                <a:xfrm>
                  <a:off x="1864" y="2183"/>
                  <a:ext cx="34" cy="34"/>
                </a:xfrm>
                <a:custGeom>
                  <a:avLst/>
                  <a:gdLst>
                    <a:gd name="T0" fmla="*/ 34 w 34"/>
                    <a:gd name="T1" fmla="*/ 16 h 34"/>
                    <a:gd name="T2" fmla="*/ 34 w 34"/>
                    <a:gd name="T3" fmla="*/ 12 h 34"/>
                    <a:gd name="T4" fmla="*/ 34 w 34"/>
                    <a:gd name="T5" fmla="*/ 11 h 34"/>
                    <a:gd name="T6" fmla="*/ 32 w 34"/>
                    <a:gd name="T7" fmla="*/ 7 h 34"/>
                    <a:gd name="T8" fmla="*/ 30 w 34"/>
                    <a:gd name="T9" fmla="*/ 5 h 34"/>
                    <a:gd name="T10" fmla="*/ 27 w 34"/>
                    <a:gd name="T11" fmla="*/ 2 h 34"/>
                    <a:gd name="T12" fmla="*/ 25 w 34"/>
                    <a:gd name="T13" fmla="*/ 0 h 34"/>
                    <a:gd name="T14" fmla="*/ 22 w 34"/>
                    <a:gd name="T15" fmla="*/ 0 h 34"/>
                    <a:gd name="T16" fmla="*/ 18 w 34"/>
                    <a:gd name="T17" fmla="*/ 0 h 34"/>
                    <a:gd name="T18" fmla="*/ 15 w 34"/>
                    <a:gd name="T19" fmla="*/ 0 h 34"/>
                    <a:gd name="T20" fmla="*/ 11 w 34"/>
                    <a:gd name="T21" fmla="*/ 0 h 34"/>
                    <a:gd name="T22" fmla="*/ 9 w 34"/>
                    <a:gd name="T23" fmla="*/ 2 h 34"/>
                    <a:gd name="T24" fmla="*/ 6 w 34"/>
                    <a:gd name="T25" fmla="*/ 5 h 34"/>
                    <a:gd name="T26" fmla="*/ 4 w 34"/>
                    <a:gd name="T27" fmla="*/ 7 h 34"/>
                    <a:gd name="T28" fmla="*/ 2 w 34"/>
                    <a:gd name="T29" fmla="*/ 11 h 34"/>
                    <a:gd name="T30" fmla="*/ 2 w 34"/>
                    <a:gd name="T31" fmla="*/ 12 h 34"/>
                    <a:gd name="T32" fmla="*/ 0 w 34"/>
                    <a:gd name="T33" fmla="*/ 16 h 34"/>
                    <a:gd name="T34" fmla="*/ 2 w 34"/>
                    <a:gd name="T35" fmla="*/ 20 h 34"/>
                    <a:gd name="T36" fmla="*/ 2 w 34"/>
                    <a:gd name="T37" fmla="*/ 23 h 34"/>
                    <a:gd name="T38" fmla="*/ 4 w 34"/>
                    <a:gd name="T39" fmla="*/ 25 h 34"/>
                    <a:gd name="T40" fmla="*/ 6 w 34"/>
                    <a:gd name="T41" fmla="*/ 29 h 34"/>
                    <a:gd name="T42" fmla="*/ 9 w 34"/>
                    <a:gd name="T43" fmla="*/ 31 h 34"/>
                    <a:gd name="T44" fmla="*/ 11 w 34"/>
                    <a:gd name="T45" fmla="*/ 32 h 34"/>
                    <a:gd name="T46" fmla="*/ 15 w 34"/>
                    <a:gd name="T47" fmla="*/ 32 h 34"/>
                    <a:gd name="T48" fmla="*/ 18 w 34"/>
                    <a:gd name="T49" fmla="*/ 34 h 34"/>
                    <a:gd name="T50" fmla="*/ 22 w 34"/>
                    <a:gd name="T51" fmla="*/ 32 h 34"/>
                    <a:gd name="T52" fmla="*/ 25 w 34"/>
                    <a:gd name="T53" fmla="*/ 32 h 34"/>
                    <a:gd name="T54" fmla="*/ 27 w 34"/>
                    <a:gd name="T55" fmla="*/ 31 h 34"/>
                    <a:gd name="T56" fmla="*/ 30 w 34"/>
                    <a:gd name="T57" fmla="*/ 29 h 34"/>
                    <a:gd name="T58" fmla="*/ 32 w 34"/>
                    <a:gd name="T59" fmla="*/ 25 h 34"/>
                    <a:gd name="T60" fmla="*/ 34 w 34"/>
                    <a:gd name="T61" fmla="*/ 23 h 34"/>
                    <a:gd name="T62" fmla="*/ 34 w 34"/>
                    <a:gd name="T63" fmla="*/ 20 h 34"/>
                    <a:gd name="T64" fmla="*/ 34 w 34"/>
                    <a:gd name="T65" fmla="*/ 16 h 3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4" h="34">
                      <a:moveTo>
                        <a:pt x="34" y="16"/>
                      </a:moveTo>
                      <a:lnTo>
                        <a:pt x="34" y="12"/>
                      </a:lnTo>
                      <a:lnTo>
                        <a:pt x="34" y="11"/>
                      </a:lnTo>
                      <a:lnTo>
                        <a:pt x="32" y="7"/>
                      </a:lnTo>
                      <a:lnTo>
                        <a:pt x="30" y="5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2" y="0"/>
                      </a:lnTo>
                      <a:lnTo>
                        <a:pt x="18" y="0"/>
                      </a:lnTo>
                      <a:lnTo>
                        <a:pt x="15" y="0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6" y="5"/>
                      </a:lnTo>
                      <a:lnTo>
                        <a:pt x="4" y="7"/>
                      </a:lnTo>
                      <a:lnTo>
                        <a:pt x="2" y="11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2" y="20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9"/>
                      </a:lnTo>
                      <a:lnTo>
                        <a:pt x="9" y="31"/>
                      </a:lnTo>
                      <a:lnTo>
                        <a:pt x="11" y="32"/>
                      </a:lnTo>
                      <a:lnTo>
                        <a:pt x="15" y="32"/>
                      </a:lnTo>
                      <a:lnTo>
                        <a:pt x="18" y="34"/>
                      </a:lnTo>
                      <a:lnTo>
                        <a:pt x="22" y="32"/>
                      </a:lnTo>
                      <a:lnTo>
                        <a:pt x="25" y="32"/>
                      </a:lnTo>
                      <a:lnTo>
                        <a:pt x="27" y="31"/>
                      </a:lnTo>
                      <a:lnTo>
                        <a:pt x="30" y="29"/>
                      </a:lnTo>
                      <a:lnTo>
                        <a:pt x="32" y="25"/>
                      </a:lnTo>
                      <a:lnTo>
                        <a:pt x="34" y="23"/>
                      </a:lnTo>
                      <a:lnTo>
                        <a:pt x="34" y="20"/>
                      </a:lnTo>
                      <a:lnTo>
                        <a:pt x="34" y="1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Line 79"/>
                <p:cNvSpPr>
                  <a:spLocks noChangeShapeType="1"/>
                </p:cNvSpPr>
                <p:nvPr/>
              </p:nvSpPr>
              <p:spPr bwMode="auto">
                <a:xfrm>
                  <a:off x="2318" y="2601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Rectangle 80"/>
                <p:cNvSpPr>
                  <a:spLocks noChangeArrowheads="1"/>
                </p:cNvSpPr>
                <p:nvPr/>
              </p:nvSpPr>
              <p:spPr bwMode="auto">
                <a:xfrm>
                  <a:off x="2128" y="2510"/>
                  <a:ext cx="16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Rectangle 81"/>
                <p:cNvSpPr>
                  <a:spLocks noChangeArrowheads="1"/>
                </p:cNvSpPr>
                <p:nvPr/>
              </p:nvSpPr>
              <p:spPr bwMode="auto">
                <a:xfrm>
                  <a:off x="1598" y="3705"/>
                  <a:ext cx="11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Rectangle 82"/>
                <p:cNvSpPr>
                  <a:spLocks noChangeArrowheads="1"/>
                </p:cNvSpPr>
                <p:nvPr/>
              </p:nvSpPr>
              <p:spPr bwMode="auto">
                <a:xfrm>
                  <a:off x="1845" y="3705"/>
                  <a:ext cx="11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Rectangle 83"/>
                <p:cNvSpPr>
                  <a:spLocks noChangeArrowheads="1"/>
                </p:cNvSpPr>
                <p:nvPr/>
              </p:nvSpPr>
              <p:spPr bwMode="auto">
                <a:xfrm>
                  <a:off x="1312" y="3720"/>
                  <a:ext cx="11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Rectangle 84"/>
                <p:cNvSpPr>
                  <a:spLocks noChangeArrowheads="1"/>
                </p:cNvSpPr>
                <p:nvPr/>
              </p:nvSpPr>
              <p:spPr bwMode="auto">
                <a:xfrm>
                  <a:off x="1015" y="3714"/>
                  <a:ext cx="11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Rectangle 85"/>
                <p:cNvSpPr>
                  <a:spLocks noChangeArrowheads="1"/>
                </p:cNvSpPr>
                <p:nvPr/>
              </p:nvSpPr>
              <p:spPr bwMode="auto">
                <a:xfrm>
                  <a:off x="279" y="2643"/>
                  <a:ext cx="11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endPara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Rectangle 86"/>
                <p:cNvSpPr>
                  <a:spLocks noChangeArrowheads="1"/>
                </p:cNvSpPr>
                <p:nvPr/>
              </p:nvSpPr>
              <p:spPr bwMode="auto">
                <a:xfrm>
                  <a:off x="92" y="3006"/>
                  <a:ext cx="49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CLK</a:t>
                  </a:r>
                  <a:endParaRPr kumimoji="1" lang="en-US" alt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" name="Line 88"/>
                <p:cNvSpPr>
                  <a:spLocks noChangeShapeType="1"/>
                </p:cNvSpPr>
                <p:nvPr/>
              </p:nvSpPr>
              <p:spPr bwMode="auto">
                <a:xfrm>
                  <a:off x="1037" y="2103"/>
                  <a:ext cx="113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" name="Line 89"/>
                <p:cNvSpPr>
                  <a:spLocks noChangeShapeType="1"/>
                </p:cNvSpPr>
                <p:nvPr/>
              </p:nvSpPr>
              <p:spPr bwMode="auto">
                <a:xfrm>
                  <a:off x="1888" y="2188"/>
                  <a:ext cx="28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Line 90"/>
                <p:cNvSpPr>
                  <a:spLocks noChangeShapeType="1"/>
                </p:cNvSpPr>
                <p:nvPr/>
              </p:nvSpPr>
              <p:spPr bwMode="auto">
                <a:xfrm>
                  <a:off x="555" y="3152"/>
                  <a:ext cx="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6" name="矩形 165"/>
              <p:cNvSpPr/>
              <p:nvPr/>
            </p:nvSpPr>
            <p:spPr>
              <a:xfrm>
                <a:off x="3429000" y="3169285"/>
                <a:ext cx="511172" cy="529589"/>
              </a:xfrm>
              <a:prstGeom prst="rect">
                <a:avLst/>
              </a:prstGeom>
              <a:ln w="34925">
                <a:solidFill>
                  <a:schemeClr val="tx1"/>
                </a:solidFill>
              </a:ln>
            </p:spPr>
            <p:txBody>
              <a:bodyPr rtlCol="0" anchor="ctr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 bwMode="auto">
              <a:xfrm>
                <a:off x="3418682" y="3158838"/>
                <a:ext cx="21748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&amp;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" name="Line 89"/>
            <p:cNvSpPr>
              <a:spLocks noChangeShapeType="1"/>
            </p:cNvSpPr>
            <p:nvPr/>
          </p:nvSpPr>
          <p:spPr bwMode="auto">
            <a:xfrm>
              <a:off x="3153568" y="4838542"/>
              <a:ext cx="449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utoUpdateAnimBg="0"/>
      <p:bldP spid="6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  <a:t>23</a:t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914400" y="1142999"/>
                <a:ext cx="7572375" cy="524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同样，令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CN" altLang="en-US" sz="2800" b="1" i="1" smtClean="0"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𝑳𝑫</m:t>
                        </m:r>
                      </m:e>
                    </m:acc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800" b="1" i="1" smtClean="0">
                            <a:latin typeface="Cambria Math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𝑪</m:t>
                        </m:r>
                      </m:e>
                    </m:acc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  且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800" b="1" baseline="-30000" dirty="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=0100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也可实现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142999"/>
                <a:ext cx="7572375" cy="524118"/>
              </a:xfrm>
              <a:prstGeom prst="rect">
                <a:avLst/>
              </a:prstGeom>
              <a:blipFill rotWithShape="1">
                <a:blip r:embed="rId2"/>
                <a:stretch>
                  <a:fillRect t="-121" b="-8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 bwMode="auto">
          <a:xfrm>
            <a:off x="4902200" y="3657600"/>
            <a:ext cx="3860800" cy="2057400"/>
            <a:chOff x="3136" y="2304"/>
            <a:chExt cx="2432" cy="1296"/>
          </a:xfrm>
        </p:grpSpPr>
        <p:grpSp>
          <p:nvGrpSpPr>
            <p:cNvPr id="7" name="Group 6"/>
            <p:cNvGrpSpPr/>
            <p:nvPr/>
          </p:nvGrpSpPr>
          <p:grpSpPr bwMode="auto">
            <a:xfrm>
              <a:off x="3136" y="2304"/>
              <a:ext cx="2400" cy="816"/>
              <a:chOff x="3168" y="2448"/>
              <a:chExt cx="2400" cy="816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0100</a:t>
                </a:r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5320" y="28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0101</a:t>
                </a: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4656" y="267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4992" y="2448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0110</a:t>
                </a:r>
              </a:p>
            </p:txBody>
          </p:sp>
        </p:grpSp>
        <p:grpSp>
          <p:nvGrpSpPr>
            <p:cNvPr id="8" name="Group 13"/>
            <p:cNvGrpSpPr/>
            <p:nvPr/>
          </p:nvGrpSpPr>
          <p:grpSpPr bwMode="auto">
            <a:xfrm>
              <a:off x="3168" y="3120"/>
              <a:ext cx="2400" cy="480"/>
              <a:chOff x="3200" y="3264"/>
              <a:chExt cx="2400" cy="480"/>
            </a:xfrm>
          </p:grpSpPr>
          <p:sp>
            <p:nvSpPr>
              <p:cNvPr id="10" name="Oval 14"/>
              <p:cNvSpPr>
                <a:spLocks noChangeArrowheads="1"/>
              </p:cNvSpPr>
              <p:nvPr/>
            </p:nvSpPr>
            <p:spPr bwMode="auto">
              <a:xfrm>
                <a:off x="3200" y="3312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1001</a:t>
                </a: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H="1">
                <a:off x="3776" y="350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4112" y="3296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H="1">
                <a:off x="4688" y="348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Oval 18"/>
              <p:cNvSpPr>
                <a:spLocks noChangeArrowheads="1"/>
              </p:cNvSpPr>
              <p:nvPr/>
            </p:nvSpPr>
            <p:spPr bwMode="auto">
              <a:xfrm>
                <a:off x="5024" y="3264"/>
                <a:ext cx="576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</a:rPr>
                  <a:t>0111</a:t>
                </a:r>
              </a:p>
            </p:txBody>
          </p:sp>
        </p:grp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448" y="278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9857" y="1990517"/>
            <a:ext cx="4713288" cy="3363913"/>
            <a:chOff x="146050" y="2971800"/>
            <a:chExt cx="4713288" cy="3363913"/>
          </a:xfrm>
        </p:grpSpPr>
        <p:grpSp>
          <p:nvGrpSpPr>
            <p:cNvPr id="90" name="Group 24"/>
            <p:cNvGrpSpPr/>
            <p:nvPr/>
          </p:nvGrpSpPr>
          <p:grpSpPr bwMode="auto">
            <a:xfrm>
              <a:off x="146050" y="2971800"/>
              <a:ext cx="4713288" cy="3363913"/>
              <a:chOff x="92" y="1872"/>
              <a:chExt cx="2969" cy="2119"/>
            </a:xfrm>
          </p:grpSpPr>
          <p:sp>
            <p:nvSpPr>
              <p:cNvPr id="92" name="AutoShape 25"/>
              <p:cNvSpPr>
                <a:spLocks noChangeAspect="1" noChangeArrowheads="1" noTextEdit="1"/>
              </p:cNvSpPr>
              <p:nvPr/>
            </p:nvSpPr>
            <p:spPr bwMode="auto">
              <a:xfrm>
                <a:off x="240" y="1872"/>
                <a:ext cx="2592" cy="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26"/>
              <p:cNvSpPr>
                <a:spLocks noChangeArrowheads="1"/>
              </p:cNvSpPr>
              <p:nvPr/>
            </p:nvSpPr>
            <p:spPr bwMode="auto">
              <a:xfrm>
                <a:off x="651" y="2480"/>
                <a:ext cx="1667" cy="9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27"/>
              <p:cNvSpPr>
                <a:spLocks noChangeArrowheads="1"/>
              </p:cNvSpPr>
              <p:nvPr/>
            </p:nvSpPr>
            <p:spPr bwMode="auto">
              <a:xfrm>
                <a:off x="651" y="2480"/>
                <a:ext cx="1667" cy="92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28"/>
              <p:cNvSpPr>
                <a:spLocks noChangeArrowheads="1"/>
              </p:cNvSpPr>
              <p:nvPr/>
            </p:nvSpPr>
            <p:spPr bwMode="auto">
              <a:xfrm>
                <a:off x="922" y="2479"/>
                <a:ext cx="1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29"/>
              <p:cNvSpPr>
                <a:spLocks noChangeArrowheads="1"/>
              </p:cNvSpPr>
              <p:nvPr/>
            </p:nvSpPr>
            <p:spPr bwMode="auto">
              <a:xfrm>
                <a:off x="1095" y="257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30"/>
              <p:cNvSpPr>
                <a:spLocks noChangeArrowheads="1"/>
              </p:cNvSpPr>
              <p:nvPr/>
            </p:nvSpPr>
            <p:spPr bwMode="auto">
              <a:xfrm>
                <a:off x="1140" y="2517"/>
                <a:ext cx="22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31"/>
              <p:cNvSpPr>
                <a:spLocks noChangeArrowheads="1"/>
              </p:cNvSpPr>
              <p:nvPr/>
            </p:nvSpPr>
            <p:spPr bwMode="auto">
              <a:xfrm>
                <a:off x="1218" y="2479"/>
                <a:ext cx="1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32"/>
              <p:cNvSpPr>
                <a:spLocks noChangeArrowheads="1"/>
              </p:cNvSpPr>
              <p:nvPr/>
            </p:nvSpPr>
            <p:spPr bwMode="auto">
              <a:xfrm>
                <a:off x="1384" y="2579"/>
                <a:ext cx="1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    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33"/>
              <p:cNvSpPr>
                <a:spLocks noChangeArrowheads="1"/>
              </p:cNvSpPr>
              <p:nvPr/>
            </p:nvSpPr>
            <p:spPr bwMode="auto">
              <a:xfrm>
                <a:off x="1474" y="2465"/>
                <a:ext cx="1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34"/>
              <p:cNvSpPr>
                <a:spLocks noChangeArrowheads="1"/>
              </p:cNvSpPr>
              <p:nvPr/>
            </p:nvSpPr>
            <p:spPr bwMode="auto">
              <a:xfrm>
                <a:off x="1645" y="2579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      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35"/>
              <p:cNvSpPr>
                <a:spLocks noChangeArrowheads="1"/>
              </p:cNvSpPr>
              <p:nvPr/>
            </p:nvSpPr>
            <p:spPr bwMode="auto">
              <a:xfrm>
                <a:off x="1766" y="2485"/>
                <a:ext cx="1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36"/>
              <p:cNvSpPr>
                <a:spLocks noChangeArrowheads="1"/>
              </p:cNvSpPr>
              <p:nvPr/>
            </p:nvSpPr>
            <p:spPr bwMode="auto">
              <a:xfrm>
                <a:off x="1932" y="257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37"/>
              <p:cNvSpPr>
                <a:spLocks noChangeArrowheads="1"/>
              </p:cNvSpPr>
              <p:nvPr/>
            </p:nvSpPr>
            <p:spPr bwMode="auto">
              <a:xfrm>
                <a:off x="934" y="3149"/>
                <a:ext cx="16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38"/>
              <p:cNvSpPr>
                <a:spLocks noChangeArrowheads="1"/>
              </p:cNvSpPr>
              <p:nvPr/>
            </p:nvSpPr>
            <p:spPr bwMode="auto">
              <a:xfrm>
                <a:off x="1095" y="326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39"/>
              <p:cNvSpPr>
                <a:spLocks noChangeArrowheads="1"/>
              </p:cNvSpPr>
              <p:nvPr/>
            </p:nvSpPr>
            <p:spPr bwMode="auto">
              <a:xfrm>
                <a:off x="1140" y="3200"/>
                <a:ext cx="22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40"/>
              <p:cNvSpPr>
                <a:spLocks noChangeArrowheads="1"/>
              </p:cNvSpPr>
              <p:nvPr/>
            </p:nvSpPr>
            <p:spPr bwMode="auto">
              <a:xfrm>
                <a:off x="1231" y="3149"/>
                <a:ext cx="16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41"/>
              <p:cNvSpPr>
                <a:spLocks noChangeArrowheads="1"/>
              </p:cNvSpPr>
              <p:nvPr/>
            </p:nvSpPr>
            <p:spPr bwMode="auto">
              <a:xfrm>
                <a:off x="1384" y="3263"/>
                <a:ext cx="1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    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42"/>
              <p:cNvSpPr>
                <a:spLocks noChangeArrowheads="1"/>
              </p:cNvSpPr>
              <p:nvPr/>
            </p:nvSpPr>
            <p:spPr bwMode="auto">
              <a:xfrm>
                <a:off x="1480" y="3156"/>
                <a:ext cx="16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 43"/>
              <p:cNvSpPr>
                <a:spLocks noChangeArrowheads="1"/>
              </p:cNvSpPr>
              <p:nvPr/>
            </p:nvSpPr>
            <p:spPr bwMode="auto">
              <a:xfrm>
                <a:off x="1645" y="326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      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Rectangle 44"/>
              <p:cNvSpPr>
                <a:spLocks noChangeArrowheads="1"/>
              </p:cNvSpPr>
              <p:nvPr/>
            </p:nvSpPr>
            <p:spPr bwMode="auto">
              <a:xfrm>
                <a:off x="1772" y="3161"/>
                <a:ext cx="16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45"/>
              <p:cNvSpPr>
                <a:spLocks noChangeArrowheads="1"/>
              </p:cNvSpPr>
              <p:nvPr/>
            </p:nvSpPr>
            <p:spPr bwMode="auto">
              <a:xfrm>
                <a:off x="1932" y="326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46"/>
              <p:cNvSpPr>
                <a:spLocks noChangeArrowheads="1"/>
              </p:cNvSpPr>
              <p:nvPr/>
            </p:nvSpPr>
            <p:spPr bwMode="auto">
              <a:xfrm>
                <a:off x="731" y="2659"/>
                <a:ext cx="30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ET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47"/>
              <p:cNvSpPr>
                <a:spLocks noChangeArrowheads="1"/>
              </p:cNvSpPr>
              <p:nvPr/>
            </p:nvSpPr>
            <p:spPr bwMode="auto">
              <a:xfrm>
                <a:off x="734" y="2833"/>
                <a:ext cx="28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48"/>
              <p:cNvSpPr/>
              <p:nvPr/>
            </p:nvSpPr>
            <p:spPr bwMode="auto">
              <a:xfrm>
                <a:off x="651" y="3062"/>
                <a:ext cx="92" cy="161"/>
              </a:xfrm>
              <a:custGeom>
                <a:avLst/>
                <a:gdLst>
                  <a:gd name="T0" fmla="*/ 0 w 92"/>
                  <a:gd name="T1" fmla="*/ 0 h 161"/>
                  <a:gd name="T2" fmla="*/ 92 w 92"/>
                  <a:gd name="T3" fmla="*/ 95 h 161"/>
                  <a:gd name="T4" fmla="*/ 0 w 92"/>
                  <a:gd name="T5" fmla="*/ 161 h 1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2" h="161">
                    <a:moveTo>
                      <a:pt x="0" y="0"/>
                    </a:moveTo>
                    <a:lnTo>
                      <a:pt x="92" y="95"/>
                    </a:lnTo>
                    <a:lnTo>
                      <a:pt x="0" y="161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907" y="2806"/>
                    <a:ext cx="384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eaLnBrk="1" hangingPunct="1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kumimoji="1" lang="en-US" altLang="zh-C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𝑳𝑫</m:t>
                              </m:r>
                            </m:e>
                          </m:acc>
                        </m:oMath>
                      </m:oMathPara>
                    </a14:m>
                    <a:endParaRPr kumimoji="1" lang="en-US" altLang="zh-CN" sz="2400" b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6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07" y="2806"/>
                    <a:ext cx="384" cy="27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Rectangle 50"/>
              <p:cNvSpPr>
                <a:spLocks noChangeArrowheads="1"/>
              </p:cNvSpPr>
              <p:nvPr/>
            </p:nvSpPr>
            <p:spPr bwMode="auto">
              <a:xfrm>
                <a:off x="1999" y="3029"/>
                <a:ext cx="27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18" name="Freeform 51"/>
              <p:cNvSpPr/>
              <p:nvPr/>
            </p:nvSpPr>
            <p:spPr bwMode="auto">
              <a:xfrm>
                <a:off x="2332" y="3195"/>
                <a:ext cx="41" cy="41"/>
              </a:xfrm>
              <a:custGeom>
                <a:avLst/>
                <a:gdLst>
                  <a:gd name="T0" fmla="*/ 41 w 41"/>
                  <a:gd name="T1" fmla="*/ 21 h 41"/>
                  <a:gd name="T2" fmla="*/ 39 w 41"/>
                  <a:gd name="T3" fmla="*/ 16 h 41"/>
                  <a:gd name="T4" fmla="*/ 39 w 41"/>
                  <a:gd name="T5" fmla="*/ 12 h 41"/>
                  <a:gd name="T6" fmla="*/ 37 w 41"/>
                  <a:gd name="T7" fmla="*/ 9 h 41"/>
                  <a:gd name="T8" fmla="*/ 34 w 41"/>
                  <a:gd name="T9" fmla="*/ 7 h 41"/>
                  <a:gd name="T10" fmla="*/ 32 w 41"/>
                  <a:gd name="T11" fmla="*/ 3 h 41"/>
                  <a:gd name="T12" fmla="*/ 29 w 41"/>
                  <a:gd name="T13" fmla="*/ 1 h 41"/>
                  <a:gd name="T14" fmla="*/ 25 w 41"/>
                  <a:gd name="T15" fmla="*/ 1 h 41"/>
                  <a:gd name="T16" fmla="*/ 20 w 41"/>
                  <a:gd name="T17" fmla="*/ 0 h 41"/>
                  <a:gd name="T18" fmla="*/ 16 w 41"/>
                  <a:gd name="T19" fmla="*/ 1 h 41"/>
                  <a:gd name="T20" fmla="*/ 13 w 41"/>
                  <a:gd name="T21" fmla="*/ 1 h 41"/>
                  <a:gd name="T22" fmla="*/ 9 w 41"/>
                  <a:gd name="T23" fmla="*/ 3 h 41"/>
                  <a:gd name="T24" fmla="*/ 6 w 41"/>
                  <a:gd name="T25" fmla="*/ 7 h 41"/>
                  <a:gd name="T26" fmla="*/ 4 w 41"/>
                  <a:gd name="T27" fmla="*/ 9 h 41"/>
                  <a:gd name="T28" fmla="*/ 2 w 41"/>
                  <a:gd name="T29" fmla="*/ 12 h 41"/>
                  <a:gd name="T30" fmla="*/ 0 w 41"/>
                  <a:gd name="T31" fmla="*/ 16 h 41"/>
                  <a:gd name="T32" fmla="*/ 0 w 41"/>
                  <a:gd name="T33" fmla="*/ 21 h 41"/>
                  <a:gd name="T34" fmla="*/ 0 w 41"/>
                  <a:gd name="T35" fmla="*/ 25 h 41"/>
                  <a:gd name="T36" fmla="*/ 2 w 41"/>
                  <a:gd name="T37" fmla="*/ 28 h 41"/>
                  <a:gd name="T38" fmla="*/ 4 w 41"/>
                  <a:gd name="T39" fmla="*/ 32 h 41"/>
                  <a:gd name="T40" fmla="*/ 6 w 41"/>
                  <a:gd name="T41" fmla="*/ 36 h 41"/>
                  <a:gd name="T42" fmla="*/ 9 w 41"/>
                  <a:gd name="T43" fmla="*/ 38 h 41"/>
                  <a:gd name="T44" fmla="*/ 13 w 41"/>
                  <a:gd name="T45" fmla="*/ 39 h 41"/>
                  <a:gd name="T46" fmla="*/ 16 w 41"/>
                  <a:gd name="T47" fmla="*/ 41 h 41"/>
                  <a:gd name="T48" fmla="*/ 20 w 41"/>
                  <a:gd name="T49" fmla="*/ 41 h 41"/>
                  <a:gd name="T50" fmla="*/ 25 w 41"/>
                  <a:gd name="T51" fmla="*/ 41 h 41"/>
                  <a:gd name="T52" fmla="*/ 29 w 41"/>
                  <a:gd name="T53" fmla="*/ 39 h 41"/>
                  <a:gd name="T54" fmla="*/ 32 w 41"/>
                  <a:gd name="T55" fmla="*/ 38 h 41"/>
                  <a:gd name="T56" fmla="*/ 34 w 41"/>
                  <a:gd name="T57" fmla="*/ 36 h 41"/>
                  <a:gd name="T58" fmla="*/ 37 w 41"/>
                  <a:gd name="T59" fmla="*/ 32 h 41"/>
                  <a:gd name="T60" fmla="*/ 39 w 41"/>
                  <a:gd name="T61" fmla="*/ 28 h 41"/>
                  <a:gd name="T62" fmla="*/ 39 w 41"/>
                  <a:gd name="T63" fmla="*/ 25 h 41"/>
                  <a:gd name="T64" fmla="*/ 41 w 41"/>
                  <a:gd name="T65" fmla="*/ 21 h 4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39" y="16"/>
                    </a:lnTo>
                    <a:lnTo>
                      <a:pt x="39" y="12"/>
                    </a:lnTo>
                    <a:lnTo>
                      <a:pt x="37" y="9"/>
                    </a:lnTo>
                    <a:lnTo>
                      <a:pt x="34" y="7"/>
                    </a:lnTo>
                    <a:lnTo>
                      <a:pt x="32" y="3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9" y="3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6" y="36"/>
                    </a:lnTo>
                    <a:lnTo>
                      <a:pt x="9" y="38"/>
                    </a:lnTo>
                    <a:lnTo>
                      <a:pt x="13" y="39"/>
                    </a:lnTo>
                    <a:lnTo>
                      <a:pt x="16" y="41"/>
                    </a:lnTo>
                    <a:lnTo>
                      <a:pt x="20" y="41"/>
                    </a:lnTo>
                    <a:lnTo>
                      <a:pt x="25" y="41"/>
                    </a:lnTo>
                    <a:lnTo>
                      <a:pt x="29" y="39"/>
                    </a:lnTo>
                    <a:lnTo>
                      <a:pt x="32" y="38"/>
                    </a:lnTo>
                    <a:lnTo>
                      <a:pt x="34" y="36"/>
                    </a:lnTo>
                    <a:lnTo>
                      <a:pt x="37" y="32"/>
                    </a:lnTo>
                    <a:lnTo>
                      <a:pt x="39" y="28"/>
                    </a:lnTo>
                    <a:lnTo>
                      <a:pt x="39" y="25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52"/>
              <p:cNvSpPr/>
              <p:nvPr/>
            </p:nvSpPr>
            <p:spPr bwMode="auto">
              <a:xfrm>
                <a:off x="2332" y="3195"/>
                <a:ext cx="41" cy="41"/>
              </a:xfrm>
              <a:custGeom>
                <a:avLst/>
                <a:gdLst>
                  <a:gd name="T0" fmla="*/ 41 w 41"/>
                  <a:gd name="T1" fmla="*/ 21 h 41"/>
                  <a:gd name="T2" fmla="*/ 39 w 41"/>
                  <a:gd name="T3" fmla="*/ 16 h 41"/>
                  <a:gd name="T4" fmla="*/ 39 w 41"/>
                  <a:gd name="T5" fmla="*/ 12 h 41"/>
                  <a:gd name="T6" fmla="*/ 37 w 41"/>
                  <a:gd name="T7" fmla="*/ 9 h 41"/>
                  <a:gd name="T8" fmla="*/ 34 w 41"/>
                  <a:gd name="T9" fmla="*/ 7 h 41"/>
                  <a:gd name="T10" fmla="*/ 32 w 41"/>
                  <a:gd name="T11" fmla="*/ 3 h 41"/>
                  <a:gd name="T12" fmla="*/ 29 w 41"/>
                  <a:gd name="T13" fmla="*/ 1 h 41"/>
                  <a:gd name="T14" fmla="*/ 25 w 41"/>
                  <a:gd name="T15" fmla="*/ 1 h 41"/>
                  <a:gd name="T16" fmla="*/ 20 w 41"/>
                  <a:gd name="T17" fmla="*/ 0 h 41"/>
                  <a:gd name="T18" fmla="*/ 16 w 41"/>
                  <a:gd name="T19" fmla="*/ 1 h 41"/>
                  <a:gd name="T20" fmla="*/ 13 w 41"/>
                  <a:gd name="T21" fmla="*/ 1 h 41"/>
                  <a:gd name="T22" fmla="*/ 9 w 41"/>
                  <a:gd name="T23" fmla="*/ 3 h 41"/>
                  <a:gd name="T24" fmla="*/ 6 w 41"/>
                  <a:gd name="T25" fmla="*/ 7 h 41"/>
                  <a:gd name="T26" fmla="*/ 4 w 41"/>
                  <a:gd name="T27" fmla="*/ 9 h 41"/>
                  <a:gd name="T28" fmla="*/ 2 w 41"/>
                  <a:gd name="T29" fmla="*/ 12 h 41"/>
                  <a:gd name="T30" fmla="*/ 0 w 41"/>
                  <a:gd name="T31" fmla="*/ 16 h 41"/>
                  <a:gd name="T32" fmla="*/ 0 w 41"/>
                  <a:gd name="T33" fmla="*/ 21 h 41"/>
                  <a:gd name="T34" fmla="*/ 0 w 41"/>
                  <a:gd name="T35" fmla="*/ 25 h 41"/>
                  <a:gd name="T36" fmla="*/ 2 w 41"/>
                  <a:gd name="T37" fmla="*/ 28 h 41"/>
                  <a:gd name="T38" fmla="*/ 4 w 41"/>
                  <a:gd name="T39" fmla="*/ 32 h 41"/>
                  <a:gd name="T40" fmla="*/ 6 w 41"/>
                  <a:gd name="T41" fmla="*/ 36 h 41"/>
                  <a:gd name="T42" fmla="*/ 9 w 41"/>
                  <a:gd name="T43" fmla="*/ 38 h 41"/>
                  <a:gd name="T44" fmla="*/ 13 w 41"/>
                  <a:gd name="T45" fmla="*/ 39 h 41"/>
                  <a:gd name="T46" fmla="*/ 16 w 41"/>
                  <a:gd name="T47" fmla="*/ 41 h 41"/>
                  <a:gd name="T48" fmla="*/ 20 w 41"/>
                  <a:gd name="T49" fmla="*/ 41 h 41"/>
                  <a:gd name="T50" fmla="*/ 25 w 41"/>
                  <a:gd name="T51" fmla="*/ 41 h 41"/>
                  <a:gd name="T52" fmla="*/ 29 w 41"/>
                  <a:gd name="T53" fmla="*/ 39 h 41"/>
                  <a:gd name="T54" fmla="*/ 32 w 41"/>
                  <a:gd name="T55" fmla="*/ 38 h 41"/>
                  <a:gd name="T56" fmla="*/ 34 w 41"/>
                  <a:gd name="T57" fmla="*/ 36 h 41"/>
                  <a:gd name="T58" fmla="*/ 37 w 41"/>
                  <a:gd name="T59" fmla="*/ 32 h 41"/>
                  <a:gd name="T60" fmla="*/ 39 w 41"/>
                  <a:gd name="T61" fmla="*/ 28 h 41"/>
                  <a:gd name="T62" fmla="*/ 39 w 41"/>
                  <a:gd name="T63" fmla="*/ 25 h 41"/>
                  <a:gd name="T64" fmla="*/ 41 w 41"/>
                  <a:gd name="T65" fmla="*/ 21 h 4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39" y="16"/>
                    </a:lnTo>
                    <a:lnTo>
                      <a:pt x="39" y="12"/>
                    </a:lnTo>
                    <a:lnTo>
                      <a:pt x="37" y="9"/>
                    </a:lnTo>
                    <a:lnTo>
                      <a:pt x="34" y="7"/>
                    </a:lnTo>
                    <a:lnTo>
                      <a:pt x="32" y="3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0" y="0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9" y="3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6" y="36"/>
                    </a:lnTo>
                    <a:lnTo>
                      <a:pt x="9" y="38"/>
                    </a:lnTo>
                    <a:lnTo>
                      <a:pt x="13" y="39"/>
                    </a:lnTo>
                    <a:lnTo>
                      <a:pt x="16" y="41"/>
                    </a:lnTo>
                    <a:lnTo>
                      <a:pt x="20" y="41"/>
                    </a:lnTo>
                    <a:lnTo>
                      <a:pt x="25" y="41"/>
                    </a:lnTo>
                    <a:lnTo>
                      <a:pt x="29" y="39"/>
                    </a:lnTo>
                    <a:lnTo>
                      <a:pt x="32" y="38"/>
                    </a:lnTo>
                    <a:lnTo>
                      <a:pt x="34" y="36"/>
                    </a:lnTo>
                    <a:lnTo>
                      <a:pt x="37" y="32"/>
                    </a:lnTo>
                    <a:lnTo>
                      <a:pt x="39" y="28"/>
                    </a:lnTo>
                    <a:lnTo>
                      <a:pt x="39" y="25"/>
                    </a:lnTo>
                    <a:lnTo>
                      <a:pt x="41" y="21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 53"/>
              <p:cNvSpPr/>
              <p:nvPr/>
            </p:nvSpPr>
            <p:spPr bwMode="auto">
              <a:xfrm>
                <a:off x="2332" y="2833"/>
                <a:ext cx="41" cy="41"/>
              </a:xfrm>
              <a:custGeom>
                <a:avLst/>
                <a:gdLst>
                  <a:gd name="T0" fmla="*/ 41 w 41"/>
                  <a:gd name="T1" fmla="*/ 20 h 41"/>
                  <a:gd name="T2" fmla="*/ 39 w 41"/>
                  <a:gd name="T3" fmla="*/ 16 h 41"/>
                  <a:gd name="T4" fmla="*/ 39 w 41"/>
                  <a:gd name="T5" fmla="*/ 12 h 41"/>
                  <a:gd name="T6" fmla="*/ 37 w 41"/>
                  <a:gd name="T7" fmla="*/ 9 h 41"/>
                  <a:gd name="T8" fmla="*/ 34 w 41"/>
                  <a:gd name="T9" fmla="*/ 5 h 41"/>
                  <a:gd name="T10" fmla="*/ 32 w 41"/>
                  <a:gd name="T11" fmla="*/ 3 h 41"/>
                  <a:gd name="T12" fmla="*/ 29 w 41"/>
                  <a:gd name="T13" fmla="*/ 1 h 41"/>
                  <a:gd name="T14" fmla="*/ 25 w 41"/>
                  <a:gd name="T15" fmla="*/ 0 h 41"/>
                  <a:gd name="T16" fmla="*/ 20 w 41"/>
                  <a:gd name="T17" fmla="*/ 0 h 41"/>
                  <a:gd name="T18" fmla="*/ 16 w 41"/>
                  <a:gd name="T19" fmla="*/ 0 h 41"/>
                  <a:gd name="T20" fmla="*/ 13 w 41"/>
                  <a:gd name="T21" fmla="*/ 1 h 41"/>
                  <a:gd name="T22" fmla="*/ 9 w 41"/>
                  <a:gd name="T23" fmla="*/ 3 h 41"/>
                  <a:gd name="T24" fmla="*/ 6 w 41"/>
                  <a:gd name="T25" fmla="*/ 5 h 41"/>
                  <a:gd name="T26" fmla="*/ 4 w 41"/>
                  <a:gd name="T27" fmla="*/ 9 h 41"/>
                  <a:gd name="T28" fmla="*/ 2 w 41"/>
                  <a:gd name="T29" fmla="*/ 12 h 41"/>
                  <a:gd name="T30" fmla="*/ 0 w 41"/>
                  <a:gd name="T31" fmla="*/ 16 h 41"/>
                  <a:gd name="T32" fmla="*/ 0 w 41"/>
                  <a:gd name="T33" fmla="*/ 20 h 41"/>
                  <a:gd name="T34" fmla="*/ 0 w 41"/>
                  <a:gd name="T35" fmla="*/ 25 h 41"/>
                  <a:gd name="T36" fmla="*/ 2 w 41"/>
                  <a:gd name="T37" fmla="*/ 29 h 41"/>
                  <a:gd name="T38" fmla="*/ 4 w 41"/>
                  <a:gd name="T39" fmla="*/ 32 h 41"/>
                  <a:gd name="T40" fmla="*/ 6 w 41"/>
                  <a:gd name="T41" fmla="*/ 34 h 41"/>
                  <a:gd name="T42" fmla="*/ 9 w 41"/>
                  <a:gd name="T43" fmla="*/ 38 h 41"/>
                  <a:gd name="T44" fmla="*/ 13 w 41"/>
                  <a:gd name="T45" fmla="*/ 39 h 41"/>
                  <a:gd name="T46" fmla="*/ 16 w 41"/>
                  <a:gd name="T47" fmla="*/ 41 h 41"/>
                  <a:gd name="T48" fmla="*/ 20 w 41"/>
                  <a:gd name="T49" fmla="*/ 41 h 41"/>
                  <a:gd name="T50" fmla="*/ 25 w 41"/>
                  <a:gd name="T51" fmla="*/ 41 h 41"/>
                  <a:gd name="T52" fmla="*/ 29 w 41"/>
                  <a:gd name="T53" fmla="*/ 39 h 41"/>
                  <a:gd name="T54" fmla="*/ 32 w 41"/>
                  <a:gd name="T55" fmla="*/ 38 h 41"/>
                  <a:gd name="T56" fmla="*/ 34 w 41"/>
                  <a:gd name="T57" fmla="*/ 34 h 41"/>
                  <a:gd name="T58" fmla="*/ 37 w 41"/>
                  <a:gd name="T59" fmla="*/ 32 h 41"/>
                  <a:gd name="T60" fmla="*/ 39 w 41"/>
                  <a:gd name="T61" fmla="*/ 29 h 41"/>
                  <a:gd name="T62" fmla="*/ 39 w 41"/>
                  <a:gd name="T63" fmla="*/ 25 h 41"/>
                  <a:gd name="T64" fmla="*/ 41 w 41"/>
                  <a:gd name="T65" fmla="*/ 20 h 4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lnTo>
                      <a:pt x="39" y="16"/>
                    </a:lnTo>
                    <a:lnTo>
                      <a:pt x="39" y="12"/>
                    </a:lnTo>
                    <a:lnTo>
                      <a:pt x="37" y="9"/>
                    </a:lnTo>
                    <a:lnTo>
                      <a:pt x="34" y="5"/>
                    </a:lnTo>
                    <a:lnTo>
                      <a:pt x="32" y="3"/>
                    </a:lnTo>
                    <a:lnTo>
                      <a:pt x="29" y="1"/>
                    </a:lnTo>
                    <a:lnTo>
                      <a:pt x="25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9" y="3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2" y="29"/>
                    </a:lnTo>
                    <a:lnTo>
                      <a:pt x="4" y="32"/>
                    </a:lnTo>
                    <a:lnTo>
                      <a:pt x="6" y="34"/>
                    </a:lnTo>
                    <a:lnTo>
                      <a:pt x="9" y="38"/>
                    </a:lnTo>
                    <a:lnTo>
                      <a:pt x="13" y="39"/>
                    </a:lnTo>
                    <a:lnTo>
                      <a:pt x="16" y="41"/>
                    </a:lnTo>
                    <a:lnTo>
                      <a:pt x="20" y="41"/>
                    </a:lnTo>
                    <a:lnTo>
                      <a:pt x="25" y="41"/>
                    </a:lnTo>
                    <a:lnTo>
                      <a:pt x="29" y="39"/>
                    </a:lnTo>
                    <a:lnTo>
                      <a:pt x="32" y="38"/>
                    </a:lnTo>
                    <a:lnTo>
                      <a:pt x="34" y="34"/>
                    </a:lnTo>
                    <a:lnTo>
                      <a:pt x="37" y="32"/>
                    </a:lnTo>
                    <a:lnTo>
                      <a:pt x="39" y="29"/>
                    </a:lnTo>
                    <a:lnTo>
                      <a:pt x="39" y="25"/>
                    </a:lnTo>
                    <a:lnTo>
                      <a:pt x="41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Line 55"/>
              <p:cNvSpPr>
                <a:spLocks noChangeShapeType="1"/>
              </p:cNvSpPr>
              <p:nvPr/>
            </p:nvSpPr>
            <p:spPr bwMode="auto">
              <a:xfrm flipH="1">
                <a:off x="367" y="2737"/>
                <a:ext cx="28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Freeform 56"/>
              <p:cNvSpPr/>
              <p:nvPr/>
            </p:nvSpPr>
            <p:spPr bwMode="auto">
              <a:xfrm>
                <a:off x="484" y="2737"/>
                <a:ext cx="167" cy="177"/>
              </a:xfrm>
              <a:custGeom>
                <a:avLst/>
                <a:gdLst>
                  <a:gd name="T0" fmla="*/ 0 w 167"/>
                  <a:gd name="T1" fmla="*/ 0 h 177"/>
                  <a:gd name="T2" fmla="*/ 0 w 167"/>
                  <a:gd name="T3" fmla="*/ 177 h 177"/>
                  <a:gd name="T4" fmla="*/ 167 w 167"/>
                  <a:gd name="T5" fmla="*/ 177 h 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7" h="177">
                    <a:moveTo>
                      <a:pt x="0" y="0"/>
                    </a:moveTo>
                    <a:lnTo>
                      <a:pt x="0" y="177"/>
                    </a:lnTo>
                    <a:lnTo>
                      <a:pt x="167" y="177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57"/>
              <p:cNvSpPr>
                <a:spLocks noChangeShapeType="1"/>
              </p:cNvSpPr>
              <p:nvPr/>
            </p:nvSpPr>
            <p:spPr bwMode="auto">
              <a:xfrm>
                <a:off x="2373" y="3216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2381" y="2592"/>
                <a:ext cx="672" cy="346"/>
              </a:xfrm>
              <a:custGeom>
                <a:avLst/>
                <a:gdLst>
                  <a:gd name="T0" fmla="*/ 0 w 434"/>
                  <a:gd name="T1" fmla="*/ 677 h 677"/>
                  <a:gd name="T2" fmla="*/ 434 w 434"/>
                  <a:gd name="T3" fmla="*/ 677 h 677"/>
                  <a:gd name="T4" fmla="*/ 434 w 434"/>
                  <a:gd name="T5" fmla="*/ 0 h 6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4" h="677">
                    <a:moveTo>
                      <a:pt x="0" y="677"/>
                    </a:moveTo>
                    <a:lnTo>
                      <a:pt x="434" y="677"/>
                    </a:lnTo>
                    <a:lnTo>
                      <a:pt x="434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59"/>
              <p:cNvSpPr>
                <a:spLocks noChangeShapeType="1"/>
              </p:cNvSpPr>
              <p:nvPr/>
            </p:nvSpPr>
            <p:spPr bwMode="auto">
              <a:xfrm>
                <a:off x="1050" y="3404"/>
                <a:ext cx="0" cy="2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60"/>
              <p:cNvSpPr>
                <a:spLocks noChangeShapeType="1"/>
              </p:cNvSpPr>
              <p:nvPr/>
            </p:nvSpPr>
            <p:spPr bwMode="auto">
              <a:xfrm>
                <a:off x="1351" y="3404"/>
                <a:ext cx="0" cy="2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Line 61"/>
              <p:cNvSpPr>
                <a:spLocks noChangeShapeType="1"/>
              </p:cNvSpPr>
              <p:nvPr/>
            </p:nvSpPr>
            <p:spPr bwMode="auto">
              <a:xfrm>
                <a:off x="1619" y="3404"/>
                <a:ext cx="0" cy="2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>
                <a:off x="1886" y="3404"/>
                <a:ext cx="0" cy="2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63"/>
              <p:cNvSpPr>
                <a:spLocks noChangeShapeType="1"/>
              </p:cNvSpPr>
              <p:nvPr/>
            </p:nvSpPr>
            <p:spPr bwMode="auto">
              <a:xfrm flipV="1">
                <a:off x="1050" y="1917"/>
                <a:ext cx="0" cy="5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64"/>
              <p:cNvSpPr>
                <a:spLocks noChangeShapeType="1"/>
              </p:cNvSpPr>
              <p:nvPr/>
            </p:nvSpPr>
            <p:spPr bwMode="auto">
              <a:xfrm flipV="1">
                <a:off x="1321" y="1917"/>
                <a:ext cx="0" cy="5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Line 65"/>
              <p:cNvSpPr>
                <a:spLocks noChangeShapeType="1"/>
              </p:cNvSpPr>
              <p:nvPr/>
            </p:nvSpPr>
            <p:spPr bwMode="auto">
              <a:xfrm flipV="1">
                <a:off x="1591" y="1917"/>
                <a:ext cx="0" cy="5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Line 66"/>
              <p:cNvSpPr>
                <a:spLocks noChangeShapeType="1"/>
              </p:cNvSpPr>
              <p:nvPr/>
            </p:nvSpPr>
            <p:spPr bwMode="auto">
              <a:xfrm flipV="1">
                <a:off x="1886" y="1917"/>
                <a:ext cx="0" cy="5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67"/>
              <p:cNvSpPr>
                <a:spLocks noChangeShapeType="1"/>
              </p:cNvSpPr>
              <p:nvPr/>
            </p:nvSpPr>
            <p:spPr bwMode="auto">
              <a:xfrm>
                <a:off x="2832" y="2587"/>
                <a:ext cx="22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 69"/>
              <p:cNvSpPr/>
              <p:nvPr/>
            </p:nvSpPr>
            <p:spPr bwMode="auto">
              <a:xfrm>
                <a:off x="2316" y="2890"/>
                <a:ext cx="73" cy="76"/>
              </a:xfrm>
              <a:custGeom>
                <a:avLst/>
                <a:gdLst>
                  <a:gd name="T0" fmla="*/ 73 w 73"/>
                  <a:gd name="T1" fmla="*/ 38 h 76"/>
                  <a:gd name="T2" fmla="*/ 73 w 73"/>
                  <a:gd name="T3" fmla="*/ 30 h 76"/>
                  <a:gd name="T4" fmla="*/ 69 w 73"/>
                  <a:gd name="T5" fmla="*/ 23 h 76"/>
                  <a:gd name="T6" fmla="*/ 68 w 73"/>
                  <a:gd name="T7" fmla="*/ 16 h 76"/>
                  <a:gd name="T8" fmla="*/ 62 w 73"/>
                  <a:gd name="T9" fmla="*/ 10 h 76"/>
                  <a:gd name="T10" fmla="*/ 57 w 73"/>
                  <a:gd name="T11" fmla="*/ 7 h 76"/>
                  <a:gd name="T12" fmla="*/ 50 w 73"/>
                  <a:gd name="T13" fmla="*/ 3 h 76"/>
                  <a:gd name="T14" fmla="*/ 45 w 73"/>
                  <a:gd name="T15" fmla="*/ 0 h 76"/>
                  <a:gd name="T16" fmla="*/ 36 w 73"/>
                  <a:gd name="T17" fmla="*/ 0 h 76"/>
                  <a:gd name="T18" fmla="*/ 29 w 73"/>
                  <a:gd name="T19" fmla="*/ 0 h 76"/>
                  <a:gd name="T20" fmla="*/ 22 w 73"/>
                  <a:gd name="T21" fmla="*/ 3 h 76"/>
                  <a:gd name="T22" fmla="*/ 16 w 73"/>
                  <a:gd name="T23" fmla="*/ 7 h 76"/>
                  <a:gd name="T24" fmla="*/ 11 w 73"/>
                  <a:gd name="T25" fmla="*/ 10 h 76"/>
                  <a:gd name="T26" fmla="*/ 6 w 73"/>
                  <a:gd name="T27" fmla="*/ 16 h 76"/>
                  <a:gd name="T28" fmla="*/ 2 w 73"/>
                  <a:gd name="T29" fmla="*/ 23 h 76"/>
                  <a:gd name="T30" fmla="*/ 0 w 73"/>
                  <a:gd name="T31" fmla="*/ 30 h 76"/>
                  <a:gd name="T32" fmla="*/ 0 w 73"/>
                  <a:gd name="T33" fmla="*/ 38 h 76"/>
                  <a:gd name="T34" fmla="*/ 0 w 73"/>
                  <a:gd name="T35" fmla="*/ 45 h 76"/>
                  <a:gd name="T36" fmla="*/ 2 w 73"/>
                  <a:gd name="T37" fmla="*/ 52 h 76"/>
                  <a:gd name="T38" fmla="*/ 6 w 73"/>
                  <a:gd name="T39" fmla="*/ 57 h 76"/>
                  <a:gd name="T40" fmla="*/ 11 w 73"/>
                  <a:gd name="T41" fmla="*/ 65 h 76"/>
                  <a:gd name="T42" fmla="*/ 16 w 73"/>
                  <a:gd name="T43" fmla="*/ 68 h 76"/>
                  <a:gd name="T44" fmla="*/ 22 w 73"/>
                  <a:gd name="T45" fmla="*/ 72 h 76"/>
                  <a:gd name="T46" fmla="*/ 29 w 73"/>
                  <a:gd name="T47" fmla="*/ 74 h 76"/>
                  <a:gd name="T48" fmla="*/ 36 w 73"/>
                  <a:gd name="T49" fmla="*/ 76 h 76"/>
                  <a:gd name="T50" fmla="*/ 45 w 73"/>
                  <a:gd name="T51" fmla="*/ 74 h 76"/>
                  <a:gd name="T52" fmla="*/ 50 w 73"/>
                  <a:gd name="T53" fmla="*/ 72 h 76"/>
                  <a:gd name="T54" fmla="*/ 57 w 73"/>
                  <a:gd name="T55" fmla="*/ 68 h 76"/>
                  <a:gd name="T56" fmla="*/ 62 w 73"/>
                  <a:gd name="T57" fmla="*/ 65 h 76"/>
                  <a:gd name="T58" fmla="*/ 68 w 73"/>
                  <a:gd name="T59" fmla="*/ 57 h 76"/>
                  <a:gd name="T60" fmla="*/ 69 w 73"/>
                  <a:gd name="T61" fmla="*/ 52 h 76"/>
                  <a:gd name="T62" fmla="*/ 73 w 73"/>
                  <a:gd name="T63" fmla="*/ 45 h 76"/>
                  <a:gd name="T64" fmla="*/ 73 w 73"/>
                  <a:gd name="T65" fmla="*/ 38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76">
                    <a:moveTo>
                      <a:pt x="73" y="38"/>
                    </a:moveTo>
                    <a:lnTo>
                      <a:pt x="73" y="30"/>
                    </a:lnTo>
                    <a:lnTo>
                      <a:pt x="69" y="23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7" y="7"/>
                    </a:lnTo>
                    <a:lnTo>
                      <a:pt x="50" y="3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3"/>
                    </a:lnTo>
                    <a:lnTo>
                      <a:pt x="16" y="7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3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5"/>
                    </a:lnTo>
                    <a:lnTo>
                      <a:pt x="2" y="52"/>
                    </a:lnTo>
                    <a:lnTo>
                      <a:pt x="6" y="57"/>
                    </a:lnTo>
                    <a:lnTo>
                      <a:pt x="11" y="65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29" y="74"/>
                    </a:lnTo>
                    <a:lnTo>
                      <a:pt x="36" y="76"/>
                    </a:lnTo>
                    <a:lnTo>
                      <a:pt x="45" y="74"/>
                    </a:lnTo>
                    <a:lnTo>
                      <a:pt x="50" y="72"/>
                    </a:lnTo>
                    <a:lnTo>
                      <a:pt x="57" y="68"/>
                    </a:lnTo>
                    <a:lnTo>
                      <a:pt x="62" y="65"/>
                    </a:lnTo>
                    <a:lnTo>
                      <a:pt x="68" y="57"/>
                    </a:lnTo>
                    <a:lnTo>
                      <a:pt x="69" y="52"/>
                    </a:lnTo>
                    <a:lnTo>
                      <a:pt x="73" y="45"/>
                    </a:lnTo>
                    <a:lnTo>
                      <a:pt x="73" y="3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70"/>
              <p:cNvSpPr/>
              <p:nvPr/>
            </p:nvSpPr>
            <p:spPr bwMode="auto">
              <a:xfrm>
                <a:off x="2316" y="3178"/>
                <a:ext cx="73" cy="76"/>
              </a:xfrm>
              <a:custGeom>
                <a:avLst/>
                <a:gdLst>
                  <a:gd name="T0" fmla="*/ 73 w 73"/>
                  <a:gd name="T1" fmla="*/ 38 h 76"/>
                  <a:gd name="T2" fmla="*/ 73 w 73"/>
                  <a:gd name="T3" fmla="*/ 31 h 76"/>
                  <a:gd name="T4" fmla="*/ 69 w 73"/>
                  <a:gd name="T5" fmla="*/ 24 h 76"/>
                  <a:gd name="T6" fmla="*/ 68 w 73"/>
                  <a:gd name="T7" fmla="*/ 17 h 76"/>
                  <a:gd name="T8" fmla="*/ 62 w 73"/>
                  <a:gd name="T9" fmla="*/ 11 h 76"/>
                  <a:gd name="T10" fmla="*/ 57 w 73"/>
                  <a:gd name="T11" fmla="*/ 7 h 76"/>
                  <a:gd name="T12" fmla="*/ 50 w 73"/>
                  <a:gd name="T13" fmla="*/ 4 h 76"/>
                  <a:gd name="T14" fmla="*/ 45 w 73"/>
                  <a:gd name="T15" fmla="*/ 0 h 76"/>
                  <a:gd name="T16" fmla="*/ 36 w 73"/>
                  <a:gd name="T17" fmla="*/ 0 h 76"/>
                  <a:gd name="T18" fmla="*/ 29 w 73"/>
                  <a:gd name="T19" fmla="*/ 0 h 76"/>
                  <a:gd name="T20" fmla="*/ 22 w 73"/>
                  <a:gd name="T21" fmla="*/ 4 h 76"/>
                  <a:gd name="T22" fmla="*/ 16 w 73"/>
                  <a:gd name="T23" fmla="*/ 7 h 76"/>
                  <a:gd name="T24" fmla="*/ 11 w 73"/>
                  <a:gd name="T25" fmla="*/ 11 h 76"/>
                  <a:gd name="T26" fmla="*/ 6 w 73"/>
                  <a:gd name="T27" fmla="*/ 17 h 76"/>
                  <a:gd name="T28" fmla="*/ 2 w 73"/>
                  <a:gd name="T29" fmla="*/ 24 h 76"/>
                  <a:gd name="T30" fmla="*/ 0 w 73"/>
                  <a:gd name="T31" fmla="*/ 31 h 76"/>
                  <a:gd name="T32" fmla="*/ 0 w 73"/>
                  <a:gd name="T33" fmla="*/ 38 h 76"/>
                  <a:gd name="T34" fmla="*/ 0 w 73"/>
                  <a:gd name="T35" fmla="*/ 45 h 76"/>
                  <a:gd name="T36" fmla="*/ 2 w 73"/>
                  <a:gd name="T37" fmla="*/ 53 h 76"/>
                  <a:gd name="T38" fmla="*/ 6 w 73"/>
                  <a:gd name="T39" fmla="*/ 58 h 76"/>
                  <a:gd name="T40" fmla="*/ 11 w 73"/>
                  <a:gd name="T41" fmla="*/ 64 h 76"/>
                  <a:gd name="T42" fmla="*/ 16 w 73"/>
                  <a:gd name="T43" fmla="*/ 69 h 76"/>
                  <a:gd name="T44" fmla="*/ 22 w 73"/>
                  <a:gd name="T45" fmla="*/ 73 h 76"/>
                  <a:gd name="T46" fmla="*/ 29 w 73"/>
                  <a:gd name="T47" fmla="*/ 74 h 76"/>
                  <a:gd name="T48" fmla="*/ 36 w 73"/>
                  <a:gd name="T49" fmla="*/ 76 h 76"/>
                  <a:gd name="T50" fmla="*/ 45 w 73"/>
                  <a:gd name="T51" fmla="*/ 74 h 76"/>
                  <a:gd name="T52" fmla="*/ 50 w 73"/>
                  <a:gd name="T53" fmla="*/ 73 h 76"/>
                  <a:gd name="T54" fmla="*/ 57 w 73"/>
                  <a:gd name="T55" fmla="*/ 69 h 76"/>
                  <a:gd name="T56" fmla="*/ 62 w 73"/>
                  <a:gd name="T57" fmla="*/ 64 h 76"/>
                  <a:gd name="T58" fmla="*/ 68 w 73"/>
                  <a:gd name="T59" fmla="*/ 58 h 76"/>
                  <a:gd name="T60" fmla="*/ 69 w 73"/>
                  <a:gd name="T61" fmla="*/ 53 h 76"/>
                  <a:gd name="T62" fmla="*/ 73 w 73"/>
                  <a:gd name="T63" fmla="*/ 45 h 76"/>
                  <a:gd name="T64" fmla="*/ 73 w 73"/>
                  <a:gd name="T65" fmla="*/ 38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76">
                    <a:moveTo>
                      <a:pt x="73" y="38"/>
                    </a:moveTo>
                    <a:lnTo>
                      <a:pt x="73" y="31"/>
                    </a:lnTo>
                    <a:lnTo>
                      <a:pt x="69" y="24"/>
                    </a:lnTo>
                    <a:lnTo>
                      <a:pt x="68" y="17"/>
                    </a:lnTo>
                    <a:lnTo>
                      <a:pt x="62" y="11"/>
                    </a:lnTo>
                    <a:lnTo>
                      <a:pt x="57" y="7"/>
                    </a:lnTo>
                    <a:lnTo>
                      <a:pt x="50" y="4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4"/>
                    </a:lnTo>
                    <a:lnTo>
                      <a:pt x="16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6" y="69"/>
                    </a:lnTo>
                    <a:lnTo>
                      <a:pt x="22" y="73"/>
                    </a:lnTo>
                    <a:lnTo>
                      <a:pt x="29" y="74"/>
                    </a:lnTo>
                    <a:lnTo>
                      <a:pt x="36" y="76"/>
                    </a:lnTo>
                    <a:lnTo>
                      <a:pt x="45" y="74"/>
                    </a:lnTo>
                    <a:lnTo>
                      <a:pt x="50" y="73"/>
                    </a:lnTo>
                    <a:lnTo>
                      <a:pt x="57" y="69"/>
                    </a:lnTo>
                    <a:lnTo>
                      <a:pt x="62" y="64"/>
                    </a:lnTo>
                    <a:lnTo>
                      <a:pt x="68" y="58"/>
                    </a:lnTo>
                    <a:lnTo>
                      <a:pt x="69" y="53"/>
                    </a:lnTo>
                    <a:lnTo>
                      <a:pt x="73" y="45"/>
                    </a:lnTo>
                    <a:lnTo>
                      <a:pt x="7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71"/>
              <p:cNvSpPr/>
              <p:nvPr/>
            </p:nvSpPr>
            <p:spPr bwMode="auto">
              <a:xfrm>
                <a:off x="2316" y="3178"/>
                <a:ext cx="73" cy="76"/>
              </a:xfrm>
              <a:custGeom>
                <a:avLst/>
                <a:gdLst>
                  <a:gd name="T0" fmla="*/ 73 w 73"/>
                  <a:gd name="T1" fmla="*/ 38 h 76"/>
                  <a:gd name="T2" fmla="*/ 73 w 73"/>
                  <a:gd name="T3" fmla="*/ 31 h 76"/>
                  <a:gd name="T4" fmla="*/ 69 w 73"/>
                  <a:gd name="T5" fmla="*/ 24 h 76"/>
                  <a:gd name="T6" fmla="*/ 68 w 73"/>
                  <a:gd name="T7" fmla="*/ 17 h 76"/>
                  <a:gd name="T8" fmla="*/ 62 w 73"/>
                  <a:gd name="T9" fmla="*/ 11 h 76"/>
                  <a:gd name="T10" fmla="*/ 57 w 73"/>
                  <a:gd name="T11" fmla="*/ 7 h 76"/>
                  <a:gd name="T12" fmla="*/ 50 w 73"/>
                  <a:gd name="T13" fmla="*/ 4 h 76"/>
                  <a:gd name="T14" fmla="*/ 45 w 73"/>
                  <a:gd name="T15" fmla="*/ 0 h 76"/>
                  <a:gd name="T16" fmla="*/ 36 w 73"/>
                  <a:gd name="T17" fmla="*/ 0 h 76"/>
                  <a:gd name="T18" fmla="*/ 29 w 73"/>
                  <a:gd name="T19" fmla="*/ 0 h 76"/>
                  <a:gd name="T20" fmla="*/ 22 w 73"/>
                  <a:gd name="T21" fmla="*/ 4 h 76"/>
                  <a:gd name="T22" fmla="*/ 16 w 73"/>
                  <a:gd name="T23" fmla="*/ 7 h 76"/>
                  <a:gd name="T24" fmla="*/ 11 w 73"/>
                  <a:gd name="T25" fmla="*/ 11 h 76"/>
                  <a:gd name="T26" fmla="*/ 6 w 73"/>
                  <a:gd name="T27" fmla="*/ 17 h 76"/>
                  <a:gd name="T28" fmla="*/ 2 w 73"/>
                  <a:gd name="T29" fmla="*/ 24 h 76"/>
                  <a:gd name="T30" fmla="*/ 0 w 73"/>
                  <a:gd name="T31" fmla="*/ 31 h 76"/>
                  <a:gd name="T32" fmla="*/ 0 w 73"/>
                  <a:gd name="T33" fmla="*/ 38 h 76"/>
                  <a:gd name="T34" fmla="*/ 0 w 73"/>
                  <a:gd name="T35" fmla="*/ 45 h 76"/>
                  <a:gd name="T36" fmla="*/ 2 w 73"/>
                  <a:gd name="T37" fmla="*/ 53 h 76"/>
                  <a:gd name="T38" fmla="*/ 6 w 73"/>
                  <a:gd name="T39" fmla="*/ 58 h 76"/>
                  <a:gd name="T40" fmla="*/ 11 w 73"/>
                  <a:gd name="T41" fmla="*/ 64 h 76"/>
                  <a:gd name="T42" fmla="*/ 16 w 73"/>
                  <a:gd name="T43" fmla="*/ 69 h 76"/>
                  <a:gd name="T44" fmla="*/ 22 w 73"/>
                  <a:gd name="T45" fmla="*/ 73 h 76"/>
                  <a:gd name="T46" fmla="*/ 29 w 73"/>
                  <a:gd name="T47" fmla="*/ 74 h 76"/>
                  <a:gd name="T48" fmla="*/ 36 w 73"/>
                  <a:gd name="T49" fmla="*/ 76 h 76"/>
                  <a:gd name="T50" fmla="*/ 45 w 73"/>
                  <a:gd name="T51" fmla="*/ 74 h 76"/>
                  <a:gd name="T52" fmla="*/ 50 w 73"/>
                  <a:gd name="T53" fmla="*/ 73 h 76"/>
                  <a:gd name="T54" fmla="*/ 57 w 73"/>
                  <a:gd name="T55" fmla="*/ 69 h 76"/>
                  <a:gd name="T56" fmla="*/ 62 w 73"/>
                  <a:gd name="T57" fmla="*/ 64 h 76"/>
                  <a:gd name="T58" fmla="*/ 68 w 73"/>
                  <a:gd name="T59" fmla="*/ 58 h 76"/>
                  <a:gd name="T60" fmla="*/ 69 w 73"/>
                  <a:gd name="T61" fmla="*/ 53 h 76"/>
                  <a:gd name="T62" fmla="*/ 73 w 73"/>
                  <a:gd name="T63" fmla="*/ 45 h 76"/>
                  <a:gd name="T64" fmla="*/ 73 w 73"/>
                  <a:gd name="T65" fmla="*/ 38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76">
                    <a:moveTo>
                      <a:pt x="73" y="38"/>
                    </a:moveTo>
                    <a:lnTo>
                      <a:pt x="73" y="31"/>
                    </a:lnTo>
                    <a:lnTo>
                      <a:pt x="69" y="24"/>
                    </a:lnTo>
                    <a:lnTo>
                      <a:pt x="68" y="17"/>
                    </a:lnTo>
                    <a:lnTo>
                      <a:pt x="62" y="11"/>
                    </a:lnTo>
                    <a:lnTo>
                      <a:pt x="57" y="7"/>
                    </a:lnTo>
                    <a:lnTo>
                      <a:pt x="50" y="4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4"/>
                    </a:lnTo>
                    <a:lnTo>
                      <a:pt x="16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6" y="69"/>
                    </a:lnTo>
                    <a:lnTo>
                      <a:pt x="22" y="73"/>
                    </a:lnTo>
                    <a:lnTo>
                      <a:pt x="29" y="74"/>
                    </a:lnTo>
                    <a:lnTo>
                      <a:pt x="36" y="76"/>
                    </a:lnTo>
                    <a:lnTo>
                      <a:pt x="45" y="74"/>
                    </a:lnTo>
                    <a:lnTo>
                      <a:pt x="50" y="73"/>
                    </a:lnTo>
                    <a:lnTo>
                      <a:pt x="57" y="69"/>
                    </a:lnTo>
                    <a:lnTo>
                      <a:pt x="62" y="64"/>
                    </a:lnTo>
                    <a:lnTo>
                      <a:pt x="68" y="58"/>
                    </a:lnTo>
                    <a:lnTo>
                      <a:pt x="69" y="53"/>
                    </a:lnTo>
                    <a:lnTo>
                      <a:pt x="73" y="45"/>
                    </a:lnTo>
                    <a:lnTo>
                      <a:pt x="73" y="3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Freeform 72"/>
              <p:cNvSpPr/>
              <p:nvPr/>
            </p:nvSpPr>
            <p:spPr bwMode="auto">
              <a:xfrm>
                <a:off x="2482" y="2118"/>
                <a:ext cx="75" cy="76"/>
              </a:xfrm>
              <a:custGeom>
                <a:avLst/>
                <a:gdLst>
                  <a:gd name="T0" fmla="*/ 75 w 75"/>
                  <a:gd name="T1" fmla="*/ 38 h 76"/>
                  <a:gd name="T2" fmla="*/ 73 w 75"/>
                  <a:gd name="T3" fmla="*/ 31 h 76"/>
                  <a:gd name="T4" fmla="*/ 71 w 75"/>
                  <a:gd name="T5" fmla="*/ 24 h 76"/>
                  <a:gd name="T6" fmla="*/ 67 w 75"/>
                  <a:gd name="T7" fmla="*/ 16 h 76"/>
                  <a:gd name="T8" fmla="*/ 64 w 75"/>
                  <a:gd name="T9" fmla="*/ 11 h 76"/>
                  <a:gd name="T10" fmla="*/ 57 w 75"/>
                  <a:gd name="T11" fmla="*/ 7 h 76"/>
                  <a:gd name="T12" fmla="*/ 52 w 75"/>
                  <a:gd name="T13" fmla="*/ 4 h 76"/>
                  <a:gd name="T14" fmla="*/ 45 w 75"/>
                  <a:gd name="T15" fmla="*/ 2 h 76"/>
                  <a:gd name="T16" fmla="*/ 37 w 75"/>
                  <a:gd name="T17" fmla="*/ 0 h 76"/>
                  <a:gd name="T18" fmla="*/ 30 w 75"/>
                  <a:gd name="T19" fmla="*/ 2 h 76"/>
                  <a:gd name="T20" fmla="*/ 23 w 75"/>
                  <a:gd name="T21" fmla="*/ 4 h 76"/>
                  <a:gd name="T22" fmla="*/ 16 w 75"/>
                  <a:gd name="T23" fmla="*/ 7 h 76"/>
                  <a:gd name="T24" fmla="*/ 11 w 75"/>
                  <a:gd name="T25" fmla="*/ 11 h 76"/>
                  <a:gd name="T26" fmla="*/ 7 w 75"/>
                  <a:gd name="T27" fmla="*/ 16 h 76"/>
                  <a:gd name="T28" fmla="*/ 4 w 75"/>
                  <a:gd name="T29" fmla="*/ 24 h 76"/>
                  <a:gd name="T30" fmla="*/ 0 w 75"/>
                  <a:gd name="T31" fmla="*/ 31 h 76"/>
                  <a:gd name="T32" fmla="*/ 0 w 75"/>
                  <a:gd name="T33" fmla="*/ 38 h 76"/>
                  <a:gd name="T34" fmla="*/ 0 w 75"/>
                  <a:gd name="T35" fmla="*/ 45 h 76"/>
                  <a:gd name="T36" fmla="*/ 4 w 75"/>
                  <a:gd name="T37" fmla="*/ 53 h 76"/>
                  <a:gd name="T38" fmla="*/ 7 w 75"/>
                  <a:gd name="T39" fmla="*/ 60 h 76"/>
                  <a:gd name="T40" fmla="*/ 11 w 75"/>
                  <a:gd name="T41" fmla="*/ 65 h 76"/>
                  <a:gd name="T42" fmla="*/ 16 w 75"/>
                  <a:gd name="T43" fmla="*/ 69 h 76"/>
                  <a:gd name="T44" fmla="*/ 23 w 75"/>
                  <a:gd name="T45" fmla="*/ 72 h 76"/>
                  <a:gd name="T46" fmla="*/ 30 w 75"/>
                  <a:gd name="T47" fmla="*/ 74 h 76"/>
                  <a:gd name="T48" fmla="*/ 37 w 75"/>
                  <a:gd name="T49" fmla="*/ 76 h 76"/>
                  <a:gd name="T50" fmla="*/ 45 w 75"/>
                  <a:gd name="T51" fmla="*/ 74 h 76"/>
                  <a:gd name="T52" fmla="*/ 52 w 75"/>
                  <a:gd name="T53" fmla="*/ 72 h 76"/>
                  <a:gd name="T54" fmla="*/ 57 w 75"/>
                  <a:gd name="T55" fmla="*/ 69 h 76"/>
                  <a:gd name="T56" fmla="*/ 64 w 75"/>
                  <a:gd name="T57" fmla="*/ 65 h 76"/>
                  <a:gd name="T58" fmla="*/ 67 w 75"/>
                  <a:gd name="T59" fmla="*/ 60 h 76"/>
                  <a:gd name="T60" fmla="*/ 71 w 75"/>
                  <a:gd name="T61" fmla="*/ 53 h 76"/>
                  <a:gd name="T62" fmla="*/ 73 w 75"/>
                  <a:gd name="T63" fmla="*/ 45 h 76"/>
                  <a:gd name="T64" fmla="*/ 75 w 75"/>
                  <a:gd name="T65" fmla="*/ 38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5" h="76">
                    <a:moveTo>
                      <a:pt x="75" y="38"/>
                    </a:moveTo>
                    <a:lnTo>
                      <a:pt x="73" y="31"/>
                    </a:lnTo>
                    <a:lnTo>
                      <a:pt x="71" y="24"/>
                    </a:lnTo>
                    <a:lnTo>
                      <a:pt x="67" y="16"/>
                    </a:lnTo>
                    <a:lnTo>
                      <a:pt x="64" y="11"/>
                    </a:lnTo>
                    <a:lnTo>
                      <a:pt x="57" y="7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7" y="0"/>
                    </a:lnTo>
                    <a:lnTo>
                      <a:pt x="30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11" y="11"/>
                    </a:lnTo>
                    <a:lnTo>
                      <a:pt x="7" y="16"/>
                    </a:lnTo>
                    <a:lnTo>
                      <a:pt x="4" y="24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45"/>
                    </a:lnTo>
                    <a:lnTo>
                      <a:pt x="4" y="53"/>
                    </a:lnTo>
                    <a:lnTo>
                      <a:pt x="7" y="60"/>
                    </a:lnTo>
                    <a:lnTo>
                      <a:pt x="11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4"/>
                    </a:lnTo>
                    <a:lnTo>
                      <a:pt x="37" y="76"/>
                    </a:lnTo>
                    <a:lnTo>
                      <a:pt x="45" y="74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4" y="65"/>
                    </a:lnTo>
                    <a:lnTo>
                      <a:pt x="67" y="60"/>
                    </a:lnTo>
                    <a:lnTo>
                      <a:pt x="71" y="53"/>
                    </a:lnTo>
                    <a:lnTo>
                      <a:pt x="73" y="45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Freeform 73"/>
              <p:cNvSpPr/>
              <p:nvPr/>
            </p:nvSpPr>
            <p:spPr bwMode="auto">
              <a:xfrm>
                <a:off x="2752" y="2547"/>
                <a:ext cx="75" cy="76"/>
              </a:xfrm>
              <a:custGeom>
                <a:avLst/>
                <a:gdLst>
                  <a:gd name="T0" fmla="*/ 75 w 75"/>
                  <a:gd name="T1" fmla="*/ 38 h 76"/>
                  <a:gd name="T2" fmla="*/ 73 w 75"/>
                  <a:gd name="T3" fmla="*/ 31 h 76"/>
                  <a:gd name="T4" fmla="*/ 71 w 75"/>
                  <a:gd name="T5" fmla="*/ 24 h 76"/>
                  <a:gd name="T6" fmla="*/ 67 w 75"/>
                  <a:gd name="T7" fmla="*/ 16 h 76"/>
                  <a:gd name="T8" fmla="*/ 64 w 75"/>
                  <a:gd name="T9" fmla="*/ 11 h 76"/>
                  <a:gd name="T10" fmla="*/ 57 w 75"/>
                  <a:gd name="T11" fmla="*/ 7 h 76"/>
                  <a:gd name="T12" fmla="*/ 52 w 75"/>
                  <a:gd name="T13" fmla="*/ 4 h 76"/>
                  <a:gd name="T14" fmla="*/ 45 w 75"/>
                  <a:gd name="T15" fmla="*/ 2 h 76"/>
                  <a:gd name="T16" fmla="*/ 37 w 75"/>
                  <a:gd name="T17" fmla="*/ 0 h 76"/>
                  <a:gd name="T18" fmla="*/ 30 w 75"/>
                  <a:gd name="T19" fmla="*/ 2 h 76"/>
                  <a:gd name="T20" fmla="*/ 23 w 75"/>
                  <a:gd name="T21" fmla="*/ 4 h 76"/>
                  <a:gd name="T22" fmla="*/ 16 w 75"/>
                  <a:gd name="T23" fmla="*/ 7 h 76"/>
                  <a:gd name="T24" fmla="*/ 11 w 75"/>
                  <a:gd name="T25" fmla="*/ 11 h 76"/>
                  <a:gd name="T26" fmla="*/ 7 w 75"/>
                  <a:gd name="T27" fmla="*/ 16 h 76"/>
                  <a:gd name="T28" fmla="*/ 4 w 75"/>
                  <a:gd name="T29" fmla="*/ 24 h 76"/>
                  <a:gd name="T30" fmla="*/ 0 w 75"/>
                  <a:gd name="T31" fmla="*/ 31 h 76"/>
                  <a:gd name="T32" fmla="*/ 0 w 75"/>
                  <a:gd name="T33" fmla="*/ 38 h 76"/>
                  <a:gd name="T34" fmla="*/ 0 w 75"/>
                  <a:gd name="T35" fmla="*/ 45 h 76"/>
                  <a:gd name="T36" fmla="*/ 4 w 75"/>
                  <a:gd name="T37" fmla="*/ 53 h 76"/>
                  <a:gd name="T38" fmla="*/ 7 w 75"/>
                  <a:gd name="T39" fmla="*/ 60 h 76"/>
                  <a:gd name="T40" fmla="*/ 11 w 75"/>
                  <a:gd name="T41" fmla="*/ 65 h 76"/>
                  <a:gd name="T42" fmla="*/ 16 w 75"/>
                  <a:gd name="T43" fmla="*/ 69 h 76"/>
                  <a:gd name="T44" fmla="*/ 23 w 75"/>
                  <a:gd name="T45" fmla="*/ 72 h 76"/>
                  <a:gd name="T46" fmla="*/ 30 w 75"/>
                  <a:gd name="T47" fmla="*/ 74 h 76"/>
                  <a:gd name="T48" fmla="*/ 37 w 75"/>
                  <a:gd name="T49" fmla="*/ 76 h 76"/>
                  <a:gd name="T50" fmla="*/ 45 w 75"/>
                  <a:gd name="T51" fmla="*/ 74 h 76"/>
                  <a:gd name="T52" fmla="*/ 52 w 75"/>
                  <a:gd name="T53" fmla="*/ 72 h 76"/>
                  <a:gd name="T54" fmla="*/ 57 w 75"/>
                  <a:gd name="T55" fmla="*/ 69 h 76"/>
                  <a:gd name="T56" fmla="*/ 64 w 75"/>
                  <a:gd name="T57" fmla="*/ 65 h 76"/>
                  <a:gd name="T58" fmla="*/ 67 w 75"/>
                  <a:gd name="T59" fmla="*/ 60 h 76"/>
                  <a:gd name="T60" fmla="*/ 71 w 75"/>
                  <a:gd name="T61" fmla="*/ 53 h 76"/>
                  <a:gd name="T62" fmla="*/ 73 w 75"/>
                  <a:gd name="T63" fmla="*/ 45 h 76"/>
                  <a:gd name="T64" fmla="*/ 75 w 75"/>
                  <a:gd name="T65" fmla="*/ 38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5" h="76">
                    <a:moveTo>
                      <a:pt x="75" y="38"/>
                    </a:moveTo>
                    <a:lnTo>
                      <a:pt x="73" y="31"/>
                    </a:lnTo>
                    <a:lnTo>
                      <a:pt x="71" y="24"/>
                    </a:lnTo>
                    <a:lnTo>
                      <a:pt x="67" y="16"/>
                    </a:lnTo>
                    <a:lnTo>
                      <a:pt x="64" y="11"/>
                    </a:lnTo>
                    <a:lnTo>
                      <a:pt x="57" y="7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7" y="0"/>
                    </a:lnTo>
                    <a:lnTo>
                      <a:pt x="30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11" y="11"/>
                    </a:lnTo>
                    <a:lnTo>
                      <a:pt x="7" y="16"/>
                    </a:lnTo>
                    <a:lnTo>
                      <a:pt x="4" y="24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0" y="45"/>
                    </a:lnTo>
                    <a:lnTo>
                      <a:pt x="4" y="53"/>
                    </a:lnTo>
                    <a:lnTo>
                      <a:pt x="7" y="60"/>
                    </a:lnTo>
                    <a:lnTo>
                      <a:pt x="11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4"/>
                    </a:lnTo>
                    <a:lnTo>
                      <a:pt x="37" y="76"/>
                    </a:lnTo>
                    <a:lnTo>
                      <a:pt x="45" y="74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4" y="65"/>
                    </a:lnTo>
                    <a:lnTo>
                      <a:pt x="67" y="60"/>
                    </a:lnTo>
                    <a:lnTo>
                      <a:pt x="71" y="53"/>
                    </a:lnTo>
                    <a:lnTo>
                      <a:pt x="73" y="45"/>
                    </a:lnTo>
                    <a:lnTo>
                      <a:pt x="75" y="38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Rectangle 74"/>
              <p:cNvSpPr>
                <a:spLocks noChangeArrowheads="1"/>
              </p:cNvSpPr>
              <p:nvPr/>
            </p:nvSpPr>
            <p:spPr bwMode="auto">
              <a:xfrm>
                <a:off x="2627" y="3084"/>
                <a:ext cx="20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Rectangle 75"/>
              <p:cNvSpPr>
                <a:spLocks noChangeArrowheads="1"/>
              </p:cNvSpPr>
              <p:nvPr/>
            </p:nvSpPr>
            <p:spPr bwMode="auto">
              <a:xfrm>
                <a:off x="1312" y="2858"/>
                <a:ext cx="34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160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ectangle 76"/>
              <p:cNvSpPr>
                <a:spLocks noChangeArrowheads="1"/>
              </p:cNvSpPr>
              <p:nvPr/>
            </p:nvSpPr>
            <p:spPr bwMode="auto">
              <a:xfrm>
                <a:off x="2249" y="2006"/>
                <a:ext cx="237" cy="3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Line 79"/>
              <p:cNvSpPr>
                <a:spLocks noChangeShapeType="1"/>
              </p:cNvSpPr>
              <p:nvPr/>
            </p:nvSpPr>
            <p:spPr bwMode="auto">
              <a:xfrm>
                <a:off x="2318" y="2601"/>
                <a:ext cx="20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Rectangle 80"/>
              <p:cNvSpPr>
                <a:spLocks noChangeArrowheads="1"/>
              </p:cNvSpPr>
              <p:nvPr/>
            </p:nvSpPr>
            <p:spPr bwMode="auto">
              <a:xfrm>
                <a:off x="2128" y="2510"/>
                <a:ext cx="16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ctangle 81"/>
              <p:cNvSpPr>
                <a:spLocks noChangeArrowheads="1"/>
              </p:cNvSpPr>
              <p:nvPr/>
            </p:nvSpPr>
            <p:spPr bwMode="auto">
              <a:xfrm>
                <a:off x="1598" y="3705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Rectangle 82"/>
              <p:cNvSpPr>
                <a:spLocks noChangeArrowheads="1"/>
              </p:cNvSpPr>
              <p:nvPr/>
            </p:nvSpPr>
            <p:spPr bwMode="auto">
              <a:xfrm>
                <a:off x="1845" y="3705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83"/>
              <p:cNvSpPr>
                <a:spLocks noChangeArrowheads="1"/>
              </p:cNvSpPr>
              <p:nvPr/>
            </p:nvSpPr>
            <p:spPr bwMode="auto">
              <a:xfrm>
                <a:off x="1312" y="3720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Rectangle 84"/>
              <p:cNvSpPr>
                <a:spLocks noChangeArrowheads="1"/>
              </p:cNvSpPr>
              <p:nvPr/>
            </p:nvSpPr>
            <p:spPr bwMode="auto">
              <a:xfrm>
                <a:off x="1015" y="3714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Rectangle 85"/>
              <p:cNvSpPr>
                <a:spLocks noChangeArrowheads="1"/>
              </p:cNvSpPr>
              <p:nvPr/>
            </p:nvSpPr>
            <p:spPr bwMode="auto">
              <a:xfrm>
                <a:off x="279" y="2643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Rectangle 86"/>
              <p:cNvSpPr>
                <a:spLocks noChangeArrowheads="1"/>
              </p:cNvSpPr>
              <p:nvPr/>
            </p:nvSpPr>
            <p:spPr bwMode="auto">
              <a:xfrm>
                <a:off x="92" y="3006"/>
                <a:ext cx="49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CLK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90"/>
              <p:cNvSpPr>
                <a:spLocks noChangeShapeType="1"/>
              </p:cNvSpPr>
              <p:nvPr/>
            </p:nvSpPr>
            <p:spPr bwMode="auto">
              <a:xfrm>
                <a:off x="555" y="3152"/>
                <a:ext cx="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008752" y="3870069"/>
              <a:ext cx="374336" cy="473330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24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268413"/>
            <a:ext cx="2762250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×N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579438"/>
            <a:ext cx="3124200" cy="685800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M&gt;N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3213100"/>
            <a:ext cx="2033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3789363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）并行进位法：低位片的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接高位片的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ET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EP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 两片的时钟端同时输入时钟信号。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288" y="1943100"/>
            <a:ext cx="8208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思路：先分别实现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进制计数器和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进制计数器，再实现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×N</a:t>
            </a:r>
            <a:r>
              <a:rPr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进制计数器。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1188" y="486886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串行进位法：低位片的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接高位片的时钟；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utoUpdateAnimBg="0"/>
      <p:bldP spid="6" grpId="0" autoUpdateAnimBg="0"/>
      <p:bldP spid="7" grpId="0"/>
      <p:bldP spid="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85800"/>
            <a:ext cx="7772400" cy="582613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例：用两片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进制计数器。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6613" y="126841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100=10×10 </a:t>
            </a:r>
          </a:p>
        </p:txBody>
      </p:sp>
      <p:grpSp>
        <p:nvGrpSpPr>
          <p:cNvPr id="5" name="Group 4"/>
          <p:cNvGrpSpPr/>
          <p:nvPr/>
        </p:nvGrpSpPr>
        <p:grpSpPr bwMode="auto">
          <a:xfrm>
            <a:off x="431800" y="1719263"/>
            <a:ext cx="7920038" cy="2162175"/>
            <a:chOff x="0" y="845"/>
            <a:chExt cx="4831" cy="1256"/>
          </a:xfrm>
        </p:grpSpPr>
        <p:pic>
          <p:nvPicPr>
            <p:cNvPr id="6" name="Picture 5" descr="6-3-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845"/>
              <a:ext cx="3901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0" y="1298"/>
              <a:ext cx="122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并行进位法</a:t>
              </a:r>
            </a:p>
          </p:txBody>
        </p:sp>
      </p:grpSp>
      <p:grpSp>
        <p:nvGrpSpPr>
          <p:cNvPr id="8" name="Group 7"/>
          <p:cNvGrpSpPr/>
          <p:nvPr/>
        </p:nvGrpSpPr>
        <p:grpSpPr bwMode="auto">
          <a:xfrm>
            <a:off x="476250" y="4014788"/>
            <a:ext cx="7875588" cy="1979612"/>
            <a:chOff x="0" y="2251"/>
            <a:chExt cx="4876" cy="1137"/>
          </a:xfrm>
        </p:grpSpPr>
        <p:pic>
          <p:nvPicPr>
            <p:cNvPr id="9" name="Picture 8" descr="6-3-3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251"/>
              <a:ext cx="3992" cy="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0" y="2614"/>
              <a:ext cx="113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串行进位法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31912" y="6262688"/>
            <a:ext cx="64801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思考：在串行接法中，为什么要加反相器？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1875" y="4868863"/>
            <a:ext cx="674688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9949" y="1240493"/>
            <a:ext cx="2573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ET Q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245748" y="5715000"/>
            <a:ext cx="669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C=1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，右：变成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0001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3119242" y="5715000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62038" y="99853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工作过程如下：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838200" y="2798764"/>
            <a:ext cx="7239000" cy="462064"/>
            <a:chOff x="528" y="1440"/>
            <a:chExt cx="4560" cy="28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28" y="1440"/>
              <a:ext cx="206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0       0    0    0    0      0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786" y="1440"/>
              <a:ext cx="23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0       0    0    0    1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7" name="Group 6"/>
          <p:cNvGrpSpPr/>
          <p:nvPr/>
        </p:nvGrpSpPr>
        <p:grpSpPr bwMode="auto">
          <a:xfrm>
            <a:off x="827088" y="1600200"/>
            <a:ext cx="7315200" cy="3960813"/>
            <a:chOff x="528" y="864"/>
            <a:chExt cx="4608" cy="2641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4512" y="865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528" y="864"/>
              <a:ext cx="4608" cy="2641"/>
              <a:chOff x="528" y="864"/>
              <a:chExt cx="4608" cy="2641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28" y="3504"/>
                <a:ext cx="4512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 bwMode="auto">
              <a:xfrm>
                <a:off x="528" y="864"/>
                <a:ext cx="4608" cy="2634"/>
                <a:chOff x="528" y="864"/>
                <a:chExt cx="4608" cy="2634"/>
              </a:xfrm>
            </p:grpSpPr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040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28" y="864"/>
                  <a:ext cx="4512" cy="5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76" y="912"/>
                  <a:ext cx="2256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C    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     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CP</a:t>
                  </a:r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536" y="1391"/>
                  <a:ext cx="45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255" y="864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008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746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264" y="866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28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912"/>
                  <a:ext cx="2304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C     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    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CP</a:t>
                  </a:r>
                </a:p>
              </p:txBody>
            </p:sp>
            <p:sp>
              <p:nvSpPr>
                <p:cNvPr id="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1129"/>
                  <a:ext cx="1143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400" b="1" dirty="0">
                      <a:solidFill>
                        <a:srgbClr val="CC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高位片</a:t>
                  </a:r>
                  <a:r>
                    <a:rPr lang="zh-CN" altLang="en-US" sz="2400" dirty="0">
                      <a:solidFill>
                        <a:srgbClr val="CC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（右）</a:t>
                  </a:r>
                  <a:endParaRPr kumimoji="1" lang="zh-CN" altLang="en-US" sz="2400" b="1" dirty="0">
                    <a:solidFill>
                      <a:srgbClr val="CC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294" y="1134"/>
                  <a:ext cx="1150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400" b="1" dirty="0">
                      <a:solidFill>
                        <a:srgbClr val="CC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低位片（左）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 bwMode="auto">
          <a:xfrm>
            <a:off x="838200" y="3230566"/>
            <a:ext cx="6972300" cy="461963"/>
            <a:chOff x="528" y="1680"/>
            <a:chExt cx="4392" cy="291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798" y="1680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0       0    0    1    0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528" y="1680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0       0    0    0    0      0</a:t>
              </a:r>
            </a:p>
          </p:txBody>
        </p:sp>
      </p:grpSp>
      <p:grpSp>
        <p:nvGrpSpPr>
          <p:cNvPr id="27" name="Group 26"/>
          <p:cNvGrpSpPr/>
          <p:nvPr/>
        </p:nvGrpSpPr>
        <p:grpSpPr bwMode="auto">
          <a:xfrm>
            <a:off x="2263776" y="3663950"/>
            <a:ext cx="4211638" cy="457200"/>
            <a:chOff x="1437" y="1968"/>
            <a:chExt cx="2653" cy="288"/>
          </a:xfrm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437" y="1968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～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741" y="1968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～</a:t>
              </a:r>
            </a:p>
          </p:txBody>
        </p:sp>
      </p:grpSp>
      <p:grpSp>
        <p:nvGrpSpPr>
          <p:cNvPr id="30" name="Group 29"/>
          <p:cNvGrpSpPr/>
          <p:nvPr/>
        </p:nvGrpSpPr>
        <p:grpSpPr bwMode="auto">
          <a:xfrm>
            <a:off x="838200" y="3854454"/>
            <a:ext cx="7467600" cy="487363"/>
            <a:chOff x="528" y="2192"/>
            <a:chExt cx="4704" cy="307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848" y="2192"/>
              <a:ext cx="2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0       1    0    0    0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28" y="2208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0       0    0    0    0      0</a:t>
              </a:r>
            </a:p>
          </p:txBody>
        </p:sp>
      </p:grpSp>
      <p:grpSp>
        <p:nvGrpSpPr>
          <p:cNvPr id="33" name="Group 32"/>
          <p:cNvGrpSpPr/>
          <p:nvPr/>
        </p:nvGrpSpPr>
        <p:grpSpPr bwMode="auto">
          <a:xfrm>
            <a:off x="827088" y="4337054"/>
            <a:ext cx="7200900" cy="487363"/>
            <a:chOff x="528" y="2448"/>
            <a:chExt cx="4536" cy="307"/>
          </a:xfrm>
        </p:grpSpPr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806" y="2448"/>
              <a:ext cx="2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1    0    0    1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528" y="2464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0       0    0    0    1  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 bwMode="auto">
          <a:xfrm>
            <a:off x="827088" y="4768855"/>
            <a:ext cx="7239000" cy="461963"/>
            <a:chOff x="528" y="2736"/>
            <a:chExt cx="4560" cy="291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786" y="2736"/>
              <a:ext cx="23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0    0    0    0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528" y="2736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0       0    0    0    1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 bwMode="auto">
          <a:xfrm>
            <a:off x="2263776" y="5056188"/>
            <a:ext cx="4287838" cy="533400"/>
            <a:chOff x="1437" y="2976"/>
            <a:chExt cx="2701" cy="336"/>
          </a:xfrm>
        </p:grpSpPr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437" y="2976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～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789" y="3024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～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862263" y="5724525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进位出现错误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827088" y="2392364"/>
            <a:ext cx="7239000" cy="462064"/>
            <a:chOff x="528" y="1440"/>
            <a:chExt cx="4560" cy="285"/>
          </a:xfrm>
        </p:grpSpPr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528" y="1440"/>
              <a:ext cx="206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0       0    0    0    0      0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786" y="1440"/>
              <a:ext cx="23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0</a:t>
              </a:r>
            </a:p>
          </p:txBody>
        </p:sp>
      </p:grp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22288" y="549275"/>
            <a:ext cx="7129462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若低位片的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直接接高位片的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46"/>
          <p:cNvSpPr>
            <a:spLocks noChangeArrowheads="1"/>
          </p:cNvSpPr>
          <p:nvPr/>
        </p:nvSpPr>
        <p:spPr bwMode="auto">
          <a:xfrm>
            <a:off x="3995738" y="4048125"/>
            <a:ext cx="215900" cy="504825"/>
          </a:xfrm>
          <a:prstGeom prst="curvedLeftArrow">
            <a:avLst>
              <a:gd name="adj1" fmla="val 46765"/>
              <a:gd name="adj2" fmla="val 93529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>
            <a:off x="3419475" y="4048125"/>
            <a:ext cx="215900" cy="504825"/>
          </a:xfrm>
          <a:prstGeom prst="curvedLeftArrow">
            <a:avLst>
              <a:gd name="adj1" fmla="val 46765"/>
              <a:gd name="adj2" fmla="val 93529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 autoUpdateAnimBg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838200" y="2827339"/>
            <a:ext cx="7239000" cy="462064"/>
            <a:chOff x="528" y="1440"/>
            <a:chExt cx="4560" cy="285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528" y="1440"/>
              <a:ext cx="206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0       0    0    0    0      1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786" y="1440"/>
              <a:ext cx="23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0       0    0    0    1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6" name="Group 5"/>
          <p:cNvGrpSpPr/>
          <p:nvPr/>
        </p:nvGrpSpPr>
        <p:grpSpPr bwMode="auto">
          <a:xfrm>
            <a:off x="827088" y="1628775"/>
            <a:ext cx="7315200" cy="3960813"/>
            <a:chOff x="528" y="864"/>
            <a:chExt cx="4608" cy="2641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512" y="865"/>
              <a:ext cx="0" cy="2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 bwMode="auto">
            <a:xfrm>
              <a:off x="528" y="864"/>
              <a:ext cx="4608" cy="2641"/>
              <a:chOff x="528" y="864"/>
              <a:chExt cx="4608" cy="2641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528" y="3504"/>
                <a:ext cx="4512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 bwMode="auto">
              <a:xfrm>
                <a:off x="528" y="864"/>
                <a:ext cx="4608" cy="2634"/>
                <a:chOff x="528" y="864"/>
                <a:chExt cx="4608" cy="2634"/>
              </a:xfrm>
            </p:grpSpPr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5040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28" y="864"/>
                  <a:ext cx="4512" cy="5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76" y="912"/>
                  <a:ext cx="2256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C    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      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CP</a:t>
                  </a:r>
                </a:p>
              </p:txBody>
            </p: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36" y="1391"/>
                  <a:ext cx="4504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255" y="864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008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746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264" y="866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528" y="865"/>
                  <a:ext cx="0" cy="2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32" y="912"/>
                  <a:ext cx="2304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C     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Q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      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CP</a:t>
                  </a:r>
                </a:p>
              </p:txBody>
            </p:sp>
            <p:sp>
              <p:nvSpPr>
                <p:cNvPr id="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75" y="1104"/>
                  <a:ext cx="793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400" b="1">
                      <a:solidFill>
                        <a:srgbClr val="CC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高位片</a:t>
                  </a:r>
                </a:p>
              </p:txBody>
            </p:sp>
            <p:sp>
              <p:nvSpPr>
                <p:cNvPr id="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43" y="1104"/>
                  <a:ext cx="781" cy="3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400" b="1">
                      <a:solidFill>
                        <a:srgbClr val="CC0066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低位片</a:t>
                  </a:r>
                </a:p>
              </p:txBody>
            </p:sp>
          </p:grpSp>
        </p:grpSp>
      </p:grpSp>
      <p:grpSp>
        <p:nvGrpSpPr>
          <p:cNvPr id="23" name="Group 22"/>
          <p:cNvGrpSpPr/>
          <p:nvPr/>
        </p:nvGrpSpPr>
        <p:grpSpPr bwMode="auto">
          <a:xfrm>
            <a:off x="838200" y="3259141"/>
            <a:ext cx="6972300" cy="461963"/>
            <a:chOff x="528" y="1680"/>
            <a:chExt cx="4392" cy="291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98" y="1680"/>
              <a:ext cx="2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0       0    0    1    0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28" y="1680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0       0    0    0    0      1</a:t>
              </a:r>
            </a:p>
          </p:txBody>
        </p:sp>
      </p:grpSp>
      <p:grpSp>
        <p:nvGrpSpPr>
          <p:cNvPr id="26" name="Group 25"/>
          <p:cNvGrpSpPr/>
          <p:nvPr/>
        </p:nvGrpSpPr>
        <p:grpSpPr bwMode="auto">
          <a:xfrm>
            <a:off x="2263776" y="3692525"/>
            <a:ext cx="4211638" cy="457200"/>
            <a:chOff x="1437" y="1968"/>
            <a:chExt cx="2653" cy="288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437" y="1968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～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741" y="1968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～</a:t>
              </a:r>
            </a:p>
          </p:txBody>
        </p:sp>
      </p:grpSp>
      <p:grpSp>
        <p:nvGrpSpPr>
          <p:cNvPr id="29" name="Group 28"/>
          <p:cNvGrpSpPr/>
          <p:nvPr/>
        </p:nvGrpSpPr>
        <p:grpSpPr bwMode="auto">
          <a:xfrm>
            <a:off x="838200" y="3883029"/>
            <a:ext cx="7467600" cy="487363"/>
            <a:chOff x="528" y="2192"/>
            <a:chExt cx="4704" cy="30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848" y="2192"/>
              <a:ext cx="2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0       1    0    0    0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528" y="2208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0       0    0    0    0      1</a:t>
              </a:r>
            </a:p>
          </p:txBody>
        </p:sp>
      </p:grpSp>
      <p:grpSp>
        <p:nvGrpSpPr>
          <p:cNvPr id="32" name="Group 31"/>
          <p:cNvGrpSpPr/>
          <p:nvPr/>
        </p:nvGrpSpPr>
        <p:grpSpPr bwMode="auto">
          <a:xfrm>
            <a:off x="827088" y="4365629"/>
            <a:ext cx="7200900" cy="487363"/>
            <a:chOff x="528" y="2448"/>
            <a:chExt cx="4536" cy="307"/>
          </a:xfrm>
        </p:grpSpPr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806" y="2448"/>
              <a:ext cx="22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1    0    0    1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528" y="2464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 bwMode="auto">
          <a:xfrm>
            <a:off x="827088" y="4797430"/>
            <a:ext cx="7239000" cy="461963"/>
            <a:chOff x="528" y="2736"/>
            <a:chExt cx="4560" cy="291"/>
          </a:xfrm>
        </p:grpSpPr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786" y="2736"/>
              <a:ext cx="23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0    0    0    0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528" y="2736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0       0    0    0    1 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836613" y="5724525"/>
            <a:ext cx="747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说明：上升沿有效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时需</a:t>
            </a: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加非门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，下降沿有效时不需要 </a:t>
            </a:r>
          </a:p>
        </p:txBody>
      </p:sp>
      <p:grpSp>
        <p:nvGrpSpPr>
          <p:cNvPr id="39" name="Group 38"/>
          <p:cNvGrpSpPr/>
          <p:nvPr/>
        </p:nvGrpSpPr>
        <p:grpSpPr bwMode="auto">
          <a:xfrm>
            <a:off x="827088" y="2420939"/>
            <a:ext cx="7239000" cy="462064"/>
            <a:chOff x="528" y="1440"/>
            <a:chExt cx="4560" cy="285"/>
          </a:xfrm>
        </p:grpSpPr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528" y="1440"/>
              <a:ext cx="206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0       0    0    0    0      1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786" y="1440"/>
              <a:ext cx="23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0       0    0    0    0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0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792163" y="638175"/>
            <a:ext cx="7559675" cy="8842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当低位片的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通过反相器接高位片的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时钟端时，工作过程如下：</a:t>
            </a:r>
          </a:p>
        </p:txBody>
      </p:sp>
      <p:sp>
        <p:nvSpPr>
          <p:cNvPr id="43" name="AutoShape 42"/>
          <p:cNvSpPr>
            <a:spLocks noChangeArrowheads="1"/>
          </p:cNvSpPr>
          <p:nvPr/>
        </p:nvSpPr>
        <p:spPr bwMode="auto">
          <a:xfrm>
            <a:off x="3995738" y="4652963"/>
            <a:ext cx="215900" cy="504825"/>
          </a:xfrm>
          <a:prstGeom prst="curvedLeftArrow">
            <a:avLst>
              <a:gd name="adj1" fmla="val 46765"/>
              <a:gd name="adj2" fmla="val 93529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43"/>
          <p:cNvSpPr>
            <a:spLocks noChangeArrowheads="1"/>
          </p:cNvSpPr>
          <p:nvPr/>
        </p:nvSpPr>
        <p:spPr bwMode="auto">
          <a:xfrm>
            <a:off x="3419475" y="4652963"/>
            <a:ext cx="215900" cy="504825"/>
          </a:xfrm>
          <a:prstGeom prst="curvedLeftArrow">
            <a:avLst>
              <a:gd name="adj1" fmla="val 46765"/>
              <a:gd name="adj2" fmla="val 93529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 bwMode="auto">
          <a:xfrm>
            <a:off x="827088" y="5132389"/>
            <a:ext cx="7239000" cy="462064"/>
            <a:chOff x="528" y="1440"/>
            <a:chExt cx="4560" cy="285"/>
          </a:xfrm>
        </p:grpSpPr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528" y="1440"/>
              <a:ext cx="206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0       0    0    0    1      1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786" y="1440"/>
              <a:ext cx="230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0       0    0    0    1     </a:t>
              </a:r>
              <a:r>
                <a:rPr kumimoji="1"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11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4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28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685800"/>
            <a:ext cx="3228975" cy="582613"/>
          </a:xfrm>
          <a:prstGeom prst="rect">
            <a:avLst/>
          </a:prstGeom>
          <a:ln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M≠N</a:t>
            </a:r>
            <a:r>
              <a:rPr lang="en-US" altLang="zh-CN" sz="2800" baseline="-300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×N</a:t>
            </a:r>
            <a:r>
              <a:rPr lang="en-US" altLang="zh-CN" sz="2800" baseline="-300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449388"/>
            <a:ext cx="6021387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方法：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整体置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法或整体置数法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11505" y="1989455"/>
            <a:ext cx="7620000" cy="2053590"/>
            <a:chOff x="963" y="3133"/>
            <a:chExt cx="12000" cy="323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60" y="4053"/>
              <a:ext cx="1034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、先用多片已有计数器接成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&gt;M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进制计数器；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963" y="4975"/>
                  <a:ext cx="12000" cy="13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kumimoji="1"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、在计到某个状态时，使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400" b="1" i="1" smtClean="0"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𝑹𝑫</m:t>
                          </m:r>
                        </m:e>
                      </m:acc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（或 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400" b="1" i="1" smtClean="0"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𝑳𝑫</m:t>
                          </m:r>
                        </m:e>
                      </m:acc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）有效，使所有计数器清零。</a:t>
                  </a:r>
                  <a:endPara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3" y="4975"/>
                  <a:ext cx="12000" cy="1393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63" y="3133"/>
              <a:ext cx="8280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（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）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整体置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法的</a:t>
              </a:r>
              <a:r>
                <a:rPr kumimoji="1"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步骤：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225" y="4015105"/>
            <a:ext cx="8486775" cy="2106930"/>
            <a:chOff x="1035" y="6323"/>
            <a:chExt cx="13365" cy="331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80" y="6323"/>
              <a:ext cx="13320" cy="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）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整体置数法的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步骤：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M&lt;N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时的置数法类似： 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460" y="7303"/>
              <a:ext cx="10063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、先用多片已有计数器接成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&gt;M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进制计数器；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35" y="8235"/>
                  <a:ext cx="12473" cy="14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kumimoji="1"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、在选定某一状态下译出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sz="2400" b="1" i="1" smtClean="0"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𝑳𝑫</m:t>
                          </m:r>
                        </m:e>
                      </m:acc>
                    </m:oMath>
                  </a14:m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有效信号，同时使所有计数器置入适当数，跳过多余状态，获得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M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进制计数器。 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5" y="8235"/>
                  <a:ext cx="12473" cy="1406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29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31800" y="638175"/>
            <a:ext cx="8137525" cy="487363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例：用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74160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接成二十九进制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657225" y="1133475"/>
            <a:ext cx="7559675" cy="2386013"/>
            <a:chOff x="431" y="754"/>
            <a:chExt cx="3923" cy="1423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31" y="1071"/>
              <a:ext cx="1225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整体置零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（异步）</a:t>
              </a:r>
            </a:p>
          </p:txBody>
        </p:sp>
        <p:pic>
          <p:nvPicPr>
            <p:cNvPr id="6" name="Picture 5" descr="6-3-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754"/>
              <a:ext cx="2880" cy="1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 bwMode="auto">
          <a:xfrm>
            <a:off x="611188" y="3563938"/>
            <a:ext cx="7848600" cy="2251075"/>
            <a:chOff x="431" y="2296"/>
            <a:chExt cx="4944" cy="1341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31" y="2840"/>
              <a:ext cx="1225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整体置数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（同步）</a:t>
              </a:r>
            </a:p>
          </p:txBody>
        </p:sp>
        <p:pic>
          <p:nvPicPr>
            <p:cNvPr id="9" name="Picture 8" descr="6-3-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296"/>
              <a:ext cx="3901" cy="1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8463" y="303213"/>
            <a:ext cx="7690892" cy="533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单时钟可逆计数器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</a:t>
            </a:r>
            <a:r>
              <a:rPr kumimoji="0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/190  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16/10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82880" y="5824021"/>
            <a:ext cx="903288" cy="338137"/>
          </a:xfrm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346075" y="4420798"/>
            <a:ext cx="86233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C/B(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进位/借位)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正向计数时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=1111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C=1,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其它时，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C=0。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反向计数时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=0000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B=1,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其它时，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B=0。CP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=CPC/B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121810" y="1738367"/>
          <a:ext cx="3926773" cy="209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1846580" imgH="982980" progId="Visio.Drawing.11">
                  <p:embed/>
                </p:oleObj>
              </mc:Choice>
              <mc:Fallback>
                <p:oleObj r:id="rId4" imgW="1846580" imgH="9829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810" y="1738367"/>
                        <a:ext cx="3926773" cy="20944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82880" y="1633451"/>
          <a:ext cx="4868689" cy="215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6" imgW="1989455" imgH="849630" progId="Visio.Drawing.11">
                  <p:embed/>
                </p:oleObj>
              </mc:Choice>
              <mc:Fallback>
                <p:oleObj name="Visio" r:id="rId6" imgW="1989455" imgH="84963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" y="1633451"/>
                        <a:ext cx="4868689" cy="21531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99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>
            <a:off x="5677134" y="2720761"/>
            <a:ext cx="112196" cy="1234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 flipH="1">
            <a:off x="5682744" y="2855396"/>
            <a:ext cx="106586" cy="953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6"/>
          <p:cNvGrpSpPr/>
          <p:nvPr/>
        </p:nvGrpSpPr>
        <p:grpSpPr bwMode="auto">
          <a:xfrm>
            <a:off x="647700" y="2232707"/>
            <a:ext cx="7848600" cy="2251075"/>
            <a:chOff x="431" y="2296"/>
            <a:chExt cx="4944" cy="1341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31" y="2840"/>
              <a:ext cx="1225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整体置数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（同步）</a:t>
              </a:r>
            </a:p>
          </p:txBody>
        </p:sp>
        <p:pic>
          <p:nvPicPr>
            <p:cNvPr id="11" name="Picture 8" descr="6-3-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296"/>
              <a:ext cx="3901" cy="1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37089" y="282342"/>
            <a:ext cx="5306886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(2)                    (1)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0000              0000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0000              0001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0000    C=1   1001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0001    C=0   0000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0001               0001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0001   C=1     1001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连接符: 曲线 11"/>
          <p:cNvCxnSpPr/>
          <p:nvPr/>
        </p:nvCxnSpPr>
        <p:spPr bwMode="auto">
          <a:xfrm rot="16200000" flipH="1">
            <a:off x="3748257" y="3022789"/>
            <a:ext cx="402106" cy="246832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右大括号 14"/>
          <p:cNvSpPr/>
          <p:nvPr/>
        </p:nvSpPr>
        <p:spPr bwMode="auto">
          <a:xfrm>
            <a:off x="4459803" y="1772701"/>
            <a:ext cx="1722214" cy="2041973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796487" y="948058"/>
            <a:ext cx="90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1049036" y="1615627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1152764" y="4188329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1124715" y="3612720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连接符: 曲线 15"/>
          <p:cNvCxnSpPr/>
          <p:nvPr/>
        </p:nvCxnSpPr>
        <p:spPr bwMode="auto">
          <a:xfrm rot="16200000" flipH="1">
            <a:off x="3748258" y="5351798"/>
            <a:ext cx="402106" cy="246832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右大括号 5"/>
          <p:cNvSpPr/>
          <p:nvPr/>
        </p:nvSpPr>
        <p:spPr bwMode="auto">
          <a:xfrm>
            <a:off x="4560779" y="4264412"/>
            <a:ext cx="1262208" cy="2081242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32</a:t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37089" y="282342"/>
            <a:ext cx="53068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(2)                    (1)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0010              0000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0010              0001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0010             1000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个状态</a:t>
            </a:r>
          </a:p>
        </p:txBody>
      </p:sp>
      <p:cxnSp>
        <p:nvCxnSpPr>
          <p:cNvPr id="12" name="连接符: 曲线 11"/>
          <p:cNvCxnSpPr/>
          <p:nvPr/>
        </p:nvCxnSpPr>
        <p:spPr bwMode="auto">
          <a:xfrm rot="16200000" flipH="1">
            <a:off x="3748257" y="3022789"/>
            <a:ext cx="402106" cy="246832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右大括号 14"/>
          <p:cNvSpPr/>
          <p:nvPr/>
        </p:nvSpPr>
        <p:spPr bwMode="auto">
          <a:xfrm>
            <a:off x="4459803" y="1772701"/>
            <a:ext cx="1722214" cy="2041973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796487" y="948058"/>
            <a:ext cx="90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1049036" y="1615627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1124715" y="3612720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82880" y="5900057"/>
            <a:ext cx="903288" cy="338137"/>
          </a:xfrm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33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46125" y="45878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任意进制计数器的构成方法题型小结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1800" y="1042988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M&lt;N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（用一片给定芯片及合适门电路，分析与设计）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2" y="1599038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、固定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进制：掌握各种方法，注意标明进位端，写出有效状态循环图。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850" y="2417971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M&gt;N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（用多片给定芯片及合适门电路，分析与设计）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8313" y="4073734"/>
            <a:ext cx="837882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×N</a:t>
            </a:r>
            <a:r>
              <a:rPr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×N</a:t>
            </a:r>
            <a:r>
              <a:rPr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：掌握整体清零法。注意标明进位端、说明片间进制、说明分频比。（注意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161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芯片在实现时的区别）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8313" y="2921209"/>
            <a:ext cx="8569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×N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：掌握两种方法（串行进位和并行进位），注意标明进位端、说明片间进制、说明分频比、写出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N1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N2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进制各自的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有效状态循环图。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50825" y="5447746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 综合题：中规模组合逻辑电路与计数器相结合的题目。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三、计数器的应用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34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25488" y="1107309"/>
            <a:ext cx="7942263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试用计数器74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161和数据选择器设计一个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 01100011序列发生器。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34524" y="2474712"/>
            <a:ext cx="8408988" cy="115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1000"/>
              </a:lnSpc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SzPct val="80000"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解：由于序列长度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P=8，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故将74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161构成模8计数器，并选用数据选择器74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151产生所需序列，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319088" y="1134985"/>
            <a:ext cx="154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【例1】</a:t>
            </a:r>
          </a:p>
        </p:txBody>
      </p:sp>
      <p:grpSp>
        <p:nvGrpSpPr>
          <p:cNvPr id="10" name="Group 36"/>
          <p:cNvGrpSpPr/>
          <p:nvPr/>
        </p:nvGrpSpPr>
        <p:grpSpPr bwMode="auto">
          <a:xfrm>
            <a:off x="735013" y="3590925"/>
            <a:ext cx="7924800" cy="2881313"/>
            <a:chOff x="463" y="2262"/>
            <a:chExt cx="4992" cy="1815"/>
          </a:xfrm>
        </p:grpSpPr>
        <p:grpSp>
          <p:nvGrpSpPr>
            <p:cNvPr id="11" name="Group 7"/>
            <p:cNvGrpSpPr/>
            <p:nvPr/>
          </p:nvGrpSpPr>
          <p:grpSpPr bwMode="auto">
            <a:xfrm>
              <a:off x="463" y="2262"/>
              <a:ext cx="4992" cy="1815"/>
              <a:chOff x="463" y="1976"/>
              <a:chExt cx="4992" cy="1815"/>
            </a:xfrm>
          </p:grpSpPr>
          <p:graphicFrame>
            <p:nvGraphicFramePr>
              <p:cNvPr id="13" name="Object 8"/>
              <p:cNvGraphicFramePr>
                <a:graphicFrameLocks noChangeAspect="1"/>
              </p:cNvGraphicFramePr>
              <p:nvPr/>
            </p:nvGraphicFramePr>
            <p:xfrm>
              <a:off x="463" y="1976"/>
              <a:ext cx="4992" cy="1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2" name="BMP 图象" r:id="rId4" imgW="4200525" imgH="1590675" progId="Paint.Picture">
                      <p:embed/>
                    </p:oleObj>
                  </mc:Choice>
                  <mc:Fallback>
                    <p:oleObj name="BMP 图象" r:id="rId4" imgW="4200525" imgH="1590675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b="14828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" y="1976"/>
                            <a:ext cx="4992" cy="18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591" y="2880"/>
                <a:ext cx="124" cy="14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3863" y="2903"/>
                <a:ext cx="417" cy="23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3614" y="2892"/>
                <a:ext cx="10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161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1378" y="2654"/>
                <a:ext cx="598" cy="2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130" y="2666"/>
                <a:ext cx="10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151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067" y="2970"/>
                <a:ext cx="474" cy="18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021" y="2935"/>
                <a:ext cx="6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3140" y="2733"/>
                <a:ext cx="113" cy="11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4585" y="2812"/>
                <a:ext cx="91" cy="30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1231" y="1999"/>
                <a:ext cx="294" cy="1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1243" y="1999"/>
                <a:ext cx="2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813" y="3422"/>
                <a:ext cx="1186" cy="15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791" y="3378"/>
                <a:ext cx="1231" cy="214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1 1 0 0 0 1 1 0</a:t>
                </a: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802" y="2970"/>
                <a:ext cx="1254" cy="18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776" y="2942"/>
                <a:ext cx="13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 </a:t>
                </a: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621" y="2993"/>
                <a:ext cx="102" cy="13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576" y="2981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632" y="302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3772" y="3241"/>
                <a:ext cx="780" cy="15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3682" y="2620"/>
                <a:ext cx="587" cy="1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9"/>
              <p:cNvSpPr txBox="1">
                <a:spLocks noChangeArrowheads="1"/>
              </p:cNvSpPr>
              <p:nvPr/>
            </p:nvSpPr>
            <p:spPr bwMode="auto">
              <a:xfrm>
                <a:off x="3600" y="2569"/>
                <a:ext cx="8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en-US" altLang="zh-CN" sz="1800" b="1" i="0" u="none" strike="noStrike" kern="1200" cap="none" spc="0" normalizeH="0" baseline="-2500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 </a:t>
                </a: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603" y="3264"/>
                <a:ext cx="170" cy="14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31"/>
              <p:cNvSpPr txBox="1">
                <a:spLocks noChangeArrowheads="1"/>
              </p:cNvSpPr>
              <p:nvPr/>
            </p:nvSpPr>
            <p:spPr bwMode="auto">
              <a:xfrm>
                <a:off x="3603" y="3240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3647" y="3275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3433" y="3264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3098" y="2946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6-3-5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7" y="2237518"/>
            <a:ext cx="4437063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6-3-5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673225"/>
            <a:ext cx="37750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2045" y="728662"/>
            <a:ext cx="6991694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2】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、计数器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译码器→顺序节拍脉冲发生器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ln>
            <a:noFill/>
          </a:ln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ea typeface="黑体" panose="02010609060101010101" pitchFamily="49" charset="-122"/>
              </a:rPr>
              <a:t>36</a:t>
            </a:fld>
            <a:endParaRPr lang="en-US" altLang="zh-CN" sz="11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7663" y="146050"/>
            <a:ext cx="1778000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【例3】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58925" y="76200"/>
            <a:ext cx="3478213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动态扫描键盘编码器</a:t>
            </a: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582738" y="1057275"/>
            <a:ext cx="2814637" cy="1039813"/>
            <a:chOff x="746" y="1468"/>
            <a:chExt cx="1773" cy="65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79" y="1468"/>
              <a:ext cx="1694" cy="65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039" y="1490"/>
              <a:ext cx="129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32进制计数器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46" y="1683"/>
              <a:ext cx="4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248" y="1660"/>
              <a:ext cx="27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71" y="1819"/>
              <a:ext cx="141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1" name="Group 10"/>
          <p:cNvGrpSpPr/>
          <p:nvPr/>
        </p:nvGrpSpPr>
        <p:grpSpPr bwMode="auto">
          <a:xfrm>
            <a:off x="1703388" y="2079625"/>
            <a:ext cx="2851150" cy="4124325"/>
            <a:chOff x="992" y="1378"/>
            <a:chExt cx="1796" cy="2598"/>
          </a:xfrm>
        </p:grpSpPr>
        <p:grpSp>
          <p:nvGrpSpPr>
            <p:cNvPr id="12" name="Group 11"/>
            <p:cNvGrpSpPr/>
            <p:nvPr/>
          </p:nvGrpSpPr>
          <p:grpSpPr bwMode="auto">
            <a:xfrm>
              <a:off x="992" y="2009"/>
              <a:ext cx="1796" cy="1967"/>
              <a:chOff x="992" y="2009"/>
              <a:chExt cx="1796" cy="1967"/>
            </a:xfrm>
          </p:grpSpPr>
          <p:grpSp>
            <p:nvGrpSpPr>
              <p:cNvPr id="16" name="Group 12"/>
              <p:cNvGrpSpPr/>
              <p:nvPr/>
            </p:nvGrpSpPr>
            <p:grpSpPr bwMode="auto">
              <a:xfrm>
                <a:off x="992" y="2009"/>
                <a:ext cx="1796" cy="882"/>
                <a:chOff x="1004" y="2450"/>
                <a:chExt cx="1796" cy="882"/>
              </a:xfrm>
            </p:grpSpPr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028" y="2507"/>
                  <a:ext cx="1683" cy="75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77" y="2745"/>
                  <a:ext cx="111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3—8译码器</a:t>
                  </a:r>
                </a:p>
              </p:txBody>
            </p:sp>
            <p:sp>
              <p:nvSpPr>
                <p:cNvPr id="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75" y="2450"/>
                  <a:ext cx="81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zh-CN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auto">
                <a:xfrm>
                  <a:off x="1107" y="3275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29" name="Group 17"/>
                <p:cNvGrpSpPr/>
                <p:nvPr/>
              </p:nvGrpSpPr>
              <p:grpSpPr bwMode="auto">
                <a:xfrm>
                  <a:off x="1004" y="2981"/>
                  <a:ext cx="1796" cy="288"/>
                  <a:chOff x="2969" y="3003"/>
                  <a:chExt cx="1796" cy="288"/>
                </a:xfrm>
              </p:grpSpPr>
              <p:sp>
                <p:nvSpPr>
                  <p:cNvPr id="3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9" y="3003"/>
                    <a:ext cx="1796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0</a:t>
                    </a: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  <a:endParaRPr kumimoji="1" lang="zh-CN" altLang="en-US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038" y="3050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242" y="3049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45" y="3049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37" y="3049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3061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055" y="3049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247" y="3049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50" y="3049"/>
                    <a:ext cx="9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0" name="Oval 27"/>
                <p:cNvSpPr>
                  <a:spLocks noChangeArrowheads="1"/>
                </p:cNvSpPr>
                <p:nvPr/>
              </p:nvSpPr>
              <p:spPr bwMode="auto">
                <a:xfrm>
                  <a:off x="1299" y="3275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auto">
                <a:xfrm>
                  <a:off x="1502" y="3275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auto">
                <a:xfrm>
                  <a:off x="1706" y="3275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Oval 30"/>
                <p:cNvSpPr>
                  <a:spLocks noChangeArrowheads="1"/>
                </p:cNvSpPr>
                <p:nvPr/>
              </p:nvSpPr>
              <p:spPr bwMode="auto">
                <a:xfrm>
                  <a:off x="1909" y="3275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Oval 31"/>
                <p:cNvSpPr>
                  <a:spLocks noChangeArrowheads="1"/>
                </p:cNvSpPr>
                <p:nvPr/>
              </p:nvSpPr>
              <p:spPr bwMode="auto">
                <a:xfrm>
                  <a:off x="2112" y="3276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Oval 32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Oval 33"/>
                <p:cNvSpPr>
                  <a:spLocks noChangeArrowheads="1"/>
                </p:cNvSpPr>
                <p:nvPr/>
              </p:nvSpPr>
              <p:spPr bwMode="auto">
                <a:xfrm>
                  <a:off x="2507" y="3265"/>
                  <a:ext cx="56" cy="5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" name="Line 34"/>
              <p:cNvSpPr>
                <a:spLocks noChangeShapeType="1"/>
              </p:cNvSpPr>
              <p:nvPr/>
            </p:nvSpPr>
            <p:spPr bwMode="auto">
              <a:xfrm>
                <a:off x="1129" y="2903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35"/>
              <p:cNvSpPr>
                <a:spLocks noChangeShapeType="1"/>
              </p:cNvSpPr>
              <p:nvPr/>
            </p:nvSpPr>
            <p:spPr bwMode="auto">
              <a:xfrm>
                <a:off x="1310" y="2915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36"/>
              <p:cNvSpPr>
                <a:spLocks noChangeShapeType="1"/>
              </p:cNvSpPr>
              <p:nvPr/>
            </p:nvSpPr>
            <p:spPr bwMode="auto">
              <a:xfrm>
                <a:off x="1513" y="2915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37"/>
              <p:cNvSpPr>
                <a:spLocks noChangeShapeType="1"/>
              </p:cNvSpPr>
              <p:nvPr/>
            </p:nvSpPr>
            <p:spPr bwMode="auto">
              <a:xfrm>
                <a:off x="1728" y="2903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38"/>
              <p:cNvSpPr>
                <a:spLocks noChangeShapeType="1"/>
              </p:cNvSpPr>
              <p:nvPr/>
            </p:nvSpPr>
            <p:spPr bwMode="auto">
              <a:xfrm>
                <a:off x="1931" y="2915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39"/>
              <p:cNvSpPr>
                <a:spLocks noChangeShapeType="1"/>
              </p:cNvSpPr>
              <p:nvPr/>
            </p:nvSpPr>
            <p:spPr bwMode="auto">
              <a:xfrm>
                <a:off x="2135" y="2915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40"/>
              <p:cNvSpPr>
                <a:spLocks noChangeShapeType="1"/>
              </p:cNvSpPr>
              <p:nvPr/>
            </p:nvSpPr>
            <p:spPr bwMode="auto">
              <a:xfrm>
                <a:off x="2315" y="2892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41"/>
              <p:cNvSpPr>
                <a:spLocks noChangeShapeType="1"/>
              </p:cNvSpPr>
              <p:nvPr/>
            </p:nvSpPr>
            <p:spPr bwMode="auto">
              <a:xfrm>
                <a:off x="2530" y="2892"/>
                <a:ext cx="0" cy="106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1288" y="1378"/>
              <a:ext cx="0" cy="6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1502" y="1389"/>
              <a:ext cx="0" cy="6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1717" y="1389"/>
              <a:ext cx="0" cy="6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 bwMode="auto">
          <a:xfrm>
            <a:off x="1562100" y="4446588"/>
            <a:ext cx="2852738" cy="1770062"/>
            <a:chOff x="903" y="2869"/>
            <a:chExt cx="1797" cy="111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073" y="3016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254" y="3016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457" y="3016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672" y="3016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875" y="3005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078" y="3005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59" y="3016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474" y="3005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485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70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78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86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672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1468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254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73" y="3253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084" y="3479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073" y="3717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254" y="3490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1254" y="3717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1457" y="3490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457" y="3717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1672" y="3490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1672" y="3717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1886" y="3491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875" y="3717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078" y="3490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078" y="3717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2270" y="3490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259" y="3716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485" y="3490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74" y="3716"/>
              <a:ext cx="90" cy="9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Text Box 78"/>
            <p:cNvSpPr txBox="1">
              <a:spLocks noChangeArrowheads="1"/>
            </p:cNvSpPr>
            <p:nvPr/>
          </p:nvSpPr>
          <p:spPr bwMode="auto">
            <a:xfrm>
              <a:off x="960" y="2869"/>
              <a:ext cx="1740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0    1    2     3     4    5    6    7</a:t>
              </a:r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903" y="3772"/>
              <a:ext cx="1740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24  25  26   27   28  29  30  31</a:t>
              </a:r>
            </a:p>
          </p:txBody>
        </p:sp>
      </p:grpSp>
      <p:grpSp>
        <p:nvGrpSpPr>
          <p:cNvPr id="81" name="Group 80"/>
          <p:cNvGrpSpPr/>
          <p:nvPr/>
        </p:nvGrpSpPr>
        <p:grpSpPr bwMode="auto">
          <a:xfrm>
            <a:off x="1490663" y="2097088"/>
            <a:ext cx="4500562" cy="4103687"/>
            <a:chOff x="858" y="1389"/>
            <a:chExt cx="2835" cy="2585"/>
          </a:xfrm>
        </p:grpSpPr>
        <p:grpSp>
          <p:nvGrpSpPr>
            <p:cNvPr id="82" name="Group 81"/>
            <p:cNvGrpSpPr/>
            <p:nvPr/>
          </p:nvGrpSpPr>
          <p:grpSpPr bwMode="auto">
            <a:xfrm>
              <a:off x="858" y="2721"/>
              <a:ext cx="2835" cy="1253"/>
              <a:chOff x="858" y="2721"/>
              <a:chExt cx="2835" cy="1253"/>
            </a:xfrm>
          </p:grpSpPr>
          <p:grpSp>
            <p:nvGrpSpPr>
              <p:cNvPr id="85" name="Group 82"/>
              <p:cNvGrpSpPr/>
              <p:nvPr/>
            </p:nvGrpSpPr>
            <p:grpSpPr bwMode="auto">
              <a:xfrm>
                <a:off x="2971" y="2721"/>
                <a:ext cx="722" cy="1253"/>
                <a:chOff x="2972" y="2519"/>
                <a:chExt cx="722" cy="1253"/>
              </a:xfrm>
            </p:grpSpPr>
            <p:sp>
              <p:nvSpPr>
                <p:cNvPr id="90" name="Rectangle 83"/>
                <p:cNvSpPr>
                  <a:spLocks noChangeArrowheads="1"/>
                </p:cNvSpPr>
                <p:nvPr/>
              </p:nvSpPr>
              <p:spPr bwMode="auto">
                <a:xfrm>
                  <a:off x="3004" y="2564"/>
                  <a:ext cx="633" cy="120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095" y="2519"/>
                  <a:ext cx="542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zh-CN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184" y="2776"/>
                  <a:ext cx="306" cy="98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四选一选择器</a:t>
                  </a:r>
                </a:p>
              </p:txBody>
            </p:sp>
            <p:sp>
              <p:nvSpPr>
                <p:cNvPr id="9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972" y="2722"/>
                  <a:ext cx="327" cy="989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1" lang="zh-CN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423" y="2891"/>
                  <a:ext cx="27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Y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378" y="3321"/>
                  <a:ext cx="305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W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858" y="3061"/>
                <a:ext cx="21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858" y="3298"/>
                <a:ext cx="21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91"/>
              <p:cNvSpPr>
                <a:spLocks noChangeShapeType="1"/>
              </p:cNvSpPr>
              <p:nvPr/>
            </p:nvSpPr>
            <p:spPr bwMode="auto">
              <a:xfrm flipH="1">
                <a:off x="858" y="3535"/>
                <a:ext cx="21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92"/>
              <p:cNvSpPr>
                <a:spLocks noChangeShapeType="1"/>
              </p:cNvSpPr>
              <p:nvPr/>
            </p:nvSpPr>
            <p:spPr bwMode="auto">
              <a:xfrm flipH="1">
                <a:off x="858" y="3761"/>
                <a:ext cx="21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3" name="Freeform 93"/>
            <p:cNvSpPr/>
            <p:nvPr/>
          </p:nvSpPr>
          <p:spPr bwMode="auto">
            <a:xfrm>
              <a:off x="2089" y="1389"/>
              <a:ext cx="1107" cy="1378"/>
            </a:xfrm>
            <a:custGeom>
              <a:avLst/>
              <a:gdLst>
                <a:gd name="T0" fmla="*/ 0 w 1039"/>
                <a:gd name="T1" fmla="*/ 0 h 1378"/>
                <a:gd name="T2" fmla="*/ 0 w 1039"/>
                <a:gd name="T3" fmla="*/ 576 h 1378"/>
                <a:gd name="T4" fmla="*/ 1338 w 1039"/>
                <a:gd name="T5" fmla="*/ 576 h 1378"/>
                <a:gd name="T6" fmla="*/ 1338 w 1039"/>
                <a:gd name="T7" fmla="*/ 1378 h 13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9" h="1378">
                  <a:moveTo>
                    <a:pt x="0" y="0"/>
                  </a:moveTo>
                  <a:lnTo>
                    <a:pt x="0" y="576"/>
                  </a:lnTo>
                  <a:lnTo>
                    <a:pt x="1039" y="576"/>
                  </a:lnTo>
                  <a:lnTo>
                    <a:pt x="1039" y="1378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94"/>
            <p:cNvSpPr/>
            <p:nvPr/>
          </p:nvSpPr>
          <p:spPr bwMode="auto">
            <a:xfrm>
              <a:off x="2281" y="1389"/>
              <a:ext cx="1085" cy="1378"/>
            </a:xfrm>
            <a:custGeom>
              <a:avLst/>
              <a:gdLst>
                <a:gd name="T0" fmla="*/ 0 w 1085"/>
                <a:gd name="T1" fmla="*/ 0 h 1378"/>
                <a:gd name="T2" fmla="*/ 0 w 1085"/>
                <a:gd name="T3" fmla="*/ 486 h 1378"/>
                <a:gd name="T4" fmla="*/ 1085 w 1085"/>
                <a:gd name="T5" fmla="*/ 486 h 1378"/>
                <a:gd name="T6" fmla="*/ 1085 w 1085"/>
                <a:gd name="T7" fmla="*/ 1378 h 13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5" h="1378">
                  <a:moveTo>
                    <a:pt x="0" y="0"/>
                  </a:moveTo>
                  <a:lnTo>
                    <a:pt x="0" y="486"/>
                  </a:lnTo>
                  <a:lnTo>
                    <a:pt x="1085" y="486"/>
                  </a:lnTo>
                  <a:lnTo>
                    <a:pt x="1085" y="1378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6" name="Group 95"/>
          <p:cNvGrpSpPr/>
          <p:nvPr/>
        </p:nvGrpSpPr>
        <p:grpSpPr bwMode="auto">
          <a:xfrm>
            <a:off x="4322763" y="769938"/>
            <a:ext cx="1847850" cy="4267200"/>
            <a:chOff x="2642" y="553"/>
            <a:chExt cx="1164" cy="2688"/>
          </a:xfrm>
        </p:grpSpPr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2642" y="553"/>
              <a:ext cx="1164" cy="52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T=1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时计数，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T=0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时保持</a:t>
              </a: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2643" y="1073"/>
              <a:ext cx="1152" cy="2168"/>
            </a:xfrm>
            <a:custGeom>
              <a:avLst/>
              <a:gdLst>
                <a:gd name="T0" fmla="*/ 994 w 1152"/>
                <a:gd name="T1" fmla="*/ 2345 h 2112"/>
                <a:gd name="T2" fmla="*/ 1152 w 1152"/>
                <a:gd name="T3" fmla="*/ 2345 h 2112"/>
                <a:gd name="T4" fmla="*/ 1152 w 1152"/>
                <a:gd name="T5" fmla="*/ 0 h 2112"/>
                <a:gd name="T6" fmla="*/ 0 w 1152"/>
                <a:gd name="T7" fmla="*/ 0 h 21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2" h="2112">
                  <a:moveTo>
                    <a:pt x="994" y="2112"/>
                  </a:moveTo>
                  <a:lnTo>
                    <a:pt x="1152" y="2112"/>
                  </a:lnTo>
                  <a:lnTo>
                    <a:pt x="1152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9" name="Group 98"/>
          <p:cNvGrpSpPr/>
          <p:nvPr/>
        </p:nvGrpSpPr>
        <p:grpSpPr bwMode="auto">
          <a:xfrm>
            <a:off x="5900738" y="1830388"/>
            <a:ext cx="2349500" cy="3933825"/>
            <a:chOff x="3717" y="1153"/>
            <a:chExt cx="1480" cy="2478"/>
          </a:xfrm>
        </p:grpSpPr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237" y="1153"/>
              <a:ext cx="802" cy="149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4476" y="1368"/>
              <a:ext cx="328" cy="9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五位寄存器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4216" y="1367"/>
              <a:ext cx="362" cy="103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D2D3D</a:t>
              </a: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4D5D</a:t>
              </a:r>
            </a:p>
          </p:txBody>
        </p:sp>
        <p:sp>
          <p:nvSpPr>
            <p:cNvPr id="103" name="Text Box 102"/>
            <p:cNvSpPr txBox="1">
              <a:spLocks noChangeArrowheads="1"/>
            </p:cNvSpPr>
            <p:nvPr/>
          </p:nvSpPr>
          <p:spPr bwMode="auto">
            <a:xfrm>
              <a:off x="4704" y="1380"/>
              <a:ext cx="362" cy="9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Q2Q3Q4Q5Q</a:t>
              </a:r>
            </a:p>
          </p:txBody>
        </p:sp>
        <p:sp>
          <p:nvSpPr>
            <p:cNvPr id="104" name="Text Box 103"/>
            <p:cNvSpPr txBox="1">
              <a:spLocks noChangeArrowheads="1"/>
            </p:cNvSpPr>
            <p:nvPr/>
          </p:nvSpPr>
          <p:spPr bwMode="auto">
            <a:xfrm>
              <a:off x="4407" y="2305"/>
              <a:ext cx="44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AutoShape 104"/>
            <p:cNvSpPr>
              <a:spLocks noChangeArrowheads="1"/>
            </p:cNvSpPr>
            <p:nvPr/>
          </p:nvSpPr>
          <p:spPr bwMode="auto">
            <a:xfrm>
              <a:off x="4542" y="2542"/>
              <a:ext cx="118" cy="10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039" y="1492"/>
              <a:ext cx="1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039" y="1673"/>
              <a:ext cx="1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>
              <a:off x="5050" y="1853"/>
              <a:ext cx="1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>
              <a:off x="5050" y="2034"/>
              <a:ext cx="1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5050" y="2204"/>
              <a:ext cx="1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3717" y="2654"/>
              <a:ext cx="892" cy="977"/>
            </a:xfrm>
            <a:custGeom>
              <a:avLst/>
              <a:gdLst>
                <a:gd name="T0" fmla="*/ 0 w 915"/>
                <a:gd name="T1" fmla="*/ 1047 h 903"/>
                <a:gd name="T2" fmla="*/ 827 w 915"/>
                <a:gd name="T3" fmla="*/ 1047 h 903"/>
                <a:gd name="T4" fmla="*/ 827 w 915"/>
                <a:gd name="T5" fmla="*/ 0 h 9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5" h="903">
                  <a:moveTo>
                    <a:pt x="0" y="903"/>
                  </a:moveTo>
                  <a:lnTo>
                    <a:pt x="915" y="903"/>
                  </a:lnTo>
                  <a:lnTo>
                    <a:pt x="915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 bwMode="auto">
          <a:xfrm>
            <a:off x="192088" y="1112838"/>
            <a:ext cx="1417637" cy="806450"/>
            <a:chOff x="44" y="768"/>
            <a:chExt cx="893" cy="508"/>
          </a:xfrm>
        </p:grpSpPr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 flipH="1">
              <a:off x="621" y="1084"/>
              <a:ext cx="3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Text Box 113"/>
            <p:cNvSpPr txBox="1">
              <a:spLocks noChangeArrowheads="1"/>
            </p:cNvSpPr>
            <p:nvPr/>
          </p:nvSpPr>
          <p:spPr bwMode="auto">
            <a:xfrm>
              <a:off x="44" y="768"/>
              <a:ext cx="8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计数脉冲</a:t>
              </a: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214" y="1084"/>
              <a:ext cx="328" cy="192"/>
            </a:xfrm>
            <a:custGeom>
              <a:avLst/>
              <a:gdLst>
                <a:gd name="T0" fmla="*/ 0 w 328"/>
                <a:gd name="T1" fmla="*/ 192 h 192"/>
                <a:gd name="T2" fmla="*/ 90 w 328"/>
                <a:gd name="T3" fmla="*/ 192 h 192"/>
                <a:gd name="T4" fmla="*/ 90 w 328"/>
                <a:gd name="T5" fmla="*/ 0 h 192"/>
                <a:gd name="T6" fmla="*/ 192 w 328"/>
                <a:gd name="T7" fmla="*/ 0 h 192"/>
                <a:gd name="T8" fmla="*/ 192 w 328"/>
                <a:gd name="T9" fmla="*/ 192 h 192"/>
                <a:gd name="T10" fmla="*/ 328 w 328"/>
                <a:gd name="T11" fmla="*/ 192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8" h="192">
                  <a:moveTo>
                    <a:pt x="0" y="192"/>
                  </a:moveTo>
                  <a:lnTo>
                    <a:pt x="90" y="192"/>
                  </a:lnTo>
                  <a:lnTo>
                    <a:pt x="9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28" y="192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 bwMode="auto">
          <a:xfrm>
            <a:off x="2030413" y="1701800"/>
            <a:ext cx="4695825" cy="2084388"/>
            <a:chOff x="1198" y="1107"/>
            <a:chExt cx="2958" cy="1313"/>
          </a:xfrm>
        </p:grpSpPr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>
              <a:off x="1288" y="1480"/>
              <a:ext cx="28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1502" y="1625"/>
              <a:ext cx="26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1717" y="1760"/>
              <a:ext cx="24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 flipH="1">
              <a:off x="3185" y="2101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3354" y="2281"/>
              <a:ext cx="79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Text Box 121"/>
            <p:cNvSpPr txBox="1">
              <a:spLocks noChangeArrowheads="1"/>
            </p:cNvSpPr>
            <p:nvPr/>
          </p:nvSpPr>
          <p:spPr bwMode="auto">
            <a:xfrm>
              <a:off x="1198" y="1107"/>
              <a:ext cx="21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123" name="Text Box 122"/>
            <p:cNvSpPr txBox="1">
              <a:spLocks noChangeArrowheads="1"/>
            </p:cNvSpPr>
            <p:nvPr/>
          </p:nvSpPr>
          <p:spPr bwMode="auto">
            <a:xfrm>
              <a:off x="1402" y="1245"/>
              <a:ext cx="21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124" name="Text Box 123"/>
            <p:cNvSpPr txBox="1">
              <a:spLocks noChangeArrowheads="1"/>
            </p:cNvSpPr>
            <p:nvPr/>
          </p:nvSpPr>
          <p:spPr bwMode="auto">
            <a:xfrm>
              <a:off x="1628" y="1381"/>
              <a:ext cx="21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125" name="Text Box 124"/>
            <p:cNvSpPr txBox="1">
              <a:spLocks noChangeArrowheads="1"/>
            </p:cNvSpPr>
            <p:nvPr/>
          </p:nvSpPr>
          <p:spPr bwMode="auto">
            <a:xfrm>
              <a:off x="3108" y="1721"/>
              <a:ext cx="21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126" name="Text Box 125"/>
            <p:cNvSpPr txBox="1">
              <a:spLocks noChangeArrowheads="1"/>
            </p:cNvSpPr>
            <p:nvPr/>
          </p:nvSpPr>
          <p:spPr bwMode="auto">
            <a:xfrm>
              <a:off x="3279" y="1901"/>
              <a:ext cx="214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</p:grpSp>
      <p:sp>
        <p:nvSpPr>
          <p:cNvPr id="127" name="Text Box 126"/>
          <p:cNvSpPr txBox="1">
            <a:spLocks noChangeArrowheads="1"/>
          </p:cNvSpPr>
          <p:nvPr/>
        </p:nvSpPr>
        <p:spPr bwMode="auto">
          <a:xfrm>
            <a:off x="6149975" y="4535488"/>
            <a:ext cx="3238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28" name="Text Box 127"/>
          <p:cNvSpPr txBox="1">
            <a:spLocks noChangeArrowheads="1"/>
          </p:cNvSpPr>
          <p:nvPr/>
        </p:nvSpPr>
        <p:spPr bwMode="auto">
          <a:xfrm>
            <a:off x="5953125" y="5307013"/>
            <a:ext cx="3238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1919288" y="2243138"/>
            <a:ext cx="2151062" cy="3667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1    0    0         1   0</a:t>
            </a: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2116138" y="5037138"/>
            <a:ext cx="160337" cy="160337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1" name="Group 130"/>
          <p:cNvGrpSpPr/>
          <p:nvPr/>
        </p:nvGrpSpPr>
        <p:grpSpPr bwMode="auto">
          <a:xfrm>
            <a:off x="2081213" y="4483100"/>
            <a:ext cx="323850" cy="2070100"/>
            <a:chOff x="193" y="2722"/>
            <a:chExt cx="204" cy="1304"/>
          </a:xfrm>
        </p:grpSpPr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 flipH="1">
              <a:off x="271" y="2722"/>
              <a:ext cx="0" cy="107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Text Box 132"/>
            <p:cNvSpPr txBox="1">
              <a:spLocks noChangeArrowheads="1"/>
            </p:cNvSpPr>
            <p:nvPr/>
          </p:nvSpPr>
          <p:spPr bwMode="auto">
            <a:xfrm>
              <a:off x="193" y="3738"/>
              <a:ext cx="20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34" name="Group 133"/>
          <p:cNvGrpSpPr/>
          <p:nvPr/>
        </p:nvGrpSpPr>
        <p:grpSpPr bwMode="auto">
          <a:xfrm>
            <a:off x="1200150" y="4876800"/>
            <a:ext cx="3676650" cy="457200"/>
            <a:chOff x="756" y="3072"/>
            <a:chExt cx="2316" cy="288"/>
          </a:xfrm>
        </p:grpSpPr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 flipH="1">
              <a:off x="949" y="3230"/>
              <a:ext cx="212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Text Box 135"/>
            <p:cNvSpPr txBox="1">
              <a:spLocks noChangeArrowheads="1"/>
            </p:cNvSpPr>
            <p:nvPr/>
          </p:nvSpPr>
          <p:spPr bwMode="auto">
            <a:xfrm>
              <a:off x="756" y="3072"/>
              <a:ext cx="2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37" name="Group 136"/>
          <p:cNvGrpSpPr/>
          <p:nvPr/>
        </p:nvGrpSpPr>
        <p:grpSpPr bwMode="auto">
          <a:xfrm>
            <a:off x="6238876" y="4533111"/>
            <a:ext cx="376237" cy="462492"/>
            <a:chOff x="4765" y="3707"/>
            <a:chExt cx="237" cy="276"/>
          </a:xfrm>
        </p:grpSpPr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4834" y="3761"/>
              <a:ext cx="135" cy="181"/>
            </a:xfrm>
            <a:prstGeom prst="rect">
              <a:avLst/>
            </a:prstGeom>
            <a:solidFill>
              <a:srgbClr val="0000C2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Text Box 138"/>
            <p:cNvSpPr txBox="1">
              <a:spLocks noChangeArrowheads="1"/>
            </p:cNvSpPr>
            <p:nvPr/>
          </p:nvSpPr>
          <p:spPr bwMode="auto">
            <a:xfrm>
              <a:off x="4765" y="3707"/>
              <a:ext cx="237" cy="276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40" name="Group 139"/>
          <p:cNvGrpSpPr/>
          <p:nvPr/>
        </p:nvGrpSpPr>
        <p:grpSpPr bwMode="auto">
          <a:xfrm>
            <a:off x="4476750" y="1676401"/>
            <a:ext cx="376238" cy="457200"/>
            <a:chOff x="4800" y="3716"/>
            <a:chExt cx="237" cy="288"/>
          </a:xfrm>
          <a:solidFill>
            <a:srgbClr val="FFFFFF"/>
          </a:solidFill>
        </p:grpSpPr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4834" y="3761"/>
              <a:ext cx="135" cy="181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Text Box 141"/>
            <p:cNvSpPr txBox="1">
              <a:spLocks noChangeArrowheads="1"/>
            </p:cNvSpPr>
            <p:nvPr/>
          </p:nvSpPr>
          <p:spPr bwMode="auto">
            <a:xfrm>
              <a:off x="4800" y="3716"/>
              <a:ext cx="237" cy="288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43" name="Group 142"/>
          <p:cNvGrpSpPr/>
          <p:nvPr/>
        </p:nvGrpSpPr>
        <p:grpSpPr bwMode="auto">
          <a:xfrm>
            <a:off x="5964238" y="5289557"/>
            <a:ext cx="347663" cy="461963"/>
            <a:chOff x="4819" y="3716"/>
            <a:chExt cx="219" cy="291"/>
          </a:xfrm>
          <a:solidFill>
            <a:srgbClr val="FFFFFF"/>
          </a:solidFill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4834" y="3761"/>
              <a:ext cx="135" cy="181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Text Box 144"/>
            <p:cNvSpPr txBox="1">
              <a:spLocks noChangeArrowheads="1"/>
            </p:cNvSpPr>
            <p:nvPr/>
          </p:nvSpPr>
          <p:spPr bwMode="auto">
            <a:xfrm>
              <a:off x="4819" y="3716"/>
              <a:ext cx="219" cy="291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46" name="Text Box 145"/>
          <p:cNvSpPr txBox="1">
            <a:spLocks noChangeArrowheads="1"/>
          </p:cNvSpPr>
          <p:nvPr/>
        </p:nvSpPr>
        <p:spPr bwMode="auto">
          <a:xfrm>
            <a:off x="6437313" y="2024477"/>
            <a:ext cx="339725" cy="1560427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1    0    0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1   0</a:t>
            </a:r>
          </a:p>
        </p:txBody>
      </p:sp>
      <p:grpSp>
        <p:nvGrpSpPr>
          <p:cNvPr id="147" name="Group 146"/>
          <p:cNvGrpSpPr/>
          <p:nvPr/>
        </p:nvGrpSpPr>
        <p:grpSpPr bwMode="auto">
          <a:xfrm>
            <a:off x="8174038" y="1809750"/>
            <a:ext cx="847725" cy="2308225"/>
            <a:chOff x="5149" y="1140"/>
            <a:chExt cx="534" cy="1454"/>
          </a:xfrm>
        </p:grpSpPr>
        <p:grpSp>
          <p:nvGrpSpPr>
            <p:cNvPr id="148" name="Group 147"/>
            <p:cNvGrpSpPr/>
            <p:nvPr/>
          </p:nvGrpSpPr>
          <p:grpSpPr bwMode="auto">
            <a:xfrm>
              <a:off x="5276" y="1140"/>
              <a:ext cx="407" cy="1454"/>
              <a:chOff x="5195" y="1208"/>
              <a:chExt cx="407" cy="1454"/>
            </a:xfrm>
          </p:grpSpPr>
          <p:sp>
            <p:nvSpPr>
              <p:cNvPr id="150" name="Text Box 148"/>
              <p:cNvSpPr txBox="1">
                <a:spLocks noChangeArrowheads="1"/>
              </p:cNvSpPr>
              <p:nvPr/>
            </p:nvSpPr>
            <p:spPr bwMode="auto">
              <a:xfrm>
                <a:off x="5308" y="1208"/>
                <a:ext cx="294" cy="145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键盘代码输出</a:t>
                </a:r>
              </a:p>
            </p:txBody>
          </p:sp>
          <p:sp>
            <p:nvSpPr>
              <p:cNvPr id="151" name="AutoShape 149"/>
              <p:cNvSpPr/>
              <p:nvPr/>
            </p:nvSpPr>
            <p:spPr bwMode="auto">
              <a:xfrm>
                <a:off x="5195" y="1423"/>
                <a:ext cx="136" cy="1141"/>
              </a:xfrm>
              <a:prstGeom prst="rightBrace">
                <a:avLst>
                  <a:gd name="adj1" fmla="val 69914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9" name="Text Box 150"/>
            <p:cNvSpPr txBox="1">
              <a:spLocks noChangeArrowheads="1"/>
            </p:cNvSpPr>
            <p:nvPr/>
          </p:nvSpPr>
          <p:spPr bwMode="auto">
            <a:xfrm>
              <a:off x="5149" y="1390"/>
              <a:ext cx="214" cy="92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1    0    0        1   0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 autoUpdateAnimBg="0"/>
      <p:bldP spid="127" grpId="0" animBg="1" autoUpdateAnimBg="0"/>
      <p:bldP spid="128" grpId="0" animBg="1" autoUpdateAnimBg="0"/>
      <p:bldP spid="129" grpId="0" autoUpdateAnimBg="0"/>
      <p:bldP spid="130" grpId="0" animBg="1"/>
      <p:bldP spid="1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37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585788" y="4059238"/>
            <a:ext cx="30432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用主—从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触发器构成的同步十进制集成化计数器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2103637" y="144053"/>
          <a:ext cx="5132982" cy="322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2092325" imgH="1318260" progId="Visio.Drawing.11">
                  <p:embed/>
                </p:oleObj>
              </mc:Choice>
              <mc:Fallback>
                <p:oleObj name="Visio" r:id="rId3" imgW="2092325" imgH="1318260" progId="Visio.Drawing.11">
                  <p:embed/>
                  <p:pic>
                    <p:nvPicPr>
                      <p:cNvPr id="0" name="对象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637" y="144053"/>
                        <a:ext cx="5132982" cy="3220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182880" y="161854"/>
            <a:ext cx="3043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5.14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6" name="Group 137"/>
          <p:cNvGrpSpPr/>
          <p:nvPr/>
        </p:nvGrpSpPr>
        <p:grpSpPr bwMode="auto">
          <a:xfrm>
            <a:off x="3808413" y="3508375"/>
            <a:ext cx="4670425" cy="2997200"/>
            <a:chOff x="2399" y="2210"/>
            <a:chExt cx="2942" cy="1888"/>
          </a:xfrm>
        </p:grpSpPr>
        <p:grpSp>
          <p:nvGrpSpPr>
            <p:cNvPr id="87" name="Group 98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89" name="Picture 9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0" name="Rectangle 100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 Box 101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</a:p>
            </p:txBody>
          </p:sp>
          <p:sp>
            <p:nvSpPr>
              <p:cNvPr id="92" name="Rectangle 102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03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</a:p>
            </p:txBody>
          </p:sp>
          <p:sp>
            <p:nvSpPr>
              <p:cNvPr id="94" name="Rectangle 104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105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</a:p>
            </p:txBody>
          </p:sp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</a:p>
            </p:txBody>
          </p:sp>
          <p:sp>
            <p:nvSpPr>
              <p:cNvPr id="98" name="Rectangle 108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109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</a:p>
            </p:txBody>
          </p:sp>
          <p:sp>
            <p:nvSpPr>
              <p:cNvPr id="100" name="Rectangle 110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102" name="Rectangle 112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113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160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104" name="Line 114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115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116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117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118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119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Line 120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121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24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25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26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27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28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 Box 129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 Box 130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 Box 131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 Box 132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 Box 133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134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135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" name="Text Box 136"/>
            <p:cNvSpPr txBox="1">
              <a:spLocks noChangeArrowheads="1"/>
            </p:cNvSpPr>
            <p:nvPr/>
          </p:nvSpPr>
          <p:spPr bwMode="auto">
            <a:xfrm>
              <a:off x="3632" y="3672"/>
              <a:ext cx="23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Rectangle 57"/>
          <p:cNvSpPr>
            <a:spLocks noChangeArrowheads="1"/>
          </p:cNvSpPr>
          <p:nvPr/>
        </p:nvSpPr>
        <p:spPr bwMode="auto">
          <a:xfrm>
            <a:off x="333418" y="1757434"/>
            <a:ext cx="15346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0 0 1 0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1 0 0 1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9" name="连接符: 曲线 128"/>
          <p:cNvCxnSpPr/>
          <p:nvPr/>
        </p:nvCxnSpPr>
        <p:spPr bwMode="auto">
          <a:xfrm rot="16200000" flipH="1">
            <a:off x="732081" y="2734785"/>
            <a:ext cx="426346" cy="151466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57"/>
          <p:cNvSpPr>
            <a:spLocks noChangeArrowheads="1"/>
          </p:cNvSpPr>
          <p:nvPr/>
        </p:nvSpPr>
        <p:spPr bwMode="auto">
          <a:xfrm>
            <a:off x="7210426" y="1202344"/>
            <a:ext cx="15346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1 0 0 1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2" name="连接符: 曲线 131"/>
          <p:cNvCxnSpPr/>
          <p:nvPr/>
        </p:nvCxnSpPr>
        <p:spPr bwMode="auto">
          <a:xfrm rot="16200000" flipH="1">
            <a:off x="7496849" y="2091654"/>
            <a:ext cx="426346" cy="151466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Rectangle 57"/>
          <p:cNvSpPr>
            <a:spLocks noChangeArrowheads="1"/>
          </p:cNvSpPr>
          <p:nvPr/>
        </p:nvSpPr>
        <p:spPr bwMode="auto">
          <a:xfrm>
            <a:off x="182880" y="851923"/>
            <a:ext cx="3043237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  <a:defRPr/>
            </a:pP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M=0</a:t>
            </a:r>
            <a:r>
              <a:rPr lang="zh-CN" altLang="en-US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进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制</a:t>
            </a:r>
            <a:endParaRPr lang="en-US" altLang="zh-CN" sz="28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0"/>
              </a:spcBef>
              <a:buNone/>
              <a:defRPr/>
            </a:pP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M=1</a:t>
            </a:r>
            <a:r>
              <a:rPr lang="zh-CN" altLang="en-US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进</a:t>
            </a:r>
            <a:r>
              <a:rPr lang="zh-CN" altLang="en-US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30" grpId="0"/>
      <p:bldP spid="13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585788" y="4059238"/>
            <a:ext cx="30432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用主—从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触发器构成的同步十进制集成化计数器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</a:p>
        </p:txBody>
      </p:sp>
      <p:grpSp>
        <p:nvGrpSpPr>
          <p:cNvPr id="43" name="Group 137"/>
          <p:cNvGrpSpPr/>
          <p:nvPr/>
        </p:nvGrpSpPr>
        <p:grpSpPr bwMode="auto">
          <a:xfrm>
            <a:off x="3808413" y="3508375"/>
            <a:ext cx="4670425" cy="2997200"/>
            <a:chOff x="2399" y="2210"/>
            <a:chExt cx="2942" cy="1888"/>
          </a:xfrm>
        </p:grpSpPr>
        <p:grpSp>
          <p:nvGrpSpPr>
            <p:cNvPr id="44" name="Group 98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46" name="Picture 9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Rectangle 100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101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</a:p>
            </p:txBody>
          </p:sp>
          <p:sp>
            <p:nvSpPr>
              <p:cNvPr id="49" name="Rectangle 102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103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105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109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113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160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61" name="Line 114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115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116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17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118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119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120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121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22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123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24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125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26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127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28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Box 129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130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 Box 131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 Box 132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133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134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135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 Box 136"/>
            <p:cNvSpPr txBox="1">
              <a:spLocks noChangeArrowheads="1"/>
            </p:cNvSpPr>
            <p:nvPr/>
          </p:nvSpPr>
          <p:spPr bwMode="auto">
            <a:xfrm>
              <a:off x="3632" y="3672"/>
              <a:ext cx="23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257528" y="227075"/>
            <a:ext cx="3043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5.16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题：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90352" y="86506"/>
          <a:ext cx="5360547" cy="318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Visio" r:id="rId4" imgW="2202180" imgH="1318260" progId="Visio.Drawing.11">
                  <p:embed/>
                </p:oleObj>
              </mc:Choice>
              <mc:Fallback>
                <p:oleObj name="Visio" r:id="rId4" imgW="2202180" imgH="13182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352" y="86506"/>
                        <a:ext cx="5360547" cy="3182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57"/>
          <p:cNvSpPr>
            <a:spLocks noChangeArrowheads="1"/>
          </p:cNvSpPr>
          <p:nvPr/>
        </p:nvSpPr>
        <p:spPr bwMode="auto">
          <a:xfrm>
            <a:off x="333418" y="1757434"/>
            <a:ext cx="15346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0 1 1 0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连接符: 曲线 10"/>
          <p:cNvCxnSpPr/>
          <p:nvPr/>
        </p:nvCxnSpPr>
        <p:spPr bwMode="auto">
          <a:xfrm rot="16200000" flipH="1">
            <a:off x="701227" y="2653443"/>
            <a:ext cx="375858" cy="129026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585788" y="1022914"/>
            <a:ext cx="3695658" cy="523220"/>
            <a:chOff x="585788" y="1022914"/>
            <a:chExt cx="3695658" cy="523220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868069" y="1036148"/>
            <a:ext cx="582194" cy="478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r:id="rId6" imgW="254000" imgH="203200" progId="Equation.DSMT4">
                    <p:embed/>
                  </p:oleObj>
                </mc:Choice>
                <mc:Fallback>
                  <p:oleObj r:id="rId6" imgW="2540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069" y="1036148"/>
                          <a:ext cx="582194" cy="4786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 bwMode="auto">
            <a:xfrm>
              <a:off x="585788" y="1022914"/>
              <a:ext cx="36956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进制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        端复位法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39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585788" y="4059238"/>
            <a:ext cx="30432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用主—从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触发器构成的同步十进制集成化计数器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</a:p>
        </p:txBody>
      </p:sp>
      <p:grpSp>
        <p:nvGrpSpPr>
          <p:cNvPr id="43" name="Group 137"/>
          <p:cNvGrpSpPr/>
          <p:nvPr/>
        </p:nvGrpSpPr>
        <p:grpSpPr bwMode="auto">
          <a:xfrm>
            <a:off x="3808413" y="3508375"/>
            <a:ext cx="4670425" cy="2997200"/>
            <a:chOff x="2399" y="2210"/>
            <a:chExt cx="2942" cy="1888"/>
          </a:xfrm>
        </p:grpSpPr>
        <p:grpSp>
          <p:nvGrpSpPr>
            <p:cNvPr id="44" name="Group 98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46" name="Picture 9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Rectangle 100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101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</a:p>
            </p:txBody>
          </p:sp>
          <p:sp>
            <p:nvSpPr>
              <p:cNvPr id="49" name="Rectangle 102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103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105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109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113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160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61" name="Line 114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115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116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17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118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119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120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121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22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123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24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125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26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127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28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Box 129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130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 Box 131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 Box 132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133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134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135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 Box 136"/>
            <p:cNvSpPr txBox="1">
              <a:spLocks noChangeArrowheads="1"/>
            </p:cNvSpPr>
            <p:nvPr/>
          </p:nvSpPr>
          <p:spPr bwMode="auto">
            <a:xfrm>
              <a:off x="3632" y="3672"/>
              <a:ext cx="23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257528" y="227075"/>
            <a:ext cx="3550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5.16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题：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Rectangle 57"/>
          <p:cNvSpPr>
            <a:spLocks noChangeArrowheads="1"/>
          </p:cNvSpPr>
          <p:nvPr/>
        </p:nvSpPr>
        <p:spPr bwMode="auto">
          <a:xfrm>
            <a:off x="333418" y="1757434"/>
            <a:ext cx="15346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1 0 0 1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连接符: 曲线 10"/>
          <p:cNvCxnSpPr/>
          <p:nvPr/>
        </p:nvCxnSpPr>
        <p:spPr bwMode="auto">
          <a:xfrm rot="16200000" flipH="1">
            <a:off x="701227" y="2653443"/>
            <a:ext cx="375858" cy="129026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33751" y="470735"/>
          <a:ext cx="5297594" cy="274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Visio" r:id="rId4" imgW="2520315" imgH="1318260" progId="Visio.Drawing.11">
                  <p:embed/>
                </p:oleObj>
              </mc:Choice>
              <mc:Fallback>
                <p:oleObj name="Visio" r:id="rId4" imgW="2520315" imgH="13182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1" y="470735"/>
                        <a:ext cx="5297594" cy="2747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348962" y="3001885"/>
            <a:ext cx="2573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ET Q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197" y="873595"/>
            <a:ext cx="3550885" cy="954107"/>
            <a:chOff x="20197" y="873595"/>
            <a:chExt cx="3550885" cy="954107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82880" y="1336682"/>
            <a:ext cx="582194" cy="478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r:id="rId6" imgW="254000" imgH="203200" progId="Equation.DSMT4">
                    <p:embed/>
                  </p:oleObj>
                </mc:Choice>
                <mc:Fallback>
                  <p:oleObj r:id="rId6" imgW="254000" imgH="2032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" y="1336682"/>
                          <a:ext cx="582194" cy="4786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Rectangle 57"/>
            <p:cNvSpPr>
              <a:spLocks noChangeArrowheads="1"/>
            </p:cNvSpPr>
            <p:nvPr/>
          </p:nvSpPr>
          <p:spPr bwMode="auto">
            <a:xfrm>
              <a:off x="20197" y="873595"/>
              <a:ext cx="355088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进制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        端最大数</a:t>
              </a:r>
              <a:r>
                <a:rPr kumimoji="0" lang="zh-CN" altLang="en-US" sz="2800" b="0" dirty="0">
                  <a:ea typeface="黑体" panose="02010609060101010101" pitchFamily="49" charset="-122"/>
                  <a:cs typeface="Times New Roman" panose="02020603050405020304" pitchFamily="18" charset="0"/>
                </a:rPr>
                <a:t>置数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法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8463" y="308823"/>
            <a:ext cx="4510087" cy="533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单时钟可逆计数器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</a:t>
            </a:r>
          </a:p>
        </p:txBody>
      </p:sp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39861" y="2059552"/>
          <a:ext cx="4868689" cy="215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1989455" imgH="849630" progId="Visio.Drawing.11">
                  <p:embed/>
                </p:oleObj>
              </mc:Choice>
              <mc:Fallback>
                <p:oleObj name="Visio" r:id="rId4" imgW="1989455" imgH="84963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1" y="2059552"/>
                        <a:ext cx="4868689" cy="21531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99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64"/>
          <p:cNvGraphicFramePr>
            <a:graphicFrameLocks noChangeAspect="1"/>
          </p:cNvGraphicFramePr>
          <p:nvPr/>
        </p:nvGraphicFramePr>
        <p:xfrm>
          <a:off x="4633912" y="5610"/>
          <a:ext cx="45100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6" imgW="24003000" imgH="34794825" progId="">
                  <p:embed/>
                </p:oleObj>
              </mc:Choice>
              <mc:Fallback>
                <p:oleObj r:id="rId6" imgW="24003000" imgH="34794825" progId="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2" y="5610"/>
                        <a:ext cx="451008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948" y="4550494"/>
            <a:ext cx="47511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=1111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C=1</a:t>
            </a:r>
          </a:p>
          <a:p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=0000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B=1</a:t>
            </a:r>
          </a:p>
          <a:p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1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=CP C/B</a:t>
            </a:r>
            <a:endParaRPr lang="zh-CN" alt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585788" y="4059238"/>
            <a:ext cx="30432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用主—从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触发器构成的同步十进制集成化计数器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160</a:t>
            </a:r>
          </a:p>
        </p:txBody>
      </p:sp>
      <p:grpSp>
        <p:nvGrpSpPr>
          <p:cNvPr id="43" name="Group 137"/>
          <p:cNvGrpSpPr/>
          <p:nvPr/>
        </p:nvGrpSpPr>
        <p:grpSpPr bwMode="auto">
          <a:xfrm>
            <a:off x="3808413" y="3508375"/>
            <a:ext cx="4670425" cy="2997200"/>
            <a:chOff x="2399" y="2210"/>
            <a:chExt cx="2942" cy="1888"/>
          </a:xfrm>
        </p:grpSpPr>
        <p:grpSp>
          <p:nvGrpSpPr>
            <p:cNvPr id="44" name="Group 98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46" name="Picture 9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" name="Rectangle 100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101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</a:p>
            </p:txBody>
          </p:sp>
          <p:sp>
            <p:nvSpPr>
              <p:cNvPr id="49" name="Rectangle 102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103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105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109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113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160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61" name="Line 114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115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116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17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118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119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120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121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22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123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24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125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26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127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28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Box 129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130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 Box 131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 Box 132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133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134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135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 Box 136"/>
            <p:cNvSpPr txBox="1">
              <a:spLocks noChangeArrowheads="1"/>
            </p:cNvSpPr>
            <p:nvPr/>
          </p:nvSpPr>
          <p:spPr bwMode="auto">
            <a:xfrm>
              <a:off x="3632" y="3672"/>
              <a:ext cx="23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257528" y="227075"/>
            <a:ext cx="35508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5.16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题：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进制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zh-CN" sz="2800" b="0" dirty="0">
                <a:ea typeface="黑体" panose="02010609060101010101" pitchFamily="49" charset="-122"/>
                <a:cs typeface="Times New Roman" panose="02020603050405020304" pitchFamily="18" charset="0"/>
              </a:rPr>
              <a:t>直接清零复位法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Rectangle 57"/>
          <p:cNvSpPr>
            <a:spLocks noChangeArrowheads="1"/>
          </p:cNvSpPr>
          <p:nvPr/>
        </p:nvSpPr>
        <p:spPr bwMode="auto">
          <a:xfrm>
            <a:off x="333418" y="1757434"/>
            <a:ext cx="15346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0 1 1 0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连接符: 曲线 10"/>
          <p:cNvCxnSpPr/>
          <p:nvPr/>
        </p:nvCxnSpPr>
        <p:spPr bwMode="auto">
          <a:xfrm rot="16200000" flipH="1">
            <a:off x="662627" y="2763214"/>
            <a:ext cx="690007" cy="157075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50114" y="25401"/>
          <a:ext cx="4415912" cy="342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Visio" r:id="rId5" imgW="2435225" imgH="1904365" progId="Visio.Drawing.11">
                  <p:embed/>
                </p:oleObj>
              </mc:Choice>
              <mc:Fallback>
                <p:oleObj name="Visio" r:id="rId5" imgW="2435225" imgH="190436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114" y="25401"/>
                        <a:ext cx="4415912" cy="3426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连接符: 肘形 11"/>
          <p:cNvCxnSpPr/>
          <p:nvPr/>
        </p:nvCxnSpPr>
        <p:spPr bwMode="auto">
          <a:xfrm rot="5400000" flipH="1" flipV="1">
            <a:off x="6044738" y="1632695"/>
            <a:ext cx="678788" cy="465138"/>
          </a:xfrm>
          <a:prstGeom prst="bent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57528" y="3429000"/>
            <a:ext cx="1083218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2344903" y="2496748"/>
            <a:ext cx="38146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2726371" y="2098071"/>
            <a:ext cx="0" cy="39867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2726371" y="2098071"/>
            <a:ext cx="33658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3085399" y="2098071"/>
            <a:ext cx="0" cy="39867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3062960" y="2496748"/>
            <a:ext cx="30293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365890" y="2098071"/>
            <a:ext cx="0" cy="39867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3337840" y="2098071"/>
            <a:ext cx="38146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3702478" y="2092325"/>
            <a:ext cx="0" cy="40442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3719308" y="2496748"/>
            <a:ext cx="15146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对话气泡: 圆角矩形 2"/>
          <p:cNvSpPr/>
          <p:nvPr/>
        </p:nvSpPr>
        <p:spPr>
          <a:xfrm>
            <a:off x="7012270" y="2496748"/>
            <a:ext cx="1466567" cy="145473"/>
          </a:xfrm>
          <a:prstGeom prst="wedgeRoundRectCallout">
            <a:avLst>
              <a:gd name="adj1" fmla="val -80505"/>
              <a:gd name="adj2" fmla="val 162763"/>
              <a:gd name="adj3" fmla="val 16667"/>
            </a:avLst>
          </a:prstGeom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7374260" y="769660"/>
            <a:ext cx="1761481" cy="1464231"/>
          </a:xfrm>
          <a:prstGeom prst="wedgeRoundRectCallout">
            <a:avLst>
              <a:gd name="adj1" fmla="val -81979"/>
              <a:gd name="adj2" fmla="val 77987"/>
              <a:gd name="adj3" fmla="val 16667"/>
            </a:avLst>
          </a:prstGeom>
          <a:ln>
            <a:solidFill>
              <a:srgbClr val="1F08F8"/>
            </a:solidFill>
          </a:ln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加上基本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触发器是让清零端的低电平保持到时钟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下降沿到来，再将触发器翻转为高电平。这样清零信号会在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高电平期间保持低电平，即使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Q3Q2Q1Q0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清零不同时，也能够可靠清零。</a:t>
            </a:r>
          </a:p>
        </p:txBody>
      </p:sp>
      <p:sp>
        <p:nvSpPr>
          <p:cNvPr id="7" name="对话气泡: 圆角矩形 6"/>
          <p:cNvSpPr/>
          <p:nvPr/>
        </p:nvSpPr>
        <p:spPr>
          <a:xfrm>
            <a:off x="6872222" y="2090914"/>
            <a:ext cx="1918360" cy="340519"/>
          </a:xfrm>
          <a:prstGeom prst="wedgeRoundRectCallout">
            <a:avLst>
              <a:gd name="adj1" fmla="val -60603"/>
              <a:gd name="adj2" fmla="val 187596"/>
              <a:gd name="adj3" fmla="val 16667"/>
            </a:avLst>
          </a:prstGeom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41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1812" y="4765159"/>
            <a:ext cx="30432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用主—从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触发器构成的同步二进制集成化计数器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161</a:t>
            </a:r>
          </a:p>
        </p:txBody>
      </p:sp>
      <p:grpSp>
        <p:nvGrpSpPr>
          <p:cNvPr id="84" name="Group 137"/>
          <p:cNvGrpSpPr/>
          <p:nvPr/>
        </p:nvGrpSpPr>
        <p:grpSpPr bwMode="auto">
          <a:xfrm>
            <a:off x="4030662" y="3434932"/>
            <a:ext cx="4670425" cy="2997200"/>
            <a:chOff x="2399" y="2210"/>
            <a:chExt cx="2942" cy="1888"/>
          </a:xfrm>
        </p:grpSpPr>
        <p:grpSp>
          <p:nvGrpSpPr>
            <p:cNvPr id="85" name="Group 98"/>
            <p:cNvGrpSpPr/>
            <p:nvPr/>
          </p:nvGrpSpPr>
          <p:grpSpPr bwMode="auto">
            <a:xfrm>
              <a:off x="2399" y="2210"/>
              <a:ext cx="2942" cy="1888"/>
              <a:chOff x="2391" y="138"/>
              <a:chExt cx="2942" cy="1888"/>
            </a:xfrm>
          </p:grpSpPr>
          <p:pic>
            <p:nvPicPr>
              <p:cNvPr id="87" name="Picture 9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56" t="55441" r="28671" b="7747"/>
              <a:stretch>
                <a:fillRect/>
              </a:stretch>
            </p:blipFill>
            <p:spPr bwMode="auto">
              <a:xfrm>
                <a:off x="2391" y="138"/>
                <a:ext cx="2942" cy="1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8" name="Rectangle 100"/>
              <p:cNvSpPr>
                <a:spLocks noChangeArrowheads="1"/>
              </p:cNvSpPr>
              <p:nvPr/>
            </p:nvSpPr>
            <p:spPr bwMode="auto">
              <a:xfrm>
                <a:off x="3942" y="1412"/>
                <a:ext cx="1174" cy="14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101"/>
              <p:cNvSpPr txBox="1">
                <a:spLocks noChangeArrowheads="1"/>
              </p:cNvSpPr>
              <p:nvPr/>
            </p:nvSpPr>
            <p:spPr bwMode="auto">
              <a:xfrm>
                <a:off x="3867" y="1369"/>
                <a:ext cx="13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触发器保持，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C=0</a:t>
                </a:r>
              </a:p>
            </p:txBody>
          </p:sp>
          <p:sp>
            <p:nvSpPr>
              <p:cNvPr id="90" name="Rectangle 102"/>
              <p:cNvSpPr>
                <a:spLocks noChangeArrowheads="1"/>
              </p:cNvSpPr>
              <p:nvPr/>
            </p:nvSpPr>
            <p:spPr bwMode="auto">
              <a:xfrm>
                <a:off x="4203" y="1641"/>
                <a:ext cx="652" cy="1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 Box 103"/>
              <p:cNvSpPr txBox="1">
                <a:spLocks noChangeArrowheads="1"/>
              </p:cNvSpPr>
              <p:nvPr/>
            </p:nvSpPr>
            <p:spPr bwMode="auto">
              <a:xfrm>
                <a:off x="4203" y="1608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异步置“0”</a:t>
                </a:r>
              </a:p>
            </p:txBody>
          </p:sp>
          <p:sp>
            <p:nvSpPr>
              <p:cNvPr id="92" name="Rectangle 104"/>
              <p:cNvSpPr>
                <a:spLocks noChangeArrowheads="1"/>
              </p:cNvSpPr>
              <p:nvPr/>
            </p:nvSpPr>
            <p:spPr bwMode="auto">
              <a:xfrm>
                <a:off x="4377" y="1162"/>
                <a:ext cx="304" cy="153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05"/>
              <p:cNvSpPr txBox="1">
                <a:spLocks noChangeArrowheads="1"/>
              </p:cNvSpPr>
              <p:nvPr/>
            </p:nvSpPr>
            <p:spPr bwMode="auto">
              <a:xfrm>
                <a:off x="4312" y="1130"/>
                <a:ext cx="4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保持</a:t>
                </a:r>
              </a:p>
            </p:txBody>
          </p:sp>
          <p:sp>
            <p:nvSpPr>
              <p:cNvPr id="94" name="Rectangle 106"/>
              <p:cNvSpPr>
                <a:spLocks noChangeArrowheads="1"/>
              </p:cNvSpPr>
              <p:nvPr/>
            </p:nvSpPr>
            <p:spPr bwMode="auto">
              <a:xfrm>
                <a:off x="4094" y="934"/>
                <a:ext cx="859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869"/>
                <a:ext cx="10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并行输入数据</a:t>
                </a:r>
              </a:p>
            </p:txBody>
          </p:sp>
          <p:sp>
            <p:nvSpPr>
              <p:cNvPr id="96" name="Rectangle 108"/>
              <p:cNvSpPr>
                <a:spLocks noChangeArrowheads="1"/>
              </p:cNvSpPr>
              <p:nvPr/>
            </p:nvSpPr>
            <p:spPr bwMode="auto">
              <a:xfrm>
                <a:off x="4377" y="706"/>
                <a:ext cx="326" cy="13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 Box 109"/>
              <p:cNvSpPr txBox="1">
                <a:spLocks noChangeArrowheads="1"/>
              </p:cNvSpPr>
              <p:nvPr/>
            </p:nvSpPr>
            <p:spPr bwMode="auto">
              <a:xfrm>
                <a:off x="4322" y="684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计数</a:t>
                </a:r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auto">
              <a:xfrm>
                <a:off x="4290" y="456"/>
                <a:ext cx="522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423"/>
                <a:ext cx="4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</a:t>
                </a:r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auto">
              <a:xfrm>
                <a:off x="3584" y="184"/>
                <a:ext cx="576" cy="174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113"/>
              <p:cNvSpPr txBox="1">
                <a:spLocks noChangeArrowheads="1"/>
              </p:cNvSpPr>
              <p:nvPr/>
            </p:nvSpPr>
            <p:spPr bwMode="auto">
              <a:xfrm>
                <a:off x="3310" y="19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74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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16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102" name="Line 114"/>
              <p:cNvSpPr>
                <a:spLocks noChangeShapeType="1"/>
              </p:cNvSpPr>
              <p:nvPr/>
            </p:nvSpPr>
            <p:spPr bwMode="auto">
              <a:xfrm flipV="1">
                <a:off x="2508" y="413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Line 115"/>
              <p:cNvSpPr>
                <a:spLocks noChangeShapeType="1"/>
              </p:cNvSpPr>
              <p:nvPr/>
            </p:nvSpPr>
            <p:spPr bwMode="auto">
              <a:xfrm flipV="1">
                <a:off x="2508" y="652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Line 116"/>
              <p:cNvSpPr>
                <a:spLocks noChangeShapeType="1"/>
              </p:cNvSpPr>
              <p:nvPr/>
            </p:nvSpPr>
            <p:spPr bwMode="auto">
              <a:xfrm flipV="1">
                <a:off x="2530" y="1836"/>
                <a:ext cx="2684" cy="10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117"/>
              <p:cNvSpPr>
                <a:spLocks noChangeShapeType="1"/>
              </p:cNvSpPr>
              <p:nvPr/>
            </p:nvSpPr>
            <p:spPr bwMode="auto">
              <a:xfrm>
                <a:off x="2508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118"/>
              <p:cNvSpPr>
                <a:spLocks noChangeShapeType="1"/>
              </p:cNvSpPr>
              <p:nvPr/>
            </p:nvSpPr>
            <p:spPr bwMode="auto">
              <a:xfrm>
                <a:off x="5203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119"/>
              <p:cNvSpPr>
                <a:spLocks noChangeShapeType="1"/>
              </p:cNvSpPr>
              <p:nvPr/>
            </p:nvSpPr>
            <p:spPr bwMode="auto">
              <a:xfrm>
                <a:off x="3855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120"/>
              <p:cNvSpPr>
                <a:spLocks noChangeShapeType="1"/>
              </p:cNvSpPr>
              <p:nvPr/>
            </p:nvSpPr>
            <p:spPr bwMode="auto">
              <a:xfrm>
                <a:off x="3594" y="434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121"/>
              <p:cNvSpPr>
                <a:spLocks noChangeShapeType="1"/>
              </p:cNvSpPr>
              <p:nvPr/>
            </p:nvSpPr>
            <p:spPr bwMode="auto">
              <a:xfrm>
                <a:off x="3322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Line 122"/>
              <p:cNvSpPr>
                <a:spLocks noChangeShapeType="1"/>
              </p:cNvSpPr>
              <p:nvPr/>
            </p:nvSpPr>
            <p:spPr bwMode="auto">
              <a:xfrm>
                <a:off x="3050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123"/>
              <p:cNvSpPr>
                <a:spLocks noChangeShapeType="1"/>
              </p:cNvSpPr>
              <p:nvPr/>
            </p:nvSpPr>
            <p:spPr bwMode="auto">
              <a:xfrm>
                <a:off x="2779" y="423"/>
                <a:ext cx="0" cy="1424"/>
              </a:xfrm>
              <a:prstGeom prst="line">
                <a:avLst/>
              </a:prstGeom>
              <a:noFill/>
              <a:ln w="38100">
                <a:solidFill>
                  <a:srgbClr val="FF8D1B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Rectangle 124"/>
              <p:cNvSpPr>
                <a:spLocks noChangeArrowheads="1"/>
              </p:cNvSpPr>
              <p:nvPr/>
            </p:nvSpPr>
            <p:spPr bwMode="auto">
              <a:xfrm>
                <a:off x="2584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25"/>
              <p:cNvSpPr>
                <a:spLocks noChangeArrowheads="1"/>
              </p:cNvSpPr>
              <p:nvPr/>
            </p:nvSpPr>
            <p:spPr bwMode="auto">
              <a:xfrm>
                <a:off x="284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26"/>
              <p:cNvSpPr>
                <a:spLocks noChangeArrowheads="1"/>
              </p:cNvSpPr>
              <p:nvPr/>
            </p:nvSpPr>
            <p:spPr bwMode="auto">
              <a:xfrm>
                <a:off x="3128" y="464"/>
                <a:ext cx="128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Rectangle 127"/>
              <p:cNvSpPr>
                <a:spLocks noChangeArrowheads="1"/>
              </p:cNvSpPr>
              <p:nvPr/>
            </p:nvSpPr>
            <p:spPr bwMode="auto">
              <a:xfrm>
                <a:off x="3336" y="464"/>
                <a:ext cx="240" cy="15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Rectangle 128"/>
              <p:cNvSpPr>
                <a:spLocks noChangeArrowheads="1"/>
              </p:cNvSpPr>
              <p:nvPr/>
            </p:nvSpPr>
            <p:spPr bwMode="auto">
              <a:xfrm>
                <a:off x="3616" y="464"/>
                <a:ext cx="200" cy="1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129"/>
              <p:cNvSpPr txBox="1">
                <a:spLocks noChangeArrowheads="1"/>
              </p:cNvSpPr>
              <p:nvPr/>
            </p:nvSpPr>
            <p:spPr bwMode="auto">
              <a:xfrm>
                <a:off x="2488" y="480"/>
                <a:ext cx="40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EP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Text Box 130"/>
              <p:cNvSpPr txBox="1">
                <a:spLocks noChangeArrowheads="1"/>
              </p:cNvSpPr>
              <p:nvPr/>
            </p:nvSpPr>
            <p:spPr bwMode="auto">
              <a:xfrm>
                <a:off x="2760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 Box 131"/>
              <p:cNvSpPr txBox="1">
                <a:spLocks noChangeArrowheads="1"/>
              </p:cNvSpPr>
              <p:nvPr/>
            </p:nvSpPr>
            <p:spPr bwMode="auto">
              <a:xfrm>
                <a:off x="3056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LD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 Box 132"/>
              <p:cNvSpPr txBox="1">
                <a:spLocks noChangeArrowheads="1"/>
              </p:cNvSpPr>
              <p:nvPr/>
            </p:nvSpPr>
            <p:spPr bwMode="auto">
              <a:xfrm>
                <a:off x="3328" y="472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 Box 133"/>
              <p:cNvSpPr txBox="1">
                <a:spLocks noChangeArrowheads="1"/>
              </p:cNvSpPr>
              <p:nvPr/>
            </p:nvSpPr>
            <p:spPr bwMode="auto">
              <a:xfrm>
                <a:off x="3600" y="456"/>
                <a:ext cx="4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endParaRPr kumimoji="1" lang="en-US" altLang="zh-CN" sz="1400" b="1" i="0" u="none" strike="noStrike" kern="1200" cap="none" spc="0" normalizeH="0" baseline="-2500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Line 134"/>
              <p:cNvSpPr>
                <a:spLocks noChangeShapeType="1"/>
              </p:cNvSpPr>
              <p:nvPr/>
            </p:nvSpPr>
            <p:spPr bwMode="auto">
              <a:xfrm>
                <a:off x="3096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135"/>
              <p:cNvSpPr>
                <a:spLocks noChangeShapeType="1"/>
              </p:cNvSpPr>
              <p:nvPr/>
            </p:nvSpPr>
            <p:spPr bwMode="auto">
              <a:xfrm>
                <a:off x="3384" y="496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Text Box 136"/>
            <p:cNvSpPr txBox="1">
              <a:spLocks noChangeArrowheads="1"/>
            </p:cNvSpPr>
            <p:nvPr/>
          </p:nvSpPr>
          <p:spPr bwMode="auto">
            <a:xfrm>
              <a:off x="3632" y="3672"/>
              <a:ext cx="23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07116" y="286101"/>
          <a:ext cx="4666650" cy="2830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Visio" r:id="rId5" imgW="3104515" imgH="1885315" progId="Visio.Drawing.11">
                  <p:embed/>
                </p:oleObj>
              </mc:Choice>
              <mc:Fallback>
                <p:oleObj name="Visio" r:id="rId5" imgW="3104515" imgH="1885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116" y="286101"/>
                        <a:ext cx="4666650" cy="2830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 bwMode="auto">
          <a:xfrm>
            <a:off x="1688668" y="66637"/>
            <a:ext cx="3427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5.18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题：</a:t>
            </a:r>
          </a:p>
        </p:txBody>
      </p:sp>
      <p:sp>
        <p:nvSpPr>
          <p:cNvPr id="164" name="Rectangle 57"/>
          <p:cNvSpPr>
            <a:spLocks noChangeArrowheads="1"/>
          </p:cNvSpPr>
          <p:nvPr/>
        </p:nvSpPr>
        <p:spPr bwMode="auto">
          <a:xfrm>
            <a:off x="190495" y="166885"/>
            <a:ext cx="15346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0 1 0 1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0 1 1 0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1 1 0 1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1 1 1 0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42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07116" y="286101"/>
          <a:ext cx="4666650" cy="2830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Visio" r:id="rId4" imgW="3104515" imgH="1885315" progId="Visio.Drawing.11">
                  <p:embed/>
                </p:oleObj>
              </mc:Choice>
              <mc:Fallback>
                <p:oleObj name="Visio" r:id="rId4" imgW="3104515" imgH="1885315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116" y="286101"/>
                        <a:ext cx="4666650" cy="2830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 bwMode="auto">
          <a:xfrm>
            <a:off x="1688668" y="66637"/>
            <a:ext cx="3427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5.18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题：</a:t>
            </a:r>
          </a:p>
        </p:txBody>
      </p:sp>
      <p:sp>
        <p:nvSpPr>
          <p:cNvPr id="164" name="Rectangle 57"/>
          <p:cNvSpPr>
            <a:spLocks noChangeArrowheads="1"/>
          </p:cNvSpPr>
          <p:nvPr/>
        </p:nvSpPr>
        <p:spPr bwMode="auto">
          <a:xfrm>
            <a:off x="634524" y="889332"/>
            <a:ext cx="15346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0 1 0 1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0 1 1 0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1 1 0 1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1 1 1 0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1 1 1 1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0 0 0 0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63209" y="3116692"/>
          <a:ext cx="3203206" cy="231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6" imgW="2273300" imgH="1644650" progId="MSDraw">
                  <p:embed/>
                </p:oleObj>
              </mc:Choice>
              <mc:Fallback>
                <p:oleObj r:id="rId6" imgW="2273300" imgH="1644650" progId="MSDraw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209" y="3116692"/>
                        <a:ext cx="3203206" cy="2317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88668" y="5286301"/>
          <a:ext cx="7192143" cy="136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Visio" r:id="rId8" imgW="3613150" imgH="685165" progId="Visio.Drawing.11">
                  <p:embed/>
                </p:oleObj>
              </mc:Choice>
              <mc:Fallback>
                <p:oleObj name="Visio" r:id="rId8" imgW="3613150" imgH="6851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68" y="5286301"/>
                        <a:ext cx="7192143" cy="1364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43</a:t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9553" y="1523458"/>
          <a:ext cx="8360194" cy="263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Visio" r:id="rId4" imgW="4164330" imgH="1318260" progId="Visio.Drawing.11">
                  <p:embed/>
                </p:oleObj>
              </mc:Choice>
              <mc:Fallback>
                <p:oleObj name="Visio" r:id="rId4" imgW="4164330" imgH="131826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53" y="1523458"/>
                        <a:ext cx="8360194" cy="2631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 bwMode="auto">
          <a:xfrm>
            <a:off x="1587578" y="471225"/>
            <a:ext cx="2075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5.15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题：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44</a:t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37089" y="282342"/>
            <a:ext cx="5306886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(2)                    (1)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0111              0000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0111              0001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0111    C=1   1001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1000    C=0   0000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1000               0001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1000   C=1     1001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连接符: 曲线 11"/>
          <p:cNvCxnSpPr/>
          <p:nvPr/>
        </p:nvCxnSpPr>
        <p:spPr bwMode="auto">
          <a:xfrm rot="16200000" flipH="1">
            <a:off x="3748257" y="3022789"/>
            <a:ext cx="402106" cy="246832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右大括号 14"/>
          <p:cNvSpPr/>
          <p:nvPr/>
        </p:nvSpPr>
        <p:spPr bwMode="auto">
          <a:xfrm>
            <a:off x="4459803" y="1772701"/>
            <a:ext cx="1722214" cy="2041973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796487" y="948058"/>
            <a:ext cx="90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1049036" y="1615627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1152764" y="4188329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1124715" y="3612720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连接符: 曲线 15"/>
          <p:cNvCxnSpPr/>
          <p:nvPr/>
        </p:nvCxnSpPr>
        <p:spPr bwMode="auto">
          <a:xfrm rot="16200000" flipH="1">
            <a:off x="3748258" y="5351798"/>
            <a:ext cx="402106" cy="246832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右大括号 5"/>
          <p:cNvSpPr/>
          <p:nvPr/>
        </p:nvSpPr>
        <p:spPr bwMode="auto">
          <a:xfrm>
            <a:off x="4560779" y="4264412"/>
            <a:ext cx="1262208" cy="2081242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15B291C-51FB-4C18-A138-CCB3C24CD792}" type="slidenum"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45</a:t>
            </a:fld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537089" y="277897"/>
            <a:ext cx="5306886" cy="504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(2)                    (1)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Q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1001              0000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1001              0001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1001             1001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ET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=1,C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30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进制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连接符: 曲线 11"/>
          <p:cNvCxnSpPr/>
          <p:nvPr/>
        </p:nvCxnSpPr>
        <p:spPr bwMode="auto">
          <a:xfrm rot="16200000" flipH="1">
            <a:off x="3748257" y="3022789"/>
            <a:ext cx="402106" cy="246832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右大括号 14"/>
          <p:cNvSpPr/>
          <p:nvPr/>
        </p:nvSpPr>
        <p:spPr bwMode="auto">
          <a:xfrm>
            <a:off x="4459803" y="1772701"/>
            <a:ext cx="1722214" cy="2041973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796487" y="948058"/>
            <a:ext cx="90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1049036" y="1615627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1124715" y="3612720"/>
            <a:ext cx="0" cy="4039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035" y="2815590"/>
            <a:ext cx="8865235" cy="90995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8490" y="219374"/>
            <a:ext cx="4715510" cy="3268548"/>
            <a:chOff x="6974" y="345"/>
            <a:chExt cx="7426" cy="5147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6974" y="345"/>
            <a:ext cx="4870" cy="5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Visio" r:id="rId3" imgW="1445260" imgH="1524000" progId="Visio.Drawing.11">
                    <p:embed/>
                  </p:oleObj>
                </mc:Choice>
                <mc:Fallback>
                  <p:oleObj name="Visio" r:id="rId3" imgW="1445260" imgH="1524000" progId="Visio.Drawing.11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4" y="345"/>
                          <a:ext cx="4870" cy="51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 bwMode="auto">
            <a:xfrm>
              <a:off x="11706" y="865"/>
              <a:ext cx="2694" cy="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11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进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制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24935" y="3579495"/>
            <a:ext cx="5219065" cy="3192780"/>
            <a:chOff x="6181" y="5637"/>
            <a:chExt cx="8219" cy="5028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6181" y="5637"/>
            <a:ext cx="5386" cy="5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Visio" r:id="rId5" imgW="1379855" imgH="1524000" progId="Visio.Drawing.11">
                    <p:embed/>
                  </p:oleObj>
                </mc:Choice>
                <mc:Fallback>
                  <p:oleObj name="Visio" r:id="rId5" imgW="1379855" imgH="1524000" progId="Visio.Drawing.11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1" y="5637"/>
                          <a:ext cx="5386" cy="50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 bwMode="auto">
            <a:xfrm>
              <a:off x="11706" y="7220"/>
              <a:ext cx="2694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进制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3420" y="1243330"/>
            <a:ext cx="2782570" cy="3540125"/>
            <a:chOff x="1092" y="1958"/>
            <a:chExt cx="4382" cy="557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092" y="1958"/>
            <a:ext cx="4382" cy="4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Visio" r:id="rId7" imgW="1486535" imgH="1524000" progId="Visio.Drawing.11">
                    <p:embed/>
                  </p:oleObj>
                </mc:Choice>
                <mc:Fallback>
                  <p:oleObj name="Visio" r:id="rId7" imgW="1486535" imgH="1524000" progId="Visio.Drawing.11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958"/>
                          <a:ext cx="4382" cy="446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 bwMode="auto">
            <a:xfrm>
              <a:off x="1936" y="6709"/>
              <a:ext cx="2694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9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进制</a:t>
              </a:r>
            </a:p>
          </p:txBody>
        </p:sp>
      </p:grpSp>
      <p:sp>
        <p:nvSpPr>
          <p:cNvPr id="7" name="文本框 6"/>
          <p:cNvSpPr txBox="1"/>
          <p:nvPr/>
        </p:nvSpPr>
        <p:spPr bwMode="auto">
          <a:xfrm>
            <a:off x="3007914" y="976313"/>
            <a:ext cx="171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:21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题：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 bwMode="auto">
          <a:xfrm>
            <a:off x="5633884" y="1072546"/>
            <a:ext cx="3044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11x16+4=180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进制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280042" y="1072546"/>
            <a:ext cx="171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:23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题：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3928"/>
            <a:ext cx="8489171" cy="353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4370" y="5942965"/>
            <a:ext cx="8385810" cy="9531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可以用输出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位二进制来算：当输出是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1011  0011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时反馈，此时这个二进制的值是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128+32+16+2+1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+1=180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3" y="1722612"/>
            <a:ext cx="7179515" cy="28552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 bwMode="auto">
          <a:xfrm>
            <a:off x="5633884" y="1072546"/>
            <a:ext cx="2489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5x10=50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进制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353962" y="4409777"/>
            <a:ext cx="24895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0000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1000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1001     CP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0000      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连接符: 曲线 2"/>
          <p:cNvCxnSpPr/>
          <p:nvPr/>
        </p:nvCxnSpPr>
        <p:spPr bwMode="auto">
          <a:xfrm rot="16200000" flipH="1">
            <a:off x="640081" y="4905312"/>
            <a:ext cx="389357" cy="123887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1958586" y="6453894"/>
            <a:ext cx="0" cy="3480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 bwMode="auto">
          <a:xfrm>
            <a:off x="5539495" y="4823633"/>
            <a:ext cx="25839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0000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0100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0101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5999644" y="5268124"/>
            <a:ext cx="0" cy="2595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527696" y="6389002"/>
            <a:ext cx="943896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59016" y="2529251"/>
            <a:ext cx="2050740" cy="695360"/>
          </a:xfrm>
        </p:spPr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49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2194" y="359085"/>
            <a:ext cx="7143501" cy="53181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双时钟可逆计数器(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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</a:t>
            </a:r>
            <a:r>
              <a:rPr kumimoji="0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/192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2" name="Object 5"/>
          <p:cNvGraphicFramePr>
            <a:graphicFrameLocks noChangeAspect="1"/>
          </p:cNvGraphicFramePr>
          <p:nvPr/>
        </p:nvGraphicFramePr>
        <p:xfrm>
          <a:off x="2650474" y="1088809"/>
          <a:ext cx="5668976" cy="281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1917700" imgH="958850" progId="Visio.Drawing.11">
                  <p:embed/>
                </p:oleObj>
              </mc:Choice>
              <mc:Fallback>
                <p:oleObj name="Visio" r:id="rId3" imgW="1917700" imgH="9588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474" y="1088809"/>
                        <a:ext cx="5668976" cy="28108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99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/>
        </p:nvGraphicFramePr>
        <p:xfrm>
          <a:off x="4049713" y="4097338"/>
          <a:ext cx="483552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5" imgW="1846580" imgH="982980" progId="Visio.Drawing.11">
                  <p:embed/>
                </p:oleObj>
              </mc:Choice>
              <mc:Fallback>
                <p:oleObj name="Visio" r:id="rId5" imgW="1846580" imgH="98298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097338"/>
                        <a:ext cx="4835525" cy="25050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3534274"/>
            <a:ext cx="47511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74LS192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=1001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endParaRPr lang="en-US" altLang="zh-CN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CO=(CP 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)= 0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=0000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endParaRPr lang="en-US" altLang="zh-CN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BO=0,</a:t>
            </a:r>
          </a:p>
          <a:p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4054" y="4947858"/>
            <a:ext cx="42643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117806" y="6288604"/>
            <a:ext cx="38707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10744" y="201953"/>
          <a:ext cx="7208023" cy="660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3277870" imgH="2994025" progId="Visio.Drawing.11">
                  <p:embed/>
                </p:oleObj>
              </mc:Choice>
              <mc:Fallback>
                <p:oleObj name="Visio" r:id="rId3" imgW="3277870" imgH="29940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744" y="201953"/>
                        <a:ext cx="7208023" cy="6607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49"/>
          <p:cNvGrpSpPr/>
          <p:nvPr/>
        </p:nvGrpSpPr>
        <p:grpSpPr bwMode="auto">
          <a:xfrm>
            <a:off x="1422862" y="3651282"/>
            <a:ext cx="4876800" cy="3060700"/>
            <a:chOff x="2364" y="2116"/>
            <a:chExt cx="3072" cy="1928"/>
          </a:xfrm>
        </p:grpSpPr>
        <p:sp>
          <p:nvSpPr>
            <p:cNvPr id="4" name="Rectangle 50"/>
            <p:cNvSpPr>
              <a:spLocks noChangeArrowheads="1"/>
            </p:cNvSpPr>
            <p:nvPr/>
          </p:nvSpPr>
          <p:spPr bwMode="auto">
            <a:xfrm>
              <a:off x="2424" y="2200"/>
              <a:ext cx="2996" cy="1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51"/>
            <p:cNvGrpSpPr/>
            <p:nvPr/>
          </p:nvGrpSpPr>
          <p:grpSpPr bwMode="auto">
            <a:xfrm>
              <a:off x="3282" y="3299"/>
              <a:ext cx="82" cy="414"/>
              <a:chOff x="4446" y="3559"/>
              <a:chExt cx="82" cy="414"/>
            </a:xfrm>
          </p:grpSpPr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V="1">
                <a:off x="4489" y="3559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auto">
              <a:xfrm flipV="1">
                <a:off x="4446" y="3895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4"/>
            <p:cNvGrpSpPr/>
            <p:nvPr/>
          </p:nvGrpSpPr>
          <p:grpSpPr bwMode="auto">
            <a:xfrm>
              <a:off x="3794" y="3299"/>
              <a:ext cx="82" cy="414"/>
              <a:chOff x="4446" y="3559"/>
              <a:chExt cx="82" cy="414"/>
            </a:xfrm>
          </p:grpSpPr>
          <p:sp>
            <p:nvSpPr>
              <p:cNvPr id="44" name="Line 55"/>
              <p:cNvSpPr>
                <a:spLocks noChangeShapeType="1"/>
              </p:cNvSpPr>
              <p:nvPr/>
            </p:nvSpPr>
            <p:spPr bwMode="auto">
              <a:xfrm flipV="1">
                <a:off x="4489" y="3559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56"/>
              <p:cNvSpPr>
                <a:spLocks noChangeArrowheads="1"/>
              </p:cNvSpPr>
              <p:nvPr/>
            </p:nvSpPr>
            <p:spPr bwMode="auto">
              <a:xfrm flipV="1">
                <a:off x="4446" y="3895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57"/>
            <p:cNvGrpSpPr/>
            <p:nvPr/>
          </p:nvGrpSpPr>
          <p:grpSpPr bwMode="auto">
            <a:xfrm>
              <a:off x="4306" y="3311"/>
              <a:ext cx="82" cy="414"/>
              <a:chOff x="4446" y="3559"/>
              <a:chExt cx="82" cy="414"/>
            </a:xfrm>
          </p:grpSpPr>
          <p:sp>
            <p:nvSpPr>
              <p:cNvPr id="42" name="Line 58"/>
              <p:cNvSpPr>
                <a:spLocks noChangeShapeType="1"/>
              </p:cNvSpPr>
              <p:nvPr/>
            </p:nvSpPr>
            <p:spPr bwMode="auto">
              <a:xfrm flipV="1">
                <a:off x="4489" y="3559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59"/>
              <p:cNvSpPr>
                <a:spLocks noChangeArrowheads="1"/>
              </p:cNvSpPr>
              <p:nvPr/>
            </p:nvSpPr>
            <p:spPr bwMode="auto">
              <a:xfrm flipV="1">
                <a:off x="4446" y="3895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60"/>
            <p:cNvGrpSpPr/>
            <p:nvPr/>
          </p:nvGrpSpPr>
          <p:grpSpPr bwMode="auto">
            <a:xfrm>
              <a:off x="4818" y="3311"/>
              <a:ext cx="82" cy="414"/>
              <a:chOff x="4446" y="3559"/>
              <a:chExt cx="82" cy="414"/>
            </a:xfrm>
          </p:grpSpPr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 flipV="1">
                <a:off x="4489" y="3559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62"/>
              <p:cNvSpPr>
                <a:spLocks noChangeArrowheads="1"/>
              </p:cNvSpPr>
              <p:nvPr/>
            </p:nvSpPr>
            <p:spPr bwMode="auto">
              <a:xfrm flipV="1">
                <a:off x="4446" y="3895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3012" y="2668"/>
              <a:ext cx="2292" cy="912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1F08F8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64"/>
            <p:cNvSpPr>
              <a:spLocks noChangeArrowheads="1"/>
            </p:cNvSpPr>
            <p:nvPr/>
          </p:nvSpPr>
          <p:spPr bwMode="auto">
            <a:xfrm>
              <a:off x="4128" y="2812"/>
              <a:ext cx="1068" cy="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F08F8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65"/>
            <p:cNvSpPr>
              <a:spLocks noChangeArrowheads="1"/>
            </p:cNvSpPr>
            <p:nvPr/>
          </p:nvSpPr>
          <p:spPr bwMode="auto">
            <a:xfrm>
              <a:off x="3216" y="2764"/>
              <a:ext cx="504" cy="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F08F8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4334" y="2434"/>
              <a:ext cx="0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67"/>
            <p:cNvSpPr>
              <a:spLocks noChangeArrowheads="1"/>
            </p:cNvSpPr>
            <p:nvPr/>
          </p:nvSpPr>
          <p:spPr bwMode="auto">
            <a:xfrm>
              <a:off x="4291" y="2434"/>
              <a:ext cx="77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 flipH="1">
              <a:off x="4656" y="2434"/>
              <a:ext cx="0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69"/>
            <p:cNvSpPr>
              <a:spLocks noChangeArrowheads="1"/>
            </p:cNvSpPr>
            <p:nvPr/>
          </p:nvSpPr>
          <p:spPr bwMode="auto">
            <a:xfrm>
              <a:off x="4613" y="2434"/>
              <a:ext cx="77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 flipH="1">
              <a:off x="4978" y="2434"/>
              <a:ext cx="0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71"/>
            <p:cNvSpPr>
              <a:spLocks noChangeArrowheads="1"/>
            </p:cNvSpPr>
            <p:nvPr/>
          </p:nvSpPr>
          <p:spPr bwMode="auto">
            <a:xfrm>
              <a:off x="4935" y="2434"/>
              <a:ext cx="77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rot="16200000" flipH="1">
              <a:off x="2995" y="2918"/>
              <a:ext cx="0" cy="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Oval 73"/>
            <p:cNvSpPr>
              <a:spLocks noChangeArrowheads="1"/>
            </p:cNvSpPr>
            <p:nvPr/>
          </p:nvSpPr>
          <p:spPr bwMode="auto">
            <a:xfrm rot="16200000" flipH="1">
              <a:off x="2824" y="3027"/>
              <a:ext cx="77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74"/>
            <p:cNvGrpSpPr/>
            <p:nvPr/>
          </p:nvGrpSpPr>
          <p:grpSpPr bwMode="auto">
            <a:xfrm>
              <a:off x="3727" y="2446"/>
              <a:ext cx="157" cy="657"/>
              <a:chOff x="3799" y="2598"/>
              <a:chExt cx="157" cy="657"/>
            </a:xfrm>
          </p:grpSpPr>
          <p:sp>
            <p:nvSpPr>
              <p:cNvPr id="37" name="Line 75"/>
              <p:cNvSpPr>
                <a:spLocks noChangeShapeType="1"/>
              </p:cNvSpPr>
              <p:nvPr/>
            </p:nvSpPr>
            <p:spPr bwMode="auto">
              <a:xfrm>
                <a:off x="3916" y="2598"/>
                <a:ext cx="0" cy="6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76"/>
              <p:cNvSpPr>
                <a:spLocks noChangeArrowheads="1"/>
              </p:cNvSpPr>
              <p:nvPr/>
            </p:nvSpPr>
            <p:spPr bwMode="auto">
              <a:xfrm>
                <a:off x="3879" y="2598"/>
                <a:ext cx="77" cy="7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77"/>
              <p:cNvSpPr>
                <a:spLocks noChangeShapeType="1"/>
              </p:cNvSpPr>
              <p:nvPr/>
            </p:nvSpPr>
            <p:spPr bwMode="auto">
              <a:xfrm rot="-5400000">
                <a:off x="3865" y="3189"/>
                <a:ext cx="0" cy="1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Oval 78"/>
            <p:cNvSpPr>
              <a:spLocks noChangeArrowheads="1"/>
            </p:cNvSpPr>
            <p:nvPr/>
          </p:nvSpPr>
          <p:spPr bwMode="auto">
            <a:xfrm>
              <a:off x="3123" y="3022"/>
              <a:ext cx="77" cy="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3136" y="3646"/>
              <a:ext cx="11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9A     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9B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80"/>
            <p:cNvSpPr>
              <a:spLocks noChangeArrowheads="1"/>
            </p:cNvSpPr>
            <p:nvPr/>
          </p:nvSpPr>
          <p:spPr bwMode="auto">
            <a:xfrm>
              <a:off x="3672" y="2116"/>
              <a:ext cx="1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Q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Rectangle 81"/>
            <p:cNvSpPr>
              <a:spLocks noChangeArrowheads="1"/>
            </p:cNvSpPr>
            <p:nvPr/>
          </p:nvSpPr>
          <p:spPr bwMode="auto">
            <a:xfrm>
              <a:off x="4218" y="3662"/>
              <a:ext cx="9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0B   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0A</a:t>
              </a:r>
            </a:p>
          </p:txBody>
        </p:sp>
        <p:grpSp>
          <p:nvGrpSpPr>
            <p:cNvPr id="25" name="Group 82"/>
            <p:cNvGrpSpPr/>
            <p:nvPr/>
          </p:nvGrpSpPr>
          <p:grpSpPr bwMode="auto">
            <a:xfrm>
              <a:off x="2847" y="3109"/>
              <a:ext cx="1125" cy="318"/>
              <a:chOff x="2841" y="3243"/>
              <a:chExt cx="1203" cy="390"/>
            </a:xfrm>
          </p:grpSpPr>
          <p:sp>
            <p:nvSpPr>
              <p:cNvPr id="35" name="Line 83"/>
              <p:cNvSpPr>
                <a:spLocks noChangeShapeType="1"/>
              </p:cNvSpPr>
              <p:nvPr/>
            </p:nvSpPr>
            <p:spPr bwMode="auto">
              <a:xfrm rot="5400000" flipV="1">
                <a:off x="3443" y="3023"/>
                <a:ext cx="0" cy="1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84"/>
              <p:cNvSpPr>
                <a:spLocks noChangeShapeType="1"/>
              </p:cNvSpPr>
              <p:nvPr/>
            </p:nvSpPr>
            <p:spPr bwMode="auto">
              <a:xfrm rot="10800000" flipV="1">
                <a:off x="4038" y="3243"/>
                <a:ext cx="0" cy="3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Oval 85"/>
            <p:cNvSpPr>
              <a:spLocks noChangeArrowheads="1"/>
            </p:cNvSpPr>
            <p:nvPr/>
          </p:nvSpPr>
          <p:spPr bwMode="auto">
            <a:xfrm rot="5400000" flipV="1">
              <a:off x="2841" y="3375"/>
              <a:ext cx="77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 rot="5400000">
              <a:off x="3198" y="3028"/>
              <a:ext cx="126" cy="90"/>
            </a:xfrm>
            <a:prstGeom prst="triangle">
              <a:avLst>
                <a:gd name="adj" fmla="val 50000"/>
              </a:avLst>
            </a:prstGeom>
            <a:solidFill>
              <a:srgbClr val="DDFFED"/>
            </a:solidFill>
            <a:ln w="28575">
              <a:solidFill>
                <a:srgbClr val="00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 rot="5400000">
              <a:off x="4116" y="3052"/>
              <a:ext cx="126" cy="90"/>
            </a:xfrm>
            <a:prstGeom prst="triangle">
              <a:avLst>
                <a:gd name="adj" fmla="val 50000"/>
              </a:avLst>
            </a:prstGeom>
            <a:solidFill>
              <a:srgbClr val="DDFFED"/>
            </a:solidFill>
            <a:ln w="28575">
              <a:solidFill>
                <a:srgbClr val="00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88"/>
            <p:cNvSpPr txBox="1">
              <a:spLocks noChangeArrowheads="1"/>
            </p:cNvSpPr>
            <p:nvPr/>
          </p:nvSpPr>
          <p:spPr bwMode="auto">
            <a:xfrm>
              <a:off x="3308" y="2758"/>
              <a:ext cx="39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30" name="Text Box 89"/>
            <p:cNvSpPr txBox="1">
              <a:spLocks noChangeArrowheads="1"/>
            </p:cNvSpPr>
            <p:nvPr/>
          </p:nvSpPr>
          <p:spPr bwMode="auto">
            <a:xfrm>
              <a:off x="4262" y="2932"/>
              <a:ext cx="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 5</a:t>
              </a:r>
            </a:p>
          </p:txBody>
        </p:sp>
        <p:sp>
          <p:nvSpPr>
            <p:cNvPr id="31" name="Rectangle 90"/>
            <p:cNvSpPr>
              <a:spLocks noChangeArrowheads="1"/>
            </p:cNvSpPr>
            <p:nvPr/>
          </p:nvSpPr>
          <p:spPr bwMode="auto">
            <a:xfrm>
              <a:off x="2364" y="2780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" name="Rectangle 91"/>
            <p:cNvSpPr>
              <a:spLocks noChangeArrowheads="1"/>
            </p:cNvSpPr>
            <p:nvPr/>
          </p:nvSpPr>
          <p:spPr bwMode="auto">
            <a:xfrm>
              <a:off x="2388" y="321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Line 92"/>
            <p:cNvSpPr>
              <a:spLocks noChangeShapeType="1"/>
            </p:cNvSpPr>
            <p:nvPr/>
          </p:nvSpPr>
          <p:spPr bwMode="auto">
            <a:xfrm>
              <a:off x="3966" y="3112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93"/>
            <p:cNvSpPr>
              <a:spLocks noChangeArrowheads="1"/>
            </p:cNvSpPr>
            <p:nvPr/>
          </p:nvSpPr>
          <p:spPr bwMode="auto">
            <a:xfrm>
              <a:off x="4053" y="3070"/>
              <a:ext cx="77" cy="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0" y="256591"/>
            <a:ext cx="268725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74</a:t>
            </a:r>
            <a:r>
              <a:rPr kumimoji="0" lang="zh-CN" altLang="en-US" sz="3200" dirty="0">
                <a:cs typeface="Times New Roman" panose="02020603050405020304" pitchFamily="18" charset="0"/>
                <a:sym typeface="Symbol" panose="05050102010706020507" pitchFamily="18" charset="2"/>
              </a:rPr>
              <a:t>  </a:t>
            </a:r>
            <a:r>
              <a:rPr lang="en-US" altLang="zh-CN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290</a:t>
            </a:r>
            <a:r>
              <a:rPr lang="zh-CN" altLang="en-US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195513" y="257206"/>
            <a:ext cx="35718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异步十进制计数器，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292725" y="225456"/>
            <a:ext cx="38512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异步置数，异步清零。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355268" y="947183"/>
            <a:ext cx="8389938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结构： 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74</a:t>
            </a:r>
            <a:r>
              <a:rPr kumimoji="0" lang="zh-CN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 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290 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内部含有两个独立的计数电路由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位二进制计数器和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个异步五进制计数器构成。又称二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en-US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十进制加法计数器。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39725" y="2471697"/>
            <a:ext cx="21662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计数器：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2228850" y="2471697"/>
            <a:ext cx="60515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2800" b="1" baseline="-2500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为计数脉冲输入，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为输出；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42900" y="3174960"/>
            <a:ext cx="21662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计数器：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2259013" y="3136860"/>
            <a:ext cx="64166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2800" b="1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为计数脉冲输入，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~ Q</a:t>
            </a:r>
            <a:r>
              <a:rPr lang="en-US" altLang="zh-CN" sz="2800" b="1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ea typeface="黑体" panose="02010609060101010101" pitchFamily="49" charset="-122"/>
                <a:cs typeface="Times New Roman" panose="02020603050405020304" pitchFamily="18" charset="0"/>
              </a:rPr>
              <a:t>为输出；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279810" y="6280301"/>
            <a:ext cx="903288" cy="338137"/>
          </a:xfrm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0" y="256591"/>
            <a:ext cx="268725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74</a:t>
            </a:r>
            <a:r>
              <a:rPr kumimoji="0" lang="zh-CN" altLang="en-US" sz="3200" dirty="0">
                <a:cs typeface="Times New Roman" panose="02020603050405020304" pitchFamily="18" charset="0"/>
                <a:sym typeface="Symbol" panose="05050102010706020507" pitchFamily="18" charset="2"/>
              </a:rPr>
              <a:t>  </a:t>
            </a:r>
            <a:r>
              <a:rPr lang="en-US" altLang="zh-CN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290</a:t>
            </a:r>
            <a:r>
              <a:rPr lang="zh-CN" altLang="en-US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195513" y="257206"/>
            <a:ext cx="35718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异步十进制计数器，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292725" y="225456"/>
            <a:ext cx="38512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异步置数，异步清零。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414007" y="862598"/>
            <a:ext cx="21662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计数器：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2303132" y="862598"/>
            <a:ext cx="60515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为计数脉冲输入，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为输出；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17182" y="1565861"/>
            <a:ext cx="21662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计数器：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2333295" y="1527761"/>
            <a:ext cx="64166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为计数脉冲输入，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2800" b="0">
                <a:ea typeface="黑体" panose="02010609060101010101" pitchFamily="49" charset="-122"/>
                <a:cs typeface="Times New Roman" panose="02020603050405020304" pitchFamily="18" charset="0"/>
              </a:rPr>
              <a:t>~ Q</a:t>
            </a:r>
            <a:r>
              <a:rPr lang="en-US" altLang="zh-CN" sz="2800" b="0" baseline="-2500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>
                <a:ea typeface="黑体" panose="02010609060101010101" pitchFamily="49" charset="-122"/>
                <a:cs typeface="Times New Roman" panose="02020603050405020304" pitchFamily="18" charset="0"/>
              </a:rPr>
              <a:t>为输出；</a:t>
            </a:r>
          </a:p>
        </p:txBody>
      </p:sp>
      <p:grpSp>
        <p:nvGrpSpPr>
          <p:cNvPr id="56" name="Group 21"/>
          <p:cNvGrpSpPr/>
          <p:nvPr/>
        </p:nvGrpSpPr>
        <p:grpSpPr bwMode="auto">
          <a:xfrm>
            <a:off x="96709" y="2292309"/>
            <a:ext cx="9047291" cy="4311128"/>
            <a:chOff x="298" y="634"/>
            <a:chExt cx="5174" cy="3262"/>
          </a:xfrm>
        </p:grpSpPr>
        <p:pic>
          <p:nvPicPr>
            <p:cNvPr id="57" name="Picture 6" descr="msotw9_temp0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-18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634"/>
              <a:ext cx="5174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7" descr="msotw9_temp0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-18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634"/>
              <a:ext cx="5174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598" y="1261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587" y="1500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587" y="3326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587" y="3554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576" y="3043"/>
              <a:ext cx="174" cy="2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359" y="1183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9(1)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337" y="1548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9(2)</a:t>
              </a: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359" y="3279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0(1)</a:t>
              </a:r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auto">
            <a:xfrm>
              <a:off x="359" y="3632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0(2)</a:t>
              </a:r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565" y="2347"/>
              <a:ext cx="196" cy="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69" y="2261"/>
              <a:ext cx="544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CK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434" y="2956"/>
              <a:ext cx="544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CK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72" name="文本框 71"/>
          <p:cNvSpPr txBox="1"/>
          <p:nvPr/>
        </p:nvSpPr>
        <p:spPr bwMode="auto">
          <a:xfrm>
            <a:off x="164905" y="4442587"/>
            <a:ext cx="95124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CP.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 bwMode="auto">
          <a:xfrm>
            <a:off x="236013" y="5323259"/>
            <a:ext cx="95124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CP.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 bwMode="auto">
          <a:xfrm>
            <a:off x="356377" y="4440577"/>
            <a:ext cx="834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 bwMode="auto">
          <a:xfrm>
            <a:off x="663058" y="5294243"/>
            <a:ext cx="834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279810" y="6280301"/>
            <a:ext cx="903288" cy="338137"/>
          </a:xfrm>
        </p:spPr>
        <p:txBody>
          <a:bodyPr/>
          <a:lstStyle/>
          <a:p>
            <a:pPr algn="ctr">
              <a:defRPr/>
            </a:pPr>
            <a:fld id="{3F117AFB-4BE6-416E-9FAF-3740AEFB0D45}" type="slidenum">
              <a:rPr lang="en-US" altLang="zh-CN" sz="11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fld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0" y="256591"/>
            <a:ext cx="268725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74</a:t>
            </a:r>
            <a:r>
              <a:rPr kumimoji="0" lang="zh-CN" altLang="en-US" sz="3200" dirty="0">
                <a:cs typeface="Times New Roman" panose="02020603050405020304" pitchFamily="18" charset="0"/>
                <a:sym typeface="Symbol" panose="05050102010706020507" pitchFamily="18" charset="2"/>
              </a:rPr>
              <a:t>  </a:t>
            </a:r>
            <a:r>
              <a:rPr lang="en-US" altLang="zh-CN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290</a:t>
            </a:r>
            <a:r>
              <a:rPr lang="zh-CN" altLang="en-US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195513" y="257206"/>
            <a:ext cx="35718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异步十进制计数器，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292725" y="225456"/>
            <a:ext cx="38512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异步置数，异步清零。</a:t>
            </a:r>
          </a:p>
        </p:txBody>
      </p:sp>
      <p:grpSp>
        <p:nvGrpSpPr>
          <p:cNvPr id="56" name="Group 21"/>
          <p:cNvGrpSpPr/>
          <p:nvPr/>
        </p:nvGrpSpPr>
        <p:grpSpPr bwMode="auto">
          <a:xfrm>
            <a:off x="96709" y="2292309"/>
            <a:ext cx="9047291" cy="4311128"/>
            <a:chOff x="298" y="634"/>
            <a:chExt cx="5174" cy="3262"/>
          </a:xfrm>
        </p:grpSpPr>
        <p:pic>
          <p:nvPicPr>
            <p:cNvPr id="57" name="Picture 6" descr="msotw9_temp0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-18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634"/>
              <a:ext cx="5174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7" descr="msotw9_temp0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lum bright="-18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" y="634"/>
              <a:ext cx="5174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598" y="1261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587" y="1500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587" y="3326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587" y="3554"/>
              <a:ext cx="174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576" y="3043"/>
              <a:ext cx="174" cy="2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359" y="1183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9(1)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337" y="1548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9(2)</a:t>
              </a: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359" y="3279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0(1)</a:t>
              </a:r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auto">
            <a:xfrm>
              <a:off x="359" y="3632"/>
              <a:ext cx="499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</a:rPr>
                <a:t>R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0(2)</a:t>
              </a:r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565" y="2347"/>
              <a:ext cx="196" cy="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69" y="2261"/>
              <a:ext cx="544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CK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434" y="2956"/>
              <a:ext cx="544" cy="2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</a:rPr>
                <a:t>CK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72" name="文本框 71"/>
          <p:cNvSpPr txBox="1"/>
          <p:nvPr/>
        </p:nvSpPr>
        <p:spPr bwMode="auto">
          <a:xfrm>
            <a:off x="164905" y="4442587"/>
            <a:ext cx="95124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CP.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 bwMode="auto">
          <a:xfrm>
            <a:off x="236013" y="5323259"/>
            <a:ext cx="95124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CP.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 bwMode="auto">
          <a:xfrm>
            <a:off x="356377" y="4440577"/>
            <a:ext cx="834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 bwMode="auto">
          <a:xfrm>
            <a:off x="663058" y="5294243"/>
            <a:ext cx="834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CP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2"/>
              <p:cNvSpPr txBox="1">
                <a:spLocks noChangeArrowheads="1"/>
              </p:cNvSpPr>
              <p:nvPr/>
            </p:nvSpPr>
            <p:spPr bwMode="auto">
              <a:xfrm>
                <a:off x="601181" y="1056535"/>
                <a:ext cx="3073248" cy="120032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 algn="just"/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0" lang="en-US" altLang="zh-CN" sz="2400" b="0" dirty="0">
                    <a:solidFill>
                      <a:schemeClr val="tx1"/>
                    </a:solidFill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0" i="1">
                            <a:solidFill>
                              <a:schemeClr val="tx1"/>
                            </a:solidFill>
                            <a:latin typeface="Cambria Math"/>
                            <a:ea typeface="等线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zh-CN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， 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=1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=1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=1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Q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2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</a:rPr>
                  <a:t>=1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81" y="1056535"/>
                <a:ext cx="307324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5" t="-44" r="10" b="-41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4059987" y="1056534"/>
            <a:ext cx="21039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CP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czYTJjMTEyMGI4ZTcyNGJlNGQ2ZmIxNTkyNWUzZDk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105</TotalTime>
  <Words>3082</Words>
  <Application>Microsoft Office PowerPoint</Application>
  <PresentationFormat>全屏显示(4:3)</PresentationFormat>
  <Paragraphs>805</Paragraphs>
  <Slides>49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Blends</vt:lpstr>
      <vt:lpstr>Visio.Drawing.11</vt:lpstr>
      <vt:lpstr>Visio</vt:lpstr>
      <vt:lpstr>Equation</vt:lpstr>
      <vt:lpstr>BMP 图象</vt:lpstr>
      <vt:lpstr>Equation.DSMT4</vt:lpstr>
      <vt:lpstr>MSDraw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三、计数器的应用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lenovo</cp:lastModifiedBy>
  <cp:revision>302</cp:revision>
  <dcterms:created xsi:type="dcterms:W3CDTF">2004-02-20T06:45:00Z</dcterms:created>
  <dcterms:modified xsi:type="dcterms:W3CDTF">2022-05-09T03:32:19Z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AB0D6F1A558546F4A787824D166C848E</vt:lpwstr>
  </property>
  <property fmtid="{D5CDD505-2E9C-101B-9397-08002B2CF9AE}" pid="3" name="KSOProductBuildVer">
    <vt:lpwstr>2052-11.1.0.11636</vt:lpwstr>
  </property>
</Properties>
</file>