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81" r:id="rId3"/>
    <p:sldId id="592" r:id="rId4"/>
    <p:sldId id="593" r:id="rId5"/>
    <p:sldId id="594" r:id="rId6"/>
    <p:sldId id="595" r:id="rId7"/>
    <p:sldId id="261" r:id="rId8"/>
    <p:sldId id="262" r:id="rId9"/>
    <p:sldId id="597" r:id="rId10"/>
    <p:sldId id="611" r:id="rId11"/>
    <p:sldId id="599" r:id="rId12"/>
    <p:sldId id="596" r:id="rId13"/>
    <p:sldId id="259" r:id="rId14"/>
    <p:sldId id="349" r:id="rId16"/>
    <p:sldId id="577" r:id="rId17"/>
    <p:sldId id="618" r:id="rId18"/>
    <p:sldId id="347" r:id="rId19"/>
    <p:sldId id="350" r:id="rId20"/>
    <p:sldId id="695" r:id="rId21"/>
    <p:sldId id="575" r:id="rId22"/>
    <p:sldId id="576" r:id="rId23"/>
    <p:sldId id="274" r:id="rId24"/>
    <p:sldId id="271" r:id="rId25"/>
    <p:sldId id="272" r:id="rId26"/>
    <p:sldId id="578" r:id="rId27"/>
    <p:sldId id="579" r:id="rId28"/>
    <p:sldId id="294" r:id="rId29"/>
    <p:sldId id="462" r:id="rId30"/>
    <p:sldId id="617" r:id="rId31"/>
    <p:sldId id="616" r:id="rId32"/>
    <p:sldId id="693" r:id="rId33"/>
    <p:sldId id="603" r:id="rId34"/>
    <p:sldId id="681" r:id="rId35"/>
    <p:sldId id="692" r:id="rId36"/>
    <p:sldId id="682" r:id="rId37"/>
  </p:sldIdLst>
  <p:sldSz cx="9144000" cy="6858000" type="screen4x3"/>
  <p:notesSz cx="6858000" cy="9144000"/>
  <p:custDataLst>
    <p:tags r:id="rId41"/>
  </p:custDataLst>
  <p:defaultTex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90F4"/>
    <a:srgbClr val="1F08F8"/>
    <a:srgbClr val="FFFF00"/>
    <a:srgbClr val="F6F000"/>
    <a:srgbClr val="CC9900"/>
    <a:srgbClr val="FF33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599" autoAdjust="0"/>
  </p:normalViewPr>
  <p:slideViewPr>
    <p:cSldViewPr snapToGrid="0">
      <p:cViewPr varScale="1">
        <p:scale>
          <a:sx n="85" d="100"/>
          <a:sy n="85" d="100"/>
        </p:scale>
        <p:origin x="987" y="57"/>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86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gs" Target="tags/tag1.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AF0DD12-6D0B-434E-AEAE-27A0808CBFDE}"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0B33CE97-CE35-493D-9476-D12D3F712BC5}"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D698F1D-25C0-4A07-AD2E-01FD4AC58546}" type="slidenum">
              <a:rPr lang="en-US" altLang="zh-CN" smtClean="0">
                <a:solidFill>
                  <a:schemeClr val="bg1"/>
                </a:solidFill>
              </a:rPr>
            </a:fld>
            <a:endParaRPr lang="en-US" altLang="zh-CN">
              <a:solidFill>
                <a:schemeClr val="bg1"/>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12F54CE-8783-4B39-8C38-8959C9528879}" type="slidenum">
              <a:rPr lang="en-US" altLang="zh-CN" smtClean="0">
                <a:solidFill>
                  <a:schemeClr val="bg1"/>
                </a:solidFill>
              </a:rPr>
            </a:fld>
            <a:endParaRPr lang="en-US" altLang="zh-CN">
              <a:solidFill>
                <a:schemeClr val="bg1"/>
              </a:solidFill>
            </a:endParaRPr>
          </a:p>
        </p:txBody>
      </p:sp>
      <p:sp>
        <p:nvSpPr>
          <p:cNvPr id="14339" name="Rectangle 2"/>
          <p:cNvSpPr>
            <a:spLocks noGrp="1" noRot="1" noChangeAspect="1" noChangeArrowheads="1" noTextEdit="1"/>
          </p:cNvSpPr>
          <p:nvPr>
            <p:ph type="sldImg"/>
          </p:nvPr>
        </p:nvSpPr>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079E17A-75B5-43C6-948B-FF818D19FEB9}" type="slidenum">
              <a:rPr lang="en-US" altLang="zh-CN" smtClean="0">
                <a:solidFill>
                  <a:schemeClr val="bg1"/>
                </a:solidFill>
              </a:rPr>
            </a:fld>
            <a:endParaRPr lang="en-US" altLang="zh-CN">
              <a:solidFill>
                <a:schemeClr val="bg1"/>
              </a:solidFill>
            </a:endParaRPr>
          </a:p>
        </p:txBody>
      </p:sp>
      <p:sp>
        <p:nvSpPr>
          <p:cNvPr id="16387" name="Rectangle 2"/>
          <p:cNvSpPr>
            <a:spLocks noGrp="1" noRot="1" noChangeAspect="1" noChangeArrowheads="1" noTextEdit="1"/>
          </p:cNvSpPr>
          <p:nvPr>
            <p:ph type="sldImg"/>
          </p:nvPr>
        </p:nvSpPr>
        <p:spPr/>
      </p:sp>
      <p:sp>
        <p:nvSpPr>
          <p:cNvPr id="16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2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Configurable Logic Block</a:t>
            </a:r>
            <a:r>
              <a:rPr lang="zh-CN" altLang="zh-CN" sz="12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2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2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Input Output Block</a:t>
            </a:r>
            <a:r>
              <a:rPr lang="zh-CN" altLang="zh-CN" sz="12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2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2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Interconnect </a:t>
            </a:r>
            <a:r>
              <a:rPr lang="en-US" altLang="zh-CN" sz="1200" b="0" dirty="0" err="1">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Resouce</a:t>
            </a:r>
            <a:r>
              <a:rPr lang="zh-CN" altLang="zh-CN" sz="12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en-US" altLang="zh-CN"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2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dirty="0">
                <a:latin typeface="Times New Roman" panose="02020603050405020304" pitchFamily="18" charset="0"/>
                <a:sym typeface="+mn-ea"/>
              </a:rPr>
              <a:t>`timescale 10ns/1ns</a:t>
            </a:r>
            <a:r>
              <a:rPr lang="zh-CN" altLang="en-US" dirty="0">
                <a:latin typeface="Times New Roman" panose="02020603050405020304" pitchFamily="18" charset="0"/>
                <a:sym typeface="+mn-ea"/>
              </a:rPr>
              <a:t>表示时延单位是</a:t>
            </a:r>
            <a:r>
              <a:rPr lang="en-US" altLang="zh-CN" dirty="0">
                <a:latin typeface="Times New Roman" panose="02020603050405020304" pitchFamily="18" charset="0"/>
                <a:sym typeface="+mn-ea"/>
              </a:rPr>
              <a:t>10ns</a:t>
            </a:r>
            <a:r>
              <a:rPr lang="zh-CN" altLang="en-US" dirty="0">
                <a:latin typeface="Times New Roman" panose="02020603050405020304" pitchFamily="18" charset="0"/>
                <a:sym typeface="+mn-ea"/>
              </a:rPr>
              <a:t>，时延精度</a:t>
            </a:r>
            <a:r>
              <a:rPr lang="en-US" altLang="zh-CN" dirty="0">
                <a:latin typeface="Times New Roman" panose="02020603050405020304" pitchFamily="18" charset="0"/>
                <a:sym typeface="+mn-ea"/>
              </a:rPr>
              <a:t>1ns</a:t>
            </a:r>
            <a:endParaRPr lang="en-US" altLang="zh-CN" dirty="0">
              <a:latin typeface="Times New Roman" panose="02020603050405020304" pitchFamily="18" charset="0"/>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9" name="Rectangle 11"/>
          <p:cNvSpPr>
            <a:spLocks noChangeArrowheads="1"/>
          </p:cNvSpPr>
          <p:nvPr/>
        </p:nvSpPr>
        <p:spPr bwMode="auto">
          <a:xfrm flipV="1">
            <a:off x="633045" y="3174576"/>
            <a:ext cx="8446717" cy="45719"/>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dirty="0">
              <a:effectLst>
                <a:outerShdw blurRad="38100" dist="38100" dir="2700000" algn="tl">
                  <a:srgbClr val="000000">
                    <a:alpha val="43137"/>
                  </a:srgbClr>
                </a:outerShdw>
              </a:effectLst>
              <a:ea typeface="黑体" panose="02010609060101010101" pitchFamily="49" charset="-122"/>
            </a:endParaRPr>
          </a:p>
        </p:txBody>
      </p:sp>
      <p:sp>
        <p:nvSpPr>
          <p:cNvPr id="16396" name="Rectangle 12"/>
          <p:cNvSpPr>
            <a:spLocks noGrp="1" noChangeArrowheads="1"/>
          </p:cNvSpPr>
          <p:nvPr>
            <p:ph type="ctrTitle"/>
          </p:nvPr>
        </p:nvSpPr>
        <p:spPr>
          <a:xfrm>
            <a:off x="858715" y="2466906"/>
            <a:ext cx="7426569" cy="695360"/>
          </a:xfrm>
        </p:spPr>
        <p:txBody>
          <a:bodyPr/>
          <a:lstStyle>
            <a:lvl1pPr>
              <a:defRPr sz="4000" b="1"/>
            </a:lvl1pPr>
          </a:lstStyle>
          <a:p>
            <a:pPr lvl="0"/>
            <a:r>
              <a:rPr lang="zh-CN" altLang="en-US" noProof="0"/>
              <a:t>单击此处编辑母版标题样式</a:t>
            </a:r>
            <a:endParaRPr lang="zh-CN" altLang="en-US" noProof="0" dirty="0"/>
          </a:p>
        </p:txBody>
      </p:sp>
      <p:sp>
        <p:nvSpPr>
          <p:cNvPr id="16397" name="Rectangle 13"/>
          <p:cNvSpPr>
            <a:spLocks noGrp="1" noChangeArrowheads="1"/>
          </p:cNvSpPr>
          <p:nvPr>
            <p:ph type="subTitle" idx="1"/>
          </p:nvPr>
        </p:nvSpPr>
        <p:spPr>
          <a:xfrm>
            <a:off x="1219994" y="3445937"/>
            <a:ext cx="6400800" cy="1752600"/>
          </a:xfrm>
          <a:prstGeom prst="rect">
            <a:avLst/>
          </a:prstGeom>
        </p:spPr>
        <p:txBody>
          <a:bodyPr/>
          <a:lstStyle>
            <a:lvl1pPr marL="0" indent="0" algn="ctr">
              <a:buFont typeface="Wingdings" panose="05000000000000000000" pitchFamily="2" charset="2"/>
              <a:buNone/>
              <a:defRPr b="1">
                <a:ea typeface="黑体" panose="02010609060101010101" pitchFamily="49" charset="-122"/>
              </a:defRPr>
            </a:lvl1pPr>
          </a:lstStyle>
          <a:p>
            <a:pPr lvl="0"/>
            <a:r>
              <a:rPr lang="zh-CN" altLang="en-US" noProof="0"/>
              <a:t>单击此处编辑母版副标题样式</a:t>
            </a:r>
            <a:endParaRPr lang="zh-CN" altLang="en-US" noProof="0" dirty="0"/>
          </a:p>
        </p:txBody>
      </p:sp>
      <p:sp>
        <p:nvSpPr>
          <p:cNvPr id="20" name="Rectangle 8"/>
          <p:cNvSpPr>
            <a:spLocks noChangeArrowheads="1"/>
          </p:cNvSpPr>
          <p:nvPr/>
        </p:nvSpPr>
        <p:spPr bwMode="gray">
          <a:xfrm>
            <a:off x="189640" y="937607"/>
            <a:ext cx="3571387" cy="45719"/>
          </a:xfrm>
          <a:prstGeom prst="rect">
            <a:avLst/>
          </a:prstGeom>
          <a:gradFill rotWithShape="0">
            <a:gsLst>
              <a:gs pos="87000">
                <a:schemeClr val="bg2"/>
              </a:gs>
              <a:gs pos="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dirty="0">
              <a:solidFill>
                <a:schemeClr val="tx1"/>
              </a:solidFill>
              <a:ea typeface="黑体" panose="02010609060101010101" pitchFamily="49" charset="-122"/>
            </a:endParaRPr>
          </a:p>
        </p:txBody>
      </p:sp>
      <p:pic>
        <p:nvPicPr>
          <p:cNvPr id="2050" name="Picture 2" descr="https://timgsa.baidu.com/timg?image&amp;quality=80&amp;size=b9999_10000&amp;sec=1513061652214&amp;di=0dbe8ba562ebf8b0aac6fc468b7851b5&amp;imgtype=0&amp;src=http%3A%2F%2Fphotocdn.sohu.com%2F20160130%2Fmp57336747_1454147583329_1_th.png"/>
          <p:cNvPicPr>
            <a:picLocks noChangeAspect="1" noChangeArrowheads="1"/>
          </p:cNvPicPr>
          <p:nvPr/>
        </p:nvPicPr>
        <p:blipFill rotWithShape="1">
          <a:blip r:embed="rId2">
            <a:extLst>
              <a:ext uri="{28A0092B-C50C-407E-A947-70E740481C1C}">
                <a14:useLocalDpi xmlns:a14="http://schemas.microsoft.com/office/drawing/2010/main" val="0"/>
              </a:ext>
            </a:extLst>
          </a:blip>
          <a:srcRect t="37692" b="35641"/>
          <a:stretch>
            <a:fillRect/>
          </a:stretch>
        </p:blipFill>
        <p:spPr bwMode="auto">
          <a:xfrm>
            <a:off x="372005" y="275048"/>
            <a:ext cx="3389022" cy="6778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7161" y="309671"/>
            <a:ext cx="6954715" cy="588136"/>
          </a:xfrm>
        </p:spPr>
        <p:txBody>
          <a:bodyPr/>
          <a:lstStyle>
            <a:lvl1pPr>
              <a:defRPr sz="3200" b="1"/>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316523" y="984738"/>
            <a:ext cx="8563708" cy="5375029"/>
          </a:xfrm>
          <a:prstGeom prst="rect">
            <a:avLst/>
          </a:prstGeom>
        </p:spPr>
        <p:txBody>
          <a:bodyPr/>
          <a:lstStyle>
            <a:lvl1pPr marL="0" indent="0">
              <a:buNone/>
              <a:defRPr sz="2800" b="1">
                <a:ea typeface="黑体" panose="02010609060101010101" pitchFamily="49" charset="-122"/>
              </a:defRPr>
            </a:lvl1pPr>
            <a:lvl2pPr marL="457200" indent="0">
              <a:buNone/>
              <a:defRPr b="1">
                <a:ea typeface="黑体" panose="02010609060101010101" pitchFamily="49" charset="-122"/>
              </a:defRPr>
            </a:lvl2pPr>
            <a:lvl3pPr marL="914400" indent="0">
              <a:buNone/>
              <a:defRPr b="1">
                <a:ea typeface="黑体" panose="02010609060101010101" pitchFamily="49" charset="-122"/>
              </a:defRPr>
            </a:lvl3pPr>
            <a:lvl4pPr marL="1371600" indent="0">
              <a:buNone/>
              <a:defRPr b="1">
                <a:ea typeface="黑体" panose="02010609060101010101" pitchFamily="49" charset="-122"/>
              </a:defRPr>
            </a:lvl4pPr>
            <a:lvl5pPr marL="1828800" indent="0">
              <a:buNone/>
              <a:defRPr b="1">
                <a:ea typeface="黑体" panose="02010609060101010101" pitchFamily="49"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灯片编号占位符 3"/>
          <p:cNvSpPr>
            <a:spLocks noGrp="1"/>
          </p:cNvSpPr>
          <p:nvPr>
            <p:ph type="sldNum" sz="quarter" idx="4294967295"/>
          </p:nvPr>
        </p:nvSpPr>
        <p:spPr>
          <a:xfrm>
            <a:off x="0" y="6359767"/>
            <a:ext cx="813816" cy="351929"/>
          </a:xfrm>
          <a:prstGeom prst="rect">
            <a:avLst/>
          </a:prstGeom>
        </p:spPr>
        <p:txBody>
          <a:bodyPr/>
          <a:lstStyle>
            <a:lvl1pPr>
              <a:defRPr/>
            </a:lvl1pPr>
          </a:lstStyle>
          <a:p>
            <a:pPr>
              <a:defRPr/>
            </a:pPr>
            <a:fld id="{315B291C-51FB-4C18-A138-CCB3C24CD792}" type="slidenum">
              <a:rPr lang="en-US" altLang="zh-CN" smtClean="0"/>
            </a:fld>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1_标题幻灯片">
    <p:spTree>
      <p:nvGrpSpPr>
        <p:cNvPr id="1" name=""/>
        <p:cNvGrpSpPr/>
        <p:nvPr/>
      </p:nvGrpSpPr>
      <p:grpSpPr>
        <a:xfrm>
          <a:off x="0" y="0"/>
          <a:ext cx="0" cy="0"/>
          <a:chOff x="0" y="0"/>
          <a:chExt cx="0" cy="0"/>
        </a:xfrm>
      </p:grpSpPr>
      <p:pic>
        <p:nvPicPr>
          <p:cNvPr id="12"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077" t="40974" b="38513"/>
          <a:stretch>
            <a:fillRect/>
          </a:stretch>
        </p:blipFill>
        <p:spPr bwMode="auto">
          <a:xfrm>
            <a:off x="7640514" y="95243"/>
            <a:ext cx="1415562" cy="283113"/>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4294967295"/>
          </p:nvPr>
        </p:nvSpPr>
        <p:spPr>
          <a:xfrm>
            <a:off x="52896" y="6282119"/>
            <a:ext cx="903288" cy="338137"/>
          </a:xfrm>
          <a:prstGeom prst="rect">
            <a:avLst/>
          </a:prstGeom>
        </p:spPr>
        <p:txBody>
          <a:bodyPr/>
          <a:lstStyle>
            <a:lvl1pPr>
              <a:defRPr/>
            </a:lvl1pPr>
          </a:lstStyle>
          <a:p>
            <a:pPr algn="ctr">
              <a:defRPr/>
            </a:pPr>
            <a:fld id="{3F117AFB-4BE6-416E-9FAF-3740AEFB0D45}" type="slidenum">
              <a:rPr lang="en-US" altLang="zh-CN" sz="1100" smtClean="0">
                <a:solidFill>
                  <a:schemeClr val="tx1"/>
                </a:solidFill>
                <a:ea typeface="黑体" panose="02010609060101010101" pitchFamily="49" charset="-122"/>
              </a:rPr>
            </a:fld>
            <a:endParaRPr lang="en-US" altLang="zh-CN" sz="1100" dirty="0">
              <a:solidFill>
                <a:schemeClr val="tx1"/>
              </a:solidFill>
              <a:ea typeface="黑体" panose="02010609060101010101" pitchFamily="49" charset="-122"/>
            </a:endParaRPr>
          </a:p>
        </p:txBody>
      </p:sp>
      <p:pic>
        <p:nvPicPr>
          <p:cNvPr id="5"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3077" t="40974" b="38513"/>
          <a:stretch>
            <a:fillRect/>
          </a:stretch>
        </p:blipFill>
        <p:spPr bwMode="auto">
          <a:xfrm>
            <a:off x="7640514" y="95243"/>
            <a:ext cx="1415562" cy="283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2_标题幻灯片">
    <p:spTree>
      <p:nvGrpSpPr>
        <p:cNvPr id="1" name=""/>
        <p:cNvGrpSpPr/>
        <p:nvPr/>
      </p:nvGrpSpPr>
      <p:grpSpPr>
        <a:xfrm>
          <a:off x="0" y="0"/>
          <a:ext cx="0" cy="0"/>
          <a:chOff x="0" y="0"/>
          <a:chExt cx="0" cy="0"/>
        </a:xfrm>
      </p:grpSpPr>
      <p:sp>
        <p:nvSpPr>
          <p:cNvPr id="8" name="Rectangle 11"/>
          <p:cNvSpPr>
            <a:spLocks noGrp="1" noChangeArrowheads="1"/>
          </p:cNvSpPr>
          <p:nvPr>
            <p:ph type="dt" sz="half" idx="2"/>
          </p:nvPr>
        </p:nvSpPr>
        <p:spPr bwMode="auto">
          <a:xfrm>
            <a:off x="263770" y="6459605"/>
            <a:ext cx="518747"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1" smtClean="0">
                <a:solidFill>
                  <a:schemeClr val="tx1"/>
                </a:solidFill>
                <a:effectLst/>
              </a:defRPr>
            </a:lvl1pPr>
          </a:lstStyle>
          <a:p>
            <a:pPr>
              <a:defRPr/>
            </a:pPr>
            <a:r>
              <a:rPr lang="en-US" altLang="zh-CN"/>
              <a:t>‹#›</a:t>
            </a:r>
            <a:endParaRPr lang="en-US" altLang="zh-CN" dirty="0"/>
          </a:p>
        </p:txBody>
      </p:sp>
      <p:pic>
        <p:nvPicPr>
          <p:cNvPr id="12"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3077" t="40974" b="38513"/>
          <a:stretch>
            <a:fillRect/>
          </a:stretch>
        </p:blipFill>
        <p:spPr bwMode="auto">
          <a:xfrm>
            <a:off x="7640514" y="95243"/>
            <a:ext cx="1415562" cy="283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image" Target="../media/image2.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3" name="Rectangle 9"/>
          <p:cNvSpPr>
            <a:spLocks noGrp="1" noChangeArrowheads="1"/>
          </p:cNvSpPr>
          <p:nvPr>
            <p:ph type="title"/>
          </p:nvPr>
        </p:nvSpPr>
        <p:spPr bwMode="auto">
          <a:xfrm>
            <a:off x="1324769" y="320113"/>
            <a:ext cx="7305992" cy="57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a:t>单击此处编辑母版标题样式</a:t>
            </a:r>
            <a:endParaRPr lang="zh-CN" altLang="en-US" dirty="0"/>
          </a:p>
        </p:txBody>
      </p:sp>
      <p:sp>
        <p:nvSpPr>
          <p:cNvPr id="15" name="Rectangle 8"/>
          <p:cNvSpPr>
            <a:spLocks noChangeArrowheads="1"/>
          </p:cNvSpPr>
          <p:nvPr/>
        </p:nvSpPr>
        <p:spPr bwMode="gray">
          <a:xfrm>
            <a:off x="602818" y="6380642"/>
            <a:ext cx="8226425" cy="31750"/>
          </a:xfrm>
          <a:prstGeom prst="rect">
            <a:avLst/>
          </a:prstGeom>
          <a:gradFill rotWithShape="0">
            <a:gsLst>
              <a:gs pos="87000">
                <a:schemeClr val="bg2"/>
              </a:gs>
              <a:gs pos="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dirty="0">
              <a:solidFill>
                <a:schemeClr val="tx1"/>
              </a:solidFill>
              <a:ea typeface="黑体" panose="02010609060101010101" pitchFamily="49" charset="-122"/>
            </a:endParaRPr>
          </a:p>
        </p:txBody>
      </p:sp>
      <p:pic>
        <p:nvPicPr>
          <p:cNvPr id="2050" name="Picture 2" descr="https://timgsa.baidu.com/timg?image&amp;quality=80&amp;size=b9999_10000&amp;sec=1513057428162&amp;di=37860fdf3c4871460953786bbfa26622&amp;imgtype=0&amp;src=http%3A%2F%2Fpic.baike.soso.com%2Fp%2F20111015%2F20111015115227-26026804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1894" t="12080" r="11532" b="12880"/>
          <a:stretch>
            <a:fillRect/>
          </a:stretch>
        </p:blipFill>
        <p:spPr bwMode="auto">
          <a:xfrm>
            <a:off x="428827" y="248004"/>
            <a:ext cx="677490" cy="6639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3077" t="40974" b="38513"/>
          <a:stretch>
            <a:fillRect/>
          </a:stretch>
        </p:blipFill>
        <p:spPr bwMode="auto">
          <a:xfrm>
            <a:off x="7464668" y="6446811"/>
            <a:ext cx="1415562" cy="283113"/>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8"/>
          <p:cNvSpPr>
            <a:spLocks noChangeArrowheads="1"/>
          </p:cNvSpPr>
          <p:nvPr/>
        </p:nvSpPr>
        <p:spPr bwMode="gray">
          <a:xfrm>
            <a:off x="404336" y="918967"/>
            <a:ext cx="8226425" cy="31750"/>
          </a:xfrm>
          <a:prstGeom prst="rect">
            <a:avLst/>
          </a:prstGeom>
          <a:gradFill rotWithShape="0">
            <a:gsLst>
              <a:gs pos="16000">
                <a:schemeClr val="bg2"/>
              </a:gs>
              <a:gs pos="10000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dirty="0">
              <a:solidFill>
                <a:schemeClr val="tx1"/>
              </a:solidFill>
              <a:ea typeface="黑体" panose="02010609060101010101" pitchFamily="49" charset="-122"/>
            </a:endParaRPr>
          </a:p>
        </p:txBody>
      </p:sp>
      <p:sp>
        <p:nvSpPr>
          <p:cNvPr id="1031" name="Rectangle 7"/>
          <p:cNvSpPr>
            <a:spLocks noChangeArrowheads="1"/>
          </p:cNvSpPr>
          <p:nvPr/>
        </p:nvSpPr>
        <p:spPr bwMode="gray">
          <a:xfrm>
            <a:off x="1107784" y="248004"/>
            <a:ext cx="31750" cy="1052513"/>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16200000" scaled="1"/>
            <a:tileRect/>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dirty="0">
              <a:solidFill>
                <a:schemeClr val="tx1"/>
              </a:solidFill>
              <a:ea typeface="黑体" panose="02010609060101010101" pitchFamily="49" charset="-122"/>
            </a:endParaRPr>
          </a:p>
        </p:txBody>
      </p:sp>
      <p:sp>
        <p:nvSpPr>
          <p:cNvPr id="11" name="灯片编号占位符 3"/>
          <p:cNvSpPr>
            <a:spLocks noGrp="1"/>
          </p:cNvSpPr>
          <p:nvPr>
            <p:ph type="sldNum" sz="quarter" idx="4"/>
          </p:nvPr>
        </p:nvSpPr>
        <p:spPr>
          <a:xfrm>
            <a:off x="182880" y="6446711"/>
            <a:ext cx="903288" cy="338137"/>
          </a:xfrm>
          <a:prstGeom prst="rect">
            <a:avLst/>
          </a:prstGeom>
        </p:spPr>
        <p:txBody>
          <a:bodyPr/>
          <a:lstStyle/>
          <a:p>
            <a:pPr algn="ctr">
              <a:defRPr/>
            </a:pPr>
            <a:fld id="{1A0B33E5-498C-48D3-9CB2-28689CC9EF23}" type="slidenum">
              <a:rPr lang="en-US" altLang="zh-CN" sz="1100" smtClean="0">
                <a:solidFill>
                  <a:schemeClr val="tx1"/>
                </a:solidFill>
                <a:ea typeface="黑体" panose="02010609060101010101" pitchFamily="49" charset="-122"/>
              </a:rPr>
            </a:fld>
            <a:endParaRPr lang="en-US" altLang="zh-CN" sz="1100" dirty="0">
              <a:solidFill>
                <a:schemeClr val="tx1"/>
              </a:solidFill>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blinds dir="vert"/>
  </p:transition>
  <p:hf hdr="0" ftr="0" dt="0"/>
  <p:txStyles>
    <p:titleStyle>
      <a:lvl1pPr algn="l" rtl="0" eaLnBrk="1" fontAlgn="base" hangingPunct="1">
        <a:spcBef>
          <a:spcPct val="0"/>
        </a:spcBef>
        <a:spcAft>
          <a:spcPct val="0"/>
        </a:spcAft>
        <a:defRPr kumimoji="1" sz="3200" b="1" kern="1200">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slide" Target="slide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oleObject" Target="../embeddings/oleObject6.bin"/><Relationship Id="rId3" Type="http://schemas.openxmlformats.org/officeDocument/2006/relationships/image" Target="../media/image10.wmf"/><Relationship Id="rId2" Type="http://schemas.openxmlformats.org/officeDocument/2006/relationships/oleObject" Target="../embeddings/oleObject5.bin"/><Relationship Id="rId1" Type="http://schemas.openxmlformats.org/officeDocument/2006/relationships/slide" Target="slide8.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 Target="slide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8" Type="http://schemas.openxmlformats.org/officeDocument/2006/relationships/slideLayout" Target="../slideLayouts/slideLayout3.xml"/><Relationship Id="rId17" Type="http://schemas.openxmlformats.org/officeDocument/2006/relationships/image" Target="../media/image38.png"/><Relationship Id="rId16" Type="http://schemas.openxmlformats.org/officeDocument/2006/relationships/image" Target="../media/image37.png"/><Relationship Id="rId15" Type="http://schemas.openxmlformats.org/officeDocument/2006/relationships/image" Target="../media/image36.png"/><Relationship Id="rId14" Type="http://schemas.openxmlformats.org/officeDocument/2006/relationships/image" Target="../media/image35.png"/><Relationship Id="rId13" Type="http://schemas.openxmlformats.org/officeDocument/2006/relationships/image" Target="../media/image34.png"/><Relationship Id="rId12" Type="http://schemas.openxmlformats.org/officeDocument/2006/relationships/image" Target="../media/image33.png"/><Relationship Id="rId11" Type="http://schemas.openxmlformats.org/officeDocument/2006/relationships/image" Target="../media/image32.png"/><Relationship Id="rId10" Type="http://schemas.openxmlformats.org/officeDocument/2006/relationships/image" Target="../media/image31.png"/><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0.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slide" Target="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983975" y="2411790"/>
            <a:ext cx="6636820" cy="695360"/>
          </a:xfrm>
        </p:spPr>
        <p:txBody>
          <a:bodyPr/>
          <a:lstStyle/>
          <a:p>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六章 大规模集成电路</a:t>
            </a:r>
            <a:endPar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副标题 4"/>
          <p:cNvSpPr>
            <a:spLocks noGrp="1"/>
          </p:cNvSpPr>
          <p:nvPr>
            <p:ph type="subTitle" idx="1"/>
          </p:nvPr>
        </p:nvSpPr>
        <p:spPr>
          <a:xfrm>
            <a:off x="1219994" y="3445937"/>
            <a:ext cx="6400800" cy="3017208"/>
          </a:xfrm>
        </p:spPr>
        <p:txBody>
          <a:bodyPr/>
          <a:lstStyle/>
          <a:p>
            <a:pPr algn="just"/>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存储器</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可编程逻辑器件</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63537" y="429380"/>
            <a:ext cx="4208463" cy="59372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1" fontAlgn="base" hangingPunct="1">
              <a:spcBef>
                <a:spcPct val="0"/>
              </a:spcBef>
              <a:spcAft>
                <a:spcPct val="0"/>
              </a:spcAft>
              <a:defRPr kumimoji="1" sz="3200" b="1" kern="1200">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dirty="0">
                <a:latin typeface="Times New Roman" panose="02020603050405020304" pitchFamily="18" charset="0"/>
                <a:cs typeface="Times New Roman" panose="02020603050405020304" pitchFamily="18" charset="0"/>
              </a:rPr>
              <a:t>1.PROM</a:t>
            </a:r>
            <a:r>
              <a:rPr lang="zh-CN" altLang="en-US" dirty="0">
                <a:latin typeface="Times New Roman" panose="02020603050405020304" pitchFamily="18" charset="0"/>
                <a:cs typeface="Times New Roman" panose="02020603050405020304" pitchFamily="18" charset="0"/>
              </a:rPr>
              <a:t>电路</a:t>
            </a:r>
            <a:endParaRPr lang="zh-CN" altLang="en-US" dirty="0">
              <a:latin typeface="Times New Roman" panose="02020603050405020304" pitchFamily="18" charset="0"/>
              <a:cs typeface="Times New Roman" panose="02020603050405020304" pitchFamily="18" charset="0"/>
            </a:endParaRPr>
          </a:p>
        </p:txBody>
      </p:sp>
      <p:graphicFrame>
        <p:nvGraphicFramePr>
          <p:cNvPr id="3" name="Object 4"/>
          <p:cNvGraphicFramePr>
            <a:graphicFrameLocks noChangeAspect="1"/>
          </p:cNvGraphicFramePr>
          <p:nvPr/>
        </p:nvGraphicFramePr>
        <p:xfrm>
          <a:off x="3178233" y="672549"/>
          <a:ext cx="5965767" cy="5985426"/>
        </p:xfrm>
        <a:graphic>
          <a:graphicData uri="http://schemas.openxmlformats.org/presentationml/2006/ole">
            <mc:AlternateContent xmlns:mc="http://schemas.openxmlformats.org/markup-compatibility/2006">
              <mc:Choice xmlns:v="urn:schemas-microsoft-com:vml" Requires="v">
                <p:oleObj spid="_x0000_s4" name="Photo Editor 照片" r:id="rId1" imgW="24936450" imgH="27908250" progId="MSPhotoEd.3">
                  <p:embed/>
                </p:oleObj>
              </mc:Choice>
              <mc:Fallback>
                <p:oleObj name="Photo Editor 照片" r:id="rId1" imgW="24936450" imgH="27908250" progId="MSPhotoEd.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8233" y="672549"/>
                        <a:ext cx="5965767" cy="5985426"/>
                      </a:xfrm>
                      <a:prstGeom prst="rect">
                        <a:avLst/>
                      </a:prstGeom>
                      <a:noFill/>
                      <a:ln>
                        <a:noFill/>
                      </a:ln>
                      <a:effectLst/>
                    </p:spPr>
                  </p:pic>
                </p:oleObj>
              </mc:Fallback>
            </mc:AlternateContent>
          </a:graphicData>
        </a:graphic>
      </p:graphicFrame>
      <p:sp>
        <p:nvSpPr>
          <p:cNvPr id="5" name="Rectangle 3"/>
          <p:cNvSpPr txBox="1">
            <a:spLocks noChangeArrowheads="1"/>
          </p:cNvSpPr>
          <p:nvPr/>
        </p:nvSpPr>
        <p:spPr>
          <a:xfrm>
            <a:off x="-17956" y="1373661"/>
            <a:ext cx="3248146" cy="2514600"/>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Tx/>
              <a:buNone/>
            </a:pPr>
            <a:r>
              <a:rPr lang="zh-CN" altLang="en-US" sz="20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特点：</a:t>
            </a:r>
            <a:endParaRPr lang="en-US" altLang="zh-CN" sz="20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90000"/>
              </a:lnSpc>
              <a:buFontTx/>
              <a:buNone/>
            </a:pPr>
            <a:r>
              <a:rPr lang="en-US" altLang="zh-CN" sz="20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出厂时在存储矩阵的所有交叉点上全部存入</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90000"/>
              </a:lnSpc>
              <a:buFontTx/>
              <a:buNone/>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写入数据：将需要存入</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的那些存储单元改存为</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即可，</a:t>
            </a:r>
            <a:r>
              <a:rPr lang="zh-CN" altLang="en-US" sz="20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一经写入，不能修改。</a:t>
            </a:r>
            <a:endParaRPr lang="zh-CN" altLang="en-US" sz="20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Text Box 5"/>
          <p:cNvSpPr txBox="1">
            <a:spLocks noChangeArrowheads="1"/>
          </p:cNvSpPr>
          <p:nvPr/>
        </p:nvSpPr>
        <p:spPr bwMode="auto">
          <a:xfrm>
            <a:off x="243923" y="3714454"/>
            <a:ext cx="2986267" cy="1015663"/>
          </a:xfrm>
          <a:prstGeom prst="rect">
            <a:avLst/>
          </a:prstGeom>
          <a:noFill/>
          <a:ln>
            <a:noFill/>
          </a:ln>
          <a:effectLst/>
        </p:spPr>
        <p:txBody>
          <a:bodyPr wrap="squar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000" i="0" u="none" strike="noStrike" kern="1200" cap="none" spc="0" normalizeH="0" baseline="0" noProof="0" dirty="0">
                <a:ln>
                  <a:noFill/>
                </a:ln>
                <a:solidFill>
                  <a:srgbClr val="000000"/>
                </a:solidFill>
                <a:uLnTx/>
                <a:uFillTx/>
                <a:latin typeface="Times New Roman" panose="02020603050405020304" pitchFamily="18" charset="0"/>
                <a:ea typeface="黑体" panose="02010609060101010101" pitchFamily="49" charset="-122"/>
                <a:cs typeface="Times New Roman" panose="02020603050405020304" pitchFamily="18" charset="0"/>
              </a:rPr>
              <a:t>写入数据：将需要存入</a:t>
            </a:r>
            <a:r>
              <a:rPr kumimoji="1" lang="en-US" altLang="zh-CN" sz="2000" i="0" u="none" strike="noStrike" kern="1200" cap="none" spc="0" normalizeH="0" baseline="0" noProof="0" dirty="0">
                <a:ln>
                  <a:noFill/>
                </a:ln>
                <a:solidFill>
                  <a:srgbClr val="000000"/>
                </a:solidFill>
                <a:uLnTx/>
                <a:uFillTx/>
                <a:latin typeface="Times New Roman" panose="02020603050405020304" pitchFamily="18" charset="0"/>
                <a:ea typeface="黑体" panose="02010609060101010101" pitchFamily="49" charset="-122"/>
                <a:cs typeface="Times New Roman" panose="02020603050405020304" pitchFamily="18" charset="0"/>
              </a:rPr>
              <a:t>0</a:t>
            </a:r>
            <a:r>
              <a:rPr kumimoji="1" lang="zh-CN" altLang="en-US" sz="2000" i="0" u="none" strike="noStrike" kern="1200" cap="none" spc="0" normalizeH="0" baseline="0" noProof="0" dirty="0">
                <a:ln>
                  <a:noFill/>
                </a:ln>
                <a:solidFill>
                  <a:srgbClr val="000000"/>
                </a:solidFill>
                <a:uLnTx/>
                <a:uFillTx/>
                <a:latin typeface="Times New Roman" panose="02020603050405020304" pitchFamily="18" charset="0"/>
                <a:ea typeface="黑体" panose="02010609060101010101" pitchFamily="49" charset="-122"/>
                <a:cs typeface="Times New Roman" panose="02020603050405020304" pitchFamily="18" charset="0"/>
              </a:rPr>
              <a:t>的存储单元上的熔丝烧断。</a:t>
            </a:r>
            <a:endParaRPr kumimoji="1" lang="zh-CN" altLang="en-US" sz="2000" i="0" u="none" strike="noStrike" kern="1200" cap="none" spc="0" normalizeH="0" baseline="0" noProof="0" dirty="0">
              <a:ln>
                <a:noFill/>
              </a:ln>
              <a:solidFill>
                <a:srgbClr val="000000"/>
              </a:solidFill>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灯片编号占位符 3"/>
          <p:cNvSpPr txBox="1"/>
          <p:nvPr/>
        </p:nvSpPr>
        <p:spPr>
          <a:xfrm>
            <a:off x="0" y="6478588"/>
            <a:ext cx="903288" cy="33813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z="200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fld>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91440" y="803531"/>
            <a:ext cx="8961120" cy="3624262"/>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None/>
            </a:pPr>
            <a:r>
              <a:rPr lang="en-US" altLang="zh-CN" sz="28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3.ROM</a:t>
            </a:r>
            <a:r>
              <a:rPr lang="zh-CN" altLang="en-US" sz="28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的发展</a:t>
            </a:r>
            <a:endParaRPr lang="en-US" altLang="zh-CN" sz="28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Tx/>
              <a:buNone/>
            </a:pPr>
            <a:r>
              <a:rPr lang="en-US" altLang="zh-CN" sz="25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5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、掩模</a:t>
            </a:r>
            <a:r>
              <a:rPr lang="en-US" altLang="zh-CN" sz="25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ROM</a:t>
            </a:r>
            <a:r>
              <a:rPr lang="zh-CN" altLang="en-US" sz="25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500" b="1" dirty="0">
                <a:latin typeface="Times New Roman" panose="02020603050405020304" pitchFamily="18" charset="0"/>
                <a:ea typeface="黑体" panose="02010609060101010101" pitchFamily="49" charset="-122"/>
                <a:cs typeface="Times New Roman" panose="02020603050405020304" pitchFamily="18" charset="0"/>
              </a:rPr>
              <a:t>存储器里的数据在制作时已经确定，无法更改。</a:t>
            </a:r>
            <a:endParaRPr lang="zh-CN" altLang="en-US" sz="2500" b="1"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Tx/>
              <a:buNone/>
            </a:pPr>
            <a:r>
              <a:rPr lang="en-US" altLang="zh-CN" sz="25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5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、可编程</a:t>
            </a:r>
            <a:r>
              <a:rPr lang="en-US" altLang="zh-CN" sz="25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ROM</a:t>
            </a:r>
            <a:r>
              <a:rPr lang="zh-CN" altLang="en-US" sz="25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5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PROM</a:t>
            </a:r>
            <a:r>
              <a:rPr lang="zh-CN" altLang="en-US" sz="25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500" b="1" dirty="0">
                <a:latin typeface="Times New Roman" panose="02020603050405020304" pitchFamily="18" charset="0"/>
                <a:ea typeface="黑体" panose="02010609060101010101" pitchFamily="49" charset="-122"/>
                <a:cs typeface="Times New Roman" panose="02020603050405020304" pitchFamily="18" charset="0"/>
              </a:rPr>
              <a:t>：设计人员按照自己的设想将所需内容自行写入</a:t>
            </a:r>
            <a:r>
              <a:rPr lang="en-US" altLang="zh-CN" sz="2500" b="1" dirty="0">
                <a:latin typeface="Times New Roman" panose="02020603050405020304" pitchFamily="18" charset="0"/>
                <a:ea typeface="黑体" panose="02010609060101010101" pitchFamily="49" charset="-122"/>
                <a:cs typeface="Times New Roman" panose="02020603050405020304" pitchFamily="18" charset="0"/>
              </a:rPr>
              <a:t>PROM</a:t>
            </a:r>
            <a:r>
              <a:rPr lang="zh-CN" altLang="en-US" sz="2500" b="1" dirty="0">
                <a:latin typeface="Times New Roman" panose="02020603050405020304" pitchFamily="18" charset="0"/>
                <a:ea typeface="黑体" panose="02010609060101010101" pitchFamily="49" charset="-122"/>
                <a:cs typeface="Times New Roman" panose="02020603050405020304" pitchFamily="18" charset="0"/>
              </a:rPr>
              <a:t>而得到所要求的</a:t>
            </a:r>
            <a:r>
              <a:rPr lang="en-US" altLang="zh-CN" sz="2500" b="1" dirty="0">
                <a:latin typeface="Times New Roman" panose="02020603050405020304" pitchFamily="18" charset="0"/>
                <a:ea typeface="黑体" panose="02010609060101010101" pitchFamily="49" charset="-122"/>
                <a:cs typeface="Times New Roman" panose="02020603050405020304" pitchFamily="18" charset="0"/>
              </a:rPr>
              <a:t>ROM</a:t>
            </a:r>
            <a:r>
              <a:rPr lang="zh-CN" altLang="en-US" sz="2500" b="1" dirty="0">
                <a:latin typeface="Times New Roman" panose="02020603050405020304" pitchFamily="18" charset="0"/>
                <a:ea typeface="黑体" panose="02010609060101010101" pitchFamily="49" charset="-122"/>
                <a:cs typeface="Times New Roman" panose="02020603050405020304" pitchFamily="18" charset="0"/>
              </a:rPr>
              <a:t>。但</a:t>
            </a:r>
            <a:r>
              <a:rPr lang="en-US" altLang="zh-CN" sz="2500" b="1" dirty="0">
                <a:latin typeface="Times New Roman" panose="02020603050405020304" pitchFamily="18" charset="0"/>
                <a:ea typeface="黑体" panose="02010609060101010101" pitchFamily="49" charset="-122"/>
                <a:cs typeface="Times New Roman" panose="02020603050405020304" pitchFamily="18" charset="0"/>
              </a:rPr>
              <a:t>PROM</a:t>
            </a:r>
            <a:r>
              <a:rPr lang="zh-CN" altLang="en-US" sz="2500" b="1" dirty="0">
                <a:latin typeface="Times New Roman" panose="02020603050405020304" pitchFamily="18" charset="0"/>
                <a:ea typeface="黑体" panose="02010609060101010101" pitchFamily="49" charset="-122"/>
                <a:cs typeface="Times New Roman" panose="02020603050405020304" pitchFamily="18" charset="0"/>
              </a:rPr>
              <a:t>的内容一经写入就不能修改了，所以只能写入一次。</a:t>
            </a:r>
            <a:endParaRPr lang="zh-CN" altLang="en-US" sz="2500" b="1"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Tx/>
              <a:buNone/>
            </a:pPr>
            <a:r>
              <a:rPr lang="en-US" altLang="zh-CN" sz="25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5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、可擦除可编程的</a:t>
            </a:r>
            <a:r>
              <a:rPr lang="en-US" altLang="zh-CN" sz="25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ROM</a:t>
            </a:r>
            <a:r>
              <a:rPr lang="zh-CN" altLang="en-US" sz="25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5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EPROM</a:t>
            </a:r>
            <a:r>
              <a:rPr lang="zh-CN" altLang="en-US" sz="25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500" b="1" dirty="0">
                <a:latin typeface="Times New Roman" panose="02020603050405020304" pitchFamily="18" charset="0"/>
                <a:ea typeface="黑体" panose="02010609060101010101" pitchFamily="49" charset="-122"/>
                <a:cs typeface="Times New Roman" panose="02020603050405020304" pitchFamily="18" charset="0"/>
              </a:rPr>
              <a:t>：存储的数据可以擦除重写。</a:t>
            </a:r>
            <a:endParaRPr lang="zh-CN" altLang="en-US" sz="2500" b="1"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Tx/>
              <a:buNone/>
            </a:pPr>
            <a:r>
              <a:rPr lang="zh-CN" altLang="en-US" sz="2500" b="1" dirty="0">
                <a:latin typeface="Times New Roman" panose="02020603050405020304" pitchFamily="18" charset="0"/>
                <a:ea typeface="黑体" panose="02010609060101010101" pitchFamily="49" charset="-122"/>
                <a:cs typeface="Times New Roman" panose="02020603050405020304" pitchFamily="18" charset="0"/>
              </a:rPr>
              <a:t>  ⑴用紫外线照射擦除：</a:t>
            </a:r>
            <a:r>
              <a:rPr lang="en-US" altLang="zh-CN" sz="2500" b="1" dirty="0">
                <a:latin typeface="Times New Roman" panose="02020603050405020304" pitchFamily="18" charset="0"/>
                <a:ea typeface="黑体" panose="02010609060101010101" pitchFamily="49" charset="-122"/>
                <a:cs typeface="Times New Roman" panose="02020603050405020304" pitchFamily="18" charset="0"/>
              </a:rPr>
              <a:t>EPROM</a:t>
            </a:r>
            <a:r>
              <a:rPr lang="zh-CN" altLang="en-US" sz="2500" b="1" dirty="0">
                <a:latin typeface="Times New Roman" panose="02020603050405020304" pitchFamily="18" charset="0"/>
                <a:ea typeface="黑体" panose="02010609060101010101" pitchFamily="49" charset="-122"/>
                <a:cs typeface="Times New Roman" panose="02020603050405020304" pitchFamily="18" charset="0"/>
              </a:rPr>
              <a:t>或 </a:t>
            </a:r>
            <a:r>
              <a:rPr lang="en-US" altLang="zh-CN" sz="2500" b="1" dirty="0">
                <a:latin typeface="Times New Roman" panose="02020603050405020304" pitchFamily="18" charset="0"/>
                <a:ea typeface="黑体" panose="02010609060101010101" pitchFamily="49" charset="-122"/>
                <a:cs typeface="Times New Roman" panose="02020603050405020304" pitchFamily="18" charset="0"/>
              </a:rPr>
              <a:t>UVE-PROM;</a:t>
            </a:r>
            <a:endParaRPr lang="en-US" altLang="zh-CN" sz="2500" b="1"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buFontTx/>
              <a:buNone/>
            </a:pPr>
            <a:r>
              <a:rPr lang="en-US" altLang="zh-CN" sz="2500" b="1" dirty="0">
                <a:latin typeface="Times New Roman" panose="02020603050405020304" pitchFamily="18" charset="0"/>
                <a:ea typeface="黑体" panose="02010609060101010101" pitchFamily="49" charset="-122"/>
                <a:cs typeface="Times New Roman" panose="02020603050405020304" pitchFamily="18" charset="0"/>
              </a:rPr>
              <a:t>  ⑵</a:t>
            </a:r>
            <a:r>
              <a:rPr lang="zh-CN" altLang="en-US" sz="2500" b="1" dirty="0">
                <a:latin typeface="Times New Roman" panose="02020603050405020304" pitchFamily="18" charset="0"/>
                <a:ea typeface="黑体" panose="02010609060101010101" pitchFamily="49" charset="-122"/>
                <a:cs typeface="Times New Roman" panose="02020603050405020304" pitchFamily="18" charset="0"/>
              </a:rPr>
              <a:t>用电信号擦除：</a:t>
            </a:r>
            <a:r>
              <a:rPr lang="en-US" altLang="zh-CN" sz="2500" b="1"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500" b="1" baseline="30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500" b="1" dirty="0">
                <a:latin typeface="Times New Roman" panose="02020603050405020304" pitchFamily="18" charset="0"/>
                <a:ea typeface="黑体" panose="02010609060101010101" pitchFamily="49" charset="-122"/>
                <a:cs typeface="Times New Roman" panose="02020603050405020304" pitchFamily="18" charset="0"/>
              </a:rPr>
              <a:t>PROM</a:t>
            </a:r>
            <a:r>
              <a:rPr lang="zh-CN" altLang="en-US" sz="2500" b="1" dirty="0">
                <a:latin typeface="Times New Roman" panose="02020603050405020304" pitchFamily="18" charset="0"/>
                <a:ea typeface="黑体" panose="02010609060101010101" pitchFamily="49" charset="-122"/>
                <a:cs typeface="Times New Roman" panose="02020603050405020304" pitchFamily="18" charset="0"/>
              </a:rPr>
              <a:t>，例快闪存储器（</a:t>
            </a:r>
            <a:r>
              <a:rPr lang="en-US" altLang="zh-CN" sz="2500" b="1" dirty="0">
                <a:latin typeface="Times New Roman" panose="02020603050405020304" pitchFamily="18" charset="0"/>
                <a:ea typeface="黑体" panose="02010609060101010101" pitchFamily="49" charset="-122"/>
                <a:cs typeface="Times New Roman" panose="02020603050405020304" pitchFamily="18" charset="0"/>
              </a:rPr>
              <a:t>Flash-Memory)</a:t>
            </a:r>
            <a:r>
              <a:rPr lang="zh-CN" altLang="en-US" sz="25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5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401762" y="344489"/>
            <a:ext cx="1836738" cy="573087"/>
          </a:xfrm>
          <a:ln w="12700">
            <a:solidFill>
              <a:schemeClr val="tx1"/>
            </a:solidFill>
          </a:ln>
        </p:spPr>
        <p:txBody>
          <a:bodyPr/>
          <a:lstStyle/>
          <a:p>
            <a:pPr algn="l" eaLnBrk="1" hangingPunct="1"/>
            <a:r>
              <a:rPr lang="en-US" altLang="zh-CN" sz="2800" b="1" dirty="0">
                <a:solidFill>
                  <a:schemeClr val="tx1"/>
                </a:solidFill>
              </a:rPr>
              <a:t>ROM</a:t>
            </a:r>
            <a:r>
              <a:rPr lang="zh-CN" altLang="en-US" sz="2800" b="1" dirty="0">
                <a:solidFill>
                  <a:schemeClr val="tx1"/>
                </a:solidFill>
              </a:rPr>
              <a:t>发展</a:t>
            </a:r>
            <a:endParaRPr lang="zh-CN" altLang="en-US" sz="2800" b="1" dirty="0">
              <a:solidFill>
                <a:schemeClr val="tx1"/>
              </a:solidFill>
            </a:endParaRPr>
          </a:p>
        </p:txBody>
      </p:sp>
      <p:sp>
        <p:nvSpPr>
          <p:cNvPr id="5126" name="Text Box 6"/>
          <p:cNvSpPr txBox="1">
            <a:spLocks noChangeArrowheads="1"/>
          </p:cNvSpPr>
          <p:nvPr/>
        </p:nvSpPr>
        <p:spPr bwMode="auto">
          <a:xfrm>
            <a:off x="3605213" y="1457325"/>
            <a:ext cx="2447925" cy="457200"/>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400"/>
              <a:t>ROM</a:t>
            </a:r>
            <a:endParaRPr kumimoji="0" lang="en-US" altLang="zh-CN" sz="2400"/>
          </a:p>
        </p:txBody>
      </p:sp>
      <p:sp>
        <p:nvSpPr>
          <p:cNvPr id="5127" name="Line 7"/>
          <p:cNvSpPr>
            <a:spLocks noChangeShapeType="1"/>
          </p:cNvSpPr>
          <p:nvPr/>
        </p:nvSpPr>
        <p:spPr bwMode="auto">
          <a:xfrm flipH="1">
            <a:off x="3892550" y="1889125"/>
            <a:ext cx="720725" cy="431800"/>
          </a:xfrm>
          <a:prstGeom prst="line">
            <a:avLst/>
          </a:prstGeom>
          <a:noFill/>
          <a:ln w="12700">
            <a:solidFill>
              <a:schemeClr val="tx1"/>
            </a:solidFill>
            <a:round/>
            <a:tailEnd type="stealth" w="sm" len="lg"/>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5128" name="Text Box 8"/>
          <p:cNvSpPr txBox="1">
            <a:spLocks noChangeArrowheads="1"/>
          </p:cNvSpPr>
          <p:nvPr/>
        </p:nvSpPr>
        <p:spPr bwMode="auto">
          <a:xfrm>
            <a:off x="2813050" y="2249488"/>
            <a:ext cx="1727200" cy="457200"/>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400"/>
              <a:t>PROM</a:t>
            </a:r>
            <a:endParaRPr kumimoji="0" lang="en-US" altLang="zh-CN" sz="2400"/>
          </a:p>
        </p:txBody>
      </p:sp>
      <p:sp>
        <p:nvSpPr>
          <p:cNvPr id="5129" name="Line 9"/>
          <p:cNvSpPr>
            <a:spLocks noChangeShapeType="1"/>
          </p:cNvSpPr>
          <p:nvPr/>
        </p:nvSpPr>
        <p:spPr bwMode="auto">
          <a:xfrm>
            <a:off x="3963988" y="2681288"/>
            <a:ext cx="504825" cy="503237"/>
          </a:xfrm>
          <a:prstGeom prst="line">
            <a:avLst/>
          </a:prstGeom>
          <a:noFill/>
          <a:ln w="12700">
            <a:solidFill>
              <a:schemeClr val="tx1"/>
            </a:solidFill>
            <a:round/>
            <a:tailEnd type="stealth" w="sm" len="lg"/>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5130" name="Text Box 10"/>
          <p:cNvSpPr txBox="1">
            <a:spLocks noChangeArrowheads="1"/>
          </p:cNvSpPr>
          <p:nvPr/>
        </p:nvSpPr>
        <p:spPr bwMode="auto">
          <a:xfrm>
            <a:off x="5262563" y="2105025"/>
            <a:ext cx="1511300" cy="830997"/>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400"/>
              <a:t>Mask PROM</a:t>
            </a:r>
            <a:endParaRPr kumimoji="0" lang="en-US" altLang="zh-CN" sz="2400"/>
          </a:p>
        </p:txBody>
      </p:sp>
      <p:sp>
        <p:nvSpPr>
          <p:cNvPr id="5131" name="Text Box 11"/>
          <p:cNvSpPr txBox="1">
            <a:spLocks noChangeArrowheads="1"/>
          </p:cNvSpPr>
          <p:nvPr/>
        </p:nvSpPr>
        <p:spPr bwMode="auto">
          <a:xfrm>
            <a:off x="3678238" y="3175701"/>
            <a:ext cx="1727200" cy="457200"/>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400"/>
              <a:t>EPROM</a:t>
            </a:r>
            <a:endParaRPr kumimoji="0" lang="en-US" altLang="zh-CN" sz="2400"/>
          </a:p>
        </p:txBody>
      </p:sp>
      <p:sp>
        <p:nvSpPr>
          <p:cNvPr id="5132" name="Line 12"/>
          <p:cNvSpPr>
            <a:spLocks noChangeShapeType="1"/>
          </p:cNvSpPr>
          <p:nvPr/>
        </p:nvSpPr>
        <p:spPr bwMode="auto">
          <a:xfrm>
            <a:off x="4684713" y="3473450"/>
            <a:ext cx="520700" cy="503238"/>
          </a:xfrm>
          <a:prstGeom prst="line">
            <a:avLst/>
          </a:prstGeom>
          <a:noFill/>
          <a:ln w="12700">
            <a:solidFill>
              <a:schemeClr val="tx1"/>
            </a:solidFill>
            <a:round/>
            <a:tailEnd type="stealth" w="sm" len="lg"/>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5133" name="Line 13"/>
          <p:cNvSpPr>
            <a:spLocks noChangeShapeType="1"/>
          </p:cNvSpPr>
          <p:nvPr/>
        </p:nvSpPr>
        <p:spPr bwMode="auto">
          <a:xfrm flipH="1">
            <a:off x="3676650" y="3473450"/>
            <a:ext cx="720725" cy="431800"/>
          </a:xfrm>
          <a:prstGeom prst="line">
            <a:avLst/>
          </a:prstGeom>
          <a:noFill/>
          <a:ln w="12700">
            <a:solidFill>
              <a:schemeClr val="tx1"/>
            </a:solidFill>
            <a:round/>
            <a:tailEnd type="stealth" w="sm" len="lg"/>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5134" name="Text Box 14"/>
          <p:cNvSpPr txBox="1">
            <a:spLocks noChangeArrowheads="1"/>
          </p:cNvSpPr>
          <p:nvPr/>
        </p:nvSpPr>
        <p:spPr bwMode="auto">
          <a:xfrm>
            <a:off x="2452688" y="3951288"/>
            <a:ext cx="1944687" cy="457200"/>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400"/>
              <a:t>UV EPROM</a:t>
            </a:r>
            <a:endParaRPr kumimoji="0" lang="en-US" altLang="zh-CN" sz="2400"/>
          </a:p>
        </p:txBody>
      </p:sp>
      <p:sp>
        <p:nvSpPr>
          <p:cNvPr id="5135" name="Text Box 15"/>
          <p:cNvSpPr txBox="1">
            <a:spLocks noChangeArrowheads="1"/>
          </p:cNvSpPr>
          <p:nvPr/>
        </p:nvSpPr>
        <p:spPr bwMode="auto">
          <a:xfrm>
            <a:off x="4470400" y="3905250"/>
            <a:ext cx="1727200" cy="457200"/>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400" dirty="0"/>
              <a:t>E</a:t>
            </a:r>
            <a:r>
              <a:rPr kumimoji="0" lang="en-US" altLang="zh-CN" sz="2400" baseline="30000" dirty="0"/>
              <a:t>2</a:t>
            </a:r>
            <a:r>
              <a:rPr kumimoji="0" lang="en-US" altLang="zh-CN" sz="2400" dirty="0"/>
              <a:t>PROM</a:t>
            </a:r>
            <a:endParaRPr kumimoji="0" lang="en-US" altLang="zh-CN" sz="2400" dirty="0"/>
          </a:p>
        </p:txBody>
      </p:sp>
      <p:sp>
        <p:nvSpPr>
          <p:cNvPr id="5136" name="Line 16"/>
          <p:cNvSpPr>
            <a:spLocks noChangeShapeType="1"/>
          </p:cNvSpPr>
          <p:nvPr/>
        </p:nvSpPr>
        <p:spPr bwMode="auto">
          <a:xfrm>
            <a:off x="5692775" y="4338638"/>
            <a:ext cx="504825" cy="503237"/>
          </a:xfrm>
          <a:prstGeom prst="line">
            <a:avLst/>
          </a:prstGeom>
          <a:noFill/>
          <a:ln w="12700">
            <a:solidFill>
              <a:schemeClr val="tx1"/>
            </a:solidFill>
            <a:round/>
            <a:tailEnd type="stealth" w="sm" len="lg"/>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5137" name="Text Box 17"/>
          <p:cNvSpPr txBox="1">
            <a:spLocks noChangeArrowheads="1"/>
          </p:cNvSpPr>
          <p:nvPr/>
        </p:nvSpPr>
        <p:spPr bwMode="auto">
          <a:xfrm>
            <a:off x="5405438" y="4816475"/>
            <a:ext cx="1727200" cy="830997"/>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400"/>
              <a:t>Flash E</a:t>
            </a:r>
            <a:r>
              <a:rPr kumimoji="0" lang="en-US" altLang="zh-CN" sz="2400" baseline="30000"/>
              <a:t>2</a:t>
            </a:r>
            <a:r>
              <a:rPr kumimoji="0" lang="en-US" altLang="zh-CN" sz="2400"/>
              <a:t>PROM</a:t>
            </a:r>
            <a:endParaRPr kumimoji="0" lang="en-US" altLang="zh-CN" sz="2400"/>
          </a:p>
        </p:txBody>
      </p:sp>
      <p:sp>
        <p:nvSpPr>
          <p:cNvPr id="5138" name="Line 18"/>
          <p:cNvSpPr>
            <a:spLocks noChangeShapeType="1"/>
          </p:cNvSpPr>
          <p:nvPr/>
        </p:nvSpPr>
        <p:spPr bwMode="auto">
          <a:xfrm flipH="1">
            <a:off x="4540250" y="4337050"/>
            <a:ext cx="576263" cy="576263"/>
          </a:xfrm>
          <a:prstGeom prst="line">
            <a:avLst/>
          </a:prstGeom>
          <a:noFill/>
          <a:ln w="12700">
            <a:solidFill>
              <a:schemeClr val="tx1"/>
            </a:solidFill>
            <a:round/>
            <a:tailEnd type="stealth" w="sm" len="lg"/>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5139" name="Text Box 19"/>
          <p:cNvSpPr txBox="1">
            <a:spLocks noChangeArrowheads="1"/>
          </p:cNvSpPr>
          <p:nvPr/>
        </p:nvSpPr>
        <p:spPr bwMode="auto">
          <a:xfrm>
            <a:off x="3460750" y="4887913"/>
            <a:ext cx="1727200" cy="830997"/>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400"/>
              <a:t>Standard E</a:t>
            </a:r>
            <a:r>
              <a:rPr kumimoji="0" lang="en-US" altLang="zh-CN" sz="2400" baseline="30000"/>
              <a:t>2</a:t>
            </a:r>
            <a:r>
              <a:rPr kumimoji="0" lang="en-US" altLang="zh-CN" sz="2400"/>
              <a:t>PROM</a:t>
            </a:r>
            <a:endParaRPr kumimoji="0" lang="en-US" altLang="zh-CN" sz="2400"/>
          </a:p>
        </p:txBody>
      </p:sp>
      <p:sp>
        <p:nvSpPr>
          <p:cNvPr id="5140" name="Line 20"/>
          <p:cNvSpPr>
            <a:spLocks noChangeShapeType="1"/>
          </p:cNvSpPr>
          <p:nvPr/>
        </p:nvSpPr>
        <p:spPr bwMode="auto">
          <a:xfrm>
            <a:off x="5045075" y="1889125"/>
            <a:ext cx="504825" cy="503238"/>
          </a:xfrm>
          <a:prstGeom prst="line">
            <a:avLst/>
          </a:prstGeom>
          <a:noFill/>
          <a:ln w="12700">
            <a:solidFill>
              <a:schemeClr val="tx1"/>
            </a:solidFill>
            <a:round/>
            <a:tailEnd type="stealth" w="sm" len="lg"/>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5141" name="Text Box 21"/>
          <p:cNvSpPr txBox="1">
            <a:spLocks noChangeArrowheads="1"/>
          </p:cNvSpPr>
          <p:nvPr/>
        </p:nvSpPr>
        <p:spPr bwMode="auto">
          <a:xfrm>
            <a:off x="1878013" y="3009900"/>
            <a:ext cx="1727200" cy="830997"/>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400"/>
              <a:t>OTP PROM</a:t>
            </a:r>
            <a:endParaRPr kumimoji="0" lang="en-US" altLang="zh-CN" sz="2400"/>
          </a:p>
        </p:txBody>
      </p:sp>
      <p:sp>
        <p:nvSpPr>
          <p:cNvPr id="5142" name="Line 22"/>
          <p:cNvSpPr>
            <a:spLocks noChangeShapeType="1"/>
          </p:cNvSpPr>
          <p:nvPr/>
        </p:nvSpPr>
        <p:spPr bwMode="auto">
          <a:xfrm flipH="1">
            <a:off x="2884488" y="2681288"/>
            <a:ext cx="720725" cy="431800"/>
          </a:xfrm>
          <a:prstGeom prst="line">
            <a:avLst/>
          </a:prstGeom>
          <a:noFill/>
          <a:ln w="12700">
            <a:solidFill>
              <a:schemeClr val="tx1"/>
            </a:solidFill>
            <a:round/>
            <a:tailEnd type="stealth" w="sm" len="lg"/>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5143" name="AutoShape 23"/>
          <p:cNvSpPr>
            <a:spLocks noChangeArrowheads="1"/>
          </p:cNvSpPr>
          <p:nvPr/>
        </p:nvSpPr>
        <p:spPr bwMode="auto">
          <a:xfrm>
            <a:off x="6683375" y="3024188"/>
            <a:ext cx="1908175" cy="503237"/>
          </a:xfrm>
          <a:prstGeom prst="wedgeRectCallout">
            <a:avLst>
              <a:gd name="adj1" fmla="val -171630"/>
              <a:gd name="adj2" fmla="val -46213"/>
            </a:avLst>
          </a:prstGeom>
          <a:solidFill>
            <a:schemeClr val="bg1"/>
          </a:solidFill>
          <a:ln w="12700">
            <a:solidFill>
              <a:srgbClr val="9090F4"/>
            </a:solidFill>
            <a:miter lim="800000"/>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400"/>
              <a:t>多次编程</a:t>
            </a:r>
            <a:endParaRPr kumimoji="0" lang="zh-CN" altLang="en-US" sz="2400"/>
          </a:p>
        </p:txBody>
      </p:sp>
      <p:sp>
        <p:nvSpPr>
          <p:cNvPr id="5144" name="AutoShape 24"/>
          <p:cNvSpPr>
            <a:spLocks noChangeArrowheads="1"/>
          </p:cNvSpPr>
          <p:nvPr/>
        </p:nvSpPr>
        <p:spPr bwMode="auto">
          <a:xfrm>
            <a:off x="306388" y="2441575"/>
            <a:ext cx="1785937" cy="503238"/>
          </a:xfrm>
          <a:prstGeom prst="wedgeRectCallout">
            <a:avLst>
              <a:gd name="adj1" fmla="val 117556"/>
              <a:gd name="adj2" fmla="val 25394"/>
            </a:avLst>
          </a:prstGeom>
          <a:solidFill>
            <a:schemeClr val="bg1"/>
          </a:solidFill>
          <a:ln w="12700">
            <a:solidFill>
              <a:srgbClr val="9090F4"/>
            </a:solidFill>
            <a:miter lim="800000"/>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400"/>
              <a:t>一次编程</a:t>
            </a:r>
            <a:endParaRPr kumimoji="0" lang="zh-CN" altLang="en-US" sz="2400"/>
          </a:p>
        </p:txBody>
      </p:sp>
      <p:sp>
        <p:nvSpPr>
          <p:cNvPr id="5145" name="AutoShape 25"/>
          <p:cNvSpPr>
            <a:spLocks noChangeArrowheads="1"/>
          </p:cNvSpPr>
          <p:nvPr/>
        </p:nvSpPr>
        <p:spPr bwMode="auto">
          <a:xfrm>
            <a:off x="6881813" y="1616075"/>
            <a:ext cx="1717675" cy="503238"/>
          </a:xfrm>
          <a:prstGeom prst="wedgeRectCallout">
            <a:avLst>
              <a:gd name="adj1" fmla="val -139648"/>
              <a:gd name="adj2" fmla="val 42745"/>
            </a:avLst>
          </a:prstGeom>
          <a:solidFill>
            <a:schemeClr val="bg1"/>
          </a:solidFill>
          <a:ln w="12700">
            <a:solidFill>
              <a:srgbClr val="9090F4"/>
            </a:solidFill>
            <a:miter lim="800000"/>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400"/>
              <a:t>工厂编程</a:t>
            </a:r>
            <a:endParaRPr kumimoji="0" lang="zh-CN" altLang="en-US" sz="2400"/>
          </a:p>
        </p:txBody>
      </p:sp>
      <p:sp>
        <p:nvSpPr>
          <p:cNvPr id="5146" name="AutoShape 26"/>
          <p:cNvSpPr>
            <a:spLocks noChangeArrowheads="1"/>
          </p:cNvSpPr>
          <p:nvPr/>
        </p:nvSpPr>
        <p:spPr bwMode="auto">
          <a:xfrm>
            <a:off x="1166813" y="1375570"/>
            <a:ext cx="1646237" cy="503237"/>
          </a:xfrm>
          <a:prstGeom prst="wedgeRectCallout">
            <a:avLst>
              <a:gd name="adj1" fmla="val 111329"/>
              <a:gd name="adj2" fmla="val 114037"/>
            </a:avLst>
          </a:prstGeom>
          <a:solidFill>
            <a:schemeClr val="bg1"/>
          </a:solidFill>
          <a:ln w="12700">
            <a:solidFill>
              <a:srgbClr val="9090F4"/>
            </a:solidFill>
            <a:miter lim="800000"/>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400"/>
              <a:t>用户编程</a:t>
            </a:r>
            <a:endParaRPr kumimoji="0" lang="zh-CN" altLang="en-US" sz="2400"/>
          </a:p>
        </p:txBody>
      </p:sp>
      <p:sp>
        <p:nvSpPr>
          <p:cNvPr id="11288" name="AutoShape 27">
            <a:hlinkClick r:id="rId1" action="ppaction://hlinksldjump" highlightClick="1"/>
          </p:cNvPr>
          <p:cNvSpPr>
            <a:spLocks noChangeArrowheads="1"/>
          </p:cNvSpPr>
          <p:nvPr/>
        </p:nvSpPr>
        <p:spPr bwMode="auto">
          <a:xfrm>
            <a:off x="8763000" y="6509575"/>
            <a:ext cx="181822" cy="525401"/>
          </a:xfrm>
          <a:prstGeom prst="actionButtonForwardNext">
            <a:avLst/>
          </a:prstGeom>
          <a:solidFill>
            <a:schemeClr val="bg1"/>
          </a:solidFill>
          <a:ln w="19050">
            <a:solidFill>
              <a:schemeClr val="tx1"/>
            </a:solidFill>
            <a:miter lim="800000"/>
          </a:ln>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1289" name="AutoShape 28">
            <a:hlinkClick r:id="" action="ppaction://hlinkshowjump?jump=previousslide" highlightClick="1"/>
          </p:cNvPr>
          <p:cNvSpPr>
            <a:spLocks noChangeArrowheads="1"/>
          </p:cNvSpPr>
          <p:nvPr/>
        </p:nvSpPr>
        <p:spPr bwMode="auto">
          <a:xfrm flipH="1">
            <a:off x="8324850" y="6507988"/>
            <a:ext cx="181822" cy="525401"/>
          </a:xfrm>
          <a:prstGeom prst="actionButtonForwardNext">
            <a:avLst/>
          </a:prstGeom>
          <a:solidFill>
            <a:schemeClr val="bg1"/>
          </a:solidFill>
          <a:ln w="19050">
            <a:solidFill>
              <a:schemeClr val="tx1"/>
            </a:solidFill>
            <a:miter lim="800000"/>
          </a:ln>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0-#ppt_w/2"/>
                                          </p:val>
                                        </p:tav>
                                        <p:tav tm="100000">
                                          <p:val>
                                            <p:strVal val="#ppt_x"/>
                                          </p:val>
                                        </p:tav>
                                      </p:tavLst>
                                    </p:anim>
                                    <p:anim calcmode="lin" valueType="num">
                                      <p:cBhvr additive="base">
                                        <p:cTn id="8"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126"/>
                                        </p:tgtEl>
                                        <p:attrNameLst>
                                          <p:attrName>style.visibility</p:attrName>
                                        </p:attrNameLst>
                                      </p:cBhvr>
                                      <p:to>
                                        <p:strVal val="visible"/>
                                      </p:to>
                                    </p:set>
                                    <p:animEffect transition="in" filter="dissolve">
                                      <p:cBhvr>
                                        <p:cTn id="13" dur="500"/>
                                        <p:tgtEl>
                                          <p:spTgt spid="51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127"/>
                                        </p:tgtEl>
                                        <p:attrNameLst>
                                          <p:attrName>style.visibility</p:attrName>
                                        </p:attrNameLst>
                                      </p:cBhvr>
                                      <p:to>
                                        <p:strVal val="visible"/>
                                      </p:to>
                                    </p:set>
                                    <p:animEffect transition="in" filter="wipe(up)">
                                      <p:cBhvr>
                                        <p:cTn id="18" dur="500"/>
                                        <p:tgtEl>
                                          <p:spTgt spid="5127"/>
                                        </p:tgtEl>
                                      </p:cBhvr>
                                    </p:animEffect>
                                  </p:childTnLst>
                                </p:cTn>
                              </p:par>
                            </p:childTnLst>
                          </p:cTn>
                        </p:par>
                        <p:par>
                          <p:cTn id="19" fill="hold">
                            <p:stCondLst>
                              <p:cond delay="500"/>
                            </p:stCondLst>
                            <p:childTnLst>
                              <p:par>
                                <p:cTn id="20" presetID="22" presetClass="entr" presetSubtype="8" fill="hold" grpId="0" nodeType="afterEffect">
                                  <p:stCondLst>
                                    <p:cond delay="1000"/>
                                  </p:stCondLst>
                                  <p:childTnLst>
                                    <p:set>
                                      <p:cBhvr>
                                        <p:cTn id="21" dur="1" fill="hold">
                                          <p:stCondLst>
                                            <p:cond delay="0"/>
                                          </p:stCondLst>
                                        </p:cTn>
                                        <p:tgtEl>
                                          <p:spTgt spid="5128"/>
                                        </p:tgtEl>
                                        <p:attrNameLst>
                                          <p:attrName>style.visibility</p:attrName>
                                        </p:attrNameLst>
                                      </p:cBhvr>
                                      <p:to>
                                        <p:strVal val="visible"/>
                                      </p:to>
                                    </p:set>
                                    <p:animEffect transition="in" filter="wipe(left)">
                                      <p:cBhvr>
                                        <p:cTn id="22" dur="500"/>
                                        <p:tgtEl>
                                          <p:spTgt spid="5128"/>
                                        </p:tgtEl>
                                      </p:cBhvr>
                                    </p:animEffect>
                                  </p:childTnLst>
                                </p:cTn>
                              </p:par>
                            </p:childTnLst>
                          </p:cTn>
                        </p:par>
                        <p:par>
                          <p:cTn id="23" fill="hold">
                            <p:stCondLst>
                              <p:cond delay="2000"/>
                            </p:stCondLst>
                            <p:childTnLst>
                              <p:par>
                                <p:cTn id="24" presetID="2" presetClass="entr" presetSubtype="8" fill="hold" grpId="0" nodeType="afterEffect">
                                  <p:stCondLst>
                                    <p:cond delay="1000"/>
                                  </p:stCondLst>
                                  <p:childTnLst>
                                    <p:set>
                                      <p:cBhvr>
                                        <p:cTn id="25" dur="1" fill="hold">
                                          <p:stCondLst>
                                            <p:cond delay="0"/>
                                          </p:stCondLst>
                                        </p:cTn>
                                        <p:tgtEl>
                                          <p:spTgt spid="5146"/>
                                        </p:tgtEl>
                                        <p:attrNameLst>
                                          <p:attrName>style.visibility</p:attrName>
                                        </p:attrNameLst>
                                      </p:cBhvr>
                                      <p:to>
                                        <p:strVal val="visible"/>
                                      </p:to>
                                    </p:set>
                                    <p:anim calcmode="lin" valueType="num">
                                      <p:cBhvr additive="base">
                                        <p:cTn id="26" dur="500" fill="hold"/>
                                        <p:tgtEl>
                                          <p:spTgt spid="5146"/>
                                        </p:tgtEl>
                                        <p:attrNameLst>
                                          <p:attrName>ppt_x</p:attrName>
                                        </p:attrNameLst>
                                      </p:cBhvr>
                                      <p:tavLst>
                                        <p:tav tm="0">
                                          <p:val>
                                            <p:strVal val="0-#ppt_w/2"/>
                                          </p:val>
                                        </p:tav>
                                        <p:tav tm="100000">
                                          <p:val>
                                            <p:strVal val="#ppt_x"/>
                                          </p:val>
                                        </p:tav>
                                      </p:tavLst>
                                    </p:anim>
                                    <p:anim calcmode="lin" valueType="num">
                                      <p:cBhvr additive="base">
                                        <p:cTn id="27" dur="500" fill="hold"/>
                                        <p:tgtEl>
                                          <p:spTgt spid="5146"/>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140"/>
                                        </p:tgtEl>
                                        <p:attrNameLst>
                                          <p:attrName>style.visibility</p:attrName>
                                        </p:attrNameLst>
                                      </p:cBhvr>
                                      <p:to>
                                        <p:strVal val="visible"/>
                                      </p:to>
                                    </p:set>
                                    <p:animEffect transition="in" filter="wipe(up)">
                                      <p:cBhvr>
                                        <p:cTn id="32" dur="500"/>
                                        <p:tgtEl>
                                          <p:spTgt spid="5140"/>
                                        </p:tgtEl>
                                      </p:cBhvr>
                                    </p:animEffect>
                                  </p:childTnLst>
                                </p:cTn>
                              </p:par>
                            </p:childTnLst>
                          </p:cTn>
                        </p:par>
                        <p:par>
                          <p:cTn id="33" fill="hold">
                            <p:stCondLst>
                              <p:cond delay="500"/>
                            </p:stCondLst>
                            <p:childTnLst>
                              <p:par>
                                <p:cTn id="34" presetID="22" presetClass="entr" presetSubtype="8" fill="hold" grpId="0" nodeType="afterEffect">
                                  <p:stCondLst>
                                    <p:cond delay="1000"/>
                                  </p:stCondLst>
                                  <p:childTnLst>
                                    <p:set>
                                      <p:cBhvr>
                                        <p:cTn id="35" dur="1" fill="hold">
                                          <p:stCondLst>
                                            <p:cond delay="0"/>
                                          </p:stCondLst>
                                        </p:cTn>
                                        <p:tgtEl>
                                          <p:spTgt spid="5130"/>
                                        </p:tgtEl>
                                        <p:attrNameLst>
                                          <p:attrName>style.visibility</p:attrName>
                                        </p:attrNameLst>
                                      </p:cBhvr>
                                      <p:to>
                                        <p:strVal val="visible"/>
                                      </p:to>
                                    </p:set>
                                    <p:animEffect transition="in" filter="wipe(left)">
                                      <p:cBhvr>
                                        <p:cTn id="36" dur="500"/>
                                        <p:tgtEl>
                                          <p:spTgt spid="5130"/>
                                        </p:tgtEl>
                                      </p:cBhvr>
                                    </p:animEffect>
                                  </p:childTnLst>
                                </p:cTn>
                              </p:par>
                            </p:childTnLst>
                          </p:cTn>
                        </p:par>
                        <p:par>
                          <p:cTn id="37" fill="hold">
                            <p:stCondLst>
                              <p:cond delay="2000"/>
                            </p:stCondLst>
                            <p:childTnLst>
                              <p:par>
                                <p:cTn id="38" presetID="2" presetClass="entr" presetSubtype="2" fill="hold" grpId="0" nodeType="afterEffect">
                                  <p:stCondLst>
                                    <p:cond delay="1000"/>
                                  </p:stCondLst>
                                  <p:childTnLst>
                                    <p:set>
                                      <p:cBhvr>
                                        <p:cTn id="39" dur="1" fill="hold">
                                          <p:stCondLst>
                                            <p:cond delay="0"/>
                                          </p:stCondLst>
                                        </p:cTn>
                                        <p:tgtEl>
                                          <p:spTgt spid="5145"/>
                                        </p:tgtEl>
                                        <p:attrNameLst>
                                          <p:attrName>style.visibility</p:attrName>
                                        </p:attrNameLst>
                                      </p:cBhvr>
                                      <p:to>
                                        <p:strVal val="visible"/>
                                      </p:to>
                                    </p:set>
                                    <p:anim calcmode="lin" valueType="num">
                                      <p:cBhvr additive="base">
                                        <p:cTn id="40" dur="500" fill="hold"/>
                                        <p:tgtEl>
                                          <p:spTgt spid="5145"/>
                                        </p:tgtEl>
                                        <p:attrNameLst>
                                          <p:attrName>ppt_x</p:attrName>
                                        </p:attrNameLst>
                                      </p:cBhvr>
                                      <p:tavLst>
                                        <p:tav tm="0">
                                          <p:val>
                                            <p:strVal val="1+#ppt_w/2"/>
                                          </p:val>
                                        </p:tav>
                                        <p:tav tm="100000">
                                          <p:val>
                                            <p:strVal val="#ppt_x"/>
                                          </p:val>
                                        </p:tav>
                                      </p:tavLst>
                                    </p:anim>
                                    <p:anim calcmode="lin" valueType="num">
                                      <p:cBhvr additive="base">
                                        <p:cTn id="41" dur="500" fill="hold"/>
                                        <p:tgtEl>
                                          <p:spTgt spid="5145"/>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5142"/>
                                        </p:tgtEl>
                                        <p:attrNameLst>
                                          <p:attrName>style.visibility</p:attrName>
                                        </p:attrNameLst>
                                      </p:cBhvr>
                                      <p:to>
                                        <p:strVal val="visible"/>
                                      </p:to>
                                    </p:set>
                                    <p:animEffect transition="in" filter="wipe(up)">
                                      <p:cBhvr>
                                        <p:cTn id="46" dur="500"/>
                                        <p:tgtEl>
                                          <p:spTgt spid="5142"/>
                                        </p:tgtEl>
                                      </p:cBhvr>
                                    </p:animEffect>
                                  </p:childTnLst>
                                </p:cTn>
                              </p:par>
                            </p:childTnLst>
                          </p:cTn>
                        </p:par>
                        <p:par>
                          <p:cTn id="47" fill="hold">
                            <p:stCondLst>
                              <p:cond delay="500"/>
                            </p:stCondLst>
                            <p:childTnLst>
                              <p:par>
                                <p:cTn id="48" presetID="22" presetClass="entr" presetSubtype="8" fill="hold" grpId="0" nodeType="afterEffect">
                                  <p:stCondLst>
                                    <p:cond delay="1000"/>
                                  </p:stCondLst>
                                  <p:childTnLst>
                                    <p:set>
                                      <p:cBhvr>
                                        <p:cTn id="49" dur="1" fill="hold">
                                          <p:stCondLst>
                                            <p:cond delay="0"/>
                                          </p:stCondLst>
                                        </p:cTn>
                                        <p:tgtEl>
                                          <p:spTgt spid="5141"/>
                                        </p:tgtEl>
                                        <p:attrNameLst>
                                          <p:attrName>style.visibility</p:attrName>
                                        </p:attrNameLst>
                                      </p:cBhvr>
                                      <p:to>
                                        <p:strVal val="visible"/>
                                      </p:to>
                                    </p:set>
                                    <p:animEffect transition="in" filter="wipe(left)">
                                      <p:cBhvr>
                                        <p:cTn id="50" dur="500"/>
                                        <p:tgtEl>
                                          <p:spTgt spid="5141"/>
                                        </p:tgtEl>
                                      </p:cBhvr>
                                    </p:animEffect>
                                  </p:childTnLst>
                                </p:cTn>
                              </p:par>
                            </p:childTnLst>
                          </p:cTn>
                        </p:par>
                        <p:par>
                          <p:cTn id="51" fill="hold">
                            <p:stCondLst>
                              <p:cond delay="2000"/>
                            </p:stCondLst>
                            <p:childTnLst>
                              <p:par>
                                <p:cTn id="52" presetID="2" presetClass="entr" presetSubtype="8" fill="hold" grpId="0" nodeType="afterEffect">
                                  <p:stCondLst>
                                    <p:cond delay="1000"/>
                                  </p:stCondLst>
                                  <p:childTnLst>
                                    <p:set>
                                      <p:cBhvr>
                                        <p:cTn id="53" dur="1" fill="hold">
                                          <p:stCondLst>
                                            <p:cond delay="0"/>
                                          </p:stCondLst>
                                        </p:cTn>
                                        <p:tgtEl>
                                          <p:spTgt spid="5144"/>
                                        </p:tgtEl>
                                        <p:attrNameLst>
                                          <p:attrName>style.visibility</p:attrName>
                                        </p:attrNameLst>
                                      </p:cBhvr>
                                      <p:to>
                                        <p:strVal val="visible"/>
                                      </p:to>
                                    </p:set>
                                    <p:anim calcmode="lin" valueType="num">
                                      <p:cBhvr additive="base">
                                        <p:cTn id="54" dur="500" fill="hold"/>
                                        <p:tgtEl>
                                          <p:spTgt spid="5144"/>
                                        </p:tgtEl>
                                        <p:attrNameLst>
                                          <p:attrName>ppt_x</p:attrName>
                                        </p:attrNameLst>
                                      </p:cBhvr>
                                      <p:tavLst>
                                        <p:tav tm="0">
                                          <p:val>
                                            <p:strVal val="0-#ppt_w/2"/>
                                          </p:val>
                                        </p:tav>
                                        <p:tav tm="100000">
                                          <p:val>
                                            <p:strVal val="#ppt_x"/>
                                          </p:val>
                                        </p:tav>
                                      </p:tavLst>
                                    </p:anim>
                                    <p:anim calcmode="lin" valueType="num">
                                      <p:cBhvr additive="base">
                                        <p:cTn id="55" dur="500" fill="hold"/>
                                        <p:tgtEl>
                                          <p:spTgt spid="5144"/>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5129"/>
                                        </p:tgtEl>
                                        <p:attrNameLst>
                                          <p:attrName>style.visibility</p:attrName>
                                        </p:attrNameLst>
                                      </p:cBhvr>
                                      <p:to>
                                        <p:strVal val="visible"/>
                                      </p:to>
                                    </p:set>
                                    <p:animEffect transition="in" filter="wipe(up)">
                                      <p:cBhvr>
                                        <p:cTn id="60" dur="500"/>
                                        <p:tgtEl>
                                          <p:spTgt spid="5129"/>
                                        </p:tgtEl>
                                      </p:cBhvr>
                                    </p:animEffect>
                                  </p:childTnLst>
                                </p:cTn>
                              </p:par>
                            </p:childTnLst>
                          </p:cTn>
                        </p:par>
                        <p:par>
                          <p:cTn id="61" fill="hold">
                            <p:stCondLst>
                              <p:cond delay="500"/>
                            </p:stCondLst>
                            <p:childTnLst>
                              <p:par>
                                <p:cTn id="62" presetID="22" presetClass="entr" presetSubtype="8" fill="hold" grpId="0" nodeType="afterEffect">
                                  <p:stCondLst>
                                    <p:cond delay="1000"/>
                                  </p:stCondLst>
                                  <p:childTnLst>
                                    <p:set>
                                      <p:cBhvr>
                                        <p:cTn id="63" dur="1" fill="hold">
                                          <p:stCondLst>
                                            <p:cond delay="0"/>
                                          </p:stCondLst>
                                        </p:cTn>
                                        <p:tgtEl>
                                          <p:spTgt spid="5131"/>
                                        </p:tgtEl>
                                        <p:attrNameLst>
                                          <p:attrName>style.visibility</p:attrName>
                                        </p:attrNameLst>
                                      </p:cBhvr>
                                      <p:to>
                                        <p:strVal val="visible"/>
                                      </p:to>
                                    </p:set>
                                    <p:animEffect transition="in" filter="wipe(left)">
                                      <p:cBhvr>
                                        <p:cTn id="64" dur="500"/>
                                        <p:tgtEl>
                                          <p:spTgt spid="5131"/>
                                        </p:tgtEl>
                                      </p:cBhvr>
                                    </p:animEffect>
                                  </p:childTnLst>
                                </p:cTn>
                              </p:par>
                            </p:childTnLst>
                          </p:cTn>
                        </p:par>
                        <p:par>
                          <p:cTn id="65" fill="hold">
                            <p:stCondLst>
                              <p:cond delay="2000"/>
                            </p:stCondLst>
                            <p:childTnLst>
                              <p:par>
                                <p:cTn id="66" presetID="2" presetClass="entr" presetSubtype="2" fill="hold" grpId="0" nodeType="afterEffect">
                                  <p:stCondLst>
                                    <p:cond delay="1000"/>
                                  </p:stCondLst>
                                  <p:childTnLst>
                                    <p:set>
                                      <p:cBhvr>
                                        <p:cTn id="67" dur="1" fill="hold">
                                          <p:stCondLst>
                                            <p:cond delay="0"/>
                                          </p:stCondLst>
                                        </p:cTn>
                                        <p:tgtEl>
                                          <p:spTgt spid="5143"/>
                                        </p:tgtEl>
                                        <p:attrNameLst>
                                          <p:attrName>style.visibility</p:attrName>
                                        </p:attrNameLst>
                                      </p:cBhvr>
                                      <p:to>
                                        <p:strVal val="visible"/>
                                      </p:to>
                                    </p:set>
                                    <p:anim calcmode="lin" valueType="num">
                                      <p:cBhvr additive="base">
                                        <p:cTn id="68" dur="500" fill="hold"/>
                                        <p:tgtEl>
                                          <p:spTgt spid="5143"/>
                                        </p:tgtEl>
                                        <p:attrNameLst>
                                          <p:attrName>ppt_x</p:attrName>
                                        </p:attrNameLst>
                                      </p:cBhvr>
                                      <p:tavLst>
                                        <p:tav tm="0">
                                          <p:val>
                                            <p:strVal val="1+#ppt_w/2"/>
                                          </p:val>
                                        </p:tav>
                                        <p:tav tm="100000">
                                          <p:val>
                                            <p:strVal val="#ppt_x"/>
                                          </p:val>
                                        </p:tav>
                                      </p:tavLst>
                                    </p:anim>
                                    <p:anim calcmode="lin" valueType="num">
                                      <p:cBhvr additive="base">
                                        <p:cTn id="69" dur="500" fill="hold"/>
                                        <p:tgtEl>
                                          <p:spTgt spid="5143"/>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5133"/>
                                        </p:tgtEl>
                                        <p:attrNameLst>
                                          <p:attrName>style.visibility</p:attrName>
                                        </p:attrNameLst>
                                      </p:cBhvr>
                                      <p:to>
                                        <p:strVal val="visible"/>
                                      </p:to>
                                    </p:set>
                                    <p:animEffect transition="in" filter="wipe(up)">
                                      <p:cBhvr>
                                        <p:cTn id="74" dur="500"/>
                                        <p:tgtEl>
                                          <p:spTgt spid="5133"/>
                                        </p:tgtEl>
                                      </p:cBhvr>
                                    </p:animEffect>
                                  </p:childTnLst>
                                </p:cTn>
                              </p:par>
                            </p:childTnLst>
                          </p:cTn>
                        </p:par>
                        <p:par>
                          <p:cTn id="75" fill="hold">
                            <p:stCondLst>
                              <p:cond delay="500"/>
                            </p:stCondLst>
                            <p:childTnLst>
                              <p:par>
                                <p:cTn id="76" presetID="22" presetClass="entr" presetSubtype="8" fill="hold" grpId="0" nodeType="afterEffect">
                                  <p:stCondLst>
                                    <p:cond delay="1000"/>
                                  </p:stCondLst>
                                  <p:childTnLst>
                                    <p:set>
                                      <p:cBhvr>
                                        <p:cTn id="77" dur="1" fill="hold">
                                          <p:stCondLst>
                                            <p:cond delay="0"/>
                                          </p:stCondLst>
                                        </p:cTn>
                                        <p:tgtEl>
                                          <p:spTgt spid="5134"/>
                                        </p:tgtEl>
                                        <p:attrNameLst>
                                          <p:attrName>style.visibility</p:attrName>
                                        </p:attrNameLst>
                                      </p:cBhvr>
                                      <p:to>
                                        <p:strVal val="visible"/>
                                      </p:to>
                                    </p:set>
                                    <p:animEffect transition="in" filter="wipe(left)">
                                      <p:cBhvr>
                                        <p:cTn id="78" dur="500"/>
                                        <p:tgtEl>
                                          <p:spTgt spid="513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5132"/>
                                        </p:tgtEl>
                                        <p:attrNameLst>
                                          <p:attrName>style.visibility</p:attrName>
                                        </p:attrNameLst>
                                      </p:cBhvr>
                                      <p:to>
                                        <p:strVal val="visible"/>
                                      </p:to>
                                    </p:set>
                                    <p:animEffect transition="in" filter="wipe(up)">
                                      <p:cBhvr>
                                        <p:cTn id="83" dur="500"/>
                                        <p:tgtEl>
                                          <p:spTgt spid="5132"/>
                                        </p:tgtEl>
                                      </p:cBhvr>
                                    </p:animEffect>
                                  </p:childTnLst>
                                </p:cTn>
                              </p:par>
                            </p:childTnLst>
                          </p:cTn>
                        </p:par>
                        <p:par>
                          <p:cTn id="84" fill="hold">
                            <p:stCondLst>
                              <p:cond delay="500"/>
                            </p:stCondLst>
                            <p:childTnLst>
                              <p:par>
                                <p:cTn id="85" presetID="22" presetClass="entr" presetSubtype="8" fill="hold" grpId="0" nodeType="afterEffect">
                                  <p:stCondLst>
                                    <p:cond delay="1000"/>
                                  </p:stCondLst>
                                  <p:childTnLst>
                                    <p:set>
                                      <p:cBhvr>
                                        <p:cTn id="86" dur="1" fill="hold">
                                          <p:stCondLst>
                                            <p:cond delay="0"/>
                                          </p:stCondLst>
                                        </p:cTn>
                                        <p:tgtEl>
                                          <p:spTgt spid="5135"/>
                                        </p:tgtEl>
                                        <p:attrNameLst>
                                          <p:attrName>style.visibility</p:attrName>
                                        </p:attrNameLst>
                                      </p:cBhvr>
                                      <p:to>
                                        <p:strVal val="visible"/>
                                      </p:to>
                                    </p:set>
                                    <p:animEffect transition="in" filter="wipe(left)">
                                      <p:cBhvr>
                                        <p:cTn id="87" dur="500"/>
                                        <p:tgtEl>
                                          <p:spTgt spid="513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5138"/>
                                        </p:tgtEl>
                                        <p:attrNameLst>
                                          <p:attrName>style.visibility</p:attrName>
                                        </p:attrNameLst>
                                      </p:cBhvr>
                                      <p:to>
                                        <p:strVal val="visible"/>
                                      </p:to>
                                    </p:set>
                                    <p:animEffect transition="in" filter="wipe(up)">
                                      <p:cBhvr>
                                        <p:cTn id="92" dur="500"/>
                                        <p:tgtEl>
                                          <p:spTgt spid="5138"/>
                                        </p:tgtEl>
                                      </p:cBhvr>
                                    </p:animEffect>
                                  </p:childTnLst>
                                </p:cTn>
                              </p:par>
                            </p:childTnLst>
                          </p:cTn>
                        </p:par>
                        <p:par>
                          <p:cTn id="93" fill="hold">
                            <p:stCondLst>
                              <p:cond delay="500"/>
                            </p:stCondLst>
                            <p:childTnLst>
                              <p:par>
                                <p:cTn id="94" presetID="22" presetClass="entr" presetSubtype="8" fill="hold" grpId="0" nodeType="afterEffect">
                                  <p:stCondLst>
                                    <p:cond delay="1000"/>
                                  </p:stCondLst>
                                  <p:childTnLst>
                                    <p:set>
                                      <p:cBhvr>
                                        <p:cTn id="95" dur="1" fill="hold">
                                          <p:stCondLst>
                                            <p:cond delay="0"/>
                                          </p:stCondLst>
                                        </p:cTn>
                                        <p:tgtEl>
                                          <p:spTgt spid="5139"/>
                                        </p:tgtEl>
                                        <p:attrNameLst>
                                          <p:attrName>style.visibility</p:attrName>
                                        </p:attrNameLst>
                                      </p:cBhvr>
                                      <p:to>
                                        <p:strVal val="visible"/>
                                      </p:to>
                                    </p:set>
                                    <p:animEffect transition="in" filter="wipe(left)">
                                      <p:cBhvr>
                                        <p:cTn id="96" dur="500"/>
                                        <p:tgtEl>
                                          <p:spTgt spid="513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5136"/>
                                        </p:tgtEl>
                                        <p:attrNameLst>
                                          <p:attrName>style.visibility</p:attrName>
                                        </p:attrNameLst>
                                      </p:cBhvr>
                                      <p:to>
                                        <p:strVal val="visible"/>
                                      </p:to>
                                    </p:set>
                                    <p:animEffect transition="in" filter="wipe(up)">
                                      <p:cBhvr>
                                        <p:cTn id="101" dur="500"/>
                                        <p:tgtEl>
                                          <p:spTgt spid="5136"/>
                                        </p:tgtEl>
                                      </p:cBhvr>
                                    </p:animEffect>
                                  </p:childTnLst>
                                </p:cTn>
                              </p:par>
                            </p:childTnLst>
                          </p:cTn>
                        </p:par>
                        <p:par>
                          <p:cTn id="102" fill="hold">
                            <p:stCondLst>
                              <p:cond delay="500"/>
                            </p:stCondLst>
                            <p:childTnLst>
                              <p:par>
                                <p:cTn id="103" presetID="22" presetClass="entr" presetSubtype="8" fill="hold" grpId="0" nodeType="afterEffect">
                                  <p:stCondLst>
                                    <p:cond delay="1000"/>
                                  </p:stCondLst>
                                  <p:childTnLst>
                                    <p:set>
                                      <p:cBhvr>
                                        <p:cTn id="104" dur="1" fill="hold">
                                          <p:stCondLst>
                                            <p:cond delay="0"/>
                                          </p:stCondLst>
                                        </p:cTn>
                                        <p:tgtEl>
                                          <p:spTgt spid="5137"/>
                                        </p:tgtEl>
                                        <p:attrNameLst>
                                          <p:attrName>style.visibility</p:attrName>
                                        </p:attrNameLst>
                                      </p:cBhvr>
                                      <p:to>
                                        <p:strVal val="visible"/>
                                      </p:to>
                                    </p:set>
                                    <p:animEffect transition="in" filter="wipe(left)">
                                      <p:cBhvr>
                                        <p:cTn id="105" dur="500"/>
                                        <p:tgtEl>
                                          <p:spTgt spid="5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autoUpdateAnimBg="0"/>
      <p:bldP spid="5126" grpId="0" animBg="1" autoUpdateAnimBg="0"/>
      <p:bldP spid="5128" grpId="0" animBg="1" autoUpdateAnimBg="0"/>
      <p:bldP spid="5130" grpId="0" animBg="1" autoUpdateAnimBg="0"/>
      <p:bldP spid="5131" grpId="0" animBg="1" autoUpdateAnimBg="0"/>
      <p:bldP spid="5134" grpId="0" animBg="1" autoUpdateAnimBg="0"/>
      <p:bldP spid="5135" grpId="0" animBg="1" autoUpdateAnimBg="0"/>
      <p:bldP spid="5137" grpId="0" animBg="1" autoUpdateAnimBg="0"/>
      <p:bldP spid="5139" grpId="0" animBg="1" autoUpdateAnimBg="0"/>
      <p:bldP spid="5141" grpId="0" animBg="1" autoUpdateAnimBg="0"/>
      <p:bldP spid="5143" grpId="0" animBg="1" autoUpdateAnimBg="0"/>
      <p:bldP spid="5144" grpId="0" animBg="1" autoUpdateAnimBg="0"/>
      <p:bldP spid="5145" grpId="0" animBg="1" autoUpdateAnimBg="0"/>
      <p:bldP spid="514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对象 3"/>
          <p:cNvGraphicFramePr>
            <a:graphicFrameLocks noChangeAspect="1"/>
          </p:cNvGraphicFramePr>
          <p:nvPr/>
        </p:nvGraphicFramePr>
        <p:xfrm>
          <a:off x="3265579" y="445770"/>
          <a:ext cx="3674745" cy="2737485"/>
        </p:xfrm>
        <a:graphic>
          <a:graphicData uri="http://schemas.openxmlformats.org/presentationml/2006/ole">
            <mc:AlternateContent xmlns:mc="http://schemas.openxmlformats.org/markup-compatibility/2006">
              <mc:Choice xmlns:v="urn:schemas-microsoft-com:vml" Requires="v">
                <p:oleObj spid="_x0000_s2" name="Visio" r:id="rId1" imgW="1503680" imgH="1120140" progId="Visio.Drawing.11">
                  <p:embed/>
                </p:oleObj>
              </mc:Choice>
              <mc:Fallback>
                <p:oleObj name="Visio" r:id="rId1" imgW="1503680" imgH="1120140" progId="Visio.Drawing.11">
                  <p:embed/>
                  <p:pic>
                    <p:nvPicPr>
                      <p:cNvPr id="0" name="对象 3"/>
                      <p:cNvPicPr>
                        <a:picLocks noChangeAspect="1" noChangeArrowheads="1"/>
                      </p:cNvPicPr>
                      <p:nvPr/>
                    </p:nvPicPr>
                    <p:blipFill>
                      <a:blip r:embed="rId2"/>
                      <a:srcRect/>
                      <a:stretch>
                        <a:fillRect/>
                      </a:stretch>
                    </p:blipFill>
                    <p:spPr bwMode="auto">
                      <a:xfrm>
                        <a:off x="3265579" y="445770"/>
                        <a:ext cx="3674745" cy="2737485"/>
                      </a:xfrm>
                      <a:prstGeom prst="rect">
                        <a:avLst/>
                      </a:prstGeom>
                      <a:solidFill>
                        <a:srgbClr val="EEF9F4"/>
                      </a:solidFill>
                      <a:ln>
                        <a:noFill/>
                      </a:ln>
                    </p:spPr>
                  </p:pic>
                </p:oleObj>
              </mc:Fallback>
            </mc:AlternateContent>
          </a:graphicData>
        </a:graphic>
      </p:graphicFrame>
      <p:sp>
        <p:nvSpPr>
          <p:cNvPr id="13315" name="Rectangle 3"/>
          <p:cNvSpPr>
            <a:spLocks noChangeArrowheads="1"/>
          </p:cNvSpPr>
          <p:nvPr/>
        </p:nvSpPr>
        <p:spPr bwMode="auto">
          <a:xfrm>
            <a:off x="421640" y="3771265"/>
            <a:ext cx="8155940"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30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dirty="0"/>
              <a:t>FAMOS</a:t>
            </a:r>
            <a:r>
              <a:rPr lang="zh-CN" altLang="en-US" sz="2000" dirty="0"/>
              <a:t>的浮动栅本来是不带电的，所以在</a:t>
            </a:r>
            <a:r>
              <a:rPr lang="en-US" altLang="zh-CN" sz="2000" dirty="0"/>
              <a:t>S</a:t>
            </a:r>
            <a:r>
              <a:rPr lang="zh-CN" altLang="en-US" sz="2000" dirty="0"/>
              <a:t>、</a:t>
            </a:r>
            <a:r>
              <a:rPr lang="en-US" altLang="zh-CN" sz="2000" dirty="0"/>
              <a:t>D</a:t>
            </a:r>
            <a:r>
              <a:rPr lang="zh-CN" altLang="en-US" sz="2000" dirty="0"/>
              <a:t>之间没有导电沟道，</a:t>
            </a:r>
            <a:r>
              <a:rPr lang="en-US" altLang="zh-CN" sz="2000" dirty="0"/>
              <a:t>FAMOS</a:t>
            </a:r>
            <a:r>
              <a:rPr lang="zh-CN" altLang="en-US" sz="2000" dirty="0"/>
              <a:t>管处于截止状态。如果在</a:t>
            </a:r>
            <a:r>
              <a:rPr lang="en-US" altLang="zh-CN" sz="2000" dirty="0"/>
              <a:t>S</a:t>
            </a:r>
            <a:r>
              <a:rPr lang="zh-CN" altLang="en-US" sz="2000" dirty="0"/>
              <a:t>、</a:t>
            </a:r>
            <a:r>
              <a:rPr lang="en-US" altLang="zh-CN" sz="2000" dirty="0"/>
              <a:t>D</a:t>
            </a:r>
            <a:r>
              <a:rPr lang="zh-CN" altLang="en-US" sz="2000" dirty="0"/>
              <a:t>间加入</a:t>
            </a:r>
            <a:r>
              <a:rPr lang="en-US" altLang="zh-CN" sz="2000" dirty="0"/>
              <a:t>10~30V</a:t>
            </a:r>
            <a:r>
              <a:rPr lang="zh-CN" altLang="en-US" sz="2000" dirty="0"/>
              <a:t>左右的电压使</a:t>
            </a:r>
            <a:r>
              <a:rPr lang="en-US" altLang="zh-CN" sz="2000" dirty="0"/>
              <a:t>PN</a:t>
            </a:r>
            <a:r>
              <a:rPr lang="zh-CN" altLang="en-US" sz="2000" dirty="0"/>
              <a:t>结击穿，这时产生高能量的电子，这些电子中的一部分有能力穿越</a:t>
            </a:r>
            <a:r>
              <a:rPr lang="en-US" altLang="zh-CN" sz="2000" dirty="0"/>
              <a:t>SiO2</a:t>
            </a:r>
            <a:r>
              <a:rPr lang="zh-CN" altLang="en-US" sz="2000" dirty="0"/>
              <a:t>层而驻留在多晶硅构成的浮动栅上。于是浮栅被充上电荷，在靠近浮栅表面的</a:t>
            </a:r>
            <a:r>
              <a:rPr lang="en-US" altLang="zh-CN" sz="2000" dirty="0"/>
              <a:t>N</a:t>
            </a:r>
            <a:r>
              <a:rPr lang="zh-CN" altLang="en-US" sz="2000" dirty="0"/>
              <a:t>型半导体形成导电沟道，使</a:t>
            </a:r>
            <a:r>
              <a:rPr lang="en-US" altLang="zh-CN" sz="2000" dirty="0"/>
              <a:t>MOS</a:t>
            </a:r>
            <a:r>
              <a:rPr lang="zh-CN" altLang="en-US" sz="2000" dirty="0"/>
              <a:t>管处于长久导通状态。</a:t>
            </a:r>
            <a:r>
              <a:rPr lang="en-US" altLang="zh-CN" sz="2000" dirty="0"/>
              <a:t>FAMOS</a:t>
            </a:r>
            <a:r>
              <a:rPr lang="zh-CN" altLang="en-US" sz="2000" dirty="0"/>
              <a:t>管作为存储单元存储信息，就是利用其截止和导通两个状态来表示“</a:t>
            </a:r>
            <a:r>
              <a:rPr lang="en-US" altLang="zh-CN" sz="2000" dirty="0"/>
              <a:t>1”</a:t>
            </a:r>
            <a:r>
              <a:rPr lang="zh-CN" altLang="en-US" sz="2000" dirty="0"/>
              <a:t>和“</a:t>
            </a:r>
            <a:r>
              <a:rPr lang="en-US" altLang="zh-CN" sz="2000" dirty="0"/>
              <a:t>0”</a:t>
            </a:r>
            <a:r>
              <a:rPr lang="zh-CN" altLang="en-US" sz="2000" dirty="0"/>
              <a:t>的。</a:t>
            </a:r>
            <a:endParaRPr lang="zh-CN" altLang="en-US" sz="2000" dirty="0"/>
          </a:p>
        </p:txBody>
      </p:sp>
      <p:sp>
        <p:nvSpPr>
          <p:cNvPr id="3" name="文本框 2"/>
          <p:cNvSpPr txBox="1"/>
          <p:nvPr/>
        </p:nvSpPr>
        <p:spPr bwMode="auto">
          <a:xfrm>
            <a:off x="167149" y="943897"/>
            <a:ext cx="281202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spcBef>
                <a:spcPct val="50000"/>
              </a:spcBef>
              <a:buClrTx/>
              <a:buSzTx/>
              <a:buFontTx/>
              <a:buNone/>
            </a:pPr>
            <a:r>
              <a:rPr lang="en-US" altLang="zh-CN" sz="2800" dirty="0">
                <a:solidFill>
                  <a:schemeClr val="tx1"/>
                </a:solidFill>
                <a:latin typeface="Times New Roman" panose="02020603050405020304" pitchFamily="18" charset="0"/>
              </a:rPr>
              <a:t>4.EPROM</a:t>
            </a:r>
            <a:endParaRPr lang="en-US" altLang="zh-CN" sz="2800" dirty="0">
              <a:solidFill>
                <a:schemeClr val="tx1"/>
              </a:solidFill>
              <a:latin typeface="Times New Roman" panose="02020603050405020304" pitchFamily="18" charset="0"/>
            </a:endParaRPr>
          </a:p>
          <a:p>
            <a:pPr algn="l" eaLnBrk="1" hangingPunct="1">
              <a:spcBef>
                <a:spcPct val="50000"/>
              </a:spcBef>
              <a:buClrTx/>
              <a:buSzTx/>
              <a:buFontTx/>
              <a:buNone/>
            </a:pPr>
            <a:r>
              <a:rPr lang="en-US" altLang="zh-CN" dirty="0">
                <a:solidFill>
                  <a:schemeClr val="tx1"/>
                </a:solidFill>
                <a:latin typeface="Times New Roman" panose="02020603050405020304" pitchFamily="18" charset="0"/>
              </a:rPr>
              <a:t>(UV)</a:t>
            </a:r>
            <a:endParaRPr lang="zh-CN" altLang="en-US" sz="2800" dirty="0">
              <a:solidFill>
                <a:schemeClr val="tx1"/>
              </a:solidFill>
              <a:latin typeface="Times New Roman" panose="02020603050405020304" pitchFamily="18" charset="0"/>
            </a:endParaRPr>
          </a:p>
        </p:txBody>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idx="4294967295"/>
          </p:nvPr>
        </p:nvSpPr>
        <p:spPr>
          <a:xfrm>
            <a:off x="0" y="207118"/>
            <a:ext cx="3816350" cy="593725"/>
          </a:xfrm>
          <a:noFill/>
        </p:spPr>
        <p:txBody>
          <a:bodyPr/>
          <a:lstStyle/>
          <a:p>
            <a:r>
              <a:rPr lang="zh-CN" altLang="en-US" sz="2800" b="1" dirty="0">
                <a:solidFill>
                  <a:schemeClr val="tx1"/>
                </a:solidFill>
                <a:latin typeface="Times New Roman" panose="02020603050405020304" pitchFamily="18" charset="0"/>
                <a:cs typeface="Times New Roman" panose="02020603050405020304" pitchFamily="18" charset="0"/>
              </a:rPr>
              <a:t>实际实现过程</a:t>
            </a:r>
            <a:r>
              <a:rPr lang="en-US" altLang="zh-CN" sz="2800" b="1" dirty="0">
                <a:solidFill>
                  <a:schemeClr val="tx1"/>
                </a:solidFill>
                <a:latin typeface="Times New Roman" panose="02020603050405020304" pitchFamily="18" charset="0"/>
                <a:cs typeface="Times New Roman" panose="02020603050405020304" pitchFamily="18" charset="0"/>
              </a:rPr>
              <a:t>:</a:t>
            </a: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
        <p:nvSpPr>
          <p:cNvPr id="336900" name="Text Box 4"/>
          <p:cNvSpPr txBox="1">
            <a:spLocks noChangeArrowheads="1"/>
          </p:cNvSpPr>
          <p:nvPr/>
        </p:nvSpPr>
        <p:spPr bwMode="auto">
          <a:xfrm>
            <a:off x="179388" y="2781300"/>
            <a:ext cx="8497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例</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用</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EPROM</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实现上述例题</a:t>
            </a:r>
            <a:endPar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6899" name="Rectangle 3"/>
          <p:cNvSpPr>
            <a:spLocks noGrp="1" noChangeArrowheads="1"/>
          </p:cNvSpPr>
          <p:nvPr>
            <p:ph type="body" idx="4294967295"/>
          </p:nvPr>
        </p:nvSpPr>
        <p:spPr>
          <a:xfrm>
            <a:off x="179388" y="1038719"/>
            <a:ext cx="8820150" cy="1449387"/>
          </a:xfrm>
          <a:prstGeom prst="rect">
            <a:avLst/>
          </a:prstGeom>
        </p:spPr>
        <p:txBody>
          <a:bodyPr/>
          <a:lstStyle/>
          <a:p>
            <a:pPr marL="0" indent="0">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用</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EPROM</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2400" b="1" baseline="30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PROM:</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擦除</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编程</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检验</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完成</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6901" name="Text Box 5"/>
          <p:cNvSpPr txBox="1">
            <a:spLocks noChangeArrowheads="1"/>
          </p:cNvSpPr>
          <p:nvPr/>
        </p:nvSpPr>
        <p:spPr bwMode="auto">
          <a:xfrm>
            <a:off x="161925" y="3384550"/>
            <a:ext cx="8713788" cy="830997"/>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⒈</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用紫外线照射芯片石英窗口</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时间各不相同</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约需</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15-20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分钟</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存储单元全变为</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6902" name="Text Box 6"/>
          <p:cNvSpPr txBox="1">
            <a:spLocks noChangeArrowheads="1"/>
          </p:cNvSpPr>
          <p:nvPr/>
        </p:nvSpPr>
        <p:spPr bwMode="auto">
          <a:xfrm>
            <a:off x="179388" y="4453423"/>
            <a:ext cx="84978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⒉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编程</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在编程状态，按</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ROM</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数据表</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从首地址开始</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将所需数据从数据端依次输入</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6903" name="Text Box 7"/>
          <p:cNvSpPr txBox="1">
            <a:spLocks noChangeArrowheads="1"/>
          </p:cNvSpPr>
          <p:nvPr/>
        </p:nvSpPr>
        <p:spPr bwMode="auto">
          <a:xfrm>
            <a:off x="179388" y="5445125"/>
            <a:ext cx="8640762" cy="830997"/>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⒊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编程检验</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在读出状态</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按地址顺序依次读出</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检验所输内容是否正确</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若有误</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重新输入</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若无误</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完成。</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灯片编号占位符 3"/>
          <p:cNvSpPr txBox="1"/>
          <p:nvPr/>
        </p:nvSpPr>
        <p:spPr>
          <a:xfrm>
            <a:off x="0" y="6478588"/>
            <a:ext cx="903288" cy="33813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z="200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fld>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animEffect transition="in" filter="blinds(horizontal)">
                                      <p:cBhvr>
                                        <p:cTn id="7" dur="500"/>
                                        <p:tgtEl>
                                          <p:spTgt spid="336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6899">
                                            <p:txEl>
                                              <p:pRg st="1" end="1"/>
                                            </p:txEl>
                                          </p:spTgt>
                                        </p:tgtEl>
                                        <p:attrNameLst>
                                          <p:attrName>style.visibility</p:attrName>
                                        </p:attrNameLst>
                                      </p:cBhvr>
                                      <p:to>
                                        <p:strVal val="visible"/>
                                      </p:to>
                                    </p:set>
                                    <p:animEffect transition="in" filter="blinds(horizontal)">
                                      <p:cBhvr>
                                        <p:cTn id="12" dur="500"/>
                                        <p:tgtEl>
                                          <p:spTgt spid="336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6900"/>
                                        </p:tgtEl>
                                        <p:attrNameLst>
                                          <p:attrName>style.visibility</p:attrName>
                                        </p:attrNameLst>
                                      </p:cBhvr>
                                      <p:to>
                                        <p:strVal val="visible"/>
                                      </p:to>
                                    </p:set>
                                    <p:animEffect transition="in" filter="blinds(horizontal)">
                                      <p:cBhvr>
                                        <p:cTn id="17" dur="500"/>
                                        <p:tgtEl>
                                          <p:spTgt spid="3369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6901"/>
                                        </p:tgtEl>
                                        <p:attrNameLst>
                                          <p:attrName>style.visibility</p:attrName>
                                        </p:attrNameLst>
                                      </p:cBhvr>
                                      <p:to>
                                        <p:strVal val="visible"/>
                                      </p:to>
                                    </p:set>
                                    <p:animEffect transition="in" filter="blinds(horizontal)">
                                      <p:cBhvr>
                                        <p:cTn id="22" dur="500"/>
                                        <p:tgtEl>
                                          <p:spTgt spid="3369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6902"/>
                                        </p:tgtEl>
                                        <p:attrNameLst>
                                          <p:attrName>style.visibility</p:attrName>
                                        </p:attrNameLst>
                                      </p:cBhvr>
                                      <p:to>
                                        <p:strVal val="visible"/>
                                      </p:to>
                                    </p:set>
                                    <p:animEffect transition="in" filter="blinds(horizontal)">
                                      <p:cBhvr>
                                        <p:cTn id="27" dur="500"/>
                                        <p:tgtEl>
                                          <p:spTgt spid="33690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6903"/>
                                        </p:tgtEl>
                                        <p:attrNameLst>
                                          <p:attrName>style.visibility</p:attrName>
                                        </p:attrNameLst>
                                      </p:cBhvr>
                                      <p:to>
                                        <p:strVal val="visible"/>
                                      </p:to>
                                    </p:set>
                                    <p:animEffect transition="in" filter="blinds(horizontal)">
                                      <p:cBhvr>
                                        <p:cTn id="32" dur="500"/>
                                        <p:tgtEl>
                                          <p:spTgt spid="336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0" grpId="0"/>
      <p:bldP spid="336899" grpId="0" build="p"/>
      <p:bldP spid="336901" grpId="0"/>
      <p:bldP spid="336902" grpId="0"/>
      <p:bldP spid="33690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129">
            <a:hlinkClick r:id="rId1" action="ppaction://hlinksldjump" highlightClick="1"/>
          </p:cNvPr>
          <p:cNvSpPr>
            <a:spLocks noChangeArrowheads="1"/>
          </p:cNvSpPr>
          <p:nvPr/>
        </p:nvSpPr>
        <p:spPr bwMode="auto">
          <a:xfrm>
            <a:off x="8763000" y="6696075"/>
            <a:ext cx="381000" cy="152400"/>
          </a:xfrm>
          <a:prstGeom prst="actionButtonForwardNext">
            <a:avLst/>
          </a:prstGeom>
          <a:solidFill>
            <a:schemeClr val="bg1"/>
          </a:solidFill>
          <a:ln w="19050">
            <a:solidFill>
              <a:srgbClr val="FF66FF"/>
            </a:solidFill>
            <a:miter lim="800000"/>
          </a:ln>
        </p:spPr>
        <p:txBody>
          <a:bodyPr wrap="none" lIns="90000" tIns="46800" rIns="90000" bIns="46800" anchor="ctr">
            <a:spAutoFit/>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AutoShape 130">
            <a:hlinkClick r:id="" action="ppaction://hlinkshowjump?jump=previousslide" highlightClick="1"/>
          </p:cNvPr>
          <p:cNvSpPr>
            <a:spLocks noChangeArrowheads="1"/>
          </p:cNvSpPr>
          <p:nvPr/>
        </p:nvSpPr>
        <p:spPr bwMode="auto">
          <a:xfrm flipH="1">
            <a:off x="8324850" y="6694488"/>
            <a:ext cx="381000" cy="152400"/>
          </a:xfrm>
          <a:prstGeom prst="actionButtonForwardNext">
            <a:avLst/>
          </a:prstGeom>
          <a:solidFill>
            <a:schemeClr val="bg1"/>
          </a:solidFill>
          <a:ln w="19050">
            <a:solidFill>
              <a:srgbClr val="FF66FF"/>
            </a:solidFill>
            <a:miter lim="800000"/>
          </a:ln>
        </p:spPr>
        <p:txBody>
          <a:bodyPr wrap="none" lIns="90000" tIns="46800" rIns="90000" bIns="46800" anchor="ctr">
            <a:spAutoFit/>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2" name="Object 135"/>
          <p:cNvGraphicFramePr>
            <a:graphicFrameLocks noChangeAspect="1"/>
          </p:cNvGraphicFramePr>
          <p:nvPr/>
        </p:nvGraphicFramePr>
        <p:xfrm>
          <a:off x="5762625" y="920750"/>
          <a:ext cx="3381375" cy="3121025"/>
        </p:xfrm>
        <a:graphic>
          <a:graphicData uri="http://schemas.openxmlformats.org/presentationml/2006/ole">
            <mc:AlternateContent xmlns:mc="http://schemas.openxmlformats.org/markup-compatibility/2006">
              <mc:Choice xmlns:v="urn:schemas-microsoft-com:vml" Requires="v">
                <p:oleObj spid="_x0000_s2" name="" r:id="rId2" imgW="1605280" imgH="1487805" progId="Flash.Movie">
                  <p:embed/>
                </p:oleObj>
              </mc:Choice>
              <mc:Fallback>
                <p:oleObj name="" r:id="rId2" imgW="1605280" imgH="1487805" progId="Flash.Movie">
                  <p:embed/>
                  <p:pic>
                    <p:nvPicPr>
                      <p:cNvPr id="0" name="Object 1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25" y="920750"/>
                        <a:ext cx="3381375" cy="31210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136"/>
          <p:cNvSpPr txBox="1">
            <a:spLocks noChangeArrowheads="1"/>
          </p:cNvSpPr>
          <p:nvPr/>
        </p:nvSpPr>
        <p:spPr bwMode="auto">
          <a:xfrm>
            <a:off x="195084" y="892176"/>
            <a:ext cx="5473700" cy="1200329"/>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spcBef>
                <a:spcPct val="50000"/>
              </a:spcBef>
            </a:pPr>
            <a:r>
              <a:rPr lang="en-US" altLang="zh-CN" sz="2400" b="0" dirty="0">
                <a:solidFill>
                  <a:srgbClr val="0000CC"/>
                </a:solidFill>
              </a:rPr>
              <a:t>EPROM2716</a:t>
            </a:r>
            <a:r>
              <a:rPr lang="zh-CN" altLang="en-US" sz="2400" b="0" dirty="0">
                <a:solidFill>
                  <a:srgbClr val="0000CC"/>
                </a:solidFill>
              </a:rPr>
              <a:t>为它的六种工作方式，它管脚引线如图所示，共有</a:t>
            </a:r>
            <a:r>
              <a:rPr lang="en-US" altLang="zh-CN" sz="2400" b="0" dirty="0">
                <a:solidFill>
                  <a:srgbClr val="0000CC"/>
                </a:solidFill>
              </a:rPr>
              <a:t>24</a:t>
            </a:r>
            <a:r>
              <a:rPr lang="zh-CN" altLang="en-US" sz="2400" b="0" dirty="0">
                <a:solidFill>
                  <a:srgbClr val="0000CC"/>
                </a:solidFill>
              </a:rPr>
              <a:t>个管脚，除电源</a:t>
            </a:r>
            <a:r>
              <a:rPr lang="en-US" altLang="zh-CN" sz="2400" b="0" dirty="0">
                <a:solidFill>
                  <a:srgbClr val="0000CC"/>
                </a:solidFill>
              </a:rPr>
              <a:t>(</a:t>
            </a:r>
            <a:r>
              <a:rPr lang="en-US" altLang="zh-CN" sz="2400" b="0" i="1" dirty="0">
                <a:solidFill>
                  <a:srgbClr val="0000CC"/>
                </a:solidFill>
              </a:rPr>
              <a:t>V</a:t>
            </a:r>
            <a:r>
              <a:rPr lang="en-US" altLang="zh-CN" sz="2400" b="0" dirty="0">
                <a:solidFill>
                  <a:srgbClr val="0000CC"/>
                </a:solidFill>
              </a:rPr>
              <a:t>CC)</a:t>
            </a:r>
            <a:r>
              <a:rPr lang="zh-CN" altLang="en-US" sz="2400" b="0" dirty="0">
                <a:solidFill>
                  <a:srgbClr val="0000CC"/>
                </a:solidFill>
              </a:rPr>
              <a:t>和地</a:t>
            </a:r>
            <a:r>
              <a:rPr lang="en-US" altLang="zh-CN" sz="2400" b="0" dirty="0">
                <a:solidFill>
                  <a:srgbClr val="0000CC"/>
                </a:solidFill>
              </a:rPr>
              <a:t>(GND)</a:t>
            </a:r>
            <a:r>
              <a:rPr lang="zh-CN" altLang="en-US" sz="2400" b="0" dirty="0">
                <a:solidFill>
                  <a:srgbClr val="0000CC"/>
                </a:solidFill>
              </a:rPr>
              <a:t>外</a:t>
            </a:r>
            <a:endParaRPr lang="zh-CN" altLang="en-US" sz="2400" b="0" dirty="0">
              <a:solidFill>
                <a:srgbClr val="0000CC"/>
              </a:solidFill>
            </a:endParaRPr>
          </a:p>
        </p:txBody>
      </p:sp>
      <p:sp>
        <p:nvSpPr>
          <p:cNvPr id="14" name="Text Box 137"/>
          <p:cNvSpPr txBox="1">
            <a:spLocks noChangeArrowheads="1"/>
          </p:cNvSpPr>
          <p:nvPr/>
        </p:nvSpPr>
        <p:spPr bwMode="auto">
          <a:xfrm>
            <a:off x="555625" y="2211388"/>
            <a:ext cx="4608513" cy="1552575"/>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spcBef>
                <a:spcPct val="50000"/>
              </a:spcBef>
            </a:pPr>
            <a:r>
              <a:rPr lang="en-US" altLang="zh-CN" sz="2400" b="0" i="1">
                <a:solidFill>
                  <a:srgbClr val="0000CC"/>
                </a:solidFill>
              </a:rPr>
              <a:t>A</a:t>
            </a:r>
            <a:r>
              <a:rPr lang="en-US" altLang="zh-CN" sz="2400" b="0">
                <a:solidFill>
                  <a:srgbClr val="0000CC"/>
                </a:solidFill>
              </a:rPr>
              <a:t>10</a:t>
            </a:r>
            <a:r>
              <a:rPr lang="zh-CN" altLang="en-US" sz="2400" b="0">
                <a:solidFill>
                  <a:srgbClr val="0000CC"/>
                </a:solidFill>
              </a:rPr>
              <a:t>～</a:t>
            </a:r>
            <a:r>
              <a:rPr lang="en-US" altLang="zh-CN" sz="2400" b="0" i="1">
                <a:solidFill>
                  <a:srgbClr val="0000CC"/>
                </a:solidFill>
              </a:rPr>
              <a:t>A</a:t>
            </a:r>
            <a:r>
              <a:rPr lang="en-US" altLang="zh-CN" sz="2400" b="0">
                <a:solidFill>
                  <a:srgbClr val="0000CC"/>
                </a:solidFill>
              </a:rPr>
              <a:t>0</a:t>
            </a:r>
            <a:r>
              <a:rPr lang="zh-CN" altLang="en-US" sz="2400" b="0">
                <a:solidFill>
                  <a:srgbClr val="0000CC"/>
                </a:solidFill>
              </a:rPr>
              <a:t>为地址译码器输入端，</a:t>
            </a:r>
            <a:br>
              <a:rPr lang="zh-CN" altLang="en-US" sz="2400" b="0">
                <a:solidFill>
                  <a:srgbClr val="0000CC"/>
                </a:solidFill>
              </a:rPr>
            </a:br>
            <a:r>
              <a:rPr lang="zh-CN" altLang="en-US" sz="2400" b="0">
                <a:solidFill>
                  <a:srgbClr val="0000CC"/>
                </a:solidFill>
              </a:rPr>
              <a:t>数据输出端有</a:t>
            </a:r>
            <a:r>
              <a:rPr lang="en-US" altLang="zh-CN" sz="2400" b="0">
                <a:solidFill>
                  <a:srgbClr val="0000CC"/>
                </a:solidFill>
              </a:rPr>
              <a:t>8</a:t>
            </a:r>
            <a:r>
              <a:rPr lang="zh-CN" altLang="en-US" sz="2400" b="0">
                <a:solidFill>
                  <a:srgbClr val="0000CC"/>
                </a:solidFill>
              </a:rPr>
              <a:t>位，既它有</a:t>
            </a:r>
            <a:r>
              <a:rPr lang="en-US" altLang="zh-CN" sz="2400" b="0">
                <a:solidFill>
                  <a:srgbClr val="0000CC"/>
                </a:solidFill>
              </a:rPr>
              <a:t>2</a:t>
            </a:r>
            <a:r>
              <a:rPr lang="en-US" altLang="zh-CN" sz="2400" b="0" baseline="30000">
                <a:solidFill>
                  <a:srgbClr val="0000CC"/>
                </a:solidFill>
              </a:rPr>
              <a:t>11</a:t>
            </a:r>
            <a:r>
              <a:rPr lang="zh-CN" altLang="en-US" sz="2400" b="0">
                <a:solidFill>
                  <a:srgbClr val="0000CC"/>
                </a:solidFill>
              </a:rPr>
              <a:t>条字线，</a:t>
            </a:r>
            <a:r>
              <a:rPr lang="en-US" altLang="zh-CN" sz="2400" b="0">
                <a:solidFill>
                  <a:srgbClr val="0000CC"/>
                </a:solidFill>
              </a:rPr>
              <a:t>8</a:t>
            </a:r>
            <a:r>
              <a:rPr lang="zh-CN" altLang="en-US" sz="2400" b="0">
                <a:solidFill>
                  <a:srgbClr val="0000CC"/>
                </a:solidFill>
              </a:rPr>
              <a:t>条位线，</a:t>
            </a:r>
            <a:br>
              <a:rPr lang="zh-CN" altLang="en-US" sz="2400" b="0">
                <a:solidFill>
                  <a:srgbClr val="0000CC"/>
                </a:solidFill>
              </a:rPr>
            </a:br>
            <a:r>
              <a:rPr lang="zh-CN" altLang="en-US" sz="2400" b="0">
                <a:solidFill>
                  <a:srgbClr val="0000CC"/>
                </a:solidFill>
              </a:rPr>
              <a:t>存储容量为</a:t>
            </a:r>
            <a:r>
              <a:rPr lang="en-US" altLang="zh-CN" sz="2400" b="0">
                <a:solidFill>
                  <a:srgbClr val="0000CC"/>
                </a:solidFill>
              </a:rPr>
              <a:t>2</a:t>
            </a:r>
            <a:r>
              <a:rPr lang="en-US" altLang="zh-CN" sz="2400" b="0" baseline="30000">
                <a:solidFill>
                  <a:srgbClr val="0000CC"/>
                </a:solidFill>
              </a:rPr>
              <a:t>11</a:t>
            </a:r>
            <a:r>
              <a:rPr lang="en-US" altLang="zh-CN" sz="2400" b="0">
                <a:solidFill>
                  <a:srgbClr val="0000CC"/>
                </a:solidFill>
              </a:rPr>
              <a:t>×8</a:t>
            </a:r>
            <a:r>
              <a:rPr lang="zh-CN" altLang="en-US" sz="2400" b="0">
                <a:solidFill>
                  <a:srgbClr val="0000CC"/>
                </a:solidFill>
              </a:rPr>
              <a:t>。</a:t>
            </a:r>
            <a:endParaRPr lang="zh-CN" altLang="en-US" sz="2400" b="0">
              <a:solidFill>
                <a:srgbClr val="0000CC"/>
              </a:solidFill>
            </a:endParaRPr>
          </a:p>
        </p:txBody>
      </p:sp>
      <p:graphicFrame>
        <p:nvGraphicFramePr>
          <p:cNvPr id="15" name="Object 138"/>
          <p:cNvGraphicFramePr>
            <a:graphicFrameLocks noChangeAspect="1"/>
          </p:cNvGraphicFramePr>
          <p:nvPr/>
        </p:nvGraphicFramePr>
        <p:xfrm>
          <a:off x="0" y="3895726"/>
          <a:ext cx="5473700" cy="2570834"/>
        </p:xfrm>
        <a:graphic>
          <a:graphicData uri="http://schemas.openxmlformats.org/presentationml/2006/ole">
            <mc:AlternateContent xmlns:mc="http://schemas.openxmlformats.org/markup-compatibility/2006">
              <mc:Choice xmlns:v="urn:schemas-microsoft-com:vml" Requires="v">
                <p:oleObj spid="_x0000_s3" name="Visio" r:id="rId4" imgW="4635500" imgH="2070100" progId="Visio.Drawing.11">
                  <p:embed/>
                </p:oleObj>
              </mc:Choice>
              <mc:Fallback>
                <p:oleObj name="Visio" r:id="rId4" imgW="4635500" imgH="2070100" progId="Visio.Drawing.11">
                  <p:embed/>
                  <p:pic>
                    <p:nvPicPr>
                      <p:cNvPr id="0" name="Object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895726"/>
                        <a:ext cx="5473700" cy="2570834"/>
                      </a:xfrm>
                      <a:prstGeom prst="rect">
                        <a:avLst/>
                      </a:prstGeom>
                      <a:solidFill>
                        <a:srgbClr val="FFCCFF"/>
                      </a:solidFill>
                      <a:ln>
                        <a:noFill/>
                      </a:ln>
                      <a:effectLst/>
                    </p:spPr>
                  </p:pic>
                </p:oleObj>
              </mc:Fallback>
            </mc:AlternateContent>
          </a:graphicData>
        </a:graphic>
      </p:graphicFrame>
      <p:sp>
        <p:nvSpPr>
          <p:cNvPr id="16" name="Text Box 140"/>
          <p:cNvSpPr txBox="1">
            <a:spLocks noChangeArrowheads="1"/>
          </p:cNvSpPr>
          <p:nvPr/>
        </p:nvSpPr>
        <p:spPr bwMode="auto">
          <a:xfrm>
            <a:off x="5582992" y="4338638"/>
            <a:ext cx="3264794" cy="1384995"/>
          </a:xfrm>
          <a:prstGeom prst="rect">
            <a:avLst/>
          </a:prstGeom>
          <a:solidFill>
            <a:srgbClr val="FFC99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dirty="0">
                <a:solidFill>
                  <a:schemeClr val="tx2"/>
                </a:solidFill>
              </a:rPr>
              <a:t>EPROM</a:t>
            </a:r>
            <a:r>
              <a:rPr lang="zh-CN" altLang="en-US" b="0" dirty="0">
                <a:solidFill>
                  <a:schemeClr val="tx2"/>
                </a:solidFill>
              </a:rPr>
              <a:t>有</a:t>
            </a:r>
            <a:r>
              <a:rPr lang="en-US" altLang="zh-CN" b="0" dirty="0">
                <a:solidFill>
                  <a:schemeClr val="tx2"/>
                </a:solidFill>
              </a:rPr>
              <a:t>2716</a:t>
            </a:r>
            <a:r>
              <a:rPr lang="zh-CN" altLang="en-US" b="0" dirty="0">
                <a:solidFill>
                  <a:schemeClr val="tx2"/>
                </a:solidFill>
              </a:rPr>
              <a:t>、</a:t>
            </a:r>
            <a:r>
              <a:rPr lang="en-US" altLang="zh-CN" b="0" dirty="0">
                <a:solidFill>
                  <a:schemeClr val="tx2"/>
                </a:solidFill>
              </a:rPr>
              <a:t>2732</a:t>
            </a:r>
            <a:r>
              <a:rPr lang="zh-CN" altLang="en-US" b="0" dirty="0">
                <a:solidFill>
                  <a:schemeClr val="tx2"/>
                </a:solidFill>
              </a:rPr>
              <a:t>、</a:t>
            </a:r>
            <a:r>
              <a:rPr lang="en-US" altLang="zh-CN" b="0" dirty="0">
                <a:solidFill>
                  <a:schemeClr val="tx2"/>
                </a:solidFill>
              </a:rPr>
              <a:t>2764</a:t>
            </a:r>
            <a:r>
              <a:rPr lang="zh-CN" altLang="en-US" b="0" dirty="0">
                <a:solidFill>
                  <a:schemeClr val="tx2"/>
                </a:solidFill>
              </a:rPr>
              <a:t>、</a:t>
            </a:r>
            <a:r>
              <a:rPr lang="en-US" altLang="zh-CN" b="0" dirty="0">
                <a:solidFill>
                  <a:schemeClr val="tx2"/>
                </a:solidFill>
              </a:rPr>
              <a:t>27158</a:t>
            </a:r>
            <a:r>
              <a:rPr lang="zh-CN" altLang="en-US" b="0" dirty="0">
                <a:solidFill>
                  <a:schemeClr val="tx2"/>
                </a:solidFill>
              </a:rPr>
              <a:t>等型号。</a:t>
            </a:r>
            <a:endParaRPr lang="zh-CN" altLang="en-US" b="0" dirty="0">
              <a:solidFill>
                <a:schemeClr val="tx2"/>
              </a:solidFill>
            </a:endParaRPr>
          </a:p>
        </p:txBody>
      </p:sp>
      <p:sp>
        <p:nvSpPr>
          <p:cNvPr id="4" name="椭圆 3"/>
          <p:cNvSpPr/>
          <p:nvPr/>
        </p:nvSpPr>
        <p:spPr>
          <a:xfrm>
            <a:off x="6995160" y="2456180"/>
            <a:ext cx="545465" cy="521970"/>
          </a:xfrm>
          <a:prstGeom prst="ellipse">
            <a:avLst/>
          </a:prstGeom>
          <a:ln w="57150">
            <a:solidFill>
              <a:srgbClr val="1F08F8"/>
            </a:solidFill>
          </a:ln>
        </p:spPr>
        <p:txBody>
          <a:bodyPr>
            <a:spAutoFit/>
          </a:bodyPr>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0-#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4" grpId="0" animBg="1"/>
      <p:bldP spid="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a:hlinkClick r:id="rId1" action="ppaction://hlinksldjump" highlightClick="1"/>
          </p:cNvPr>
          <p:cNvSpPr>
            <a:spLocks noChangeArrowheads="1"/>
          </p:cNvSpPr>
          <p:nvPr/>
        </p:nvSpPr>
        <p:spPr bwMode="auto">
          <a:xfrm>
            <a:off x="8763000" y="6696075"/>
            <a:ext cx="381000" cy="152400"/>
          </a:xfrm>
          <a:prstGeom prst="actionButtonForwardNext">
            <a:avLst/>
          </a:prstGeom>
          <a:solidFill>
            <a:schemeClr val="bg1"/>
          </a:solidFill>
          <a:ln w="19050">
            <a:solidFill>
              <a:srgbClr val="FF66FF"/>
            </a:solidFill>
            <a:miter lim="800000"/>
          </a:ln>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sp>
        <p:nvSpPr>
          <p:cNvPr id="23555" name="AutoShape 3">
            <a:hlinkClick r:id="" action="ppaction://hlinkshowjump?jump=previousslide" highlightClick="1"/>
          </p:cNvPr>
          <p:cNvSpPr>
            <a:spLocks noChangeArrowheads="1"/>
          </p:cNvSpPr>
          <p:nvPr/>
        </p:nvSpPr>
        <p:spPr bwMode="auto">
          <a:xfrm flipH="1">
            <a:off x="8324850" y="6694488"/>
            <a:ext cx="381000" cy="152400"/>
          </a:xfrm>
          <a:prstGeom prst="actionButtonForwardNext">
            <a:avLst/>
          </a:prstGeom>
          <a:solidFill>
            <a:schemeClr val="bg1"/>
          </a:solidFill>
          <a:ln w="19050">
            <a:solidFill>
              <a:srgbClr val="FF66FF"/>
            </a:solidFill>
            <a:miter lim="800000"/>
          </a:ln>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sp>
        <p:nvSpPr>
          <p:cNvPr id="23556" name="文本框 3"/>
          <p:cNvSpPr txBox="1">
            <a:spLocks noChangeArrowheads="1"/>
          </p:cNvSpPr>
          <p:nvPr/>
        </p:nvSpPr>
        <p:spPr bwMode="auto">
          <a:xfrm>
            <a:off x="1155240" y="434872"/>
            <a:ext cx="8132762"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dirty="0">
                <a:latin typeface="Calibri" panose="020F0502020204030204" charset="0"/>
                <a:cs typeface="Times New Roman" panose="02020603050405020304" pitchFamily="18" charset="0"/>
              </a:rPr>
              <a:t>例：</a:t>
            </a:r>
            <a:r>
              <a:rPr lang="zh-CN" altLang="zh-CN" sz="2800" dirty="0"/>
              <a:t>试分析图所示电路的工作原理，画出共阴极七段数码管显示内容。（表中列出的是</a:t>
            </a:r>
            <a:r>
              <a:rPr lang="en-US" altLang="zh-CN" sz="2800" dirty="0"/>
              <a:t>2716</a:t>
            </a:r>
            <a:r>
              <a:rPr lang="zh-CN" altLang="zh-CN" sz="2800" dirty="0"/>
              <a:t>的十个地址单元中所存的数据）。</a:t>
            </a:r>
            <a:endParaRPr lang="zh-CN" altLang="en-US" sz="2800" dirty="0"/>
          </a:p>
        </p:txBody>
      </p:sp>
      <p:pic>
        <p:nvPicPr>
          <p:cNvPr id="3" name="图片 2"/>
          <p:cNvPicPr>
            <a:picLocks noChangeAspect="1"/>
          </p:cNvPicPr>
          <p:nvPr/>
        </p:nvPicPr>
        <p:blipFill>
          <a:blip r:embed="rId2"/>
          <a:stretch>
            <a:fillRect/>
          </a:stretch>
        </p:blipFill>
        <p:spPr>
          <a:xfrm>
            <a:off x="245745" y="2028825"/>
            <a:ext cx="3470910" cy="3945255"/>
          </a:xfrm>
          <a:prstGeom prst="rect">
            <a:avLst/>
          </a:prstGeom>
        </p:spPr>
      </p:pic>
      <p:pic>
        <p:nvPicPr>
          <p:cNvPr id="4" name="图片 3"/>
          <p:cNvPicPr>
            <a:picLocks noChangeAspect="1"/>
          </p:cNvPicPr>
          <p:nvPr/>
        </p:nvPicPr>
        <p:blipFill>
          <a:blip r:embed="rId3"/>
          <a:stretch>
            <a:fillRect/>
          </a:stretch>
        </p:blipFill>
        <p:spPr>
          <a:xfrm>
            <a:off x="4218305" y="2251075"/>
            <a:ext cx="5013960" cy="3563620"/>
          </a:xfrm>
          <a:prstGeom prst="rect">
            <a:avLst/>
          </a:prstGeom>
        </p:spPr>
      </p:pic>
      <p:sp>
        <p:nvSpPr>
          <p:cNvPr id="2" name="椭圆 1"/>
          <p:cNvSpPr/>
          <p:nvPr/>
        </p:nvSpPr>
        <p:spPr>
          <a:xfrm>
            <a:off x="765810" y="4585970"/>
            <a:ext cx="76200" cy="75565"/>
          </a:xfrm>
          <a:prstGeom prst="ellipse">
            <a:avLst/>
          </a:prstGeom>
          <a:solidFill>
            <a:schemeClr val="tx1"/>
          </a:solidFill>
        </p:spPr>
        <p:txBody>
          <a:bodyPr>
            <a:spAutoFit/>
          </a:bodyPr>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455295" y="5974080"/>
            <a:ext cx="8041640" cy="1014730"/>
          </a:xfrm>
          <a:prstGeom prst="rect">
            <a:avLst/>
          </a:prstGeom>
          <a:noFill/>
          <a:ln>
            <a:noFill/>
          </a:ln>
        </p:spPr>
        <p:txBody>
          <a:bodyPr wrap="square">
            <a:spAutoFit/>
          </a:bodyPr>
          <a:p>
            <a:pPr algn="l" eaLnBrk="1" hangingPunct="1">
              <a:spcBef>
                <a:spcPct val="50000"/>
              </a:spcBef>
              <a:buClrTx/>
              <a:buSzTx/>
              <a:buFontTx/>
              <a:buNone/>
            </a:pPr>
            <a:r>
              <a:rPr lang="zh-CN" altLang="en-US" sz="2400">
                <a:solidFill>
                  <a:schemeClr val="tx1"/>
                </a:solidFill>
                <a:latin typeface="Times New Roman" panose="02020603050405020304" pitchFamily="18" charset="0"/>
              </a:rPr>
              <a:t>由</a:t>
            </a:r>
            <a:r>
              <a:rPr lang="en-US" altLang="zh-CN" sz="2400">
                <a:solidFill>
                  <a:schemeClr val="tx1"/>
                </a:solidFill>
                <a:latin typeface="Times New Roman" panose="02020603050405020304" pitchFamily="18" charset="0"/>
              </a:rPr>
              <a:t>161</a:t>
            </a:r>
            <a:r>
              <a:rPr lang="zh-CN" altLang="en-US" sz="2400">
                <a:solidFill>
                  <a:schemeClr val="tx1"/>
                </a:solidFill>
                <a:latin typeface="Times New Roman" panose="02020603050405020304" pitchFamily="18" charset="0"/>
              </a:rPr>
              <a:t>产生的</a:t>
            </a:r>
            <a:r>
              <a:rPr lang="en-US" altLang="zh-CN" sz="2400">
                <a:solidFill>
                  <a:schemeClr val="tx1"/>
                </a:solidFill>
                <a:latin typeface="Times New Roman" panose="02020603050405020304" pitchFamily="18" charset="0"/>
              </a:rPr>
              <a:t>10</a:t>
            </a:r>
            <a:r>
              <a:rPr lang="zh-CN" altLang="en-US" sz="2400">
                <a:solidFill>
                  <a:schemeClr val="tx1"/>
                </a:solidFill>
                <a:latin typeface="Times New Roman" panose="02020603050405020304" pitchFamily="18" charset="0"/>
              </a:rPr>
              <a:t>个地址，与</a:t>
            </a:r>
            <a:r>
              <a:rPr lang="en-US" altLang="zh-CN" sz="2400">
                <a:solidFill>
                  <a:schemeClr val="tx1"/>
                </a:solidFill>
                <a:latin typeface="Times New Roman" panose="02020603050405020304" pitchFamily="18" charset="0"/>
              </a:rPr>
              <a:t>7</a:t>
            </a:r>
            <a:r>
              <a:rPr lang="zh-CN" altLang="en-US" sz="2400">
                <a:solidFill>
                  <a:schemeClr val="tx1"/>
                </a:solidFill>
                <a:latin typeface="Times New Roman" panose="02020603050405020304" pitchFamily="18" charset="0"/>
              </a:rPr>
              <a:t>条位线构成</a:t>
            </a:r>
            <a:r>
              <a:rPr lang="en-US" altLang="zh-CN" sz="2400">
                <a:solidFill>
                  <a:schemeClr val="tx1"/>
                </a:solidFill>
                <a:latin typeface="Times New Roman" panose="02020603050405020304" pitchFamily="18" charset="0"/>
              </a:rPr>
              <a:t>7x10</a:t>
            </a:r>
            <a:r>
              <a:rPr lang="zh-CN" altLang="en-US" sz="2400">
                <a:solidFill>
                  <a:schemeClr val="tx1"/>
                </a:solidFill>
                <a:latin typeface="Times New Roman" panose="02020603050405020304" pitchFamily="18" charset="0"/>
              </a:rPr>
              <a:t>的存储</a:t>
            </a:r>
            <a:endParaRPr lang="zh-CN" altLang="en-US" sz="2400">
              <a:solidFill>
                <a:schemeClr val="tx1"/>
              </a:solidFill>
              <a:latin typeface="Times New Roman" panose="02020603050405020304" pitchFamily="18" charset="0"/>
            </a:endParaRPr>
          </a:p>
          <a:p>
            <a:pPr algn="l" eaLnBrk="1" hangingPunct="1">
              <a:spcBef>
                <a:spcPct val="50000"/>
              </a:spcBef>
              <a:buClrTx/>
              <a:buSzTx/>
              <a:buFontTx/>
              <a:buNone/>
            </a:pPr>
            <a:r>
              <a:rPr lang="zh-CN" altLang="en-US" sz="2400">
                <a:solidFill>
                  <a:schemeClr val="tx1"/>
                </a:solidFill>
                <a:latin typeface="Times New Roman" panose="02020603050405020304" pitchFamily="18" charset="0"/>
              </a:rPr>
              <a:t>显示</a:t>
            </a:r>
            <a:r>
              <a:rPr lang="en-US" altLang="zh-CN" sz="2400">
                <a:solidFill>
                  <a:schemeClr val="tx1"/>
                </a:solidFill>
                <a:latin typeface="Times New Roman" panose="02020603050405020304" pitchFamily="18" charset="0"/>
              </a:rPr>
              <a:t>0-9</a:t>
            </a:r>
            <a:r>
              <a:rPr lang="zh-CN" altLang="en-US" sz="2400">
                <a:solidFill>
                  <a:schemeClr val="tx1"/>
                </a:solidFill>
                <a:latin typeface="Times New Roman" panose="02020603050405020304" pitchFamily="18" charset="0"/>
              </a:rPr>
              <a:t>的十个数</a:t>
            </a:r>
            <a:r>
              <a:rPr lang="zh-CN" altLang="en-US" sz="2400">
                <a:solidFill>
                  <a:schemeClr val="tx1"/>
                </a:solidFill>
                <a:latin typeface="Times New Roman" panose="02020603050405020304" pitchFamily="18" charset="0"/>
              </a:rPr>
              <a:t>字</a:t>
            </a:r>
            <a:endParaRPr lang="zh-CN" altLang="en-US" sz="2400">
              <a:solidFill>
                <a:schemeClr val="tx1"/>
              </a:solidFill>
              <a:latin typeface="Times New Roman" panose="02020603050405020304" pitchFamily="18" charset="0"/>
            </a:endParaRPr>
          </a:p>
        </p:txBody>
      </p:sp>
      <p:sp>
        <p:nvSpPr>
          <p:cNvPr id="6" name="文本框 5"/>
          <p:cNvSpPr txBox="1"/>
          <p:nvPr/>
        </p:nvSpPr>
        <p:spPr>
          <a:xfrm>
            <a:off x="2011680" y="2196465"/>
            <a:ext cx="151130" cy="337185"/>
          </a:xfrm>
          <a:prstGeom prst="rect">
            <a:avLst/>
          </a:prstGeom>
          <a:noFill/>
          <a:ln>
            <a:noFill/>
          </a:ln>
        </p:spPr>
        <p:txBody>
          <a:bodyPr wrap="square">
            <a:spAutoFit/>
          </a:bodyPr>
          <a:p>
            <a:pPr algn="l" eaLnBrk="1" hangingPunct="1">
              <a:spcBef>
                <a:spcPct val="50000"/>
              </a:spcBef>
              <a:buClrTx/>
              <a:buSzTx/>
              <a:buFontTx/>
              <a:buNone/>
            </a:pPr>
            <a:r>
              <a:rPr lang="en-US" altLang="zh-CN" sz="1600">
                <a:solidFill>
                  <a:schemeClr val="tx1"/>
                </a:solidFill>
                <a:latin typeface="Times New Roman" panose="02020603050405020304" pitchFamily="18" charset="0"/>
              </a:rPr>
              <a:t>a</a:t>
            </a:r>
            <a:endParaRPr lang="en-US" altLang="zh-CN" sz="1600">
              <a:solidFill>
                <a:schemeClr val="tx1"/>
              </a:solidFill>
              <a:latin typeface="Times New Roman" panose="02020603050405020304" pitchFamily="18" charset="0"/>
            </a:endParaRPr>
          </a:p>
        </p:txBody>
      </p:sp>
      <p:sp>
        <p:nvSpPr>
          <p:cNvPr id="7" name="文本框 6"/>
          <p:cNvSpPr txBox="1"/>
          <p:nvPr/>
        </p:nvSpPr>
        <p:spPr>
          <a:xfrm>
            <a:off x="2306320" y="2304415"/>
            <a:ext cx="123190" cy="337185"/>
          </a:xfrm>
          <a:prstGeom prst="rect">
            <a:avLst/>
          </a:prstGeom>
          <a:noFill/>
          <a:ln>
            <a:noFill/>
          </a:ln>
        </p:spPr>
        <p:txBody>
          <a:bodyPr wrap="square">
            <a:spAutoFit/>
          </a:bodyPr>
          <a:p>
            <a:pPr algn="l" eaLnBrk="1" hangingPunct="1">
              <a:spcBef>
                <a:spcPct val="50000"/>
              </a:spcBef>
              <a:buClrTx/>
              <a:buSzTx/>
              <a:buFontTx/>
              <a:buNone/>
            </a:pPr>
            <a:r>
              <a:rPr lang="en-US" altLang="zh-CN" sz="1600">
                <a:solidFill>
                  <a:schemeClr val="tx1"/>
                </a:solidFill>
                <a:latin typeface="Times New Roman" panose="02020603050405020304" pitchFamily="18" charset="0"/>
              </a:rPr>
              <a:t>b</a:t>
            </a:r>
            <a:endParaRPr lang="en-US" altLang="zh-CN" sz="1600">
              <a:solidFill>
                <a:schemeClr val="tx1"/>
              </a:solidFill>
              <a:latin typeface="Times New Roman" panose="02020603050405020304" pitchFamily="18" charset="0"/>
            </a:endParaRPr>
          </a:p>
        </p:txBody>
      </p:sp>
      <p:sp>
        <p:nvSpPr>
          <p:cNvPr id="8" name="文本框 7"/>
          <p:cNvSpPr txBox="1"/>
          <p:nvPr/>
        </p:nvSpPr>
        <p:spPr>
          <a:xfrm>
            <a:off x="2339340" y="2692400"/>
            <a:ext cx="151130" cy="337185"/>
          </a:xfrm>
          <a:prstGeom prst="rect">
            <a:avLst/>
          </a:prstGeom>
          <a:noFill/>
          <a:ln>
            <a:noFill/>
          </a:ln>
        </p:spPr>
        <p:txBody>
          <a:bodyPr wrap="square">
            <a:spAutoFit/>
          </a:bodyPr>
          <a:p>
            <a:pPr algn="l" eaLnBrk="1" hangingPunct="1">
              <a:spcBef>
                <a:spcPct val="50000"/>
              </a:spcBef>
              <a:buClrTx/>
              <a:buSzTx/>
              <a:buFontTx/>
              <a:buNone/>
            </a:pPr>
            <a:r>
              <a:rPr lang="en-US" altLang="zh-CN" sz="1600">
                <a:solidFill>
                  <a:schemeClr val="tx1"/>
                </a:solidFill>
                <a:latin typeface="Times New Roman" panose="02020603050405020304" pitchFamily="18" charset="0"/>
              </a:rPr>
              <a:t>c</a:t>
            </a:r>
            <a:endParaRPr lang="en-US" altLang="zh-CN" sz="1600">
              <a:solidFill>
                <a:schemeClr val="tx1"/>
              </a:solidFill>
              <a:latin typeface="Times New Roman" panose="02020603050405020304" pitchFamily="18" charset="0"/>
            </a:endParaRPr>
          </a:p>
        </p:txBody>
      </p:sp>
      <p:sp>
        <p:nvSpPr>
          <p:cNvPr id="9" name="文本框 8"/>
          <p:cNvSpPr txBox="1"/>
          <p:nvPr/>
        </p:nvSpPr>
        <p:spPr>
          <a:xfrm>
            <a:off x="2011680" y="2730500"/>
            <a:ext cx="151130" cy="337185"/>
          </a:xfrm>
          <a:prstGeom prst="rect">
            <a:avLst/>
          </a:prstGeom>
          <a:noFill/>
          <a:ln>
            <a:noFill/>
          </a:ln>
        </p:spPr>
        <p:txBody>
          <a:bodyPr wrap="square">
            <a:spAutoFit/>
          </a:bodyPr>
          <a:p>
            <a:pPr algn="l" eaLnBrk="1" hangingPunct="1">
              <a:spcBef>
                <a:spcPct val="50000"/>
              </a:spcBef>
              <a:buClrTx/>
              <a:buSzTx/>
              <a:buFontTx/>
              <a:buNone/>
            </a:pPr>
            <a:r>
              <a:rPr lang="en-US" altLang="zh-CN" sz="1600">
                <a:solidFill>
                  <a:schemeClr val="tx1"/>
                </a:solidFill>
                <a:latin typeface="Times New Roman" panose="02020603050405020304" pitchFamily="18" charset="0"/>
              </a:rPr>
              <a:t>d</a:t>
            </a:r>
            <a:endParaRPr lang="en-US" altLang="zh-CN" sz="1600">
              <a:solidFill>
                <a:schemeClr val="tx1"/>
              </a:solidFill>
              <a:latin typeface="Times New Roman" panose="02020603050405020304" pitchFamily="18" charset="0"/>
            </a:endParaRPr>
          </a:p>
        </p:txBody>
      </p:sp>
      <p:sp>
        <p:nvSpPr>
          <p:cNvPr id="10" name="文本框 9"/>
          <p:cNvSpPr txBox="1"/>
          <p:nvPr/>
        </p:nvSpPr>
        <p:spPr>
          <a:xfrm>
            <a:off x="1684020" y="2641600"/>
            <a:ext cx="151130" cy="337185"/>
          </a:xfrm>
          <a:prstGeom prst="rect">
            <a:avLst/>
          </a:prstGeom>
          <a:noFill/>
          <a:ln>
            <a:noFill/>
          </a:ln>
        </p:spPr>
        <p:txBody>
          <a:bodyPr wrap="square">
            <a:spAutoFit/>
          </a:bodyPr>
          <a:p>
            <a:pPr algn="l" eaLnBrk="1" hangingPunct="1">
              <a:spcBef>
                <a:spcPct val="50000"/>
              </a:spcBef>
              <a:buClrTx/>
              <a:buSzTx/>
              <a:buFontTx/>
              <a:buNone/>
            </a:pPr>
            <a:r>
              <a:rPr lang="en-US" altLang="zh-CN" sz="1600">
                <a:solidFill>
                  <a:schemeClr val="tx1"/>
                </a:solidFill>
                <a:latin typeface="Times New Roman" panose="02020603050405020304" pitchFamily="18" charset="0"/>
              </a:rPr>
              <a:t>e</a:t>
            </a:r>
            <a:endParaRPr lang="en-US" altLang="zh-CN" sz="1600">
              <a:solidFill>
                <a:schemeClr val="tx1"/>
              </a:solidFill>
              <a:latin typeface="Times New Roman" panose="02020603050405020304" pitchFamily="18" charset="0"/>
            </a:endParaRPr>
          </a:p>
        </p:txBody>
      </p:sp>
      <p:sp>
        <p:nvSpPr>
          <p:cNvPr id="11" name="文本框 10"/>
          <p:cNvSpPr txBox="1"/>
          <p:nvPr/>
        </p:nvSpPr>
        <p:spPr>
          <a:xfrm>
            <a:off x="1684020" y="2393315"/>
            <a:ext cx="151130" cy="337185"/>
          </a:xfrm>
          <a:prstGeom prst="rect">
            <a:avLst/>
          </a:prstGeom>
          <a:noFill/>
          <a:ln>
            <a:noFill/>
          </a:ln>
        </p:spPr>
        <p:txBody>
          <a:bodyPr wrap="square">
            <a:spAutoFit/>
          </a:bodyPr>
          <a:p>
            <a:pPr algn="l" eaLnBrk="1" hangingPunct="1">
              <a:spcBef>
                <a:spcPct val="50000"/>
              </a:spcBef>
              <a:buClrTx/>
              <a:buSzTx/>
              <a:buFontTx/>
              <a:buNone/>
            </a:pPr>
            <a:r>
              <a:rPr lang="en-US" altLang="zh-CN" sz="1600">
                <a:solidFill>
                  <a:schemeClr val="tx1"/>
                </a:solidFill>
                <a:latin typeface="Times New Roman" panose="02020603050405020304" pitchFamily="18" charset="0"/>
              </a:rPr>
              <a:t>f</a:t>
            </a:r>
            <a:endParaRPr lang="en-US" altLang="zh-CN" sz="1600">
              <a:solidFill>
                <a:schemeClr val="tx1"/>
              </a:solidFill>
              <a:latin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对象 3"/>
          <p:cNvGraphicFramePr>
            <a:graphicFrameLocks noChangeAspect="1"/>
          </p:cNvGraphicFramePr>
          <p:nvPr/>
        </p:nvGraphicFramePr>
        <p:xfrm>
          <a:off x="2537010" y="999572"/>
          <a:ext cx="3674745" cy="2737485"/>
        </p:xfrm>
        <a:graphic>
          <a:graphicData uri="http://schemas.openxmlformats.org/presentationml/2006/ole">
            <mc:AlternateContent xmlns:mc="http://schemas.openxmlformats.org/markup-compatibility/2006">
              <mc:Choice xmlns:v="urn:schemas-microsoft-com:vml" Requires="v">
                <p:oleObj spid="_x0000_s2" name="Visio" r:id="rId1" imgW="1503680" imgH="1120140" progId="Visio.Drawing.11">
                  <p:embed/>
                </p:oleObj>
              </mc:Choice>
              <mc:Fallback>
                <p:oleObj name="Visio" r:id="rId1" imgW="1503680" imgH="1120140" progId="Visio.Drawing.11">
                  <p:embed/>
                  <p:pic>
                    <p:nvPicPr>
                      <p:cNvPr id="0" name="对象 3"/>
                      <p:cNvPicPr>
                        <a:picLocks noChangeAspect="1" noChangeArrowheads="1"/>
                      </p:cNvPicPr>
                      <p:nvPr/>
                    </p:nvPicPr>
                    <p:blipFill>
                      <a:blip r:embed="rId2"/>
                      <a:srcRect/>
                      <a:stretch>
                        <a:fillRect/>
                      </a:stretch>
                    </p:blipFill>
                    <p:spPr bwMode="auto">
                      <a:xfrm>
                        <a:off x="2537010" y="999572"/>
                        <a:ext cx="3674745" cy="2737485"/>
                      </a:xfrm>
                      <a:prstGeom prst="rect">
                        <a:avLst/>
                      </a:prstGeom>
                      <a:solidFill>
                        <a:srgbClr val="EEF9F4"/>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3" name="Rectangle 2"/>
          <p:cNvSpPr>
            <a:spLocks noChangeArrowheads="1"/>
          </p:cNvSpPr>
          <p:nvPr/>
        </p:nvSpPr>
        <p:spPr bwMode="auto">
          <a:xfrm>
            <a:off x="487362" y="4178044"/>
            <a:ext cx="8169275"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dirty="0"/>
              <a:t>E</a:t>
            </a:r>
            <a:r>
              <a:rPr lang="en-US" altLang="zh-CN" sz="2000" baseline="30000" dirty="0"/>
              <a:t>2</a:t>
            </a:r>
            <a:r>
              <a:rPr lang="en-US" altLang="zh-CN" sz="2000" dirty="0"/>
              <a:t>PROM</a:t>
            </a:r>
            <a:r>
              <a:rPr lang="zh-CN" altLang="en-US" sz="2000" dirty="0">
                <a:cs typeface="Times New Roman" panose="02020603050405020304" pitchFamily="18" charset="0"/>
              </a:rPr>
              <a:t>之所以具有样的功能，是因为采用了一种浮栅隧道氧化层</a:t>
            </a:r>
            <a:r>
              <a:rPr lang="en-US" altLang="zh-CN" sz="2000" dirty="0"/>
              <a:t>MOS</a:t>
            </a:r>
            <a:r>
              <a:rPr lang="zh-CN" altLang="en-US" sz="2000" dirty="0">
                <a:cs typeface="Times New Roman" panose="02020603050405020304" pitchFamily="18" charset="0"/>
              </a:rPr>
              <a:t>管</a:t>
            </a:r>
            <a:r>
              <a:rPr lang="en-US" altLang="zh-CN" sz="2000" dirty="0" err="1"/>
              <a:t>Flotox</a:t>
            </a:r>
            <a:r>
              <a:rPr lang="zh-CN" altLang="en-US" sz="2000" dirty="0">
                <a:cs typeface="Times New Roman" panose="02020603050405020304" pitchFamily="18" charset="0"/>
              </a:rPr>
              <a:t>（</a:t>
            </a:r>
            <a:r>
              <a:rPr lang="en-US" altLang="zh-CN" sz="2000" dirty="0"/>
              <a:t>floating gate tunnel oxide</a:t>
            </a:r>
            <a:r>
              <a:rPr lang="zh-CN" altLang="en-US" sz="2000" dirty="0">
                <a:cs typeface="Times New Roman" panose="02020603050405020304" pitchFamily="18" charset="0"/>
              </a:rPr>
              <a:t>）。在</a:t>
            </a:r>
            <a:r>
              <a:rPr lang="en-US" altLang="zh-CN" sz="2000" dirty="0" err="1"/>
              <a:t>Flotox</a:t>
            </a:r>
            <a:r>
              <a:rPr lang="zh-CN" altLang="en-US" sz="2000" dirty="0">
                <a:cs typeface="Times New Roman" panose="02020603050405020304" pitchFamily="18" charset="0"/>
              </a:rPr>
              <a:t>管的浮栅与漏区之间有一个</a:t>
            </a:r>
            <a:r>
              <a:rPr lang="en-US" altLang="zh-CN" sz="2000" dirty="0"/>
              <a:t>20nm</a:t>
            </a:r>
            <a:r>
              <a:rPr lang="zh-CN" altLang="en-US" sz="2000" dirty="0">
                <a:cs typeface="Times New Roman" panose="02020603050405020304" pitchFamily="18" charset="0"/>
              </a:rPr>
              <a:t>左右十分薄的氧化层区域，称为隧道区，当这个区域的电场足够大时，可以在浮栅与漏区出现隧道效应，形成电流，以便对浮栅进行充电或放电。放电相当写“</a:t>
            </a:r>
            <a:r>
              <a:rPr lang="en-US" altLang="zh-CN" sz="2000" dirty="0"/>
              <a:t>1</a:t>
            </a:r>
            <a:r>
              <a:rPr lang="en-US" altLang="zh-CN" sz="2000" dirty="0">
                <a:cs typeface="Times New Roman" panose="02020603050405020304" pitchFamily="18" charset="0"/>
              </a:rPr>
              <a:t>”</a:t>
            </a:r>
            <a:r>
              <a:rPr lang="zh-CN" altLang="en-US" sz="2000" dirty="0">
                <a:cs typeface="Times New Roman" panose="02020603050405020304" pitchFamily="18" charset="0"/>
              </a:rPr>
              <a:t>，充电相当写“</a:t>
            </a:r>
            <a:r>
              <a:rPr lang="en-US" altLang="zh-CN" sz="2000" dirty="0"/>
              <a:t>0</a:t>
            </a:r>
            <a:r>
              <a:rPr lang="en-US" altLang="zh-CN" sz="2000" dirty="0">
                <a:cs typeface="Times New Roman" panose="02020603050405020304" pitchFamily="18" charset="0"/>
              </a:rPr>
              <a:t>”</a:t>
            </a:r>
            <a:r>
              <a:rPr lang="zh-CN" altLang="en-US" sz="2000" dirty="0">
                <a:cs typeface="Times New Roman" panose="02020603050405020304" pitchFamily="18" charset="0"/>
              </a:rPr>
              <a:t>。</a:t>
            </a:r>
            <a:r>
              <a:rPr lang="zh-CN" altLang="en-US" sz="2000" dirty="0"/>
              <a:t> </a:t>
            </a:r>
            <a:endParaRPr lang="zh-CN" altLang="en-US" sz="2000" dirty="0"/>
          </a:p>
        </p:txBody>
      </p:sp>
      <p:sp>
        <p:nvSpPr>
          <p:cNvPr id="3" name="文本框 2"/>
          <p:cNvSpPr txBox="1"/>
          <p:nvPr/>
        </p:nvSpPr>
        <p:spPr bwMode="auto">
          <a:xfrm>
            <a:off x="157315" y="1415845"/>
            <a:ext cx="20310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pPr>
            <a:r>
              <a:rPr lang="en-US" altLang="zh-CN" sz="2800" dirty="0">
                <a:solidFill>
                  <a:schemeClr val="tx1"/>
                </a:solidFill>
                <a:latin typeface="Times New Roman" panose="02020603050405020304" pitchFamily="18" charset="0"/>
              </a:rPr>
              <a:t>5.</a:t>
            </a:r>
            <a:r>
              <a:rPr lang="en-US" altLang="zh-CN" dirty="0">
                <a:solidFill>
                  <a:schemeClr val="tx1"/>
                </a:solidFill>
              </a:rPr>
              <a:t> E</a:t>
            </a:r>
            <a:r>
              <a:rPr lang="en-US" altLang="zh-CN" baseline="30000" dirty="0">
                <a:solidFill>
                  <a:schemeClr val="tx1"/>
                </a:solidFill>
              </a:rPr>
              <a:t>2</a:t>
            </a:r>
            <a:r>
              <a:rPr lang="en-US" altLang="zh-CN" dirty="0">
                <a:solidFill>
                  <a:schemeClr val="tx1"/>
                </a:solidFill>
              </a:rPr>
              <a:t>PROM</a:t>
            </a:r>
            <a:endParaRPr lang="zh-CN" altLang="en-US" sz="2800" dirty="0">
              <a:solidFill>
                <a:schemeClr val="tx1"/>
              </a:solidFill>
              <a:latin typeface="Times New Roman" panose="02020603050405020304" pitchFamily="18" charset="0"/>
            </a:endParaRPr>
          </a:p>
        </p:txBody>
      </p:sp>
      <p:sp>
        <p:nvSpPr>
          <p:cNvPr id="4" name="剪去对角的矩形 3"/>
          <p:cNvSpPr/>
          <p:nvPr/>
        </p:nvSpPr>
        <p:spPr>
          <a:xfrm rot="19980000">
            <a:off x="4956175" y="1856740"/>
            <a:ext cx="143510" cy="545888"/>
          </a:xfrm>
          <a:prstGeom prst="snip2DiagRect">
            <a:avLst/>
          </a:prstGeom>
        </p:spPr>
        <p:txBody>
          <a:bodyPr wrap="square">
            <a:spAutoFit/>
          </a:bodyPr>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6" name="任意多边形 5"/>
          <p:cNvSpPr/>
          <p:nvPr/>
        </p:nvSpPr>
        <p:spPr>
          <a:xfrm>
            <a:off x="4820285" y="1924685"/>
            <a:ext cx="474345" cy="383540"/>
          </a:xfrm>
          <a:custGeom>
            <a:avLst/>
            <a:gdLst>
              <a:gd name="connisteX0" fmla="*/ 95885 w 474345"/>
              <a:gd name="connsiteY0" fmla="*/ 0 h 383540"/>
              <a:gd name="connisteX1" fmla="*/ 163195 w 474345"/>
              <a:gd name="connsiteY1" fmla="*/ 33655 h 383540"/>
              <a:gd name="connisteX2" fmla="*/ 229870 w 474345"/>
              <a:gd name="connsiteY2" fmla="*/ 62230 h 383540"/>
              <a:gd name="connisteX3" fmla="*/ 301625 w 474345"/>
              <a:gd name="connsiteY3" fmla="*/ 100965 h 383540"/>
              <a:gd name="connisteX4" fmla="*/ 354330 w 474345"/>
              <a:gd name="connsiteY4" fmla="*/ 167640 h 383540"/>
              <a:gd name="connisteX5" fmla="*/ 421640 w 474345"/>
              <a:gd name="connsiteY5" fmla="*/ 215900 h 383540"/>
              <a:gd name="connisteX6" fmla="*/ 474345 w 474345"/>
              <a:gd name="connsiteY6" fmla="*/ 282575 h 383540"/>
              <a:gd name="connisteX7" fmla="*/ 474345 w 474345"/>
              <a:gd name="connsiteY7" fmla="*/ 349885 h 383540"/>
              <a:gd name="connisteX8" fmla="*/ 407035 w 474345"/>
              <a:gd name="connsiteY8" fmla="*/ 383540 h 383540"/>
              <a:gd name="connisteX9" fmla="*/ 340360 w 474345"/>
              <a:gd name="connsiteY9" fmla="*/ 363855 h 383540"/>
              <a:gd name="connisteX10" fmla="*/ 278130 w 474345"/>
              <a:gd name="connsiteY10" fmla="*/ 297180 h 383540"/>
              <a:gd name="connisteX11" fmla="*/ 210820 w 474345"/>
              <a:gd name="connsiteY11" fmla="*/ 234950 h 383540"/>
              <a:gd name="connisteX12" fmla="*/ 143510 w 474345"/>
              <a:gd name="connsiteY12" fmla="*/ 220345 h 383540"/>
              <a:gd name="connisteX13" fmla="*/ 76835 w 474345"/>
              <a:gd name="connsiteY13" fmla="*/ 167640 h 383540"/>
              <a:gd name="connisteX14" fmla="*/ 0 w 474345"/>
              <a:gd name="connsiteY14" fmla="*/ 76835 h 38354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Lst>
            <a:rect l="l" t="t" r="r" b="b"/>
            <a:pathLst>
              <a:path w="474345" h="383540">
                <a:moveTo>
                  <a:pt x="95885" y="0"/>
                </a:moveTo>
                <a:lnTo>
                  <a:pt x="163195" y="33655"/>
                </a:lnTo>
                <a:lnTo>
                  <a:pt x="229870" y="62230"/>
                </a:lnTo>
                <a:lnTo>
                  <a:pt x="301625" y="100965"/>
                </a:lnTo>
                <a:lnTo>
                  <a:pt x="354330" y="167640"/>
                </a:lnTo>
                <a:lnTo>
                  <a:pt x="421640" y="215900"/>
                </a:lnTo>
                <a:lnTo>
                  <a:pt x="474345" y="282575"/>
                </a:lnTo>
                <a:lnTo>
                  <a:pt x="474345" y="349885"/>
                </a:lnTo>
                <a:lnTo>
                  <a:pt x="407035" y="383540"/>
                </a:lnTo>
                <a:lnTo>
                  <a:pt x="340360" y="363855"/>
                </a:lnTo>
                <a:lnTo>
                  <a:pt x="278130" y="297180"/>
                </a:lnTo>
                <a:lnTo>
                  <a:pt x="210820" y="234950"/>
                </a:lnTo>
                <a:lnTo>
                  <a:pt x="143510" y="220345"/>
                </a:lnTo>
                <a:lnTo>
                  <a:pt x="76835" y="167640"/>
                </a:lnTo>
                <a:lnTo>
                  <a:pt x="0" y="76835"/>
                </a:lnTo>
              </a:path>
            </a:pathLst>
          </a:custGeom>
          <a:solidFill>
            <a:schemeClr val="accent2"/>
          </a:solidFill>
        </p:spPr>
        <p:txBody>
          <a:bodyPr>
            <a:spAutoFit/>
          </a:bodyPr>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Text Box 2"/>
          <p:cNvSpPr txBox="1">
            <a:spLocks noChangeArrowheads="1"/>
          </p:cNvSpPr>
          <p:nvPr/>
        </p:nvSpPr>
        <p:spPr bwMode="auto">
          <a:xfrm>
            <a:off x="468313" y="1459810"/>
            <a:ext cx="7389812" cy="353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pPr>
            <a:r>
              <a:rPr lang="zh-CN" altLang="en-US" sz="2400" b="0" i="0" dirty="0">
                <a:solidFill>
                  <a:srgbClr val="333333"/>
                </a:solidFill>
                <a:effectLst/>
                <a:latin typeface="Arial" panose="020B0604020202020204" pitchFamily="34" charset="0"/>
              </a:rPr>
              <a:t>存储空间：</a:t>
            </a:r>
            <a:r>
              <a:rPr lang="en-US" altLang="zh-CN" sz="2400" b="0" i="0" dirty="0">
                <a:solidFill>
                  <a:srgbClr val="333333"/>
                </a:solidFill>
                <a:effectLst/>
                <a:latin typeface="Arial" panose="020B0604020202020204" pitchFamily="34" charset="0"/>
              </a:rPr>
              <a:t>2048×8</a:t>
            </a:r>
            <a:r>
              <a:rPr lang="zh-CN" altLang="en-US" sz="2400" b="0" i="0" dirty="0">
                <a:solidFill>
                  <a:srgbClr val="333333"/>
                </a:solidFill>
                <a:effectLst/>
                <a:latin typeface="Arial" panose="020B0604020202020204" pitchFamily="34" charset="0"/>
              </a:rPr>
              <a:t>；</a:t>
            </a:r>
            <a:endParaRPr lang="zh-CN" altLang="en-US" sz="2400" b="0" i="0" dirty="0">
              <a:solidFill>
                <a:srgbClr val="333333"/>
              </a:solidFill>
              <a:effectLst/>
              <a:latin typeface="Arial" panose="020B0604020202020204" pitchFamily="34" charset="0"/>
            </a:endParaRPr>
          </a:p>
          <a:p>
            <a:pPr algn="l">
              <a:lnSpc>
                <a:spcPct val="150000"/>
              </a:lnSpc>
            </a:pPr>
            <a:r>
              <a:rPr lang="en-US" altLang="zh-CN" sz="2400" b="0" i="0" dirty="0">
                <a:solidFill>
                  <a:srgbClr val="333333"/>
                </a:solidFill>
                <a:effectLst/>
                <a:latin typeface="Arial" panose="020B0604020202020204" pitchFamily="34" charset="0"/>
              </a:rPr>
              <a:t>2</a:t>
            </a:r>
            <a:r>
              <a:rPr lang="zh-CN" altLang="en-US" sz="2400" b="0" i="0" dirty="0">
                <a:solidFill>
                  <a:srgbClr val="333333"/>
                </a:solidFill>
                <a:effectLst/>
                <a:latin typeface="Arial" panose="020B0604020202020204" pitchFamily="34" charset="0"/>
              </a:rPr>
              <a:t>线串行接口；</a:t>
            </a:r>
            <a:endParaRPr lang="zh-CN" altLang="en-US" sz="2400" b="0" i="0" dirty="0">
              <a:solidFill>
                <a:srgbClr val="333333"/>
              </a:solidFill>
              <a:effectLst/>
              <a:latin typeface="Arial" panose="020B0604020202020204" pitchFamily="34" charset="0"/>
            </a:endParaRPr>
          </a:p>
          <a:p>
            <a:pPr algn="l">
              <a:lnSpc>
                <a:spcPct val="150000"/>
              </a:lnSpc>
            </a:pPr>
            <a:r>
              <a:rPr lang="zh-CN" altLang="en-US" sz="2400" b="0" i="0" dirty="0">
                <a:solidFill>
                  <a:srgbClr val="333333"/>
                </a:solidFill>
                <a:effectLst/>
                <a:latin typeface="Arial" panose="020B0604020202020204" pitchFamily="34" charset="0"/>
              </a:rPr>
              <a:t>施密特触发，噪声抑制滤波输入；</a:t>
            </a:r>
            <a:endParaRPr lang="zh-CN" altLang="en-US" sz="2400" b="0" i="0" dirty="0">
              <a:solidFill>
                <a:srgbClr val="333333"/>
              </a:solidFill>
              <a:effectLst/>
              <a:latin typeface="Arial" panose="020B0604020202020204" pitchFamily="34" charset="0"/>
            </a:endParaRPr>
          </a:p>
          <a:p>
            <a:pPr algn="l">
              <a:lnSpc>
                <a:spcPct val="150000"/>
              </a:lnSpc>
            </a:pPr>
            <a:r>
              <a:rPr lang="zh-CN" altLang="en-US" sz="2400" b="0" i="0" dirty="0">
                <a:solidFill>
                  <a:srgbClr val="333333"/>
                </a:solidFill>
                <a:effectLst/>
                <a:latin typeface="Arial" panose="020B0604020202020204" pitchFamily="34" charset="0"/>
              </a:rPr>
              <a:t>双向传输协议；</a:t>
            </a:r>
            <a:endParaRPr lang="zh-CN" altLang="en-US" sz="2400" b="0" i="0" dirty="0">
              <a:solidFill>
                <a:srgbClr val="333333"/>
              </a:solidFill>
              <a:effectLst/>
              <a:latin typeface="Arial" panose="020B0604020202020204" pitchFamily="34" charset="0"/>
            </a:endParaRPr>
          </a:p>
          <a:p>
            <a:pPr algn="l">
              <a:lnSpc>
                <a:spcPct val="150000"/>
              </a:lnSpc>
            </a:pPr>
            <a:r>
              <a:rPr lang="en-US" altLang="zh-CN" sz="2400" b="0" i="0" dirty="0">
                <a:solidFill>
                  <a:srgbClr val="333333"/>
                </a:solidFill>
                <a:effectLst/>
                <a:latin typeface="Arial" panose="020B0604020202020204" pitchFamily="34" charset="0"/>
              </a:rPr>
              <a:t>100kHz</a:t>
            </a:r>
            <a:r>
              <a:rPr lang="zh-CN" altLang="en-US" sz="2400" b="0" i="0" dirty="0">
                <a:solidFill>
                  <a:srgbClr val="333333"/>
                </a:solidFill>
                <a:effectLst/>
                <a:latin typeface="Arial" panose="020B0604020202020204" pitchFamily="34" charset="0"/>
              </a:rPr>
              <a:t>（</a:t>
            </a:r>
            <a:r>
              <a:rPr lang="en-US" altLang="zh-CN" sz="2400" b="0" i="0" dirty="0">
                <a:solidFill>
                  <a:srgbClr val="333333"/>
                </a:solidFill>
                <a:effectLst/>
                <a:latin typeface="Arial" panose="020B0604020202020204" pitchFamily="34" charset="0"/>
              </a:rPr>
              <a:t>1.8V</a:t>
            </a:r>
            <a:r>
              <a:rPr lang="zh-CN" altLang="en-US" sz="2400" b="0" i="0" dirty="0">
                <a:solidFill>
                  <a:srgbClr val="333333"/>
                </a:solidFill>
                <a:effectLst/>
                <a:latin typeface="Arial" panose="020B0604020202020204" pitchFamily="34" charset="0"/>
              </a:rPr>
              <a:t>，</a:t>
            </a:r>
            <a:r>
              <a:rPr lang="en-US" altLang="zh-CN" sz="2400" b="0" i="0" dirty="0">
                <a:solidFill>
                  <a:srgbClr val="333333"/>
                </a:solidFill>
                <a:effectLst/>
                <a:latin typeface="Arial" panose="020B0604020202020204" pitchFamily="34" charset="0"/>
              </a:rPr>
              <a:t>2.5V</a:t>
            </a:r>
            <a:r>
              <a:rPr lang="zh-CN" altLang="en-US" sz="2400" b="0" i="0" dirty="0">
                <a:solidFill>
                  <a:srgbClr val="333333"/>
                </a:solidFill>
                <a:effectLst/>
                <a:latin typeface="Arial" panose="020B0604020202020204" pitchFamily="34" charset="0"/>
              </a:rPr>
              <a:t>，</a:t>
            </a:r>
            <a:r>
              <a:rPr lang="en-US" altLang="zh-CN" sz="2400" b="0" i="0" dirty="0">
                <a:solidFill>
                  <a:srgbClr val="333333"/>
                </a:solidFill>
                <a:effectLst/>
                <a:latin typeface="Arial" panose="020B0604020202020204" pitchFamily="34" charset="0"/>
              </a:rPr>
              <a:t>2.7V</a:t>
            </a:r>
            <a:r>
              <a:rPr lang="zh-CN" altLang="en-US" sz="2400" b="0" i="0" dirty="0">
                <a:solidFill>
                  <a:srgbClr val="333333"/>
                </a:solidFill>
                <a:effectLst/>
                <a:latin typeface="Arial" panose="020B0604020202020204" pitchFamily="34" charset="0"/>
              </a:rPr>
              <a:t>）和</a:t>
            </a:r>
            <a:r>
              <a:rPr lang="en-US" altLang="zh-CN" sz="2400" b="0" i="0" dirty="0">
                <a:solidFill>
                  <a:srgbClr val="333333"/>
                </a:solidFill>
                <a:effectLst/>
                <a:latin typeface="Arial" panose="020B0604020202020204" pitchFamily="34" charset="0"/>
              </a:rPr>
              <a:t>400kHz</a:t>
            </a:r>
            <a:r>
              <a:rPr lang="zh-CN" altLang="en-US" sz="2400" b="0" i="0" dirty="0">
                <a:solidFill>
                  <a:srgbClr val="333333"/>
                </a:solidFill>
                <a:effectLst/>
                <a:latin typeface="Arial" panose="020B0604020202020204" pitchFamily="34" charset="0"/>
              </a:rPr>
              <a:t>（</a:t>
            </a:r>
            <a:r>
              <a:rPr lang="en-US" altLang="zh-CN" sz="2400" b="0" i="0" dirty="0">
                <a:solidFill>
                  <a:srgbClr val="333333"/>
                </a:solidFill>
                <a:effectLst/>
                <a:latin typeface="Arial" panose="020B0604020202020204" pitchFamily="34" charset="0"/>
              </a:rPr>
              <a:t>5V</a:t>
            </a:r>
            <a:r>
              <a:rPr lang="zh-CN" altLang="en-US" sz="2400" b="0" i="0" dirty="0">
                <a:solidFill>
                  <a:srgbClr val="333333"/>
                </a:solidFill>
                <a:effectLst/>
                <a:latin typeface="Arial" panose="020B0604020202020204" pitchFamily="34" charset="0"/>
              </a:rPr>
              <a:t>）兼容</a:t>
            </a:r>
            <a:endParaRPr lang="zh-CN" altLang="en-US" sz="2400" b="0" i="0" dirty="0">
              <a:solidFill>
                <a:srgbClr val="333333"/>
              </a:solidFill>
              <a:effectLst/>
              <a:latin typeface="Arial" panose="020B0604020202020204" pitchFamily="34" charset="0"/>
            </a:endParaRPr>
          </a:p>
          <a:p>
            <a:pPr marL="0" marR="0" lvl="0" indent="0" algn="just" defTabSz="914400" rtl="0" eaLnBrk="1" fontAlgn="base" latinLnBrk="0" hangingPunct="1">
              <a:lnSpc>
                <a:spcPct val="150000"/>
              </a:lnSpc>
              <a:spcBef>
                <a:spcPct val="50000"/>
              </a:spcBef>
              <a:spcAft>
                <a:spcPct val="0"/>
              </a:spcAft>
              <a:buClrTx/>
              <a:buSzTx/>
              <a:buFontTx/>
              <a:buNone/>
              <a:defRPr/>
            </a:pP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4854" name="Text Box 6"/>
          <p:cNvSpPr txBox="1">
            <a:spLocks noChangeArrowheads="1"/>
          </p:cNvSpPr>
          <p:nvPr/>
        </p:nvSpPr>
        <p:spPr bwMode="auto">
          <a:xfrm>
            <a:off x="531019" y="546857"/>
            <a:ext cx="7513457"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eaLnBrk="1" hangingPunct="1">
              <a:spcBef>
                <a:spcPct val="20000"/>
              </a:spcBef>
              <a:defRPr/>
            </a:pPr>
            <a:r>
              <a:rPr kumimoji="1" lang="zh-CN" altLang="en-US" sz="2800" b="1" i="0" u="none" strike="noStrike" kern="1200" cap="none" spc="0" normalizeH="0" baseline="0" noProof="0" dirty="0">
                <a:ln>
                  <a:noFill/>
                </a:ln>
                <a:solidFill>
                  <a:srgbClr val="0000CC"/>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如</a:t>
            </a:r>
            <a:r>
              <a:rPr lang="en-US" altLang="zh-CN" b="0" dirty="0">
                <a:solidFill>
                  <a:srgbClr val="483D8B"/>
                </a:solidFill>
                <a:latin typeface="Arial" panose="020B0604020202020204" pitchFamily="34" charset="0"/>
              </a:rPr>
              <a:t>AT24C16C(E</a:t>
            </a:r>
            <a:r>
              <a:rPr lang="en-US" altLang="zh-CN" b="0" baseline="30000" dirty="0">
                <a:solidFill>
                  <a:srgbClr val="483D8B"/>
                </a:solidFill>
                <a:latin typeface="Arial" panose="020B0604020202020204" pitchFamily="34" charset="0"/>
              </a:rPr>
              <a:t>2</a:t>
            </a:r>
            <a:r>
              <a:rPr lang="en-US" altLang="zh-CN" b="0" dirty="0">
                <a:solidFill>
                  <a:srgbClr val="483D8B"/>
                </a:solidFill>
                <a:latin typeface="Arial" panose="020B0604020202020204" pitchFamily="34" charset="0"/>
              </a:rPr>
              <a:t>PROM)</a:t>
            </a:r>
            <a:endParaRPr kumimoji="1" lang="en-US" altLang="zh-CN" sz="2800" b="0" i="0" u="none" strike="noStrike" kern="1200" cap="none" spc="0" normalizeH="0" noProof="0" dirty="0">
              <a:ln>
                <a:noFill/>
              </a:ln>
              <a:solidFill>
                <a:srgbClr val="483D8B"/>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7" name="灯片编号占位符 3"/>
          <p:cNvSpPr txBox="1"/>
          <p:nvPr/>
        </p:nvSpPr>
        <p:spPr>
          <a:xfrm>
            <a:off x="0" y="6309623"/>
            <a:ext cx="903288" cy="33813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z="200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fld>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Text Box 2"/>
          <p:cNvSpPr txBox="1">
            <a:spLocks noChangeArrowheads="1"/>
          </p:cNvSpPr>
          <p:nvPr/>
        </p:nvSpPr>
        <p:spPr bwMode="auto">
          <a:xfrm>
            <a:off x="451644" y="1355871"/>
            <a:ext cx="7389812" cy="603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6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用</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ROM</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实现逻辑函数一般按以下步骤进行：</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4851" name="Text Box 3"/>
          <p:cNvSpPr txBox="1">
            <a:spLocks noChangeArrowheads="1"/>
          </p:cNvSpPr>
          <p:nvPr/>
        </p:nvSpPr>
        <p:spPr bwMode="auto">
          <a:xfrm>
            <a:off x="468313" y="2228387"/>
            <a:ext cx="8064500" cy="1194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ct val="160000"/>
              </a:lnSpc>
              <a:spcBef>
                <a:spcPct val="50000"/>
              </a:spcBef>
              <a:spcAft>
                <a:spcPct val="0"/>
              </a:spcAft>
              <a:buClrTx/>
              <a:buSzTx/>
              <a:buFontTx/>
              <a:buAutoNum type="arabicParenBoth"/>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根据逻辑函数的输入、输出变量数，确定</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ROM</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容量，选择合适的</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ROM</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4852" name="Rectangle 4"/>
          <p:cNvSpPr>
            <a:spLocks noChangeArrowheads="1"/>
          </p:cNvSpPr>
          <p:nvPr/>
        </p:nvSpPr>
        <p:spPr bwMode="auto">
          <a:xfrm>
            <a:off x="468313" y="3691834"/>
            <a:ext cx="9144000" cy="603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6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(2)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写出逻辑函数的最小项表达式，画出</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ROM</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阵列图。 </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4853" name="Rectangle 5"/>
          <p:cNvSpPr>
            <a:spLocks noChangeArrowheads="1"/>
          </p:cNvSpPr>
          <p:nvPr/>
        </p:nvSpPr>
        <p:spPr bwMode="auto">
          <a:xfrm>
            <a:off x="468313" y="4746664"/>
            <a:ext cx="6173788" cy="603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6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(3)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根据阵列图对</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ROM</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进行编程。 </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4854" name="Text Box 6"/>
          <p:cNvSpPr txBox="1">
            <a:spLocks noChangeArrowheads="1"/>
          </p:cNvSpPr>
          <p:nvPr/>
        </p:nvSpPr>
        <p:spPr bwMode="auto">
          <a:xfrm>
            <a:off x="531019" y="546857"/>
            <a:ext cx="75134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eaLnBrk="1" hangingPunct="1">
              <a:spcBef>
                <a:spcPct val="20000"/>
              </a:spcBef>
              <a:defRPr/>
            </a:pPr>
            <a:r>
              <a:rPr kumimoji="1" lang="en-US" altLang="zh-CN" sz="2800" b="1" i="0" u="none" strike="noStrike" kern="1200" cap="none" spc="0" normalizeH="0" baseline="0" noProof="0" dirty="0">
                <a:ln>
                  <a:noFill/>
                </a:ln>
                <a:solidFill>
                  <a:srgbClr val="0000CC"/>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6.</a:t>
            </a:r>
            <a:r>
              <a:rPr kumimoji="1" lang="zh-CN" altLang="en-US" sz="2800" b="1" i="0" u="none" strike="noStrike" kern="1200" cap="none" spc="0" normalizeH="0" baseline="0" noProof="0" dirty="0">
                <a:ln>
                  <a:noFill/>
                </a:ln>
                <a:solidFill>
                  <a:srgbClr val="0000CC"/>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用</a:t>
            </a:r>
            <a:r>
              <a:rPr kumimoji="1" lang="en-US" altLang="zh-CN" sz="2800" b="1" i="0" u="none" strike="noStrike" kern="1200" cap="none" spc="0" normalizeH="0" baseline="0" noProof="0" dirty="0">
                <a:ln>
                  <a:noFill/>
                </a:ln>
                <a:solidFill>
                  <a:srgbClr val="0000CC"/>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EPROM</a:t>
            </a:r>
            <a:r>
              <a:rPr kumimoji="1" lang="zh-CN" altLang="en-US" sz="2800" b="1" i="0" u="none" strike="noStrike" kern="1200" cap="none" spc="0" normalizeH="0" baseline="0" noProof="0" dirty="0">
                <a:ln>
                  <a:noFill/>
                </a:ln>
                <a:solidFill>
                  <a:srgbClr val="0000CC"/>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或</a:t>
            </a:r>
            <a:r>
              <a:rPr lang="en-US" altLang="zh-CN" dirty="0">
                <a:solidFill>
                  <a:schemeClr val="tx1"/>
                </a:solidFill>
              </a:rPr>
              <a:t>E</a:t>
            </a:r>
            <a:r>
              <a:rPr lang="en-US" altLang="zh-CN" baseline="30000" dirty="0">
                <a:solidFill>
                  <a:schemeClr val="tx1"/>
                </a:solidFill>
              </a:rPr>
              <a:t>2</a:t>
            </a:r>
            <a:r>
              <a:rPr lang="en-US" altLang="zh-CN" dirty="0">
                <a:solidFill>
                  <a:schemeClr val="tx1"/>
                </a:solidFill>
              </a:rPr>
              <a:t>PROM</a:t>
            </a:r>
            <a:r>
              <a:rPr kumimoji="1" lang="zh-CN" altLang="en-US" sz="2800" b="1" i="0" u="none" strike="noStrike" kern="1200" cap="none" spc="0" normalizeH="0" baseline="0" noProof="0" dirty="0">
                <a:ln>
                  <a:noFill/>
                </a:ln>
                <a:solidFill>
                  <a:srgbClr val="0000CC"/>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实现组合逻辑函数：</a:t>
            </a:r>
            <a:endParaRPr kumimoji="1" lang="en-US" altLang="zh-CN" sz="2800" b="1" i="0" u="none" strike="noStrike" kern="1200" cap="none" spc="0" normalizeH="0" baseline="0" noProof="0" dirty="0">
              <a:ln>
                <a:noFill/>
              </a:ln>
              <a:solidFill>
                <a:srgbClr val="0000CC"/>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灯片编号占位符 3"/>
          <p:cNvSpPr txBox="1"/>
          <p:nvPr/>
        </p:nvSpPr>
        <p:spPr>
          <a:xfrm>
            <a:off x="0" y="6309623"/>
            <a:ext cx="903288" cy="33813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z="200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fld>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4851"/>
                                        </p:tgtEl>
                                        <p:attrNameLst>
                                          <p:attrName>style.visibility</p:attrName>
                                        </p:attrNameLst>
                                      </p:cBhvr>
                                      <p:to>
                                        <p:strVal val="visible"/>
                                      </p:to>
                                    </p:set>
                                    <p:animEffect transition="in" filter="dissolve">
                                      <p:cBhvr>
                                        <p:cTn id="7" dur="500"/>
                                        <p:tgtEl>
                                          <p:spTgt spid="3348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4852"/>
                                        </p:tgtEl>
                                        <p:attrNameLst>
                                          <p:attrName>style.visibility</p:attrName>
                                        </p:attrNameLst>
                                      </p:cBhvr>
                                      <p:to>
                                        <p:strVal val="visible"/>
                                      </p:to>
                                    </p:set>
                                    <p:animEffect transition="in" filter="checkerboard(across)">
                                      <p:cBhvr>
                                        <p:cTn id="12" dur="500"/>
                                        <p:tgtEl>
                                          <p:spTgt spid="33485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34853"/>
                                        </p:tgtEl>
                                        <p:attrNameLst>
                                          <p:attrName>style.visibility</p:attrName>
                                        </p:attrNameLst>
                                      </p:cBhvr>
                                      <p:to>
                                        <p:strVal val="visible"/>
                                      </p:to>
                                    </p:set>
                                    <p:animEffect transition="in" filter="checkerboard(across)">
                                      <p:cBhvr>
                                        <p:cTn id="17" dur="500"/>
                                        <p:tgtEl>
                                          <p:spTgt spid="334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p:bldP spid="334852" grpId="0"/>
      <p:bldP spid="3348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6</a:t>
            </a:r>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存储器</a:t>
            </a:r>
            <a:endPar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4294967295"/>
          </p:nvPr>
        </p:nvSpPr>
        <p:spPr>
          <a:xfrm>
            <a:off x="52387" y="6428284"/>
            <a:ext cx="903288" cy="338137"/>
          </a:xfrm>
        </p:spPr>
        <p:txBody>
          <a:bodyPr/>
          <a:lstStyle/>
          <a:p>
            <a:pPr>
              <a:defRPr/>
            </a:pPr>
            <a:fld id="{315B291C-51FB-4C18-A138-CCB3C24CD792}" type="slidenum">
              <a:rPr lang="en-US" altLang="zh-CN"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fld>
            <a:endPar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Rectangle 2"/>
          <p:cNvSpPr txBox="1">
            <a:spLocks noChangeArrowheads="1"/>
          </p:cNvSpPr>
          <p:nvPr/>
        </p:nvSpPr>
        <p:spPr bwMode="auto">
          <a:xfrm>
            <a:off x="0" y="935621"/>
            <a:ext cx="3689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1" fontAlgn="base" hangingPunct="1">
              <a:spcBef>
                <a:spcPct val="0"/>
              </a:spcBef>
              <a:spcAft>
                <a:spcPct val="0"/>
              </a:spcAft>
              <a:defRPr kumimoji="1" sz="4000" b="1"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概述：</a:t>
            </a:r>
            <a:endParaRPr lang="zh-CN" altLang="en-US" sz="32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Rectangle 3"/>
          <p:cNvSpPr txBox="1">
            <a:spLocks noChangeArrowheads="1"/>
          </p:cNvSpPr>
          <p:nvPr/>
        </p:nvSpPr>
        <p:spPr>
          <a:xfrm>
            <a:off x="190500" y="2879214"/>
            <a:ext cx="8763000" cy="3375025"/>
          </a:xfrm>
          <a:prstGeom prst="rect">
            <a:avLst/>
          </a:prstGeom>
          <a:extLst>
            <a:ext uri="{91240B29-F687-4F45-9708-019B960494DF}">
              <a14:hiddenLine xmlns:a14="http://schemas.microsoft.com/office/drawing/2010/main" w="9525">
                <a:solidFill>
                  <a:schemeClr val="bg1"/>
                </a:solidFill>
                <a:miter lim="800000"/>
                <a:headEnd/>
                <a:tailEnd/>
              </a14:hiddenLine>
            </a:ext>
          </a:extLst>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一、定义</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600" dirty="0">
                <a:latin typeface="Times New Roman" panose="02020603050405020304" pitchFamily="18" charset="0"/>
                <a:ea typeface="黑体" panose="02010609060101010101" pitchFamily="49" charset="-122"/>
                <a:cs typeface="Times New Roman" panose="02020603050405020304" pitchFamily="18" charset="0"/>
              </a:rPr>
              <a:t>半导体存储器是一种能存储大量二进制信息的半导体器件。在计算机及其它数字系统中，正是利用存储器来存储大量的数据和程序。</a:t>
            </a:r>
            <a:endParaRPr lang="en-US" altLang="zh-CN" sz="2600" dirty="0">
              <a:latin typeface="Times New Roman" panose="02020603050405020304" pitchFamily="18" charset="0"/>
              <a:ea typeface="黑体" panose="02010609060101010101" pitchFamily="49" charset="-122"/>
              <a:cs typeface="Times New Roman" panose="02020603050405020304" pitchFamily="18" charset="0"/>
            </a:endParaRPr>
          </a:p>
          <a:p>
            <a:pPr>
              <a:buFontTx/>
              <a:buNone/>
            </a:pP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a:p>
            <a:pPr>
              <a:buFontTx/>
              <a:buNone/>
            </a:pP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二、存储器容量及存取速度</a:t>
            </a:r>
            <a:r>
              <a:rPr lang="en-US" altLang="zh-CN" sz="2800"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800"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a:buFontTx/>
              <a:buNone/>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dirty="0">
                <a:latin typeface="Times New Roman" panose="02020603050405020304" pitchFamily="18" charset="0"/>
                <a:ea typeface="黑体" panose="02010609060101010101" pitchFamily="49" charset="-122"/>
                <a:cs typeface="Times New Roman" panose="02020603050405020304" pitchFamily="18" charset="0"/>
              </a:rPr>
              <a:t>存储器中存储单元的数量称为存储器</a:t>
            </a:r>
            <a:r>
              <a:rPr lang="zh-CN" altLang="en-US" sz="2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存储容量</a:t>
            </a:r>
            <a:r>
              <a:rPr lang="zh-CN" altLang="en-US" sz="26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600" dirty="0">
              <a:latin typeface="Times New Roman" panose="02020603050405020304" pitchFamily="18" charset="0"/>
              <a:ea typeface="黑体" panose="02010609060101010101" pitchFamily="49" charset="-122"/>
              <a:cs typeface="Times New Roman" panose="02020603050405020304" pitchFamily="18" charset="0"/>
            </a:endParaRPr>
          </a:p>
          <a:p>
            <a:pPr>
              <a:buFontTx/>
              <a:buNone/>
            </a:pPr>
            <a:r>
              <a:rPr lang="zh-CN" altLang="en-US" sz="2600" dirty="0">
                <a:latin typeface="Times New Roman" panose="02020603050405020304" pitchFamily="18" charset="0"/>
                <a:ea typeface="黑体" panose="02010609060101010101" pitchFamily="49" charset="-122"/>
                <a:cs typeface="Times New Roman" panose="02020603050405020304" pitchFamily="18" charset="0"/>
              </a:rPr>
              <a:t>    向存储器中存入及从存储器中取出数据的速度称为</a:t>
            </a:r>
            <a:r>
              <a:rPr lang="zh-CN" altLang="en-US" sz="2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存取速度。</a:t>
            </a:r>
            <a:endParaRPr lang="zh-CN" altLang="en-US" sz="2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504031" y="1622938"/>
            <a:ext cx="8135938" cy="1160463"/>
          </a:xfrm>
          <a:prstGeom prst="rect">
            <a:avLst/>
          </a:prstGeom>
          <a:solidFill>
            <a:schemeClr val="accent2">
              <a:lumMod val="20000"/>
              <a:lumOff val="80000"/>
            </a:schemeClr>
          </a:solidFill>
          <a:ln>
            <a:noFill/>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一、存储器定义；二、存储器两个重要性能指标；</a:t>
            </a:r>
            <a:endParaRPr kumimoji="1" lang="zh-CN" altLang="en-US" sz="280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三、分类及特点；四、存储器与寄存器比较</a:t>
            </a:r>
            <a:endParaRPr kumimoji="1" lang="zh-CN" altLang="en-US" sz="280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874" name="Picture 2" descr="7-5-2"/>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3472784" y="1772074"/>
            <a:ext cx="5656928" cy="48498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35876" name="Object 4"/>
              <p:cNvSpPr txBox="1"/>
              <p:nvPr/>
            </p:nvSpPr>
            <p:spPr bwMode="auto">
              <a:xfrm>
                <a:off x="40034" y="617534"/>
                <a:ext cx="4291012" cy="2417763"/>
              </a:xfrm>
              <a:prstGeom prst="rect">
                <a:avLst/>
              </a:prstGeom>
              <a:noFill/>
              <a:ln>
                <a:noFill/>
              </a:ln>
              <a:effectLst/>
            </p:spPr>
            <p:txBody>
              <a:bodyPr>
                <a:normAutofit fontScale="92500"/>
              </a:bodyPr>
              <a:lstStyle/>
              <a:p>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用</m:t>
                      </m:r>
                      <m:r>
                        <m:rPr>
                          <m:sty m:val="p"/>
                        </m:rPr>
                        <a:rPr lang="zh-CN" altLang="en-US" smtClean="0">
                          <a:solidFill>
                            <a:srgbClr val="000000"/>
                          </a:solidFill>
                          <a:latin typeface="Cambria Math" panose="02040503050406030204" pitchFamily="18" charset="0"/>
                        </a:rPr>
                        <m:t>ROM</m:t>
                      </m:r>
                      <m:r>
                        <a:rPr lang="zh-CN" altLang="en-US" i="1" smtClean="0">
                          <a:solidFill>
                            <a:srgbClr val="000000"/>
                          </a:solidFill>
                          <a:latin typeface="Cambria Math" panose="02040503050406030204" pitchFamily="18" charset="0"/>
                        </a:rPr>
                        <m:t>产生：</m:t>
                      </m:r>
                    </m:oMath>
                    <m:oMath xmlns:m="http://schemas.openxmlformats.org/officeDocument/2006/math">
                      <m:d>
                        <m:dPr>
                          <m:begChr m:val="{"/>
                          <m:endChr m:val=""/>
                          <m:ctrlPr>
                            <a:rPr lang="zh-CN" altLang="en-US" i="1">
                              <a:solidFill>
                                <a:srgbClr val="000000"/>
                              </a:solidFill>
                              <a:latin typeface="Cambria Math" panose="02040503050406030204" pitchFamily="18" charset="0"/>
                            </a:rPr>
                          </m:ctrlPr>
                        </m:dPr>
                        <m:e>
                          <m:m>
                            <m:mPr>
                              <m:mcs>
                                <m:mc>
                                  <m:mcPr>
                                    <m:count m:val="1"/>
                                    <m:mcJc m:val="center"/>
                                  </m:mcPr>
                                </m:mc>
                              </m:mcs>
                              <m:plcHide m:val="on"/>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acc>
                                  <m:accPr>
                                    <m:chr m:val="̅"/>
                                    <m:ctrlPr>
                                      <a:rPr lang="zh-CN" altLang="en-US" b="0" i="1" smtClean="0">
                                        <a:solidFill>
                                          <a:srgbClr val="000000"/>
                                        </a:solidFill>
                                        <a:latin typeface="Cambria Math" panose="02040503050406030204" pitchFamily="18" charset="0"/>
                                      </a:rPr>
                                    </m:ctrlPr>
                                  </m:accPr>
                                  <m:e>
                                    <m:r>
                                      <a:rPr lang="en-US" altLang="zh-CN" b="0" i="1" smtClean="0">
                                        <a:solidFill>
                                          <a:srgbClr val="000000"/>
                                        </a:solidFill>
                                        <a:latin typeface="Cambria Math" panose="02040503050406030204" pitchFamily="18" charset="0"/>
                                      </a:rPr>
                                      <m:t>𝐴</m:t>
                                    </m:r>
                                  </m:e>
                                </m:acc>
                                <m:r>
                                  <a:rPr lang="zh-CN" altLang="en-US" i="1">
                                    <a:solidFill>
                                      <a:srgbClr val="000000"/>
                                    </a:solidFill>
                                    <a:latin typeface="Cambria Math" panose="02040503050406030204" pitchFamily="18" charset="0"/>
                                  </a:rPr>
                                  <m:t>𝐵𝐶</m:t>
                                </m:r>
                                <m:r>
                                  <a:rPr lang="zh-CN" altLang="en-US" i="1">
                                    <a:solidFill>
                                      <a:srgbClr val="000000"/>
                                    </a:solidFill>
                                    <a:latin typeface="Cambria Math" panose="02040503050406030204" pitchFamily="18" charset="0"/>
                                  </a:rPr>
                                  <m:t>+</m:t>
                                </m:r>
                                <m:m>
                                  <m:mPr>
                                    <m:mcs>
                                      <m:mc>
                                        <m:mcPr>
                                          <m:count m:val="2"/>
                                          <m:mcJc m:val="center"/>
                                        </m:mcPr>
                                      </m:mc>
                                    </m:mcs>
                                    <m:plcHide m:val="on"/>
                                    <m:ctrlPr>
                                      <a:rPr lang="zh-CN" altLang="en-US" i="1">
                                        <a:solidFill>
                                          <a:srgbClr val="000000"/>
                                        </a:solidFill>
                                        <a:latin typeface="Cambria Math" panose="02040503050406030204" pitchFamily="18" charset="0"/>
                                      </a:rPr>
                                    </m:ctrlPr>
                                  </m:mPr>
                                  <m:mr>
                                    <m:e>
                                      <m:acc>
                                        <m:accPr>
                                          <m:chr m:val="̅"/>
                                          <m:ctrlPr>
                                            <a:rPr lang="zh-CN" altLang="en-US" b="0" i="1" smtClean="0">
                                              <a:solidFill>
                                                <a:srgbClr val="000000"/>
                                              </a:solidFill>
                                              <a:latin typeface="Cambria Math" panose="02040503050406030204" pitchFamily="18" charset="0"/>
                                            </a:rPr>
                                          </m:ctrlPr>
                                        </m:accPr>
                                        <m:e>
                                          <m:r>
                                            <a:rPr lang="en-US" altLang="zh-CN" b="0" i="1" smtClean="0">
                                              <a:solidFill>
                                                <a:srgbClr val="000000"/>
                                              </a:solidFill>
                                              <a:latin typeface="Cambria Math" panose="02040503050406030204" pitchFamily="18" charset="0"/>
                                            </a:rPr>
                                            <m:t>𝐴</m:t>
                                          </m:r>
                                          <m:r>
                                            <a:rPr lang="en-US" altLang="zh-CN" b="0" i="1" smtClean="0">
                                              <a:solidFill>
                                                <a:srgbClr val="000000"/>
                                              </a:solidFill>
                                              <a:latin typeface="Cambria Math" panose="02040503050406030204" pitchFamily="18" charset="0"/>
                                            </a:rPr>
                                            <m:t> </m:t>
                                          </m:r>
                                        </m:e>
                                      </m:acc>
                                      <m:acc>
                                        <m:accPr>
                                          <m:chr m:val="̅"/>
                                          <m:ctrlPr>
                                            <a:rPr lang="zh-CN" altLang="en-US" b="0" i="1" smtClean="0">
                                              <a:solidFill>
                                                <a:srgbClr val="000000"/>
                                              </a:solidFill>
                                              <a:latin typeface="Cambria Math" panose="02040503050406030204" pitchFamily="18" charset="0"/>
                                            </a:rPr>
                                          </m:ctrlPr>
                                        </m:accPr>
                                        <m:e>
                                          <m:r>
                                            <a:rPr lang="en-US" altLang="zh-CN" b="0" i="1" smtClean="0">
                                              <a:solidFill>
                                                <a:srgbClr val="000000"/>
                                              </a:solidFill>
                                              <a:latin typeface="Cambria Math" panose="02040503050406030204" pitchFamily="18" charset="0"/>
                                            </a:rPr>
                                            <m:t>𝐵</m:t>
                                          </m:r>
                                        </m:e>
                                      </m:acc>
                                      <m:r>
                                        <a:rPr lang="en-US" altLang="zh-CN" b="0" i="1" smtClean="0">
                                          <a:solidFill>
                                            <a:srgbClr val="000000"/>
                                          </a:solidFill>
                                          <a:latin typeface="Cambria Math" panose="02040503050406030204" pitchFamily="18" charset="0"/>
                                        </a:rPr>
                                        <m:t>𝐶</m:t>
                                      </m:r>
                                      <m:m>
                                        <m:mPr>
                                          <m:mcs>
                                            <m:mc>
                                              <m:mcPr>
                                                <m:count m:val="3"/>
                                                <m:mcJc m:val="center"/>
                                              </m:mcPr>
                                            </m:mc>
                                          </m:mcs>
                                          <m:plcHide m:val="on"/>
                                          <m:ctrlPr>
                                            <a:rPr lang="zh-CN" altLang="en-US" b="0" i="1">
                                              <a:solidFill>
                                                <a:srgbClr val="000000"/>
                                              </a:solidFill>
                                              <a:latin typeface="Cambria Math" panose="02040503050406030204" pitchFamily="18" charset="0"/>
                                            </a:rPr>
                                          </m:ctrlPr>
                                        </m:mPr>
                                        <m:mr>
                                          <m:e/>
                                          <m:e/>
                                          <m:e/>
                                        </m:mr>
                                      </m:m>
                                    </m:e>
                                    <m:e/>
                                  </m:mr>
                                </m:m>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𝐴</m:t>
                                </m:r>
                                <m:acc>
                                  <m:accPr>
                                    <m:chr m:val="̅"/>
                                    <m:ctrlPr>
                                      <a:rPr lang="zh-CN" altLang="en-US" b="0" i="1" smtClean="0">
                                        <a:solidFill>
                                          <a:srgbClr val="000000"/>
                                        </a:solidFill>
                                        <a:latin typeface="Cambria Math" panose="02040503050406030204" pitchFamily="18" charset="0"/>
                                      </a:rPr>
                                    </m:ctrlPr>
                                  </m:accPr>
                                  <m:e>
                                    <m:r>
                                      <a:rPr lang="en-US" altLang="zh-CN" b="0" i="1" smtClean="0">
                                        <a:solidFill>
                                          <a:srgbClr val="000000"/>
                                        </a:solidFill>
                                        <a:latin typeface="Cambria Math" panose="02040503050406030204" pitchFamily="18" charset="0"/>
                                      </a:rPr>
                                      <m:t>𝐵</m:t>
                                    </m:r>
                                  </m:e>
                                </m:acc>
                                <m:r>
                                  <a:rPr lang="zh-CN" altLang="en-US" i="1">
                                    <a:solidFill>
                                      <a:srgbClr val="000000"/>
                                    </a:solidFill>
                                    <a:latin typeface="Cambria Math" panose="02040503050406030204" pitchFamily="18" charset="0"/>
                                  </a:rPr>
                                  <m:t>𝐶</m:t>
                                </m:r>
                                <m:acc>
                                  <m:accPr>
                                    <m:chr m:val="̅"/>
                                    <m:ctrlPr>
                                      <a:rPr lang="zh-CN" altLang="en-US" b="0" i="1" smtClean="0">
                                        <a:solidFill>
                                          <a:srgbClr val="000000"/>
                                        </a:solidFill>
                                        <a:latin typeface="Cambria Math" panose="02040503050406030204" pitchFamily="18" charset="0"/>
                                      </a:rPr>
                                    </m:ctrlPr>
                                  </m:accPr>
                                  <m:e>
                                    <m:r>
                                      <a:rPr lang="en-US" altLang="zh-CN" b="0" i="1" smtClean="0">
                                        <a:solidFill>
                                          <a:srgbClr val="000000"/>
                                        </a:solidFill>
                                        <a:latin typeface="Cambria Math" panose="02040503050406030204" pitchFamily="18" charset="0"/>
                                      </a:rPr>
                                      <m:t>𝐷</m:t>
                                    </m:r>
                                  </m:e>
                                </m:acc>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𝐵𝐶</m:t>
                                </m:r>
                                <m:acc>
                                  <m:accPr>
                                    <m:chr m:val="̅"/>
                                    <m:ctrlPr>
                                      <a:rPr lang="zh-CN" altLang="en-US" b="0" i="1">
                                        <a:solidFill>
                                          <a:srgbClr val="000000"/>
                                        </a:solidFill>
                                        <a:latin typeface="Cambria Math" panose="02040503050406030204" pitchFamily="18" charset="0"/>
                                      </a:rPr>
                                    </m:ctrlPr>
                                  </m:accPr>
                                  <m:e>
                                    <m:r>
                                      <a:rPr lang="en-US" altLang="zh-CN" b="0" i="1">
                                        <a:solidFill>
                                          <a:srgbClr val="000000"/>
                                        </a:solidFill>
                                        <a:latin typeface="Cambria Math" panose="02040503050406030204" pitchFamily="18" charset="0"/>
                                      </a:rPr>
                                      <m:t>𝐷</m:t>
                                    </m:r>
                                  </m:e>
                                </m:acc>
                                <m:r>
                                  <a:rPr lang="zh-CN" altLang="en-US" i="1">
                                    <a:solidFill>
                                      <a:srgbClr val="000000"/>
                                    </a:solidFill>
                                    <a:latin typeface="Cambria Math" panose="02040503050406030204" pitchFamily="18" charset="0"/>
                                  </a:rPr>
                                  <m:t>+</m:t>
                                </m:r>
                                <m:acc>
                                  <m:accPr>
                                    <m:chr m:val="̅"/>
                                    <m:ctrlPr>
                                      <a:rPr lang="zh-CN" altLang="en-US" b="0" i="1">
                                        <a:solidFill>
                                          <a:srgbClr val="000000"/>
                                        </a:solidFill>
                                        <a:latin typeface="Cambria Math" panose="02040503050406030204" pitchFamily="18" charset="0"/>
                                      </a:rPr>
                                    </m:ctrlPr>
                                  </m:accPr>
                                  <m:e>
                                    <m:r>
                                      <a:rPr lang="en-US" altLang="zh-CN" b="0" i="1">
                                        <a:solidFill>
                                          <a:srgbClr val="000000"/>
                                        </a:solidFill>
                                        <a:latin typeface="Cambria Math" panose="02040503050406030204" pitchFamily="18" charset="0"/>
                                      </a:rPr>
                                      <m:t>𝐴</m:t>
                                    </m:r>
                                  </m:e>
                                </m:acc>
                                <m:r>
                                  <a:rPr lang="zh-CN" altLang="en-US" i="1">
                                    <a:solidFill>
                                      <a:srgbClr val="000000"/>
                                    </a:solidFill>
                                    <a:latin typeface="Cambria Math" panose="02040503050406030204" pitchFamily="18" charset="0"/>
                                  </a:rPr>
                                  <m:t>𝐵𝐶𝐷</m:t>
                                </m:r>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𝐴𝐵𝐶</m:t>
                                </m:r>
                                <m:acc>
                                  <m:accPr>
                                    <m:chr m:val="̅"/>
                                    <m:ctrlPr>
                                      <a:rPr lang="zh-CN" altLang="en-US" b="0" i="1">
                                        <a:solidFill>
                                          <a:srgbClr val="000000"/>
                                        </a:solidFill>
                                        <a:latin typeface="Cambria Math" panose="02040503050406030204" pitchFamily="18" charset="0"/>
                                      </a:rPr>
                                    </m:ctrlPr>
                                  </m:accPr>
                                  <m:e>
                                    <m:r>
                                      <a:rPr lang="en-US" altLang="zh-CN" b="0" i="1">
                                        <a:solidFill>
                                          <a:srgbClr val="000000"/>
                                        </a:solidFill>
                                        <a:latin typeface="Cambria Math" panose="02040503050406030204" pitchFamily="18" charset="0"/>
                                      </a:rPr>
                                      <m:t>𝐷</m:t>
                                    </m:r>
                                  </m:e>
                                </m:acc>
                                <m:r>
                                  <a:rPr lang="zh-CN" altLang="en-US" i="1">
                                    <a:solidFill>
                                      <a:srgbClr val="000000"/>
                                    </a:solidFill>
                                    <a:latin typeface="Cambria Math" panose="02040503050406030204" pitchFamily="18" charset="0"/>
                                  </a:rPr>
                                  <m:t>+</m:t>
                                </m:r>
                                <m:acc>
                                  <m:accPr>
                                    <m:chr m:val="̅"/>
                                    <m:ctrlPr>
                                      <a:rPr lang="zh-CN" altLang="en-US" b="0" i="1">
                                        <a:solidFill>
                                          <a:srgbClr val="000000"/>
                                        </a:solidFill>
                                        <a:latin typeface="Cambria Math" panose="02040503050406030204" pitchFamily="18" charset="0"/>
                                      </a:rPr>
                                    </m:ctrlPr>
                                  </m:accPr>
                                  <m:e>
                                    <m:r>
                                      <a:rPr lang="en-US" altLang="zh-CN" b="0" i="1">
                                        <a:solidFill>
                                          <a:srgbClr val="000000"/>
                                        </a:solidFill>
                                        <a:latin typeface="Cambria Math" panose="02040503050406030204" pitchFamily="18" charset="0"/>
                                      </a:rPr>
                                      <m:t>𝐴</m:t>
                                    </m:r>
                                  </m:e>
                                </m:acc>
                                <m:r>
                                  <a:rPr lang="zh-CN" altLang="en-US" i="1">
                                    <a:solidFill>
                                      <a:srgbClr val="000000"/>
                                    </a:solidFill>
                                    <a:latin typeface="Cambria Math" panose="02040503050406030204" pitchFamily="18" charset="0"/>
                                  </a:rPr>
                                  <m:t>𝐵</m:t>
                                </m:r>
                                <m:acc>
                                  <m:accPr>
                                    <m:chr m:val="̅"/>
                                    <m:ctrlPr>
                                      <a:rPr lang="zh-CN" altLang="en-US" b="0" i="1" smtClean="0">
                                        <a:solidFill>
                                          <a:srgbClr val="000000"/>
                                        </a:solidFill>
                                        <a:latin typeface="Cambria Math" panose="02040503050406030204" pitchFamily="18" charset="0"/>
                                      </a:rPr>
                                    </m:ctrlPr>
                                  </m:accPr>
                                  <m:e>
                                    <m:r>
                                      <a:rPr lang="en-US" altLang="zh-CN" b="0" i="1" smtClean="0">
                                        <a:solidFill>
                                          <a:srgbClr val="000000"/>
                                        </a:solidFill>
                                        <a:latin typeface="Cambria Math" panose="02040503050406030204" pitchFamily="18" charset="0"/>
                                      </a:rPr>
                                      <m:t>𝐶</m:t>
                                    </m:r>
                                  </m:e>
                                </m:acc>
                                <m:acc>
                                  <m:accPr>
                                    <m:chr m:val="̅"/>
                                    <m:ctrlPr>
                                      <a:rPr lang="zh-CN" altLang="en-US" b="0" i="1" smtClean="0">
                                        <a:solidFill>
                                          <a:srgbClr val="000000"/>
                                        </a:solidFill>
                                        <a:latin typeface="Cambria Math" panose="02040503050406030204" pitchFamily="18" charset="0"/>
                                      </a:rPr>
                                    </m:ctrlPr>
                                  </m:accPr>
                                  <m:e>
                                    <m:r>
                                      <a:rPr lang="en-US" altLang="zh-CN" b="0" i="1" smtClean="0">
                                        <a:solidFill>
                                          <a:srgbClr val="000000"/>
                                        </a:solidFill>
                                        <a:latin typeface="Cambria Math" panose="02040503050406030204" pitchFamily="18" charset="0"/>
                                      </a:rPr>
                                      <m:t>𝐷</m:t>
                                    </m:r>
                                  </m:e>
                                </m:acc>
                                <m:m>
                                  <m:mPr>
                                    <m:mcs>
                                      <m:mc>
                                        <m:mcPr>
                                          <m:count m:val="3"/>
                                          <m:mcJc m:val="center"/>
                                        </m:mcPr>
                                      </m:mc>
                                    </m:mcs>
                                    <m:plcHide m:val="on"/>
                                    <m:ctrlPr>
                                      <a:rPr lang="zh-CN" altLang="en-US" i="1">
                                        <a:solidFill>
                                          <a:srgbClr val="000000"/>
                                        </a:solidFill>
                                        <a:latin typeface="Cambria Math" panose="02040503050406030204" pitchFamily="18" charset="0"/>
                                      </a:rPr>
                                    </m:ctrlPr>
                                  </m:mPr>
                                  <m:mr>
                                    <m:e/>
                                    <m:e/>
                                    <m:e/>
                                  </m:mr>
                                </m:m>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4</m:t>
                                    </m:r>
                                  </m:sub>
                                </m:sSub>
                                <m:r>
                                  <a:rPr lang="zh-CN" altLang="en-US" i="1">
                                    <a:solidFill>
                                      <a:srgbClr val="000000"/>
                                    </a:solidFill>
                                    <a:latin typeface="Cambria Math" panose="02040503050406030204" pitchFamily="18" charset="0"/>
                                  </a:rPr>
                                  <m:t>=</m:t>
                                </m:r>
                                <m:acc>
                                  <m:accPr>
                                    <m:chr m:val="̅"/>
                                    <m:ctrlPr>
                                      <a:rPr lang="zh-CN" altLang="en-US" b="0" i="1">
                                        <a:solidFill>
                                          <a:srgbClr val="000000"/>
                                        </a:solidFill>
                                        <a:latin typeface="Cambria Math" panose="02040503050406030204" pitchFamily="18" charset="0"/>
                                      </a:rPr>
                                    </m:ctrlPr>
                                  </m:accPr>
                                  <m:e>
                                    <m:r>
                                      <a:rPr lang="en-US" altLang="zh-CN" b="0" i="1">
                                        <a:solidFill>
                                          <a:srgbClr val="000000"/>
                                        </a:solidFill>
                                        <a:latin typeface="Cambria Math" panose="02040503050406030204" pitchFamily="18" charset="0"/>
                                      </a:rPr>
                                      <m:t>𝐴</m:t>
                                    </m:r>
                                  </m:e>
                                </m:acc>
                                <m:acc>
                                  <m:accPr>
                                    <m:chr m:val="̅"/>
                                    <m:ctrlPr>
                                      <a:rPr lang="zh-CN" altLang="en-US" b="0" i="1">
                                        <a:solidFill>
                                          <a:srgbClr val="000000"/>
                                        </a:solidFill>
                                        <a:latin typeface="Cambria Math" panose="02040503050406030204" pitchFamily="18" charset="0"/>
                                      </a:rPr>
                                    </m:ctrlPr>
                                  </m:accPr>
                                  <m:e>
                                    <m:r>
                                      <a:rPr lang="en-US" altLang="zh-CN" b="0" i="1">
                                        <a:solidFill>
                                          <a:srgbClr val="000000"/>
                                        </a:solidFill>
                                        <a:latin typeface="Cambria Math" panose="02040503050406030204" pitchFamily="18" charset="0"/>
                                      </a:rPr>
                                      <m:t>𝐵</m:t>
                                    </m:r>
                                  </m:e>
                                </m:acc>
                                <m:r>
                                  <a:rPr lang="zh-CN" altLang="en-US" i="1">
                                    <a:solidFill>
                                      <a:srgbClr val="000000"/>
                                    </a:solidFill>
                                    <a:latin typeface="Cambria Math" panose="02040503050406030204" pitchFamily="18" charset="0"/>
                                  </a:rPr>
                                  <m:t>𝐶</m:t>
                                </m:r>
                                <m:acc>
                                  <m:accPr>
                                    <m:chr m:val="̅"/>
                                    <m:ctrlPr>
                                      <a:rPr lang="zh-CN" altLang="en-US" b="0" i="1">
                                        <a:solidFill>
                                          <a:srgbClr val="000000"/>
                                        </a:solidFill>
                                        <a:latin typeface="Cambria Math" panose="02040503050406030204" pitchFamily="18" charset="0"/>
                                      </a:rPr>
                                    </m:ctrlPr>
                                  </m:accPr>
                                  <m:e>
                                    <m:r>
                                      <a:rPr lang="en-US" altLang="zh-CN" b="0" i="1">
                                        <a:solidFill>
                                          <a:srgbClr val="000000"/>
                                        </a:solidFill>
                                        <a:latin typeface="Cambria Math" panose="02040503050406030204" pitchFamily="18" charset="0"/>
                                      </a:rPr>
                                      <m:t>𝐷</m:t>
                                    </m:r>
                                  </m:e>
                                </m:acc>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𝐴𝐵𝐶𝐷</m:t>
                                </m:r>
                                <m:m>
                                  <m:mPr>
                                    <m:mcs>
                                      <m:mc>
                                        <m:mcPr>
                                          <m:count m:val="3"/>
                                          <m:mcJc m:val="center"/>
                                        </m:mcPr>
                                      </m:mc>
                                    </m:mcs>
                                    <m:plcHide m:val="on"/>
                                    <m:ctrlPr>
                                      <a:rPr lang="zh-CN" altLang="en-US" i="1">
                                        <a:solidFill>
                                          <a:srgbClr val="000000"/>
                                        </a:solidFill>
                                        <a:latin typeface="Cambria Math" panose="02040503050406030204" pitchFamily="18" charset="0"/>
                                      </a:rPr>
                                    </m:ctrlPr>
                                  </m:mPr>
                                  <m:mr>
                                    <m:e/>
                                    <m:e/>
                                    <m:e/>
                                  </m:mr>
                                </m:m>
                              </m:e>
                            </m:mr>
                          </m:m>
                        </m:e>
                      </m:d>
                    </m:oMath>
                  </m:oMathPara>
                </a14:m>
                <a:endParaRPr lang="zh-CN" altLang="en-US" dirty="0"/>
              </a:p>
            </p:txBody>
          </p:sp>
        </mc:Choice>
        <mc:Fallback>
          <p:sp>
            <p:nvSpPr>
              <p:cNvPr id="335876" name="Object 4"/>
              <p:cNvSpPr txBox="1">
                <a:spLocks noRot="1" noChangeAspect="1" noMove="1" noResize="1" noEditPoints="1" noAdjustHandles="1" noChangeArrowheads="1" noChangeShapeType="1" noTextEdit="1"/>
              </p:cNvSpPr>
              <p:nvPr/>
            </p:nvSpPr>
            <p:spPr bwMode="auto">
              <a:xfrm>
                <a:off x="40034" y="617534"/>
                <a:ext cx="4291012" cy="2417763"/>
              </a:xfrm>
              <a:prstGeom prst="rect">
                <a:avLst/>
              </a:prstGeom>
              <a:blipFill rotWithShape="1">
                <a:blip r:embed="rId2"/>
                <a:stretch>
                  <a:fillRect l="-1" t="-13" r="8" b="26"/>
                </a:stretch>
              </a:blipFill>
              <a:ln>
                <a:noFill/>
              </a:ln>
              <a:effectLst/>
            </p:spPr>
            <p:txBody>
              <a:bodyPr/>
              <a:lstStyle/>
              <a:p>
                <a:r>
                  <a:rPr lang="zh-CN" altLang="en-US">
                    <a:noFill/>
                  </a:rPr>
                  <a:t> </a:t>
                </a:r>
              </a:p>
            </p:txBody>
          </p:sp>
        </mc:Fallback>
      </mc:AlternateContent>
      <p:sp>
        <p:nvSpPr>
          <p:cNvPr id="335875" name="Rectangle 3"/>
          <p:cNvSpPr>
            <a:spLocks noGrp="1" noChangeArrowheads="1"/>
          </p:cNvSpPr>
          <p:nvPr>
            <p:ph type="title" idx="4294967295"/>
          </p:nvPr>
        </p:nvSpPr>
        <p:spPr>
          <a:xfrm>
            <a:off x="40034" y="211480"/>
            <a:ext cx="1530350" cy="468312"/>
          </a:xfrm>
          <a:noFill/>
        </p:spPr>
        <p:txBody>
          <a:bodyPr/>
          <a:lstStyle/>
          <a:p>
            <a:r>
              <a:rPr lang="zh-CN" altLang="en-US" sz="2800" b="1" dirty="0">
                <a:latin typeface="Times New Roman" panose="02020603050405020304" pitchFamily="18" charset="0"/>
                <a:cs typeface="Times New Roman" panose="02020603050405020304" pitchFamily="18" charset="0"/>
              </a:rPr>
              <a:t>例题：</a:t>
            </a:r>
            <a:endParaRPr lang="en-US" altLang="zh-CN" sz="2800" b="1" dirty="0">
              <a:latin typeface="Times New Roman" panose="02020603050405020304" pitchFamily="18" charset="0"/>
              <a:cs typeface="Times New Roman" panose="02020603050405020304" pitchFamily="18" charset="0"/>
            </a:endParaRPr>
          </a:p>
        </p:txBody>
      </p:sp>
      <p:sp>
        <p:nvSpPr>
          <p:cNvPr id="335878" name="AutoShape 6"/>
          <p:cNvSpPr>
            <a:spLocks noChangeArrowheads="1"/>
          </p:cNvSpPr>
          <p:nvPr/>
        </p:nvSpPr>
        <p:spPr bwMode="auto">
          <a:xfrm rot="5400000">
            <a:off x="1391603" y="3115158"/>
            <a:ext cx="431800" cy="431800"/>
          </a:xfrm>
          <a:prstGeom prst="right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35879" name="Object 7"/>
              <p:cNvSpPr txBox="1"/>
              <p:nvPr/>
            </p:nvSpPr>
            <p:spPr bwMode="auto">
              <a:xfrm>
                <a:off x="439103" y="3587116"/>
                <a:ext cx="2336800" cy="2976562"/>
              </a:xfrm>
              <a:prstGeom prst="rect">
                <a:avLst/>
              </a:prstGeom>
              <a:noFill/>
              <a:ln>
                <a:noFill/>
              </a:ln>
              <a:effectLst/>
            </p:spPr>
            <p:txBody>
              <a:bodyPr>
                <a:normAutofit fontScale="70000" lnSpcReduction="20000"/>
              </a:bodyPr>
              <a:lstStyle/>
              <a:p>
                <a14:m>
                  <m:oMathPara xmlns:m="http://schemas.openxmlformats.org/officeDocument/2006/math">
                    <m:oMathParaPr>
                      <m:jc m:val="left"/>
                    </m:oMathParaPr>
                    <m:oMath xmlns:m="http://schemas.openxmlformats.org/officeDocument/2006/math">
                      <m:d>
                        <m:dPr>
                          <m:begChr m:val="{"/>
                          <m:endChr m:val=""/>
                          <m:ctrlPr>
                            <a:rPr lang="zh-CN" altLang="en-US" sz="2400" i="1">
                              <a:solidFill>
                                <a:srgbClr val="000000"/>
                              </a:solidFill>
                              <a:latin typeface="Cambria Math" panose="02040503050406030204" pitchFamily="18" charset="0"/>
                            </a:rPr>
                          </m:ctrlPr>
                        </m:dPr>
                        <m:e>
                          <m:m>
                            <m:mPr>
                              <m:mcs>
                                <m:mc>
                                  <m:mcPr>
                                    <m:count m:val="1"/>
                                    <m:mcJc m:val="center"/>
                                  </m:mcPr>
                                </m:mc>
                              </m:mcs>
                              <m:plcHide m:val="on"/>
                              <m:ctrlPr>
                                <a:rPr lang="zh-CN" altLang="en-US" sz="2400" i="1">
                                  <a:solidFill>
                                    <a:srgbClr val="000000"/>
                                  </a:solidFill>
                                  <a:latin typeface="Cambria Math" panose="02040503050406030204" pitchFamily="18" charset="0"/>
                                </a:rPr>
                              </m:ctrlPr>
                            </m:mPr>
                            <m:m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𝑌</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nary>
                                  <m:naryPr>
                                    <m:chr m:val="∑"/>
                                    <m:subHide m:val="on"/>
                                    <m:supHide m:val="on"/>
                                    <m:ctrlPr>
                                      <a:rPr lang="zh-CN" altLang="en-US" sz="2400" i="1">
                                        <a:solidFill>
                                          <a:srgbClr val="000000"/>
                                        </a:solidFill>
                                        <a:latin typeface="Cambria Math" panose="02040503050406030204" pitchFamily="18" charset="0"/>
                                      </a:rPr>
                                    </m:ctrlPr>
                                  </m:naryPr>
                                  <m:sub/>
                                  <m:sup/>
                                  <m:e>
                                    <m:r>
                                      <a:rPr lang="zh-CN" altLang="en-US" sz="2400" i="1">
                                        <a:solidFill>
                                          <a:srgbClr val="000000"/>
                                        </a:solidFill>
                                        <a:latin typeface="Cambria Math" panose="02040503050406030204" pitchFamily="18" charset="0"/>
                                      </a:rPr>
                                      <m:t>𝑚</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3</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6</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7</m:t>
                                    </m:r>
                                    <m:r>
                                      <a:rPr lang="zh-CN" altLang="en-US" sz="2400" i="1">
                                        <a:solidFill>
                                          <a:srgbClr val="000000"/>
                                        </a:solidFill>
                                        <a:latin typeface="Cambria Math" panose="02040503050406030204" pitchFamily="18" charset="0"/>
                                      </a:rPr>
                                      <m:t>)</m:t>
                                    </m:r>
                                  </m:e>
                                </m:nary>
                              </m:e>
                            </m:mr>
                            <m:m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𝑌</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nary>
                                  <m:naryPr>
                                    <m:chr m:val="∑"/>
                                    <m:subHide m:val="on"/>
                                    <m:supHide m:val="on"/>
                                    <m:ctrlPr>
                                      <a:rPr lang="zh-CN" altLang="en-US" sz="2400" i="1">
                                        <a:solidFill>
                                          <a:srgbClr val="000000"/>
                                        </a:solidFill>
                                        <a:latin typeface="Cambria Math" panose="02040503050406030204" pitchFamily="18" charset="0"/>
                                      </a:rPr>
                                    </m:ctrlPr>
                                  </m:naryPr>
                                  <m:sub/>
                                  <m:sup/>
                                  <m:e>
                                    <m:r>
                                      <a:rPr lang="zh-CN" altLang="en-US" sz="2400" i="1">
                                        <a:solidFill>
                                          <a:srgbClr val="000000"/>
                                        </a:solidFill>
                                        <a:latin typeface="Cambria Math" panose="02040503050406030204" pitchFamily="18" charset="0"/>
                                      </a:rPr>
                                      <m:t>𝑚</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6</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7</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10</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14</m:t>
                                    </m:r>
                                    <m:r>
                                      <a:rPr lang="zh-CN" altLang="en-US" sz="2400" i="1">
                                        <a:solidFill>
                                          <a:srgbClr val="000000"/>
                                        </a:solidFill>
                                        <a:latin typeface="Cambria Math" panose="02040503050406030204" pitchFamily="18" charset="0"/>
                                      </a:rPr>
                                      <m:t>)</m:t>
                                    </m:r>
                                  </m:e>
                                </m:nary>
                              </m:e>
                            </m:mr>
                            <m:m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𝑌</m:t>
                                    </m:r>
                                  </m:e>
                                  <m:sub>
                                    <m:r>
                                      <a:rPr lang="zh-CN" altLang="en-US" sz="2400" i="1">
                                        <a:solidFill>
                                          <a:srgbClr val="000000"/>
                                        </a:solidFill>
                                        <a:latin typeface="Cambria Math" panose="02040503050406030204" pitchFamily="18" charset="0"/>
                                      </a:rPr>
                                      <m:t>3</m:t>
                                    </m:r>
                                  </m:sub>
                                </m:sSub>
                                <m:r>
                                  <a:rPr lang="zh-CN" altLang="en-US" sz="2400" i="1">
                                    <a:solidFill>
                                      <a:srgbClr val="000000"/>
                                    </a:solidFill>
                                    <a:latin typeface="Cambria Math" panose="02040503050406030204" pitchFamily="18" charset="0"/>
                                  </a:rPr>
                                  <m:t>=</m:t>
                                </m:r>
                                <m:nary>
                                  <m:naryPr>
                                    <m:chr m:val="∑"/>
                                    <m:subHide m:val="on"/>
                                    <m:supHide m:val="on"/>
                                    <m:ctrlPr>
                                      <a:rPr lang="zh-CN" altLang="en-US" sz="2400" i="1">
                                        <a:solidFill>
                                          <a:srgbClr val="000000"/>
                                        </a:solidFill>
                                        <a:latin typeface="Cambria Math" panose="02040503050406030204" pitchFamily="18" charset="0"/>
                                      </a:rPr>
                                    </m:ctrlPr>
                                  </m:naryPr>
                                  <m:sub/>
                                  <m:sup/>
                                  <m:e>
                                    <m:r>
                                      <a:rPr lang="zh-CN" altLang="en-US" sz="2400" i="1">
                                        <a:solidFill>
                                          <a:srgbClr val="000000"/>
                                        </a:solidFill>
                                        <a:latin typeface="Cambria Math" panose="02040503050406030204" pitchFamily="18" charset="0"/>
                                      </a:rPr>
                                      <m:t>𝑚</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4</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14</m:t>
                                    </m:r>
                                    <m:r>
                                      <a:rPr lang="zh-CN" altLang="en-US" sz="2400" i="1">
                                        <a:solidFill>
                                          <a:srgbClr val="000000"/>
                                        </a:solidFill>
                                        <a:latin typeface="Cambria Math" panose="02040503050406030204" pitchFamily="18" charset="0"/>
                                      </a:rPr>
                                      <m:t>)</m:t>
                                    </m:r>
                                  </m:e>
                                </m:nary>
                              </m:e>
                            </m:mr>
                            <m:m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𝑌</m:t>
                                    </m:r>
                                  </m:e>
                                  <m:sub>
                                    <m:r>
                                      <a:rPr lang="zh-CN" altLang="en-US" sz="2400" i="1">
                                        <a:solidFill>
                                          <a:srgbClr val="000000"/>
                                        </a:solidFill>
                                        <a:latin typeface="Cambria Math" panose="02040503050406030204" pitchFamily="18" charset="0"/>
                                      </a:rPr>
                                      <m:t>4</m:t>
                                    </m:r>
                                  </m:sub>
                                </m:sSub>
                                <m:r>
                                  <a:rPr lang="zh-CN" altLang="en-US" sz="2400" i="1">
                                    <a:solidFill>
                                      <a:srgbClr val="000000"/>
                                    </a:solidFill>
                                    <a:latin typeface="Cambria Math" panose="02040503050406030204" pitchFamily="18" charset="0"/>
                                  </a:rPr>
                                  <m:t>=</m:t>
                                </m:r>
                                <m:nary>
                                  <m:naryPr>
                                    <m:chr m:val="∑"/>
                                    <m:subHide m:val="on"/>
                                    <m:supHide m:val="on"/>
                                    <m:ctrlPr>
                                      <a:rPr lang="zh-CN" altLang="en-US" sz="2400" i="1">
                                        <a:solidFill>
                                          <a:srgbClr val="000000"/>
                                        </a:solidFill>
                                        <a:latin typeface="Cambria Math" panose="02040503050406030204" pitchFamily="18" charset="0"/>
                                      </a:rPr>
                                    </m:ctrlPr>
                                  </m:naryPr>
                                  <m:sub/>
                                  <m:sup/>
                                  <m:e>
                                    <m:r>
                                      <a:rPr lang="zh-CN" altLang="en-US" sz="2400" i="1">
                                        <a:solidFill>
                                          <a:srgbClr val="000000"/>
                                        </a:solidFill>
                                        <a:latin typeface="Cambria Math" panose="02040503050406030204" pitchFamily="18" charset="0"/>
                                      </a:rPr>
                                      <m:t>𝑚</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15</m:t>
                                    </m:r>
                                    <m:r>
                                      <a:rPr lang="zh-CN" altLang="en-US" sz="2400" i="1">
                                        <a:solidFill>
                                          <a:srgbClr val="000000"/>
                                        </a:solidFill>
                                        <a:latin typeface="Cambria Math" panose="02040503050406030204" pitchFamily="18" charset="0"/>
                                      </a:rPr>
                                      <m:t>)</m:t>
                                    </m:r>
                                  </m:e>
                                </m:nary>
                              </m:e>
                            </m:mr>
                          </m:m>
                        </m:e>
                      </m:d>
                    </m:oMath>
                  </m:oMathPara>
                </a14:m>
                <a:endParaRPr lang="zh-CN" altLang="en-US" sz="2400" dirty="0"/>
              </a:p>
            </p:txBody>
          </p:sp>
        </mc:Choice>
        <mc:Fallback>
          <p:sp>
            <p:nvSpPr>
              <p:cNvPr id="335879" name="Object 7"/>
              <p:cNvSpPr txBox="1">
                <a:spLocks noRot="1" noChangeAspect="1" noMove="1" noResize="1" noEditPoints="1" noAdjustHandles="1" noChangeArrowheads="1" noChangeShapeType="1" noTextEdit="1"/>
              </p:cNvSpPr>
              <p:nvPr/>
            </p:nvSpPr>
            <p:spPr bwMode="auto">
              <a:xfrm>
                <a:off x="439103" y="3587116"/>
                <a:ext cx="2336800" cy="2976562"/>
              </a:xfrm>
              <a:prstGeom prst="rect">
                <a:avLst/>
              </a:prstGeom>
              <a:blipFill rotWithShape="1">
                <a:blip r:embed="rId3"/>
                <a:stretch>
                  <a:fillRect l="-14" t="-5504" r="14" b="11"/>
                </a:stretch>
              </a:blipFill>
              <a:ln>
                <a:noFill/>
              </a:ln>
              <a:effectLst/>
            </p:spPr>
            <p:txBody>
              <a:bodyPr/>
              <a:lstStyle/>
              <a:p>
                <a:r>
                  <a:rPr lang="zh-CN" altLang="en-US">
                    <a:noFill/>
                  </a:rPr>
                  <a:t> </a:t>
                </a:r>
              </a:p>
            </p:txBody>
          </p:sp>
        </mc:Fallback>
      </mc:AlternateContent>
      <p:sp>
        <p:nvSpPr>
          <p:cNvPr id="335880" name="Text Box 8"/>
          <p:cNvSpPr txBox="1">
            <a:spLocks noChangeArrowheads="1"/>
          </p:cNvSpPr>
          <p:nvPr/>
        </p:nvSpPr>
        <p:spPr bwMode="auto">
          <a:xfrm>
            <a:off x="5427663" y="2979738"/>
            <a:ext cx="2247900" cy="83099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a:ln>
                  <a:noFill/>
                </a:ln>
                <a:solidFill>
                  <a:srgbClr val="000099"/>
                </a:solidFill>
                <a:effectLst/>
                <a:uLnTx/>
                <a:uFillTx/>
                <a:latin typeface="Times New Roman" panose="02020603050405020304" pitchFamily="18" charset="0"/>
                <a:ea typeface="黑体" panose="02010609060101010101" pitchFamily="49" charset="-122"/>
                <a:cs typeface="Times New Roman" panose="02020603050405020304" pitchFamily="18" charset="0"/>
              </a:rPr>
              <a:t>与阵列容量为：</a:t>
            </a:r>
            <a:r>
              <a:rPr kumimoji="0" lang="en-US" altLang="zh-CN" sz="2400" b="1" i="0" u="none" strike="noStrike" kern="1200" cap="none" spc="0" normalizeH="0" baseline="0" noProof="0">
                <a:ln>
                  <a:noFill/>
                </a:ln>
                <a:solidFill>
                  <a:srgbClr val="000099"/>
                </a:solidFill>
                <a:effectLst/>
                <a:uLnTx/>
                <a:uFillTx/>
                <a:latin typeface="Times New Roman" panose="02020603050405020304" pitchFamily="18" charset="0"/>
                <a:ea typeface="黑体" panose="02010609060101010101" pitchFamily="49" charset="-122"/>
                <a:cs typeface="Times New Roman" panose="02020603050405020304" pitchFamily="18" charset="0"/>
              </a:rPr>
              <a:t>16×8=128</a:t>
            </a:r>
            <a:endParaRPr kumimoji="0" lang="en-US" altLang="zh-CN" sz="2400" b="1" i="0" u="none" strike="noStrike" kern="1200" cap="none" spc="0" normalizeH="0" baseline="0" noProof="0">
              <a:ln>
                <a:noFill/>
              </a:ln>
              <a:solidFill>
                <a:srgbClr val="000099"/>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5881" name="Text Box 9"/>
          <p:cNvSpPr txBox="1">
            <a:spLocks noChangeArrowheads="1"/>
          </p:cNvSpPr>
          <p:nvPr/>
        </p:nvSpPr>
        <p:spPr bwMode="auto">
          <a:xfrm>
            <a:off x="5381625" y="5003800"/>
            <a:ext cx="2247900" cy="1200329"/>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a:ln>
                  <a:noFill/>
                </a:ln>
                <a:solidFill>
                  <a:srgbClr val="000099"/>
                </a:solidFill>
                <a:effectLst/>
                <a:uLnTx/>
                <a:uFillTx/>
                <a:latin typeface="Times New Roman" panose="02020603050405020304" pitchFamily="18" charset="0"/>
                <a:ea typeface="黑体" panose="02010609060101010101" pitchFamily="49" charset="-122"/>
                <a:cs typeface="Times New Roman" panose="02020603050405020304" pitchFamily="18" charset="0"/>
              </a:rPr>
              <a:t>或阵列容量为：</a:t>
            </a:r>
            <a:r>
              <a:rPr kumimoji="0" lang="en-US" altLang="zh-CN" sz="2400" b="1" i="0" u="none" strike="noStrike" kern="1200" cap="none" spc="0" normalizeH="0" baseline="0" noProof="0">
                <a:ln>
                  <a:noFill/>
                </a:ln>
                <a:solidFill>
                  <a:srgbClr val="000099"/>
                </a:solidFill>
                <a:effectLst/>
                <a:uLnTx/>
                <a:uFillTx/>
                <a:latin typeface="Times New Roman" panose="02020603050405020304" pitchFamily="18" charset="0"/>
                <a:ea typeface="黑体" panose="02010609060101010101" pitchFamily="49" charset="-122"/>
                <a:cs typeface="Times New Roman" panose="02020603050405020304" pitchFamily="18" charset="0"/>
              </a:rPr>
              <a:t>16×4=64</a:t>
            </a:r>
            <a:r>
              <a:rPr kumimoji="0"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（存储容量）</a:t>
            </a:r>
            <a:endParaRPr kumimoji="0" lang="zh-CN" altLang="en-US" sz="24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5882" name="Text Box 10"/>
          <p:cNvSpPr txBox="1">
            <a:spLocks noChangeArrowheads="1"/>
          </p:cNvSpPr>
          <p:nvPr/>
        </p:nvSpPr>
        <p:spPr bwMode="auto">
          <a:xfrm>
            <a:off x="5157788" y="593725"/>
            <a:ext cx="2555875" cy="83099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a:ln>
                  <a:noFill/>
                </a:ln>
                <a:solidFill>
                  <a:srgbClr val="000099"/>
                </a:solidFill>
                <a:effectLst/>
                <a:uLnTx/>
                <a:uFillTx/>
                <a:latin typeface="Times New Roman" panose="02020603050405020304" pitchFamily="18" charset="0"/>
                <a:ea typeface="黑体" panose="02010609060101010101" pitchFamily="49" charset="-122"/>
                <a:cs typeface="Times New Roman" panose="02020603050405020304" pitchFamily="18" charset="0"/>
              </a:rPr>
              <a:t>阵列总容量为：</a:t>
            </a:r>
            <a:r>
              <a:rPr kumimoji="0" lang="en-US" altLang="zh-CN" sz="2400" b="1" i="0" u="none" strike="noStrike" kern="1200" cap="none" spc="0" normalizeH="0" baseline="0" noProof="0">
                <a:ln>
                  <a:noFill/>
                </a:ln>
                <a:solidFill>
                  <a:srgbClr val="000099"/>
                </a:solidFill>
                <a:effectLst/>
                <a:uLnTx/>
                <a:uFillTx/>
                <a:latin typeface="Times New Roman" panose="02020603050405020304" pitchFamily="18" charset="0"/>
                <a:ea typeface="黑体" panose="02010609060101010101" pitchFamily="49" charset="-122"/>
                <a:cs typeface="Times New Roman" panose="02020603050405020304" pitchFamily="18" charset="0"/>
              </a:rPr>
              <a:t>128</a:t>
            </a:r>
            <a:r>
              <a:rPr kumimoji="0" lang="zh-CN" altLang="en-US" sz="2400" b="1" i="0" u="none" strike="noStrike" kern="1200" cap="none" spc="0" normalizeH="0" baseline="0" noProof="0">
                <a:ln>
                  <a:noFill/>
                </a:ln>
                <a:solidFill>
                  <a:srgbClr val="000099"/>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400" b="1" i="0" u="none" strike="noStrike" kern="1200" cap="none" spc="0" normalizeH="0" baseline="0" noProof="0">
                <a:ln>
                  <a:noFill/>
                </a:ln>
                <a:solidFill>
                  <a:srgbClr val="000099"/>
                </a:solidFill>
                <a:effectLst/>
                <a:uLnTx/>
                <a:uFillTx/>
                <a:latin typeface="Times New Roman" panose="02020603050405020304" pitchFamily="18" charset="0"/>
                <a:ea typeface="黑体" panose="02010609060101010101" pitchFamily="49" charset="-122"/>
                <a:cs typeface="Times New Roman" panose="02020603050405020304" pitchFamily="18" charset="0"/>
              </a:rPr>
              <a:t>64=192</a:t>
            </a:r>
            <a:endParaRPr kumimoji="0" lang="en-US" altLang="zh-CN" sz="2400" b="1" i="0" u="none" strike="noStrike" kern="1200" cap="none" spc="0" normalizeH="0" baseline="0" noProof="0">
              <a:ln>
                <a:noFill/>
              </a:ln>
              <a:solidFill>
                <a:srgbClr val="000099"/>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灯片编号占位符 3"/>
          <p:cNvSpPr txBox="1"/>
          <p:nvPr/>
        </p:nvSpPr>
        <p:spPr>
          <a:xfrm>
            <a:off x="0" y="6478588"/>
            <a:ext cx="903288" cy="33813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z="200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fld>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5876"/>
                                        </p:tgtEl>
                                        <p:attrNameLst>
                                          <p:attrName>style.visibility</p:attrName>
                                        </p:attrNameLst>
                                      </p:cBhvr>
                                      <p:to>
                                        <p:strVal val="visible"/>
                                      </p:to>
                                    </p:set>
                                    <p:animEffect transition="in" filter="fade">
                                      <p:cBhvr>
                                        <p:cTn id="7" dur="1000"/>
                                        <p:tgtEl>
                                          <p:spTgt spid="335876"/>
                                        </p:tgtEl>
                                      </p:cBhvr>
                                    </p:animEffect>
                                    <p:anim calcmode="lin" valueType="num">
                                      <p:cBhvr>
                                        <p:cTn id="8" dur="1000" fill="hold"/>
                                        <p:tgtEl>
                                          <p:spTgt spid="335876"/>
                                        </p:tgtEl>
                                        <p:attrNameLst>
                                          <p:attrName>ppt_x</p:attrName>
                                        </p:attrNameLst>
                                      </p:cBhvr>
                                      <p:tavLst>
                                        <p:tav tm="0">
                                          <p:val>
                                            <p:strVal val="#ppt_x"/>
                                          </p:val>
                                        </p:tav>
                                        <p:tav tm="100000">
                                          <p:val>
                                            <p:strVal val="#ppt_x"/>
                                          </p:val>
                                        </p:tav>
                                      </p:tavLst>
                                    </p:anim>
                                    <p:anim calcmode="lin" valueType="num">
                                      <p:cBhvr>
                                        <p:cTn id="9" dur="1000" fill="hold"/>
                                        <p:tgtEl>
                                          <p:spTgt spid="33587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35878"/>
                                        </p:tgtEl>
                                        <p:attrNameLst>
                                          <p:attrName>style.visibility</p:attrName>
                                        </p:attrNameLst>
                                      </p:cBhvr>
                                      <p:to>
                                        <p:strVal val="visible"/>
                                      </p:to>
                                    </p:set>
                                    <p:anim calcmode="lin" valueType="num">
                                      <p:cBhvr additive="base">
                                        <p:cTn id="14" dur="500" fill="hold"/>
                                        <p:tgtEl>
                                          <p:spTgt spid="335878"/>
                                        </p:tgtEl>
                                        <p:attrNameLst>
                                          <p:attrName>ppt_x</p:attrName>
                                        </p:attrNameLst>
                                      </p:cBhvr>
                                      <p:tavLst>
                                        <p:tav tm="0">
                                          <p:val>
                                            <p:strVal val="#ppt_x"/>
                                          </p:val>
                                        </p:tav>
                                        <p:tav tm="100000">
                                          <p:val>
                                            <p:strVal val="#ppt_x"/>
                                          </p:val>
                                        </p:tav>
                                      </p:tavLst>
                                    </p:anim>
                                    <p:anim calcmode="lin" valueType="num">
                                      <p:cBhvr additive="base">
                                        <p:cTn id="15" dur="500" fill="hold"/>
                                        <p:tgtEl>
                                          <p:spTgt spid="33587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35879"/>
                                        </p:tgtEl>
                                        <p:attrNameLst>
                                          <p:attrName>style.visibility</p:attrName>
                                        </p:attrNameLst>
                                      </p:cBhvr>
                                      <p:to>
                                        <p:strVal val="visible"/>
                                      </p:to>
                                    </p:set>
                                    <p:anim calcmode="lin" valueType="num">
                                      <p:cBhvr additive="base">
                                        <p:cTn id="20" dur="500" fill="hold"/>
                                        <p:tgtEl>
                                          <p:spTgt spid="335879"/>
                                        </p:tgtEl>
                                        <p:attrNameLst>
                                          <p:attrName>ppt_x</p:attrName>
                                        </p:attrNameLst>
                                      </p:cBhvr>
                                      <p:tavLst>
                                        <p:tav tm="0">
                                          <p:val>
                                            <p:strVal val="#ppt_x"/>
                                          </p:val>
                                        </p:tav>
                                        <p:tav tm="100000">
                                          <p:val>
                                            <p:strVal val="#ppt_x"/>
                                          </p:val>
                                        </p:tav>
                                      </p:tavLst>
                                    </p:anim>
                                    <p:anim calcmode="lin" valueType="num">
                                      <p:cBhvr additive="base">
                                        <p:cTn id="21" dur="500" fill="hold"/>
                                        <p:tgtEl>
                                          <p:spTgt spid="33587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35874"/>
                                        </p:tgtEl>
                                        <p:attrNameLst>
                                          <p:attrName>style.visibility</p:attrName>
                                        </p:attrNameLst>
                                      </p:cBhvr>
                                      <p:to>
                                        <p:strVal val="visible"/>
                                      </p:to>
                                    </p:set>
                                    <p:animEffect transition="in" filter="blinds(horizontal)">
                                      <p:cBhvr>
                                        <p:cTn id="26" dur="500"/>
                                        <p:tgtEl>
                                          <p:spTgt spid="335874"/>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335880"/>
                                        </p:tgtEl>
                                        <p:attrNameLst>
                                          <p:attrName>style.visibility</p:attrName>
                                        </p:attrNameLst>
                                      </p:cBhvr>
                                      <p:to>
                                        <p:strVal val="visible"/>
                                      </p:to>
                                    </p:set>
                                    <p:anim calcmode="lin" valueType="num">
                                      <p:cBhvr>
                                        <p:cTn id="31" dur="1000" fill="hold"/>
                                        <p:tgtEl>
                                          <p:spTgt spid="335880"/>
                                        </p:tgtEl>
                                        <p:attrNameLst>
                                          <p:attrName>ppt_x</p:attrName>
                                        </p:attrNameLst>
                                      </p:cBhvr>
                                      <p:tavLst>
                                        <p:tav tm="0">
                                          <p:val>
                                            <p:strVal val="#ppt_x-#ppt_w/2"/>
                                          </p:val>
                                        </p:tav>
                                        <p:tav tm="100000">
                                          <p:val>
                                            <p:strVal val="#ppt_x"/>
                                          </p:val>
                                        </p:tav>
                                      </p:tavLst>
                                    </p:anim>
                                    <p:anim calcmode="lin" valueType="num">
                                      <p:cBhvr>
                                        <p:cTn id="32" dur="1000" fill="hold"/>
                                        <p:tgtEl>
                                          <p:spTgt spid="335880"/>
                                        </p:tgtEl>
                                        <p:attrNameLst>
                                          <p:attrName>ppt_y</p:attrName>
                                        </p:attrNameLst>
                                      </p:cBhvr>
                                      <p:tavLst>
                                        <p:tav tm="0">
                                          <p:val>
                                            <p:strVal val="#ppt_y"/>
                                          </p:val>
                                        </p:tav>
                                        <p:tav tm="100000">
                                          <p:val>
                                            <p:strVal val="#ppt_y"/>
                                          </p:val>
                                        </p:tav>
                                      </p:tavLst>
                                    </p:anim>
                                    <p:anim calcmode="lin" valueType="num">
                                      <p:cBhvr>
                                        <p:cTn id="33" dur="1000" fill="hold"/>
                                        <p:tgtEl>
                                          <p:spTgt spid="335880"/>
                                        </p:tgtEl>
                                        <p:attrNameLst>
                                          <p:attrName>ppt_w</p:attrName>
                                        </p:attrNameLst>
                                      </p:cBhvr>
                                      <p:tavLst>
                                        <p:tav tm="0">
                                          <p:val>
                                            <p:fltVal val="0"/>
                                          </p:val>
                                        </p:tav>
                                        <p:tav tm="100000">
                                          <p:val>
                                            <p:strVal val="#ppt_w"/>
                                          </p:val>
                                        </p:tav>
                                      </p:tavLst>
                                    </p:anim>
                                    <p:anim calcmode="lin" valueType="num">
                                      <p:cBhvr>
                                        <p:cTn id="34" dur="1000" fill="hold"/>
                                        <p:tgtEl>
                                          <p:spTgt spid="335880"/>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335881"/>
                                        </p:tgtEl>
                                        <p:attrNameLst>
                                          <p:attrName>style.visibility</p:attrName>
                                        </p:attrNameLst>
                                      </p:cBhvr>
                                      <p:to>
                                        <p:strVal val="visible"/>
                                      </p:to>
                                    </p:set>
                                    <p:anim calcmode="lin" valueType="num">
                                      <p:cBhvr>
                                        <p:cTn id="39" dur="1000" fill="hold"/>
                                        <p:tgtEl>
                                          <p:spTgt spid="335881"/>
                                        </p:tgtEl>
                                        <p:attrNameLst>
                                          <p:attrName>ppt_x</p:attrName>
                                        </p:attrNameLst>
                                      </p:cBhvr>
                                      <p:tavLst>
                                        <p:tav tm="0">
                                          <p:val>
                                            <p:strVal val="#ppt_x-#ppt_w/2"/>
                                          </p:val>
                                        </p:tav>
                                        <p:tav tm="100000">
                                          <p:val>
                                            <p:strVal val="#ppt_x"/>
                                          </p:val>
                                        </p:tav>
                                      </p:tavLst>
                                    </p:anim>
                                    <p:anim calcmode="lin" valueType="num">
                                      <p:cBhvr>
                                        <p:cTn id="40" dur="1000" fill="hold"/>
                                        <p:tgtEl>
                                          <p:spTgt spid="335881"/>
                                        </p:tgtEl>
                                        <p:attrNameLst>
                                          <p:attrName>ppt_y</p:attrName>
                                        </p:attrNameLst>
                                      </p:cBhvr>
                                      <p:tavLst>
                                        <p:tav tm="0">
                                          <p:val>
                                            <p:strVal val="#ppt_y"/>
                                          </p:val>
                                        </p:tav>
                                        <p:tav tm="100000">
                                          <p:val>
                                            <p:strVal val="#ppt_y"/>
                                          </p:val>
                                        </p:tav>
                                      </p:tavLst>
                                    </p:anim>
                                    <p:anim calcmode="lin" valueType="num">
                                      <p:cBhvr>
                                        <p:cTn id="41" dur="1000" fill="hold"/>
                                        <p:tgtEl>
                                          <p:spTgt spid="335881"/>
                                        </p:tgtEl>
                                        <p:attrNameLst>
                                          <p:attrName>ppt_w</p:attrName>
                                        </p:attrNameLst>
                                      </p:cBhvr>
                                      <p:tavLst>
                                        <p:tav tm="0">
                                          <p:val>
                                            <p:fltVal val="0"/>
                                          </p:val>
                                        </p:tav>
                                        <p:tav tm="100000">
                                          <p:val>
                                            <p:strVal val="#ppt_w"/>
                                          </p:val>
                                        </p:tav>
                                      </p:tavLst>
                                    </p:anim>
                                    <p:anim calcmode="lin" valueType="num">
                                      <p:cBhvr>
                                        <p:cTn id="42" dur="1000" fill="hold"/>
                                        <p:tgtEl>
                                          <p:spTgt spid="335881"/>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335882"/>
                                        </p:tgtEl>
                                        <p:attrNameLst>
                                          <p:attrName>style.visibility</p:attrName>
                                        </p:attrNameLst>
                                      </p:cBhvr>
                                      <p:to>
                                        <p:strVal val="visible"/>
                                      </p:to>
                                    </p:set>
                                    <p:anim calcmode="lin" valueType="num">
                                      <p:cBhvr>
                                        <p:cTn id="47" dur="1000" fill="hold"/>
                                        <p:tgtEl>
                                          <p:spTgt spid="335882"/>
                                        </p:tgtEl>
                                        <p:attrNameLst>
                                          <p:attrName>ppt_x</p:attrName>
                                        </p:attrNameLst>
                                      </p:cBhvr>
                                      <p:tavLst>
                                        <p:tav tm="0">
                                          <p:val>
                                            <p:strVal val="#ppt_x-#ppt_w/2"/>
                                          </p:val>
                                        </p:tav>
                                        <p:tav tm="100000">
                                          <p:val>
                                            <p:strVal val="#ppt_x"/>
                                          </p:val>
                                        </p:tav>
                                      </p:tavLst>
                                    </p:anim>
                                    <p:anim calcmode="lin" valueType="num">
                                      <p:cBhvr>
                                        <p:cTn id="48" dur="1000" fill="hold"/>
                                        <p:tgtEl>
                                          <p:spTgt spid="335882"/>
                                        </p:tgtEl>
                                        <p:attrNameLst>
                                          <p:attrName>ppt_y</p:attrName>
                                        </p:attrNameLst>
                                      </p:cBhvr>
                                      <p:tavLst>
                                        <p:tav tm="0">
                                          <p:val>
                                            <p:strVal val="#ppt_y"/>
                                          </p:val>
                                        </p:tav>
                                        <p:tav tm="100000">
                                          <p:val>
                                            <p:strVal val="#ppt_y"/>
                                          </p:val>
                                        </p:tav>
                                      </p:tavLst>
                                    </p:anim>
                                    <p:anim calcmode="lin" valueType="num">
                                      <p:cBhvr>
                                        <p:cTn id="49" dur="1000" fill="hold"/>
                                        <p:tgtEl>
                                          <p:spTgt spid="335882"/>
                                        </p:tgtEl>
                                        <p:attrNameLst>
                                          <p:attrName>ppt_w</p:attrName>
                                        </p:attrNameLst>
                                      </p:cBhvr>
                                      <p:tavLst>
                                        <p:tav tm="0">
                                          <p:val>
                                            <p:fltVal val="0"/>
                                          </p:val>
                                        </p:tav>
                                        <p:tav tm="100000">
                                          <p:val>
                                            <p:strVal val="#ppt_w"/>
                                          </p:val>
                                        </p:tav>
                                      </p:tavLst>
                                    </p:anim>
                                    <p:anim calcmode="lin" valueType="num">
                                      <p:cBhvr>
                                        <p:cTn id="50" dur="1000" fill="hold"/>
                                        <p:tgtEl>
                                          <p:spTgt spid="3358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6" grpId="0"/>
      <p:bldP spid="335878" grpId="0" animBg="1"/>
      <p:bldP spid="335879" grpId="0"/>
      <p:bldP spid="335880" grpId="0" animBg="1"/>
      <p:bldP spid="335881" grpId="0" animBg="1"/>
      <p:bldP spid="33588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467350" y="1509713"/>
            <a:ext cx="1439863" cy="454025"/>
          </a:xfrm>
        </p:spPr>
        <p:txBody>
          <a:bodyPr/>
          <a:lstStyle/>
          <a:p>
            <a:pPr algn="l" eaLnBrk="1" hangingPunct="1"/>
            <a:r>
              <a:rPr lang="zh-CN" altLang="en-US" sz="2800" b="1">
                <a:solidFill>
                  <a:schemeClr val="bg1"/>
                </a:solidFill>
              </a:rPr>
              <a:t>点阵图</a:t>
            </a:r>
            <a:endParaRPr lang="zh-CN" altLang="en-US" sz="2800" b="1">
              <a:solidFill>
                <a:schemeClr val="bg1"/>
              </a:solidFill>
            </a:endParaRPr>
          </a:p>
        </p:txBody>
      </p:sp>
      <p:grpSp>
        <p:nvGrpSpPr>
          <p:cNvPr id="2" name="Group 35"/>
          <p:cNvGrpSpPr/>
          <p:nvPr/>
        </p:nvGrpSpPr>
        <p:grpSpPr bwMode="auto">
          <a:xfrm>
            <a:off x="2517110" y="-85547"/>
            <a:ext cx="3746038" cy="1925638"/>
            <a:chOff x="347" y="282"/>
            <a:chExt cx="5163" cy="1213"/>
          </a:xfrm>
        </p:grpSpPr>
        <p:grpSp>
          <p:nvGrpSpPr>
            <p:cNvPr id="19474" name="Group 5"/>
            <p:cNvGrpSpPr/>
            <p:nvPr/>
          </p:nvGrpSpPr>
          <p:grpSpPr bwMode="auto">
            <a:xfrm>
              <a:off x="347" y="282"/>
              <a:ext cx="5163" cy="327"/>
              <a:chOff x="293" y="2391"/>
              <a:chExt cx="5163" cy="327"/>
            </a:xfrm>
          </p:grpSpPr>
          <p:sp>
            <p:nvSpPr>
              <p:cNvPr id="19495" name="Text Box 6"/>
              <p:cNvSpPr txBox="1">
                <a:spLocks noChangeArrowheads="1"/>
              </p:cNvSpPr>
              <p:nvPr/>
            </p:nvSpPr>
            <p:spPr bwMode="auto">
              <a:xfrm>
                <a:off x="293" y="2391"/>
                <a:ext cx="5163" cy="327"/>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t>Y</a:t>
                </a:r>
                <a:r>
                  <a:rPr lang="en-US" altLang="zh-CN" sz="2800" baseline="-25000" dirty="0"/>
                  <a:t>1</a:t>
                </a:r>
                <a:r>
                  <a:rPr lang="en-US" altLang="zh-CN" sz="2800" dirty="0"/>
                  <a:t>=m</a:t>
                </a:r>
                <a:r>
                  <a:rPr lang="en-US" altLang="zh-CN" sz="2800" baseline="-25000" dirty="0"/>
                  <a:t>2</a:t>
                </a:r>
                <a:r>
                  <a:rPr lang="en-US" altLang="zh-CN" sz="2800" dirty="0"/>
                  <a:t>+m</a:t>
                </a:r>
                <a:r>
                  <a:rPr lang="en-US" altLang="zh-CN" sz="2800" baseline="-25000" dirty="0"/>
                  <a:t>3</a:t>
                </a:r>
                <a:r>
                  <a:rPr lang="en-US" altLang="zh-CN" sz="2800" dirty="0"/>
                  <a:t>+m</a:t>
                </a:r>
                <a:r>
                  <a:rPr lang="en-US" altLang="zh-CN" sz="2800" baseline="-25000" dirty="0"/>
                  <a:t>6</a:t>
                </a:r>
                <a:r>
                  <a:rPr lang="en-US" altLang="zh-CN" sz="2800" dirty="0"/>
                  <a:t>+m</a:t>
                </a:r>
                <a:r>
                  <a:rPr lang="en-US" altLang="zh-CN" sz="2800" baseline="-25000" dirty="0"/>
                  <a:t>7</a:t>
                </a:r>
                <a:endParaRPr lang="en-US" altLang="zh-CN" sz="2800" baseline="-25000" dirty="0"/>
              </a:p>
            </p:txBody>
          </p:sp>
          <p:sp>
            <p:nvSpPr>
              <p:cNvPr id="19496" name="Line 7"/>
              <p:cNvSpPr>
                <a:spLocks noChangeShapeType="1"/>
              </p:cNvSpPr>
              <p:nvPr/>
            </p:nvSpPr>
            <p:spPr bwMode="auto">
              <a:xfrm>
                <a:off x="727" y="2445"/>
                <a:ext cx="88"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497" name="Line 8"/>
              <p:cNvSpPr>
                <a:spLocks noChangeShapeType="1"/>
              </p:cNvSpPr>
              <p:nvPr/>
            </p:nvSpPr>
            <p:spPr bwMode="auto">
              <a:xfrm>
                <a:off x="1239" y="2434"/>
                <a:ext cx="88"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498" name="Line 9"/>
              <p:cNvSpPr>
                <a:spLocks noChangeShapeType="1"/>
              </p:cNvSpPr>
              <p:nvPr/>
            </p:nvSpPr>
            <p:spPr bwMode="auto">
              <a:xfrm>
                <a:off x="1499" y="2445"/>
                <a:ext cx="88"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499" name="Line 10"/>
              <p:cNvSpPr>
                <a:spLocks noChangeShapeType="1"/>
              </p:cNvSpPr>
              <p:nvPr/>
            </p:nvSpPr>
            <p:spPr bwMode="auto">
              <a:xfrm>
                <a:off x="2270" y="2445"/>
                <a:ext cx="88"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500" name="Line 11"/>
              <p:cNvSpPr>
                <a:spLocks noChangeShapeType="1"/>
              </p:cNvSpPr>
              <p:nvPr/>
            </p:nvSpPr>
            <p:spPr bwMode="auto">
              <a:xfrm>
                <a:off x="2456" y="2434"/>
                <a:ext cx="88"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501" name="Line 12"/>
              <p:cNvSpPr>
                <a:spLocks noChangeShapeType="1"/>
              </p:cNvSpPr>
              <p:nvPr/>
            </p:nvSpPr>
            <p:spPr bwMode="auto">
              <a:xfrm>
                <a:off x="2771" y="2445"/>
                <a:ext cx="88"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502" name="Line 13"/>
              <p:cNvSpPr>
                <a:spLocks noChangeShapeType="1"/>
              </p:cNvSpPr>
              <p:nvPr/>
            </p:nvSpPr>
            <p:spPr bwMode="auto">
              <a:xfrm>
                <a:off x="3020" y="2445"/>
                <a:ext cx="88"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503" name="Line 14"/>
              <p:cNvSpPr>
                <a:spLocks noChangeShapeType="1"/>
              </p:cNvSpPr>
              <p:nvPr/>
            </p:nvSpPr>
            <p:spPr bwMode="auto">
              <a:xfrm>
                <a:off x="3206" y="2434"/>
                <a:ext cx="88"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grpSp>
        <p:grpSp>
          <p:nvGrpSpPr>
            <p:cNvPr id="19475" name="Group 15"/>
            <p:cNvGrpSpPr/>
            <p:nvPr/>
          </p:nvGrpSpPr>
          <p:grpSpPr bwMode="auto">
            <a:xfrm>
              <a:off x="347" y="584"/>
              <a:ext cx="5163" cy="327"/>
              <a:chOff x="293" y="2814"/>
              <a:chExt cx="5163" cy="327"/>
            </a:xfrm>
          </p:grpSpPr>
          <p:sp>
            <p:nvSpPr>
              <p:cNvPr id="19488" name="Text Box 16"/>
              <p:cNvSpPr txBox="1">
                <a:spLocks noChangeArrowheads="1"/>
              </p:cNvSpPr>
              <p:nvPr/>
            </p:nvSpPr>
            <p:spPr bwMode="auto">
              <a:xfrm>
                <a:off x="293" y="2814"/>
                <a:ext cx="5163" cy="327"/>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t>Y</a:t>
                </a:r>
                <a:r>
                  <a:rPr lang="en-US" altLang="zh-CN" sz="2800" baseline="-25000" dirty="0"/>
                  <a:t>2</a:t>
                </a:r>
                <a:r>
                  <a:rPr lang="en-US" altLang="zh-CN" sz="2800" dirty="0"/>
                  <a:t>=m</a:t>
                </a:r>
                <a:r>
                  <a:rPr lang="en-US" altLang="zh-CN" sz="2800" baseline="-25000" dirty="0"/>
                  <a:t>6</a:t>
                </a:r>
                <a:r>
                  <a:rPr lang="en-US" altLang="zh-CN" sz="2800" dirty="0"/>
                  <a:t>+m</a:t>
                </a:r>
                <a:r>
                  <a:rPr lang="en-US" altLang="zh-CN" sz="2800" baseline="-25000" dirty="0"/>
                  <a:t>7</a:t>
                </a:r>
                <a:r>
                  <a:rPr lang="en-US" altLang="zh-CN" sz="2800" dirty="0"/>
                  <a:t>+m</a:t>
                </a:r>
                <a:r>
                  <a:rPr lang="en-US" altLang="zh-CN" sz="2800" baseline="-25000" dirty="0"/>
                  <a:t>10</a:t>
                </a:r>
                <a:r>
                  <a:rPr lang="en-US" altLang="zh-CN" sz="2800" dirty="0"/>
                  <a:t>+m</a:t>
                </a:r>
                <a:r>
                  <a:rPr lang="en-US" altLang="zh-CN" sz="2800" baseline="-25000" dirty="0"/>
                  <a:t>14</a:t>
                </a:r>
                <a:endParaRPr lang="en-US" altLang="zh-CN" sz="2800" baseline="-25000" dirty="0"/>
              </a:p>
            </p:txBody>
          </p:sp>
          <p:sp>
            <p:nvSpPr>
              <p:cNvPr id="19489" name="Line 17"/>
              <p:cNvSpPr>
                <a:spLocks noChangeShapeType="1"/>
              </p:cNvSpPr>
              <p:nvPr/>
            </p:nvSpPr>
            <p:spPr bwMode="auto">
              <a:xfrm>
                <a:off x="902" y="2858"/>
                <a:ext cx="109"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490" name="Line 18"/>
              <p:cNvSpPr>
                <a:spLocks noChangeShapeType="1"/>
              </p:cNvSpPr>
              <p:nvPr/>
            </p:nvSpPr>
            <p:spPr bwMode="auto">
              <a:xfrm>
                <a:off x="1228" y="2869"/>
                <a:ext cx="109"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491" name="Line 19"/>
              <p:cNvSpPr>
                <a:spLocks noChangeShapeType="1"/>
              </p:cNvSpPr>
              <p:nvPr/>
            </p:nvSpPr>
            <p:spPr bwMode="auto">
              <a:xfrm>
                <a:off x="1499" y="2869"/>
                <a:ext cx="109"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492" name="Line 20"/>
              <p:cNvSpPr>
                <a:spLocks noChangeShapeType="1"/>
              </p:cNvSpPr>
              <p:nvPr/>
            </p:nvSpPr>
            <p:spPr bwMode="auto">
              <a:xfrm>
                <a:off x="1988" y="2869"/>
                <a:ext cx="109"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493" name="Line 21"/>
              <p:cNvSpPr>
                <a:spLocks noChangeShapeType="1"/>
              </p:cNvSpPr>
              <p:nvPr/>
            </p:nvSpPr>
            <p:spPr bwMode="auto">
              <a:xfrm>
                <a:off x="2760" y="2869"/>
                <a:ext cx="109"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494" name="Line 22"/>
              <p:cNvSpPr>
                <a:spLocks noChangeShapeType="1"/>
              </p:cNvSpPr>
              <p:nvPr/>
            </p:nvSpPr>
            <p:spPr bwMode="auto">
              <a:xfrm>
                <a:off x="3020" y="2869"/>
                <a:ext cx="109"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grpSp>
        <p:grpSp>
          <p:nvGrpSpPr>
            <p:cNvPr id="19476" name="Group 23"/>
            <p:cNvGrpSpPr/>
            <p:nvPr/>
          </p:nvGrpSpPr>
          <p:grpSpPr bwMode="auto">
            <a:xfrm>
              <a:off x="358" y="887"/>
              <a:ext cx="2881" cy="327"/>
              <a:chOff x="315" y="3412"/>
              <a:chExt cx="2881" cy="327"/>
            </a:xfrm>
          </p:grpSpPr>
          <p:sp>
            <p:nvSpPr>
              <p:cNvPr id="19483" name="Text Box 24"/>
              <p:cNvSpPr txBox="1">
                <a:spLocks noChangeArrowheads="1"/>
              </p:cNvSpPr>
              <p:nvPr/>
            </p:nvSpPr>
            <p:spPr bwMode="auto">
              <a:xfrm>
                <a:off x="315" y="3412"/>
                <a:ext cx="2881" cy="327"/>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t>Y</a:t>
                </a:r>
                <a:r>
                  <a:rPr lang="en-US" altLang="zh-CN" sz="2800" baseline="-25000" dirty="0"/>
                  <a:t>3</a:t>
                </a:r>
                <a:r>
                  <a:rPr lang="en-US" altLang="zh-CN" sz="2800" dirty="0"/>
                  <a:t>=m</a:t>
                </a:r>
                <a:r>
                  <a:rPr lang="en-US" altLang="zh-CN" sz="2800" baseline="-25000" dirty="0"/>
                  <a:t>4</a:t>
                </a:r>
                <a:r>
                  <a:rPr lang="en-US" altLang="zh-CN" sz="2800" dirty="0"/>
                  <a:t>+m</a:t>
                </a:r>
                <a:r>
                  <a:rPr lang="en-US" altLang="zh-CN" sz="2800" baseline="-25000" dirty="0"/>
                  <a:t>14</a:t>
                </a:r>
                <a:endParaRPr lang="en-US" altLang="zh-CN" sz="2800" baseline="-25000" dirty="0"/>
              </a:p>
            </p:txBody>
          </p:sp>
          <p:sp>
            <p:nvSpPr>
              <p:cNvPr id="19484" name="Line 25"/>
              <p:cNvSpPr>
                <a:spLocks noChangeShapeType="1"/>
              </p:cNvSpPr>
              <p:nvPr/>
            </p:nvSpPr>
            <p:spPr bwMode="auto">
              <a:xfrm>
                <a:off x="1261" y="3467"/>
                <a:ext cx="87"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485" name="Line 26"/>
              <p:cNvSpPr>
                <a:spLocks noChangeShapeType="1"/>
              </p:cNvSpPr>
              <p:nvPr/>
            </p:nvSpPr>
            <p:spPr bwMode="auto">
              <a:xfrm>
                <a:off x="1522" y="3467"/>
                <a:ext cx="87"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486" name="Line 27"/>
              <p:cNvSpPr>
                <a:spLocks noChangeShapeType="1"/>
              </p:cNvSpPr>
              <p:nvPr/>
            </p:nvSpPr>
            <p:spPr bwMode="auto">
              <a:xfrm>
                <a:off x="1837" y="3456"/>
                <a:ext cx="87"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487" name="Line 28"/>
              <p:cNvSpPr>
                <a:spLocks noChangeShapeType="1"/>
              </p:cNvSpPr>
              <p:nvPr/>
            </p:nvSpPr>
            <p:spPr bwMode="auto">
              <a:xfrm>
                <a:off x="2033" y="3456"/>
                <a:ext cx="87"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grpSp>
        <p:grpSp>
          <p:nvGrpSpPr>
            <p:cNvPr id="19477" name="Group 29"/>
            <p:cNvGrpSpPr/>
            <p:nvPr/>
          </p:nvGrpSpPr>
          <p:grpSpPr bwMode="auto">
            <a:xfrm>
              <a:off x="380" y="1168"/>
              <a:ext cx="2881" cy="327"/>
              <a:chOff x="337" y="3836"/>
              <a:chExt cx="2881" cy="327"/>
            </a:xfrm>
          </p:grpSpPr>
          <p:sp>
            <p:nvSpPr>
              <p:cNvPr id="19478" name="Text Box 30"/>
              <p:cNvSpPr txBox="1">
                <a:spLocks noChangeArrowheads="1"/>
              </p:cNvSpPr>
              <p:nvPr/>
            </p:nvSpPr>
            <p:spPr bwMode="auto">
              <a:xfrm>
                <a:off x="337" y="3836"/>
                <a:ext cx="2881" cy="327"/>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t>Y</a:t>
                </a:r>
                <a:r>
                  <a:rPr lang="en-US" altLang="zh-CN" sz="2800" baseline="-25000" dirty="0"/>
                  <a:t>4</a:t>
                </a:r>
                <a:r>
                  <a:rPr lang="en-US" altLang="zh-CN" sz="2800" dirty="0"/>
                  <a:t>=m</a:t>
                </a:r>
                <a:r>
                  <a:rPr lang="en-US" altLang="zh-CN" sz="2800" baseline="-25000" dirty="0"/>
                  <a:t>2</a:t>
                </a:r>
                <a:r>
                  <a:rPr lang="en-US" altLang="zh-CN" sz="2800" dirty="0"/>
                  <a:t>+m</a:t>
                </a:r>
                <a:r>
                  <a:rPr lang="en-US" altLang="zh-CN" sz="2800" baseline="-25000" dirty="0"/>
                  <a:t>15</a:t>
                </a:r>
                <a:endParaRPr lang="en-US" altLang="zh-CN" sz="2800" baseline="-25000" dirty="0"/>
              </a:p>
            </p:txBody>
          </p:sp>
          <p:sp>
            <p:nvSpPr>
              <p:cNvPr id="19479" name="Line 31"/>
              <p:cNvSpPr>
                <a:spLocks noChangeShapeType="1"/>
              </p:cNvSpPr>
              <p:nvPr/>
            </p:nvSpPr>
            <p:spPr bwMode="auto">
              <a:xfrm>
                <a:off x="761" y="3891"/>
                <a:ext cx="130"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480" name="Line 32"/>
              <p:cNvSpPr>
                <a:spLocks noChangeShapeType="1"/>
              </p:cNvSpPr>
              <p:nvPr/>
            </p:nvSpPr>
            <p:spPr bwMode="auto">
              <a:xfrm>
                <a:off x="956" y="3891"/>
                <a:ext cx="130"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481" name="Line 33"/>
              <p:cNvSpPr>
                <a:spLocks noChangeShapeType="1"/>
              </p:cNvSpPr>
              <p:nvPr/>
            </p:nvSpPr>
            <p:spPr bwMode="auto">
              <a:xfrm>
                <a:off x="1272" y="3880"/>
                <a:ext cx="130"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19482" name="Line 34"/>
              <p:cNvSpPr>
                <a:spLocks noChangeShapeType="1"/>
              </p:cNvSpPr>
              <p:nvPr/>
            </p:nvSpPr>
            <p:spPr bwMode="auto">
              <a:xfrm>
                <a:off x="1261" y="3891"/>
                <a:ext cx="130" cy="0"/>
              </a:xfrm>
              <a:prstGeom prst="line">
                <a:avLst/>
              </a:prstGeom>
              <a:noFill/>
              <a:ln w="38100">
                <a:no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grpSp>
      </p:grpSp>
      <p:grpSp>
        <p:nvGrpSpPr>
          <p:cNvPr id="7" name="Group 50"/>
          <p:cNvGrpSpPr/>
          <p:nvPr/>
        </p:nvGrpSpPr>
        <p:grpSpPr bwMode="auto">
          <a:xfrm>
            <a:off x="768350" y="1857041"/>
            <a:ext cx="7747000" cy="4527550"/>
            <a:chOff x="440" y="1322"/>
            <a:chExt cx="4880" cy="2852"/>
          </a:xfrm>
        </p:grpSpPr>
        <p:pic>
          <p:nvPicPr>
            <p:cNvPr id="19463" name="Picture 36" descr="msotw9_temp0"/>
            <p:cNvPicPr>
              <a:picLocks noChangeAspect="1" noChangeArrowheads="1"/>
            </p:cNvPicPr>
            <p:nvPr/>
          </p:nvPicPr>
          <p:blipFill>
            <a:blip r:embed="rId1">
              <a:extLst>
                <a:ext uri="{28A0092B-C50C-407E-A947-70E740481C1C}">
                  <a14:useLocalDpi xmlns:a14="http://schemas.microsoft.com/office/drawing/2010/main" val="0"/>
                </a:ext>
              </a:extLst>
            </a:blip>
            <a:srcRect l="5428" r="5428"/>
            <a:stretch>
              <a:fillRect/>
            </a:stretch>
          </p:blipFill>
          <p:spPr bwMode="auto">
            <a:xfrm>
              <a:off x="440" y="1322"/>
              <a:ext cx="4880" cy="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19464" name="Rectangle 39"/>
            <p:cNvSpPr>
              <a:spLocks noChangeArrowheads="1"/>
            </p:cNvSpPr>
            <p:nvPr/>
          </p:nvSpPr>
          <p:spPr bwMode="auto">
            <a:xfrm>
              <a:off x="511" y="1793"/>
              <a:ext cx="152" cy="1207"/>
            </a:xfrm>
            <a:prstGeom prst="rect">
              <a:avLst/>
            </a:prstGeom>
            <a:solidFill>
              <a:schemeClr val="bg1"/>
            </a:solidFill>
            <a:ln w="38100">
              <a:solidFill>
                <a:schemeClr val="bg1"/>
              </a:solidFill>
              <a:miter lim="800000"/>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sp>
          <p:nvSpPr>
            <p:cNvPr id="19465" name="Text Box 40"/>
            <p:cNvSpPr txBox="1">
              <a:spLocks noChangeArrowheads="1"/>
            </p:cNvSpPr>
            <p:nvPr/>
          </p:nvSpPr>
          <p:spPr bwMode="auto">
            <a:xfrm>
              <a:off x="478" y="1729"/>
              <a:ext cx="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D</a:t>
              </a:r>
              <a:endParaRPr lang="en-US" altLang="zh-CN" sz="2400"/>
            </a:p>
          </p:txBody>
        </p:sp>
        <p:sp>
          <p:nvSpPr>
            <p:cNvPr id="19466" name="Text Box 41"/>
            <p:cNvSpPr txBox="1">
              <a:spLocks noChangeArrowheads="1"/>
            </p:cNvSpPr>
            <p:nvPr/>
          </p:nvSpPr>
          <p:spPr bwMode="auto">
            <a:xfrm>
              <a:off x="467" y="2033"/>
              <a:ext cx="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C</a:t>
              </a:r>
              <a:endParaRPr lang="en-US" altLang="zh-CN" sz="2400"/>
            </a:p>
          </p:txBody>
        </p:sp>
        <p:sp>
          <p:nvSpPr>
            <p:cNvPr id="19467" name="Text Box 42"/>
            <p:cNvSpPr txBox="1">
              <a:spLocks noChangeArrowheads="1"/>
            </p:cNvSpPr>
            <p:nvPr/>
          </p:nvSpPr>
          <p:spPr bwMode="auto">
            <a:xfrm>
              <a:off x="478" y="2304"/>
              <a:ext cx="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B</a:t>
              </a:r>
              <a:endParaRPr lang="en-US" altLang="zh-CN" sz="2400"/>
            </a:p>
          </p:txBody>
        </p:sp>
        <p:sp>
          <p:nvSpPr>
            <p:cNvPr id="19468" name="Text Box 43"/>
            <p:cNvSpPr txBox="1">
              <a:spLocks noChangeArrowheads="1"/>
            </p:cNvSpPr>
            <p:nvPr/>
          </p:nvSpPr>
          <p:spPr bwMode="auto">
            <a:xfrm>
              <a:off x="477" y="2587"/>
              <a:ext cx="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a:t>
              </a:r>
              <a:endParaRPr lang="en-US" altLang="zh-CN" sz="2400"/>
            </a:p>
          </p:txBody>
        </p:sp>
        <p:sp>
          <p:nvSpPr>
            <p:cNvPr id="19469" name="Text Box 45"/>
            <p:cNvSpPr txBox="1">
              <a:spLocks noChangeArrowheads="1"/>
            </p:cNvSpPr>
            <p:nvPr/>
          </p:nvSpPr>
          <p:spPr bwMode="auto">
            <a:xfrm>
              <a:off x="1608" y="3891"/>
              <a:ext cx="3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olidFill>
                    <a:srgbClr val="FF0000"/>
                  </a:solidFill>
                </a:rPr>
                <a:t>m</a:t>
              </a:r>
              <a:r>
                <a:rPr lang="en-US" altLang="zh-CN" sz="2000" baseline="-25000">
                  <a:solidFill>
                    <a:srgbClr val="FF0000"/>
                  </a:solidFill>
                </a:rPr>
                <a:t>0</a:t>
              </a:r>
              <a:endParaRPr lang="en-US" altLang="zh-CN" sz="2000" baseline="-25000">
                <a:solidFill>
                  <a:srgbClr val="FF0000"/>
                </a:solidFill>
              </a:endParaRPr>
            </a:p>
          </p:txBody>
        </p:sp>
        <p:sp>
          <p:nvSpPr>
            <p:cNvPr id="19470" name="Text Box 46"/>
            <p:cNvSpPr txBox="1">
              <a:spLocks noChangeArrowheads="1"/>
            </p:cNvSpPr>
            <p:nvPr/>
          </p:nvSpPr>
          <p:spPr bwMode="auto">
            <a:xfrm>
              <a:off x="1815" y="3902"/>
              <a:ext cx="3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olidFill>
                    <a:srgbClr val="FF0000"/>
                  </a:solidFill>
                </a:rPr>
                <a:t>m</a:t>
              </a:r>
              <a:r>
                <a:rPr lang="en-US" altLang="zh-CN" sz="2000" baseline="-25000">
                  <a:solidFill>
                    <a:srgbClr val="FF0000"/>
                  </a:solidFill>
                </a:rPr>
                <a:t>1</a:t>
              </a:r>
              <a:endParaRPr lang="en-US" altLang="zh-CN" sz="2000" baseline="-25000">
                <a:solidFill>
                  <a:srgbClr val="FF0000"/>
                </a:solidFill>
              </a:endParaRPr>
            </a:p>
          </p:txBody>
        </p:sp>
        <p:sp>
          <p:nvSpPr>
            <p:cNvPr id="19471" name="Text Box 47"/>
            <p:cNvSpPr txBox="1">
              <a:spLocks noChangeArrowheads="1"/>
            </p:cNvSpPr>
            <p:nvPr/>
          </p:nvSpPr>
          <p:spPr bwMode="auto">
            <a:xfrm>
              <a:off x="1999" y="3913"/>
              <a:ext cx="3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olidFill>
                    <a:srgbClr val="FF0000"/>
                  </a:solidFill>
                </a:rPr>
                <a:t>m</a:t>
              </a:r>
              <a:r>
                <a:rPr lang="en-US" altLang="zh-CN" sz="2000" baseline="-25000">
                  <a:solidFill>
                    <a:srgbClr val="FF0000"/>
                  </a:solidFill>
                </a:rPr>
                <a:t>2</a:t>
              </a:r>
              <a:endParaRPr lang="en-US" altLang="zh-CN" sz="2000" baseline="-25000">
                <a:solidFill>
                  <a:srgbClr val="FF0000"/>
                </a:solidFill>
              </a:endParaRPr>
            </a:p>
          </p:txBody>
        </p:sp>
        <p:sp>
          <p:nvSpPr>
            <p:cNvPr id="19472" name="Text Box 48"/>
            <p:cNvSpPr txBox="1">
              <a:spLocks noChangeArrowheads="1"/>
            </p:cNvSpPr>
            <p:nvPr/>
          </p:nvSpPr>
          <p:spPr bwMode="auto">
            <a:xfrm>
              <a:off x="4183" y="3924"/>
              <a:ext cx="4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olidFill>
                    <a:srgbClr val="FF0000"/>
                  </a:solidFill>
                </a:rPr>
                <a:t>m</a:t>
              </a:r>
              <a:r>
                <a:rPr lang="en-US" altLang="zh-CN" sz="2000" baseline="-25000">
                  <a:solidFill>
                    <a:srgbClr val="FF0000"/>
                  </a:solidFill>
                </a:rPr>
                <a:t>14</a:t>
              </a:r>
              <a:endParaRPr lang="en-US" altLang="zh-CN" sz="2000" baseline="-25000">
                <a:solidFill>
                  <a:srgbClr val="FF0000"/>
                </a:solidFill>
              </a:endParaRPr>
            </a:p>
          </p:txBody>
        </p:sp>
        <p:sp>
          <p:nvSpPr>
            <p:cNvPr id="19473" name="Text Box 49"/>
            <p:cNvSpPr txBox="1">
              <a:spLocks noChangeArrowheads="1"/>
            </p:cNvSpPr>
            <p:nvPr/>
          </p:nvSpPr>
          <p:spPr bwMode="auto">
            <a:xfrm>
              <a:off x="4411" y="3924"/>
              <a:ext cx="4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olidFill>
                    <a:srgbClr val="FF0000"/>
                  </a:solidFill>
                </a:rPr>
                <a:t>m</a:t>
              </a:r>
              <a:r>
                <a:rPr lang="en-US" altLang="zh-CN" sz="2000" baseline="-25000">
                  <a:solidFill>
                    <a:srgbClr val="FF0000"/>
                  </a:solidFill>
                </a:rPr>
                <a:t>15</a:t>
              </a:r>
              <a:endParaRPr lang="en-US" altLang="zh-CN" sz="2000" baseline="-25000">
                <a:solidFill>
                  <a:srgbClr val="FF0000"/>
                </a:solidFill>
              </a:endParaRPr>
            </a:p>
          </p:txBody>
        </p:sp>
      </p:grpSp>
      <p:sp>
        <p:nvSpPr>
          <p:cNvPr id="19461" name="AutoShape 51">
            <a:hlinkClick r:id="rId2" action="ppaction://hlinksldjump" highlightClick="1"/>
          </p:cNvPr>
          <p:cNvSpPr>
            <a:spLocks noChangeArrowheads="1"/>
          </p:cNvSpPr>
          <p:nvPr/>
        </p:nvSpPr>
        <p:spPr bwMode="auto">
          <a:xfrm>
            <a:off x="8763000" y="6696075"/>
            <a:ext cx="381000" cy="152400"/>
          </a:xfrm>
          <a:prstGeom prst="actionButtonForwardNext">
            <a:avLst/>
          </a:prstGeom>
          <a:solidFill>
            <a:schemeClr val="bg1"/>
          </a:solidFill>
          <a:ln w="19050">
            <a:solidFill>
              <a:srgbClr val="FF66FF"/>
            </a:solidFill>
            <a:miter lim="800000"/>
          </a:ln>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sp>
        <p:nvSpPr>
          <p:cNvPr id="19462" name="AutoShape 52">
            <a:hlinkClick r:id="" action="ppaction://hlinkshowjump?jump=previousslide" highlightClick="1"/>
          </p:cNvPr>
          <p:cNvSpPr>
            <a:spLocks noChangeArrowheads="1"/>
          </p:cNvSpPr>
          <p:nvPr/>
        </p:nvSpPr>
        <p:spPr bwMode="auto">
          <a:xfrm flipH="1">
            <a:off x="8324850" y="6694488"/>
            <a:ext cx="381000" cy="152400"/>
          </a:xfrm>
          <a:prstGeom prst="actionButtonForwardNext">
            <a:avLst/>
          </a:prstGeom>
          <a:solidFill>
            <a:schemeClr val="bg1"/>
          </a:solidFill>
          <a:ln w="19050">
            <a:solidFill>
              <a:srgbClr val="FF66FF"/>
            </a:solidFill>
            <a:miter lim="800000"/>
          </a:ln>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100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1+#ppt_w/2"/>
                                          </p:val>
                                        </p:tav>
                                        <p:tav tm="100000">
                                          <p:val>
                                            <p:strVal val="#ppt_x"/>
                                          </p:val>
                                        </p:tav>
                                      </p:tavLst>
                                    </p:anim>
                                    <p:anim calcmode="lin" valueType="num">
                                      <p:cBhvr additive="base">
                                        <p:cTn id="8" dur="500" fill="hold"/>
                                        <p:tgtEl>
                                          <p:spTgt spid="235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ou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260351" y="1246187"/>
            <a:ext cx="19415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t>【</a:t>
            </a:r>
            <a:r>
              <a:rPr lang="zh-CN" altLang="en-US" sz="2800" dirty="0"/>
              <a:t>例</a:t>
            </a:r>
            <a:r>
              <a:rPr lang="en-US" altLang="zh-CN" sz="2800" dirty="0"/>
              <a:t>】</a:t>
            </a:r>
            <a:endParaRPr lang="en-US" altLang="zh-CN" sz="2800" dirty="0"/>
          </a:p>
        </p:txBody>
      </p:sp>
      <p:sp>
        <p:nvSpPr>
          <p:cNvPr id="20485" name="Text Box 5"/>
          <p:cNvSpPr txBox="1">
            <a:spLocks noChangeArrowheads="1"/>
          </p:cNvSpPr>
          <p:nvPr/>
        </p:nvSpPr>
        <p:spPr bwMode="auto">
          <a:xfrm>
            <a:off x="1474047" y="272258"/>
            <a:ext cx="7470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t>试用</a:t>
            </a:r>
            <a:r>
              <a:rPr lang="en-US" altLang="zh-CN" sz="2800" dirty="0"/>
              <a:t>PROM</a:t>
            </a:r>
            <a:r>
              <a:rPr lang="zh-CN" altLang="en-US" sz="2800" dirty="0"/>
              <a:t>设计一个八段字符显示的译码器。</a:t>
            </a:r>
            <a:endParaRPr lang="zh-CN" altLang="en-US" sz="2800" dirty="0"/>
          </a:p>
        </p:txBody>
      </p:sp>
      <p:grpSp>
        <p:nvGrpSpPr>
          <p:cNvPr id="2" name="Group 245"/>
          <p:cNvGrpSpPr/>
          <p:nvPr/>
        </p:nvGrpSpPr>
        <p:grpSpPr bwMode="auto">
          <a:xfrm>
            <a:off x="1819275" y="1246188"/>
            <a:ext cx="4271963" cy="5457825"/>
            <a:chOff x="211" y="675"/>
            <a:chExt cx="2691" cy="3438"/>
          </a:xfrm>
        </p:grpSpPr>
        <p:sp>
          <p:nvSpPr>
            <p:cNvPr id="20488" name="Rectangle 62"/>
            <p:cNvSpPr>
              <a:spLocks noChangeArrowheads="1"/>
            </p:cNvSpPr>
            <p:nvPr/>
          </p:nvSpPr>
          <p:spPr bwMode="auto">
            <a:xfrm>
              <a:off x="821" y="3922"/>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  1  0  0  0  1  1  1  0</a:t>
              </a:r>
              <a:endParaRPr lang="en-US" altLang="zh-CN" sz="1400"/>
            </a:p>
          </p:txBody>
        </p:sp>
        <p:sp>
          <p:nvSpPr>
            <p:cNvPr id="20489" name="Rectangle 61"/>
            <p:cNvSpPr>
              <a:spLocks noChangeArrowheads="1"/>
            </p:cNvSpPr>
            <p:nvPr/>
          </p:nvSpPr>
          <p:spPr bwMode="auto">
            <a:xfrm>
              <a:off x="211" y="3922"/>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1   1   1   1</a:t>
              </a:r>
              <a:endParaRPr lang="en-US" altLang="zh-CN" sz="1400"/>
            </a:p>
          </p:txBody>
        </p:sp>
        <p:sp>
          <p:nvSpPr>
            <p:cNvPr id="20490" name="Rectangle 59"/>
            <p:cNvSpPr>
              <a:spLocks noChangeArrowheads="1"/>
            </p:cNvSpPr>
            <p:nvPr/>
          </p:nvSpPr>
          <p:spPr bwMode="auto">
            <a:xfrm>
              <a:off x="821" y="3731"/>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  1  1  0  1  1  1  1  0</a:t>
              </a:r>
              <a:endParaRPr lang="en-US" altLang="zh-CN" sz="1400"/>
            </a:p>
          </p:txBody>
        </p:sp>
        <p:sp>
          <p:nvSpPr>
            <p:cNvPr id="20491" name="Rectangle 58"/>
            <p:cNvSpPr>
              <a:spLocks noChangeArrowheads="1"/>
            </p:cNvSpPr>
            <p:nvPr/>
          </p:nvSpPr>
          <p:spPr bwMode="auto">
            <a:xfrm>
              <a:off x="211" y="3731"/>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1   1   1   0</a:t>
              </a:r>
              <a:endParaRPr lang="en-US" altLang="zh-CN" sz="1400"/>
            </a:p>
          </p:txBody>
        </p:sp>
        <p:sp>
          <p:nvSpPr>
            <p:cNvPr id="20492" name="Rectangle 56"/>
            <p:cNvSpPr>
              <a:spLocks noChangeArrowheads="1"/>
            </p:cNvSpPr>
            <p:nvPr/>
          </p:nvSpPr>
          <p:spPr bwMode="auto">
            <a:xfrm>
              <a:off x="821" y="3540"/>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  0  1  1  1  1  0  1  0</a:t>
              </a:r>
              <a:endParaRPr lang="en-US" altLang="zh-CN" sz="1400"/>
            </a:p>
          </p:txBody>
        </p:sp>
        <p:sp>
          <p:nvSpPr>
            <p:cNvPr id="20493" name="Rectangle 55"/>
            <p:cNvSpPr>
              <a:spLocks noChangeArrowheads="1"/>
            </p:cNvSpPr>
            <p:nvPr/>
          </p:nvSpPr>
          <p:spPr bwMode="auto">
            <a:xfrm>
              <a:off x="211" y="3540"/>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1   1   0   1</a:t>
              </a:r>
              <a:endParaRPr lang="en-US" altLang="zh-CN" sz="1400"/>
            </a:p>
          </p:txBody>
        </p:sp>
        <p:sp>
          <p:nvSpPr>
            <p:cNvPr id="20494" name="Rectangle 53"/>
            <p:cNvSpPr>
              <a:spLocks noChangeArrowheads="1"/>
            </p:cNvSpPr>
            <p:nvPr/>
          </p:nvSpPr>
          <p:spPr bwMode="auto">
            <a:xfrm>
              <a:off x="821" y="3349"/>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  0  0  0  1  1  0  1  0</a:t>
              </a:r>
              <a:endParaRPr lang="en-US" altLang="zh-CN" sz="1400"/>
            </a:p>
          </p:txBody>
        </p:sp>
        <p:sp>
          <p:nvSpPr>
            <p:cNvPr id="20495" name="Rectangle 52"/>
            <p:cNvSpPr>
              <a:spLocks noChangeArrowheads="1"/>
            </p:cNvSpPr>
            <p:nvPr/>
          </p:nvSpPr>
          <p:spPr bwMode="auto">
            <a:xfrm>
              <a:off x="211" y="3349"/>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1   1   0   0</a:t>
              </a:r>
              <a:endParaRPr lang="en-US" altLang="zh-CN" sz="1400"/>
            </a:p>
          </p:txBody>
        </p:sp>
        <p:sp>
          <p:nvSpPr>
            <p:cNvPr id="20496" name="Rectangle 50"/>
            <p:cNvSpPr>
              <a:spLocks noChangeArrowheads="1"/>
            </p:cNvSpPr>
            <p:nvPr/>
          </p:nvSpPr>
          <p:spPr bwMode="auto">
            <a:xfrm>
              <a:off x="821" y="3158"/>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  0  0  1  1  1  1  1  0</a:t>
              </a:r>
              <a:endParaRPr lang="en-US" altLang="zh-CN" sz="1400"/>
            </a:p>
          </p:txBody>
        </p:sp>
        <p:sp>
          <p:nvSpPr>
            <p:cNvPr id="20497" name="Rectangle 49"/>
            <p:cNvSpPr>
              <a:spLocks noChangeArrowheads="1"/>
            </p:cNvSpPr>
            <p:nvPr/>
          </p:nvSpPr>
          <p:spPr bwMode="auto">
            <a:xfrm>
              <a:off x="211" y="3158"/>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1   0   1   1</a:t>
              </a:r>
              <a:endParaRPr lang="en-US" altLang="zh-CN" sz="1400"/>
            </a:p>
          </p:txBody>
        </p:sp>
        <p:sp>
          <p:nvSpPr>
            <p:cNvPr id="20498" name="Rectangle 47"/>
            <p:cNvSpPr>
              <a:spLocks noChangeArrowheads="1"/>
            </p:cNvSpPr>
            <p:nvPr/>
          </p:nvSpPr>
          <p:spPr bwMode="auto">
            <a:xfrm>
              <a:off x="821" y="2967"/>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  1  1  1  1  1  0  1  0</a:t>
              </a:r>
              <a:endParaRPr lang="en-US" altLang="zh-CN" sz="1400"/>
            </a:p>
          </p:txBody>
        </p:sp>
        <p:sp>
          <p:nvSpPr>
            <p:cNvPr id="20499" name="Rectangle 46"/>
            <p:cNvSpPr>
              <a:spLocks noChangeArrowheads="1"/>
            </p:cNvSpPr>
            <p:nvPr/>
          </p:nvSpPr>
          <p:spPr bwMode="auto">
            <a:xfrm>
              <a:off x="211" y="2967"/>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1   0   1   0</a:t>
              </a:r>
              <a:endParaRPr lang="en-US" altLang="zh-CN" sz="1400"/>
            </a:p>
          </p:txBody>
        </p:sp>
        <p:sp>
          <p:nvSpPr>
            <p:cNvPr id="20500" name="Rectangle 44"/>
            <p:cNvSpPr>
              <a:spLocks noChangeArrowheads="1"/>
            </p:cNvSpPr>
            <p:nvPr/>
          </p:nvSpPr>
          <p:spPr bwMode="auto">
            <a:xfrm>
              <a:off x="821" y="2776"/>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  1  1  1  1  0  1  1  1</a:t>
              </a:r>
              <a:endParaRPr lang="en-US" altLang="zh-CN" sz="1400"/>
            </a:p>
          </p:txBody>
        </p:sp>
        <p:sp>
          <p:nvSpPr>
            <p:cNvPr id="20501" name="Rectangle 43"/>
            <p:cNvSpPr>
              <a:spLocks noChangeArrowheads="1"/>
            </p:cNvSpPr>
            <p:nvPr/>
          </p:nvSpPr>
          <p:spPr bwMode="auto">
            <a:xfrm>
              <a:off x="211" y="2776"/>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1   0   0   1</a:t>
              </a:r>
              <a:endParaRPr lang="en-US" altLang="zh-CN" sz="1400"/>
            </a:p>
          </p:txBody>
        </p:sp>
        <p:sp>
          <p:nvSpPr>
            <p:cNvPr id="20502" name="Rectangle 41"/>
            <p:cNvSpPr>
              <a:spLocks noChangeArrowheads="1"/>
            </p:cNvSpPr>
            <p:nvPr/>
          </p:nvSpPr>
          <p:spPr bwMode="auto">
            <a:xfrm>
              <a:off x="821" y="2585"/>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  1  1  1  1  1  1  1  1</a:t>
              </a:r>
              <a:endParaRPr lang="en-US" altLang="zh-CN" sz="1400"/>
            </a:p>
          </p:txBody>
        </p:sp>
        <p:sp>
          <p:nvSpPr>
            <p:cNvPr id="20503" name="Rectangle 40"/>
            <p:cNvSpPr>
              <a:spLocks noChangeArrowheads="1"/>
            </p:cNvSpPr>
            <p:nvPr/>
          </p:nvSpPr>
          <p:spPr bwMode="auto">
            <a:xfrm>
              <a:off x="211" y="2585"/>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1   0   0   0</a:t>
              </a:r>
              <a:endParaRPr lang="en-US" altLang="zh-CN" sz="1400"/>
            </a:p>
          </p:txBody>
        </p:sp>
        <p:sp>
          <p:nvSpPr>
            <p:cNvPr id="20504" name="Rectangle 38"/>
            <p:cNvSpPr>
              <a:spLocks noChangeArrowheads="1"/>
            </p:cNvSpPr>
            <p:nvPr/>
          </p:nvSpPr>
          <p:spPr bwMode="auto">
            <a:xfrm>
              <a:off x="821" y="2394"/>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  1  1  1  0  0  0  0  1</a:t>
              </a:r>
              <a:endParaRPr lang="en-US" altLang="zh-CN" sz="1400"/>
            </a:p>
          </p:txBody>
        </p:sp>
        <p:sp>
          <p:nvSpPr>
            <p:cNvPr id="20505" name="Rectangle 37"/>
            <p:cNvSpPr>
              <a:spLocks noChangeArrowheads="1"/>
            </p:cNvSpPr>
            <p:nvPr/>
          </p:nvSpPr>
          <p:spPr bwMode="auto">
            <a:xfrm>
              <a:off x="211" y="2394"/>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0   1   1   1</a:t>
              </a:r>
              <a:endParaRPr lang="en-US" altLang="zh-CN" sz="1400"/>
            </a:p>
          </p:txBody>
        </p:sp>
        <p:sp>
          <p:nvSpPr>
            <p:cNvPr id="20506" name="Rectangle 35"/>
            <p:cNvSpPr>
              <a:spLocks noChangeArrowheads="1"/>
            </p:cNvSpPr>
            <p:nvPr/>
          </p:nvSpPr>
          <p:spPr bwMode="auto">
            <a:xfrm>
              <a:off x="821" y="2203"/>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  1  0  1  1  1  1  1  1  </a:t>
              </a:r>
              <a:endParaRPr lang="en-US" altLang="zh-CN" sz="1400"/>
            </a:p>
          </p:txBody>
        </p:sp>
        <p:sp>
          <p:nvSpPr>
            <p:cNvPr id="20507" name="Rectangle 34"/>
            <p:cNvSpPr>
              <a:spLocks noChangeArrowheads="1"/>
            </p:cNvSpPr>
            <p:nvPr/>
          </p:nvSpPr>
          <p:spPr bwMode="auto">
            <a:xfrm>
              <a:off x="211" y="2203"/>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0   1   1   0</a:t>
              </a:r>
              <a:endParaRPr lang="en-US" altLang="zh-CN" sz="1400"/>
            </a:p>
          </p:txBody>
        </p:sp>
        <p:sp>
          <p:nvSpPr>
            <p:cNvPr id="20508" name="Rectangle 32"/>
            <p:cNvSpPr>
              <a:spLocks noChangeArrowheads="1"/>
            </p:cNvSpPr>
            <p:nvPr/>
          </p:nvSpPr>
          <p:spPr bwMode="auto">
            <a:xfrm>
              <a:off x="821" y="2012"/>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  1  0  1  1  0  1  1  1</a:t>
              </a:r>
              <a:endParaRPr lang="en-US" altLang="zh-CN" sz="1400"/>
            </a:p>
          </p:txBody>
        </p:sp>
        <p:sp>
          <p:nvSpPr>
            <p:cNvPr id="20509" name="Rectangle 31"/>
            <p:cNvSpPr>
              <a:spLocks noChangeArrowheads="1"/>
            </p:cNvSpPr>
            <p:nvPr/>
          </p:nvSpPr>
          <p:spPr bwMode="auto">
            <a:xfrm>
              <a:off x="211" y="2012"/>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0   1   0   1</a:t>
              </a:r>
              <a:endParaRPr lang="en-US" altLang="zh-CN" sz="1400"/>
            </a:p>
          </p:txBody>
        </p:sp>
        <p:sp>
          <p:nvSpPr>
            <p:cNvPr id="20510" name="Rectangle 29"/>
            <p:cNvSpPr>
              <a:spLocks noChangeArrowheads="1"/>
            </p:cNvSpPr>
            <p:nvPr/>
          </p:nvSpPr>
          <p:spPr bwMode="auto">
            <a:xfrm>
              <a:off x="821" y="1821"/>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  0  1  1  0  0  1  1  1  </a:t>
              </a:r>
              <a:endParaRPr lang="en-US" altLang="zh-CN" sz="1400"/>
            </a:p>
          </p:txBody>
        </p:sp>
        <p:sp>
          <p:nvSpPr>
            <p:cNvPr id="20511" name="Rectangle 28"/>
            <p:cNvSpPr>
              <a:spLocks noChangeArrowheads="1"/>
            </p:cNvSpPr>
            <p:nvPr/>
          </p:nvSpPr>
          <p:spPr bwMode="auto">
            <a:xfrm>
              <a:off x="211" y="1821"/>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0   1   0   0</a:t>
              </a:r>
              <a:endParaRPr lang="en-US" altLang="zh-CN" sz="1400"/>
            </a:p>
          </p:txBody>
        </p:sp>
        <p:sp>
          <p:nvSpPr>
            <p:cNvPr id="20512" name="Rectangle 26"/>
            <p:cNvSpPr>
              <a:spLocks noChangeArrowheads="1"/>
            </p:cNvSpPr>
            <p:nvPr/>
          </p:nvSpPr>
          <p:spPr bwMode="auto">
            <a:xfrm>
              <a:off x="821" y="1630"/>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  1  1  1  1  0  0  1  1</a:t>
              </a:r>
              <a:endParaRPr lang="en-US" altLang="zh-CN" sz="1400"/>
            </a:p>
          </p:txBody>
        </p:sp>
        <p:sp>
          <p:nvSpPr>
            <p:cNvPr id="20513" name="Rectangle 25"/>
            <p:cNvSpPr>
              <a:spLocks noChangeArrowheads="1"/>
            </p:cNvSpPr>
            <p:nvPr/>
          </p:nvSpPr>
          <p:spPr bwMode="auto">
            <a:xfrm>
              <a:off x="211" y="1630"/>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0   0   1   1</a:t>
              </a:r>
              <a:endParaRPr lang="en-US" altLang="zh-CN" sz="1400"/>
            </a:p>
          </p:txBody>
        </p:sp>
        <p:sp>
          <p:nvSpPr>
            <p:cNvPr id="20514" name="Rectangle 23"/>
            <p:cNvSpPr>
              <a:spLocks noChangeArrowheads="1"/>
            </p:cNvSpPr>
            <p:nvPr/>
          </p:nvSpPr>
          <p:spPr bwMode="auto">
            <a:xfrm>
              <a:off x="821" y="1439"/>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  1  1  0  1  1  0  1  1</a:t>
              </a:r>
              <a:endParaRPr lang="en-US" altLang="zh-CN" sz="1400"/>
            </a:p>
          </p:txBody>
        </p:sp>
        <p:sp>
          <p:nvSpPr>
            <p:cNvPr id="20515" name="Rectangle 22"/>
            <p:cNvSpPr>
              <a:spLocks noChangeArrowheads="1"/>
            </p:cNvSpPr>
            <p:nvPr/>
          </p:nvSpPr>
          <p:spPr bwMode="auto">
            <a:xfrm>
              <a:off x="211" y="1439"/>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0   0   1   0</a:t>
              </a:r>
              <a:endParaRPr lang="en-US" altLang="zh-CN" sz="1400"/>
            </a:p>
          </p:txBody>
        </p:sp>
        <p:sp>
          <p:nvSpPr>
            <p:cNvPr id="20516" name="Rectangle 20"/>
            <p:cNvSpPr>
              <a:spLocks noChangeArrowheads="1"/>
            </p:cNvSpPr>
            <p:nvPr/>
          </p:nvSpPr>
          <p:spPr bwMode="auto">
            <a:xfrm>
              <a:off x="821" y="1248"/>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  0  1  1  0  0  0  0  1</a:t>
              </a:r>
              <a:endParaRPr lang="en-US" altLang="zh-CN" sz="1400"/>
            </a:p>
          </p:txBody>
        </p:sp>
        <p:sp>
          <p:nvSpPr>
            <p:cNvPr id="20517" name="Rectangle 19"/>
            <p:cNvSpPr>
              <a:spLocks noChangeArrowheads="1"/>
            </p:cNvSpPr>
            <p:nvPr/>
          </p:nvSpPr>
          <p:spPr bwMode="auto">
            <a:xfrm>
              <a:off x="211" y="1248"/>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0   0   0   1</a:t>
              </a:r>
              <a:endParaRPr lang="en-US" altLang="zh-CN" sz="1400"/>
            </a:p>
          </p:txBody>
        </p:sp>
        <p:sp>
          <p:nvSpPr>
            <p:cNvPr id="20518" name="Rectangle 18"/>
            <p:cNvSpPr>
              <a:spLocks noChangeArrowheads="1"/>
            </p:cNvSpPr>
            <p:nvPr/>
          </p:nvSpPr>
          <p:spPr bwMode="auto">
            <a:xfrm>
              <a:off x="1920" y="1057"/>
              <a:ext cx="982" cy="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sz="1400"/>
            </a:p>
          </p:txBody>
        </p:sp>
        <p:sp>
          <p:nvSpPr>
            <p:cNvPr id="20519" name="Rectangle 17"/>
            <p:cNvSpPr>
              <a:spLocks noChangeArrowheads="1"/>
            </p:cNvSpPr>
            <p:nvPr/>
          </p:nvSpPr>
          <p:spPr bwMode="auto">
            <a:xfrm>
              <a:off x="821" y="1057"/>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  1  1  1  1  1  1  0  1</a:t>
              </a:r>
              <a:endParaRPr lang="en-US" altLang="zh-CN" sz="1400"/>
            </a:p>
          </p:txBody>
        </p:sp>
        <p:sp>
          <p:nvSpPr>
            <p:cNvPr id="20520" name="Rectangle 16"/>
            <p:cNvSpPr>
              <a:spLocks noChangeArrowheads="1"/>
            </p:cNvSpPr>
            <p:nvPr/>
          </p:nvSpPr>
          <p:spPr bwMode="auto">
            <a:xfrm>
              <a:off x="211" y="1057"/>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400"/>
                <a:t>0   0   0   0</a:t>
              </a:r>
              <a:endParaRPr lang="en-US" altLang="zh-CN" sz="1400"/>
            </a:p>
          </p:txBody>
        </p:sp>
        <p:sp>
          <p:nvSpPr>
            <p:cNvPr id="20521" name="Rectangle 14"/>
            <p:cNvSpPr>
              <a:spLocks noChangeArrowheads="1"/>
            </p:cNvSpPr>
            <p:nvPr/>
          </p:nvSpPr>
          <p:spPr bwMode="auto">
            <a:xfrm>
              <a:off x="821" y="866"/>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1400"/>
                <a:t>a  b  c  d  e  f  g   h</a:t>
              </a:r>
              <a:endParaRPr lang="en-US" altLang="zh-CN" sz="1400"/>
            </a:p>
          </p:txBody>
        </p:sp>
        <p:sp>
          <p:nvSpPr>
            <p:cNvPr id="20522" name="Rectangle 13"/>
            <p:cNvSpPr>
              <a:spLocks noChangeArrowheads="1"/>
            </p:cNvSpPr>
            <p:nvPr/>
          </p:nvSpPr>
          <p:spPr bwMode="auto">
            <a:xfrm>
              <a:off x="211" y="866"/>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sz="1400"/>
                <a:t>D  C  B  A</a:t>
              </a:r>
              <a:endParaRPr lang="en-US" altLang="zh-CN" sz="1400"/>
            </a:p>
          </p:txBody>
        </p:sp>
        <p:sp>
          <p:nvSpPr>
            <p:cNvPr id="20523" name="Rectangle 12"/>
            <p:cNvSpPr>
              <a:spLocks noChangeArrowheads="1"/>
            </p:cNvSpPr>
            <p:nvPr/>
          </p:nvSpPr>
          <p:spPr bwMode="auto">
            <a:xfrm>
              <a:off x="1920" y="675"/>
              <a:ext cx="982"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a:t>显    示</a:t>
              </a:r>
              <a:endParaRPr lang="zh-CN" altLang="en-US" sz="2000"/>
            </a:p>
          </p:txBody>
        </p:sp>
        <p:sp>
          <p:nvSpPr>
            <p:cNvPr id="20524" name="Rectangle 11"/>
            <p:cNvSpPr>
              <a:spLocks noChangeArrowheads="1"/>
            </p:cNvSpPr>
            <p:nvPr/>
          </p:nvSpPr>
          <p:spPr bwMode="auto">
            <a:xfrm>
              <a:off x="821" y="675"/>
              <a:ext cx="10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1400"/>
                <a:t>输      出</a:t>
              </a:r>
              <a:endParaRPr lang="zh-CN" altLang="en-US" sz="1400"/>
            </a:p>
          </p:txBody>
        </p:sp>
        <p:sp>
          <p:nvSpPr>
            <p:cNvPr id="20525" name="Rectangle 10"/>
            <p:cNvSpPr>
              <a:spLocks noChangeArrowheads="1"/>
            </p:cNvSpPr>
            <p:nvPr/>
          </p:nvSpPr>
          <p:spPr bwMode="auto">
            <a:xfrm>
              <a:off x="211" y="675"/>
              <a:ext cx="6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1400"/>
                <a:t>输     入</a:t>
              </a:r>
              <a:endParaRPr lang="zh-CN" altLang="en-US" sz="1400"/>
            </a:p>
          </p:txBody>
        </p:sp>
        <p:sp>
          <p:nvSpPr>
            <p:cNvPr id="20526" name="Line 65"/>
            <p:cNvSpPr>
              <a:spLocks noChangeShapeType="1"/>
            </p:cNvSpPr>
            <p:nvPr/>
          </p:nvSpPr>
          <p:spPr bwMode="auto">
            <a:xfrm>
              <a:off x="211" y="866"/>
              <a:ext cx="1709" cy="0"/>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27" name="Line 66"/>
            <p:cNvSpPr>
              <a:spLocks noChangeShapeType="1"/>
            </p:cNvSpPr>
            <p:nvPr/>
          </p:nvSpPr>
          <p:spPr bwMode="auto">
            <a:xfrm>
              <a:off x="211" y="1057"/>
              <a:ext cx="2691" cy="0"/>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28" name="Line 67"/>
            <p:cNvSpPr>
              <a:spLocks noChangeShapeType="1"/>
            </p:cNvSpPr>
            <p:nvPr/>
          </p:nvSpPr>
          <p:spPr bwMode="auto">
            <a:xfrm>
              <a:off x="211" y="1248"/>
              <a:ext cx="1709" cy="0"/>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29" name="Line 68"/>
            <p:cNvSpPr>
              <a:spLocks noChangeShapeType="1"/>
            </p:cNvSpPr>
            <p:nvPr/>
          </p:nvSpPr>
          <p:spPr bwMode="auto">
            <a:xfrm>
              <a:off x="211" y="1439"/>
              <a:ext cx="1709" cy="0"/>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30" name="Line 69"/>
            <p:cNvSpPr>
              <a:spLocks noChangeShapeType="1"/>
            </p:cNvSpPr>
            <p:nvPr/>
          </p:nvSpPr>
          <p:spPr bwMode="auto">
            <a:xfrm>
              <a:off x="211" y="1630"/>
              <a:ext cx="1709" cy="0"/>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31" name="Line 70"/>
            <p:cNvSpPr>
              <a:spLocks noChangeShapeType="1"/>
            </p:cNvSpPr>
            <p:nvPr/>
          </p:nvSpPr>
          <p:spPr bwMode="auto">
            <a:xfrm>
              <a:off x="211" y="1821"/>
              <a:ext cx="1709" cy="0"/>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32" name="Line 71"/>
            <p:cNvSpPr>
              <a:spLocks noChangeShapeType="1"/>
            </p:cNvSpPr>
            <p:nvPr/>
          </p:nvSpPr>
          <p:spPr bwMode="auto">
            <a:xfrm>
              <a:off x="211" y="2012"/>
              <a:ext cx="1709" cy="0"/>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33" name="Line 72"/>
            <p:cNvSpPr>
              <a:spLocks noChangeShapeType="1"/>
            </p:cNvSpPr>
            <p:nvPr/>
          </p:nvSpPr>
          <p:spPr bwMode="auto">
            <a:xfrm>
              <a:off x="211" y="2203"/>
              <a:ext cx="1709" cy="0"/>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34" name="Line 73"/>
            <p:cNvSpPr>
              <a:spLocks noChangeShapeType="1"/>
            </p:cNvSpPr>
            <p:nvPr/>
          </p:nvSpPr>
          <p:spPr bwMode="auto">
            <a:xfrm>
              <a:off x="211" y="2394"/>
              <a:ext cx="1709" cy="0"/>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35" name="Line 74"/>
            <p:cNvSpPr>
              <a:spLocks noChangeShapeType="1"/>
            </p:cNvSpPr>
            <p:nvPr/>
          </p:nvSpPr>
          <p:spPr bwMode="auto">
            <a:xfrm>
              <a:off x="211" y="2585"/>
              <a:ext cx="1709" cy="0"/>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36" name="Line 75"/>
            <p:cNvSpPr>
              <a:spLocks noChangeShapeType="1"/>
            </p:cNvSpPr>
            <p:nvPr/>
          </p:nvSpPr>
          <p:spPr bwMode="auto">
            <a:xfrm>
              <a:off x="211" y="2776"/>
              <a:ext cx="1709" cy="0"/>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37" name="Line 76"/>
            <p:cNvSpPr>
              <a:spLocks noChangeShapeType="1"/>
            </p:cNvSpPr>
            <p:nvPr/>
          </p:nvSpPr>
          <p:spPr bwMode="auto">
            <a:xfrm>
              <a:off x="211" y="2967"/>
              <a:ext cx="1709" cy="0"/>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38" name="Line 77"/>
            <p:cNvSpPr>
              <a:spLocks noChangeShapeType="1"/>
            </p:cNvSpPr>
            <p:nvPr/>
          </p:nvSpPr>
          <p:spPr bwMode="auto">
            <a:xfrm>
              <a:off x="211" y="3158"/>
              <a:ext cx="1709" cy="0"/>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39" name="Line 78"/>
            <p:cNvSpPr>
              <a:spLocks noChangeShapeType="1"/>
            </p:cNvSpPr>
            <p:nvPr/>
          </p:nvSpPr>
          <p:spPr bwMode="auto">
            <a:xfrm>
              <a:off x="211" y="3349"/>
              <a:ext cx="1709" cy="0"/>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40" name="Line 79"/>
            <p:cNvSpPr>
              <a:spLocks noChangeShapeType="1"/>
            </p:cNvSpPr>
            <p:nvPr/>
          </p:nvSpPr>
          <p:spPr bwMode="auto">
            <a:xfrm>
              <a:off x="211" y="3540"/>
              <a:ext cx="1709" cy="0"/>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41" name="Line 80"/>
            <p:cNvSpPr>
              <a:spLocks noChangeShapeType="1"/>
            </p:cNvSpPr>
            <p:nvPr/>
          </p:nvSpPr>
          <p:spPr bwMode="auto">
            <a:xfrm>
              <a:off x="211" y="3731"/>
              <a:ext cx="1709" cy="0"/>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42" name="Line 81"/>
            <p:cNvSpPr>
              <a:spLocks noChangeShapeType="1"/>
            </p:cNvSpPr>
            <p:nvPr/>
          </p:nvSpPr>
          <p:spPr bwMode="auto">
            <a:xfrm>
              <a:off x="211" y="3922"/>
              <a:ext cx="1709" cy="0"/>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43" name="Line 84"/>
            <p:cNvSpPr>
              <a:spLocks noChangeShapeType="1"/>
            </p:cNvSpPr>
            <p:nvPr/>
          </p:nvSpPr>
          <p:spPr bwMode="auto">
            <a:xfrm>
              <a:off x="821" y="675"/>
              <a:ext cx="0" cy="3438"/>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44" name="Line 85"/>
            <p:cNvSpPr>
              <a:spLocks noChangeShapeType="1"/>
            </p:cNvSpPr>
            <p:nvPr/>
          </p:nvSpPr>
          <p:spPr bwMode="auto">
            <a:xfrm>
              <a:off x="1920" y="675"/>
              <a:ext cx="0" cy="3438"/>
            </a:xfrm>
            <a:prstGeom prst="line">
              <a:avLst/>
            </a:prstGeom>
            <a:noFill/>
            <a:ln w="12700">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45" name="Line 64"/>
            <p:cNvSpPr>
              <a:spLocks noChangeShapeType="1"/>
            </p:cNvSpPr>
            <p:nvPr/>
          </p:nvSpPr>
          <p:spPr bwMode="auto">
            <a:xfrm>
              <a:off x="211" y="675"/>
              <a:ext cx="2691" cy="0"/>
            </a:xfrm>
            <a:prstGeom prst="line">
              <a:avLst/>
            </a:prstGeom>
            <a:noFill/>
            <a:ln w="38100" cap="sq">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46" name="Line 83"/>
            <p:cNvSpPr>
              <a:spLocks noChangeShapeType="1"/>
            </p:cNvSpPr>
            <p:nvPr/>
          </p:nvSpPr>
          <p:spPr bwMode="auto">
            <a:xfrm>
              <a:off x="211" y="675"/>
              <a:ext cx="0" cy="3438"/>
            </a:xfrm>
            <a:prstGeom prst="line">
              <a:avLst/>
            </a:prstGeom>
            <a:noFill/>
            <a:ln w="38100" cap="sq">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47" name="Line 86"/>
            <p:cNvSpPr>
              <a:spLocks noChangeShapeType="1"/>
            </p:cNvSpPr>
            <p:nvPr/>
          </p:nvSpPr>
          <p:spPr bwMode="auto">
            <a:xfrm>
              <a:off x="2902" y="675"/>
              <a:ext cx="0" cy="3438"/>
            </a:xfrm>
            <a:prstGeom prst="line">
              <a:avLst/>
            </a:prstGeom>
            <a:noFill/>
            <a:ln w="38100" cap="sq">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20548" name="Line 82"/>
            <p:cNvSpPr>
              <a:spLocks noChangeShapeType="1"/>
            </p:cNvSpPr>
            <p:nvPr/>
          </p:nvSpPr>
          <p:spPr bwMode="auto">
            <a:xfrm>
              <a:off x="211" y="4113"/>
              <a:ext cx="2691" cy="0"/>
            </a:xfrm>
            <a:prstGeom prst="line">
              <a:avLst/>
            </a:prstGeom>
            <a:noFill/>
            <a:ln w="38100" cap="sq">
              <a:solidFill>
                <a:srgbClr val="FF9900"/>
              </a:solidFill>
              <a:roun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pic>
          <p:nvPicPr>
            <p:cNvPr id="20549" name="Picture 242" descr="msotw9_temp0"/>
            <p:cNvPicPr>
              <a:picLocks noChangeAspect="1" noChangeArrowheads="1"/>
            </p:cNvPicPr>
            <p:nvPr/>
          </p:nvPicPr>
          <p:blipFill>
            <a:blip r:embed="rId1">
              <a:extLst>
                <a:ext uri="{28A0092B-C50C-407E-A947-70E740481C1C}">
                  <a14:useLocalDpi xmlns:a14="http://schemas.microsoft.com/office/drawing/2010/main" val="0"/>
                </a:ext>
              </a:extLst>
            </a:blip>
            <a:srcRect l="83974" t="48666" r="2582" b="39383"/>
            <a:stretch>
              <a:fillRect/>
            </a:stretch>
          </p:blipFill>
          <p:spPr bwMode="auto">
            <a:xfrm>
              <a:off x="2044" y="1860"/>
              <a:ext cx="706"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1000" fill="hold"/>
                                        <p:tgtEl>
                                          <p:spTgt spid="20484"/>
                                        </p:tgtEl>
                                        <p:attrNameLst>
                                          <p:attrName>ppt_w</p:attrName>
                                        </p:attrNameLst>
                                      </p:cBhvr>
                                      <p:tavLst>
                                        <p:tav tm="0">
                                          <p:val>
                                            <p:fltVal val="0"/>
                                          </p:val>
                                        </p:tav>
                                        <p:tav tm="100000">
                                          <p:val>
                                            <p:strVal val="#ppt_w"/>
                                          </p:val>
                                        </p:tav>
                                      </p:tavLst>
                                    </p:anim>
                                    <p:anim calcmode="lin" valueType="num">
                                      <p:cBhvr>
                                        <p:cTn id="8" dur="1000" fill="hold"/>
                                        <p:tgtEl>
                                          <p:spTgt spid="20484"/>
                                        </p:tgtEl>
                                        <p:attrNameLst>
                                          <p:attrName>ppt_h</p:attrName>
                                        </p:attrNameLst>
                                      </p:cBhvr>
                                      <p:tavLst>
                                        <p:tav tm="0">
                                          <p:val>
                                            <p:fltVal val="0"/>
                                          </p:val>
                                        </p:tav>
                                        <p:tav tm="100000">
                                          <p:val>
                                            <p:strVal val="#ppt_h"/>
                                          </p:val>
                                        </p:tav>
                                      </p:tavLst>
                                    </p:anim>
                                    <p:anim calcmode="lin" valueType="num">
                                      <p:cBhvr>
                                        <p:cTn id="9" dur="1000" fill="hold"/>
                                        <p:tgtEl>
                                          <p:spTgt spid="2048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048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1000"/>
                                  </p:stCondLst>
                                  <p:childTnLst>
                                    <p:set>
                                      <p:cBhvr>
                                        <p:cTn id="13" dur="1" fill="hold">
                                          <p:stCondLst>
                                            <p:cond delay="0"/>
                                          </p:stCondLst>
                                        </p:cTn>
                                        <p:tgtEl>
                                          <p:spTgt spid="20485"/>
                                        </p:tgtEl>
                                        <p:attrNameLst>
                                          <p:attrName>style.visibility</p:attrName>
                                        </p:attrNameLst>
                                      </p:cBhvr>
                                      <p:to>
                                        <p:strVal val="visible"/>
                                      </p:to>
                                    </p:set>
                                    <p:animEffect transition="in" filter="wipe(left)">
                                      <p:cBhvr>
                                        <p:cTn id="14" dur="500"/>
                                        <p:tgtEl>
                                          <p:spTgt spid="2048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P spid="2048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699419" y="263525"/>
            <a:ext cx="1474788" cy="452438"/>
          </a:xfrm>
        </p:spPr>
        <p:txBody>
          <a:bodyPr/>
          <a:lstStyle/>
          <a:p>
            <a:pPr algn="l" eaLnBrk="1" hangingPunct="1"/>
            <a:r>
              <a:rPr kumimoji="0" lang="zh-CN" altLang="en-US" sz="2800" b="1" dirty="0">
                <a:solidFill>
                  <a:schemeClr val="tx1"/>
                </a:solidFill>
                <a:sym typeface="Wingdings" panose="05000000000000000000" pitchFamily="2" charset="2"/>
              </a:rPr>
              <a:t>电路图</a:t>
            </a:r>
            <a:endParaRPr kumimoji="0" lang="zh-CN" altLang="en-US" sz="2800" b="1" dirty="0">
              <a:solidFill>
                <a:schemeClr val="tx1"/>
              </a:solidFill>
              <a:sym typeface="Wingdings" panose="05000000000000000000" pitchFamily="2" charset="2"/>
            </a:endParaRPr>
          </a:p>
        </p:txBody>
      </p:sp>
      <p:grpSp>
        <p:nvGrpSpPr>
          <p:cNvPr id="2" name="Group 21"/>
          <p:cNvGrpSpPr/>
          <p:nvPr/>
        </p:nvGrpSpPr>
        <p:grpSpPr bwMode="auto">
          <a:xfrm>
            <a:off x="414338" y="708025"/>
            <a:ext cx="8108950" cy="5710238"/>
            <a:chOff x="261" y="446"/>
            <a:chExt cx="5108" cy="3597"/>
          </a:xfrm>
        </p:grpSpPr>
        <p:pic>
          <p:nvPicPr>
            <p:cNvPr id="21510" name="Picture 7" descr="msotw9_temp0"/>
            <p:cNvPicPr>
              <a:picLocks noChangeAspect="1" noChangeArrowheads="1"/>
            </p:cNvPicPr>
            <p:nvPr/>
          </p:nvPicPr>
          <p:blipFill>
            <a:blip r:embed="rId1">
              <a:extLst>
                <a:ext uri="{28A0092B-C50C-407E-A947-70E740481C1C}">
                  <a14:useLocalDpi xmlns:a14="http://schemas.microsoft.com/office/drawing/2010/main" val="0"/>
                </a:ext>
              </a:extLst>
            </a:blip>
            <a:srcRect l="-377" t="15794" r="5597"/>
            <a:stretch>
              <a:fillRect/>
            </a:stretch>
          </p:blipFill>
          <p:spPr bwMode="auto">
            <a:xfrm>
              <a:off x="449" y="451"/>
              <a:ext cx="4920" cy="3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21511" name="Rectangle 8"/>
            <p:cNvSpPr>
              <a:spLocks noChangeArrowheads="1"/>
            </p:cNvSpPr>
            <p:nvPr/>
          </p:nvSpPr>
          <p:spPr bwMode="auto">
            <a:xfrm>
              <a:off x="261" y="446"/>
              <a:ext cx="211" cy="358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sp>
          <p:nvSpPr>
            <p:cNvPr id="21512" name="Rectangle 10"/>
            <p:cNvSpPr>
              <a:spLocks noChangeArrowheads="1"/>
            </p:cNvSpPr>
            <p:nvPr/>
          </p:nvSpPr>
          <p:spPr bwMode="auto">
            <a:xfrm>
              <a:off x="4456" y="3977"/>
              <a:ext cx="207" cy="56"/>
            </a:xfrm>
            <a:prstGeom prst="rect">
              <a:avLst/>
            </a:prstGeom>
            <a:solidFill>
              <a:schemeClr val="bg1"/>
            </a:solidFill>
            <a:ln w="38100">
              <a:solidFill>
                <a:schemeClr val="bg1"/>
              </a:solidFill>
              <a:miter lim="800000"/>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sp>
          <p:nvSpPr>
            <p:cNvPr id="21513" name="Text Box 11"/>
            <p:cNvSpPr txBox="1">
              <a:spLocks noChangeArrowheads="1"/>
            </p:cNvSpPr>
            <p:nvPr/>
          </p:nvSpPr>
          <p:spPr bwMode="auto">
            <a:xfrm>
              <a:off x="4510" y="3761"/>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EN</a:t>
              </a:r>
              <a:endParaRPr lang="en-US" altLang="zh-CN" sz="2000"/>
            </a:p>
          </p:txBody>
        </p:sp>
        <p:sp>
          <p:nvSpPr>
            <p:cNvPr id="21514" name="Line 12"/>
            <p:cNvSpPr>
              <a:spLocks noChangeShapeType="1"/>
            </p:cNvSpPr>
            <p:nvPr/>
          </p:nvSpPr>
          <p:spPr bwMode="auto">
            <a:xfrm>
              <a:off x="4586" y="3804"/>
              <a:ext cx="185"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15" name="Rectangle 18"/>
            <p:cNvSpPr>
              <a:spLocks noChangeArrowheads="1"/>
            </p:cNvSpPr>
            <p:nvPr/>
          </p:nvSpPr>
          <p:spPr bwMode="auto">
            <a:xfrm>
              <a:off x="2348" y="684"/>
              <a:ext cx="326" cy="142"/>
            </a:xfrm>
            <a:prstGeom prst="rect">
              <a:avLst/>
            </a:prstGeom>
            <a:solidFill>
              <a:schemeClr val="bg1"/>
            </a:solidFill>
            <a:ln w="38100">
              <a:solidFill>
                <a:schemeClr val="bg1"/>
              </a:solidFill>
              <a:miter lim="800000"/>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sp>
          <p:nvSpPr>
            <p:cNvPr id="21516" name="Rectangle 19"/>
            <p:cNvSpPr>
              <a:spLocks noChangeArrowheads="1"/>
            </p:cNvSpPr>
            <p:nvPr/>
          </p:nvSpPr>
          <p:spPr bwMode="auto">
            <a:xfrm>
              <a:off x="2500" y="478"/>
              <a:ext cx="98" cy="131"/>
            </a:xfrm>
            <a:prstGeom prst="rect">
              <a:avLst/>
            </a:prstGeom>
            <a:solidFill>
              <a:schemeClr val="bg1"/>
            </a:solidFill>
            <a:ln w="38100">
              <a:solidFill>
                <a:schemeClr val="bg1"/>
              </a:solidFill>
              <a:miter lim="800000"/>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grpSp>
      <p:sp>
        <p:nvSpPr>
          <p:cNvPr id="21508" name="AutoShape 22">
            <a:hlinkClick r:id="rId2" action="ppaction://hlinksldjump" highlightClick="1"/>
          </p:cNvPr>
          <p:cNvSpPr>
            <a:spLocks noChangeArrowheads="1"/>
          </p:cNvSpPr>
          <p:nvPr/>
        </p:nvSpPr>
        <p:spPr bwMode="auto">
          <a:xfrm>
            <a:off x="8763000" y="6696075"/>
            <a:ext cx="381000" cy="152400"/>
          </a:xfrm>
          <a:prstGeom prst="actionButtonForwardNext">
            <a:avLst/>
          </a:prstGeom>
          <a:solidFill>
            <a:schemeClr val="bg1"/>
          </a:solidFill>
          <a:ln w="19050">
            <a:solidFill>
              <a:srgbClr val="FF66FF"/>
            </a:solidFill>
            <a:miter lim="800000"/>
          </a:ln>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sp>
        <p:nvSpPr>
          <p:cNvPr id="21509" name="AutoShape 23">
            <a:hlinkClick r:id="" action="ppaction://hlinkshowjump?jump=previousslide" highlightClick="1"/>
          </p:cNvPr>
          <p:cNvSpPr>
            <a:spLocks noChangeArrowheads="1"/>
          </p:cNvSpPr>
          <p:nvPr/>
        </p:nvSpPr>
        <p:spPr bwMode="auto">
          <a:xfrm flipH="1">
            <a:off x="8324850" y="6694488"/>
            <a:ext cx="381000" cy="152400"/>
          </a:xfrm>
          <a:prstGeom prst="actionButtonForwardNext">
            <a:avLst/>
          </a:prstGeom>
          <a:solidFill>
            <a:schemeClr val="bg1"/>
          </a:solidFill>
          <a:ln w="19050">
            <a:solidFill>
              <a:srgbClr val="FF66FF"/>
            </a:solidFill>
            <a:miter lim="800000"/>
          </a:ln>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100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1+#ppt_w/2"/>
                                          </p:val>
                                        </p:tav>
                                        <p:tav tm="100000">
                                          <p:val>
                                            <p:strVal val="#ppt_x"/>
                                          </p:val>
                                        </p:tav>
                                      </p:tavLst>
                                    </p:anim>
                                    <p:anim calcmode="lin" valueType="num">
                                      <p:cBhvr additive="base">
                                        <p:cTn id="8" dur="500" fill="hold"/>
                                        <p:tgtEl>
                                          <p:spTgt spid="215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ChangeArrowheads="1"/>
          </p:cNvSpPr>
          <p:nvPr/>
        </p:nvSpPr>
        <p:spPr bwMode="auto">
          <a:xfrm>
            <a:off x="611188" y="394881"/>
            <a:ext cx="46746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0" eaLnBrk="1" hangingPunct="1">
              <a:defRPr/>
            </a:pPr>
            <a:r>
              <a:rPr lang="en-US" altLang="zh-CN" sz="3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 </a:t>
            </a:r>
            <a:r>
              <a:rPr kumimoji="1" lang="zh-CN"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可编程逻辑阵列</a:t>
            </a:r>
            <a:r>
              <a:rPr kumimoji="1" lang="en-US" altLang="zh-CN" sz="32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(PLA)</a:t>
            </a:r>
            <a:r>
              <a:rPr kumimoji="1" lang="en-US" altLang="zh-CN" sz="32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endParaRPr kumimoji="1" lang="en-US" altLang="zh-CN" sz="32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7923" name="Rectangle 3"/>
          <p:cNvSpPr>
            <a:spLocks noChangeArrowheads="1"/>
          </p:cNvSpPr>
          <p:nvPr/>
        </p:nvSpPr>
        <p:spPr bwMode="auto">
          <a:xfrm>
            <a:off x="522288" y="1225699"/>
            <a:ext cx="79200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可编程逻辑阵列（</a:t>
            </a:r>
            <a:r>
              <a:rPr kumimoji="1" lang="en-US" altLang="zh-CN"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PLA</a:t>
            </a:r>
            <a:r>
              <a:rPr kumimoji="1" lang="zh-CN" altLang="en-US"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）包含一个与阵列和一个或阵列，二者都是可编程的。</a:t>
            </a:r>
            <a:endParaRPr kumimoji="1" lang="zh-CN" altLang="en-US"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7924" name="Rectangle 4"/>
          <p:cNvSpPr>
            <a:spLocks noChangeArrowheads="1"/>
          </p:cNvSpPr>
          <p:nvPr/>
        </p:nvSpPr>
        <p:spPr bwMode="auto">
          <a:xfrm>
            <a:off x="611188" y="2373918"/>
            <a:ext cx="770413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用</a:t>
            </a:r>
            <a:r>
              <a:rPr kumimoji="1" lang="en-US" altLang="zh-CN"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PLA</a:t>
            </a:r>
            <a:r>
              <a:rPr kumimoji="1" lang="zh-CN" altLang="en-US"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实现组合逻辑函数的步骤：</a:t>
            </a:r>
            <a:endParaRPr kumimoji="1" lang="zh-CN" altLang="en-US"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首先将逻辑函数进行化简，再将化简后的逻辑函数表达式中各乘积项填入逻辑阵列图中。  </a:t>
            </a:r>
            <a:endPar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7925" name="Rectangle 5"/>
          <p:cNvSpPr>
            <a:spLocks noChangeArrowheads="1"/>
          </p:cNvSpPr>
          <p:nvPr/>
        </p:nvSpPr>
        <p:spPr bwMode="auto">
          <a:xfrm>
            <a:off x="0" y="281274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7926" name="Rectangle 6"/>
          <p:cNvSpPr>
            <a:spLocks noChangeArrowheads="1"/>
          </p:cNvSpPr>
          <p:nvPr/>
        </p:nvSpPr>
        <p:spPr bwMode="auto">
          <a:xfrm>
            <a:off x="900113" y="4004956"/>
            <a:ext cx="59308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例</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：用</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PLA </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实现下面的多输出函数 </a:t>
            </a:r>
            <a:endPar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37927" name="Group 7"/>
          <p:cNvGrpSpPr/>
          <p:nvPr/>
        </p:nvGrpSpPr>
        <p:grpSpPr bwMode="auto">
          <a:xfrm>
            <a:off x="1062038" y="4712653"/>
            <a:ext cx="5035550" cy="949325"/>
            <a:chOff x="669" y="3039"/>
            <a:chExt cx="3172" cy="598"/>
          </a:xfrm>
        </p:grpSpPr>
        <mc:AlternateContent xmlns:mc="http://schemas.openxmlformats.org/markup-compatibility/2006">
          <mc:Choice xmlns:a14="http://schemas.microsoft.com/office/drawing/2010/main" Requires="a14">
            <p:sp>
              <p:nvSpPr>
                <p:cNvPr id="337928" name="Object 8"/>
                <p:cNvSpPr txBox="1"/>
                <p:nvPr/>
              </p:nvSpPr>
              <p:spPr bwMode="auto">
                <a:xfrm>
                  <a:off x="810" y="3039"/>
                  <a:ext cx="3031" cy="598"/>
                </a:xfrm>
                <a:prstGeom prst="rect">
                  <a:avLst/>
                </a:prstGeom>
                <a:noFill/>
              </p:spPr>
              <p:txBody>
                <a:bodyPr>
                  <a:normAutofit fontScale="85000" lnSpcReduction="10000"/>
                </a:bodyPr>
                <a:lstStyle/>
                <a:p>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𝒀</m:t>
                            </m:r>
                          </m:e>
                          <m:sub>
                            <m:r>
                              <a:rPr lang="zh-CN" altLang="en-US" b="1" i="1">
                                <a:solidFill>
                                  <a:srgbClr val="000000"/>
                                </a:solidFill>
                                <a:latin typeface="Cambria Math" panose="02040503050406030204" pitchFamily="18" charset="0"/>
                              </a:rPr>
                              <m:t>𝟏</m:t>
                            </m:r>
                          </m:sub>
                        </m:sSub>
                        <m:r>
                          <a:rPr lang="zh-CN" altLang="en-US" b="1" i="1">
                            <a:solidFill>
                              <a:srgbClr val="000000"/>
                            </a:solidFill>
                            <a:latin typeface="Cambria Math" panose="02040503050406030204" pitchFamily="18" charset="0"/>
                          </a:rPr>
                          <m:t>=</m:t>
                        </m:r>
                        <m:acc>
                          <m:accPr>
                            <m:chr m:val="̅"/>
                            <m:ctrlPr>
                              <a:rPr lang="zh-CN" altLang="en-US" i="1" smtClean="0">
                                <a:solidFill>
                                  <a:srgbClr val="000000"/>
                                </a:solidFill>
                                <a:latin typeface="Cambria Math" panose="02040503050406030204" pitchFamily="18" charset="0"/>
                              </a:rPr>
                            </m:ctrlPr>
                          </m:accPr>
                          <m:e>
                            <m:r>
                              <a:rPr lang="en-US" altLang="zh-CN" b="1" i="1">
                                <a:solidFill>
                                  <a:srgbClr val="000000"/>
                                </a:solidFill>
                                <a:latin typeface="Cambria Math" panose="02040503050406030204" pitchFamily="18" charset="0"/>
                              </a:rPr>
                              <m:t>𝑨</m:t>
                            </m:r>
                          </m:e>
                        </m:acc>
                        <m:acc>
                          <m:accPr>
                            <m:chr m:val="̅"/>
                            <m:ctrlPr>
                              <a:rPr lang="zh-CN" altLang="en-US" i="1" smtClean="0">
                                <a:solidFill>
                                  <a:srgbClr val="000000"/>
                                </a:solidFill>
                                <a:latin typeface="Cambria Math" panose="02040503050406030204" pitchFamily="18" charset="0"/>
                              </a:rPr>
                            </m:ctrlPr>
                          </m:accPr>
                          <m:e>
                            <m:r>
                              <a:rPr lang="en-US" altLang="zh-CN" b="1" i="1">
                                <a:solidFill>
                                  <a:srgbClr val="000000"/>
                                </a:solidFill>
                                <a:latin typeface="Cambria Math" panose="02040503050406030204" pitchFamily="18" charset="0"/>
                              </a:rPr>
                              <m:t>𝑩</m:t>
                            </m:r>
                          </m:e>
                        </m:acc>
                        <m:r>
                          <a:rPr lang="zh-CN" altLang="en-US" b="1" i="1">
                            <a:solidFill>
                              <a:srgbClr val="000000"/>
                            </a:solidFill>
                            <a:latin typeface="Cambria Math" panose="02040503050406030204" pitchFamily="18" charset="0"/>
                          </a:rPr>
                          <m:t>𝑪</m:t>
                        </m:r>
                        <m:r>
                          <a:rPr lang="zh-CN" altLang="en-US" b="1" i="1">
                            <a:solidFill>
                              <a:srgbClr val="000000"/>
                            </a:solidFill>
                            <a:latin typeface="Cambria Math" panose="02040503050406030204" pitchFamily="18" charset="0"/>
                          </a:rPr>
                          <m:t>+</m:t>
                        </m:r>
                        <m:acc>
                          <m:accPr>
                            <m:chr m:val="̅"/>
                            <m:ctrlPr>
                              <a:rPr lang="zh-CN" altLang="en-US" i="1" smtClean="0">
                                <a:solidFill>
                                  <a:srgbClr val="000000"/>
                                </a:solidFill>
                                <a:latin typeface="Cambria Math" panose="02040503050406030204" pitchFamily="18" charset="0"/>
                              </a:rPr>
                            </m:ctrlPr>
                          </m:accPr>
                          <m:e>
                            <m:r>
                              <a:rPr lang="en-US" altLang="zh-CN" b="1" i="1">
                                <a:solidFill>
                                  <a:srgbClr val="000000"/>
                                </a:solidFill>
                                <a:latin typeface="Cambria Math" panose="02040503050406030204" pitchFamily="18" charset="0"/>
                              </a:rPr>
                              <m:t>𝑨</m:t>
                            </m:r>
                          </m:e>
                        </m:acc>
                        <m:r>
                          <a:rPr lang="zh-CN" altLang="en-US" b="1" i="1">
                            <a:solidFill>
                              <a:srgbClr val="000000"/>
                            </a:solidFill>
                            <a:latin typeface="Cambria Math" panose="02040503050406030204" pitchFamily="18" charset="0"/>
                          </a:rPr>
                          <m:t>𝑩</m:t>
                        </m:r>
                        <m:acc>
                          <m:accPr>
                            <m:chr m:val="̅"/>
                            <m:ctrlPr>
                              <a:rPr lang="zh-CN" altLang="en-US" i="1" smtClean="0">
                                <a:solidFill>
                                  <a:srgbClr val="000000"/>
                                </a:solidFill>
                                <a:latin typeface="Cambria Math" panose="02040503050406030204" pitchFamily="18" charset="0"/>
                              </a:rPr>
                            </m:ctrlPr>
                          </m:accPr>
                          <m:e>
                            <m:r>
                              <a:rPr lang="en-US" altLang="zh-CN" b="1" i="1">
                                <a:solidFill>
                                  <a:srgbClr val="000000"/>
                                </a:solidFill>
                                <a:latin typeface="Cambria Math" panose="02040503050406030204" pitchFamily="18" charset="0"/>
                              </a:rPr>
                              <m:t>𝑪</m:t>
                            </m:r>
                          </m:e>
                        </m:acc>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𝑨</m:t>
                        </m:r>
                        <m:acc>
                          <m:accPr>
                            <m:chr m:val="̅"/>
                            <m:ctrlPr>
                              <a:rPr lang="zh-CN" altLang="en-US" i="1" smtClean="0">
                                <a:solidFill>
                                  <a:srgbClr val="000000"/>
                                </a:solidFill>
                                <a:latin typeface="Cambria Math" panose="02040503050406030204" pitchFamily="18" charset="0"/>
                              </a:rPr>
                            </m:ctrlPr>
                          </m:accPr>
                          <m:e>
                            <m:r>
                              <a:rPr lang="en-US" altLang="zh-CN" b="1" i="1" smtClean="0">
                                <a:solidFill>
                                  <a:srgbClr val="000000"/>
                                </a:solidFill>
                                <a:latin typeface="Cambria Math" panose="02040503050406030204" pitchFamily="18" charset="0"/>
                              </a:rPr>
                              <m:t>𝑩</m:t>
                            </m:r>
                          </m:e>
                        </m:acc>
                        <m:acc>
                          <m:accPr>
                            <m:chr m:val="̅"/>
                            <m:ctrlPr>
                              <a:rPr lang="zh-CN" altLang="en-US" i="1" smtClean="0">
                                <a:solidFill>
                                  <a:srgbClr val="000000"/>
                                </a:solidFill>
                                <a:latin typeface="Cambria Math" panose="02040503050406030204" pitchFamily="18" charset="0"/>
                              </a:rPr>
                            </m:ctrlPr>
                          </m:accPr>
                          <m:e>
                            <m:r>
                              <a:rPr lang="en-US" altLang="zh-CN" b="1" i="1" smtClean="0">
                                <a:solidFill>
                                  <a:srgbClr val="000000"/>
                                </a:solidFill>
                                <a:latin typeface="Cambria Math" panose="02040503050406030204" pitchFamily="18" charset="0"/>
                              </a:rPr>
                              <m:t>𝑪</m:t>
                            </m:r>
                          </m:e>
                        </m:acc>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𝑨𝑩</m:t>
                        </m:r>
                        <m:acc>
                          <m:accPr>
                            <m:chr m:val="̅"/>
                            <m:ctrlPr>
                              <a:rPr lang="zh-CN" altLang="en-US" i="1" smtClean="0">
                                <a:solidFill>
                                  <a:srgbClr val="000000"/>
                                </a:solidFill>
                                <a:latin typeface="Cambria Math" panose="02040503050406030204" pitchFamily="18" charset="0"/>
                              </a:rPr>
                            </m:ctrlPr>
                          </m:accPr>
                          <m:e>
                            <m:r>
                              <a:rPr lang="en-US" altLang="zh-CN" b="1" i="1" smtClean="0">
                                <a:solidFill>
                                  <a:srgbClr val="000000"/>
                                </a:solidFill>
                                <a:latin typeface="Cambria Math" panose="02040503050406030204" pitchFamily="18" charset="0"/>
                              </a:rPr>
                              <m:t>𝑪</m:t>
                            </m:r>
                          </m:e>
                        </m:acc>
                      </m:oMath>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𝒀</m:t>
                            </m:r>
                          </m:e>
                          <m:sub>
                            <m:r>
                              <a:rPr lang="zh-CN" altLang="en-US" b="1" i="1">
                                <a:solidFill>
                                  <a:srgbClr val="000000"/>
                                </a:solidFill>
                                <a:latin typeface="Cambria Math" panose="02040503050406030204" pitchFamily="18" charset="0"/>
                              </a:rPr>
                              <m:t>𝟐</m:t>
                            </m:r>
                          </m:sub>
                        </m:sSub>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𝑨𝑩</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𝑨𝑪</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𝑩𝑪</m:t>
                        </m:r>
                      </m:oMath>
                    </m:oMathPara>
                  </a14:m>
                  <a:endParaRPr lang="zh-CN" altLang="en-US" i="1" dirty="0">
                    <a:latin typeface="Times New Roman" panose="02020603050405020304" pitchFamily="18" charset="0"/>
                    <a:cs typeface="Times New Roman" panose="02020603050405020304" pitchFamily="18" charset="0"/>
                  </a:endParaRPr>
                </a:p>
              </p:txBody>
            </p:sp>
          </mc:Choice>
          <mc:Fallback>
            <p:sp>
              <p:nvSpPr>
                <p:cNvPr id="337928" name="Object 8"/>
                <p:cNvSpPr txBox="1">
                  <a:spLocks noRot="1" noChangeAspect="1" noMove="1" noResize="1" noEditPoints="1" noAdjustHandles="1" noChangeArrowheads="1" noChangeShapeType="1" noTextEdit="1"/>
                </p:cNvSpPr>
                <p:nvPr/>
              </p:nvSpPr>
              <p:spPr bwMode="auto">
                <a:xfrm>
                  <a:off x="810" y="3039"/>
                  <a:ext cx="3031" cy="598"/>
                </a:xfrm>
                <a:prstGeom prst="rect">
                  <a:avLst/>
                </a:prstGeom>
                <a:blipFill rotWithShape="1">
                  <a:blip r:embed="rId1"/>
                </a:blipFill>
              </p:spPr>
              <p:txBody>
                <a:bodyPr/>
                <a:lstStyle/>
                <a:p>
                  <a:r>
                    <a:rPr lang="zh-CN" altLang="en-US">
                      <a:noFill/>
                    </a:rPr>
                    <a:t> </a:t>
                  </a:r>
                </a:p>
              </p:txBody>
            </p:sp>
          </mc:Fallback>
        </mc:AlternateContent>
        <p:sp>
          <p:nvSpPr>
            <p:cNvPr id="337929" name="AutoShape 9"/>
            <p:cNvSpPr/>
            <p:nvPr/>
          </p:nvSpPr>
          <p:spPr bwMode="auto">
            <a:xfrm>
              <a:off x="669" y="3096"/>
              <a:ext cx="137" cy="499"/>
            </a:xfrm>
            <a:prstGeom prst="leftBrace">
              <a:avLst>
                <a:gd name="adj1" fmla="val 30353"/>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0" name="灯片编号占位符 3"/>
          <p:cNvSpPr txBox="1"/>
          <p:nvPr/>
        </p:nvSpPr>
        <p:spPr>
          <a:xfrm>
            <a:off x="0" y="6366828"/>
            <a:ext cx="903288" cy="33813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z="200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fld>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23"/>
                                        </p:tgtEl>
                                        <p:attrNameLst>
                                          <p:attrName>style.visibility</p:attrName>
                                        </p:attrNameLst>
                                      </p:cBhvr>
                                      <p:to>
                                        <p:strVal val="visible"/>
                                      </p:to>
                                    </p:set>
                                    <p:animEffect transition="in" filter="wipe(up)">
                                      <p:cBhvr>
                                        <p:cTn id="7" dur="500"/>
                                        <p:tgtEl>
                                          <p:spTgt spid="3379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7924"/>
                                        </p:tgtEl>
                                        <p:attrNameLst>
                                          <p:attrName>style.visibility</p:attrName>
                                        </p:attrNameLst>
                                      </p:cBhvr>
                                      <p:to>
                                        <p:strVal val="visible"/>
                                      </p:to>
                                    </p:set>
                                    <p:animEffect transition="in" filter="dissolve">
                                      <p:cBhvr>
                                        <p:cTn id="12" dur="500"/>
                                        <p:tgtEl>
                                          <p:spTgt spid="3379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26"/>
                                        </p:tgtEl>
                                        <p:attrNameLst>
                                          <p:attrName>style.visibility</p:attrName>
                                        </p:attrNameLst>
                                      </p:cBhvr>
                                      <p:to>
                                        <p:strVal val="visible"/>
                                      </p:to>
                                    </p:set>
                                    <p:animEffect transition="in" filter="wipe(left)">
                                      <p:cBhvr>
                                        <p:cTn id="17" dur="500"/>
                                        <p:tgtEl>
                                          <p:spTgt spid="337926"/>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337927"/>
                                        </p:tgtEl>
                                        <p:attrNameLst>
                                          <p:attrName>style.visibility</p:attrName>
                                        </p:attrNameLst>
                                      </p:cBhvr>
                                      <p:to>
                                        <p:strVal val="visible"/>
                                      </p:to>
                                    </p:set>
                                    <p:animEffect transition="in" filter="blinds(horizontal)">
                                      <p:cBhvr>
                                        <p:cTn id="21" dur="500"/>
                                        <p:tgtEl>
                                          <p:spTgt spid="337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p:bldP spid="337924" grpId="0"/>
      <p:bldP spid="3379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Text Box 3"/>
          <p:cNvSpPr txBox="1">
            <a:spLocks noChangeArrowheads="1"/>
          </p:cNvSpPr>
          <p:nvPr/>
        </p:nvSpPr>
        <p:spPr bwMode="auto">
          <a:xfrm>
            <a:off x="231775" y="269598"/>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解：</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mc:Choice xmlns:a14="http://schemas.microsoft.com/office/drawing/2010/main" Requires="a14">
          <p:sp>
            <p:nvSpPr>
              <p:cNvPr id="338949" name="Rectangle 5"/>
              <p:cNvSpPr>
                <a:spLocks noChangeArrowheads="1"/>
              </p:cNvSpPr>
              <p:nvPr/>
            </p:nvSpPr>
            <p:spPr bwMode="auto">
              <a:xfrm>
                <a:off x="798037" y="1551908"/>
                <a:ext cx="7742119" cy="831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i="0" u="none" strike="noStrike" kern="1200" cap="none" spc="0" normalizeH="0" baseline="0" noProof="0" dirty="0">
                    <a:ln>
                      <a:noFill/>
                    </a:ln>
                    <a:solidFill>
                      <a:srgbClr val="000000"/>
                    </a:solidFill>
                    <a:effectLst/>
                    <a:uLnTx/>
                    <a:uFillTx/>
                    <a:latin typeface="楷体_GB2312" pitchFamily="49" charset="-122"/>
                    <a:ea typeface="楷体_GB2312" pitchFamily="49" charset="-122"/>
                  </a:rPr>
                  <a:t>∴</a:t>
                </a:r>
                <a:r>
                  <a:rPr kumimoji="1" lang="zh-CN" altLang="en-US" sz="2400" i="0" u="none" strike="noStrike" kern="1200" cap="none" spc="0" normalizeH="0" baseline="0" noProof="0" dirty="0">
                    <a:ln>
                      <a:noFill/>
                    </a:ln>
                    <a:solidFill>
                      <a:srgbClr val="000000"/>
                    </a:solidFill>
                    <a:effectLst/>
                    <a:uLnTx/>
                    <a:uFillTx/>
                    <a:latin typeface="楷体_GB2312" pitchFamily="49" charset="-122"/>
                    <a:ea typeface="楷体_GB2312" pitchFamily="49" charset="-122"/>
                  </a:rPr>
                  <a:t>乘积项有</a:t>
                </a:r>
                <a:r>
                  <a:rPr kumimoji="1" lang="en-US" altLang="zh-CN" sz="2400" i="0" u="none" strike="noStrike" kern="1200" cap="none" spc="0" normalizeH="0" baseline="0" noProof="0" dirty="0">
                    <a:ln>
                      <a:noFill/>
                    </a:ln>
                    <a:solidFill>
                      <a:srgbClr val="000000"/>
                    </a:solidFill>
                    <a:effectLst/>
                    <a:uLnTx/>
                    <a:uFillTx/>
                    <a:latin typeface="楷体_GB2312" pitchFamily="49" charset="-122"/>
                    <a:ea typeface="楷体_GB2312" pitchFamily="49" charset="-122"/>
                  </a:rPr>
                  <a:t>:</a:t>
                </a:r>
                <a:endParaRPr kumimoji="1" lang="en-US" altLang="zh-CN" sz="2400" i="0" u="none" strike="noStrike" kern="1200" cap="none" spc="0" normalizeH="0" baseline="0" noProof="0" dirty="0">
                  <a:ln>
                    <a:noFill/>
                  </a:ln>
                  <a:solidFill>
                    <a:srgbClr val="000000"/>
                  </a:solidFill>
                  <a:effectLst/>
                  <a:uLnTx/>
                  <a:uFillTx/>
                  <a:latin typeface="楷体_GB2312" pitchFamily="49" charset="-122"/>
                  <a:ea typeface="楷体_GB2312" pitchFamily="49" charset="-122"/>
                </a:endParaRPr>
              </a:p>
              <a:p>
                <a:pPr lvl="0" eaLnBrk="1" hangingPunct="1">
                  <a:defRPr/>
                </a:pPr>
                <a:r>
                  <a:rPr kumimoji="1" lang="en-US" altLang="zh-CN"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rPr>
                  <a:t> </a:t>
                </a:r>
                <a14:m>
                  <m:oMath xmlns:m="http://schemas.openxmlformats.org/officeDocument/2006/math">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楷体_GB2312" pitchFamily="49" charset="-122"/>
                          </a:rPr>
                        </m:ctrlPr>
                      </m:sSubPr>
                      <m:e>
                        <m:r>
                          <a:rPr lang="en-US" altLang="zh-CN" sz="2400" b="0" i="1">
                            <a:solidFill>
                              <a:srgbClr val="000000"/>
                            </a:solidFill>
                            <a:latin typeface="Cambria Math" panose="02040503050406030204" pitchFamily="18" charset="0"/>
                            <a:ea typeface="楷体_GB2312" pitchFamily="49" charset="-122"/>
                          </a:rPr>
                          <m:t>𝑃</m:t>
                        </m:r>
                      </m:e>
                      <m:sub>
                        <m:r>
                          <a:rPr lang="en-US" altLang="zh-CN" sz="2400" b="0" i="1">
                            <a:solidFill>
                              <a:srgbClr val="000000"/>
                            </a:solidFill>
                            <a:latin typeface="Cambria Math" panose="02040503050406030204" pitchFamily="18" charset="0"/>
                            <a:ea typeface="楷体_GB2312" pitchFamily="49" charset="-122"/>
                          </a:rPr>
                          <m:t>0</m:t>
                        </m:r>
                      </m:sub>
                    </m:sSub>
                    <m:r>
                      <a:rPr lang="en-US" altLang="zh-CN" sz="2400" b="0" i="1">
                        <a:solidFill>
                          <a:srgbClr val="000000"/>
                        </a:solidFill>
                        <a:latin typeface="Cambria Math" panose="02040503050406030204" pitchFamily="18" charset="0"/>
                        <a:ea typeface="楷体_GB2312" pitchFamily="49" charset="-122"/>
                      </a:rPr>
                      <m:t>=</m:t>
                    </m:r>
                    <m:acc>
                      <m:accPr>
                        <m:chr m:val="̅"/>
                        <m:ctrlPr>
                          <a:rPr lang="zh-CN" altLang="en-US" sz="2400" b="0" i="1">
                            <a:solidFill>
                              <a:srgbClr val="000000"/>
                            </a:solidFill>
                            <a:latin typeface="Cambria Math" panose="02040503050406030204" pitchFamily="18" charset="0"/>
                          </a:rPr>
                        </m:ctrlPr>
                      </m:accPr>
                      <m:e>
                        <m:r>
                          <a:rPr lang="en-US" altLang="zh-CN" sz="2400" b="0" i="1">
                            <a:solidFill>
                              <a:srgbClr val="000000"/>
                            </a:solidFill>
                            <a:latin typeface="Cambria Math" panose="02040503050406030204" pitchFamily="18" charset="0"/>
                          </a:rPr>
                          <m:t>𝐴</m:t>
                        </m:r>
                      </m:e>
                    </m:acc>
                    <m:acc>
                      <m:accPr>
                        <m:chr m:val="̅"/>
                        <m:ctrlPr>
                          <a:rPr lang="zh-CN" altLang="en-US" sz="2400" b="0" i="1">
                            <a:solidFill>
                              <a:srgbClr val="000000"/>
                            </a:solidFill>
                            <a:latin typeface="Cambria Math" panose="02040503050406030204" pitchFamily="18" charset="0"/>
                          </a:rPr>
                        </m:ctrlPr>
                      </m:accPr>
                      <m:e>
                        <m:r>
                          <a:rPr lang="en-US" altLang="zh-CN" sz="2400" b="0" i="1">
                            <a:solidFill>
                              <a:srgbClr val="000000"/>
                            </a:solidFill>
                            <a:latin typeface="Cambria Math" panose="02040503050406030204" pitchFamily="18" charset="0"/>
                          </a:rPr>
                          <m:t>𝐵</m:t>
                        </m:r>
                      </m:e>
                    </m:acc>
                    <m:r>
                      <a:rPr lang="zh-CN" altLang="en-US" sz="2400" b="0" i="1">
                        <a:solidFill>
                          <a:srgbClr val="000000"/>
                        </a:solidFill>
                        <a:latin typeface="Cambria Math" panose="02040503050406030204" pitchFamily="18" charset="0"/>
                      </a:rPr>
                      <m:t>𝐶</m:t>
                    </m:r>
                    <m:r>
                      <a:rPr lang="en-US" altLang="zh-CN" sz="2400" b="0" i="1" smtClean="0">
                        <a:solidFill>
                          <a:srgbClr val="000000"/>
                        </a:solidFill>
                        <a:latin typeface="Cambria Math" panose="02040503050406030204" pitchFamily="18" charset="0"/>
                      </a:rPr>
                      <m:t>  </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𝑃</m:t>
                        </m:r>
                      </m:e>
                      <m:sub>
                        <m:r>
                          <a:rPr lang="en-US" altLang="zh-CN" sz="2400" b="0" i="1" smtClean="0">
                            <a:solidFill>
                              <a:srgbClr val="000000"/>
                            </a:solidFill>
                            <a:latin typeface="Cambria Math" panose="02040503050406030204" pitchFamily="18" charset="0"/>
                          </a:rPr>
                          <m:t>1</m:t>
                        </m:r>
                      </m:sub>
                    </m:sSub>
                    <m:r>
                      <a:rPr lang="en-US" altLang="zh-CN" sz="2400" b="0" i="1" smtClean="0">
                        <a:solidFill>
                          <a:srgbClr val="000000"/>
                        </a:solidFill>
                        <a:latin typeface="Cambria Math" panose="02040503050406030204" pitchFamily="18" charset="0"/>
                      </a:rPr>
                      <m:t>=</m:t>
                    </m:r>
                    <m:r>
                      <a:rPr lang="zh-CN" altLang="en-US" sz="2400" b="0" i="1">
                        <a:solidFill>
                          <a:srgbClr val="000000"/>
                        </a:solidFill>
                        <a:latin typeface="Cambria Math" panose="02040503050406030204" pitchFamily="18" charset="0"/>
                      </a:rPr>
                      <m:t>𝐵</m:t>
                    </m:r>
                    <m:acc>
                      <m:accPr>
                        <m:chr m:val="̅"/>
                        <m:ctrlPr>
                          <a:rPr lang="zh-CN" altLang="en-US" sz="2400" b="0" i="1">
                            <a:solidFill>
                              <a:srgbClr val="000000"/>
                            </a:solidFill>
                            <a:latin typeface="Cambria Math" panose="02040503050406030204" pitchFamily="18" charset="0"/>
                          </a:rPr>
                        </m:ctrlPr>
                      </m:accPr>
                      <m:e>
                        <m:r>
                          <a:rPr lang="en-US" altLang="zh-CN" sz="2400" b="0" i="1">
                            <a:solidFill>
                              <a:srgbClr val="000000"/>
                            </a:solidFill>
                            <a:latin typeface="Cambria Math" panose="02040503050406030204" pitchFamily="18" charset="0"/>
                          </a:rPr>
                          <m:t>𝐶</m:t>
                        </m:r>
                      </m:e>
                    </m:acc>
                    <m:r>
                      <a:rPr lang="en-US" altLang="zh-CN" sz="2400" b="0" i="1" smtClean="0">
                        <a:solidFill>
                          <a:srgbClr val="000000"/>
                        </a:solidFill>
                        <a:latin typeface="Cambria Math" panose="02040503050406030204" pitchFamily="18" charset="0"/>
                      </a:rPr>
                      <m:t>  </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𝑃</m:t>
                        </m:r>
                      </m:e>
                      <m:sub>
                        <m:r>
                          <a:rPr lang="en-US" altLang="zh-CN" sz="2400" b="0" i="1" smtClean="0">
                            <a:solidFill>
                              <a:srgbClr val="000000"/>
                            </a:solidFill>
                            <a:latin typeface="Cambria Math" panose="02040503050406030204" pitchFamily="18" charset="0"/>
                          </a:rPr>
                          <m:t>2</m:t>
                        </m:r>
                      </m:sub>
                    </m:sSub>
                    <m:r>
                      <a:rPr lang="en-US" altLang="zh-CN" sz="2400" b="0" i="1" smtClean="0">
                        <a:solidFill>
                          <a:srgbClr val="000000"/>
                        </a:solidFill>
                        <a:latin typeface="Cambria Math" panose="02040503050406030204" pitchFamily="18" charset="0"/>
                      </a:rPr>
                      <m:t>=</m:t>
                    </m:r>
                    <m:r>
                      <a:rPr lang="en-US" altLang="zh-CN" sz="2400" b="0" i="1">
                        <a:solidFill>
                          <a:srgbClr val="000000"/>
                        </a:solidFill>
                        <a:latin typeface="Cambria Math" panose="02040503050406030204" pitchFamily="18" charset="0"/>
                      </a:rPr>
                      <m:t>𝐴</m:t>
                    </m:r>
                    <m:acc>
                      <m:accPr>
                        <m:chr m:val="̅"/>
                        <m:ctrlPr>
                          <a:rPr lang="en-US" altLang="zh-CN" sz="2400" b="0" i="1">
                            <a:solidFill>
                              <a:srgbClr val="000000"/>
                            </a:solidFill>
                            <a:latin typeface="Cambria Math" panose="02040503050406030204" pitchFamily="18" charset="0"/>
                          </a:rPr>
                        </m:ctrlPr>
                      </m:accPr>
                      <m:e>
                        <m:r>
                          <a:rPr lang="en-US" altLang="zh-CN" sz="2400" b="0" i="1">
                            <a:solidFill>
                              <a:srgbClr val="000000"/>
                            </a:solidFill>
                            <a:latin typeface="Cambria Math" panose="02040503050406030204" pitchFamily="18" charset="0"/>
                          </a:rPr>
                          <m:t>𝐶</m:t>
                        </m:r>
                      </m:e>
                    </m:acc>
                    <m:r>
                      <a:rPr lang="en-US" altLang="zh-CN" sz="2400" b="0" i="1" smtClean="0">
                        <a:solidFill>
                          <a:srgbClr val="000000"/>
                        </a:solidFill>
                        <a:latin typeface="Cambria Math" panose="02040503050406030204" pitchFamily="18" charset="0"/>
                      </a:rPr>
                      <m:t>  </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𝑃</m:t>
                        </m:r>
                      </m:e>
                      <m:sub>
                        <m:r>
                          <a:rPr lang="en-US" altLang="zh-CN" sz="2400" b="0" i="1" smtClean="0">
                            <a:solidFill>
                              <a:srgbClr val="000000"/>
                            </a:solidFill>
                            <a:latin typeface="Cambria Math" panose="02040503050406030204" pitchFamily="18" charset="0"/>
                          </a:rPr>
                          <m:t>3</m:t>
                        </m:r>
                      </m:sub>
                    </m:sSub>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𝐴𝐵</m:t>
                    </m:r>
                    <m:r>
                      <a:rPr lang="en-US" altLang="zh-CN" sz="2400" b="0" i="1" smtClean="0">
                        <a:solidFill>
                          <a:srgbClr val="000000"/>
                        </a:solidFill>
                        <a:latin typeface="Cambria Math" panose="02040503050406030204" pitchFamily="18" charset="0"/>
                      </a:rPr>
                      <m:t>  </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𝑃</m:t>
                        </m:r>
                      </m:e>
                      <m:sub>
                        <m:r>
                          <a:rPr lang="en-US" altLang="zh-CN" sz="2400" b="0" i="1" smtClean="0">
                            <a:solidFill>
                              <a:srgbClr val="000000"/>
                            </a:solidFill>
                            <a:latin typeface="Cambria Math" panose="02040503050406030204" pitchFamily="18" charset="0"/>
                          </a:rPr>
                          <m:t>4</m:t>
                        </m:r>
                      </m:sub>
                    </m:sSub>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𝐴𝐶</m:t>
                    </m:r>
                    <m:r>
                      <a:rPr lang="en-US" altLang="zh-CN" sz="2400" b="0" i="1" smtClean="0">
                        <a:solidFill>
                          <a:srgbClr val="000000"/>
                        </a:solidFill>
                        <a:latin typeface="Cambria Math" panose="02040503050406030204" pitchFamily="18" charset="0"/>
                      </a:rPr>
                      <m:t>  </m:t>
                    </m:r>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𝑃</m:t>
                        </m:r>
                      </m:e>
                      <m:sub>
                        <m:r>
                          <a:rPr lang="en-US" altLang="zh-CN" sz="2400" b="0" i="1" smtClean="0">
                            <a:solidFill>
                              <a:srgbClr val="000000"/>
                            </a:solidFill>
                            <a:latin typeface="Cambria Math" panose="02040503050406030204" pitchFamily="18" charset="0"/>
                          </a:rPr>
                          <m:t>5</m:t>
                        </m:r>
                      </m:sub>
                    </m:sSub>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𝐵𝐶</m:t>
                    </m:r>
                  </m:oMath>
                </a14:m>
                <a:endParaRPr kumimoji="1" lang="en-US" altLang="zh-CN"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endParaRPr>
              </a:p>
            </p:txBody>
          </p:sp>
        </mc:Choice>
        <mc:Fallback>
          <p:sp>
            <p:nvSpPr>
              <p:cNvPr id="338949" name="Rectangle 5"/>
              <p:cNvSpPr>
                <a:spLocks noRot="1" noChangeAspect="1" noMove="1" noResize="1" noEditPoints="1" noAdjustHandles="1" noChangeArrowheads="1" noChangeShapeType="1" noTextEdit="1"/>
              </p:cNvSpPr>
              <p:nvPr/>
            </p:nvSpPr>
            <p:spPr bwMode="auto">
              <a:xfrm>
                <a:off x="798037" y="1551908"/>
                <a:ext cx="7742119" cy="831766"/>
              </a:xfrm>
              <a:prstGeom prst="rect">
                <a:avLst/>
              </a:prstGeom>
              <a:blipFill rotWithShape="1">
                <a:blip r:embed="rId1"/>
                <a:stretch>
                  <a:fillRect l="-6" t="-72" r="-2288" b="6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8951" name="Object 7"/>
              <p:cNvSpPr txBox="1"/>
              <p:nvPr/>
            </p:nvSpPr>
            <p:spPr bwMode="auto">
              <a:xfrm>
                <a:off x="994573" y="2757531"/>
                <a:ext cx="2765423" cy="1020762"/>
              </a:xfrm>
              <a:prstGeom prst="rect">
                <a:avLst/>
              </a:prstGeom>
              <a:noFill/>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600" i="1">
                              <a:solidFill>
                                <a:srgbClr val="000000"/>
                              </a:solidFill>
                              <a:latin typeface="Cambria Math" panose="02040503050406030204" pitchFamily="18" charset="0"/>
                            </a:rPr>
                          </m:ctrlPr>
                        </m:sSubPr>
                        <m:e>
                          <m:r>
                            <a:rPr lang="zh-CN" altLang="en-US" sz="2600" i="1">
                              <a:solidFill>
                                <a:srgbClr val="000000"/>
                              </a:solidFill>
                              <a:latin typeface="Cambria Math" panose="02040503050406030204" pitchFamily="18" charset="0"/>
                            </a:rPr>
                            <m:t>𝑌</m:t>
                          </m:r>
                        </m:e>
                        <m:sub>
                          <m:r>
                            <a:rPr lang="zh-CN" altLang="en-US" sz="2600" i="1">
                              <a:solidFill>
                                <a:srgbClr val="000000"/>
                              </a:solidFill>
                              <a:latin typeface="Cambria Math" panose="02040503050406030204" pitchFamily="18" charset="0"/>
                            </a:rPr>
                            <m:t>1</m:t>
                          </m:r>
                        </m:sub>
                      </m:sSub>
                      <m:r>
                        <a:rPr lang="zh-CN" altLang="en-US" sz="2600" i="1">
                          <a:solidFill>
                            <a:srgbClr val="000000"/>
                          </a:solidFill>
                          <a:latin typeface="Cambria Math" panose="02040503050406030204" pitchFamily="18" charset="0"/>
                        </a:rPr>
                        <m:t>=</m:t>
                      </m:r>
                      <m:sSub>
                        <m:sSubPr>
                          <m:ctrlPr>
                            <a:rPr lang="zh-CN" altLang="en-US" sz="2600" i="1">
                              <a:solidFill>
                                <a:srgbClr val="000000"/>
                              </a:solidFill>
                              <a:latin typeface="Cambria Math" panose="02040503050406030204" pitchFamily="18" charset="0"/>
                            </a:rPr>
                          </m:ctrlPr>
                        </m:sSubPr>
                        <m:e>
                          <m:r>
                            <a:rPr lang="zh-CN" altLang="en-US" sz="2600" i="1">
                              <a:solidFill>
                                <a:srgbClr val="000000"/>
                              </a:solidFill>
                              <a:latin typeface="Cambria Math" panose="02040503050406030204" pitchFamily="18" charset="0"/>
                            </a:rPr>
                            <m:t>𝑃</m:t>
                          </m:r>
                        </m:e>
                        <m:sub>
                          <m:r>
                            <a:rPr lang="zh-CN" altLang="en-US" sz="2600" i="1">
                              <a:solidFill>
                                <a:srgbClr val="000000"/>
                              </a:solidFill>
                              <a:latin typeface="Cambria Math" panose="02040503050406030204" pitchFamily="18" charset="0"/>
                            </a:rPr>
                            <m:t>0</m:t>
                          </m:r>
                        </m:sub>
                      </m:sSub>
                      <m:r>
                        <a:rPr lang="zh-CN" altLang="en-US" sz="2600" i="1">
                          <a:solidFill>
                            <a:srgbClr val="000000"/>
                          </a:solidFill>
                          <a:latin typeface="Cambria Math" panose="02040503050406030204" pitchFamily="18" charset="0"/>
                        </a:rPr>
                        <m:t>+</m:t>
                      </m:r>
                      <m:sSub>
                        <m:sSubPr>
                          <m:ctrlPr>
                            <a:rPr lang="zh-CN" altLang="en-US" sz="2600" i="1">
                              <a:solidFill>
                                <a:srgbClr val="000000"/>
                              </a:solidFill>
                              <a:latin typeface="Cambria Math" panose="02040503050406030204" pitchFamily="18" charset="0"/>
                            </a:rPr>
                          </m:ctrlPr>
                        </m:sSubPr>
                        <m:e>
                          <m:r>
                            <a:rPr lang="zh-CN" altLang="en-US" sz="2600" i="1">
                              <a:solidFill>
                                <a:srgbClr val="000000"/>
                              </a:solidFill>
                              <a:latin typeface="Cambria Math" panose="02040503050406030204" pitchFamily="18" charset="0"/>
                            </a:rPr>
                            <m:t>𝑃</m:t>
                          </m:r>
                        </m:e>
                        <m:sub>
                          <m:r>
                            <a:rPr lang="zh-CN" altLang="en-US" sz="2600" i="1">
                              <a:solidFill>
                                <a:srgbClr val="000000"/>
                              </a:solidFill>
                              <a:latin typeface="Cambria Math" panose="02040503050406030204" pitchFamily="18" charset="0"/>
                            </a:rPr>
                            <m:t>1</m:t>
                          </m:r>
                        </m:sub>
                      </m:sSub>
                      <m:r>
                        <a:rPr lang="zh-CN" altLang="en-US" sz="2600" i="1">
                          <a:solidFill>
                            <a:srgbClr val="000000"/>
                          </a:solidFill>
                          <a:latin typeface="Cambria Math" panose="02040503050406030204" pitchFamily="18" charset="0"/>
                        </a:rPr>
                        <m:t>+</m:t>
                      </m:r>
                      <m:sSub>
                        <m:sSubPr>
                          <m:ctrlPr>
                            <a:rPr lang="zh-CN" altLang="en-US" sz="2600" i="1">
                              <a:solidFill>
                                <a:srgbClr val="000000"/>
                              </a:solidFill>
                              <a:latin typeface="Cambria Math" panose="02040503050406030204" pitchFamily="18" charset="0"/>
                            </a:rPr>
                          </m:ctrlPr>
                        </m:sSubPr>
                        <m:e>
                          <m:r>
                            <a:rPr lang="zh-CN" altLang="en-US" sz="2600" i="1">
                              <a:solidFill>
                                <a:srgbClr val="000000"/>
                              </a:solidFill>
                              <a:latin typeface="Cambria Math" panose="02040503050406030204" pitchFamily="18" charset="0"/>
                            </a:rPr>
                            <m:t>𝑃</m:t>
                          </m:r>
                        </m:e>
                        <m:sub>
                          <m:r>
                            <a:rPr lang="zh-CN" altLang="en-US" sz="2600" i="1">
                              <a:solidFill>
                                <a:srgbClr val="000000"/>
                              </a:solidFill>
                              <a:latin typeface="Cambria Math" panose="02040503050406030204" pitchFamily="18" charset="0"/>
                            </a:rPr>
                            <m:t>2</m:t>
                          </m:r>
                        </m:sub>
                      </m:sSub>
                    </m:oMath>
                    <m:oMath xmlns:m="http://schemas.openxmlformats.org/officeDocument/2006/math">
                      <m:sSub>
                        <m:sSubPr>
                          <m:ctrlPr>
                            <a:rPr lang="zh-CN" altLang="en-US" sz="2600" i="1">
                              <a:solidFill>
                                <a:srgbClr val="000000"/>
                              </a:solidFill>
                              <a:latin typeface="Cambria Math" panose="02040503050406030204" pitchFamily="18" charset="0"/>
                            </a:rPr>
                          </m:ctrlPr>
                        </m:sSubPr>
                        <m:e>
                          <m:r>
                            <a:rPr lang="zh-CN" altLang="en-US" sz="2600" i="1">
                              <a:solidFill>
                                <a:srgbClr val="000000"/>
                              </a:solidFill>
                              <a:latin typeface="Cambria Math" panose="02040503050406030204" pitchFamily="18" charset="0"/>
                            </a:rPr>
                            <m:t>𝑌</m:t>
                          </m:r>
                        </m:e>
                        <m:sub>
                          <m:r>
                            <a:rPr lang="zh-CN" altLang="en-US" sz="2600" i="1">
                              <a:solidFill>
                                <a:srgbClr val="000000"/>
                              </a:solidFill>
                              <a:latin typeface="Cambria Math" panose="02040503050406030204" pitchFamily="18" charset="0"/>
                            </a:rPr>
                            <m:t>2</m:t>
                          </m:r>
                        </m:sub>
                      </m:sSub>
                      <m:r>
                        <a:rPr lang="zh-CN" altLang="en-US" sz="2600" i="1">
                          <a:solidFill>
                            <a:srgbClr val="000000"/>
                          </a:solidFill>
                          <a:latin typeface="Cambria Math" panose="02040503050406030204" pitchFamily="18" charset="0"/>
                        </a:rPr>
                        <m:t>=</m:t>
                      </m:r>
                      <m:sSub>
                        <m:sSubPr>
                          <m:ctrlPr>
                            <a:rPr lang="zh-CN" altLang="en-US" sz="2600" i="1">
                              <a:solidFill>
                                <a:srgbClr val="000000"/>
                              </a:solidFill>
                              <a:latin typeface="Cambria Math" panose="02040503050406030204" pitchFamily="18" charset="0"/>
                            </a:rPr>
                          </m:ctrlPr>
                        </m:sSubPr>
                        <m:e>
                          <m:r>
                            <a:rPr lang="zh-CN" altLang="en-US" sz="2600" i="1">
                              <a:solidFill>
                                <a:srgbClr val="000000"/>
                              </a:solidFill>
                              <a:latin typeface="Cambria Math" panose="02040503050406030204" pitchFamily="18" charset="0"/>
                            </a:rPr>
                            <m:t>𝑃</m:t>
                          </m:r>
                        </m:e>
                        <m:sub>
                          <m:r>
                            <a:rPr lang="zh-CN" altLang="en-US" sz="2600" i="1">
                              <a:solidFill>
                                <a:srgbClr val="000000"/>
                              </a:solidFill>
                              <a:latin typeface="Cambria Math" panose="02040503050406030204" pitchFamily="18" charset="0"/>
                            </a:rPr>
                            <m:t>3</m:t>
                          </m:r>
                        </m:sub>
                      </m:sSub>
                      <m:r>
                        <a:rPr lang="zh-CN" altLang="en-US" sz="2600" i="1">
                          <a:solidFill>
                            <a:srgbClr val="000000"/>
                          </a:solidFill>
                          <a:latin typeface="Cambria Math" panose="02040503050406030204" pitchFamily="18" charset="0"/>
                        </a:rPr>
                        <m:t>+</m:t>
                      </m:r>
                      <m:sSub>
                        <m:sSubPr>
                          <m:ctrlPr>
                            <a:rPr lang="zh-CN" altLang="en-US" sz="2600" i="1">
                              <a:solidFill>
                                <a:srgbClr val="000000"/>
                              </a:solidFill>
                              <a:latin typeface="Cambria Math" panose="02040503050406030204" pitchFamily="18" charset="0"/>
                            </a:rPr>
                          </m:ctrlPr>
                        </m:sSubPr>
                        <m:e>
                          <m:r>
                            <a:rPr lang="zh-CN" altLang="en-US" sz="2600" i="1">
                              <a:solidFill>
                                <a:srgbClr val="000000"/>
                              </a:solidFill>
                              <a:latin typeface="Cambria Math" panose="02040503050406030204" pitchFamily="18" charset="0"/>
                            </a:rPr>
                            <m:t>𝑃</m:t>
                          </m:r>
                        </m:e>
                        <m:sub>
                          <m:r>
                            <a:rPr lang="zh-CN" altLang="en-US" sz="2600" i="1">
                              <a:solidFill>
                                <a:srgbClr val="000000"/>
                              </a:solidFill>
                              <a:latin typeface="Cambria Math" panose="02040503050406030204" pitchFamily="18" charset="0"/>
                            </a:rPr>
                            <m:t>4</m:t>
                          </m:r>
                        </m:sub>
                      </m:sSub>
                      <m:r>
                        <a:rPr lang="zh-CN" altLang="en-US" sz="2600" i="1">
                          <a:solidFill>
                            <a:srgbClr val="000000"/>
                          </a:solidFill>
                          <a:latin typeface="Cambria Math" panose="02040503050406030204" pitchFamily="18" charset="0"/>
                        </a:rPr>
                        <m:t>+</m:t>
                      </m:r>
                      <m:sSub>
                        <m:sSubPr>
                          <m:ctrlPr>
                            <a:rPr lang="zh-CN" altLang="en-US" sz="2600" i="1">
                              <a:solidFill>
                                <a:srgbClr val="000000"/>
                              </a:solidFill>
                              <a:latin typeface="Cambria Math" panose="02040503050406030204" pitchFamily="18" charset="0"/>
                            </a:rPr>
                          </m:ctrlPr>
                        </m:sSubPr>
                        <m:e>
                          <m:r>
                            <a:rPr lang="zh-CN" altLang="en-US" sz="2600" i="1">
                              <a:solidFill>
                                <a:srgbClr val="000000"/>
                              </a:solidFill>
                              <a:latin typeface="Cambria Math" panose="02040503050406030204" pitchFamily="18" charset="0"/>
                            </a:rPr>
                            <m:t>𝑃</m:t>
                          </m:r>
                        </m:e>
                        <m:sub>
                          <m:r>
                            <a:rPr lang="zh-CN" altLang="en-US" sz="2600" i="1">
                              <a:solidFill>
                                <a:srgbClr val="000000"/>
                              </a:solidFill>
                              <a:latin typeface="Cambria Math" panose="02040503050406030204" pitchFamily="18" charset="0"/>
                            </a:rPr>
                            <m:t>5</m:t>
                          </m:r>
                        </m:sub>
                      </m:sSub>
                    </m:oMath>
                  </m:oMathPara>
                </a14:m>
                <a:endParaRPr lang="zh-CN" altLang="en-US" sz="2600" i="1"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338951" name="Object 7"/>
              <p:cNvSpPr txBox="1">
                <a:spLocks noRot="1" noChangeAspect="1" noMove="1" noResize="1" noEditPoints="1" noAdjustHandles="1" noChangeArrowheads="1" noChangeShapeType="1" noTextEdit="1"/>
              </p:cNvSpPr>
              <p:nvPr/>
            </p:nvSpPr>
            <p:spPr bwMode="auto">
              <a:xfrm>
                <a:off x="994573" y="2757531"/>
                <a:ext cx="2765423" cy="1020762"/>
              </a:xfrm>
              <a:prstGeom prst="rect">
                <a:avLst/>
              </a:prstGeom>
              <a:blipFill rotWithShape="1">
                <a:blip r:embed="rId2"/>
                <a:stretch>
                  <a:fillRect l="-6" t="-35" r="6" b="-59716"/>
                </a:stretch>
              </a:blipFill>
            </p:spPr>
            <p:txBody>
              <a:bodyPr/>
              <a:lstStyle/>
              <a:p>
                <a:r>
                  <a:rPr lang="zh-CN" altLang="en-US">
                    <a:noFill/>
                  </a:rPr>
                  <a:t> </a:t>
                </a:r>
              </a:p>
            </p:txBody>
          </p:sp>
        </mc:Fallback>
      </mc:AlternateContent>
      <p:sp>
        <p:nvSpPr>
          <p:cNvPr id="338952" name="Text Box 8"/>
          <p:cNvSpPr txBox="1">
            <a:spLocks noChangeArrowheads="1"/>
          </p:cNvSpPr>
          <p:nvPr/>
        </p:nvSpPr>
        <p:spPr bwMode="auto">
          <a:xfrm>
            <a:off x="797881" y="4502035"/>
            <a:ext cx="3889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与阵列容量为：</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6×6=36</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338953" name="Text Box 9"/>
          <p:cNvSpPr txBox="1">
            <a:spLocks noChangeArrowheads="1"/>
          </p:cNvSpPr>
          <p:nvPr/>
        </p:nvSpPr>
        <p:spPr bwMode="auto">
          <a:xfrm>
            <a:off x="797881" y="5176723"/>
            <a:ext cx="3889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或阵列容量为：</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2×6=12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338954" name="Text Box 10"/>
          <p:cNvSpPr txBox="1">
            <a:spLocks noChangeArrowheads="1"/>
          </p:cNvSpPr>
          <p:nvPr/>
        </p:nvSpPr>
        <p:spPr bwMode="auto">
          <a:xfrm>
            <a:off x="788356" y="5843473"/>
            <a:ext cx="3889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阵列总容量为：</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36</a:t>
            </a: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12=48</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67" name="灯片编号占位符 3"/>
          <p:cNvSpPr txBox="1"/>
          <p:nvPr/>
        </p:nvSpPr>
        <p:spPr>
          <a:xfrm>
            <a:off x="0" y="6478588"/>
            <a:ext cx="903288" cy="33813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z="240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fld>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98" name="Group 7"/>
          <p:cNvGrpSpPr/>
          <p:nvPr/>
        </p:nvGrpSpPr>
        <p:grpSpPr bwMode="auto">
          <a:xfrm>
            <a:off x="939800" y="472691"/>
            <a:ext cx="7490138" cy="943462"/>
            <a:chOff x="669" y="3092"/>
            <a:chExt cx="3386" cy="570"/>
          </a:xfrm>
        </p:grpSpPr>
        <mc:AlternateContent xmlns:mc="http://schemas.openxmlformats.org/markup-compatibility/2006">
          <mc:Choice xmlns:a14="http://schemas.microsoft.com/office/drawing/2010/main" Requires="a14">
            <p:sp>
              <p:nvSpPr>
                <p:cNvPr id="99" name="Object 8"/>
                <p:cNvSpPr txBox="1"/>
                <p:nvPr/>
              </p:nvSpPr>
              <p:spPr bwMode="auto">
                <a:xfrm>
                  <a:off x="771" y="3092"/>
                  <a:ext cx="3284" cy="570"/>
                </a:xfrm>
                <a:prstGeom prst="rect">
                  <a:avLst/>
                </a:prstGeom>
                <a:noFill/>
              </p:spPr>
              <p:txBody>
                <a:bodyPr>
                  <a:normAutofit/>
                </a:bodyPr>
                <a:lstStyle/>
                <a:p>
                  <a14:m>
                    <m:oMathPara xmlns:m="http://schemas.openxmlformats.org/officeDocument/2006/math">
                      <m:oMathParaPr>
                        <m:jc m:val="left"/>
                      </m:oMathParaPr>
                      <m:oMath xmlns:m="http://schemas.openxmlformats.org/officeDocument/2006/math">
                        <m:sSub>
                          <m:sSubPr>
                            <m:ctrlPr>
                              <a:rPr lang="zh-CN" altLang="en-US" sz="2400" b="0" i="1" smtClean="0">
                                <a:solidFill>
                                  <a:srgbClr val="000000"/>
                                </a:solidFill>
                                <a:latin typeface="Cambria Math" panose="02040503050406030204" pitchFamily="18" charset="0"/>
                              </a:rPr>
                            </m:ctrlPr>
                          </m:sSubPr>
                          <m:e>
                            <m:r>
                              <a:rPr lang="zh-CN" altLang="en-US" sz="2400" b="0" i="1">
                                <a:solidFill>
                                  <a:srgbClr val="000000"/>
                                </a:solidFill>
                                <a:latin typeface="Cambria Math" panose="02040503050406030204" pitchFamily="18" charset="0"/>
                              </a:rPr>
                              <m:t>𝑌</m:t>
                            </m:r>
                          </m:e>
                          <m:sub>
                            <m:r>
                              <a:rPr lang="zh-CN" altLang="en-US" sz="2400" b="0" i="1">
                                <a:solidFill>
                                  <a:srgbClr val="000000"/>
                                </a:solidFill>
                                <a:latin typeface="Cambria Math" panose="02040503050406030204" pitchFamily="18" charset="0"/>
                              </a:rPr>
                              <m:t>1</m:t>
                            </m:r>
                          </m:sub>
                        </m:sSub>
                        <m:r>
                          <a:rPr lang="zh-CN" altLang="en-US" sz="2400" b="0" i="1">
                            <a:solidFill>
                              <a:srgbClr val="000000"/>
                            </a:solidFill>
                            <a:latin typeface="Cambria Math" panose="02040503050406030204" pitchFamily="18" charset="0"/>
                          </a:rPr>
                          <m:t>=</m:t>
                        </m:r>
                        <m:acc>
                          <m:accPr>
                            <m:chr m:val="̅"/>
                            <m:ctrlPr>
                              <a:rPr lang="zh-CN" altLang="en-US" sz="2400" b="0" i="1" smtClean="0">
                                <a:solidFill>
                                  <a:srgbClr val="000000"/>
                                </a:solidFill>
                                <a:latin typeface="Cambria Math" panose="02040503050406030204" pitchFamily="18" charset="0"/>
                              </a:rPr>
                            </m:ctrlPr>
                          </m:accPr>
                          <m:e>
                            <m:r>
                              <a:rPr lang="en-US" altLang="zh-CN" sz="2400" b="0" i="1">
                                <a:solidFill>
                                  <a:srgbClr val="000000"/>
                                </a:solidFill>
                                <a:latin typeface="Cambria Math" panose="02040503050406030204" pitchFamily="18" charset="0"/>
                              </a:rPr>
                              <m:t>𝐴</m:t>
                            </m:r>
                          </m:e>
                        </m:acc>
                        <m:acc>
                          <m:accPr>
                            <m:chr m:val="̅"/>
                            <m:ctrlPr>
                              <a:rPr lang="zh-CN" altLang="en-US" sz="2400" b="0" i="1" smtClean="0">
                                <a:solidFill>
                                  <a:srgbClr val="000000"/>
                                </a:solidFill>
                                <a:latin typeface="Cambria Math" panose="02040503050406030204" pitchFamily="18" charset="0"/>
                              </a:rPr>
                            </m:ctrlPr>
                          </m:accPr>
                          <m:e>
                            <m:r>
                              <a:rPr lang="en-US" altLang="zh-CN" sz="2400" b="0" i="1">
                                <a:solidFill>
                                  <a:srgbClr val="000000"/>
                                </a:solidFill>
                                <a:latin typeface="Cambria Math" panose="02040503050406030204" pitchFamily="18" charset="0"/>
                              </a:rPr>
                              <m:t>𝐵</m:t>
                            </m:r>
                          </m:e>
                        </m:acc>
                        <m:r>
                          <a:rPr lang="zh-CN" altLang="en-US" sz="2400" b="0" i="1">
                            <a:solidFill>
                              <a:srgbClr val="000000"/>
                            </a:solidFill>
                            <a:latin typeface="Cambria Math" panose="02040503050406030204" pitchFamily="18" charset="0"/>
                          </a:rPr>
                          <m:t>𝐶</m:t>
                        </m:r>
                        <m:r>
                          <a:rPr lang="zh-CN" altLang="en-US" sz="2400" b="0" i="1">
                            <a:solidFill>
                              <a:srgbClr val="000000"/>
                            </a:solidFill>
                            <a:latin typeface="Cambria Math" panose="02040503050406030204" pitchFamily="18" charset="0"/>
                          </a:rPr>
                          <m:t>+</m:t>
                        </m:r>
                        <m:acc>
                          <m:accPr>
                            <m:chr m:val="̅"/>
                            <m:ctrlPr>
                              <a:rPr lang="zh-CN" altLang="en-US" sz="2400" b="0" i="1" smtClean="0">
                                <a:solidFill>
                                  <a:srgbClr val="000000"/>
                                </a:solidFill>
                                <a:latin typeface="Cambria Math" panose="02040503050406030204" pitchFamily="18" charset="0"/>
                              </a:rPr>
                            </m:ctrlPr>
                          </m:accPr>
                          <m:e>
                            <m:r>
                              <a:rPr lang="en-US" altLang="zh-CN" sz="2400" b="0" i="1">
                                <a:solidFill>
                                  <a:srgbClr val="000000"/>
                                </a:solidFill>
                                <a:latin typeface="Cambria Math" panose="02040503050406030204" pitchFamily="18" charset="0"/>
                              </a:rPr>
                              <m:t>𝐴</m:t>
                            </m:r>
                          </m:e>
                        </m:acc>
                        <m:r>
                          <a:rPr lang="zh-CN" altLang="en-US" sz="2400" b="0" i="1">
                            <a:solidFill>
                              <a:srgbClr val="000000"/>
                            </a:solidFill>
                            <a:latin typeface="Cambria Math" panose="02040503050406030204" pitchFamily="18" charset="0"/>
                          </a:rPr>
                          <m:t>𝐵</m:t>
                        </m:r>
                        <m:acc>
                          <m:accPr>
                            <m:chr m:val="̅"/>
                            <m:ctrlPr>
                              <a:rPr lang="zh-CN" altLang="en-US" sz="2400" b="0" i="1" smtClean="0">
                                <a:solidFill>
                                  <a:srgbClr val="000000"/>
                                </a:solidFill>
                                <a:latin typeface="Cambria Math" panose="02040503050406030204" pitchFamily="18" charset="0"/>
                              </a:rPr>
                            </m:ctrlPr>
                          </m:accPr>
                          <m:e>
                            <m:r>
                              <a:rPr lang="en-US" altLang="zh-CN" sz="2400" b="0" i="1">
                                <a:solidFill>
                                  <a:srgbClr val="000000"/>
                                </a:solidFill>
                                <a:latin typeface="Cambria Math" panose="02040503050406030204" pitchFamily="18" charset="0"/>
                              </a:rPr>
                              <m:t>𝐶</m:t>
                            </m:r>
                          </m:e>
                        </m:acc>
                        <m:r>
                          <a:rPr lang="zh-CN" altLang="en-US" sz="2400" b="0" i="1">
                            <a:solidFill>
                              <a:srgbClr val="000000"/>
                            </a:solidFill>
                            <a:latin typeface="Cambria Math" panose="02040503050406030204" pitchFamily="18" charset="0"/>
                          </a:rPr>
                          <m:t>+</m:t>
                        </m:r>
                        <m:r>
                          <a:rPr lang="zh-CN" altLang="en-US" sz="2400" b="0" i="1">
                            <a:solidFill>
                              <a:srgbClr val="000000"/>
                            </a:solidFill>
                            <a:latin typeface="Cambria Math" panose="02040503050406030204" pitchFamily="18" charset="0"/>
                          </a:rPr>
                          <m:t>𝐴</m:t>
                        </m:r>
                        <m:acc>
                          <m:accPr>
                            <m:chr m:val="̅"/>
                            <m:ctrlPr>
                              <a:rPr lang="zh-CN" altLang="en-US" sz="2400" b="0" i="1" smtClean="0">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pitchFamily="18" charset="0"/>
                              </a:rPr>
                              <m:t>𝐵</m:t>
                            </m:r>
                          </m:e>
                        </m:acc>
                        <m:acc>
                          <m:accPr>
                            <m:chr m:val="̅"/>
                            <m:ctrlPr>
                              <a:rPr lang="zh-CN" altLang="en-US" sz="2400" b="0" i="1" smtClean="0">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pitchFamily="18" charset="0"/>
                              </a:rPr>
                              <m:t>𝐶</m:t>
                            </m:r>
                          </m:e>
                        </m:acc>
                        <m:r>
                          <a:rPr lang="zh-CN" altLang="en-US" sz="2400" b="0" i="1">
                            <a:solidFill>
                              <a:srgbClr val="000000"/>
                            </a:solidFill>
                            <a:latin typeface="Cambria Math" panose="02040503050406030204" pitchFamily="18" charset="0"/>
                          </a:rPr>
                          <m:t>+</m:t>
                        </m:r>
                        <m:r>
                          <a:rPr lang="zh-CN" altLang="en-US" sz="2400" b="0" i="1">
                            <a:solidFill>
                              <a:srgbClr val="000000"/>
                            </a:solidFill>
                            <a:latin typeface="Cambria Math" panose="02040503050406030204" pitchFamily="18" charset="0"/>
                          </a:rPr>
                          <m:t>𝐴𝐵</m:t>
                        </m:r>
                        <m:acc>
                          <m:accPr>
                            <m:chr m:val="̅"/>
                            <m:ctrlPr>
                              <a:rPr lang="zh-CN" altLang="en-US" sz="2400" b="0" i="1" smtClean="0">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pitchFamily="18" charset="0"/>
                              </a:rPr>
                              <m:t>𝐶</m:t>
                            </m:r>
                          </m:e>
                        </m:acc>
                        <m:r>
                          <a:rPr lang="en-US" altLang="zh-CN" sz="2400" b="0" i="1" smtClean="0">
                            <a:solidFill>
                              <a:srgbClr val="000000"/>
                            </a:solidFill>
                            <a:latin typeface="Cambria Math" panose="02040503050406030204" pitchFamily="18" charset="0"/>
                          </a:rPr>
                          <m:t>=</m:t>
                        </m:r>
                        <m:acc>
                          <m:accPr>
                            <m:chr m:val="̅"/>
                            <m:ctrlPr>
                              <a:rPr lang="zh-CN" altLang="en-US" sz="2400" b="0" i="1">
                                <a:solidFill>
                                  <a:srgbClr val="000000"/>
                                </a:solidFill>
                                <a:latin typeface="Cambria Math" panose="02040503050406030204" pitchFamily="18" charset="0"/>
                              </a:rPr>
                            </m:ctrlPr>
                          </m:accPr>
                          <m:e>
                            <m:r>
                              <a:rPr lang="en-US" altLang="zh-CN" sz="2400" b="0" i="1">
                                <a:solidFill>
                                  <a:srgbClr val="000000"/>
                                </a:solidFill>
                                <a:latin typeface="Cambria Math" panose="02040503050406030204" pitchFamily="18" charset="0"/>
                              </a:rPr>
                              <m:t>𝐴</m:t>
                            </m:r>
                          </m:e>
                        </m:acc>
                        <m:acc>
                          <m:accPr>
                            <m:chr m:val="̅"/>
                            <m:ctrlPr>
                              <a:rPr lang="zh-CN" altLang="en-US" sz="2400" b="0" i="1">
                                <a:solidFill>
                                  <a:srgbClr val="000000"/>
                                </a:solidFill>
                                <a:latin typeface="Cambria Math" panose="02040503050406030204" pitchFamily="18" charset="0"/>
                              </a:rPr>
                            </m:ctrlPr>
                          </m:accPr>
                          <m:e>
                            <m:r>
                              <a:rPr lang="en-US" altLang="zh-CN" sz="2400" b="0" i="1">
                                <a:solidFill>
                                  <a:srgbClr val="000000"/>
                                </a:solidFill>
                                <a:latin typeface="Cambria Math" panose="02040503050406030204" pitchFamily="18" charset="0"/>
                              </a:rPr>
                              <m:t>𝐵</m:t>
                            </m:r>
                          </m:e>
                        </m:acc>
                        <m:r>
                          <a:rPr lang="zh-CN" altLang="en-US" sz="2400" b="0" i="1">
                            <a:solidFill>
                              <a:srgbClr val="000000"/>
                            </a:solidFill>
                            <a:latin typeface="Cambria Math" panose="02040503050406030204" pitchFamily="18" charset="0"/>
                          </a:rPr>
                          <m:t>𝐶</m:t>
                        </m:r>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𝐵</m:t>
                        </m:r>
                        <m:acc>
                          <m:accPr>
                            <m:chr m:val="̅"/>
                            <m:ctrlPr>
                              <a:rPr lang="en-US" altLang="zh-CN" sz="2400" b="0" i="1" smtClean="0">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pitchFamily="18" charset="0"/>
                              </a:rPr>
                              <m:t>𝐶</m:t>
                            </m:r>
                          </m:e>
                        </m:acc>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𝐴</m:t>
                        </m:r>
                        <m:acc>
                          <m:accPr>
                            <m:chr m:val="̅"/>
                            <m:ctrlPr>
                              <a:rPr lang="en-US" altLang="zh-CN" sz="2400" b="0" i="1" smtClean="0">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pitchFamily="18" charset="0"/>
                              </a:rPr>
                              <m:t>𝐶</m:t>
                            </m:r>
                          </m:e>
                        </m:acc>
                      </m:oMath>
                      <m:oMath xmlns:m="http://schemas.openxmlformats.org/officeDocument/2006/math">
                        <m:sSub>
                          <m:sSubPr>
                            <m:ctrlPr>
                              <a:rPr lang="zh-CN" altLang="en-US" sz="2400" b="0" i="1">
                                <a:solidFill>
                                  <a:srgbClr val="000000"/>
                                </a:solidFill>
                                <a:latin typeface="Cambria Math" panose="02040503050406030204" pitchFamily="18" charset="0"/>
                              </a:rPr>
                            </m:ctrlPr>
                          </m:sSubPr>
                          <m:e>
                            <m:r>
                              <a:rPr lang="zh-CN" altLang="en-US" sz="2400" b="0" i="1">
                                <a:solidFill>
                                  <a:srgbClr val="000000"/>
                                </a:solidFill>
                                <a:latin typeface="Cambria Math" panose="02040503050406030204" pitchFamily="18" charset="0"/>
                              </a:rPr>
                              <m:t>𝑌</m:t>
                            </m:r>
                          </m:e>
                          <m:sub>
                            <m:r>
                              <a:rPr lang="zh-CN" altLang="en-US" sz="2400" b="0" i="1">
                                <a:solidFill>
                                  <a:srgbClr val="000000"/>
                                </a:solidFill>
                                <a:latin typeface="Cambria Math" panose="02040503050406030204" pitchFamily="18" charset="0"/>
                              </a:rPr>
                              <m:t>2</m:t>
                            </m:r>
                          </m:sub>
                        </m:sSub>
                        <m:r>
                          <a:rPr lang="zh-CN" altLang="en-US" sz="2400" b="0" i="1">
                            <a:solidFill>
                              <a:srgbClr val="000000"/>
                            </a:solidFill>
                            <a:latin typeface="Cambria Math" panose="02040503050406030204" pitchFamily="18" charset="0"/>
                          </a:rPr>
                          <m:t>=</m:t>
                        </m:r>
                        <m:r>
                          <a:rPr lang="zh-CN" altLang="en-US" sz="2400" b="0" i="1">
                            <a:solidFill>
                              <a:srgbClr val="000000"/>
                            </a:solidFill>
                            <a:latin typeface="Cambria Math" panose="02040503050406030204" pitchFamily="18" charset="0"/>
                          </a:rPr>
                          <m:t>𝐴𝐵</m:t>
                        </m:r>
                        <m:r>
                          <a:rPr lang="zh-CN" altLang="en-US" sz="2400" b="0" i="1">
                            <a:solidFill>
                              <a:srgbClr val="000000"/>
                            </a:solidFill>
                            <a:latin typeface="Cambria Math" panose="02040503050406030204" pitchFamily="18" charset="0"/>
                          </a:rPr>
                          <m:t>+</m:t>
                        </m:r>
                        <m:r>
                          <a:rPr lang="zh-CN" altLang="en-US" sz="2400" b="0" i="1">
                            <a:solidFill>
                              <a:srgbClr val="000000"/>
                            </a:solidFill>
                            <a:latin typeface="Cambria Math" panose="02040503050406030204" pitchFamily="18" charset="0"/>
                          </a:rPr>
                          <m:t>𝐴𝐶</m:t>
                        </m:r>
                        <m:r>
                          <a:rPr lang="zh-CN" altLang="en-US" sz="2400" b="0" i="1">
                            <a:solidFill>
                              <a:srgbClr val="000000"/>
                            </a:solidFill>
                            <a:latin typeface="Cambria Math" panose="02040503050406030204" pitchFamily="18" charset="0"/>
                          </a:rPr>
                          <m:t>+</m:t>
                        </m:r>
                        <m:r>
                          <a:rPr lang="zh-CN" altLang="en-US" sz="2400" b="0" i="1">
                            <a:solidFill>
                              <a:srgbClr val="000000"/>
                            </a:solidFill>
                            <a:latin typeface="Cambria Math" panose="02040503050406030204" pitchFamily="18" charset="0"/>
                          </a:rPr>
                          <m:t>𝐵𝐶</m:t>
                        </m:r>
                      </m:oMath>
                    </m:oMathPara>
                  </a14:m>
                  <a:endParaRPr lang="zh-CN" altLang="en-US" sz="2400" b="0" i="1" dirty="0">
                    <a:latin typeface="Times New Roman" panose="02020603050405020304" pitchFamily="18" charset="0"/>
                    <a:cs typeface="Times New Roman" panose="02020603050405020304" pitchFamily="18" charset="0"/>
                  </a:endParaRPr>
                </a:p>
              </p:txBody>
            </p:sp>
          </mc:Choice>
          <mc:Fallback>
            <p:sp>
              <p:nvSpPr>
                <p:cNvPr id="99" name="Object 8"/>
                <p:cNvSpPr txBox="1">
                  <a:spLocks noRot="1" noChangeAspect="1" noMove="1" noResize="1" noEditPoints="1" noAdjustHandles="1" noChangeArrowheads="1" noChangeShapeType="1" noTextEdit="1"/>
                </p:cNvSpPr>
                <p:nvPr/>
              </p:nvSpPr>
              <p:spPr bwMode="auto">
                <a:xfrm>
                  <a:off x="771" y="3092"/>
                  <a:ext cx="3284" cy="570"/>
                </a:xfrm>
                <a:prstGeom prst="rect">
                  <a:avLst/>
                </a:prstGeom>
                <a:blipFill rotWithShape="1">
                  <a:blip r:embed="rId3"/>
                </a:blipFill>
              </p:spPr>
              <p:txBody>
                <a:bodyPr/>
                <a:lstStyle/>
                <a:p>
                  <a:r>
                    <a:rPr lang="zh-CN" altLang="en-US">
                      <a:noFill/>
                    </a:rPr>
                    <a:t> </a:t>
                  </a:r>
                </a:p>
              </p:txBody>
            </p:sp>
          </mc:Fallback>
        </mc:AlternateContent>
        <p:sp>
          <p:nvSpPr>
            <p:cNvPr id="100" name="AutoShape 9"/>
            <p:cNvSpPr/>
            <p:nvPr/>
          </p:nvSpPr>
          <p:spPr bwMode="auto">
            <a:xfrm>
              <a:off x="669" y="3096"/>
              <a:ext cx="137" cy="499"/>
            </a:xfrm>
            <a:prstGeom prst="leftBrace">
              <a:avLst>
                <a:gd name="adj1" fmla="val 30353"/>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38945" name="组合 338944"/>
          <p:cNvGrpSpPr/>
          <p:nvPr/>
        </p:nvGrpSpPr>
        <p:grpSpPr>
          <a:xfrm>
            <a:off x="5154613" y="2697163"/>
            <a:ext cx="3132137" cy="3324225"/>
            <a:chOff x="5154613" y="2697163"/>
            <a:chExt cx="3132137" cy="3324225"/>
          </a:xfrm>
        </p:grpSpPr>
        <p:grpSp>
          <p:nvGrpSpPr>
            <p:cNvPr id="338955" name="Group 11"/>
            <p:cNvGrpSpPr/>
            <p:nvPr/>
          </p:nvGrpSpPr>
          <p:grpSpPr bwMode="auto">
            <a:xfrm>
              <a:off x="5154613" y="2697163"/>
              <a:ext cx="3132137" cy="3324225"/>
              <a:chOff x="3247" y="1699"/>
              <a:chExt cx="1973" cy="2094"/>
            </a:xfrm>
          </p:grpSpPr>
          <p:sp>
            <p:nvSpPr>
              <p:cNvPr id="338956" name="Line 12"/>
              <p:cNvSpPr>
                <a:spLocks noChangeShapeType="1"/>
              </p:cNvSpPr>
              <p:nvPr/>
            </p:nvSpPr>
            <p:spPr bwMode="auto">
              <a:xfrm>
                <a:off x="3476" y="1842"/>
                <a:ext cx="1521"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57" name="Line 13"/>
              <p:cNvSpPr>
                <a:spLocks noChangeShapeType="1"/>
              </p:cNvSpPr>
              <p:nvPr/>
            </p:nvSpPr>
            <p:spPr bwMode="auto">
              <a:xfrm>
                <a:off x="3476" y="2042"/>
                <a:ext cx="1521" cy="0"/>
              </a:xfrm>
              <a:prstGeom prst="line">
                <a:avLst/>
              </a:prstGeom>
              <a:noFill/>
              <a:ln w="254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58" name="Line 14"/>
              <p:cNvSpPr>
                <a:spLocks noChangeShapeType="1"/>
              </p:cNvSpPr>
              <p:nvPr/>
            </p:nvSpPr>
            <p:spPr bwMode="auto">
              <a:xfrm>
                <a:off x="3476" y="2240"/>
                <a:ext cx="1521"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59" name="Line 15"/>
              <p:cNvSpPr>
                <a:spLocks noChangeShapeType="1"/>
              </p:cNvSpPr>
              <p:nvPr/>
            </p:nvSpPr>
            <p:spPr bwMode="auto">
              <a:xfrm>
                <a:off x="3476" y="2439"/>
                <a:ext cx="1521" cy="0"/>
              </a:xfrm>
              <a:prstGeom prst="line">
                <a:avLst/>
              </a:prstGeom>
              <a:noFill/>
              <a:ln w="254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60" name="Line 16"/>
              <p:cNvSpPr>
                <a:spLocks noChangeShapeType="1"/>
              </p:cNvSpPr>
              <p:nvPr/>
            </p:nvSpPr>
            <p:spPr bwMode="auto">
              <a:xfrm>
                <a:off x="3476" y="2637"/>
                <a:ext cx="1521"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61" name="Line 17"/>
              <p:cNvSpPr>
                <a:spLocks noChangeShapeType="1"/>
              </p:cNvSpPr>
              <p:nvPr/>
            </p:nvSpPr>
            <p:spPr bwMode="auto">
              <a:xfrm>
                <a:off x="3476" y="2836"/>
                <a:ext cx="1521" cy="0"/>
              </a:xfrm>
              <a:prstGeom prst="line">
                <a:avLst/>
              </a:prstGeom>
              <a:noFill/>
              <a:ln w="254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338962" name="Object 18"/>
                  <p:cNvSpPr txBox="1"/>
                  <p:nvPr/>
                </p:nvSpPr>
                <p:spPr bwMode="auto">
                  <a:xfrm>
                    <a:off x="3268" y="1699"/>
                    <a:ext cx="157" cy="157"/>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𝐴</m:t>
                          </m:r>
                        </m:oMath>
                      </m:oMathPara>
                    </a14:m>
                    <a:endParaRPr lang="zh-CN" altLang="en-US" sz="2400" dirty="0"/>
                  </a:p>
                </p:txBody>
              </p:sp>
            </mc:Choice>
            <mc:Fallback>
              <p:sp>
                <p:nvSpPr>
                  <p:cNvPr id="338962" name="Object 18"/>
                  <p:cNvSpPr txBox="1">
                    <a:spLocks noRot="1" noChangeAspect="1" noMove="1" noResize="1" noEditPoints="1" noAdjustHandles="1" noChangeArrowheads="1" noChangeShapeType="1" noTextEdit="1"/>
                  </p:cNvSpPr>
                  <p:nvPr/>
                </p:nvSpPr>
                <p:spPr bwMode="auto">
                  <a:xfrm>
                    <a:off x="3268" y="1699"/>
                    <a:ext cx="157" cy="157"/>
                  </a:xfrm>
                  <a:prstGeom prst="rect">
                    <a:avLst/>
                  </a:prstGeom>
                  <a:blipFill rotWithShape="1">
                    <a:blip r:embed="rId4"/>
                  </a:blipFill>
                  <a:ln>
                    <a:noFill/>
                  </a:ln>
                  <a:effectLst/>
                </p:spPr>
                <p:txBody>
                  <a:bodyPr/>
                  <a:lstStyle/>
                  <a:p>
                    <a:r>
                      <a:rPr lang="zh-CN" altLang="en-US">
                        <a:noFill/>
                      </a:rPr>
                      <a:t> </a:t>
                    </a:r>
                  </a:p>
                </p:txBody>
              </p:sp>
            </mc:Fallback>
          </mc:AlternateContent>
          <p:sp>
            <p:nvSpPr>
              <p:cNvPr id="338963" name="Object 19"/>
              <p:cNvSpPr txBox="1"/>
              <p:nvPr/>
            </p:nvSpPr>
            <p:spPr bwMode="auto">
              <a:xfrm>
                <a:off x="3247" y="1924"/>
                <a:ext cx="336" cy="258"/>
              </a:xfrm>
              <a:prstGeom prst="rect">
                <a:avLst/>
              </a:prstGeom>
              <a:noFill/>
              <a:ln>
                <a:noFill/>
              </a:ln>
              <a:effectLst/>
            </p:spPr>
            <p:txBody>
              <a:bodyPr>
                <a:noAutofit/>
              </a:bodyPr>
              <a:lstStyle/>
              <a:p>
                <a:endParaRPr lang="zh-CN" altLang="en-US" sz="2400" dirty="0"/>
              </a:p>
            </p:txBody>
          </p:sp>
          <mc:AlternateContent xmlns:mc="http://schemas.openxmlformats.org/markup-compatibility/2006">
            <mc:Choice xmlns:a14="http://schemas.microsoft.com/office/drawing/2010/main" Requires="a14">
              <p:sp>
                <p:nvSpPr>
                  <p:cNvPr id="338964" name="Object 20"/>
                  <p:cNvSpPr txBox="1"/>
                  <p:nvPr/>
                </p:nvSpPr>
                <p:spPr bwMode="auto">
                  <a:xfrm>
                    <a:off x="3258" y="2108"/>
                    <a:ext cx="145" cy="157"/>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𝐵</m:t>
                          </m:r>
                        </m:oMath>
                      </m:oMathPara>
                    </a14:m>
                    <a:endParaRPr lang="zh-CN" altLang="en-US" sz="2400" dirty="0"/>
                  </a:p>
                </p:txBody>
              </p:sp>
            </mc:Choice>
            <mc:Fallback>
              <p:sp>
                <p:nvSpPr>
                  <p:cNvPr id="338964" name="Object 20"/>
                  <p:cNvSpPr txBox="1">
                    <a:spLocks noRot="1" noChangeAspect="1" noMove="1" noResize="1" noEditPoints="1" noAdjustHandles="1" noChangeArrowheads="1" noChangeShapeType="1" noTextEdit="1"/>
                  </p:cNvSpPr>
                  <p:nvPr/>
                </p:nvSpPr>
                <p:spPr bwMode="auto">
                  <a:xfrm>
                    <a:off x="3258" y="2108"/>
                    <a:ext cx="145" cy="157"/>
                  </a:xfrm>
                  <a:prstGeom prst="rect">
                    <a:avLst/>
                  </a:prstGeom>
                  <a:blipFill rotWithShape="1">
                    <a:blip r:embed="rId5"/>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8966" name="Object 22"/>
                  <p:cNvSpPr txBox="1"/>
                  <p:nvPr/>
                </p:nvSpPr>
                <p:spPr bwMode="auto">
                  <a:xfrm>
                    <a:off x="3258" y="2496"/>
                    <a:ext cx="145" cy="170"/>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𝐶</m:t>
                          </m:r>
                        </m:oMath>
                      </m:oMathPara>
                    </a14:m>
                    <a:endParaRPr lang="zh-CN" altLang="en-US" sz="2400" dirty="0"/>
                  </a:p>
                </p:txBody>
              </p:sp>
            </mc:Choice>
            <mc:Fallback>
              <p:sp>
                <p:nvSpPr>
                  <p:cNvPr id="338966" name="Object 22"/>
                  <p:cNvSpPr txBox="1">
                    <a:spLocks noRot="1" noChangeAspect="1" noMove="1" noResize="1" noEditPoints="1" noAdjustHandles="1" noChangeArrowheads="1" noChangeShapeType="1" noTextEdit="1"/>
                  </p:cNvSpPr>
                  <p:nvPr/>
                </p:nvSpPr>
                <p:spPr bwMode="auto">
                  <a:xfrm>
                    <a:off x="3258" y="2496"/>
                    <a:ext cx="145" cy="170"/>
                  </a:xfrm>
                  <a:prstGeom prst="rect">
                    <a:avLst/>
                  </a:prstGeom>
                  <a:blipFill rotWithShape="1">
                    <a:blip r:embed="rId6"/>
                  </a:blipFill>
                  <a:ln>
                    <a:noFill/>
                  </a:ln>
                  <a:effectLst/>
                </p:spPr>
                <p:txBody>
                  <a:bodyPr/>
                  <a:lstStyle/>
                  <a:p>
                    <a:r>
                      <a:rPr lang="zh-CN" altLang="en-US">
                        <a:noFill/>
                      </a:rPr>
                      <a:t> </a:t>
                    </a:r>
                  </a:p>
                </p:txBody>
              </p:sp>
            </mc:Fallback>
          </mc:AlternateContent>
          <p:sp>
            <p:nvSpPr>
              <p:cNvPr id="338968" name="Line 24"/>
              <p:cNvSpPr>
                <a:spLocks noChangeShapeType="1"/>
              </p:cNvSpPr>
              <p:nvPr/>
            </p:nvSpPr>
            <p:spPr bwMode="auto">
              <a:xfrm>
                <a:off x="3733" y="1715"/>
                <a:ext cx="0" cy="206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69" name="Line 25"/>
              <p:cNvSpPr>
                <a:spLocks noChangeShapeType="1"/>
              </p:cNvSpPr>
              <p:nvPr/>
            </p:nvSpPr>
            <p:spPr bwMode="auto">
              <a:xfrm>
                <a:off x="3932" y="1730"/>
                <a:ext cx="0" cy="206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70" name="Line 26"/>
              <p:cNvSpPr>
                <a:spLocks noChangeShapeType="1"/>
              </p:cNvSpPr>
              <p:nvPr/>
            </p:nvSpPr>
            <p:spPr bwMode="auto">
              <a:xfrm>
                <a:off x="4130" y="1730"/>
                <a:ext cx="0" cy="206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71" name="Line 27"/>
              <p:cNvSpPr>
                <a:spLocks noChangeShapeType="1"/>
              </p:cNvSpPr>
              <p:nvPr/>
            </p:nvSpPr>
            <p:spPr bwMode="auto">
              <a:xfrm>
                <a:off x="4329" y="1715"/>
                <a:ext cx="0" cy="206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72" name="Line 28"/>
              <p:cNvSpPr>
                <a:spLocks noChangeShapeType="1"/>
              </p:cNvSpPr>
              <p:nvPr/>
            </p:nvSpPr>
            <p:spPr bwMode="auto">
              <a:xfrm>
                <a:off x="4527" y="1730"/>
                <a:ext cx="0" cy="206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73" name="Line 29"/>
              <p:cNvSpPr>
                <a:spLocks noChangeShapeType="1"/>
              </p:cNvSpPr>
              <p:nvPr/>
            </p:nvSpPr>
            <p:spPr bwMode="auto">
              <a:xfrm>
                <a:off x="4726" y="1730"/>
                <a:ext cx="0" cy="206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74" name="Line 30"/>
              <p:cNvSpPr>
                <a:spLocks noChangeShapeType="1"/>
              </p:cNvSpPr>
              <p:nvPr/>
            </p:nvSpPr>
            <p:spPr bwMode="auto">
              <a:xfrm>
                <a:off x="3447" y="3227"/>
                <a:ext cx="1521" cy="0"/>
              </a:xfrm>
              <a:prstGeom prst="line">
                <a:avLst/>
              </a:prstGeom>
              <a:noFill/>
              <a:ln w="254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75" name="Line 31"/>
              <p:cNvSpPr>
                <a:spLocks noChangeShapeType="1"/>
              </p:cNvSpPr>
              <p:nvPr/>
            </p:nvSpPr>
            <p:spPr bwMode="auto">
              <a:xfrm>
                <a:off x="3447" y="3482"/>
                <a:ext cx="1521" cy="0"/>
              </a:xfrm>
              <a:prstGeom prst="line">
                <a:avLst/>
              </a:prstGeom>
              <a:noFill/>
              <a:ln w="254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338976" name="Object 32"/>
                  <p:cNvSpPr txBox="1"/>
                  <p:nvPr/>
                </p:nvSpPr>
                <p:spPr bwMode="auto">
                  <a:xfrm>
                    <a:off x="3475" y="2904"/>
                    <a:ext cx="208" cy="288"/>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𝑃</m:t>
                              </m:r>
                            </m:e>
                            <m:sub>
                              <m:r>
                                <a:rPr lang="zh-CN" altLang="en-US" sz="2400" i="1">
                                  <a:solidFill>
                                    <a:srgbClr val="000000"/>
                                  </a:solidFill>
                                  <a:latin typeface="Cambria Math" panose="02040503050406030204" pitchFamily="18" charset="0"/>
                                </a:rPr>
                                <m:t>0</m:t>
                              </m:r>
                            </m:sub>
                          </m:sSub>
                        </m:oMath>
                      </m:oMathPara>
                    </a14:m>
                    <a:endParaRPr lang="zh-CN" altLang="en-US" sz="2400" dirty="0"/>
                  </a:p>
                </p:txBody>
              </p:sp>
            </mc:Choice>
            <mc:Fallback>
              <p:sp>
                <p:nvSpPr>
                  <p:cNvPr id="338976" name="Object 32"/>
                  <p:cNvSpPr txBox="1">
                    <a:spLocks noRot="1" noChangeAspect="1" noMove="1" noResize="1" noEditPoints="1" noAdjustHandles="1" noChangeArrowheads="1" noChangeShapeType="1" noTextEdit="1"/>
                  </p:cNvSpPr>
                  <p:nvPr/>
                </p:nvSpPr>
                <p:spPr bwMode="auto">
                  <a:xfrm>
                    <a:off x="3475" y="2904"/>
                    <a:ext cx="208" cy="288"/>
                  </a:xfrm>
                  <a:prstGeom prst="rect">
                    <a:avLst/>
                  </a:prstGeom>
                  <a:blipFill rotWithShape="1">
                    <a:blip r:embed="rId7"/>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8977" name="Object 33"/>
                  <p:cNvSpPr txBox="1"/>
                  <p:nvPr/>
                </p:nvSpPr>
                <p:spPr bwMode="auto">
                  <a:xfrm>
                    <a:off x="3694" y="2917"/>
                    <a:ext cx="192" cy="272"/>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𝑃</m:t>
                              </m:r>
                            </m:e>
                            <m:sub>
                              <m:r>
                                <a:rPr lang="zh-CN" altLang="en-US" sz="2400" i="1">
                                  <a:solidFill>
                                    <a:srgbClr val="000000"/>
                                  </a:solidFill>
                                  <a:latin typeface="Cambria Math" panose="02040503050406030204" pitchFamily="18" charset="0"/>
                                </a:rPr>
                                <m:t>1</m:t>
                              </m:r>
                            </m:sub>
                          </m:sSub>
                        </m:oMath>
                      </m:oMathPara>
                    </a14:m>
                    <a:endParaRPr lang="zh-CN" altLang="en-US" sz="2400" dirty="0"/>
                  </a:p>
                </p:txBody>
              </p:sp>
            </mc:Choice>
            <mc:Fallback>
              <p:sp>
                <p:nvSpPr>
                  <p:cNvPr id="338977" name="Object 33"/>
                  <p:cNvSpPr txBox="1">
                    <a:spLocks noRot="1" noChangeAspect="1" noMove="1" noResize="1" noEditPoints="1" noAdjustHandles="1" noChangeArrowheads="1" noChangeShapeType="1" noTextEdit="1"/>
                  </p:cNvSpPr>
                  <p:nvPr/>
                </p:nvSpPr>
                <p:spPr bwMode="auto">
                  <a:xfrm>
                    <a:off x="3694" y="2917"/>
                    <a:ext cx="192" cy="272"/>
                  </a:xfrm>
                  <a:prstGeom prst="rect">
                    <a:avLst/>
                  </a:prstGeom>
                  <a:blipFill rotWithShape="1">
                    <a:blip r:embed="rId8"/>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8978" name="Object 34"/>
                  <p:cNvSpPr txBox="1"/>
                  <p:nvPr/>
                </p:nvSpPr>
                <p:spPr bwMode="auto">
                  <a:xfrm>
                    <a:off x="3897" y="2923"/>
                    <a:ext cx="208" cy="272"/>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𝑃</m:t>
                              </m:r>
                            </m:e>
                            <m:sub>
                              <m:r>
                                <a:rPr lang="zh-CN" altLang="en-US" sz="2400" i="1">
                                  <a:solidFill>
                                    <a:srgbClr val="000000"/>
                                  </a:solidFill>
                                  <a:latin typeface="Cambria Math" panose="02040503050406030204" pitchFamily="18" charset="0"/>
                                </a:rPr>
                                <m:t>2</m:t>
                              </m:r>
                            </m:sub>
                          </m:sSub>
                        </m:oMath>
                      </m:oMathPara>
                    </a14:m>
                    <a:endParaRPr lang="zh-CN" altLang="en-US" sz="2400" dirty="0"/>
                  </a:p>
                </p:txBody>
              </p:sp>
            </mc:Choice>
            <mc:Fallback>
              <p:sp>
                <p:nvSpPr>
                  <p:cNvPr id="338978" name="Object 34"/>
                  <p:cNvSpPr txBox="1">
                    <a:spLocks noRot="1" noChangeAspect="1" noMove="1" noResize="1" noEditPoints="1" noAdjustHandles="1" noChangeArrowheads="1" noChangeShapeType="1" noTextEdit="1"/>
                  </p:cNvSpPr>
                  <p:nvPr/>
                </p:nvSpPr>
                <p:spPr bwMode="auto">
                  <a:xfrm>
                    <a:off x="3897" y="2923"/>
                    <a:ext cx="208" cy="272"/>
                  </a:xfrm>
                  <a:prstGeom prst="rect">
                    <a:avLst/>
                  </a:prstGeom>
                  <a:blipFill rotWithShape="1">
                    <a:blip r:embed="rId9"/>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8979" name="Object 35"/>
                  <p:cNvSpPr txBox="1"/>
                  <p:nvPr/>
                </p:nvSpPr>
                <p:spPr bwMode="auto">
                  <a:xfrm>
                    <a:off x="4098" y="2920"/>
                    <a:ext cx="208" cy="288"/>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𝑃</m:t>
                              </m:r>
                            </m:e>
                            <m:sub>
                              <m:r>
                                <a:rPr lang="zh-CN" altLang="en-US" sz="2400" i="1">
                                  <a:solidFill>
                                    <a:srgbClr val="000000"/>
                                  </a:solidFill>
                                  <a:latin typeface="Cambria Math" panose="02040503050406030204" pitchFamily="18" charset="0"/>
                                </a:rPr>
                                <m:t>3</m:t>
                              </m:r>
                            </m:sub>
                          </m:sSub>
                        </m:oMath>
                      </m:oMathPara>
                    </a14:m>
                    <a:endParaRPr lang="zh-CN" altLang="en-US" sz="2400" dirty="0"/>
                  </a:p>
                </p:txBody>
              </p:sp>
            </mc:Choice>
            <mc:Fallback>
              <p:sp>
                <p:nvSpPr>
                  <p:cNvPr id="338979" name="Object 35"/>
                  <p:cNvSpPr txBox="1">
                    <a:spLocks noRot="1" noChangeAspect="1" noMove="1" noResize="1" noEditPoints="1" noAdjustHandles="1" noChangeArrowheads="1" noChangeShapeType="1" noTextEdit="1"/>
                  </p:cNvSpPr>
                  <p:nvPr/>
                </p:nvSpPr>
                <p:spPr bwMode="auto">
                  <a:xfrm>
                    <a:off x="4098" y="2920"/>
                    <a:ext cx="208" cy="288"/>
                  </a:xfrm>
                  <a:prstGeom prst="rect">
                    <a:avLst/>
                  </a:prstGeom>
                  <a:blipFill rotWithShape="1">
                    <a:blip r:embed="rId10"/>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8980" name="Object 36"/>
                  <p:cNvSpPr txBox="1"/>
                  <p:nvPr/>
                </p:nvSpPr>
                <p:spPr bwMode="auto">
                  <a:xfrm>
                    <a:off x="4298" y="2938"/>
                    <a:ext cx="208" cy="272"/>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𝑃</m:t>
                              </m:r>
                            </m:e>
                            <m:sub>
                              <m:r>
                                <a:rPr lang="zh-CN" altLang="en-US" sz="2400" i="1">
                                  <a:solidFill>
                                    <a:srgbClr val="000000"/>
                                  </a:solidFill>
                                  <a:latin typeface="Cambria Math" panose="02040503050406030204" pitchFamily="18" charset="0"/>
                                </a:rPr>
                                <m:t>4</m:t>
                              </m:r>
                            </m:sub>
                          </m:sSub>
                        </m:oMath>
                      </m:oMathPara>
                    </a14:m>
                    <a:endParaRPr lang="zh-CN" altLang="en-US" sz="2400" dirty="0"/>
                  </a:p>
                </p:txBody>
              </p:sp>
            </mc:Choice>
            <mc:Fallback>
              <p:sp>
                <p:nvSpPr>
                  <p:cNvPr id="338980" name="Object 36"/>
                  <p:cNvSpPr txBox="1">
                    <a:spLocks noRot="1" noChangeAspect="1" noMove="1" noResize="1" noEditPoints="1" noAdjustHandles="1" noChangeArrowheads="1" noChangeShapeType="1" noTextEdit="1"/>
                  </p:cNvSpPr>
                  <p:nvPr/>
                </p:nvSpPr>
                <p:spPr bwMode="auto">
                  <a:xfrm>
                    <a:off x="4298" y="2938"/>
                    <a:ext cx="208" cy="272"/>
                  </a:xfrm>
                  <a:prstGeom prst="rect">
                    <a:avLst/>
                  </a:prstGeom>
                  <a:blipFill rotWithShape="1">
                    <a:blip r:embed="rId11"/>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8981" name="Object 37"/>
                  <p:cNvSpPr txBox="1"/>
                  <p:nvPr/>
                </p:nvSpPr>
                <p:spPr bwMode="auto">
                  <a:xfrm>
                    <a:off x="4493" y="2925"/>
                    <a:ext cx="208" cy="288"/>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𝑃</m:t>
                              </m:r>
                            </m:e>
                            <m:sub>
                              <m:r>
                                <a:rPr lang="zh-CN" altLang="en-US" sz="2400" i="1">
                                  <a:solidFill>
                                    <a:srgbClr val="000000"/>
                                  </a:solidFill>
                                  <a:latin typeface="Cambria Math" panose="02040503050406030204" pitchFamily="18" charset="0"/>
                                </a:rPr>
                                <m:t>5</m:t>
                              </m:r>
                            </m:sub>
                          </m:sSub>
                        </m:oMath>
                      </m:oMathPara>
                    </a14:m>
                    <a:endParaRPr lang="zh-CN" altLang="en-US" sz="2400" dirty="0"/>
                  </a:p>
                </p:txBody>
              </p:sp>
            </mc:Choice>
            <mc:Fallback>
              <p:sp>
                <p:nvSpPr>
                  <p:cNvPr id="338981" name="Object 37"/>
                  <p:cNvSpPr txBox="1">
                    <a:spLocks noRot="1" noChangeAspect="1" noMove="1" noResize="1" noEditPoints="1" noAdjustHandles="1" noChangeArrowheads="1" noChangeShapeType="1" noTextEdit="1"/>
                  </p:cNvSpPr>
                  <p:nvPr/>
                </p:nvSpPr>
                <p:spPr bwMode="auto">
                  <a:xfrm>
                    <a:off x="4493" y="2925"/>
                    <a:ext cx="208" cy="288"/>
                  </a:xfrm>
                  <a:prstGeom prst="rect">
                    <a:avLst/>
                  </a:prstGeom>
                  <a:blipFill rotWithShape="1">
                    <a:blip r:embed="rId12"/>
                  </a:blipFill>
                  <a:ln>
                    <a:noFill/>
                  </a:ln>
                  <a:effectLst/>
                </p:spPr>
                <p:txBody>
                  <a:bodyPr/>
                  <a:lstStyle/>
                  <a:p>
                    <a:r>
                      <a:rPr lang="zh-CN" altLang="en-US">
                        <a:noFill/>
                      </a:rPr>
                      <a:t> </a:t>
                    </a:r>
                  </a:p>
                </p:txBody>
              </p:sp>
            </mc:Fallback>
          </mc:AlternateContent>
          <p:grpSp>
            <p:nvGrpSpPr>
              <p:cNvPr id="338982" name="Group 38"/>
              <p:cNvGrpSpPr/>
              <p:nvPr/>
            </p:nvGrpSpPr>
            <p:grpSpPr bwMode="auto">
              <a:xfrm>
                <a:off x="4286" y="1797"/>
                <a:ext cx="69" cy="477"/>
                <a:chOff x="4093" y="1797"/>
                <a:chExt cx="69" cy="477"/>
              </a:xfrm>
            </p:grpSpPr>
            <p:sp>
              <p:nvSpPr>
                <p:cNvPr id="338983" name="Oval 39"/>
                <p:cNvSpPr>
                  <a:spLocks noChangeAspect="1" noChangeArrowheads="1"/>
                </p:cNvSpPr>
                <p:nvPr/>
              </p:nvSpPr>
              <p:spPr bwMode="auto">
                <a:xfrm>
                  <a:off x="4093" y="1797"/>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84" name="Oval 40"/>
                <p:cNvSpPr>
                  <a:spLocks noChangeAspect="1" noChangeArrowheads="1"/>
                </p:cNvSpPr>
                <p:nvPr/>
              </p:nvSpPr>
              <p:spPr bwMode="auto">
                <a:xfrm>
                  <a:off x="4094" y="2205"/>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38985" name="Group 41"/>
              <p:cNvGrpSpPr/>
              <p:nvPr/>
            </p:nvGrpSpPr>
            <p:grpSpPr bwMode="auto">
              <a:xfrm>
                <a:off x="3696" y="2000"/>
                <a:ext cx="68" cy="657"/>
                <a:chOff x="3696" y="2000"/>
                <a:chExt cx="68" cy="657"/>
              </a:xfrm>
            </p:grpSpPr>
            <p:sp>
              <p:nvSpPr>
                <p:cNvPr id="338986" name="Oval 42"/>
                <p:cNvSpPr>
                  <a:spLocks noChangeAspect="1" noChangeArrowheads="1"/>
                </p:cNvSpPr>
                <p:nvPr/>
              </p:nvSpPr>
              <p:spPr bwMode="auto">
                <a:xfrm>
                  <a:off x="3696" y="2000"/>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87" name="Oval 43"/>
                <p:cNvSpPr>
                  <a:spLocks noChangeAspect="1" noChangeArrowheads="1"/>
                </p:cNvSpPr>
                <p:nvPr/>
              </p:nvSpPr>
              <p:spPr bwMode="auto">
                <a:xfrm>
                  <a:off x="3696" y="2409"/>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88" name="Oval 44"/>
                <p:cNvSpPr>
                  <a:spLocks noChangeAspect="1" noChangeArrowheads="1"/>
                </p:cNvSpPr>
                <p:nvPr/>
              </p:nvSpPr>
              <p:spPr bwMode="auto">
                <a:xfrm>
                  <a:off x="3696" y="2588"/>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38989" name="Group 45"/>
              <p:cNvGrpSpPr/>
              <p:nvPr/>
            </p:nvGrpSpPr>
            <p:grpSpPr bwMode="auto">
              <a:xfrm>
                <a:off x="4091" y="1803"/>
                <a:ext cx="72" cy="1065"/>
                <a:chOff x="4091" y="1803"/>
                <a:chExt cx="72" cy="1065"/>
              </a:xfrm>
            </p:grpSpPr>
            <p:sp>
              <p:nvSpPr>
                <p:cNvPr id="338990" name="Oval 46"/>
                <p:cNvSpPr>
                  <a:spLocks noChangeAspect="1" noChangeArrowheads="1"/>
                </p:cNvSpPr>
                <p:nvPr/>
              </p:nvSpPr>
              <p:spPr bwMode="auto">
                <a:xfrm>
                  <a:off x="4091" y="2799"/>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91" name="Oval 47"/>
                <p:cNvSpPr>
                  <a:spLocks noChangeAspect="1" noChangeArrowheads="1"/>
                </p:cNvSpPr>
                <p:nvPr/>
              </p:nvSpPr>
              <p:spPr bwMode="auto">
                <a:xfrm>
                  <a:off x="4095" y="1803"/>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38992" name="Group 48"/>
              <p:cNvGrpSpPr/>
              <p:nvPr/>
            </p:nvGrpSpPr>
            <p:grpSpPr bwMode="auto">
              <a:xfrm>
                <a:off x="3696" y="3088"/>
                <a:ext cx="1508" cy="240"/>
                <a:chOff x="3696" y="3088"/>
                <a:chExt cx="1508" cy="240"/>
              </a:xfrm>
            </p:grpSpPr>
            <p:sp>
              <p:nvSpPr>
                <p:cNvPr id="338993" name="Oval 49"/>
                <p:cNvSpPr>
                  <a:spLocks noChangeAspect="1" noChangeArrowheads="1"/>
                </p:cNvSpPr>
                <p:nvPr/>
              </p:nvSpPr>
              <p:spPr bwMode="auto">
                <a:xfrm>
                  <a:off x="3696" y="3181"/>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338994" name="Object 50"/>
                    <p:cNvSpPr txBox="1"/>
                    <p:nvPr/>
                  </p:nvSpPr>
                  <p:spPr bwMode="auto">
                    <a:xfrm>
                      <a:off x="5012" y="3088"/>
                      <a:ext cx="192" cy="240"/>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𝑌</m:t>
                                </m:r>
                              </m:e>
                              <m:sub>
                                <m:r>
                                  <a:rPr lang="zh-CN" altLang="en-US" sz="2400" i="1">
                                    <a:solidFill>
                                      <a:srgbClr val="000000"/>
                                    </a:solidFill>
                                    <a:latin typeface="Cambria Math" panose="02040503050406030204" pitchFamily="18" charset="0"/>
                                  </a:rPr>
                                  <m:t>1</m:t>
                                </m:r>
                              </m:sub>
                            </m:sSub>
                          </m:oMath>
                        </m:oMathPara>
                      </a14:m>
                      <a:endParaRPr lang="zh-CN" altLang="en-US" sz="2400"/>
                    </a:p>
                  </p:txBody>
                </p:sp>
              </mc:Choice>
              <mc:Fallback>
                <p:sp>
                  <p:nvSpPr>
                    <p:cNvPr id="338994" name="Object 50"/>
                    <p:cNvSpPr txBox="1">
                      <a:spLocks noRot="1" noChangeAspect="1" noMove="1" noResize="1" noEditPoints="1" noAdjustHandles="1" noChangeArrowheads="1" noChangeShapeType="1" noTextEdit="1"/>
                    </p:cNvSpPr>
                    <p:nvPr/>
                  </p:nvSpPr>
                  <p:spPr bwMode="auto">
                    <a:xfrm>
                      <a:off x="5012" y="3088"/>
                      <a:ext cx="192" cy="240"/>
                    </a:xfrm>
                    <a:prstGeom prst="rect">
                      <a:avLst/>
                    </a:prstGeom>
                    <a:blipFill rotWithShape="1">
                      <a:blip r:embed="rId13"/>
                    </a:blipFill>
                    <a:ln>
                      <a:noFill/>
                    </a:ln>
                    <a:effectLst/>
                  </p:spPr>
                  <p:txBody>
                    <a:bodyPr/>
                    <a:lstStyle/>
                    <a:p>
                      <a:r>
                        <a:rPr lang="zh-CN" altLang="en-US">
                          <a:noFill/>
                        </a:rPr>
                        <a:t> </a:t>
                      </a:r>
                    </a:p>
                  </p:txBody>
                </p:sp>
              </mc:Fallback>
            </mc:AlternateContent>
            <p:sp>
              <p:nvSpPr>
                <p:cNvPr id="338995" name="Oval 51"/>
                <p:cNvSpPr>
                  <a:spLocks noChangeAspect="1" noChangeArrowheads="1"/>
                </p:cNvSpPr>
                <p:nvPr/>
              </p:nvSpPr>
              <p:spPr bwMode="auto">
                <a:xfrm>
                  <a:off x="3901" y="3180"/>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96" name="Oval 52"/>
                <p:cNvSpPr>
                  <a:spLocks noChangeAspect="1" noChangeArrowheads="1"/>
                </p:cNvSpPr>
                <p:nvPr/>
              </p:nvSpPr>
              <p:spPr bwMode="auto">
                <a:xfrm>
                  <a:off x="4097" y="3180"/>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38997" name="Group 53"/>
              <p:cNvGrpSpPr/>
              <p:nvPr/>
            </p:nvGrpSpPr>
            <p:grpSpPr bwMode="auto">
              <a:xfrm>
                <a:off x="3892" y="2205"/>
                <a:ext cx="74" cy="659"/>
                <a:chOff x="3892" y="2205"/>
                <a:chExt cx="74" cy="659"/>
              </a:xfrm>
            </p:grpSpPr>
            <p:sp>
              <p:nvSpPr>
                <p:cNvPr id="338998" name="Oval 54"/>
                <p:cNvSpPr>
                  <a:spLocks noChangeAspect="1" noChangeArrowheads="1"/>
                </p:cNvSpPr>
                <p:nvPr/>
              </p:nvSpPr>
              <p:spPr bwMode="auto">
                <a:xfrm>
                  <a:off x="3898" y="2205"/>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999" name="Oval 55"/>
                <p:cNvSpPr>
                  <a:spLocks noChangeAspect="1" noChangeArrowheads="1"/>
                </p:cNvSpPr>
                <p:nvPr/>
              </p:nvSpPr>
              <p:spPr bwMode="auto">
                <a:xfrm>
                  <a:off x="3892" y="2795"/>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39000" name="Group 56"/>
              <p:cNvGrpSpPr/>
              <p:nvPr/>
            </p:nvGrpSpPr>
            <p:grpSpPr bwMode="auto">
              <a:xfrm>
                <a:off x="4493" y="1797"/>
                <a:ext cx="68" cy="868"/>
                <a:chOff x="4493" y="1797"/>
                <a:chExt cx="68" cy="868"/>
              </a:xfrm>
            </p:grpSpPr>
            <p:sp>
              <p:nvSpPr>
                <p:cNvPr id="339001" name="Oval 57"/>
                <p:cNvSpPr>
                  <a:spLocks noChangeAspect="1" noChangeArrowheads="1"/>
                </p:cNvSpPr>
                <p:nvPr/>
              </p:nvSpPr>
              <p:spPr bwMode="auto">
                <a:xfrm>
                  <a:off x="4493" y="1797"/>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9002" name="Oval 58"/>
                <p:cNvSpPr>
                  <a:spLocks noChangeAspect="1" noChangeArrowheads="1"/>
                </p:cNvSpPr>
                <p:nvPr/>
              </p:nvSpPr>
              <p:spPr bwMode="auto">
                <a:xfrm>
                  <a:off x="4493" y="2596"/>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39003" name="Group 59"/>
              <p:cNvGrpSpPr/>
              <p:nvPr/>
            </p:nvGrpSpPr>
            <p:grpSpPr bwMode="auto">
              <a:xfrm>
                <a:off x="4688" y="2200"/>
                <a:ext cx="70" cy="457"/>
                <a:chOff x="4688" y="2200"/>
                <a:chExt cx="70" cy="457"/>
              </a:xfrm>
            </p:grpSpPr>
            <p:sp>
              <p:nvSpPr>
                <p:cNvPr id="339004" name="Oval 60"/>
                <p:cNvSpPr>
                  <a:spLocks noChangeAspect="1" noChangeArrowheads="1"/>
                </p:cNvSpPr>
                <p:nvPr/>
              </p:nvSpPr>
              <p:spPr bwMode="auto">
                <a:xfrm>
                  <a:off x="4690" y="2200"/>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9005" name="Oval 61"/>
                <p:cNvSpPr>
                  <a:spLocks noChangeAspect="1" noChangeArrowheads="1"/>
                </p:cNvSpPr>
                <p:nvPr/>
              </p:nvSpPr>
              <p:spPr bwMode="auto">
                <a:xfrm>
                  <a:off x="4688" y="2588"/>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39006" name="Group 62"/>
              <p:cNvGrpSpPr/>
              <p:nvPr/>
            </p:nvGrpSpPr>
            <p:grpSpPr bwMode="auto">
              <a:xfrm>
                <a:off x="4289" y="3363"/>
                <a:ext cx="931" cy="240"/>
                <a:chOff x="4289" y="3363"/>
                <a:chExt cx="931" cy="240"/>
              </a:xfrm>
            </p:grpSpPr>
            <mc:AlternateContent xmlns:mc="http://schemas.openxmlformats.org/markup-compatibility/2006">
              <mc:Choice xmlns:a14="http://schemas.microsoft.com/office/drawing/2010/main" Requires="a14">
                <p:sp>
                  <p:nvSpPr>
                    <p:cNvPr id="339007" name="Object 63"/>
                    <p:cNvSpPr txBox="1"/>
                    <p:nvPr/>
                  </p:nvSpPr>
                  <p:spPr bwMode="auto">
                    <a:xfrm>
                      <a:off x="5012" y="3363"/>
                      <a:ext cx="208" cy="240"/>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𝑌</m:t>
                                </m:r>
                              </m:e>
                              <m:sub>
                                <m:r>
                                  <a:rPr lang="zh-CN" altLang="en-US" sz="2400" i="1">
                                    <a:solidFill>
                                      <a:srgbClr val="000000"/>
                                    </a:solidFill>
                                    <a:latin typeface="Cambria Math" panose="02040503050406030204" pitchFamily="18" charset="0"/>
                                  </a:rPr>
                                  <m:t>2</m:t>
                                </m:r>
                              </m:sub>
                            </m:sSub>
                          </m:oMath>
                        </m:oMathPara>
                      </a14:m>
                      <a:endParaRPr lang="zh-CN" altLang="en-US" sz="2400"/>
                    </a:p>
                  </p:txBody>
                </p:sp>
              </mc:Choice>
              <mc:Fallback>
                <p:sp>
                  <p:nvSpPr>
                    <p:cNvPr id="339007" name="Object 63"/>
                    <p:cNvSpPr txBox="1">
                      <a:spLocks noRot="1" noChangeAspect="1" noMove="1" noResize="1" noEditPoints="1" noAdjustHandles="1" noChangeArrowheads="1" noChangeShapeType="1" noTextEdit="1"/>
                    </p:cNvSpPr>
                    <p:nvPr/>
                  </p:nvSpPr>
                  <p:spPr bwMode="auto">
                    <a:xfrm>
                      <a:off x="5012" y="3363"/>
                      <a:ext cx="208" cy="240"/>
                    </a:xfrm>
                    <a:prstGeom prst="rect">
                      <a:avLst/>
                    </a:prstGeom>
                    <a:blipFill rotWithShape="1">
                      <a:blip r:embed="rId14"/>
                    </a:blipFill>
                    <a:ln>
                      <a:noFill/>
                    </a:ln>
                    <a:effectLst/>
                  </p:spPr>
                  <p:txBody>
                    <a:bodyPr/>
                    <a:lstStyle/>
                    <a:p>
                      <a:r>
                        <a:rPr lang="zh-CN" altLang="en-US">
                          <a:noFill/>
                        </a:rPr>
                        <a:t> </a:t>
                      </a:r>
                    </a:p>
                  </p:txBody>
                </p:sp>
              </mc:Fallback>
            </mc:AlternateContent>
            <p:sp>
              <p:nvSpPr>
                <p:cNvPr id="339008" name="Oval 64"/>
                <p:cNvSpPr>
                  <a:spLocks noChangeAspect="1" noChangeArrowheads="1"/>
                </p:cNvSpPr>
                <p:nvPr/>
              </p:nvSpPr>
              <p:spPr bwMode="auto">
                <a:xfrm>
                  <a:off x="4289" y="3434"/>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9009" name="Oval 65"/>
                <p:cNvSpPr>
                  <a:spLocks noChangeAspect="1" noChangeArrowheads="1"/>
                </p:cNvSpPr>
                <p:nvPr/>
              </p:nvSpPr>
              <p:spPr bwMode="auto">
                <a:xfrm>
                  <a:off x="4494" y="3442"/>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9010" name="Oval 66"/>
                <p:cNvSpPr>
                  <a:spLocks noChangeAspect="1" noChangeArrowheads="1"/>
                </p:cNvSpPr>
                <p:nvPr/>
              </p:nvSpPr>
              <p:spPr bwMode="auto">
                <a:xfrm>
                  <a:off x="4690" y="3433"/>
                  <a:ext cx="68" cy="69"/>
                </a:xfrm>
                <a:prstGeom prst="ellipse">
                  <a:avLst/>
                </a:prstGeom>
                <a:gradFill rotWithShape="1">
                  <a:gsLst>
                    <a:gs pos="0">
                      <a:srgbClr val="FFF200"/>
                    </a:gs>
                    <a:gs pos="45000">
                      <a:srgbClr val="FF7A00"/>
                    </a:gs>
                    <a:gs pos="70000">
                      <a:srgbClr val="FF0300"/>
                    </a:gs>
                    <a:gs pos="100000">
                      <a:srgbClr val="4D0808"/>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mc:AlternateContent xmlns:mc="http://schemas.openxmlformats.org/markup-compatibility/2006">
          <mc:Choice xmlns:a14="http://schemas.microsoft.com/office/drawing/2010/main" Requires="a14">
            <p:sp>
              <p:nvSpPr>
                <p:cNvPr id="338944" name="文本框 338943"/>
                <p:cNvSpPr txBox="1"/>
                <p:nvPr/>
              </p:nvSpPr>
              <p:spPr bwMode="auto">
                <a:xfrm>
                  <a:off x="5221306" y="3073857"/>
                  <a:ext cx="275525" cy="370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spAutoFit/>
                </a:bodyPr>
                <a:lstStyle/>
                <a:p>
                  <a:pPr algn="l" eaLnBrk="1" hangingPunct="1">
                    <a:spcBef>
                      <a:spcPct val="50000"/>
                    </a:spcBef>
                    <a:buClrTx/>
                    <a:buSzTx/>
                    <a:buFontTx/>
                    <a:buNone/>
                  </a:pPr>
                  <a14:m>
                    <m:oMathPara xmlns:m="http://schemas.openxmlformats.org/officeDocument/2006/math">
                      <m:oMathParaPr>
                        <m:jc m:val="centerGroup"/>
                      </m:oMathParaPr>
                      <m:oMath xmlns:m="http://schemas.openxmlformats.org/officeDocument/2006/math">
                        <m:acc>
                          <m:accPr>
                            <m:chr m:val="̅"/>
                            <m:ctrlPr>
                              <a:rPr lang="zh-CN" altLang="en-US" sz="2400" b="0" i="1" smtClean="0">
                                <a:solidFill>
                                  <a:schemeClr val="tx1"/>
                                </a:solidFill>
                                <a:latin typeface="Cambria Math" panose="02040503050406030204" pitchFamily="18" charset="0"/>
                              </a:rPr>
                            </m:ctrlPr>
                          </m:accPr>
                          <m:e>
                            <m:r>
                              <a:rPr lang="en-US" altLang="zh-CN" sz="2400" b="0" i="1" smtClean="0">
                                <a:solidFill>
                                  <a:schemeClr val="tx1"/>
                                </a:solidFill>
                                <a:latin typeface="Cambria Math" panose="02040503050406030204" pitchFamily="18" charset="0"/>
                              </a:rPr>
                              <m:t>𝐴</m:t>
                            </m:r>
                          </m:e>
                        </m:acc>
                      </m:oMath>
                    </m:oMathPara>
                  </a14:m>
                  <a:endParaRPr lang="zh-CN" altLang="en-US" sz="2400" b="0" dirty="0">
                    <a:solidFill>
                      <a:schemeClr val="tx1"/>
                    </a:solidFill>
                    <a:latin typeface="Times New Roman" panose="02020603050405020304" pitchFamily="18" charset="0"/>
                  </a:endParaRPr>
                </a:p>
              </p:txBody>
            </p:sp>
          </mc:Choice>
          <mc:Fallback>
            <p:sp>
              <p:nvSpPr>
                <p:cNvPr id="338944" name="文本框 338943"/>
                <p:cNvSpPr txBox="1">
                  <a:spLocks noRot="1" noChangeAspect="1" noMove="1" noResize="1" noEditPoints="1" noAdjustHandles="1" noChangeArrowheads="1" noChangeShapeType="1" noTextEdit="1"/>
                </p:cNvSpPr>
                <p:nvPr/>
              </p:nvSpPr>
              <p:spPr bwMode="auto">
                <a:xfrm>
                  <a:off x="5221306" y="3073857"/>
                  <a:ext cx="275525" cy="370101"/>
                </a:xfrm>
                <a:prstGeom prst="rect">
                  <a:avLst/>
                </a:prstGeom>
                <a:blipFill rotWithShape="1">
                  <a:blip r:embed="rId15"/>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2" name="文本框 101"/>
                <p:cNvSpPr txBox="1"/>
                <p:nvPr/>
              </p:nvSpPr>
              <p:spPr bwMode="auto">
                <a:xfrm>
                  <a:off x="5216175" y="3745985"/>
                  <a:ext cx="2871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spAutoFit/>
                </a:bodyPr>
                <a:lstStyle/>
                <a:p>
                  <a:pPr algn="l" eaLnBrk="1" hangingPunct="1">
                    <a:spcBef>
                      <a:spcPct val="50000"/>
                    </a:spcBef>
                    <a:buClrTx/>
                    <a:buSzTx/>
                    <a:buFontTx/>
                    <a:buNone/>
                  </a:pPr>
                  <a14:m>
                    <m:oMathPara xmlns:m="http://schemas.openxmlformats.org/officeDocument/2006/math">
                      <m:oMathParaPr>
                        <m:jc m:val="centerGroup"/>
                      </m:oMathParaPr>
                      <m:oMath xmlns:m="http://schemas.openxmlformats.org/officeDocument/2006/math">
                        <m:acc>
                          <m:accPr>
                            <m:chr m:val="̅"/>
                            <m:ctrlPr>
                              <a:rPr lang="zh-CN" altLang="en-US" sz="2400" b="0" i="1" smtClean="0">
                                <a:solidFill>
                                  <a:schemeClr val="tx1"/>
                                </a:solidFill>
                                <a:latin typeface="Cambria Math" panose="02040503050406030204" pitchFamily="18" charset="0"/>
                              </a:rPr>
                            </m:ctrlPr>
                          </m:accPr>
                          <m:e>
                            <m:r>
                              <a:rPr lang="en-US" altLang="zh-CN" sz="2400" b="0" i="1" smtClean="0">
                                <a:solidFill>
                                  <a:schemeClr val="tx1"/>
                                </a:solidFill>
                                <a:latin typeface="Cambria Math" panose="02040503050406030204" pitchFamily="18" charset="0"/>
                              </a:rPr>
                              <m:t>𝐵</m:t>
                            </m:r>
                          </m:e>
                        </m:acc>
                      </m:oMath>
                    </m:oMathPara>
                  </a14:m>
                  <a:endParaRPr lang="zh-CN" altLang="en-US" sz="2400" b="0" dirty="0">
                    <a:solidFill>
                      <a:schemeClr val="tx1"/>
                    </a:solidFill>
                    <a:latin typeface="Times New Roman" panose="02020603050405020304" pitchFamily="18" charset="0"/>
                  </a:endParaRPr>
                </a:p>
              </p:txBody>
            </p:sp>
          </mc:Choice>
          <mc:Fallback>
            <p:sp>
              <p:nvSpPr>
                <p:cNvPr id="102" name="文本框 101"/>
                <p:cNvSpPr txBox="1">
                  <a:spLocks noRot="1" noChangeAspect="1" noMove="1" noResize="1" noEditPoints="1" noAdjustHandles="1" noChangeArrowheads="1" noChangeShapeType="1" noTextEdit="1"/>
                </p:cNvSpPr>
                <p:nvPr/>
              </p:nvSpPr>
              <p:spPr bwMode="auto">
                <a:xfrm>
                  <a:off x="5216175" y="3745985"/>
                  <a:ext cx="287195" cy="369332"/>
                </a:xfrm>
                <a:prstGeom prst="rect">
                  <a:avLst/>
                </a:prstGeom>
                <a:blipFill rotWithShape="1">
                  <a:blip r:embed="rId16"/>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 name="文本框 102"/>
                <p:cNvSpPr txBox="1"/>
                <p:nvPr/>
              </p:nvSpPr>
              <p:spPr bwMode="auto">
                <a:xfrm>
                  <a:off x="5196244" y="4340265"/>
                  <a:ext cx="274819" cy="370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spAutoFit/>
                </a:bodyPr>
                <a:lstStyle/>
                <a:p>
                  <a:pPr algn="l" eaLnBrk="1" hangingPunct="1">
                    <a:spcBef>
                      <a:spcPct val="50000"/>
                    </a:spcBef>
                    <a:buClrTx/>
                    <a:buSzTx/>
                    <a:buFontTx/>
                    <a:buNone/>
                  </a:pPr>
                  <a14:m>
                    <m:oMathPara xmlns:m="http://schemas.openxmlformats.org/officeDocument/2006/math">
                      <m:oMathParaPr>
                        <m:jc m:val="centerGroup"/>
                      </m:oMathParaPr>
                      <m:oMath xmlns:m="http://schemas.openxmlformats.org/officeDocument/2006/math">
                        <m:acc>
                          <m:accPr>
                            <m:chr m:val="̅"/>
                            <m:ctrlPr>
                              <a:rPr lang="zh-CN" altLang="en-US" sz="2400" b="0" i="1" smtClean="0">
                                <a:solidFill>
                                  <a:schemeClr val="tx1"/>
                                </a:solidFill>
                                <a:latin typeface="Cambria Math" panose="02040503050406030204" pitchFamily="18" charset="0"/>
                              </a:rPr>
                            </m:ctrlPr>
                          </m:accPr>
                          <m:e>
                            <m:r>
                              <a:rPr lang="en-US" altLang="zh-CN" sz="2400" b="0" i="1" smtClean="0">
                                <a:solidFill>
                                  <a:schemeClr val="tx1"/>
                                </a:solidFill>
                                <a:latin typeface="Cambria Math" panose="02040503050406030204" pitchFamily="18" charset="0"/>
                              </a:rPr>
                              <m:t>𝐶</m:t>
                            </m:r>
                          </m:e>
                        </m:acc>
                      </m:oMath>
                    </m:oMathPara>
                  </a14:m>
                  <a:endParaRPr lang="zh-CN" altLang="en-US" sz="2400" b="0" dirty="0">
                    <a:solidFill>
                      <a:schemeClr val="tx1"/>
                    </a:solidFill>
                    <a:latin typeface="Times New Roman" panose="02020603050405020304" pitchFamily="18" charset="0"/>
                  </a:endParaRPr>
                </a:p>
              </p:txBody>
            </p:sp>
          </mc:Choice>
          <mc:Fallback>
            <p:sp>
              <p:nvSpPr>
                <p:cNvPr id="103" name="文本框 102"/>
                <p:cNvSpPr txBox="1">
                  <a:spLocks noRot="1" noChangeAspect="1" noMove="1" noResize="1" noEditPoints="1" noAdjustHandles="1" noChangeArrowheads="1" noChangeShapeType="1" noTextEdit="1"/>
                </p:cNvSpPr>
                <p:nvPr/>
              </p:nvSpPr>
              <p:spPr bwMode="auto">
                <a:xfrm>
                  <a:off x="5196244" y="4340265"/>
                  <a:ext cx="274819" cy="370101"/>
                </a:xfrm>
                <a:prstGeom prst="rect">
                  <a:avLst/>
                </a:prstGeom>
                <a:blipFill rotWithShape="1">
                  <a:blip r:embed="rId17"/>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8949"/>
                                        </p:tgtEl>
                                        <p:attrNameLst>
                                          <p:attrName>style.visibility</p:attrName>
                                        </p:attrNameLst>
                                      </p:cBhvr>
                                      <p:to>
                                        <p:strVal val="visible"/>
                                      </p:to>
                                    </p:set>
                                    <p:animEffect transition="in" filter="wipe(down)">
                                      <p:cBhvr>
                                        <p:cTn id="7" dur="500"/>
                                        <p:tgtEl>
                                          <p:spTgt spid="3389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8951"/>
                                        </p:tgtEl>
                                        <p:attrNameLst>
                                          <p:attrName>style.visibility</p:attrName>
                                        </p:attrNameLst>
                                      </p:cBhvr>
                                      <p:to>
                                        <p:strVal val="visible"/>
                                      </p:to>
                                    </p:set>
                                    <p:animEffect transition="in" filter="wipe(down)">
                                      <p:cBhvr>
                                        <p:cTn id="12" dur="500"/>
                                        <p:tgtEl>
                                          <p:spTgt spid="33895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38945"/>
                                        </p:tgtEl>
                                        <p:attrNameLst>
                                          <p:attrName>style.visibility</p:attrName>
                                        </p:attrNameLst>
                                      </p:cBhvr>
                                      <p:to>
                                        <p:strVal val="visible"/>
                                      </p:to>
                                    </p:set>
                                    <p:animEffect transition="in" filter="fade">
                                      <p:cBhvr>
                                        <p:cTn id="17" dur="1000"/>
                                        <p:tgtEl>
                                          <p:spTgt spid="338945"/>
                                        </p:tgtEl>
                                      </p:cBhvr>
                                    </p:animEffect>
                                    <p:anim calcmode="lin" valueType="num">
                                      <p:cBhvr>
                                        <p:cTn id="18" dur="1000" fill="hold"/>
                                        <p:tgtEl>
                                          <p:spTgt spid="338945"/>
                                        </p:tgtEl>
                                        <p:attrNameLst>
                                          <p:attrName>ppt_x</p:attrName>
                                        </p:attrNameLst>
                                      </p:cBhvr>
                                      <p:tavLst>
                                        <p:tav tm="0">
                                          <p:val>
                                            <p:strVal val="#ppt_x"/>
                                          </p:val>
                                        </p:tav>
                                        <p:tav tm="100000">
                                          <p:val>
                                            <p:strVal val="#ppt_x"/>
                                          </p:val>
                                        </p:tav>
                                      </p:tavLst>
                                    </p:anim>
                                    <p:anim calcmode="lin" valueType="num">
                                      <p:cBhvr>
                                        <p:cTn id="19" dur="1000" fill="hold"/>
                                        <p:tgtEl>
                                          <p:spTgt spid="33894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338952"/>
                                        </p:tgtEl>
                                        <p:attrNameLst>
                                          <p:attrName>style.visibility</p:attrName>
                                        </p:attrNameLst>
                                      </p:cBhvr>
                                      <p:to>
                                        <p:strVal val="visible"/>
                                      </p:to>
                                    </p:set>
                                    <p:anim calcmode="lin" valueType="num">
                                      <p:cBhvr>
                                        <p:cTn id="24" dur="1000" fill="hold"/>
                                        <p:tgtEl>
                                          <p:spTgt spid="338952"/>
                                        </p:tgtEl>
                                        <p:attrNameLst>
                                          <p:attrName>ppt_x</p:attrName>
                                        </p:attrNameLst>
                                      </p:cBhvr>
                                      <p:tavLst>
                                        <p:tav tm="0">
                                          <p:val>
                                            <p:strVal val="#ppt_x-#ppt_w/2"/>
                                          </p:val>
                                        </p:tav>
                                        <p:tav tm="100000">
                                          <p:val>
                                            <p:strVal val="#ppt_x"/>
                                          </p:val>
                                        </p:tav>
                                      </p:tavLst>
                                    </p:anim>
                                    <p:anim calcmode="lin" valueType="num">
                                      <p:cBhvr>
                                        <p:cTn id="25" dur="1000" fill="hold"/>
                                        <p:tgtEl>
                                          <p:spTgt spid="338952"/>
                                        </p:tgtEl>
                                        <p:attrNameLst>
                                          <p:attrName>ppt_y</p:attrName>
                                        </p:attrNameLst>
                                      </p:cBhvr>
                                      <p:tavLst>
                                        <p:tav tm="0">
                                          <p:val>
                                            <p:strVal val="#ppt_y"/>
                                          </p:val>
                                        </p:tav>
                                        <p:tav tm="100000">
                                          <p:val>
                                            <p:strVal val="#ppt_y"/>
                                          </p:val>
                                        </p:tav>
                                      </p:tavLst>
                                    </p:anim>
                                    <p:anim calcmode="lin" valueType="num">
                                      <p:cBhvr>
                                        <p:cTn id="26" dur="1000" fill="hold"/>
                                        <p:tgtEl>
                                          <p:spTgt spid="338952"/>
                                        </p:tgtEl>
                                        <p:attrNameLst>
                                          <p:attrName>ppt_w</p:attrName>
                                        </p:attrNameLst>
                                      </p:cBhvr>
                                      <p:tavLst>
                                        <p:tav tm="0">
                                          <p:val>
                                            <p:fltVal val="0"/>
                                          </p:val>
                                        </p:tav>
                                        <p:tav tm="100000">
                                          <p:val>
                                            <p:strVal val="#ppt_w"/>
                                          </p:val>
                                        </p:tav>
                                      </p:tavLst>
                                    </p:anim>
                                    <p:anim calcmode="lin" valueType="num">
                                      <p:cBhvr>
                                        <p:cTn id="27" dur="1000" fill="hold"/>
                                        <p:tgtEl>
                                          <p:spTgt spid="338952"/>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338953"/>
                                        </p:tgtEl>
                                        <p:attrNameLst>
                                          <p:attrName>style.visibility</p:attrName>
                                        </p:attrNameLst>
                                      </p:cBhvr>
                                      <p:to>
                                        <p:strVal val="visible"/>
                                      </p:to>
                                    </p:set>
                                    <p:anim calcmode="lin" valueType="num">
                                      <p:cBhvr>
                                        <p:cTn id="32" dur="1000" fill="hold"/>
                                        <p:tgtEl>
                                          <p:spTgt spid="338953"/>
                                        </p:tgtEl>
                                        <p:attrNameLst>
                                          <p:attrName>ppt_x</p:attrName>
                                        </p:attrNameLst>
                                      </p:cBhvr>
                                      <p:tavLst>
                                        <p:tav tm="0">
                                          <p:val>
                                            <p:strVal val="#ppt_x-#ppt_w/2"/>
                                          </p:val>
                                        </p:tav>
                                        <p:tav tm="100000">
                                          <p:val>
                                            <p:strVal val="#ppt_x"/>
                                          </p:val>
                                        </p:tav>
                                      </p:tavLst>
                                    </p:anim>
                                    <p:anim calcmode="lin" valueType="num">
                                      <p:cBhvr>
                                        <p:cTn id="33" dur="1000" fill="hold"/>
                                        <p:tgtEl>
                                          <p:spTgt spid="338953"/>
                                        </p:tgtEl>
                                        <p:attrNameLst>
                                          <p:attrName>ppt_y</p:attrName>
                                        </p:attrNameLst>
                                      </p:cBhvr>
                                      <p:tavLst>
                                        <p:tav tm="0">
                                          <p:val>
                                            <p:strVal val="#ppt_y"/>
                                          </p:val>
                                        </p:tav>
                                        <p:tav tm="100000">
                                          <p:val>
                                            <p:strVal val="#ppt_y"/>
                                          </p:val>
                                        </p:tav>
                                      </p:tavLst>
                                    </p:anim>
                                    <p:anim calcmode="lin" valueType="num">
                                      <p:cBhvr>
                                        <p:cTn id="34" dur="1000" fill="hold"/>
                                        <p:tgtEl>
                                          <p:spTgt spid="338953"/>
                                        </p:tgtEl>
                                        <p:attrNameLst>
                                          <p:attrName>ppt_w</p:attrName>
                                        </p:attrNameLst>
                                      </p:cBhvr>
                                      <p:tavLst>
                                        <p:tav tm="0">
                                          <p:val>
                                            <p:fltVal val="0"/>
                                          </p:val>
                                        </p:tav>
                                        <p:tav tm="100000">
                                          <p:val>
                                            <p:strVal val="#ppt_w"/>
                                          </p:val>
                                        </p:tav>
                                      </p:tavLst>
                                    </p:anim>
                                    <p:anim calcmode="lin" valueType="num">
                                      <p:cBhvr>
                                        <p:cTn id="35" dur="1000" fill="hold"/>
                                        <p:tgtEl>
                                          <p:spTgt spid="338953"/>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8" fill="hold" grpId="0" nodeType="clickEffect">
                                  <p:stCondLst>
                                    <p:cond delay="0"/>
                                  </p:stCondLst>
                                  <p:childTnLst>
                                    <p:set>
                                      <p:cBhvr>
                                        <p:cTn id="39" dur="1" fill="hold">
                                          <p:stCondLst>
                                            <p:cond delay="0"/>
                                          </p:stCondLst>
                                        </p:cTn>
                                        <p:tgtEl>
                                          <p:spTgt spid="338954"/>
                                        </p:tgtEl>
                                        <p:attrNameLst>
                                          <p:attrName>style.visibility</p:attrName>
                                        </p:attrNameLst>
                                      </p:cBhvr>
                                      <p:to>
                                        <p:strVal val="visible"/>
                                      </p:to>
                                    </p:set>
                                    <p:anim calcmode="lin" valueType="num">
                                      <p:cBhvr>
                                        <p:cTn id="40" dur="1000" fill="hold"/>
                                        <p:tgtEl>
                                          <p:spTgt spid="338954"/>
                                        </p:tgtEl>
                                        <p:attrNameLst>
                                          <p:attrName>ppt_x</p:attrName>
                                        </p:attrNameLst>
                                      </p:cBhvr>
                                      <p:tavLst>
                                        <p:tav tm="0">
                                          <p:val>
                                            <p:strVal val="#ppt_x-#ppt_w/2"/>
                                          </p:val>
                                        </p:tav>
                                        <p:tav tm="100000">
                                          <p:val>
                                            <p:strVal val="#ppt_x"/>
                                          </p:val>
                                        </p:tav>
                                      </p:tavLst>
                                    </p:anim>
                                    <p:anim calcmode="lin" valueType="num">
                                      <p:cBhvr>
                                        <p:cTn id="41" dur="1000" fill="hold"/>
                                        <p:tgtEl>
                                          <p:spTgt spid="338954"/>
                                        </p:tgtEl>
                                        <p:attrNameLst>
                                          <p:attrName>ppt_y</p:attrName>
                                        </p:attrNameLst>
                                      </p:cBhvr>
                                      <p:tavLst>
                                        <p:tav tm="0">
                                          <p:val>
                                            <p:strVal val="#ppt_y"/>
                                          </p:val>
                                        </p:tav>
                                        <p:tav tm="100000">
                                          <p:val>
                                            <p:strVal val="#ppt_y"/>
                                          </p:val>
                                        </p:tav>
                                      </p:tavLst>
                                    </p:anim>
                                    <p:anim calcmode="lin" valueType="num">
                                      <p:cBhvr>
                                        <p:cTn id="42" dur="1000" fill="hold"/>
                                        <p:tgtEl>
                                          <p:spTgt spid="338954"/>
                                        </p:tgtEl>
                                        <p:attrNameLst>
                                          <p:attrName>ppt_w</p:attrName>
                                        </p:attrNameLst>
                                      </p:cBhvr>
                                      <p:tavLst>
                                        <p:tav tm="0">
                                          <p:val>
                                            <p:fltVal val="0"/>
                                          </p:val>
                                        </p:tav>
                                        <p:tav tm="100000">
                                          <p:val>
                                            <p:strVal val="#ppt_w"/>
                                          </p:val>
                                        </p:tav>
                                      </p:tavLst>
                                    </p:anim>
                                    <p:anim calcmode="lin" valueType="num">
                                      <p:cBhvr>
                                        <p:cTn id="43" dur="1000" fill="hold"/>
                                        <p:tgtEl>
                                          <p:spTgt spid="3389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9" grpId="0"/>
      <p:bldP spid="338951" grpId="0"/>
      <p:bldP spid="338952" grpId="0" bldLvl="0" animBg="1"/>
      <p:bldP spid="338953" grpId="0" bldLvl="0" animBg="1"/>
      <p:bldP spid="338954"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8.PAL-</a:t>
            </a:r>
            <a:r>
              <a:rPr lang="zh-CN" altLang="en-US" dirty="0"/>
              <a:t>与阵可编程，或阵固定</a:t>
            </a:r>
            <a:endParaRPr lang="zh-CN" altLang="en-US" dirty="0"/>
          </a:p>
        </p:txBody>
      </p:sp>
      <p:grpSp>
        <p:nvGrpSpPr>
          <p:cNvPr id="111" name="组合 110"/>
          <p:cNvGrpSpPr/>
          <p:nvPr/>
        </p:nvGrpSpPr>
        <p:grpSpPr>
          <a:xfrm>
            <a:off x="329381" y="1243013"/>
            <a:ext cx="8721213" cy="5295439"/>
            <a:chOff x="329381" y="1243013"/>
            <a:chExt cx="8721213" cy="5295439"/>
          </a:xfrm>
          <a:solidFill>
            <a:srgbClr val="1F08F8"/>
          </a:solidFill>
        </p:grpSpPr>
        <p:sp>
          <p:nvSpPr>
            <p:cNvPr id="112" name="矩形 111"/>
            <p:cNvSpPr/>
            <p:nvPr/>
          </p:nvSpPr>
          <p:spPr bwMode="auto">
            <a:xfrm>
              <a:off x="329381" y="1243013"/>
              <a:ext cx="8721213" cy="5295439"/>
            </a:xfrm>
            <a:prstGeom prst="rect">
              <a:avLst/>
            </a:prstGeom>
            <a:grp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p:txBody>
        </p:sp>
        <p:sp>
          <p:nvSpPr>
            <p:cNvPr id="113" name="AutoShape 68"/>
            <p:cNvSpPr>
              <a:spLocks noChangeArrowheads="1"/>
            </p:cNvSpPr>
            <p:nvPr/>
          </p:nvSpPr>
          <p:spPr bwMode="auto">
            <a:xfrm rot="10800000">
              <a:off x="477838" y="5302250"/>
              <a:ext cx="1676400" cy="781050"/>
            </a:xfrm>
            <a:prstGeom prst="wedgeRectCallout">
              <a:avLst>
                <a:gd name="adj1" fmla="val -62787"/>
                <a:gd name="adj2" fmla="val 106296"/>
              </a:avLst>
            </a:prstGeom>
            <a:grpFill/>
            <a:ln w="38100" algn="ctr">
              <a:solidFill>
                <a:srgbClr val="CCFFFF"/>
              </a:solidFill>
              <a:miter lim="800000"/>
            </a:ln>
          </p:spPr>
          <p:txBody>
            <a:bodyPr rot="10800000" lIns="0" tIns="0" rIns="0" bIns="0"/>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ctr" eaLnBrk="1" hangingPunct="1"/>
              <a:r>
                <a:rPr kumimoji="0" lang="zh-CN" altLang="en-US" sz="2400">
                  <a:solidFill>
                    <a:srgbClr val="FF0000"/>
                  </a:solidFill>
                </a:rPr>
                <a:t>互补输出封锁多余或项</a:t>
              </a:r>
              <a:endParaRPr kumimoji="0" lang="zh-CN" altLang="en-US" sz="2400">
                <a:solidFill>
                  <a:srgbClr val="FF0000"/>
                </a:solidFill>
              </a:endParaRPr>
            </a:p>
          </p:txBody>
        </p:sp>
        <p:grpSp>
          <p:nvGrpSpPr>
            <p:cNvPr id="114" name="Group 127"/>
            <p:cNvGrpSpPr/>
            <p:nvPr/>
          </p:nvGrpSpPr>
          <p:grpSpPr bwMode="auto">
            <a:xfrm>
              <a:off x="733425" y="1473200"/>
              <a:ext cx="8078788" cy="4527550"/>
              <a:chOff x="234" y="1254"/>
              <a:chExt cx="5089" cy="2852"/>
            </a:xfrm>
            <a:grpFill/>
          </p:grpSpPr>
          <p:grpSp>
            <p:nvGrpSpPr>
              <p:cNvPr id="116" name="Group 5"/>
              <p:cNvGrpSpPr/>
              <p:nvPr/>
            </p:nvGrpSpPr>
            <p:grpSpPr bwMode="auto">
              <a:xfrm>
                <a:off x="1064" y="2149"/>
                <a:ext cx="2329" cy="1191"/>
                <a:chOff x="1064" y="2149"/>
                <a:chExt cx="2329" cy="1191"/>
              </a:xfrm>
              <a:grpFill/>
            </p:grpSpPr>
            <p:sp>
              <p:nvSpPr>
                <p:cNvPr id="209" name="Line 6"/>
                <p:cNvSpPr>
                  <a:spLocks noChangeShapeType="1"/>
                </p:cNvSpPr>
                <p:nvPr/>
              </p:nvSpPr>
              <p:spPr bwMode="auto">
                <a:xfrm>
                  <a:off x="1064" y="2149"/>
                  <a:ext cx="2326" cy="0"/>
                </a:xfrm>
                <a:prstGeom prst="line">
                  <a:avLst/>
                </a:prstGeom>
                <a:grpFill/>
                <a:ln w="38100">
                  <a:solidFill>
                    <a:schemeClr val="bg1"/>
                  </a:solidFill>
                  <a:round/>
                </a:ln>
              </p:spPr>
              <p:txBody>
                <a:bodyPr/>
                <a:lstStyle/>
                <a:p>
                  <a:endParaRPr lang="zh-CN" altLang="en-US"/>
                </a:p>
              </p:txBody>
            </p:sp>
            <p:sp>
              <p:nvSpPr>
                <p:cNvPr id="210" name="Line 7"/>
                <p:cNvSpPr>
                  <a:spLocks noChangeShapeType="1"/>
                </p:cNvSpPr>
                <p:nvPr/>
              </p:nvSpPr>
              <p:spPr bwMode="auto">
                <a:xfrm>
                  <a:off x="1065" y="2320"/>
                  <a:ext cx="2326" cy="0"/>
                </a:xfrm>
                <a:prstGeom prst="line">
                  <a:avLst/>
                </a:prstGeom>
                <a:grpFill/>
                <a:ln w="38100">
                  <a:solidFill>
                    <a:schemeClr val="bg1"/>
                  </a:solidFill>
                  <a:round/>
                </a:ln>
              </p:spPr>
              <p:txBody>
                <a:bodyPr/>
                <a:lstStyle/>
                <a:p>
                  <a:endParaRPr lang="zh-CN" altLang="en-US"/>
                </a:p>
              </p:txBody>
            </p:sp>
            <p:sp>
              <p:nvSpPr>
                <p:cNvPr id="211" name="Line 8"/>
                <p:cNvSpPr>
                  <a:spLocks noChangeShapeType="1"/>
                </p:cNvSpPr>
                <p:nvPr/>
              </p:nvSpPr>
              <p:spPr bwMode="auto">
                <a:xfrm>
                  <a:off x="1065" y="2489"/>
                  <a:ext cx="2326" cy="0"/>
                </a:xfrm>
                <a:prstGeom prst="line">
                  <a:avLst/>
                </a:prstGeom>
                <a:grpFill/>
                <a:ln w="38100">
                  <a:solidFill>
                    <a:schemeClr val="bg1"/>
                  </a:solidFill>
                  <a:round/>
                </a:ln>
              </p:spPr>
              <p:txBody>
                <a:bodyPr/>
                <a:lstStyle/>
                <a:p>
                  <a:endParaRPr lang="zh-CN" altLang="en-US"/>
                </a:p>
              </p:txBody>
            </p:sp>
            <p:sp>
              <p:nvSpPr>
                <p:cNvPr id="212" name="Line 9"/>
                <p:cNvSpPr>
                  <a:spLocks noChangeShapeType="1"/>
                </p:cNvSpPr>
                <p:nvPr/>
              </p:nvSpPr>
              <p:spPr bwMode="auto">
                <a:xfrm>
                  <a:off x="1066" y="2660"/>
                  <a:ext cx="2326" cy="0"/>
                </a:xfrm>
                <a:prstGeom prst="line">
                  <a:avLst/>
                </a:prstGeom>
                <a:grpFill/>
                <a:ln w="38100">
                  <a:solidFill>
                    <a:schemeClr val="bg1"/>
                  </a:solidFill>
                  <a:round/>
                </a:ln>
              </p:spPr>
              <p:txBody>
                <a:bodyPr/>
                <a:lstStyle/>
                <a:p>
                  <a:endParaRPr lang="zh-CN" altLang="en-US"/>
                </a:p>
              </p:txBody>
            </p:sp>
            <p:sp>
              <p:nvSpPr>
                <p:cNvPr id="213" name="Line 10"/>
                <p:cNvSpPr>
                  <a:spLocks noChangeShapeType="1"/>
                </p:cNvSpPr>
                <p:nvPr/>
              </p:nvSpPr>
              <p:spPr bwMode="auto">
                <a:xfrm>
                  <a:off x="1065" y="2829"/>
                  <a:ext cx="2326" cy="0"/>
                </a:xfrm>
                <a:prstGeom prst="line">
                  <a:avLst/>
                </a:prstGeom>
                <a:grpFill/>
                <a:ln w="38100">
                  <a:solidFill>
                    <a:schemeClr val="bg1"/>
                  </a:solidFill>
                  <a:round/>
                </a:ln>
              </p:spPr>
              <p:txBody>
                <a:bodyPr/>
                <a:lstStyle/>
                <a:p>
                  <a:endParaRPr lang="zh-CN" altLang="en-US"/>
                </a:p>
              </p:txBody>
            </p:sp>
            <p:sp>
              <p:nvSpPr>
                <p:cNvPr id="214" name="Line 11"/>
                <p:cNvSpPr>
                  <a:spLocks noChangeShapeType="1"/>
                </p:cNvSpPr>
                <p:nvPr/>
              </p:nvSpPr>
              <p:spPr bwMode="auto">
                <a:xfrm>
                  <a:off x="1066" y="3000"/>
                  <a:ext cx="2326" cy="0"/>
                </a:xfrm>
                <a:prstGeom prst="line">
                  <a:avLst/>
                </a:prstGeom>
                <a:grpFill/>
                <a:ln w="38100">
                  <a:solidFill>
                    <a:schemeClr val="bg1"/>
                  </a:solidFill>
                  <a:round/>
                </a:ln>
              </p:spPr>
              <p:txBody>
                <a:bodyPr/>
                <a:lstStyle/>
                <a:p>
                  <a:endParaRPr lang="zh-CN" altLang="en-US"/>
                </a:p>
              </p:txBody>
            </p:sp>
            <p:sp>
              <p:nvSpPr>
                <p:cNvPr id="215" name="Line 12"/>
                <p:cNvSpPr>
                  <a:spLocks noChangeShapeType="1"/>
                </p:cNvSpPr>
                <p:nvPr/>
              </p:nvSpPr>
              <p:spPr bwMode="auto">
                <a:xfrm>
                  <a:off x="1066" y="3169"/>
                  <a:ext cx="2326" cy="0"/>
                </a:xfrm>
                <a:prstGeom prst="line">
                  <a:avLst/>
                </a:prstGeom>
                <a:grpFill/>
                <a:ln w="38100">
                  <a:solidFill>
                    <a:schemeClr val="bg1"/>
                  </a:solidFill>
                  <a:round/>
                </a:ln>
              </p:spPr>
              <p:txBody>
                <a:bodyPr/>
                <a:lstStyle/>
                <a:p>
                  <a:endParaRPr lang="zh-CN" altLang="en-US"/>
                </a:p>
              </p:txBody>
            </p:sp>
            <p:sp>
              <p:nvSpPr>
                <p:cNvPr id="216" name="Line 13"/>
                <p:cNvSpPr>
                  <a:spLocks noChangeShapeType="1"/>
                </p:cNvSpPr>
                <p:nvPr/>
              </p:nvSpPr>
              <p:spPr bwMode="auto">
                <a:xfrm>
                  <a:off x="1067" y="3340"/>
                  <a:ext cx="2326" cy="0"/>
                </a:xfrm>
                <a:prstGeom prst="line">
                  <a:avLst/>
                </a:prstGeom>
                <a:grpFill/>
                <a:ln w="38100">
                  <a:solidFill>
                    <a:schemeClr val="bg1"/>
                  </a:solidFill>
                  <a:round/>
                </a:ln>
              </p:spPr>
              <p:txBody>
                <a:bodyPr/>
                <a:lstStyle/>
                <a:p>
                  <a:endParaRPr lang="zh-CN" altLang="en-US"/>
                </a:p>
              </p:txBody>
            </p:sp>
          </p:grpSp>
          <p:grpSp>
            <p:nvGrpSpPr>
              <p:cNvPr id="117" name="Group 14"/>
              <p:cNvGrpSpPr/>
              <p:nvPr/>
            </p:nvGrpSpPr>
            <p:grpSpPr bwMode="auto">
              <a:xfrm>
                <a:off x="3390" y="1980"/>
                <a:ext cx="652" cy="1451"/>
                <a:chOff x="3390" y="1980"/>
                <a:chExt cx="652" cy="1451"/>
              </a:xfrm>
              <a:grpFill/>
            </p:grpSpPr>
            <p:grpSp>
              <p:nvGrpSpPr>
                <p:cNvPr id="198" name="Group 15"/>
                <p:cNvGrpSpPr/>
                <p:nvPr/>
              </p:nvGrpSpPr>
              <p:grpSpPr bwMode="auto">
                <a:xfrm>
                  <a:off x="3390" y="1980"/>
                  <a:ext cx="341" cy="1451"/>
                  <a:chOff x="3390" y="1980"/>
                  <a:chExt cx="341" cy="1451"/>
                </a:xfrm>
                <a:grpFill/>
              </p:grpSpPr>
              <p:sp>
                <p:nvSpPr>
                  <p:cNvPr id="200" name="Rectangle 16"/>
                  <p:cNvSpPr>
                    <a:spLocks noChangeArrowheads="1"/>
                  </p:cNvSpPr>
                  <p:nvPr/>
                </p:nvSpPr>
                <p:spPr bwMode="auto">
                  <a:xfrm>
                    <a:off x="3560" y="1980"/>
                    <a:ext cx="171" cy="1451"/>
                  </a:xfrm>
                  <a:prstGeom prst="rect">
                    <a:avLst/>
                  </a:prstGeom>
                  <a:grpFill/>
                  <a:ln w="38100" algn="ctr">
                    <a:solidFill>
                      <a:schemeClr val="bg1"/>
                    </a:solidFill>
                    <a:miter lim="800000"/>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ctr" eaLnBrk="1" hangingPunct="1"/>
                    <a:r>
                      <a:rPr kumimoji="0" lang="en-US" altLang="zh-CN" sz="2000">
                        <a:solidFill>
                          <a:srgbClr val="FFFF17"/>
                        </a:solidFill>
                      </a:rPr>
                      <a:t>+</a:t>
                    </a:r>
                    <a:endParaRPr kumimoji="0" lang="en-US" altLang="zh-CN" sz="2000">
                      <a:solidFill>
                        <a:srgbClr val="FFFF17"/>
                      </a:solidFill>
                    </a:endParaRPr>
                  </a:p>
                </p:txBody>
              </p:sp>
              <p:sp>
                <p:nvSpPr>
                  <p:cNvPr id="201" name="Rectangle 17"/>
                  <p:cNvSpPr>
                    <a:spLocks noChangeArrowheads="1"/>
                  </p:cNvSpPr>
                  <p:nvPr/>
                </p:nvSpPr>
                <p:spPr bwMode="auto">
                  <a:xfrm>
                    <a:off x="3390" y="1980"/>
                    <a:ext cx="170" cy="181"/>
                  </a:xfrm>
                  <a:prstGeom prst="rect">
                    <a:avLst/>
                  </a:prstGeom>
                  <a:grpFill/>
                  <a:ln w="38100" algn="ctr">
                    <a:solidFill>
                      <a:schemeClr val="bg1"/>
                    </a:solidFill>
                    <a:miter lim="800000"/>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2" name="Rectangle 18"/>
                  <p:cNvSpPr>
                    <a:spLocks noChangeArrowheads="1"/>
                  </p:cNvSpPr>
                  <p:nvPr/>
                </p:nvSpPr>
                <p:spPr bwMode="auto">
                  <a:xfrm>
                    <a:off x="3390" y="2167"/>
                    <a:ext cx="170" cy="181"/>
                  </a:xfrm>
                  <a:prstGeom prst="rect">
                    <a:avLst/>
                  </a:prstGeom>
                  <a:grpFill/>
                  <a:ln w="38100" algn="ctr">
                    <a:solidFill>
                      <a:schemeClr val="bg1"/>
                    </a:solidFill>
                    <a:miter lim="800000"/>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3" name="Rectangle 19"/>
                  <p:cNvSpPr>
                    <a:spLocks noChangeArrowheads="1"/>
                  </p:cNvSpPr>
                  <p:nvPr/>
                </p:nvSpPr>
                <p:spPr bwMode="auto">
                  <a:xfrm>
                    <a:off x="3390" y="2348"/>
                    <a:ext cx="170" cy="181"/>
                  </a:xfrm>
                  <a:prstGeom prst="rect">
                    <a:avLst/>
                  </a:prstGeom>
                  <a:grpFill/>
                  <a:ln w="38100" algn="ctr">
                    <a:solidFill>
                      <a:schemeClr val="bg1"/>
                    </a:solidFill>
                    <a:miter lim="800000"/>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 name="Rectangle 20"/>
                  <p:cNvSpPr>
                    <a:spLocks noChangeArrowheads="1"/>
                  </p:cNvSpPr>
                  <p:nvPr/>
                </p:nvSpPr>
                <p:spPr bwMode="auto">
                  <a:xfrm>
                    <a:off x="3390" y="2535"/>
                    <a:ext cx="170" cy="181"/>
                  </a:xfrm>
                  <a:prstGeom prst="rect">
                    <a:avLst/>
                  </a:prstGeom>
                  <a:grpFill/>
                  <a:ln w="38100" algn="ctr">
                    <a:solidFill>
                      <a:schemeClr val="bg1"/>
                    </a:solidFill>
                    <a:miter lim="800000"/>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 name="Rectangle 21"/>
                  <p:cNvSpPr>
                    <a:spLocks noChangeArrowheads="1"/>
                  </p:cNvSpPr>
                  <p:nvPr/>
                </p:nvSpPr>
                <p:spPr bwMode="auto">
                  <a:xfrm>
                    <a:off x="3390" y="2717"/>
                    <a:ext cx="170" cy="181"/>
                  </a:xfrm>
                  <a:prstGeom prst="rect">
                    <a:avLst/>
                  </a:prstGeom>
                  <a:grpFill/>
                  <a:ln w="38100" algn="ctr">
                    <a:solidFill>
                      <a:schemeClr val="bg1"/>
                    </a:solidFill>
                    <a:miter lim="800000"/>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 name="Rectangle 22"/>
                  <p:cNvSpPr>
                    <a:spLocks noChangeArrowheads="1"/>
                  </p:cNvSpPr>
                  <p:nvPr/>
                </p:nvSpPr>
                <p:spPr bwMode="auto">
                  <a:xfrm>
                    <a:off x="3390" y="2904"/>
                    <a:ext cx="170" cy="181"/>
                  </a:xfrm>
                  <a:prstGeom prst="rect">
                    <a:avLst/>
                  </a:prstGeom>
                  <a:grpFill/>
                  <a:ln w="38100" algn="ctr">
                    <a:solidFill>
                      <a:schemeClr val="bg1"/>
                    </a:solidFill>
                    <a:miter lim="800000"/>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7" name="Rectangle 23"/>
                  <p:cNvSpPr>
                    <a:spLocks noChangeArrowheads="1"/>
                  </p:cNvSpPr>
                  <p:nvPr/>
                </p:nvSpPr>
                <p:spPr bwMode="auto">
                  <a:xfrm>
                    <a:off x="3390" y="3085"/>
                    <a:ext cx="170" cy="181"/>
                  </a:xfrm>
                  <a:prstGeom prst="rect">
                    <a:avLst/>
                  </a:prstGeom>
                  <a:grpFill/>
                  <a:ln w="38100" algn="ctr">
                    <a:solidFill>
                      <a:schemeClr val="bg1"/>
                    </a:solidFill>
                    <a:miter lim="800000"/>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8" name="Rectangle 24"/>
                  <p:cNvSpPr>
                    <a:spLocks noChangeArrowheads="1"/>
                  </p:cNvSpPr>
                  <p:nvPr/>
                </p:nvSpPr>
                <p:spPr bwMode="auto">
                  <a:xfrm>
                    <a:off x="3390" y="3272"/>
                    <a:ext cx="170" cy="159"/>
                  </a:xfrm>
                  <a:prstGeom prst="rect">
                    <a:avLst/>
                  </a:prstGeom>
                  <a:grpFill/>
                  <a:ln w="38100" algn="ctr">
                    <a:solidFill>
                      <a:schemeClr val="bg1"/>
                    </a:solidFill>
                    <a:miter lim="800000"/>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9" name="Line 25"/>
                <p:cNvSpPr>
                  <a:spLocks noChangeShapeType="1"/>
                </p:cNvSpPr>
                <p:nvPr/>
              </p:nvSpPr>
              <p:spPr bwMode="auto">
                <a:xfrm>
                  <a:off x="3731" y="2717"/>
                  <a:ext cx="311" cy="0"/>
                </a:xfrm>
                <a:prstGeom prst="line">
                  <a:avLst/>
                </a:prstGeom>
                <a:grpFill/>
                <a:ln w="38100">
                  <a:solidFill>
                    <a:schemeClr val="bg1"/>
                  </a:solidFill>
                  <a:round/>
                </a:ln>
              </p:spPr>
              <p:txBody>
                <a:bodyPr/>
                <a:lstStyle/>
                <a:p>
                  <a:endParaRPr lang="zh-CN" altLang="en-US"/>
                </a:p>
              </p:txBody>
            </p:sp>
          </p:grpSp>
          <p:grpSp>
            <p:nvGrpSpPr>
              <p:cNvPr id="118" name="Group 26"/>
              <p:cNvGrpSpPr>
                <a:grpSpLocks noChangeAspect="1"/>
              </p:cNvGrpSpPr>
              <p:nvPr/>
            </p:nvGrpSpPr>
            <p:grpSpPr bwMode="auto">
              <a:xfrm>
                <a:off x="516" y="1307"/>
                <a:ext cx="202" cy="201"/>
                <a:chOff x="794" y="2361"/>
                <a:chExt cx="254" cy="253"/>
              </a:xfrm>
              <a:grpFill/>
            </p:grpSpPr>
            <p:sp>
              <p:nvSpPr>
                <p:cNvPr id="196" name="AutoShape 27"/>
                <p:cNvSpPr>
                  <a:spLocks noChangeAspect="1" noChangeArrowheads="1"/>
                </p:cNvSpPr>
                <p:nvPr/>
              </p:nvSpPr>
              <p:spPr bwMode="auto">
                <a:xfrm rot="-8100000">
                  <a:off x="794" y="2361"/>
                  <a:ext cx="231" cy="231"/>
                </a:xfrm>
                <a:prstGeom prst="rtTriangle">
                  <a:avLst/>
                </a:prstGeom>
                <a:grpFill/>
                <a:ln w="38100">
                  <a:solidFill>
                    <a:schemeClr val="bg1"/>
                  </a:solidFill>
                  <a:miter lim="800000"/>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7" name="Oval 28"/>
                <p:cNvSpPr>
                  <a:spLocks noChangeAspect="1" noChangeArrowheads="1"/>
                </p:cNvSpPr>
                <p:nvPr/>
              </p:nvSpPr>
              <p:spPr bwMode="auto">
                <a:xfrm>
                  <a:off x="975" y="2540"/>
                  <a:ext cx="73" cy="74"/>
                </a:xfrm>
                <a:prstGeom prst="ellipse">
                  <a:avLst/>
                </a:prstGeom>
                <a:grpFill/>
                <a:ln w="38100">
                  <a:solidFill>
                    <a:schemeClr val="bg1"/>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19" name="Line 29"/>
              <p:cNvSpPr>
                <a:spLocks noChangeShapeType="1"/>
              </p:cNvSpPr>
              <p:nvPr/>
            </p:nvSpPr>
            <p:spPr bwMode="auto">
              <a:xfrm>
                <a:off x="4042" y="2008"/>
                <a:ext cx="284" cy="0"/>
              </a:xfrm>
              <a:prstGeom prst="line">
                <a:avLst/>
              </a:prstGeom>
              <a:grpFill/>
              <a:ln w="38100">
                <a:solidFill>
                  <a:schemeClr val="bg1"/>
                </a:solidFill>
                <a:round/>
              </a:ln>
            </p:spPr>
            <p:txBody>
              <a:bodyPr/>
              <a:lstStyle/>
              <a:p>
                <a:endParaRPr lang="zh-CN" altLang="en-US"/>
              </a:p>
            </p:txBody>
          </p:sp>
          <p:sp>
            <p:nvSpPr>
              <p:cNvPr id="120" name="Line 30"/>
              <p:cNvSpPr>
                <a:spLocks noChangeShapeType="1"/>
              </p:cNvSpPr>
              <p:nvPr/>
            </p:nvSpPr>
            <p:spPr bwMode="auto">
              <a:xfrm>
                <a:off x="4751" y="2008"/>
                <a:ext cx="400" cy="0"/>
              </a:xfrm>
              <a:prstGeom prst="line">
                <a:avLst/>
              </a:prstGeom>
              <a:grpFill/>
              <a:ln w="38100">
                <a:solidFill>
                  <a:schemeClr val="bg1"/>
                </a:solidFill>
                <a:round/>
              </a:ln>
            </p:spPr>
            <p:txBody>
              <a:bodyPr/>
              <a:lstStyle/>
              <a:p>
                <a:endParaRPr lang="zh-CN" altLang="en-US"/>
              </a:p>
            </p:txBody>
          </p:sp>
          <p:sp>
            <p:nvSpPr>
              <p:cNvPr id="121" name="Line 31"/>
              <p:cNvSpPr>
                <a:spLocks noChangeShapeType="1"/>
              </p:cNvSpPr>
              <p:nvPr/>
            </p:nvSpPr>
            <p:spPr bwMode="auto">
              <a:xfrm flipV="1">
                <a:off x="4977" y="1384"/>
                <a:ext cx="0" cy="624"/>
              </a:xfrm>
              <a:prstGeom prst="line">
                <a:avLst/>
              </a:prstGeom>
              <a:grpFill/>
              <a:ln w="38100">
                <a:solidFill>
                  <a:schemeClr val="bg1"/>
                </a:solidFill>
                <a:round/>
              </a:ln>
            </p:spPr>
            <p:txBody>
              <a:bodyPr/>
              <a:lstStyle/>
              <a:p>
                <a:endParaRPr lang="zh-CN" altLang="en-US"/>
              </a:p>
            </p:txBody>
          </p:sp>
          <p:sp>
            <p:nvSpPr>
              <p:cNvPr id="122" name="AutoShape 32"/>
              <p:cNvSpPr>
                <a:spLocks noChangeAspect="1" noChangeArrowheads="1"/>
              </p:cNvSpPr>
              <p:nvPr/>
            </p:nvSpPr>
            <p:spPr bwMode="auto">
              <a:xfrm rot="2700000">
                <a:off x="4140" y="1285"/>
                <a:ext cx="186" cy="186"/>
              </a:xfrm>
              <a:prstGeom prst="rtTriangle">
                <a:avLst/>
              </a:prstGeom>
              <a:grpFill/>
              <a:ln w="38100" algn="ctr">
                <a:solidFill>
                  <a:schemeClr val="bg1"/>
                </a:solidFill>
                <a:miter lim="800000"/>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 name="Oval 33"/>
              <p:cNvSpPr>
                <a:spLocks noChangeAspect="1" noChangeArrowheads="1"/>
              </p:cNvSpPr>
              <p:nvPr/>
            </p:nvSpPr>
            <p:spPr bwMode="auto">
              <a:xfrm>
                <a:off x="4115" y="1423"/>
                <a:ext cx="57" cy="57"/>
              </a:xfrm>
              <a:prstGeom prst="ellipse">
                <a:avLst/>
              </a:prstGeom>
              <a:grpFill/>
              <a:ln w="38100" algn="ctr">
                <a:solidFill>
                  <a:schemeClr val="bg1"/>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4" name="Line 35"/>
              <p:cNvSpPr>
                <a:spLocks noChangeShapeType="1"/>
              </p:cNvSpPr>
              <p:nvPr/>
            </p:nvSpPr>
            <p:spPr bwMode="auto">
              <a:xfrm>
                <a:off x="4245" y="1384"/>
                <a:ext cx="733" cy="0"/>
              </a:xfrm>
              <a:prstGeom prst="line">
                <a:avLst/>
              </a:prstGeom>
              <a:grpFill/>
              <a:ln w="38100">
                <a:solidFill>
                  <a:schemeClr val="bg1"/>
                </a:solidFill>
                <a:round/>
              </a:ln>
            </p:spPr>
            <p:txBody>
              <a:bodyPr/>
              <a:lstStyle/>
              <a:p>
                <a:endParaRPr lang="zh-CN" altLang="en-US"/>
              </a:p>
            </p:txBody>
          </p:sp>
          <p:sp>
            <p:nvSpPr>
              <p:cNvPr id="125" name="Line 36"/>
              <p:cNvSpPr>
                <a:spLocks noChangeShapeType="1"/>
              </p:cNvSpPr>
              <p:nvPr/>
            </p:nvSpPr>
            <p:spPr bwMode="auto">
              <a:xfrm flipH="1">
                <a:off x="2993" y="1485"/>
                <a:ext cx="1122" cy="0"/>
              </a:xfrm>
              <a:prstGeom prst="line">
                <a:avLst/>
              </a:prstGeom>
              <a:grpFill/>
              <a:ln w="38100">
                <a:solidFill>
                  <a:schemeClr val="bg1"/>
                </a:solidFill>
                <a:round/>
              </a:ln>
            </p:spPr>
            <p:txBody>
              <a:bodyPr/>
              <a:lstStyle/>
              <a:p>
                <a:endParaRPr lang="zh-CN" altLang="en-US"/>
              </a:p>
            </p:txBody>
          </p:sp>
          <p:sp>
            <p:nvSpPr>
              <p:cNvPr id="126" name="Line 37"/>
              <p:cNvSpPr>
                <a:spLocks noChangeShapeType="1"/>
              </p:cNvSpPr>
              <p:nvPr/>
            </p:nvSpPr>
            <p:spPr bwMode="auto">
              <a:xfrm flipH="1">
                <a:off x="3135" y="1299"/>
                <a:ext cx="1037" cy="0"/>
              </a:xfrm>
              <a:prstGeom prst="line">
                <a:avLst/>
              </a:prstGeom>
              <a:grpFill/>
              <a:ln w="38100">
                <a:solidFill>
                  <a:schemeClr val="bg1"/>
                </a:solidFill>
                <a:round/>
              </a:ln>
            </p:spPr>
            <p:txBody>
              <a:bodyPr/>
              <a:lstStyle/>
              <a:p>
                <a:endParaRPr lang="zh-CN" altLang="en-US"/>
              </a:p>
            </p:txBody>
          </p:sp>
          <p:sp>
            <p:nvSpPr>
              <p:cNvPr id="127" name="Line 38"/>
              <p:cNvSpPr>
                <a:spLocks noChangeShapeType="1"/>
              </p:cNvSpPr>
              <p:nvPr/>
            </p:nvSpPr>
            <p:spPr bwMode="auto">
              <a:xfrm>
                <a:off x="660" y="1322"/>
                <a:ext cx="632" cy="0"/>
              </a:xfrm>
              <a:prstGeom prst="line">
                <a:avLst/>
              </a:prstGeom>
              <a:grpFill/>
              <a:ln w="38100">
                <a:solidFill>
                  <a:schemeClr val="bg1"/>
                </a:solidFill>
                <a:round/>
              </a:ln>
            </p:spPr>
            <p:txBody>
              <a:bodyPr/>
              <a:lstStyle/>
              <a:p>
                <a:endParaRPr lang="zh-CN" altLang="en-US"/>
              </a:p>
            </p:txBody>
          </p:sp>
          <p:sp>
            <p:nvSpPr>
              <p:cNvPr id="128" name="Line 39"/>
              <p:cNvSpPr>
                <a:spLocks noChangeShapeType="1"/>
              </p:cNvSpPr>
              <p:nvPr/>
            </p:nvSpPr>
            <p:spPr bwMode="auto">
              <a:xfrm>
                <a:off x="709" y="1480"/>
                <a:ext cx="725" cy="0"/>
              </a:xfrm>
              <a:prstGeom prst="line">
                <a:avLst/>
              </a:prstGeom>
              <a:grpFill/>
              <a:ln w="38100">
                <a:solidFill>
                  <a:schemeClr val="bg1"/>
                </a:solidFill>
                <a:round/>
              </a:ln>
            </p:spPr>
            <p:txBody>
              <a:bodyPr/>
              <a:lstStyle/>
              <a:p>
                <a:endParaRPr lang="zh-CN" altLang="en-US"/>
              </a:p>
            </p:txBody>
          </p:sp>
          <p:sp>
            <p:nvSpPr>
              <p:cNvPr id="129" name="Line 40"/>
              <p:cNvSpPr>
                <a:spLocks noChangeShapeType="1"/>
              </p:cNvSpPr>
              <p:nvPr/>
            </p:nvSpPr>
            <p:spPr bwMode="auto">
              <a:xfrm>
                <a:off x="698" y="1650"/>
                <a:ext cx="906" cy="0"/>
              </a:xfrm>
              <a:prstGeom prst="line">
                <a:avLst/>
              </a:prstGeom>
              <a:grpFill/>
              <a:ln w="38100">
                <a:solidFill>
                  <a:schemeClr val="bg1"/>
                </a:solidFill>
                <a:round/>
              </a:ln>
            </p:spPr>
            <p:txBody>
              <a:bodyPr/>
              <a:lstStyle/>
              <a:p>
                <a:endParaRPr lang="zh-CN" altLang="en-US"/>
              </a:p>
            </p:txBody>
          </p:sp>
          <p:grpSp>
            <p:nvGrpSpPr>
              <p:cNvPr id="130" name="Group 41"/>
              <p:cNvGrpSpPr>
                <a:grpSpLocks noChangeAspect="1"/>
              </p:cNvGrpSpPr>
              <p:nvPr/>
            </p:nvGrpSpPr>
            <p:grpSpPr bwMode="auto">
              <a:xfrm>
                <a:off x="516" y="1619"/>
                <a:ext cx="202" cy="201"/>
                <a:chOff x="794" y="2361"/>
                <a:chExt cx="254" cy="253"/>
              </a:xfrm>
              <a:grpFill/>
            </p:grpSpPr>
            <p:sp>
              <p:nvSpPr>
                <p:cNvPr id="194" name="AutoShape 42"/>
                <p:cNvSpPr>
                  <a:spLocks noChangeAspect="1" noChangeArrowheads="1"/>
                </p:cNvSpPr>
                <p:nvPr/>
              </p:nvSpPr>
              <p:spPr bwMode="auto">
                <a:xfrm rot="-8100000">
                  <a:off x="794" y="2361"/>
                  <a:ext cx="231" cy="231"/>
                </a:xfrm>
                <a:prstGeom prst="rtTriangle">
                  <a:avLst/>
                </a:prstGeom>
                <a:grpFill/>
                <a:ln w="38100">
                  <a:solidFill>
                    <a:schemeClr val="bg1"/>
                  </a:solidFill>
                  <a:miter lim="800000"/>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 name="Oval 43"/>
                <p:cNvSpPr>
                  <a:spLocks noChangeAspect="1" noChangeArrowheads="1"/>
                </p:cNvSpPr>
                <p:nvPr/>
              </p:nvSpPr>
              <p:spPr bwMode="auto">
                <a:xfrm>
                  <a:off x="975" y="2540"/>
                  <a:ext cx="73" cy="74"/>
                </a:xfrm>
                <a:prstGeom prst="ellipse">
                  <a:avLst/>
                </a:prstGeom>
                <a:grpFill/>
                <a:ln w="38100">
                  <a:solidFill>
                    <a:schemeClr val="bg1"/>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31" name="Line 44"/>
              <p:cNvSpPr>
                <a:spLocks noChangeShapeType="1"/>
              </p:cNvSpPr>
              <p:nvPr/>
            </p:nvSpPr>
            <p:spPr bwMode="auto">
              <a:xfrm>
                <a:off x="700" y="1803"/>
                <a:ext cx="1074" cy="0"/>
              </a:xfrm>
              <a:prstGeom prst="line">
                <a:avLst/>
              </a:prstGeom>
              <a:grpFill/>
              <a:ln w="38100">
                <a:solidFill>
                  <a:schemeClr val="bg1"/>
                </a:solidFill>
                <a:round/>
              </a:ln>
            </p:spPr>
            <p:txBody>
              <a:bodyPr/>
              <a:lstStyle/>
              <a:p>
                <a:endParaRPr lang="zh-CN" altLang="en-US"/>
              </a:p>
            </p:txBody>
          </p:sp>
          <p:sp>
            <p:nvSpPr>
              <p:cNvPr id="132" name="Text Box 45"/>
              <p:cNvSpPr txBox="1">
                <a:spLocks noChangeArrowheads="1"/>
              </p:cNvSpPr>
              <p:nvPr/>
            </p:nvSpPr>
            <p:spPr bwMode="auto">
              <a:xfrm>
                <a:off x="564" y="1891"/>
                <a:ext cx="308" cy="178"/>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ctr" eaLnBrk="1" hangingPunct="1"/>
                <a:r>
                  <a:rPr kumimoji="0" lang="en-US" altLang="zh-CN" sz="2000">
                    <a:solidFill>
                      <a:srgbClr val="FFFF17"/>
                    </a:solidFill>
                  </a:rPr>
                  <a:t>...</a:t>
                </a:r>
                <a:endParaRPr kumimoji="0" lang="en-US" altLang="zh-CN" sz="2000">
                  <a:solidFill>
                    <a:srgbClr val="FFFF17"/>
                  </a:solidFill>
                </a:endParaRPr>
              </a:p>
            </p:txBody>
          </p:sp>
          <p:sp>
            <p:nvSpPr>
              <p:cNvPr id="133" name="Text Box 46"/>
              <p:cNvSpPr txBox="1">
                <a:spLocks noChangeArrowheads="1"/>
              </p:cNvSpPr>
              <p:nvPr/>
            </p:nvSpPr>
            <p:spPr bwMode="auto">
              <a:xfrm>
                <a:off x="3464" y="3687"/>
                <a:ext cx="308" cy="178"/>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ctr" eaLnBrk="1" hangingPunct="1"/>
                <a:r>
                  <a:rPr kumimoji="0" lang="en-US" altLang="zh-CN" sz="2000">
                    <a:solidFill>
                      <a:srgbClr val="FFFF17"/>
                    </a:solidFill>
                  </a:rPr>
                  <a:t>...</a:t>
                </a:r>
                <a:endParaRPr kumimoji="0" lang="en-US" altLang="zh-CN" sz="2000">
                  <a:solidFill>
                    <a:srgbClr val="FFFF17"/>
                  </a:solidFill>
                </a:endParaRPr>
              </a:p>
            </p:txBody>
          </p:sp>
          <p:sp>
            <p:nvSpPr>
              <p:cNvPr id="134" name="Line 47"/>
              <p:cNvSpPr>
                <a:spLocks noChangeShapeType="1"/>
              </p:cNvSpPr>
              <p:nvPr/>
            </p:nvSpPr>
            <p:spPr bwMode="auto">
              <a:xfrm>
                <a:off x="1292" y="1254"/>
                <a:ext cx="0" cy="2834"/>
              </a:xfrm>
              <a:prstGeom prst="line">
                <a:avLst/>
              </a:prstGeom>
              <a:grpFill/>
              <a:ln w="38100">
                <a:solidFill>
                  <a:schemeClr val="bg1"/>
                </a:solidFill>
                <a:round/>
              </a:ln>
            </p:spPr>
            <p:txBody>
              <a:bodyPr/>
              <a:lstStyle/>
              <a:p>
                <a:endParaRPr lang="zh-CN" altLang="en-US"/>
              </a:p>
            </p:txBody>
          </p:sp>
          <p:sp>
            <p:nvSpPr>
              <p:cNvPr id="135" name="Line 48"/>
              <p:cNvSpPr>
                <a:spLocks noChangeShapeType="1"/>
              </p:cNvSpPr>
              <p:nvPr/>
            </p:nvSpPr>
            <p:spPr bwMode="auto">
              <a:xfrm>
                <a:off x="1434" y="1254"/>
                <a:ext cx="0" cy="2834"/>
              </a:xfrm>
              <a:prstGeom prst="line">
                <a:avLst/>
              </a:prstGeom>
              <a:grpFill/>
              <a:ln w="38100">
                <a:solidFill>
                  <a:schemeClr val="bg1"/>
                </a:solidFill>
                <a:round/>
              </a:ln>
            </p:spPr>
            <p:txBody>
              <a:bodyPr/>
              <a:lstStyle/>
              <a:p>
                <a:endParaRPr lang="zh-CN" altLang="en-US"/>
              </a:p>
            </p:txBody>
          </p:sp>
          <p:sp>
            <p:nvSpPr>
              <p:cNvPr id="136" name="Line 49"/>
              <p:cNvSpPr>
                <a:spLocks noChangeShapeType="1"/>
              </p:cNvSpPr>
              <p:nvPr/>
            </p:nvSpPr>
            <p:spPr bwMode="auto">
              <a:xfrm>
                <a:off x="1604" y="1254"/>
                <a:ext cx="0" cy="2834"/>
              </a:xfrm>
              <a:prstGeom prst="line">
                <a:avLst/>
              </a:prstGeom>
              <a:grpFill/>
              <a:ln w="38100">
                <a:solidFill>
                  <a:schemeClr val="bg1"/>
                </a:solidFill>
                <a:round/>
              </a:ln>
            </p:spPr>
            <p:txBody>
              <a:bodyPr/>
              <a:lstStyle/>
              <a:p>
                <a:endParaRPr lang="zh-CN" altLang="en-US"/>
              </a:p>
            </p:txBody>
          </p:sp>
          <p:sp>
            <p:nvSpPr>
              <p:cNvPr id="137" name="Line 50"/>
              <p:cNvSpPr>
                <a:spLocks noChangeShapeType="1"/>
              </p:cNvSpPr>
              <p:nvPr/>
            </p:nvSpPr>
            <p:spPr bwMode="auto">
              <a:xfrm>
                <a:off x="1774" y="1254"/>
                <a:ext cx="0" cy="2834"/>
              </a:xfrm>
              <a:prstGeom prst="line">
                <a:avLst/>
              </a:prstGeom>
              <a:grpFill/>
              <a:ln w="38100">
                <a:solidFill>
                  <a:schemeClr val="bg1"/>
                </a:solidFill>
                <a:round/>
              </a:ln>
            </p:spPr>
            <p:txBody>
              <a:bodyPr/>
              <a:lstStyle/>
              <a:p>
                <a:endParaRPr lang="zh-CN" altLang="en-US"/>
              </a:p>
            </p:txBody>
          </p:sp>
          <p:sp>
            <p:nvSpPr>
              <p:cNvPr id="138" name="Line 51"/>
              <p:cNvSpPr>
                <a:spLocks noChangeShapeType="1"/>
              </p:cNvSpPr>
              <p:nvPr/>
            </p:nvSpPr>
            <p:spPr bwMode="auto">
              <a:xfrm>
                <a:off x="1944" y="1254"/>
                <a:ext cx="0" cy="2834"/>
              </a:xfrm>
              <a:prstGeom prst="line">
                <a:avLst/>
              </a:prstGeom>
              <a:grpFill/>
              <a:ln w="38100">
                <a:solidFill>
                  <a:schemeClr val="bg1"/>
                </a:solidFill>
                <a:round/>
              </a:ln>
            </p:spPr>
            <p:txBody>
              <a:bodyPr/>
              <a:lstStyle/>
              <a:p>
                <a:endParaRPr lang="zh-CN" altLang="en-US"/>
              </a:p>
            </p:txBody>
          </p:sp>
          <p:sp>
            <p:nvSpPr>
              <p:cNvPr id="139" name="Line 52"/>
              <p:cNvSpPr>
                <a:spLocks noChangeShapeType="1"/>
              </p:cNvSpPr>
              <p:nvPr/>
            </p:nvSpPr>
            <p:spPr bwMode="auto">
              <a:xfrm>
                <a:off x="2086" y="1254"/>
                <a:ext cx="0" cy="2834"/>
              </a:xfrm>
              <a:prstGeom prst="line">
                <a:avLst/>
              </a:prstGeom>
              <a:grpFill/>
              <a:ln w="38100">
                <a:solidFill>
                  <a:schemeClr val="bg1"/>
                </a:solidFill>
                <a:round/>
              </a:ln>
            </p:spPr>
            <p:txBody>
              <a:bodyPr/>
              <a:lstStyle/>
              <a:p>
                <a:endParaRPr lang="zh-CN" altLang="en-US"/>
              </a:p>
            </p:txBody>
          </p:sp>
          <p:sp>
            <p:nvSpPr>
              <p:cNvPr id="140" name="Line 53"/>
              <p:cNvSpPr>
                <a:spLocks noChangeShapeType="1"/>
              </p:cNvSpPr>
              <p:nvPr/>
            </p:nvSpPr>
            <p:spPr bwMode="auto">
              <a:xfrm>
                <a:off x="2993" y="1254"/>
                <a:ext cx="0" cy="2852"/>
              </a:xfrm>
              <a:prstGeom prst="line">
                <a:avLst/>
              </a:prstGeom>
              <a:grpFill/>
              <a:ln w="38100">
                <a:solidFill>
                  <a:schemeClr val="bg1"/>
                </a:solidFill>
                <a:round/>
              </a:ln>
            </p:spPr>
            <p:txBody>
              <a:bodyPr/>
              <a:lstStyle/>
              <a:p>
                <a:endParaRPr lang="zh-CN" altLang="en-US"/>
              </a:p>
            </p:txBody>
          </p:sp>
          <p:sp>
            <p:nvSpPr>
              <p:cNvPr id="141" name="Line 54"/>
              <p:cNvSpPr>
                <a:spLocks noChangeShapeType="1"/>
              </p:cNvSpPr>
              <p:nvPr/>
            </p:nvSpPr>
            <p:spPr bwMode="auto">
              <a:xfrm>
                <a:off x="3135" y="1980"/>
                <a:ext cx="0" cy="2126"/>
              </a:xfrm>
              <a:prstGeom prst="line">
                <a:avLst/>
              </a:prstGeom>
              <a:grpFill/>
              <a:ln w="38100">
                <a:solidFill>
                  <a:schemeClr val="bg1"/>
                </a:solidFill>
                <a:round/>
              </a:ln>
            </p:spPr>
            <p:txBody>
              <a:bodyPr/>
              <a:lstStyle/>
              <a:p>
                <a:endParaRPr lang="zh-CN" altLang="en-US"/>
              </a:p>
            </p:txBody>
          </p:sp>
          <p:sp>
            <p:nvSpPr>
              <p:cNvPr id="142" name="Line 55"/>
              <p:cNvSpPr>
                <a:spLocks noChangeShapeType="1"/>
              </p:cNvSpPr>
              <p:nvPr/>
            </p:nvSpPr>
            <p:spPr bwMode="auto">
              <a:xfrm flipV="1">
                <a:off x="3135" y="1254"/>
                <a:ext cx="0" cy="754"/>
              </a:xfrm>
              <a:prstGeom prst="line">
                <a:avLst/>
              </a:prstGeom>
              <a:grpFill/>
              <a:ln w="38100">
                <a:solidFill>
                  <a:schemeClr val="bg1"/>
                </a:solidFill>
                <a:round/>
              </a:ln>
            </p:spPr>
            <p:txBody>
              <a:bodyPr/>
              <a:lstStyle/>
              <a:p>
                <a:endParaRPr lang="zh-CN" altLang="en-US"/>
              </a:p>
            </p:txBody>
          </p:sp>
          <p:sp>
            <p:nvSpPr>
              <p:cNvPr id="143" name="Text Box 56"/>
              <p:cNvSpPr txBox="1">
                <a:spLocks noChangeArrowheads="1"/>
              </p:cNvSpPr>
              <p:nvPr/>
            </p:nvSpPr>
            <p:spPr bwMode="auto">
              <a:xfrm>
                <a:off x="2280" y="3700"/>
                <a:ext cx="236" cy="250"/>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ctr" eaLnBrk="1" hangingPunct="1"/>
                <a:r>
                  <a:rPr kumimoji="0" lang="en-US" altLang="zh-CN" sz="2000">
                    <a:solidFill>
                      <a:srgbClr val="FFFF17"/>
                    </a:solidFill>
                  </a:rPr>
                  <a:t>...</a:t>
                </a:r>
                <a:endParaRPr kumimoji="0" lang="en-US" altLang="zh-CN" sz="2000">
                  <a:solidFill>
                    <a:srgbClr val="FFFF17"/>
                  </a:solidFill>
                </a:endParaRPr>
              </a:p>
            </p:txBody>
          </p:sp>
          <p:sp>
            <p:nvSpPr>
              <p:cNvPr id="144" name="Line 61"/>
              <p:cNvSpPr>
                <a:spLocks noChangeShapeType="1"/>
              </p:cNvSpPr>
              <p:nvPr/>
            </p:nvSpPr>
            <p:spPr bwMode="auto">
              <a:xfrm flipH="1">
                <a:off x="470" y="1395"/>
                <a:ext cx="144" cy="0"/>
              </a:xfrm>
              <a:prstGeom prst="line">
                <a:avLst/>
              </a:prstGeom>
              <a:grpFill/>
              <a:ln w="38100">
                <a:solidFill>
                  <a:schemeClr val="bg1"/>
                </a:solidFill>
                <a:round/>
              </a:ln>
            </p:spPr>
            <p:txBody>
              <a:bodyPr/>
              <a:lstStyle/>
              <a:p>
                <a:endParaRPr lang="zh-CN" altLang="en-US"/>
              </a:p>
            </p:txBody>
          </p:sp>
          <p:sp>
            <p:nvSpPr>
              <p:cNvPr id="145" name="Line 62"/>
              <p:cNvSpPr>
                <a:spLocks noChangeShapeType="1"/>
              </p:cNvSpPr>
              <p:nvPr/>
            </p:nvSpPr>
            <p:spPr bwMode="auto">
              <a:xfrm flipH="1">
                <a:off x="470" y="1706"/>
                <a:ext cx="144" cy="0"/>
              </a:xfrm>
              <a:prstGeom prst="line">
                <a:avLst/>
              </a:prstGeom>
              <a:grpFill/>
              <a:ln w="38100">
                <a:solidFill>
                  <a:schemeClr val="bg1"/>
                </a:solidFill>
                <a:round/>
              </a:ln>
            </p:spPr>
            <p:txBody>
              <a:bodyPr/>
              <a:lstStyle/>
              <a:p>
                <a:endParaRPr lang="zh-CN" altLang="en-US"/>
              </a:p>
            </p:txBody>
          </p:sp>
          <p:sp>
            <p:nvSpPr>
              <p:cNvPr id="146" name="Text Box 69"/>
              <p:cNvSpPr txBox="1">
                <a:spLocks noChangeArrowheads="1"/>
              </p:cNvSpPr>
              <p:nvPr/>
            </p:nvSpPr>
            <p:spPr bwMode="auto">
              <a:xfrm>
                <a:off x="234" y="1259"/>
                <a:ext cx="230" cy="250"/>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ctr" eaLnBrk="1" hangingPunct="1"/>
                <a:r>
                  <a:rPr kumimoji="0" lang="en-US" altLang="zh-CN" sz="2000">
                    <a:solidFill>
                      <a:srgbClr val="FFFF17"/>
                    </a:solidFill>
                  </a:rPr>
                  <a:t>I</a:t>
                </a:r>
                <a:r>
                  <a:rPr kumimoji="0" lang="en-US" altLang="zh-CN" sz="2000" baseline="-25000">
                    <a:solidFill>
                      <a:srgbClr val="FFFF17"/>
                    </a:solidFill>
                  </a:rPr>
                  <a:t>0</a:t>
                </a:r>
                <a:endParaRPr kumimoji="0" lang="en-US" altLang="zh-CN" sz="2000">
                  <a:solidFill>
                    <a:srgbClr val="FFFF17"/>
                  </a:solidFill>
                </a:endParaRPr>
              </a:p>
            </p:txBody>
          </p:sp>
          <p:sp>
            <p:nvSpPr>
              <p:cNvPr id="147" name="Text Box 70"/>
              <p:cNvSpPr txBox="1">
                <a:spLocks noChangeArrowheads="1"/>
              </p:cNvSpPr>
              <p:nvPr/>
            </p:nvSpPr>
            <p:spPr bwMode="auto">
              <a:xfrm>
                <a:off x="235" y="1571"/>
                <a:ext cx="230" cy="250"/>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ctr" eaLnBrk="1" hangingPunct="1"/>
                <a:r>
                  <a:rPr kumimoji="0" lang="en-US" altLang="zh-CN" sz="2000">
                    <a:solidFill>
                      <a:srgbClr val="FFFF17"/>
                    </a:solidFill>
                  </a:rPr>
                  <a:t>I</a:t>
                </a:r>
                <a:r>
                  <a:rPr kumimoji="0" lang="en-US" altLang="zh-CN" sz="2000" baseline="-25000">
                    <a:solidFill>
                      <a:srgbClr val="FFFF17"/>
                    </a:solidFill>
                  </a:rPr>
                  <a:t>1</a:t>
                </a:r>
                <a:endParaRPr kumimoji="0" lang="en-US" altLang="zh-CN" sz="2000">
                  <a:solidFill>
                    <a:srgbClr val="FFFF17"/>
                  </a:solidFill>
                </a:endParaRPr>
              </a:p>
            </p:txBody>
          </p:sp>
          <p:sp>
            <p:nvSpPr>
              <p:cNvPr id="148" name="Line 73"/>
              <p:cNvSpPr>
                <a:spLocks noChangeShapeType="1"/>
              </p:cNvSpPr>
              <p:nvPr/>
            </p:nvSpPr>
            <p:spPr bwMode="auto">
              <a:xfrm>
                <a:off x="4042" y="2008"/>
                <a:ext cx="284" cy="0"/>
              </a:xfrm>
              <a:prstGeom prst="line">
                <a:avLst/>
              </a:prstGeom>
              <a:grpFill/>
              <a:ln w="38100">
                <a:solidFill>
                  <a:schemeClr val="bg1"/>
                </a:solidFill>
                <a:round/>
              </a:ln>
            </p:spPr>
            <p:txBody>
              <a:bodyPr/>
              <a:lstStyle/>
              <a:p>
                <a:endParaRPr lang="zh-CN" altLang="en-US"/>
              </a:p>
            </p:txBody>
          </p:sp>
          <p:sp>
            <p:nvSpPr>
              <p:cNvPr id="149" name="Line 74"/>
              <p:cNvSpPr>
                <a:spLocks noChangeShapeType="1"/>
              </p:cNvSpPr>
              <p:nvPr/>
            </p:nvSpPr>
            <p:spPr bwMode="auto">
              <a:xfrm>
                <a:off x="4751" y="2008"/>
                <a:ext cx="400" cy="0"/>
              </a:xfrm>
              <a:prstGeom prst="line">
                <a:avLst/>
              </a:prstGeom>
              <a:grpFill/>
              <a:ln w="38100">
                <a:solidFill>
                  <a:schemeClr val="bg1"/>
                </a:solidFill>
                <a:round/>
              </a:ln>
            </p:spPr>
            <p:txBody>
              <a:bodyPr/>
              <a:lstStyle/>
              <a:p>
                <a:endParaRPr lang="zh-CN" altLang="en-US"/>
              </a:p>
            </p:txBody>
          </p:sp>
          <p:sp>
            <p:nvSpPr>
              <p:cNvPr id="150" name="Line 75"/>
              <p:cNvSpPr>
                <a:spLocks noChangeShapeType="1"/>
              </p:cNvSpPr>
              <p:nvPr/>
            </p:nvSpPr>
            <p:spPr bwMode="auto">
              <a:xfrm flipV="1">
                <a:off x="4977" y="1384"/>
                <a:ext cx="0" cy="624"/>
              </a:xfrm>
              <a:prstGeom prst="line">
                <a:avLst/>
              </a:prstGeom>
              <a:grpFill/>
              <a:ln w="38100">
                <a:solidFill>
                  <a:schemeClr val="bg1"/>
                </a:solidFill>
                <a:round/>
              </a:ln>
            </p:spPr>
            <p:txBody>
              <a:bodyPr/>
              <a:lstStyle/>
              <a:p>
                <a:endParaRPr lang="zh-CN" altLang="en-US"/>
              </a:p>
            </p:txBody>
          </p:sp>
          <p:sp>
            <p:nvSpPr>
              <p:cNvPr id="151" name="AutoShape 76"/>
              <p:cNvSpPr>
                <a:spLocks noChangeAspect="1" noChangeArrowheads="1"/>
              </p:cNvSpPr>
              <p:nvPr/>
            </p:nvSpPr>
            <p:spPr bwMode="auto">
              <a:xfrm rot="2700000">
                <a:off x="4140" y="1285"/>
                <a:ext cx="186" cy="186"/>
              </a:xfrm>
              <a:prstGeom prst="rtTriangle">
                <a:avLst/>
              </a:prstGeom>
              <a:grpFill/>
              <a:ln w="38100" algn="ctr">
                <a:solidFill>
                  <a:schemeClr val="bg1"/>
                </a:solidFill>
                <a:miter lim="800000"/>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2" name="Oval 77"/>
              <p:cNvSpPr>
                <a:spLocks noChangeAspect="1" noChangeArrowheads="1"/>
              </p:cNvSpPr>
              <p:nvPr/>
            </p:nvSpPr>
            <p:spPr bwMode="auto">
              <a:xfrm>
                <a:off x="4115" y="1423"/>
                <a:ext cx="57" cy="57"/>
              </a:xfrm>
              <a:prstGeom prst="ellipse">
                <a:avLst/>
              </a:prstGeom>
              <a:grpFill/>
              <a:ln w="38100" algn="ctr">
                <a:solidFill>
                  <a:schemeClr val="bg1"/>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 name="Line 79"/>
              <p:cNvSpPr>
                <a:spLocks noChangeShapeType="1"/>
              </p:cNvSpPr>
              <p:nvPr/>
            </p:nvSpPr>
            <p:spPr bwMode="auto">
              <a:xfrm>
                <a:off x="4245" y="1384"/>
                <a:ext cx="733" cy="0"/>
              </a:xfrm>
              <a:prstGeom prst="line">
                <a:avLst/>
              </a:prstGeom>
              <a:grpFill/>
              <a:ln w="38100">
                <a:solidFill>
                  <a:schemeClr val="bg1"/>
                </a:solidFill>
                <a:round/>
              </a:ln>
            </p:spPr>
            <p:txBody>
              <a:bodyPr/>
              <a:lstStyle/>
              <a:p>
                <a:endParaRPr lang="zh-CN" altLang="en-US"/>
              </a:p>
            </p:txBody>
          </p:sp>
          <p:sp>
            <p:nvSpPr>
              <p:cNvPr id="154" name="Line 80"/>
              <p:cNvSpPr>
                <a:spLocks noChangeShapeType="1"/>
              </p:cNvSpPr>
              <p:nvPr/>
            </p:nvSpPr>
            <p:spPr bwMode="auto">
              <a:xfrm flipH="1">
                <a:off x="2993" y="1485"/>
                <a:ext cx="1122" cy="0"/>
              </a:xfrm>
              <a:prstGeom prst="line">
                <a:avLst/>
              </a:prstGeom>
              <a:grpFill/>
              <a:ln w="38100">
                <a:solidFill>
                  <a:schemeClr val="bg1"/>
                </a:solidFill>
                <a:round/>
              </a:ln>
            </p:spPr>
            <p:txBody>
              <a:bodyPr/>
              <a:lstStyle/>
              <a:p>
                <a:endParaRPr lang="zh-CN" altLang="en-US"/>
              </a:p>
            </p:txBody>
          </p:sp>
          <p:sp>
            <p:nvSpPr>
              <p:cNvPr id="155" name="Line 81"/>
              <p:cNvSpPr>
                <a:spLocks noChangeShapeType="1"/>
              </p:cNvSpPr>
              <p:nvPr/>
            </p:nvSpPr>
            <p:spPr bwMode="auto">
              <a:xfrm flipH="1">
                <a:off x="3135" y="1299"/>
                <a:ext cx="1037" cy="0"/>
              </a:xfrm>
              <a:prstGeom prst="line">
                <a:avLst/>
              </a:prstGeom>
              <a:grpFill/>
              <a:ln w="38100">
                <a:solidFill>
                  <a:schemeClr val="bg1"/>
                </a:solidFill>
                <a:round/>
              </a:ln>
            </p:spPr>
            <p:txBody>
              <a:bodyPr/>
              <a:lstStyle/>
              <a:p>
                <a:endParaRPr lang="zh-CN" altLang="en-US"/>
              </a:p>
            </p:txBody>
          </p:sp>
          <p:sp>
            <p:nvSpPr>
              <p:cNvPr id="156" name="Line 82"/>
              <p:cNvSpPr>
                <a:spLocks noChangeShapeType="1"/>
              </p:cNvSpPr>
              <p:nvPr/>
            </p:nvSpPr>
            <p:spPr bwMode="auto">
              <a:xfrm>
                <a:off x="4042" y="2008"/>
                <a:ext cx="284" cy="0"/>
              </a:xfrm>
              <a:prstGeom prst="line">
                <a:avLst/>
              </a:prstGeom>
              <a:grpFill/>
              <a:ln w="38100">
                <a:solidFill>
                  <a:schemeClr val="bg1"/>
                </a:solidFill>
                <a:round/>
              </a:ln>
            </p:spPr>
            <p:txBody>
              <a:bodyPr/>
              <a:lstStyle/>
              <a:p>
                <a:endParaRPr lang="zh-CN" altLang="en-US"/>
              </a:p>
            </p:txBody>
          </p:sp>
          <p:sp>
            <p:nvSpPr>
              <p:cNvPr id="157" name="Line 83"/>
              <p:cNvSpPr>
                <a:spLocks noChangeShapeType="1"/>
              </p:cNvSpPr>
              <p:nvPr/>
            </p:nvSpPr>
            <p:spPr bwMode="auto">
              <a:xfrm>
                <a:off x="4751" y="2008"/>
                <a:ext cx="400" cy="0"/>
              </a:xfrm>
              <a:prstGeom prst="line">
                <a:avLst/>
              </a:prstGeom>
              <a:grpFill/>
              <a:ln w="38100">
                <a:solidFill>
                  <a:schemeClr val="bg1"/>
                </a:solidFill>
                <a:round/>
              </a:ln>
            </p:spPr>
            <p:txBody>
              <a:bodyPr/>
              <a:lstStyle/>
              <a:p>
                <a:endParaRPr lang="zh-CN" altLang="en-US"/>
              </a:p>
            </p:txBody>
          </p:sp>
          <p:sp>
            <p:nvSpPr>
              <p:cNvPr id="158" name="Line 84"/>
              <p:cNvSpPr>
                <a:spLocks noChangeShapeType="1"/>
              </p:cNvSpPr>
              <p:nvPr/>
            </p:nvSpPr>
            <p:spPr bwMode="auto">
              <a:xfrm flipV="1">
                <a:off x="4977" y="1384"/>
                <a:ext cx="0" cy="624"/>
              </a:xfrm>
              <a:prstGeom prst="line">
                <a:avLst/>
              </a:prstGeom>
              <a:grpFill/>
              <a:ln w="38100">
                <a:solidFill>
                  <a:schemeClr val="bg1"/>
                </a:solidFill>
                <a:round/>
              </a:ln>
            </p:spPr>
            <p:txBody>
              <a:bodyPr/>
              <a:lstStyle/>
              <a:p>
                <a:endParaRPr lang="zh-CN" altLang="en-US"/>
              </a:p>
            </p:txBody>
          </p:sp>
          <p:sp>
            <p:nvSpPr>
              <p:cNvPr id="159" name="AutoShape 85"/>
              <p:cNvSpPr>
                <a:spLocks noChangeAspect="1" noChangeArrowheads="1"/>
              </p:cNvSpPr>
              <p:nvPr/>
            </p:nvSpPr>
            <p:spPr bwMode="auto">
              <a:xfrm rot="2700000">
                <a:off x="4140" y="1285"/>
                <a:ext cx="186" cy="186"/>
              </a:xfrm>
              <a:prstGeom prst="rtTriangle">
                <a:avLst/>
              </a:prstGeom>
              <a:grpFill/>
              <a:ln w="38100" algn="ctr">
                <a:solidFill>
                  <a:schemeClr val="bg1"/>
                </a:solidFill>
                <a:miter lim="800000"/>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0" name="Oval 86"/>
              <p:cNvSpPr>
                <a:spLocks noChangeAspect="1" noChangeArrowheads="1"/>
              </p:cNvSpPr>
              <p:nvPr/>
            </p:nvSpPr>
            <p:spPr bwMode="auto">
              <a:xfrm>
                <a:off x="4115" y="1423"/>
                <a:ext cx="57" cy="57"/>
              </a:xfrm>
              <a:prstGeom prst="ellipse">
                <a:avLst/>
              </a:prstGeom>
              <a:grpFill/>
              <a:ln w="38100" algn="ctr">
                <a:solidFill>
                  <a:schemeClr val="bg1"/>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 name="Line 88"/>
              <p:cNvSpPr>
                <a:spLocks noChangeShapeType="1"/>
              </p:cNvSpPr>
              <p:nvPr/>
            </p:nvSpPr>
            <p:spPr bwMode="auto">
              <a:xfrm>
                <a:off x="4245" y="1384"/>
                <a:ext cx="733" cy="0"/>
              </a:xfrm>
              <a:prstGeom prst="line">
                <a:avLst/>
              </a:prstGeom>
              <a:grpFill/>
              <a:ln w="38100">
                <a:solidFill>
                  <a:schemeClr val="bg1"/>
                </a:solidFill>
                <a:round/>
              </a:ln>
            </p:spPr>
            <p:txBody>
              <a:bodyPr/>
              <a:lstStyle/>
              <a:p>
                <a:endParaRPr lang="zh-CN" altLang="en-US"/>
              </a:p>
            </p:txBody>
          </p:sp>
          <p:sp>
            <p:nvSpPr>
              <p:cNvPr id="162" name="Line 89"/>
              <p:cNvSpPr>
                <a:spLocks noChangeShapeType="1"/>
              </p:cNvSpPr>
              <p:nvPr/>
            </p:nvSpPr>
            <p:spPr bwMode="auto">
              <a:xfrm flipH="1">
                <a:off x="2993" y="1485"/>
                <a:ext cx="1122" cy="0"/>
              </a:xfrm>
              <a:prstGeom prst="line">
                <a:avLst/>
              </a:prstGeom>
              <a:grpFill/>
              <a:ln w="38100">
                <a:solidFill>
                  <a:schemeClr val="bg1"/>
                </a:solidFill>
                <a:round/>
              </a:ln>
            </p:spPr>
            <p:txBody>
              <a:bodyPr/>
              <a:lstStyle/>
              <a:p>
                <a:endParaRPr lang="zh-CN" altLang="en-US"/>
              </a:p>
            </p:txBody>
          </p:sp>
          <p:sp>
            <p:nvSpPr>
              <p:cNvPr id="163" name="Line 90"/>
              <p:cNvSpPr>
                <a:spLocks noChangeShapeType="1"/>
              </p:cNvSpPr>
              <p:nvPr/>
            </p:nvSpPr>
            <p:spPr bwMode="auto">
              <a:xfrm flipH="1">
                <a:off x="3135" y="1299"/>
                <a:ext cx="1037" cy="0"/>
              </a:xfrm>
              <a:prstGeom prst="line">
                <a:avLst/>
              </a:prstGeom>
              <a:grpFill/>
              <a:ln w="38100">
                <a:solidFill>
                  <a:schemeClr val="bg1"/>
                </a:solidFill>
                <a:round/>
              </a:ln>
            </p:spPr>
            <p:txBody>
              <a:bodyPr/>
              <a:lstStyle/>
              <a:p>
                <a:endParaRPr lang="zh-CN" altLang="en-US"/>
              </a:p>
            </p:txBody>
          </p:sp>
          <p:sp>
            <p:nvSpPr>
              <p:cNvPr id="164" name="Text Box 91"/>
              <p:cNvSpPr txBox="1">
                <a:spLocks noChangeArrowheads="1"/>
              </p:cNvSpPr>
              <p:nvPr/>
            </p:nvSpPr>
            <p:spPr bwMode="auto">
              <a:xfrm>
                <a:off x="5031" y="1767"/>
                <a:ext cx="292" cy="250"/>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ctr" eaLnBrk="1" hangingPunct="1"/>
                <a:r>
                  <a:rPr kumimoji="0" lang="en-US" altLang="zh-CN" sz="2000">
                    <a:solidFill>
                      <a:srgbClr val="FFFF17"/>
                    </a:solidFill>
                  </a:rPr>
                  <a:t>O</a:t>
                </a:r>
                <a:r>
                  <a:rPr kumimoji="0" lang="en-US" altLang="zh-CN" sz="2000" baseline="-25000">
                    <a:solidFill>
                      <a:srgbClr val="FFFF17"/>
                    </a:solidFill>
                  </a:rPr>
                  <a:t>0</a:t>
                </a:r>
                <a:endParaRPr kumimoji="0" lang="en-US" altLang="zh-CN" sz="2000">
                  <a:solidFill>
                    <a:srgbClr val="FFFF17"/>
                  </a:solidFill>
                </a:endParaRPr>
              </a:p>
            </p:txBody>
          </p:sp>
          <p:sp>
            <p:nvSpPr>
              <p:cNvPr id="165" name="Rectangle 92"/>
              <p:cNvSpPr>
                <a:spLocks noChangeArrowheads="1"/>
              </p:cNvSpPr>
              <p:nvPr/>
            </p:nvSpPr>
            <p:spPr bwMode="auto">
              <a:xfrm>
                <a:off x="4326" y="1917"/>
                <a:ext cx="425" cy="555"/>
              </a:xfrm>
              <a:prstGeom prst="rect">
                <a:avLst/>
              </a:prstGeom>
              <a:grpFill/>
              <a:ln w="38100" algn="ctr">
                <a:solidFill>
                  <a:schemeClr val="bg1"/>
                </a:solidFill>
                <a:miter lim="800000"/>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ctr" eaLnBrk="1" hangingPunct="1"/>
                <a:r>
                  <a:rPr kumimoji="0" lang="en-US" altLang="zh-CN" sz="2000">
                    <a:solidFill>
                      <a:srgbClr val="FFFF17"/>
                    </a:solidFill>
                  </a:rPr>
                  <a:t>D   Q</a:t>
                </a:r>
                <a:endParaRPr kumimoji="0" lang="en-US" altLang="zh-CN" sz="2000">
                  <a:solidFill>
                    <a:srgbClr val="FFFF17"/>
                  </a:solidFill>
                </a:endParaRPr>
              </a:p>
              <a:p>
                <a:pPr algn="ctr" eaLnBrk="1" hangingPunct="1"/>
                <a:endParaRPr kumimoji="0" lang="en-US" altLang="zh-CN" sz="2000">
                  <a:solidFill>
                    <a:srgbClr val="FFFF17"/>
                  </a:solidFill>
                </a:endParaRPr>
              </a:p>
              <a:p>
                <a:pPr algn="ctr" eaLnBrk="1" hangingPunct="1"/>
                <a:r>
                  <a:rPr kumimoji="0" lang="en-US" altLang="zh-CN" sz="2000">
                    <a:solidFill>
                      <a:srgbClr val="FFFF17"/>
                    </a:solidFill>
                  </a:rPr>
                  <a:t>CP</a:t>
                </a:r>
                <a:endParaRPr kumimoji="0" lang="en-US" altLang="zh-CN" sz="2000">
                  <a:solidFill>
                    <a:srgbClr val="FFFF17"/>
                  </a:solidFill>
                </a:endParaRPr>
              </a:p>
            </p:txBody>
          </p:sp>
          <p:sp>
            <p:nvSpPr>
              <p:cNvPr id="166" name="Line 93"/>
              <p:cNvSpPr>
                <a:spLocks noChangeShapeType="1"/>
              </p:cNvSpPr>
              <p:nvPr/>
            </p:nvSpPr>
            <p:spPr bwMode="auto">
              <a:xfrm flipV="1">
                <a:off x="4042" y="2008"/>
                <a:ext cx="0" cy="709"/>
              </a:xfrm>
              <a:prstGeom prst="line">
                <a:avLst/>
              </a:prstGeom>
              <a:grpFill/>
              <a:ln w="38100">
                <a:solidFill>
                  <a:schemeClr val="bg1"/>
                </a:solidFill>
                <a:round/>
              </a:ln>
            </p:spPr>
            <p:txBody>
              <a:bodyPr/>
              <a:lstStyle/>
              <a:p>
                <a:endParaRPr lang="zh-CN" altLang="en-US"/>
              </a:p>
            </p:txBody>
          </p:sp>
          <p:sp>
            <p:nvSpPr>
              <p:cNvPr id="167" name="Line 94"/>
              <p:cNvSpPr>
                <a:spLocks noChangeShapeType="1"/>
              </p:cNvSpPr>
              <p:nvPr/>
            </p:nvSpPr>
            <p:spPr bwMode="auto">
              <a:xfrm>
                <a:off x="4042" y="2008"/>
                <a:ext cx="284" cy="0"/>
              </a:xfrm>
              <a:prstGeom prst="line">
                <a:avLst/>
              </a:prstGeom>
              <a:grpFill/>
              <a:ln w="38100">
                <a:solidFill>
                  <a:schemeClr val="bg1"/>
                </a:solidFill>
                <a:round/>
              </a:ln>
            </p:spPr>
            <p:txBody>
              <a:bodyPr/>
              <a:lstStyle/>
              <a:p>
                <a:endParaRPr lang="zh-CN" altLang="en-US"/>
              </a:p>
            </p:txBody>
          </p:sp>
          <p:sp>
            <p:nvSpPr>
              <p:cNvPr id="168" name="Line 95"/>
              <p:cNvSpPr>
                <a:spLocks noChangeShapeType="1"/>
              </p:cNvSpPr>
              <p:nvPr/>
            </p:nvSpPr>
            <p:spPr bwMode="auto">
              <a:xfrm>
                <a:off x="4751" y="2008"/>
                <a:ext cx="400" cy="0"/>
              </a:xfrm>
              <a:prstGeom prst="line">
                <a:avLst/>
              </a:prstGeom>
              <a:grpFill/>
              <a:ln w="38100">
                <a:solidFill>
                  <a:schemeClr val="bg1"/>
                </a:solidFill>
                <a:round/>
              </a:ln>
            </p:spPr>
            <p:txBody>
              <a:bodyPr/>
              <a:lstStyle/>
              <a:p>
                <a:endParaRPr lang="zh-CN" altLang="en-US"/>
              </a:p>
            </p:txBody>
          </p:sp>
          <p:sp>
            <p:nvSpPr>
              <p:cNvPr id="169" name="Line 96"/>
              <p:cNvSpPr>
                <a:spLocks noChangeShapeType="1"/>
              </p:cNvSpPr>
              <p:nvPr/>
            </p:nvSpPr>
            <p:spPr bwMode="auto">
              <a:xfrm flipV="1">
                <a:off x="4977" y="1384"/>
                <a:ext cx="0" cy="624"/>
              </a:xfrm>
              <a:prstGeom prst="line">
                <a:avLst/>
              </a:prstGeom>
              <a:grpFill/>
              <a:ln w="38100">
                <a:solidFill>
                  <a:schemeClr val="bg1"/>
                </a:solidFill>
                <a:round/>
              </a:ln>
            </p:spPr>
            <p:txBody>
              <a:bodyPr/>
              <a:lstStyle/>
              <a:p>
                <a:endParaRPr lang="zh-CN" altLang="en-US"/>
              </a:p>
            </p:txBody>
          </p:sp>
          <p:sp>
            <p:nvSpPr>
              <p:cNvPr id="170" name="AutoShape 97"/>
              <p:cNvSpPr>
                <a:spLocks noChangeAspect="1" noChangeArrowheads="1"/>
              </p:cNvSpPr>
              <p:nvPr/>
            </p:nvSpPr>
            <p:spPr bwMode="auto">
              <a:xfrm rot="2700000">
                <a:off x="4140" y="1285"/>
                <a:ext cx="186" cy="186"/>
              </a:xfrm>
              <a:prstGeom prst="rtTriangle">
                <a:avLst/>
              </a:prstGeom>
              <a:grpFill/>
              <a:ln w="38100" algn="ctr">
                <a:solidFill>
                  <a:schemeClr val="bg1"/>
                </a:solidFill>
                <a:miter lim="800000"/>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1" name="Oval 98"/>
              <p:cNvSpPr>
                <a:spLocks noChangeAspect="1" noChangeArrowheads="1"/>
              </p:cNvSpPr>
              <p:nvPr/>
            </p:nvSpPr>
            <p:spPr bwMode="auto">
              <a:xfrm>
                <a:off x="4115" y="1423"/>
                <a:ext cx="57" cy="57"/>
              </a:xfrm>
              <a:prstGeom prst="ellipse">
                <a:avLst/>
              </a:prstGeom>
              <a:grpFill/>
              <a:ln w="38100" algn="ctr">
                <a:solidFill>
                  <a:schemeClr val="bg1"/>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2" name="Line 100"/>
              <p:cNvSpPr>
                <a:spLocks noChangeShapeType="1"/>
              </p:cNvSpPr>
              <p:nvPr/>
            </p:nvSpPr>
            <p:spPr bwMode="auto">
              <a:xfrm>
                <a:off x="4245" y="1384"/>
                <a:ext cx="733" cy="0"/>
              </a:xfrm>
              <a:prstGeom prst="line">
                <a:avLst/>
              </a:prstGeom>
              <a:grpFill/>
              <a:ln w="38100">
                <a:solidFill>
                  <a:schemeClr val="bg1"/>
                </a:solidFill>
                <a:round/>
              </a:ln>
            </p:spPr>
            <p:txBody>
              <a:bodyPr/>
              <a:lstStyle/>
              <a:p>
                <a:endParaRPr lang="zh-CN" altLang="en-US"/>
              </a:p>
            </p:txBody>
          </p:sp>
          <p:sp>
            <p:nvSpPr>
              <p:cNvPr id="173" name="Line 101"/>
              <p:cNvSpPr>
                <a:spLocks noChangeShapeType="1"/>
              </p:cNvSpPr>
              <p:nvPr/>
            </p:nvSpPr>
            <p:spPr bwMode="auto">
              <a:xfrm flipH="1">
                <a:off x="2993" y="1485"/>
                <a:ext cx="1122" cy="0"/>
              </a:xfrm>
              <a:prstGeom prst="line">
                <a:avLst/>
              </a:prstGeom>
              <a:grpFill/>
              <a:ln w="38100">
                <a:solidFill>
                  <a:schemeClr val="bg1"/>
                </a:solidFill>
                <a:round/>
              </a:ln>
            </p:spPr>
            <p:txBody>
              <a:bodyPr/>
              <a:lstStyle/>
              <a:p>
                <a:endParaRPr lang="zh-CN" altLang="en-US"/>
              </a:p>
            </p:txBody>
          </p:sp>
          <p:sp>
            <p:nvSpPr>
              <p:cNvPr id="174" name="Line 102"/>
              <p:cNvSpPr>
                <a:spLocks noChangeShapeType="1"/>
              </p:cNvSpPr>
              <p:nvPr/>
            </p:nvSpPr>
            <p:spPr bwMode="auto">
              <a:xfrm flipH="1">
                <a:off x="3135" y="1299"/>
                <a:ext cx="1037" cy="0"/>
              </a:xfrm>
              <a:prstGeom prst="line">
                <a:avLst/>
              </a:prstGeom>
              <a:grpFill/>
              <a:ln w="38100">
                <a:solidFill>
                  <a:schemeClr val="bg1"/>
                </a:solidFill>
                <a:round/>
              </a:ln>
            </p:spPr>
            <p:txBody>
              <a:bodyPr/>
              <a:lstStyle/>
              <a:p>
                <a:endParaRPr lang="zh-CN" altLang="en-US"/>
              </a:p>
            </p:txBody>
          </p:sp>
          <p:sp>
            <p:nvSpPr>
              <p:cNvPr id="175" name="Text Box 103"/>
              <p:cNvSpPr txBox="1">
                <a:spLocks noChangeArrowheads="1"/>
              </p:cNvSpPr>
              <p:nvPr/>
            </p:nvSpPr>
            <p:spPr bwMode="auto">
              <a:xfrm>
                <a:off x="240" y="1934"/>
                <a:ext cx="230" cy="250"/>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ctr" eaLnBrk="1" hangingPunct="1"/>
                <a:r>
                  <a:rPr kumimoji="0" lang="en-US" altLang="zh-CN" sz="2000">
                    <a:solidFill>
                      <a:srgbClr val="FFFF17"/>
                    </a:solidFill>
                  </a:rPr>
                  <a:t>I</a:t>
                </a:r>
                <a:r>
                  <a:rPr kumimoji="0" lang="en-US" altLang="zh-CN" sz="2000" baseline="-25000">
                    <a:solidFill>
                      <a:srgbClr val="FFFF17"/>
                    </a:solidFill>
                  </a:rPr>
                  <a:t>7</a:t>
                </a:r>
                <a:endParaRPr kumimoji="0" lang="en-US" altLang="zh-CN" sz="2000">
                  <a:solidFill>
                    <a:srgbClr val="FFFF17"/>
                  </a:solidFill>
                </a:endParaRPr>
              </a:p>
            </p:txBody>
          </p:sp>
          <p:sp>
            <p:nvSpPr>
              <p:cNvPr id="176" name="Text Box 104"/>
              <p:cNvSpPr txBox="1">
                <a:spLocks noChangeArrowheads="1"/>
              </p:cNvSpPr>
              <p:nvPr/>
            </p:nvSpPr>
            <p:spPr bwMode="auto">
              <a:xfrm>
                <a:off x="827" y="1963"/>
                <a:ext cx="266" cy="250"/>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ctr" eaLnBrk="1" hangingPunct="1"/>
                <a:r>
                  <a:rPr kumimoji="0" lang="en-US" altLang="zh-CN" sz="2000">
                    <a:solidFill>
                      <a:srgbClr val="FFFF17"/>
                    </a:solidFill>
                  </a:rPr>
                  <a:t>P</a:t>
                </a:r>
                <a:r>
                  <a:rPr kumimoji="0" lang="en-US" altLang="zh-CN" sz="2000" baseline="-25000">
                    <a:solidFill>
                      <a:srgbClr val="FFFF17"/>
                    </a:solidFill>
                  </a:rPr>
                  <a:t>0</a:t>
                </a:r>
                <a:endParaRPr kumimoji="0" lang="en-US" altLang="zh-CN" sz="2000">
                  <a:solidFill>
                    <a:srgbClr val="FFFF17"/>
                  </a:solidFill>
                </a:endParaRPr>
              </a:p>
            </p:txBody>
          </p:sp>
          <p:sp>
            <p:nvSpPr>
              <p:cNvPr id="177" name="Text Box 105"/>
              <p:cNvSpPr txBox="1">
                <a:spLocks noChangeArrowheads="1"/>
              </p:cNvSpPr>
              <p:nvPr/>
            </p:nvSpPr>
            <p:spPr bwMode="auto">
              <a:xfrm>
                <a:off x="849" y="2166"/>
                <a:ext cx="266" cy="250"/>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ctr" eaLnBrk="1" hangingPunct="1"/>
                <a:r>
                  <a:rPr kumimoji="0" lang="en-US" altLang="zh-CN" sz="2000">
                    <a:solidFill>
                      <a:srgbClr val="FFFF17"/>
                    </a:solidFill>
                  </a:rPr>
                  <a:t>P</a:t>
                </a:r>
                <a:r>
                  <a:rPr kumimoji="0" lang="en-US" altLang="zh-CN" sz="2000" baseline="-25000">
                    <a:solidFill>
                      <a:srgbClr val="FFFF17"/>
                    </a:solidFill>
                  </a:rPr>
                  <a:t>1</a:t>
                </a:r>
                <a:endParaRPr kumimoji="0" lang="en-US" altLang="zh-CN" sz="2000">
                  <a:solidFill>
                    <a:srgbClr val="FFFF17"/>
                  </a:solidFill>
                </a:endParaRPr>
              </a:p>
            </p:txBody>
          </p:sp>
          <p:sp>
            <p:nvSpPr>
              <p:cNvPr id="178" name="Text Box 106"/>
              <p:cNvSpPr txBox="1">
                <a:spLocks noChangeArrowheads="1"/>
              </p:cNvSpPr>
              <p:nvPr/>
            </p:nvSpPr>
            <p:spPr bwMode="auto">
              <a:xfrm>
                <a:off x="867" y="2559"/>
                <a:ext cx="308" cy="178"/>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spAutoFit/>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ctr" eaLnBrk="1" hangingPunct="1"/>
                <a:r>
                  <a:rPr kumimoji="0" lang="en-US" altLang="zh-CN" sz="2000">
                    <a:solidFill>
                      <a:srgbClr val="FFFF17"/>
                    </a:solidFill>
                  </a:rPr>
                  <a:t>...</a:t>
                </a:r>
                <a:endParaRPr kumimoji="0" lang="en-US" altLang="zh-CN" sz="2000">
                  <a:solidFill>
                    <a:srgbClr val="FFFF17"/>
                  </a:solidFill>
                </a:endParaRPr>
              </a:p>
            </p:txBody>
          </p:sp>
          <p:sp>
            <p:nvSpPr>
              <p:cNvPr id="179" name="Text Box 107"/>
              <p:cNvSpPr txBox="1">
                <a:spLocks noChangeArrowheads="1"/>
              </p:cNvSpPr>
              <p:nvPr/>
            </p:nvSpPr>
            <p:spPr bwMode="auto">
              <a:xfrm>
                <a:off x="893" y="3097"/>
                <a:ext cx="266" cy="250"/>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ctr" eaLnBrk="1" hangingPunct="1"/>
                <a:r>
                  <a:rPr kumimoji="0" lang="en-US" altLang="zh-CN" sz="2000">
                    <a:solidFill>
                      <a:srgbClr val="FFFF17"/>
                    </a:solidFill>
                  </a:rPr>
                  <a:t>P</a:t>
                </a:r>
                <a:r>
                  <a:rPr kumimoji="0" lang="en-US" altLang="zh-CN" sz="2000" baseline="-25000">
                    <a:solidFill>
                      <a:srgbClr val="FFFF17"/>
                    </a:solidFill>
                  </a:rPr>
                  <a:t>7</a:t>
                </a:r>
                <a:endParaRPr kumimoji="0" lang="en-US" altLang="zh-CN" sz="2000">
                  <a:solidFill>
                    <a:srgbClr val="FFFF17"/>
                  </a:solidFill>
                </a:endParaRPr>
              </a:p>
            </p:txBody>
          </p:sp>
          <p:sp>
            <p:nvSpPr>
              <p:cNvPr id="180" name="Oval 112"/>
              <p:cNvSpPr>
                <a:spLocks noChangeArrowheads="1"/>
              </p:cNvSpPr>
              <p:nvPr/>
            </p:nvSpPr>
            <p:spPr bwMode="auto">
              <a:xfrm>
                <a:off x="1250" y="1293"/>
                <a:ext cx="76" cy="76"/>
              </a:xfrm>
              <a:prstGeom prst="ellipse">
                <a:avLst/>
              </a:prstGeom>
              <a:grpFill/>
              <a:ln w="38100">
                <a:solidFill>
                  <a:srgbClr val="FF00FF"/>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1" name="Oval 113"/>
              <p:cNvSpPr>
                <a:spLocks noChangeArrowheads="1"/>
              </p:cNvSpPr>
              <p:nvPr/>
            </p:nvSpPr>
            <p:spPr bwMode="auto">
              <a:xfrm>
                <a:off x="1391" y="1434"/>
                <a:ext cx="76" cy="76"/>
              </a:xfrm>
              <a:prstGeom prst="ellipse">
                <a:avLst/>
              </a:prstGeom>
              <a:grpFill/>
              <a:ln w="38100">
                <a:solidFill>
                  <a:srgbClr val="FF00FF"/>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 name="Oval 114"/>
              <p:cNvSpPr>
                <a:spLocks noChangeArrowheads="1"/>
              </p:cNvSpPr>
              <p:nvPr/>
            </p:nvSpPr>
            <p:spPr bwMode="auto">
              <a:xfrm>
                <a:off x="1565" y="1608"/>
                <a:ext cx="76" cy="76"/>
              </a:xfrm>
              <a:prstGeom prst="ellipse">
                <a:avLst/>
              </a:prstGeom>
              <a:grpFill/>
              <a:ln w="38100">
                <a:solidFill>
                  <a:srgbClr val="FF00FF"/>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3" name="Oval 115"/>
              <p:cNvSpPr>
                <a:spLocks noChangeArrowheads="1"/>
              </p:cNvSpPr>
              <p:nvPr/>
            </p:nvSpPr>
            <p:spPr bwMode="auto">
              <a:xfrm>
                <a:off x="1750" y="1760"/>
                <a:ext cx="76" cy="76"/>
              </a:xfrm>
              <a:prstGeom prst="ellipse">
                <a:avLst/>
              </a:prstGeom>
              <a:grpFill/>
              <a:ln w="38100">
                <a:solidFill>
                  <a:srgbClr val="FF00FF"/>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 name="Oval 116"/>
              <p:cNvSpPr>
                <a:spLocks noChangeArrowheads="1"/>
              </p:cNvSpPr>
              <p:nvPr/>
            </p:nvSpPr>
            <p:spPr bwMode="auto">
              <a:xfrm>
                <a:off x="1229" y="2107"/>
                <a:ext cx="76" cy="76"/>
              </a:xfrm>
              <a:prstGeom prst="ellipse">
                <a:avLst/>
              </a:prstGeom>
              <a:grpFill/>
              <a:ln w="38100">
                <a:solidFill>
                  <a:srgbClr val="FF00FF"/>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 name="Oval 117"/>
              <p:cNvSpPr>
                <a:spLocks noChangeArrowheads="1"/>
              </p:cNvSpPr>
              <p:nvPr/>
            </p:nvSpPr>
            <p:spPr bwMode="auto">
              <a:xfrm>
                <a:off x="1555" y="2107"/>
                <a:ext cx="76" cy="76"/>
              </a:xfrm>
              <a:prstGeom prst="ellipse">
                <a:avLst/>
              </a:prstGeom>
              <a:grpFill/>
              <a:ln w="38100">
                <a:solidFill>
                  <a:srgbClr val="FF00FF"/>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6" name="Oval 118"/>
              <p:cNvSpPr>
                <a:spLocks noChangeArrowheads="1"/>
              </p:cNvSpPr>
              <p:nvPr/>
            </p:nvSpPr>
            <p:spPr bwMode="auto">
              <a:xfrm>
                <a:off x="1392" y="2259"/>
                <a:ext cx="76" cy="76"/>
              </a:xfrm>
              <a:prstGeom prst="ellipse">
                <a:avLst/>
              </a:prstGeom>
              <a:grpFill/>
              <a:ln w="38100">
                <a:solidFill>
                  <a:srgbClr val="FF00FF"/>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7" name="Oval 119"/>
              <p:cNvSpPr>
                <a:spLocks noChangeArrowheads="1"/>
              </p:cNvSpPr>
              <p:nvPr/>
            </p:nvSpPr>
            <p:spPr bwMode="auto">
              <a:xfrm>
                <a:off x="1250" y="3303"/>
                <a:ext cx="76" cy="76"/>
              </a:xfrm>
              <a:prstGeom prst="ellipse">
                <a:avLst/>
              </a:prstGeom>
              <a:grpFill/>
              <a:ln w="38100">
                <a:solidFill>
                  <a:srgbClr val="FF00FF"/>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8" name="Oval 120"/>
              <p:cNvSpPr>
                <a:spLocks noChangeArrowheads="1"/>
              </p:cNvSpPr>
              <p:nvPr/>
            </p:nvSpPr>
            <p:spPr bwMode="auto">
              <a:xfrm>
                <a:off x="1392" y="3303"/>
                <a:ext cx="76" cy="76"/>
              </a:xfrm>
              <a:prstGeom prst="ellipse">
                <a:avLst/>
              </a:prstGeom>
              <a:grpFill/>
              <a:ln w="38100">
                <a:solidFill>
                  <a:srgbClr val="FF00FF"/>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9" name="Oval 121"/>
              <p:cNvSpPr>
                <a:spLocks noChangeArrowheads="1"/>
              </p:cNvSpPr>
              <p:nvPr/>
            </p:nvSpPr>
            <p:spPr bwMode="auto">
              <a:xfrm>
                <a:off x="3098" y="1260"/>
                <a:ext cx="76" cy="76"/>
              </a:xfrm>
              <a:prstGeom prst="ellipse">
                <a:avLst/>
              </a:prstGeom>
              <a:grpFill/>
              <a:ln w="38100">
                <a:solidFill>
                  <a:srgbClr val="FF00FF"/>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0" name="Oval 122"/>
              <p:cNvSpPr>
                <a:spLocks noChangeArrowheads="1"/>
              </p:cNvSpPr>
              <p:nvPr/>
            </p:nvSpPr>
            <p:spPr bwMode="auto">
              <a:xfrm>
                <a:off x="2945" y="1445"/>
                <a:ext cx="76" cy="76"/>
              </a:xfrm>
              <a:prstGeom prst="ellipse">
                <a:avLst/>
              </a:prstGeom>
              <a:grpFill/>
              <a:ln w="38100">
                <a:solidFill>
                  <a:srgbClr val="FF00FF"/>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1" name="Oval 123"/>
              <p:cNvSpPr>
                <a:spLocks noChangeArrowheads="1"/>
              </p:cNvSpPr>
              <p:nvPr/>
            </p:nvSpPr>
            <p:spPr bwMode="auto">
              <a:xfrm>
                <a:off x="2945" y="2108"/>
                <a:ext cx="76" cy="76"/>
              </a:xfrm>
              <a:prstGeom prst="ellipse">
                <a:avLst/>
              </a:prstGeom>
              <a:grpFill/>
              <a:ln w="38100">
                <a:solidFill>
                  <a:srgbClr val="FF00FF"/>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2" name="Oval 124"/>
              <p:cNvSpPr>
                <a:spLocks noChangeArrowheads="1"/>
              </p:cNvSpPr>
              <p:nvPr/>
            </p:nvSpPr>
            <p:spPr bwMode="auto">
              <a:xfrm>
                <a:off x="2945" y="2271"/>
                <a:ext cx="76" cy="76"/>
              </a:xfrm>
              <a:prstGeom prst="ellipse">
                <a:avLst/>
              </a:prstGeom>
              <a:grpFill/>
              <a:ln w="38100">
                <a:solidFill>
                  <a:srgbClr val="FF00FF"/>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3" name="Oval 125"/>
              <p:cNvSpPr>
                <a:spLocks noChangeArrowheads="1"/>
              </p:cNvSpPr>
              <p:nvPr/>
            </p:nvSpPr>
            <p:spPr bwMode="auto">
              <a:xfrm>
                <a:off x="4934" y="1977"/>
                <a:ext cx="76" cy="76"/>
              </a:xfrm>
              <a:prstGeom prst="ellipse">
                <a:avLst/>
              </a:prstGeom>
              <a:grpFill/>
              <a:ln w="38100">
                <a:solidFill>
                  <a:srgbClr val="FF00FF"/>
                </a:solidFill>
                <a:round/>
              </a:ln>
            </p:spPr>
            <p:txBody>
              <a:bodyPr wrap="none"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15" name="AutoShape 126"/>
            <p:cNvSpPr>
              <a:spLocks noChangeArrowheads="1"/>
            </p:cNvSpPr>
            <p:nvPr/>
          </p:nvSpPr>
          <p:spPr bwMode="auto">
            <a:xfrm>
              <a:off x="5762625" y="5873750"/>
              <a:ext cx="3157538" cy="550863"/>
            </a:xfrm>
            <a:prstGeom prst="wedgeRoundRectCallout">
              <a:avLst>
                <a:gd name="adj1" fmla="val -27176"/>
                <a:gd name="adj2" fmla="val -409944"/>
                <a:gd name="adj3" fmla="val 16667"/>
              </a:avLst>
            </a:prstGeom>
            <a:grpFill/>
            <a:ln w="38100">
              <a:solidFill>
                <a:srgbClr val="CCFFFF"/>
              </a:solidFill>
              <a:miter lim="800000"/>
            </a:ln>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400">
                  <a:solidFill>
                    <a:srgbClr val="FF0000"/>
                  </a:solidFill>
                </a:rPr>
                <a:t>D= P</a:t>
              </a:r>
              <a:r>
                <a:rPr kumimoji="0" lang="en-US" altLang="zh-CN" sz="2400" baseline="-25000">
                  <a:solidFill>
                    <a:srgbClr val="FF0000"/>
                  </a:solidFill>
                </a:rPr>
                <a:t>0</a:t>
              </a:r>
              <a:r>
                <a:rPr kumimoji="0" lang="en-US" altLang="zh-CN" sz="2400">
                  <a:solidFill>
                    <a:srgbClr val="FF0000"/>
                  </a:solidFill>
                </a:rPr>
                <a:t>+P</a:t>
              </a:r>
              <a:r>
                <a:rPr kumimoji="0" lang="en-US" altLang="zh-CN" sz="2400" baseline="-25000">
                  <a:solidFill>
                    <a:srgbClr val="FF0000"/>
                  </a:solidFill>
                </a:rPr>
                <a:t>1</a:t>
              </a:r>
              <a:r>
                <a:rPr kumimoji="0" lang="en-US" altLang="zh-CN" sz="2400">
                  <a:solidFill>
                    <a:srgbClr val="FF0000"/>
                  </a:solidFill>
                </a:rPr>
                <a:t>+P</a:t>
              </a:r>
              <a:r>
                <a:rPr kumimoji="0" lang="en-US" altLang="zh-CN" sz="2400" baseline="-25000">
                  <a:solidFill>
                    <a:srgbClr val="FF0000"/>
                  </a:solidFill>
                </a:rPr>
                <a:t>2</a:t>
              </a:r>
              <a:r>
                <a:rPr kumimoji="0" lang="en-US" altLang="zh-CN" sz="2400">
                  <a:solidFill>
                    <a:srgbClr val="FF0000"/>
                  </a:solidFill>
                </a:rPr>
                <a:t>+…+P</a:t>
              </a:r>
              <a:r>
                <a:rPr kumimoji="0" lang="en-US" altLang="zh-CN" sz="2400" baseline="-25000">
                  <a:solidFill>
                    <a:srgbClr val="FF0000"/>
                  </a:solidFill>
                </a:rPr>
                <a:t>7</a:t>
              </a:r>
              <a:endParaRPr kumimoji="0" lang="en-US" altLang="zh-CN" sz="2400" baseline="-25000">
                <a:solidFill>
                  <a:srgbClr val="FF0000"/>
                </a:solidFill>
              </a:endParaRPr>
            </a:p>
            <a:p>
              <a:pPr eaLnBrk="1" hangingPunct="1"/>
              <a:endParaRPr lang="en-US" altLang="zh-CN" sz="2400">
                <a:solidFill>
                  <a:srgbClr val="FF0000"/>
                </a:solidFill>
              </a:endParaRPr>
            </a:p>
          </p:txBody>
        </p:sp>
      </p:grpSp>
    </p:spTree>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478588"/>
            <a:ext cx="903288" cy="338137"/>
          </a:xfrm>
          <a:prstGeom prst="rect">
            <a:avLst/>
          </a:prstGeom>
        </p:spPr>
        <p:txBody>
          <a:bodyPr/>
          <a:lstStyle/>
          <a:p>
            <a:pPr>
              <a:defRPr/>
            </a:pPr>
            <a:fld id="{315B291C-51FB-4C18-A138-CCB3C24CD792}" type="slidenum">
              <a:rPr lang="en-US" altLang="zh-CN" smtClean="0"/>
            </a:fld>
            <a:endParaRPr lang="en-US" altLang="zh-CN" dirty="0"/>
          </a:p>
        </p:txBody>
      </p:sp>
      <p:sp>
        <p:nvSpPr>
          <p:cNvPr id="7" name="Text Box 12"/>
          <p:cNvSpPr txBox="1">
            <a:spLocks noGrp="1" noChangeArrowheads="1"/>
          </p:cNvSpPr>
          <p:nvPr>
            <p:ph type="ctrTitle"/>
          </p:nvPr>
        </p:nvSpPr>
        <p:spPr bwMode="auto">
          <a:xfrm>
            <a:off x="510620" y="1280898"/>
            <a:ext cx="7819548" cy="757130"/>
          </a:xfrm>
          <a:prstGeom prst="rect">
            <a:avLst/>
          </a:prstGeom>
          <a:noFill/>
          <a:ln>
            <a:noFill/>
          </a:ln>
          <a:effectLst/>
        </p:spPr>
        <p:txBody>
          <a:bodyPr wrap="square">
            <a:spAutoFit/>
          </a:bodyPr>
          <a:lstStyle/>
          <a:p>
            <a:pPr>
              <a:lnSpc>
                <a:spcPct val="90000"/>
              </a:lnSpc>
              <a:spcBef>
                <a:spcPct val="20000"/>
              </a:spcBef>
              <a:buClr>
                <a:srgbClr val="FF0000"/>
              </a:buClr>
              <a:buFont typeface="Wingdings" panose="05000000000000000000" pitchFamily="2" charset="2"/>
              <a:buChar char="v"/>
              <a:defRPr/>
            </a:pPr>
            <a:r>
              <a:rPr kumimoji="0" lang="en-US" altLang="zh-CN" sz="2400" b="0" dirty="0">
                <a:effectLst>
                  <a:outerShdw blurRad="38100" dist="38100" dir="2700000" algn="tl">
                    <a:srgbClr val="000000"/>
                  </a:outerShdw>
                </a:effectLst>
                <a:latin typeface="+mn-ea"/>
                <a:ea typeface="+mn-ea"/>
              </a:rPr>
              <a:t>GAL</a:t>
            </a:r>
            <a:r>
              <a:rPr kumimoji="0" lang="zh-CN" altLang="en-US" sz="2400" b="0" dirty="0">
                <a:effectLst>
                  <a:outerShdw blurRad="38100" dist="38100" dir="2700000" algn="tl">
                    <a:srgbClr val="000000"/>
                  </a:outerShdw>
                </a:effectLst>
                <a:latin typeface="+mn-ea"/>
                <a:ea typeface="+mn-ea"/>
              </a:rPr>
              <a:t>每个输出接有输出宏单元</a:t>
            </a:r>
            <a:r>
              <a:rPr kumimoji="0" lang="en-US" altLang="zh-CN" sz="2400" b="0" dirty="0">
                <a:effectLst>
                  <a:outerShdw blurRad="38100" dist="38100" dir="2700000" algn="tl">
                    <a:srgbClr val="000000"/>
                  </a:outerShdw>
                </a:effectLst>
                <a:latin typeface="+mn-ea"/>
                <a:ea typeface="+mn-ea"/>
              </a:rPr>
              <a:t>OLMC , </a:t>
            </a:r>
            <a:r>
              <a:rPr kumimoji="0" lang="zh-CN" altLang="en-US" sz="2400" b="0" dirty="0">
                <a:effectLst>
                  <a:outerShdw blurRad="38100" dist="38100" dir="2700000" algn="tl">
                    <a:srgbClr val="000000"/>
                  </a:outerShdw>
                </a:effectLst>
                <a:latin typeface="+mn-ea"/>
                <a:ea typeface="+mn-ea"/>
              </a:rPr>
              <a:t>通过对</a:t>
            </a:r>
            <a:r>
              <a:rPr kumimoji="0" lang="en-US" altLang="zh-CN" sz="2400" b="0" dirty="0">
                <a:effectLst>
                  <a:outerShdw blurRad="38100" dist="38100" dir="2700000" algn="tl">
                    <a:srgbClr val="000000"/>
                  </a:outerShdw>
                </a:effectLst>
                <a:latin typeface="+mn-ea"/>
                <a:ea typeface="+mn-ea"/>
              </a:rPr>
              <a:t>OLMC</a:t>
            </a:r>
            <a:r>
              <a:rPr kumimoji="0" lang="zh-CN" altLang="en-US" sz="2400" b="0" dirty="0">
                <a:effectLst>
                  <a:outerShdw blurRad="38100" dist="38100" dir="2700000" algn="tl">
                    <a:srgbClr val="000000"/>
                  </a:outerShdw>
                </a:effectLst>
                <a:latin typeface="+mn-ea"/>
                <a:ea typeface="+mn-ea"/>
              </a:rPr>
              <a:t>编程</a:t>
            </a:r>
            <a:r>
              <a:rPr kumimoji="0" lang="en-US" altLang="zh-CN" sz="2400" b="0" dirty="0">
                <a:effectLst>
                  <a:outerShdw blurRad="38100" dist="38100" dir="2700000" algn="tl">
                    <a:srgbClr val="000000"/>
                  </a:outerShdw>
                </a:effectLst>
                <a:latin typeface="+mn-ea"/>
                <a:ea typeface="+mn-ea"/>
              </a:rPr>
              <a:t>,</a:t>
            </a:r>
            <a:r>
              <a:rPr kumimoji="0" lang="zh-CN" altLang="en-US" sz="2400" b="0" dirty="0">
                <a:effectLst>
                  <a:outerShdw blurRad="38100" dist="38100" dir="2700000" algn="tl">
                    <a:srgbClr val="000000"/>
                  </a:outerShdw>
                </a:effectLst>
                <a:latin typeface="+mn-ea"/>
                <a:ea typeface="+mn-ea"/>
              </a:rPr>
              <a:t>可以得到多种输出方式</a:t>
            </a:r>
            <a:r>
              <a:rPr kumimoji="0" lang="en-US" altLang="zh-CN" sz="2400" b="0" dirty="0">
                <a:effectLst>
                  <a:outerShdw blurRad="38100" dist="38100" dir="2700000" algn="tl">
                    <a:srgbClr val="000000"/>
                  </a:outerShdw>
                </a:effectLst>
                <a:latin typeface="+mn-ea"/>
                <a:ea typeface="+mn-ea"/>
              </a:rPr>
              <a:t>:</a:t>
            </a:r>
            <a:r>
              <a:rPr kumimoji="0" lang="zh-CN" altLang="en-US" sz="2400" b="0" dirty="0">
                <a:effectLst>
                  <a:outerShdw blurRad="38100" dist="38100" dir="2700000" algn="tl">
                    <a:srgbClr val="000000"/>
                  </a:outerShdw>
                </a:effectLst>
                <a:latin typeface="+mn-ea"/>
                <a:ea typeface="+mn-ea"/>
              </a:rPr>
              <a:t>寄存器输出</a:t>
            </a:r>
            <a:r>
              <a:rPr kumimoji="0" lang="en-US" altLang="zh-CN" sz="2400" b="0" dirty="0">
                <a:effectLst>
                  <a:outerShdw blurRad="38100" dist="38100" dir="2700000" algn="tl">
                    <a:srgbClr val="000000"/>
                  </a:outerShdw>
                </a:effectLst>
                <a:latin typeface="+mn-ea"/>
                <a:ea typeface="+mn-ea"/>
              </a:rPr>
              <a:t>, </a:t>
            </a:r>
            <a:r>
              <a:rPr kumimoji="0" lang="zh-CN" altLang="en-US" sz="2400" b="0" dirty="0">
                <a:effectLst>
                  <a:outerShdw blurRad="38100" dist="38100" dir="2700000" algn="tl">
                    <a:srgbClr val="000000"/>
                  </a:outerShdw>
                </a:effectLst>
                <a:latin typeface="+mn-ea"/>
                <a:ea typeface="+mn-ea"/>
              </a:rPr>
              <a:t>组合逻辑输出等。</a:t>
            </a:r>
            <a:endParaRPr lang="zh-CN" altLang="en-US" sz="2400" b="0" dirty="0">
              <a:latin typeface="+mn-ea"/>
              <a:ea typeface="+mn-ea"/>
            </a:endParaRPr>
          </a:p>
        </p:txBody>
      </p:sp>
      <p:pic>
        <p:nvPicPr>
          <p:cNvPr id="5" name="Picture 4" descr="msotw9_temp0"/>
          <p:cNvPicPr>
            <a:picLocks noChangeAspect="1" noChangeArrowheads="1"/>
          </p:cNvPicPr>
          <p:nvPr/>
        </p:nvPicPr>
        <p:blipFill>
          <a:blip r:embed="rId1">
            <a:extLst>
              <a:ext uri="{28A0092B-C50C-407E-A947-70E740481C1C}">
                <a14:useLocalDpi xmlns:a14="http://schemas.microsoft.com/office/drawing/2010/main" val="0"/>
              </a:ext>
            </a:extLst>
          </a:blip>
          <a:srcRect l="4507" t="6906" r="6586"/>
          <a:stretch>
            <a:fillRect/>
          </a:stretch>
        </p:blipFill>
        <p:spPr bwMode="auto">
          <a:xfrm>
            <a:off x="510620" y="346075"/>
            <a:ext cx="7819548" cy="647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2" name="文本框 1"/>
          <p:cNvSpPr txBox="1"/>
          <p:nvPr/>
        </p:nvSpPr>
        <p:spPr bwMode="auto">
          <a:xfrm>
            <a:off x="88490" y="304800"/>
            <a:ext cx="1415845" cy="523220"/>
          </a:xfrm>
          <a:prstGeom prst="rect">
            <a:avLst/>
          </a:prstGeom>
          <a:solidFill>
            <a:schemeClr val="bg1"/>
          </a:solidFill>
          <a:ln>
            <a:noFill/>
          </a:ln>
          <a:effectLst/>
        </p:spPr>
        <p:txBody>
          <a:bodyPr wrap="square" rtlCol="0">
            <a:spAutoFit/>
          </a:bodyPr>
          <a:lstStyle/>
          <a:p>
            <a:pPr algn="l" eaLnBrk="1" hangingPunct="1">
              <a:spcBef>
                <a:spcPct val="50000"/>
              </a:spcBef>
              <a:buClrTx/>
              <a:buSzTx/>
              <a:buFontTx/>
              <a:buNone/>
            </a:pPr>
            <a:r>
              <a:rPr lang="en-US" altLang="zh-CN" dirty="0">
                <a:solidFill>
                  <a:schemeClr val="tx1"/>
                </a:solidFill>
                <a:latin typeface="Times New Roman" panose="02020603050405020304" pitchFamily="18" charset="0"/>
              </a:rPr>
              <a:t>9</a:t>
            </a:r>
            <a:r>
              <a:rPr lang="en-US" altLang="zh-CN" sz="2800" dirty="0">
                <a:solidFill>
                  <a:schemeClr val="tx1"/>
                </a:solidFill>
                <a:latin typeface="Times New Roman" panose="02020603050405020304" pitchFamily="18" charset="0"/>
              </a:rPr>
              <a:t>.GAL</a:t>
            </a:r>
            <a:endParaRPr lang="zh-CN" altLang="en-US" sz="2800" dirty="0">
              <a:solidFill>
                <a:schemeClr val="tx1"/>
              </a:solidFill>
              <a:latin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p:txBody>
          <a:bodyPr/>
          <a:lstStyle/>
          <a:p>
            <a:pPr algn="ctr">
              <a:defRPr/>
            </a:pPr>
            <a:fld id="{3F117AFB-4BE6-416E-9FAF-3740AEFB0D45}" type="slidenum">
              <a:rPr lang="en-US" altLang="zh-CN" sz="1100" smtClean="0">
                <a:solidFill>
                  <a:schemeClr val="tx1"/>
                </a:solidFill>
                <a:ea typeface="黑体" panose="02010609060101010101" pitchFamily="49" charset="-122"/>
              </a:rPr>
            </a:fld>
            <a:endParaRPr lang="en-US" altLang="zh-CN" sz="1100" dirty="0">
              <a:solidFill>
                <a:schemeClr val="tx1"/>
              </a:solidFill>
              <a:ea typeface="黑体" panose="02010609060101010101" pitchFamily="49" charset="-122"/>
            </a:endParaRPr>
          </a:p>
        </p:txBody>
      </p:sp>
      <p:pic>
        <p:nvPicPr>
          <p:cNvPr id="5122" name="Picture 2" descr="FPGA与CPLD基本结构与区别- 知乎"/>
          <p:cNvPicPr>
            <a:picLocks noChangeAspect="1" noChangeArrowheads="1"/>
          </p:cNvPicPr>
          <p:nvPr/>
        </p:nvPicPr>
        <p:blipFill rotWithShape="1">
          <a:blip r:embed="rId1">
            <a:extLst>
              <a:ext uri="{28A0092B-C50C-407E-A947-70E740481C1C}">
                <a14:useLocalDpi xmlns:a14="http://schemas.microsoft.com/office/drawing/2010/main" val="0"/>
              </a:ext>
            </a:extLst>
          </a:blip>
          <a:srcRect b="7227"/>
          <a:stretch>
            <a:fillRect/>
          </a:stretch>
        </p:blipFill>
        <p:spPr bwMode="auto">
          <a:xfrm>
            <a:off x="856793" y="1741023"/>
            <a:ext cx="7056571" cy="459167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4"/>
          <p:cNvSpPr txBox="1">
            <a:spLocks noChangeArrowheads="1"/>
          </p:cNvSpPr>
          <p:nvPr/>
        </p:nvSpPr>
        <p:spPr bwMode="auto">
          <a:xfrm>
            <a:off x="391100" y="145203"/>
            <a:ext cx="81867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ea typeface="黑体" panose="02010609060101010101" pitchFamily="49" charset="-122"/>
                <a:cs typeface="Times New Roman" panose="02020603050405020304" pitchFamily="18" charset="0"/>
              </a:rPr>
              <a:t>10</a:t>
            </a:r>
            <a:r>
              <a:rPr kumimoji="1" lang="en-US" altLang="zh-CN" sz="2800" i="0" u="none" strike="noStrike" kern="1200" cap="none" spc="0" normalizeH="0" baseline="0" noProof="0" dirty="0">
                <a:ln>
                  <a:noFill/>
                </a:ln>
                <a:uLnTx/>
                <a:uFillTx/>
                <a:ea typeface="黑体" panose="02010609060101010101" pitchFamily="49" charset="-122"/>
                <a:cs typeface="Times New Roman" panose="02020603050405020304" pitchFamily="18" charset="0"/>
              </a:rPr>
              <a:t>.CPLD</a:t>
            </a:r>
            <a:r>
              <a:rPr kumimoji="1" lang="zh-CN" altLang="en-US" sz="2800" i="0" u="none" strike="noStrike" kern="1200" cap="none" spc="0" normalizeH="0" baseline="0" noProof="0" dirty="0">
                <a:ln>
                  <a:noFill/>
                </a:ln>
                <a:uLnTx/>
                <a:uFillTx/>
                <a:ea typeface="黑体" panose="02010609060101010101" pitchFamily="49" charset="-122"/>
                <a:cs typeface="Times New Roman" panose="02020603050405020304" pitchFamily="18" charset="0"/>
              </a:rPr>
              <a:t>：复杂可编程逻辑器件</a:t>
            </a:r>
            <a:r>
              <a:rPr lang="en-US" altLang="zh-CN" sz="2800" dirty="0">
                <a:ea typeface="黑体" panose="02010609060101010101" pitchFamily="49" charset="-122"/>
                <a:cs typeface="Times New Roman" panose="02020603050405020304" pitchFamily="18" charset="0"/>
              </a:rPr>
              <a:t>        </a:t>
            </a:r>
            <a:endParaRPr kumimoji="1" lang="zh-CN" altLang="en-US" sz="2600" i="0" u="none" strike="noStrike" kern="1200" cap="none" spc="0" normalizeH="0" baseline="0" noProof="0" dirty="0">
              <a:ln>
                <a:noFill/>
              </a:ln>
              <a:uLnTx/>
              <a:uFillTx/>
              <a:ea typeface="黑体" panose="02010609060101010101" pitchFamily="49" charset="-122"/>
              <a:cs typeface="Times New Roman" panose="02020603050405020304" pitchFamily="18" charset="0"/>
            </a:endParaRPr>
          </a:p>
        </p:txBody>
      </p:sp>
      <p:sp>
        <p:nvSpPr>
          <p:cNvPr id="6" name="文本框 5"/>
          <p:cNvSpPr txBox="1"/>
          <p:nvPr/>
        </p:nvSpPr>
        <p:spPr bwMode="auto">
          <a:xfrm>
            <a:off x="504540" y="786916"/>
            <a:ext cx="810039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i="0" dirty="0">
                <a:solidFill>
                  <a:srgbClr val="121212"/>
                </a:solidFill>
                <a:effectLst/>
                <a:latin typeface="Times New Roman" panose="02020603050405020304" pitchFamily="18" charset="0"/>
                <a:cs typeface="Times New Roman" panose="02020603050405020304" pitchFamily="18" charset="0"/>
              </a:rPr>
              <a:t>CPLD</a:t>
            </a:r>
            <a:r>
              <a:rPr lang="zh-CN" altLang="en-US" sz="2400" i="0" dirty="0">
                <a:solidFill>
                  <a:srgbClr val="121212"/>
                </a:solidFill>
                <a:effectLst/>
                <a:latin typeface="Times New Roman" panose="02020603050405020304" pitchFamily="18" charset="0"/>
                <a:cs typeface="Times New Roman" panose="02020603050405020304" pitchFamily="18" charset="0"/>
              </a:rPr>
              <a:t>的基本结构（</a:t>
            </a:r>
            <a:r>
              <a:rPr lang="en-US" altLang="zh-CN" sz="2400" i="0" dirty="0">
                <a:solidFill>
                  <a:srgbClr val="121212"/>
                </a:solidFill>
                <a:effectLst/>
                <a:latin typeface="Times New Roman" panose="02020603050405020304" pitchFamily="18" charset="0"/>
                <a:cs typeface="Times New Roman" panose="02020603050405020304" pitchFamily="18" charset="0"/>
              </a:rPr>
              <a:t>1</a:t>
            </a:r>
            <a:r>
              <a:rPr lang="zh-CN" altLang="en-US" sz="2400" i="0" dirty="0">
                <a:solidFill>
                  <a:srgbClr val="121212"/>
                </a:solidFill>
                <a:effectLst/>
                <a:latin typeface="Times New Roman" panose="02020603050405020304" pitchFamily="18" charset="0"/>
                <a:cs typeface="Times New Roman" panose="02020603050405020304" pitchFamily="18" charset="0"/>
              </a:rPr>
              <a:t>）编程逻辑阵列（</a:t>
            </a:r>
            <a:r>
              <a:rPr lang="en-US" altLang="zh-CN" sz="2400" i="0" dirty="0">
                <a:solidFill>
                  <a:srgbClr val="121212"/>
                </a:solidFill>
                <a:effectLst/>
                <a:latin typeface="Times New Roman" panose="02020603050405020304" pitchFamily="18" charset="0"/>
                <a:cs typeface="Times New Roman" panose="02020603050405020304" pitchFamily="18" charset="0"/>
              </a:rPr>
              <a:t>LAB</a:t>
            </a:r>
            <a:r>
              <a:rPr lang="zh-CN" altLang="en-US" sz="2400" i="0" dirty="0">
                <a:solidFill>
                  <a:srgbClr val="121212"/>
                </a:solidFill>
                <a:effectLst/>
                <a:latin typeface="Times New Roman" panose="02020603050405020304" pitchFamily="18" charset="0"/>
                <a:cs typeface="Times New Roman" panose="02020603050405020304" pitchFamily="18" charset="0"/>
              </a:rPr>
              <a:t>）</a:t>
            </a:r>
            <a:r>
              <a:rPr lang="zh-CN" altLang="en-US" sz="2400" dirty="0">
                <a:solidFill>
                  <a:srgbClr val="121212"/>
                </a:solidFill>
                <a:latin typeface="Times New Roman" panose="02020603050405020304" pitchFamily="18" charset="0"/>
                <a:cs typeface="Times New Roman" panose="02020603050405020304" pitchFamily="18" charset="0"/>
              </a:rPr>
              <a:t>（</a:t>
            </a:r>
            <a:r>
              <a:rPr lang="en-US" altLang="zh-CN" sz="2400" dirty="0">
                <a:solidFill>
                  <a:srgbClr val="121212"/>
                </a:solidFill>
                <a:latin typeface="Times New Roman" panose="02020603050405020304" pitchFamily="18" charset="0"/>
                <a:cs typeface="Times New Roman" panose="02020603050405020304" pitchFamily="18" charset="0"/>
              </a:rPr>
              <a:t>2</a:t>
            </a:r>
            <a:r>
              <a:rPr lang="zh-CN" altLang="en-US" sz="2400" dirty="0">
                <a:solidFill>
                  <a:srgbClr val="121212"/>
                </a:solidFill>
                <a:latin typeface="Times New Roman" panose="02020603050405020304" pitchFamily="18" charset="0"/>
                <a:cs typeface="Times New Roman" panose="02020603050405020304" pitchFamily="18" charset="0"/>
              </a:rPr>
              <a:t>）</a:t>
            </a:r>
            <a:r>
              <a:rPr lang="zh-CN" altLang="en-US" sz="2400" i="0" dirty="0">
                <a:solidFill>
                  <a:srgbClr val="121212"/>
                </a:solidFill>
                <a:effectLst/>
                <a:latin typeface="Times New Roman" panose="02020603050405020304" pitchFamily="18" charset="0"/>
                <a:cs typeface="Times New Roman" panose="02020603050405020304" pitchFamily="18" charset="0"/>
              </a:rPr>
              <a:t>可编程</a:t>
            </a:r>
            <a:r>
              <a:rPr lang="en-US" altLang="zh-CN" sz="2400" i="0" dirty="0">
                <a:solidFill>
                  <a:srgbClr val="121212"/>
                </a:solidFill>
                <a:effectLst/>
                <a:latin typeface="Times New Roman" panose="02020603050405020304" pitchFamily="18" charset="0"/>
                <a:cs typeface="Times New Roman" panose="02020603050405020304" pitchFamily="18" charset="0"/>
              </a:rPr>
              <a:t>I/O</a:t>
            </a:r>
            <a:r>
              <a:rPr lang="zh-CN" altLang="en-US" sz="2400" i="0" dirty="0">
                <a:solidFill>
                  <a:srgbClr val="121212"/>
                </a:solidFill>
                <a:effectLst/>
                <a:latin typeface="Times New Roman" panose="02020603050405020304" pitchFamily="18" charset="0"/>
                <a:cs typeface="Times New Roman" panose="02020603050405020304" pitchFamily="18" charset="0"/>
              </a:rPr>
              <a:t>控制模块</a:t>
            </a:r>
            <a:r>
              <a:rPr lang="zh-CN" altLang="en-US" sz="2400" dirty="0">
                <a:solidFill>
                  <a:srgbClr val="121212"/>
                </a:solidFill>
                <a:latin typeface="Times New Roman" panose="02020603050405020304" pitchFamily="18" charset="0"/>
                <a:cs typeface="Times New Roman" panose="02020603050405020304" pitchFamily="18" charset="0"/>
              </a:rPr>
              <a:t>（</a:t>
            </a:r>
            <a:r>
              <a:rPr lang="en-US" altLang="zh-CN" sz="2400" dirty="0">
                <a:solidFill>
                  <a:srgbClr val="121212"/>
                </a:solidFill>
                <a:latin typeface="Times New Roman" panose="02020603050405020304" pitchFamily="18" charset="0"/>
                <a:cs typeface="Times New Roman" panose="02020603050405020304" pitchFamily="18" charset="0"/>
              </a:rPr>
              <a:t>3</a:t>
            </a:r>
            <a:r>
              <a:rPr lang="zh-CN" altLang="en-US" sz="2400" dirty="0">
                <a:solidFill>
                  <a:srgbClr val="121212"/>
                </a:solidFill>
                <a:latin typeface="Times New Roman" panose="02020603050405020304" pitchFamily="18" charset="0"/>
                <a:cs typeface="Times New Roman" panose="02020603050405020304" pitchFamily="18" charset="0"/>
              </a:rPr>
              <a:t>）</a:t>
            </a:r>
            <a:r>
              <a:rPr lang="zh-CN" altLang="en-US" sz="2400" i="0" dirty="0">
                <a:solidFill>
                  <a:srgbClr val="121212"/>
                </a:solidFill>
                <a:effectLst/>
                <a:latin typeface="Times New Roman" panose="02020603050405020304" pitchFamily="18" charset="0"/>
                <a:cs typeface="Times New Roman" panose="02020603050405020304" pitchFamily="18" charset="0"/>
              </a:rPr>
              <a:t>可编程内部连线（</a:t>
            </a:r>
            <a:r>
              <a:rPr lang="en-US" altLang="zh-CN" sz="2400" i="0" dirty="0">
                <a:solidFill>
                  <a:srgbClr val="121212"/>
                </a:solidFill>
                <a:effectLst/>
                <a:latin typeface="Times New Roman" panose="02020603050405020304" pitchFamily="18" charset="0"/>
                <a:cs typeface="Times New Roman" panose="02020603050405020304" pitchFamily="18" charset="0"/>
              </a:rPr>
              <a:t>PIA</a:t>
            </a:r>
            <a:r>
              <a:rPr lang="zh-CN" altLang="en-US" sz="2400" i="0" dirty="0">
                <a:solidFill>
                  <a:srgbClr val="121212"/>
                </a:solidFill>
                <a:effectLst/>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p:txBody>
          <a:bodyPr/>
          <a:lstStyle/>
          <a:p>
            <a:pPr algn="ctr">
              <a:defRPr/>
            </a:pPr>
            <a:fld id="{3F117AFB-4BE6-416E-9FAF-3740AEFB0D45}" type="slidenum">
              <a:rPr lang="en-US" altLang="zh-CN" sz="1100" smtClean="0">
                <a:solidFill>
                  <a:schemeClr val="tx1"/>
                </a:solidFill>
                <a:ea typeface="黑体" panose="02010609060101010101" pitchFamily="49" charset="-122"/>
              </a:rPr>
            </a:fld>
            <a:endParaRPr lang="en-US" altLang="zh-CN" sz="1100" dirty="0">
              <a:solidFill>
                <a:schemeClr val="tx1"/>
              </a:solidFill>
              <a:ea typeface="黑体" panose="02010609060101010101" pitchFamily="49" charset="-122"/>
            </a:endParaRPr>
          </a:p>
        </p:txBody>
      </p:sp>
      <p:sp>
        <p:nvSpPr>
          <p:cNvPr id="3" name="Text Box 4"/>
          <p:cNvSpPr txBox="1">
            <a:spLocks noChangeArrowheads="1"/>
          </p:cNvSpPr>
          <p:nvPr/>
        </p:nvSpPr>
        <p:spPr bwMode="auto">
          <a:xfrm>
            <a:off x="634524" y="271685"/>
            <a:ext cx="81867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ea typeface="黑体" panose="02010609060101010101" pitchFamily="49" charset="-122"/>
                <a:cs typeface="Times New Roman" panose="02020603050405020304" pitchFamily="18" charset="0"/>
              </a:rPr>
              <a:t>11.FPGA</a:t>
            </a:r>
            <a:r>
              <a:rPr lang="zh-CN" altLang="en-US" sz="2800" dirty="0">
                <a:ea typeface="黑体" panose="02010609060101010101" pitchFamily="49" charset="-122"/>
                <a:cs typeface="Times New Roman" panose="02020603050405020304" pitchFamily="18" charset="0"/>
              </a:rPr>
              <a:t>：</a:t>
            </a:r>
            <a:r>
              <a:rPr lang="zh-CN" altLang="en-US" sz="2600" dirty="0">
                <a:ea typeface="黑体" panose="02010609060101010101" pitchFamily="49" charset="-122"/>
                <a:cs typeface="Times New Roman" panose="02020603050405020304" pitchFamily="18" charset="0"/>
              </a:rPr>
              <a:t>现场可编程门阵列</a:t>
            </a:r>
            <a:endParaRPr kumimoji="1" lang="zh-CN" altLang="en-US" sz="2600" i="0" u="none" strike="noStrike" kern="1200" cap="none" spc="0" normalizeH="0" baseline="0" noProof="0" dirty="0">
              <a:ln>
                <a:noFill/>
              </a:ln>
              <a:uLnTx/>
              <a:uFillTx/>
              <a:ea typeface="黑体" panose="02010609060101010101" pitchFamily="49" charset="-122"/>
              <a:cs typeface="Times New Roman" panose="02020603050405020304" pitchFamily="18" charset="0"/>
            </a:endParaRPr>
          </a:p>
        </p:txBody>
      </p:sp>
      <p:pic>
        <p:nvPicPr>
          <p:cNvPr id="1026" name="Picture 2" descr="FPGA结构及工作原理_ChlorineBlue的博客-CSDN博客_fpga原理和结构"/>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57962" y="873647"/>
            <a:ext cx="6533142" cy="549195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bwMode="auto">
          <a:xfrm>
            <a:off x="271277" y="3275363"/>
            <a:ext cx="285253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FPGA</a:t>
            </a:r>
            <a:r>
              <a:rPr lang="zh-CN" altLang="zh-CN"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架构主要包括</a:t>
            </a:r>
            <a:endParaRPr lang="en-US" altLang="zh-CN"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可配置逻辑块</a:t>
            </a:r>
            <a:r>
              <a:rPr lang="en-US" altLang="zh-CN"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CLB</a:t>
            </a:r>
            <a:endParaRPr lang="en-US" altLang="zh-CN"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输入输出块</a:t>
            </a:r>
            <a:r>
              <a:rPr lang="en-US" altLang="zh-CN"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IOB</a:t>
            </a:r>
            <a:endParaRPr lang="en-US" altLang="zh-CN"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互连资源</a:t>
            </a:r>
            <a:r>
              <a:rPr lang="en-US" altLang="zh-CN"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IR</a:t>
            </a:r>
            <a:endParaRPr lang="en-US" altLang="zh-CN"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其它内嵌单元</a:t>
            </a:r>
            <a:endPar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478588"/>
            <a:ext cx="903288" cy="338137"/>
          </a:xfrm>
          <a:prstGeom prst="rect">
            <a:avLst/>
          </a:prstGeom>
        </p:spPr>
        <p:txBody>
          <a:bodyPr/>
          <a:lstStyle/>
          <a:p>
            <a:pPr>
              <a:defRPr/>
            </a:pPr>
            <a:fld id="{315B291C-51FB-4C18-A138-CCB3C24CD792}" type="slidenum">
              <a:rPr lang="en-US" altLang="zh-CN" sz="2000" smtClean="0">
                <a:solidFill>
                  <a:schemeClr val="tx1"/>
                </a:solidFill>
              </a:rPr>
            </a:fld>
            <a:endParaRPr lang="en-US" altLang="zh-CN" sz="2000" dirty="0">
              <a:solidFill>
                <a:schemeClr val="tx1"/>
              </a:solidFill>
            </a:endParaRPr>
          </a:p>
        </p:txBody>
      </p:sp>
      <p:sp>
        <p:nvSpPr>
          <p:cNvPr id="5" name="Rectangle 2"/>
          <p:cNvSpPr txBox="1">
            <a:spLocks noChangeArrowheads="1"/>
          </p:cNvSpPr>
          <p:nvPr/>
        </p:nvSpPr>
        <p:spPr>
          <a:xfrm>
            <a:off x="148605" y="1292504"/>
            <a:ext cx="8763000" cy="2016125"/>
          </a:xfrm>
          <a:prstGeom prst="rect">
            <a:avLst/>
          </a:prstGeom>
          <a:noFill/>
          <a:extLst>
            <a:ext uri="{91240B29-F687-4F45-9708-019B960494DF}">
              <a14:hiddenLine xmlns:a14="http://schemas.microsoft.com/office/drawing/2010/main" w="9525">
                <a:solidFill>
                  <a:schemeClr val="bg1"/>
                </a:solidFill>
                <a:miter lim="800000"/>
                <a:headEnd/>
                <a:tailEnd/>
              </a14:hiddenLine>
            </a:ext>
          </a:extLst>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1</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、只读存储器</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ROM</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Read Only </a:t>
            </a:r>
            <a:r>
              <a:rPr lang="en-US" altLang="zh-CN" sz="2600" b="0" dirty="0">
                <a:sym typeface="+mn-ea"/>
              </a:rPr>
              <a:t>Memory)</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：正常工作状态下只能读取数据，不能修改或重新写入数据。</a:t>
            </a:r>
            <a:endParaRPr lang="zh-CN" altLang="en-US" sz="2600" b="1" dirty="0">
              <a:latin typeface="Times New Roman" panose="02020603050405020304" pitchFamily="18" charset="0"/>
              <a:ea typeface="黑体" panose="02010609060101010101" pitchFamily="49" charset="-122"/>
              <a:cs typeface="Times New Roman" panose="02020603050405020304" pitchFamily="18" charset="0"/>
            </a:endParaRPr>
          </a:p>
          <a:p>
            <a:pPr>
              <a:buFontTx/>
              <a:buNone/>
            </a:pP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、随机存储器</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RAM</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0" dirty="0"/>
              <a:t>Random Access Memory)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：正常工作状态下，可以随时向存储器里写入数据或从中读出数据。</a:t>
            </a:r>
            <a:endParaRPr lang="zh-CN" altLang="en-US" sz="2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Text Box 3"/>
          <p:cNvSpPr txBox="1">
            <a:spLocks noChangeArrowheads="1"/>
          </p:cNvSpPr>
          <p:nvPr/>
        </p:nvSpPr>
        <p:spPr bwMode="auto">
          <a:xfrm>
            <a:off x="257175" y="4093319"/>
            <a:ext cx="85058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60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1</a:t>
            </a:r>
            <a:r>
              <a:rPr kumimoji="1" lang="zh-CN" altLang="en-US" sz="260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60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ROM </a:t>
            </a:r>
            <a:r>
              <a:rPr kumimoji="1" lang="zh-CN" altLang="en-US" sz="260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的优点是电路结构简单，而且在断电后数据不会丢失；缺点是只适用于存储那些固定数据的场合。</a:t>
            </a:r>
            <a:endParaRPr kumimoji="1" lang="zh-CN" altLang="en-US" sz="260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341313" y="274374"/>
            <a:ext cx="3743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三、分类及特点：</a:t>
            </a:r>
            <a:endParaRPr kumimoji="0" lang="zh-CN" altLang="en-US" sz="2800"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Text Box 5"/>
          <p:cNvSpPr txBox="1">
            <a:spLocks noChangeArrowheads="1"/>
          </p:cNvSpPr>
          <p:nvPr/>
        </p:nvSpPr>
        <p:spPr bwMode="auto">
          <a:xfrm>
            <a:off x="451644" y="773392"/>
            <a:ext cx="37449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800" i="0" u="none" strike="noStrike" kern="1200" cap="none" spc="0" normalizeH="0" baseline="0" noProof="0" dirty="0">
                <a:ln>
                  <a:noFill/>
                </a:ln>
                <a:solidFill>
                  <a:srgbClr val="00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800" i="0" u="none" strike="noStrike" kern="1200" cap="none" spc="0" normalizeH="0" baseline="0" noProof="0" dirty="0">
                <a:ln>
                  <a:noFill/>
                </a:ln>
                <a:solidFill>
                  <a:srgbClr val="00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一</a:t>
            </a:r>
            <a:r>
              <a:rPr kumimoji="0" lang="en-US" altLang="zh-CN" sz="2800" i="0" u="none" strike="noStrike" kern="1200" cap="none" spc="0" normalizeH="0" baseline="0" noProof="0" dirty="0">
                <a:ln>
                  <a:noFill/>
                </a:ln>
                <a:solidFill>
                  <a:srgbClr val="00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800" i="0" u="none" strike="noStrike" kern="1200" cap="none" spc="0" normalizeH="0" baseline="0" noProof="0" dirty="0">
                <a:ln>
                  <a:noFill/>
                </a:ln>
                <a:solidFill>
                  <a:srgbClr val="00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分类</a:t>
            </a:r>
            <a:endParaRPr kumimoji="0" lang="zh-CN" altLang="en-US" sz="2800" i="0" u="none" strike="noStrike" kern="1200" cap="none" spc="0" normalizeH="0" baseline="0" noProof="0" dirty="0">
              <a:ln>
                <a:noFill/>
              </a:ln>
              <a:solidFill>
                <a:srgbClr val="0000CC"/>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 Box 6"/>
          <p:cNvSpPr txBox="1">
            <a:spLocks noChangeArrowheads="1"/>
          </p:cNvSpPr>
          <p:nvPr/>
        </p:nvSpPr>
        <p:spPr bwMode="auto">
          <a:xfrm>
            <a:off x="341313" y="3531574"/>
            <a:ext cx="2592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i="0" u="none" strike="noStrike" kern="1200" cap="none" spc="0" normalizeH="0" baseline="0" noProof="0" dirty="0">
                <a:ln>
                  <a:noFill/>
                </a:ln>
                <a:solidFill>
                  <a:srgbClr val="00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i="0" u="none" strike="noStrike" kern="1200" cap="none" spc="0" normalizeH="0" baseline="0" noProof="0" dirty="0">
                <a:ln>
                  <a:noFill/>
                </a:ln>
                <a:solidFill>
                  <a:srgbClr val="00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二</a:t>
            </a:r>
            <a:r>
              <a:rPr kumimoji="1" lang="en-US" altLang="zh-CN" sz="2800" i="0" u="none" strike="noStrike" kern="1200" cap="none" spc="0" normalizeH="0" baseline="0" noProof="0" dirty="0">
                <a:ln>
                  <a:noFill/>
                </a:ln>
                <a:solidFill>
                  <a:srgbClr val="00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i="0" u="none" strike="noStrike" kern="1200" cap="none" spc="0" normalizeH="0" baseline="0" noProof="0" dirty="0">
                <a:ln>
                  <a:noFill/>
                </a:ln>
                <a:solidFill>
                  <a:srgbClr val="00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特点</a:t>
            </a:r>
            <a:r>
              <a:rPr kumimoji="1" lang="en-US" altLang="zh-CN" sz="2800" i="0" u="none" strike="noStrike" kern="1200" cap="none" spc="0" normalizeH="0" baseline="0" noProof="0" dirty="0">
                <a:ln>
                  <a:noFill/>
                </a:ln>
                <a:solidFill>
                  <a:srgbClr val="00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280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Text Box 7"/>
          <p:cNvSpPr txBox="1">
            <a:spLocks noChangeArrowheads="1"/>
          </p:cNvSpPr>
          <p:nvPr/>
        </p:nvSpPr>
        <p:spPr bwMode="auto">
          <a:xfrm>
            <a:off x="148605" y="5185926"/>
            <a:ext cx="867568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60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2</a:t>
            </a:r>
            <a:r>
              <a:rPr kumimoji="1" lang="zh-CN" altLang="en-US" sz="260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RAM</a:t>
            </a:r>
            <a:r>
              <a:rPr kumimoji="1" lang="zh-CN" altLang="en-US" sz="260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的优点是正常工作状态下就可以随时向存储器里写入数据或从中读取数据；缺点是一旦断电，数据会丢失。</a:t>
            </a:r>
            <a:endParaRPr kumimoji="1" lang="zh-CN" altLang="en-US" sz="260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build="p"/>
      <p:bldP spid="6"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9144" y="925744"/>
            <a:ext cx="6954715" cy="588136"/>
          </a:xfrm>
        </p:spPr>
        <p:txBody>
          <a:bodyPr/>
          <a:lstStyle/>
          <a:p>
            <a:r>
              <a:rPr lang="zh-CN" altLang="en-US" b="1" dirty="0">
                <a:ea typeface="黑体" panose="02010609060101010101" pitchFamily="49" charset="-122"/>
              </a:rPr>
              <a:t>为什么要用</a:t>
            </a:r>
            <a:br>
              <a:rPr lang="zh-CN" altLang="en-US" b="1" dirty="0">
                <a:ea typeface="黑体" panose="02010609060101010101" pitchFamily="49" charset="-122"/>
              </a:rPr>
            </a:br>
            <a:r>
              <a:rPr lang="zh-CN" altLang="en-US" b="1" dirty="0">
                <a:ea typeface="黑体" panose="02010609060101010101" pitchFamily="49" charset="-122"/>
              </a:rPr>
              <a:t>硬件描述语言来设计</a:t>
            </a:r>
            <a:r>
              <a:rPr lang="zh-CN" altLang="en-US" dirty="0">
                <a:ea typeface="黑体" panose="02010609060101010101" pitchFamily="49" charset="-122"/>
              </a:rPr>
              <a:t>？</a:t>
            </a:r>
            <a:r>
              <a:rPr lang="en-US" altLang="zh-CN" dirty="0" err="1">
                <a:ea typeface="黑体" panose="02010609060101010101" pitchFamily="49" charset="-122"/>
              </a:rPr>
              <a:t>V</a:t>
            </a:r>
            <a:r>
              <a:rPr lang="en-US" altLang="zh-CN" dirty="0" err="1"/>
              <a:t>ierlog</a:t>
            </a:r>
            <a:r>
              <a:rPr lang="zh-CN" altLang="en-US" dirty="0"/>
              <a:t>语言</a:t>
            </a:r>
            <a:endParaRPr lang="zh-CN" altLang="en-US" dirty="0"/>
          </a:p>
        </p:txBody>
      </p:sp>
      <p:sp>
        <p:nvSpPr>
          <p:cNvPr id="3" name="内容占位符 2"/>
          <p:cNvSpPr>
            <a:spLocks noGrp="1"/>
          </p:cNvSpPr>
          <p:nvPr>
            <p:ph idx="1"/>
          </p:nvPr>
        </p:nvSpPr>
        <p:spPr>
          <a:xfrm>
            <a:off x="950540" y="1586408"/>
            <a:ext cx="7610039" cy="4735856"/>
          </a:xfrm>
        </p:spPr>
        <p:txBody>
          <a:bodyPr/>
          <a:lstStyle/>
          <a:p>
            <a:pPr marL="457200" indent="-457200" eaLnBrk="1" hangingPunct="1">
              <a:lnSpc>
                <a:spcPct val="150000"/>
              </a:lnSpc>
              <a:buFont typeface="Arial" panose="020B0604020202020204" pitchFamily="34" charset="0"/>
              <a:buChar char="•"/>
              <a:defRPr/>
            </a:pPr>
            <a:r>
              <a:rPr lang="zh-CN" altLang="en-US" sz="2000" b="0" dirty="0"/>
              <a:t>集成度高体积小，保密性好！</a:t>
            </a:r>
            <a:endParaRPr lang="en-US" altLang="zh-CN" sz="2000" b="0" dirty="0"/>
          </a:p>
          <a:p>
            <a:pPr marL="457200" indent="-457200" eaLnBrk="1" hangingPunct="1">
              <a:lnSpc>
                <a:spcPct val="150000"/>
              </a:lnSpc>
              <a:buFont typeface="Arial" panose="020B0604020202020204" pitchFamily="34" charset="0"/>
              <a:buChar char="•"/>
              <a:defRPr/>
            </a:pPr>
            <a:r>
              <a:rPr lang="zh-CN" altLang="en-US" sz="2000" b="0" dirty="0"/>
              <a:t>人机界面友好，电路的逻辑功能容易理解；</a:t>
            </a:r>
            <a:endParaRPr lang="zh-CN" altLang="en-US" sz="2000" b="0" dirty="0"/>
          </a:p>
          <a:p>
            <a:pPr marL="457200" indent="-457200" eaLnBrk="1" hangingPunct="1">
              <a:lnSpc>
                <a:spcPct val="150000"/>
              </a:lnSpc>
              <a:buFont typeface="Arial" panose="020B0604020202020204" pitchFamily="34" charset="0"/>
              <a:buChar char="•"/>
              <a:defRPr/>
            </a:pPr>
            <a:r>
              <a:rPr lang="zh-CN" altLang="en-US" sz="2000" b="0" dirty="0"/>
              <a:t>便于计算机对逻辑进行分析处理；</a:t>
            </a:r>
            <a:endParaRPr lang="zh-CN" altLang="en-US" sz="2000" b="0" dirty="0"/>
          </a:p>
          <a:p>
            <a:pPr marL="457200" indent="-457200" eaLnBrk="1" hangingPunct="1">
              <a:lnSpc>
                <a:spcPct val="150000"/>
              </a:lnSpc>
              <a:buFont typeface="Arial" panose="020B0604020202020204" pitchFamily="34" charset="0"/>
              <a:buChar char="•"/>
              <a:defRPr/>
            </a:pPr>
            <a:r>
              <a:rPr lang="zh-CN" altLang="en-US" sz="2000" b="0" dirty="0"/>
              <a:t>把逻辑设计与具体电路的实现分成两个独立的阶段来操作；</a:t>
            </a:r>
            <a:endParaRPr lang="zh-CN" altLang="en-US" sz="2000" b="0" dirty="0"/>
          </a:p>
          <a:p>
            <a:pPr marL="457200" indent="-457200" eaLnBrk="1" hangingPunct="1">
              <a:lnSpc>
                <a:spcPct val="150000"/>
              </a:lnSpc>
              <a:buFont typeface="Arial" panose="020B0604020202020204" pitchFamily="34" charset="0"/>
              <a:buChar char="•"/>
              <a:defRPr/>
            </a:pPr>
            <a:r>
              <a:rPr lang="zh-CN" altLang="en-US" sz="2000" b="0" dirty="0"/>
              <a:t>逻辑设计与实现的工艺无关；</a:t>
            </a:r>
            <a:endParaRPr lang="zh-CN" altLang="en-US" sz="2000" b="0" dirty="0"/>
          </a:p>
          <a:p>
            <a:pPr marL="457200" indent="-457200" eaLnBrk="1" hangingPunct="1">
              <a:lnSpc>
                <a:spcPct val="150000"/>
              </a:lnSpc>
              <a:buFont typeface="Arial" panose="020B0604020202020204" pitchFamily="34" charset="0"/>
              <a:buChar char="•"/>
              <a:defRPr/>
            </a:pPr>
            <a:r>
              <a:rPr lang="zh-CN" altLang="en-US" sz="2000" b="0" dirty="0"/>
              <a:t>逻辑设计的资源积累可以重复利用；</a:t>
            </a:r>
            <a:endParaRPr lang="zh-CN" altLang="en-US" sz="2000" b="0" dirty="0"/>
          </a:p>
          <a:p>
            <a:pPr marL="457200" indent="-457200" eaLnBrk="1" hangingPunct="1">
              <a:lnSpc>
                <a:spcPct val="150000"/>
              </a:lnSpc>
              <a:buFont typeface="Arial" panose="020B0604020202020204" pitchFamily="34" charset="0"/>
              <a:buChar char="•"/>
              <a:defRPr/>
            </a:pPr>
            <a:r>
              <a:rPr lang="zh-CN" altLang="en-US" sz="2000" b="0" dirty="0"/>
              <a:t>可以由多人共同更好更快地设计非常复杂的逻辑电路（几十万门以上的逻辑系统）。</a:t>
            </a:r>
            <a:endParaRPr lang="zh-CN" altLang="en-US" sz="2000" b="0" dirty="0"/>
          </a:p>
        </p:txBody>
      </p:sp>
    </p:spTree>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7976" y="341644"/>
            <a:ext cx="7772400" cy="474518"/>
          </a:xfrm>
          <a:ln>
            <a:noFill/>
          </a:ln>
        </p:spPr>
        <p:txBody>
          <a:bodyPr/>
          <a:lstStyle/>
          <a:p>
            <a:r>
              <a:rPr lang="en-US" altLang="zh-CN" sz="3200" dirty="0">
                <a:solidFill>
                  <a:schemeClr val="tx1"/>
                </a:solidFill>
              </a:rPr>
              <a:t>Verilog HDL</a:t>
            </a:r>
            <a:r>
              <a:rPr lang="zh-CN" altLang="en-US" sz="3200" dirty="0">
                <a:solidFill>
                  <a:schemeClr val="tx1"/>
                </a:solidFill>
              </a:rPr>
              <a:t>模块的结构</a:t>
            </a:r>
            <a:endParaRPr lang="zh-CN" altLang="en-US" sz="3200" dirty="0">
              <a:solidFill>
                <a:schemeClr val="tx1"/>
              </a:solidFill>
            </a:endParaRPr>
          </a:p>
        </p:txBody>
      </p:sp>
      <p:sp>
        <p:nvSpPr>
          <p:cNvPr id="3" name="内容占位符 2"/>
          <p:cNvSpPr>
            <a:spLocks noGrp="1"/>
          </p:cNvSpPr>
          <p:nvPr>
            <p:ph idx="1"/>
          </p:nvPr>
        </p:nvSpPr>
        <p:spPr>
          <a:xfrm>
            <a:off x="515549" y="1087468"/>
            <a:ext cx="9247909" cy="4114800"/>
          </a:xfrm>
          <a:ln>
            <a:noFill/>
          </a:ln>
        </p:spPr>
        <p:txBody>
          <a:bodyPr/>
          <a:lstStyle/>
          <a:p>
            <a:pPr marL="0" indent="0">
              <a:buNone/>
            </a:pPr>
            <a:r>
              <a:rPr lang="en-US" altLang="zh-CN" dirty="0"/>
              <a:t>Verilog </a:t>
            </a:r>
            <a:r>
              <a:rPr lang="zh-CN" altLang="en-US" dirty="0"/>
              <a:t>模块的结构由在</a:t>
            </a:r>
            <a:r>
              <a:rPr lang="en-US" altLang="zh-CN" dirty="0"/>
              <a:t>module</a:t>
            </a:r>
            <a:r>
              <a:rPr lang="zh-CN" altLang="en-US" dirty="0"/>
              <a:t>和</a:t>
            </a:r>
            <a:r>
              <a:rPr lang="en-US" altLang="zh-CN" dirty="0" err="1"/>
              <a:t>endmodule</a:t>
            </a:r>
            <a:r>
              <a:rPr lang="en-US" altLang="zh-CN" dirty="0"/>
              <a:t> </a:t>
            </a:r>
            <a:endParaRPr lang="en-US" altLang="zh-CN" dirty="0"/>
          </a:p>
          <a:p>
            <a:pPr marL="0" indent="0">
              <a:buNone/>
            </a:pPr>
            <a:r>
              <a:rPr lang="en-US" altLang="zh-CN" dirty="0"/>
              <a:t>    </a:t>
            </a:r>
            <a:r>
              <a:rPr lang="zh-CN" altLang="en-US" dirty="0"/>
              <a:t>关键词之间的四个主要部分组成：</a:t>
            </a:r>
            <a:endParaRPr lang="zh-CN" altLang="en-US" dirty="0"/>
          </a:p>
          <a:p>
            <a:pPr marL="0" indent="0">
              <a:buNone/>
            </a:pPr>
            <a:r>
              <a:rPr lang="zh-CN" altLang="en-US" dirty="0"/>
              <a:t>     </a:t>
            </a:r>
            <a:r>
              <a:rPr lang="en-US" altLang="zh-CN" dirty="0"/>
              <a:t>-  </a:t>
            </a:r>
            <a:r>
              <a:rPr lang="zh-CN" altLang="en-US" dirty="0"/>
              <a:t>端口信息：           </a:t>
            </a:r>
            <a:r>
              <a:rPr lang="en-US" altLang="zh-CN" dirty="0"/>
              <a:t>module block1(a, b, c, d );</a:t>
            </a:r>
            <a:endParaRPr lang="en-US" altLang="zh-CN" dirty="0"/>
          </a:p>
          <a:p>
            <a:pPr marL="0" indent="0">
              <a:buNone/>
            </a:pPr>
            <a:r>
              <a:rPr lang="en-US" altLang="zh-CN" dirty="0"/>
              <a:t>     -  </a:t>
            </a:r>
            <a:r>
              <a:rPr lang="zh-CN" altLang="en-US" dirty="0"/>
              <a:t>输入</a:t>
            </a:r>
            <a:r>
              <a:rPr lang="en-US" altLang="zh-CN" dirty="0"/>
              <a:t>/</a:t>
            </a:r>
            <a:r>
              <a:rPr lang="zh-CN" altLang="en-US" dirty="0"/>
              <a:t>输出说明 ：     </a:t>
            </a:r>
            <a:r>
              <a:rPr lang="en-US" altLang="zh-CN" dirty="0"/>
              <a:t>input     a, b, c ;</a:t>
            </a:r>
            <a:endParaRPr lang="en-US" altLang="zh-CN" dirty="0"/>
          </a:p>
          <a:p>
            <a:pPr marL="0" indent="0">
              <a:buNone/>
            </a:pPr>
            <a:r>
              <a:rPr lang="en-US" altLang="zh-CN" dirty="0"/>
              <a:t>                                           output   d ;</a:t>
            </a:r>
            <a:endParaRPr lang="en-US" altLang="zh-CN" dirty="0"/>
          </a:p>
          <a:p>
            <a:pPr marL="0" indent="0">
              <a:buNone/>
            </a:pPr>
            <a:r>
              <a:rPr lang="en-US" altLang="zh-CN" dirty="0"/>
              <a:t>     -  </a:t>
            </a:r>
            <a:r>
              <a:rPr lang="zh-CN" altLang="en-US" dirty="0"/>
              <a:t>内部信号：               </a:t>
            </a:r>
            <a:r>
              <a:rPr lang="en-US" altLang="zh-CN" dirty="0"/>
              <a:t>wire  x;</a:t>
            </a:r>
            <a:endParaRPr lang="en-US" altLang="zh-CN" dirty="0"/>
          </a:p>
          <a:p>
            <a:pPr marL="0" indent="0">
              <a:buNone/>
            </a:pPr>
            <a:r>
              <a:rPr lang="en-US" altLang="zh-CN" dirty="0"/>
              <a:t>     -  </a:t>
            </a:r>
            <a:r>
              <a:rPr lang="zh-CN" altLang="en-US" dirty="0"/>
              <a:t>功能定义：               </a:t>
            </a:r>
            <a:r>
              <a:rPr lang="en-US" altLang="zh-CN" dirty="0"/>
              <a:t>assign   d = a | x ;</a:t>
            </a:r>
            <a:endParaRPr lang="en-US" altLang="zh-CN" dirty="0"/>
          </a:p>
          <a:p>
            <a:pPr marL="0" indent="0">
              <a:buNone/>
            </a:pPr>
            <a:r>
              <a:rPr lang="en-US" altLang="zh-CN" dirty="0"/>
              <a:t>                                           assign   x = ( b &amp; ~c );</a:t>
            </a:r>
            <a:endParaRPr lang="en-US" altLang="zh-CN" dirty="0"/>
          </a:p>
          <a:p>
            <a:pPr marL="0" indent="0">
              <a:buNone/>
            </a:pPr>
            <a:r>
              <a:rPr lang="en-US" altLang="zh-CN" dirty="0"/>
              <a:t>                                     </a:t>
            </a:r>
            <a:r>
              <a:rPr lang="en-US" altLang="zh-CN" dirty="0" err="1"/>
              <a:t>endmodule</a:t>
            </a:r>
            <a:r>
              <a:rPr lang="en-US" altLang="zh-CN" dirty="0"/>
              <a:t> </a:t>
            </a:r>
            <a:endParaRPr lang="zh-CN" altLang="en-US" dirty="0"/>
          </a:p>
        </p:txBody>
      </p:sp>
    </p:spTree>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p:cNvSpPr>
          <p:nvPr/>
        </p:nvSpPr>
        <p:spPr bwMode="auto">
          <a:xfrm>
            <a:off x="-52387" y="6483926"/>
            <a:ext cx="1981200" cy="26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D7D52197-1A17-467F-B4BB-DC0871F32CE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3" name="Rectangle 18"/>
          <p:cNvSpPr>
            <a:spLocks noChangeArrowheads="1"/>
          </p:cNvSpPr>
          <p:nvPr/>
        </p:nvSpPr>
        <p:spPr bwMode="auto">
          <a:xfrm>
            <a:off x="-52387" y="85369"/>
            <a:ext cx="20409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dirty="0">
                <a:solidFill>
                  <a:srgbClr val="333399"/>
                </a:solidFill>
                <a:latin typeface="隶书" panose="02010509060101010101" pitchFamily="49" charset="-122"/>
                <a:ea typeface="隶书" panose="02010509060101010101" pitchFamily="49" charset="-122"/>
              </a:rPr>
              <a:t>3-8</a:t>
            </a:r>
            <a:r>
              <a:rPr kumimoji="0" lang="zh-CN" altLang="en-US" sz="3200" dirty="0">
                <a:solidFill>
                  <a:srgbClr val="333399"/>
                </a:solidFill>
                <a:latin typeface="隶书" panose="02010509060101010101" pitchFamily="49" charset="-122"/>
                <a:ea typeface="隶书" panose="02010509060101010101" pitchFamily="49" charset="-122"/>
              </a:rPr>
              <a:t>译码器</a:t>
            </a:r>
            <a:endParaRPr kumimoji="0" lang="zh-CN" altLang="en-US" sz="3200" b="1" i="0" u="none" strike="noStrike" kern="1200" cap="none" spc="0" normalizeH="0" baseline="0" noProof="0" dirty="0">
              <a:ln>
                <a:noFill/>
              </a:ln>
              <a:solidFill>
                <a:srgbClr val="333399"/>
              </a:solidFill>
              <a:effectLst/>
              <a:uLnTx/>
              <a:uFillTx/>
              <a:latin typeface="隶书" panose="02010509060101010101" pitchFamily="49" charset="-122"/>
              <a:ea typeface="隶书" panose="02010509060101010101" pitchFamily="49" charset="-122"/>
              <a:cs typeface="+mn-cs"/>
            </a:endParaRPr>
          </a:p>
        </p:txBody>
      </p:sp>
      <p:sp>
        <p:nvSpPr>
          <p:cNvPr id="4" name="灯片编号占位符 3"/>
          <p:cNvSpPr>
            <a:spLocks noGrp="1"/>
          </p:cNvSpPr>
          <p:nvPr>
            <p:ph type="sldNum" sz="quarter" idx="4294967295"/>
          </p:nvPr>
        </p:nvSpPr>
        <p:spPr>
          <a:xfrm>
            <a:off x="0" y="6478588"/>
            <a:ext cx="903288" cy="33813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rgbClr val="1F08F8"/>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rgbClr val="1F08F8"/>
              </a:solidFill>
              <a:effectLst/>
              <a:uLnTx/>
              <a:uFillTx/>
              <a:latin typeface="Tahoma" panose="020B0604030504040204" pitchFamily="34" charset="0"/>
              <a:ea typeface="宋体" panose="02010600030101010101" pitchFamily="2" charset="-122"/>
              <a:cs typeface="+mn-cs"/>
            </a:endParaRPr>
          </a:p>
        </p:txBody>
      </p:sp>
      <p:sp>
        <p:nvSpPr>
          <p:cNvPr id="2" name="文本框 1"/>
          <p:cNvSpPr txBox="1"/>
          <p:nvPr/>
        </p:nvSpPr>
        <p:spPr bwMode="auto">
          <a:xfrm>
            <a:off x="526778" y="751840"/>
            <a:ext cx="4045222" cy="6047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pPr>
            <a:r>
              <a:rPr lang="en-US" altLang="zh-CN" sz="1800" b="0" dirty="0">
                <a:solidFill>
                  <a:schemeClr val="tx1"/>
                </a:solidFill>
                <a:latin typeface="Times New Roman" panose="02020603050405020304" pitchFamily="18" charset="0"/>
              </a:rPr>
              <a:t>`timescale 10ns/1ns</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module decode3_8 (</a:t>
            </a:r>
            <a:r>
              <a:rPr lang="en-US" altLang="zh-CN" sz="1800" b="0" dirty="0" err="1">
                <a:solidFill>
                  <a:schemeClr val="tx1"/>
                </a:solidFill>
                <a:latin typeface="Times New Roman" panose="02020603050405020304" pitchFamily="18" charset="0"/>
              </a:rPr>
              <a:t>data_out,data_in,enable</a:t>
            </a:r>
            <a:r>
              <a:rPr lang="en-US" altLang="zh-CN" sz="1800" b="0" dirty="0">
                <a:solidFill>
                  <a:schemeClr val="tx1"/>
                </a:solidFill>
                <a:latin typeface="Times New Roman" panose="02020603050405020304" pitchFamily="18" charset="0"/>
              </a:rPr>
              <a:t>) ;</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input [2:0] </a:t>
            </a:r>
            <a:r>
              <a:rPr lang="en-US" altLang="zh-CN" sz="1800" b="0" dirty="0" err="1">
                <a:solidFill>
                  <a:schemeClr val="tx1"/>
                </a:solidFill>
                <a:latin typeface="Times New Roman" panose="02020603050405020304" pitchFamily="18" charset="0"/>
              </a:rPr>
              <a:t>data_in</a:t>
            </a:r>
            <a:r>
              <a:rPr lang="en-US" altLang="zh-CN" sz="1800" b="0" dirty="0">
                <a:solidFill>
                  <a:schemeClr val="tx1"/>
                </a:solidFill>
                <a:latin typeface="Times New Roman" panose="02020603050405020304" pitchFamily="18" charset="0"/>
              </a:rPr>
              <a:t>;</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input enable;</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output [7:0] </a:t>
            </a:r>
            <a:r>
              <a:rPr lang="en-US" altLang="zh-CN" sz="1800" b="0" dirty="0" err="1">
                <a:solidFill>
                  <a:schemeClr val="tx1"/>
                </a:solidFill>
                <a:latin typeface="Times New Roman" panose="02020603050405020304" pitchFamily="18" charset="0"/>
              </a:rPr>
              <a:t>data_out</a:t>
            </a:r>
            <a:r>
              <a:rPr lang="en-US" altLang="zh-CN" sz="1800" b="0" dirty="0">
                <a:solidFill>
                  <a:schemeClr val="tx1"/>
                </a:solidFill>
                <a:latin typeface="Times New Roman" panose="02020603050405020304" pitchFamily="18" charset="0"/>
              </a:rPr>
              <a:t>;</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//reg [7:0] </a:t>
            </a:r>
            <a:r>
              <a:rPr lang="en-US" altLang="zh-CN" sz="1800" b="0" dirty="0" err="1">
                <a:solidFill>
                  <a:schemeClr val="tx1"/>
                </a:solidFill>
                <a:latin typeface="Times New Roman" panose="02020603050405020304" pitchFamily="18" charset="0"/>
              </a:rPr>
              <a:t>data_out</a:t>
            </a:r>
            <a:r>
              <a:rPr lang="en-US" altLang="zh-CN" sz="1800" b="0" dirty="0">
                <a:solidFill>
                  <a:schemeClr val="tx1"/>
                </a:solidFill>
                <a:latin typeface="Times New Roman" panose="02020603050405020304" pitchFamily="18" charset="0"/>
              </a:rPr>
              <a:t>;</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always @(</a:t>
            </a:r>
            <a:r>
              <a:rPr lang="en-US" altLang="zh-CN" sz="1800" b="0" dirty="0" err="1">
                <a:solidFill>
                  <a:schemeClr val="tx1"/>
                </a:solidFill>
                <a:latin typeface="Times New Roman" panose="02020603050405020304" pitchFamily="18" charset="0"/>
              </a:rPr>
              <a:t>data_in</a:t>
            </a:r>
            <a:r>
              <a:rPr lang="en-US" altLang="zh-CN" sz="1800" b="0" dirty="0">
                <a:solidFill>
                  <a:schemeClr val="tx1"/>
                </a:solidFill>
                <a:latin typeface="Times New Roman" panose="02020603050405020304" pitchFamily="18" charset="0"/>
              </a:rPr>
              <a:t> or enable)</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    begin</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       if (enable==1)</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              case (</a:t>
            </a:r>
            <a:r>
              <a:rPr lang="en-US" altLang="zh-CN" sz="1800" b="0" dirty="0" err="1">
                <a:solidFill>
                  <a:schemeClr val="tx1"/>
                </a:solidFill>
                <a:latin typeface="Times New Roman" panose="02020603050405020304" pitchFamily="18" charset="0"/>
              </a:rPr>
              <a:t>data_in</a:t>
            </a:r>
            <a:r>
              <a:rPr lang="en-US" altLang="zh-CN" sz="1800" b="0" dirty="0">
                <a:solidFill>
                  <a:schemeClr val="tx1"/>
                </a:solidFill>
                <a:latin typeface="Times New Roman" panose="02020603050405020304" pitchFamily="18" charset="0"/>
              </a:rPr>
              <a:t> )</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              3'b000: </a:t>
            </a:r>
            <a:r>
              <a:rPr lang="en-US" altLang="zh-CN" sz="1800" b="0" dirty="0" err="1">
                <a:solidFill>
                  <a:schemeClr val="tx1"/>
                </a:solidFill>
                <a:latin typeface="Times New Roman" panose="02020603050405020304" pitchFamily="18" charset="0"/>
              </a:rPr>
              <a:t>data_out</a:t>
            </a:r>
            <a:r>
              <a:rPr lang="en-US" altLang="zh-CN" sz="1800" b="0" dirty="0">
                <a:solidFill>
                  <a:schemeClr val="tx1"/>
                </a:solidFill>
                <a:latin typeface="Times New Roman" panose="02020603050405020304" pitchFamily="18" charset="0"/>
              </a:rPr>
              <a:t>=8'b11111110;</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              3'b001: </a:t>
            </a:r>
            <a:r>
              <a:rPr lang="en-US" altLang="zh-CN" sz="1800" b="0" dirty="0" err="1">
                <a:solidFill>
                  <a:schemeClr val="tx1"/>
                </a:solidFill>
                <a:latin typeface="Times New Roman" panose="02020603050405020304" pitchFamily="18" charset="0"/>
              </a:rPr>
              <a:t>data_out</a:t>
            </a:r>
            <a:r>
              <a:rPr lang="en-US" altLang="zh-CN" sz="1800" b="0" dirty="0">
                <a:solidFill>
                  <a:schemeClr val="tx1"/>
                </a:solidFill>
                <a:latin typeface="Times New Roman" panose="02020603050405020304" pitchFamily="18" charset="0"/>
              </a:rPr>
              <a:t>=8'b11111101;</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              3'b010: </a:t>
            </a:r>
            <a:r>
              <a:rPr lang="en-US" altLang="zh-CN" sz="1800" b="0" dirty="0" err="1">
                <a:solidFill>
                  <a:schemeClr val="tx1"/>
                </a:solidFill>
                <a:latin typeface="Times New Roman" panose="02020603050405020304" pitchFamily="18" charset="0"/>
              </a:rPr>
              <a:t>data_out</a:t>
            </a:r>
            <a:r>
              <a:rPr lang="en-US" altLang="zh-CN" sz="1800" b="0" dirty="0">
                <a:solidFill>
                  <a:schemeClr val="tx1"/>
                </a:solidFill>
                <a:latin typeface="Times New Roman" panose="02020603050405020304" pitchFamily="18" charset="0"/>
              </a:rPr>
              <a:t>=8'b11111011;</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              3'b011: </a:t>
            </a:r>
            <a:r>
              <a:rPr lang="en-US" altLang="zh-CN" sz="1800" b="0" dirty="0" err="1">
                <a:solidFill>
                  <a:schemeClr val="tx1"/>
                </a:solidFill>
                <a:latin typeface="Times New Roman" panose="02020603050405020304" pitchFamily="18" charset="0"/>
              </a:rPr>
              <a:t>data_out</a:t>
            </a:r>
            <a:r>
              <a:rPr lang="en-US" altLang="zh-CN" sz="1800" b="0" dirty="0">
                <a:solidFill>
                  <a:schemeClr val="tx1"/>
                </a:solidFill>
                <a:latin typeface="Times New Roman" panose="02020603050405020304" pitchFamily="18" charset="0"/>
              </a:rPr>
              <a:t>=8'b11110111;</a:t>
            </a:r>
            <a:endParaRPr lang="en-US" altLang="zh-CN" sz="1800" b="0" dirty="0">
              <a:solidFill>
                <a:schemeClr val="tx1"/>
              </a:solidFill>
              <a:latin typeface="Times New Roman" panose="02020603050405020304" pitchFamily="18" charset="0"/>
            </a:endParaRPr>
          </a:p>
        </p:txBody>
      </p:sp>
      <p:sp>
        <p:nvSpPr>
          <p:cNvPr id="6" name="文本框 5"/>
          <p:cNvSpPr txBox="1"/>
          <p:nvPr/>
        </p:nvSpPr>
        <p:spPr bwMode="auto">
          <a:xfrm>
            <a:off x="5027658" y="1248129"/>
            <a:ext cx="4045222" cy="459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pPr>
            <a:r>
              <a:rPr lang="en-US" altLang="zh-CN" sz="1800" b="0" dirty="0">
                <a:solidFill>
                  <a:schemeClr val="tx1"/>
                </a:solidFill>
                <a:latin typeface="Times New Roman" panose="02020603050405020304" pitchFamily="18" charset="0"/>
              </a:rPr>
              <a:t>3'b100: </a:t>
            </a:r>
            <a:r>
              <a:rPr lang="en-US" altLang="zh-CN" sz="1800" b="0" dirty="0" err="1">
                <a:solidFill>
                  <a:schemeClr val="tx1"/>
                </a:solidFill>
                <a:latin typeface="Times New Roman" panose="02020603050405020304" pitchFamily="18" charset="0"/>
              </a:rPr>
              <a:t>data_out</a:t>
            </a:r>
            <a:r>
              <a:rPr lang="en-US" altLang="zh-CN" sz="1800" b="0" dirty="0">
                <a:solidFill>
                  <a:schemeClr val="tx1"/>
                </a:solidFill>
                <a:latin typeface="Times New Roman" panose="02020603050405020304" pitchFamily="18" charset="0"/>
              </a:rPr>
              <a:t>=8'b11101111;</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              3'b101: </a:t>
            </a:r>
            <a:r>
              <a:rPr lang="en-US" altLang="zh-CN" sz="1800" b="0" dirty="0" err="1">
                <a:solidFill>
                  <a:schemeClr val="tx1"/>
                </a:solidFill>
                <a:latin typeface="Times New Roman" panose="02020603050405020304" pitchFamily="18" charset="0"/>
              </a:rPr>
              <a:t>data_out</a:t>
            </a:r>
            <a:r>
              <a:rPr lang="en-US" altLang="zh-CN" sz="1800" b="0" dirty="0">
                <a:solidFill>
                  <a:schemeClr val="tx1"/>
                </a:solidFill>
                <a:latin typeface="Times New Roman" panose="02020603050405020304" pitchFamily="18" charset="0"/>
              </a:rPr>
              <a:t>=8'b11011111;</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              3'b110: </a:t>
            </a:r>
            <a:r>
              <a:rPr lang="en-US" altLang="zh-CN" sz="1800" b="0" dirty="0" err="1">
                <a:solidFill>
                  <a:schemeClr val="tx1"/>
                </a:solidFill>
                <a:latin typeface="Times New Roman" panose="02020603050405020304" pitchFamily="18" charset="0"/>
              </a:rPr>
              <a:t>data_out</a:t>
            </a:r>
            <a:r>
              <a:rPr lang="en-US" altLang="zh-CN" sz="1800" b="0" dirty="0">
                <a:solidFill>
                  <a:schemeClr val="tx1"/>
                </a:solidFill>
                <a:latin typeface="Times New Roman" panose="02020603050405020304" pitchFamily="18" charset="0"/>
              </a:rPr>
              <a:t>=8'b10111111;</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              3'b111: </a:t>
            </a:r>
            <a:r>
              <a:rPr lang="en-US" altLang="zh-CN" sz="1800" b="0" dirty="0" err="1">
                <a:solidFill>
                  <a:schemeClr val="tx1"/>
                </a:solidFill>
                <a:latin typeface="Times New Roman" panose="02020603050405020304" pitchFamily="18" charset="0"/>
              </a:rPr>
              <a:t>data_out</a:t>
            </a:r>
            <a:r>
              <a:rPr lang="en-US" altLang="zh-CN" sz="1800" b="0" dirty="0">
                <a:solidFill>
                  <a:schemeClr val="tx1"/>
                </a:solidFill>
                <a:latin typeface="Times New Roman" panose="02020603050405020304" pitchFamily="18" charset="0"/>
              </a:rPr>
              <a:t>=8'b01111111;</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              default: </a:t>
            </a:r>
            <a:r>
              <a:rPr lang="en-US" altLang="zh-CN" sz="1800" b="0" dirty="0" err="1">
                <a:solidFill>
                  <a:schemeClr val="tx1"/>
                </a:solidFill>
                <a:latin typeface="Times New Roman" panose="02020603050405020304" pitchFamily="18" charset="0"/>
              </a:rPr>
              <a:t>data_out</a:t>
            </a:r>
            <a:r>
              <a:rPr lang="en-US" altLang="zh-CN" sz="1800" b="0" dirty="0">
                <a:solidFill>
                  <a:schemeClr val="tx1"/>
                </a:solidFill>
                <a:latin typeface="Times New Roman" panose="02020603050405020304" pitchFamily="18" charset="0"/>
              </a:rPr>
              <a:t>=8'bxxxxxxxx;</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              </a:t>
            </a:r>
            <a:r>
              <a:rPr lang="en-US" altLang="zh-CN" sz="1800" b="0" dirty="0" err="1">
                <a:solidFill>
                  <a:schemeClr val="tx1"/>
                </a:solidFill>
                <a:latin typeface="Times New Roman" panose="02020603050405020304" pitchFamily="18" charset="0"/>
              </a:rPr>
              <a:t>endcase</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       else</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              </a:t>
            </a:r>
            <a:r>
              <a:rPr lang="en-US" altLang="zh-CN" sz="1800" b="0" dirty="0" err="1">
                <a:solidFill>
                  <a:schemeClr val="tx1"/>
                </a:solidFill>
                <a:latin typeface="Times New Roman" panose="02020603050405020304" pitchFamily="18" charset="0"/>
              </a:rPr>
              <a:t>data_out</a:t>
            </a:r>
            <a:r>
              <a:rPr lang="en-US" altLang="zh-CN" sz="1800" b="0" dirty="0">
                <a:solidFill>
                  <a:schemeClr val="tx1"/>
                </a:solidFill>
                <a:latin typeface="Times New Roman" panose="02020603050405020304" pitchFamily="18" charset="0"/>
              </a:rPr>
              <a:t>=8'b11111111;</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a:solidFill>
                  <a:schemeClr val="tx1"/>
                </a:solidFill>
                <a:latin typeface="Times New Roman" panose="02020603050405020304" pitchFamily="18" charset="0"/>
              </a:rPr>
              <a:t>    end</a:t>
            </a:r>
            <a:endParaRPr lang="en-US" altLang="zh-CN" sz="1800" b="0" dirty="0">
              <a:solidFill>
                <a:schemeClr val="tx1"/>
              </a:solidFill>
              <a:latin typeface="Times New Roman" panose="02020603050405020304" pitchFamily="18" charset="0"/>
            </a:endParaRPr>
          </a:p>
          <a:p>
            <a:pPr eaLnBrk="1" hangingPunct="1">
              <a:spcBef>
                <a:spcPct val="50000"/>
              </a:spcBef>
            </a:pPr>
            <a:r>
              <a:rPr lang="en-US" altLang="zh-CN" sz="1800" b="0" dirty="0" err="1">
                <a:solidFill>
                  <a:schemeClr val="tx1"/>
                </a:solidFill>
                <a:latin typeface="Times New Roman" panose="02020603050405020304" pitchFamily="18" charset="0"/>
              </a:rPr>
              <a:t>endmodule</a:t>
            </a:r>
            <a:endParaRPr lang="en-US" altLang="zh-CN" sz="1800" b="0" dirty="0">
              <a:solidFill>
                <a:schemeClr val="tx1"/>
              </a:solidFill>
              <a:latin typeface="Times New Roman" panose="02020603050405020304" pitchFamily="18" charset="0"/>
            </a:endParaRPr>
          </a:p>
          <a:p>
            <a:pPr eaLnBrk="1" hangingPunct="1">
              <a:spcBef>
                <a:spcPct val="50000"/>
              </a:spcBef>
            </a:pPr>
            <a:endParaRPr lang="en-US" altLang="zh-CN" sz="1050" b="0" dirty="0">
              <a:solidFill>
                <a:schemeClr val="tx1"/>
              </a:solidFill>
              <a:latin typeface="Times New Roman" panose="02020603050405020304" pitchFamily="18" charset="0"/>
            </a:endParaRPr>
          </a:p>
          <a:p>
            <a:pPr eaLnBrk="1" hangingPunct="1">
              <a:spcBef>
                <a:spcPct val="50000"/>
              </a:spcBef>
            </a:pPr>
            <a:r>
              <a:rPr lang="en-US" altLang="zh-CN" sz="1050" b="0" dirty="0">
                <a:solidFill>
                  <a:schemeClr val="tx1"/>
                </a:solidFill>
                <a:latin typeface="Times New Roman" panose="02020603050405020304" pitchFamily="18" charset="0"/>
              </a:rPr>
              <a:t> </a:t>
            </a:r>
            <a:endParaRPr lang="zh-CN" altLang="en-US" sz="1050" b="0" dirty="0">
              <a:solidFill>
                <a:schemeClr val="tx1"/>
              </a:solidFill>
              <a:latin typeface="Times New Roman" panose="02020603050405020304" pitchFamily="18" charset="0"/>
            </a:endParaRPr>
          </a:p>
        </p:txBody>
      </p:sp>
    </p:spTree>
  </p:cSld>
  <p:clrMapOvr>
    <a:masterClrMapping/>
  </p:clrMapOvr>
  <p:transition spd="slow">
    <p:strip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p:cNvSpPr>
          <p:nvPr/>
        </p:nvSpPr>
        <p:spPr bwMode="auto">
          <a:xfrm>
            <a:off x="-52387" y="6483926"/>
            <a:ext cx="1981200" cy="26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D7D52197-1A17-467F-B4BB-DC0871F32CE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3" name="Rectangle 18"/>
          <p:cNvSpPr>
            <a:spLocks noChangeArrowheads="1"/>
          </p:cNvSpPr>
          <p:nvPr/>
        </p:nvSpPr>
        <p:spPr bwMode="auto">
          <a:xfrm>
            <a:off x="7000240" y="409575"/>
            <a:ext cx="20409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dirty="0">
                <a:solidFill>
                  <a:srgbClr val="333399"/>
                </a:solidFill>
                <a:latin typeface="隶书" panose="02010509060101010101" pitchFamily="49" charset="-122"/>
                <a:ea typeface="隶书" panose="02010509060101010101" pitchFamily="49" charset="-122"/>
              </a:rPr>
              <a:t>3-8</a:t>
            </a:r>
            <a:r>
              <a:rPr kumimoji="0" lang="zh-CN" altLang="en-US" sz="3200" dirty="0">
                <a:solidFill>
                  <a:srgbClr val="333399"/>
                </a:solidFill>
                <a:latin typeface="隶书" panose="02010509060101010101" pitchFamily="49" charset="-122"/>
                <a:ea typeface="隶书" panose="02010509060101010101" pitchFamily="49" charset="-122"/>
              </a:rPr>
              <a:t>译码器</a:t>
            </a:r>
            <a:endParaRPr kumimoji="0" lang="zh-CN" altLang="en-US" sz="3200" b="1" i="0" u="none" strike="noStrike" kern="1200" cap="none" spc="0" normalizeH="0" baseline="0" noProof="0" dirty="0">
              <a:ln>
                <a:noFill/>
              </a:ln>
              <a:solidFill>
                <a:srgbClr val="333399"/>
              </a:solidFill>
              <a:effectLst/>
              <a:uLnTx/>
              <a:uFillTx/>
              <a:latin typeface="隶书" panose="02010509060101010101" pitchFamily="49" charset="-122"/>
              <a:ea typeface="隶书" panose="02010509060101010101" pitchFamily="49" charset="-122"/>
              <a:cs typeface="+mn-cs"/>
            </a:endParaRPr>
          </a:p>
        </p:txBody>
      </p:sp>
      <p:sp>
        <p:nvSpPr>
          <p:cNvPr id="4" name="灯片编号占位符 3"/>
          <p:cNvSpPr>
            <a:spLocks noGrp="1"/>
          </p:cNvSpPr>
          <p:nvPr>
            <p:ph type="sldNum" sz="quarter" idx="4294967295"/>
          </p:nvPr>
        </p:nvSpPr>
        <p:spPr>
          <a:xfrm>
            <a:off x="0" y="6478588"/>
            <a:ext cx="903288" cy="338137"/>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rgbClr val="1F08F8"/>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rgbClr val="1F08F8"/>
              </a:solidFill>
              <a:effectLst/>
              <a:uLnTx/>
              <a:uFillTx/>
              <a:latin typeface="Tahoma" panose="020B0604030504040204" pitchFamily="34" charset="0"/>
              <a:ea typeface="宋体" panose="02010600030101010101" pitchFamily="2" charset="-122"/>
              <a:cs typeface="+mn-cs"/>
            </a:endParaRPr>
          </a:p>
        </p:txBody>
      </p:sp>
      <p:sp>
        <p:nvSpPr>
          <p:cNvPr id="2" name="文本框 1"/>
          <p:cNvSpPr txBox="1"/>
          <p:nvPr/>
        </p:nvSpPr>
        <p:spPr bwMode="auto">
          <a:xfrm>
            <a:off x="451644" y="41275"/>
            <a:ext cx="650240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pPr>
            <a:r>
              <a:rPr lang="en-US" altLang="zh-CN" sz="2000" b="0" dirty="0">
                <a:solidFill>
                  <a:schemeClr val="tx1"/>
                </a:solidFill>
                <a:latin typeface="Times New Roman" panose="02020603050405020304" pitchFamily="18" charset="0"/>
              </a:rPr>
              <a:t>`timescale 1ns/1ns</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a:solidFill>
                  <a:schemeClr val="tx1"/>
                </a:solidFill>
                <a:latin typeface="Times New Roman" panose="02020603050405020304" pitchFamily="18" charset="0"/>
              </a:rPr>
              <a:t>module decode3_8_tb; </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err="1">
                <a:solidFill>
                  <a:schemeClr val="tx1"/>
                </a:solidFill>
                <a:latin typeface="Times New Roman" panose="02020603050405020304" pitchFamily="18" charset="0"/>
              </a:rPr>
              <a:t>reg</a:t>
            </a:r>
            <a:r>
              <a:rPr lang="en-US" altLang="zh-CN" sz="2000" b="0" dirty="0">
                <a:solidFill>
                  <a:schemeClr val="tx1"/>
                </a:solidFill>
                <a:latin typeface="Times New Roman" panose="02020603050405020304" pitchFamily="18" charset="0"/>
              </a:rPr>
              <a:t>   [2:0]  </a:t>
            </a:r>
            <a:r>
              <a:rPr lang="en-US" altLang="zh-CN" sz="2000" b="0" dirty="0" err="1">
                <a:solidFill>
                  <a:schemeClr val="tx1"/>
                </a:solidFill>
                <a:latin typeface="Times New Roman" panose="02020603050405020304" pitchFamily="18" charset="0"/>
              </a:rPr>
              <a:t>data_in_tb</a:t>
            </a:r>
            <a:r>
              <a:rPr lang="en-US" altLang="zh-CN" sz="2000" b="0" dirty="0">
                <a:solidFill>
                  <a:schemeClr val="tx1"/>
                </a:solidFill>
                <a:latin typeface="Times New Roman" panose="02020603050405020304" pitchFamily="18" charset="0"/>
              </a:rPr>
              <a:t>;</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a:solidFill>
                  <a:schemeClr val="tx1"/>
                </a:solidFill>
                <a:latin typeface="Times New Roman" panose="02020603050405020304" pitchFamily="18" charset="0"/>
              </a:rPr>
              <a:t>wire  [7:0]  </a:t>
            </a:r>
            <a:r>
              <a:rPr lang="en-US" altLang="zh-CN" sz="2000" b="0" dirty="0" err="1">
                <a:solidFill>
                  <a:schemeClr val="tx1"/>
                </a:solidFill>
                <a:latin typeface="Times New Roman" panose="02020603050405020304" pitchFamily="18" charset="0"/>
              </a:rPr>
              <a:t>data_out_tb</a:t>
            </a:r>
            <a:r>
              <a:rPr lang="en-US" altLang="zh-CN" sz="2000" b="0" dirty="0">
                <a:solidFill>
                  <a:schemeClr val="tx1"/>
                </a:solidFill>
                <a:latin typeface="Times New Roman" panose="02020603050405020304" pitchFamily="18" charset="0"/>
              </a:rPr>
              <a:t>;</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err="1">
                <a:solidFill>
                  <a:schemeClr val="tx1"/>
                </a:solidFill>
                <a:latin typeface="Times New Roman" panose="02020603050405020304" pitchFamily="18" charset="0"/>
              </a:rPr>
              <a:t>reg</a:t>
            </a:r>
            <a:r>
              <a:rPr lang="en-US" altLang="zh-CN" sz="2000" b="0" dirty="0">
                <a:solidFill>
                  <a:schemeClr val="tx1"/>
                </a:solidFill>
                <a:latin typeface="Times New Roman" panose="02020603050405020304" pitchFamily="18" charset="0"/>
              </a:rPr>
              <a:t>    </a:t>
            </a:r>
            <a:r>
              <a:rPr lang="en-US" altLang="zh-CN" sz="2000" b="0" dirty="0" err="1">
                <a:solidFill>
                  <a:schemeClr val="tx1"/>
                </a:solidFill>
                <a:latin typeface="Times New Roman" panose="02020603050405020304" pitchFamily="18" charset="0"/>
              </a:rPr>
              <a:t>enable_tb</a:t>
            </a:r>
            <a:r>
              <a:rPr lang="en-US" altLang="zh-CN" sz="2000" b="0" dirty="0">
                <a:solidFill>
                  <a:schemeClr val="tx1"/>
                </a:solidFill>
                <a:latin typeface="Times New Roman" panose="02020603050405020304" pitchFamily="18" charset="0"/>
              </a:rPr>
              <a:t>;</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a:solidFill>
                  <a:schemeClr val="tx1"/>
                </a:solidFill>
                <a:latin typeface="Times New Roman" panose="02020603050405020304" pitchFamily="18" charset="0"/>
              </a:rPr>
              <a:t>decode3_8 decode3_8(.</a:t>
            </a:r>
            <a:r>
              <a:rPr lang="en-US" altLang="zh-CN" sz="2000" b="0" dirty="0" err="1">
                <a:solidFill>
                  <a:schemeClr val="tx1"/>
                </a:solidFill>
                <a:latin typeface="Times New Roman" panose="02020603050405020304" pitchFamily="18" charset="0"/>
              </a:rPr>
              <a:t>data_in</a:t>
            </a:r>
            <a:r>
              <a:rPr lang="en-US" altLang="zh-CN" sz="2000" b="0" dirty="0">
                <a:solidFill>
                  <a:schemeClr val="tx1"/>
                </a:solidFill>
                <a:latin typeface="Times New Roman" panose="02020603050405020304" pitchFamily="18" charset="0"/>
              </a:rPr>
              <a:t> (</a:t>
            </a:r>
            <a:r>
              <a:rPr lang="en-US" altLang="zh-CN" sz="2000" b="0" dirty="0" err="1">
                <a:solidFill>
                  <a:schemeClr val="tx1"/>
                </a:solidFill>
                <a:latin typeface="Times New Roman" panose="02020603050405020304" pitchFamily="18" charset="0"/>
              </a:rPr>
              <a:t>data_in_tb</a:t>
            </a:r>
            <a:r>
              <a:rPr lang="en-US" altLang="zh-CN" sz="2000" b="0" dirty="0">
                <a:solidFill>
                  <a:schemeClr val="tx1"/>
                </a:solidFill>
                <a:latin typeface="Times New Roman" panose="02020603050405020304" pitchFamily="18" charset="0"/>
              </a:rPr>
              <a:t>),.</a:t>
            </a:r>
            <a:r>
              <a:rPr lang="en-US" altLang="zh-CN" sz="2000" b="0" dirty="0" err="1">
                <a:solidFill>
                  <a:schemeClr val="tx1"/>
                </a:solidFill>
                <a:latin typeface="Times New Roman" panose="02020603050405020304" pitchFamily="18" charset="0"/>
              </a:rPr>
              <a:t>data_out</a:t>
            </a:r>
            <a:r>
              <a:rPr lang="en-US" altLang="zh-CN" sz="2000" b="0" dirty="0">
                <a:solidFill>
                  <a:schemeClr val="tx1"/>
                </a:solidFill>
                <a:latin typeface="Times New Roman" panose="02020603050405020304" pitchFamily="18" charset="0"/>
              </a:rPr>
              <a:t> (</a:t>
            </a:r>
            <a:r>
              <a:rPr lang="en-US" altLang="zh-CN" sz="2000" b="0" dirty="0" err="1">
                <a:solidFill>
                  <a:schemeClr val="tx1"/>
                </a:solidFill>
                <a:latin typeface="Times New Roman" panose="02020603050405020304" pitchFamily="18" charset="0"/>
              </a:rPr>
              <a:t>data_out_tb</a:t>
            </a:r>
            <a:r>
              <a:rPr lang="en-US" altLang="zh-CN" sz="2000" b="0" dirty="0">
                <a:solidFill>
                  <a:schemeClr val="tx1"/>
                </a:solidFill>
                <a:latin typeface="Times New Roman" panose="02020603050405020304" pitchFamily="18" charset="0"/>
              </a:rPr>
              <a:t> ),.enable (</a:t>
            </a:r>
            <a:r>
              <a:rPr lang="en-US" altLang="zh-CN" sz="2000" b="0" dirty="0" err="1">
                <a:solidFill>
                  <a:schemeClr val="tx1"/>
                </a:solidFill>
                <a:latin typeface="Times New Roman" panose="02020603050405020304" pitchFamily="18" charset="0"/>
              </a:rPr>
              <a:t>enable_tb</a:t>
            </a:r>
            <a:r>
              <a:rPr lang="en-US" altLang="zh-CN" sz="2000" b="0" dirty="0">
                <a:solidFill>
                  <a:schemeClr val="tx1"/>
                </a:solidFill>
                <a:latin typeface="Times New Roman" panose="02020603050405020304" pitchFamily="18" charset="0"/>
              </a:rPr>
              <a:t>));</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a:solidFill>
                  <a:schemeClr val="tx1"/>
                </a:solidFill>
                <a:latin typeface="Times New Roman" panose="02020603050405020304" pitchFamily="18" charset="0"/>
              </a:rPr>
              <a:t>initial</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a:solidFill>
                  <a:schemeClr val="tx1"/>
                </a:solidFill>
                <a:latin typeface="Times New Roman" panose="02020603050405020304" pitchFamily="18" charset="0"/>
              </a:rPr>
              <a:t>begin</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err="1">
                <a:solidFill>
                  <a:schemeClr val="tx1"/>
                </a:solidFill>
                <a:latin typeface="Times New Roman" panose="02020603050405020304" pitchFamily="18" charset="0"/>
              </a:rPr>
              <a:t>enable_tb</a:t>
            </a:r>
            <a:r>
              <a:rPr lang="en-US" altLang="zh-CN" sz="2000" b="0" dirty="0">
                <a:solidFill>
                  <a:schemeClr val="tx1"/>
                </a:solidFill>
                <a:latin typeface="Times New Roman" panose="02020603050405020304" pitchFamily="18" charset="0"/>
              </a:rPr>
              <a:t>=0;</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err="1">
                <a:solidFill>
                  <a:schemeClr val="tx1"/>
                </a:solidFill>
                <a:latin typeface="Times New Roman" panose="02020603050405020304" pitchFamily="18" charset="0"/>
              </a:rPr>
              <a:t>data_in_tb</a:t>
            </a:r>
            <a:r>
              <a:rPr lang="en-US" altLang="zh-CN" sz="2000" b="0" dirty="0">
                <a:solidFill>
                  <a:schemeClr val="tx1"/>
                </a:solidFill>
                <a:latin typeface="Times New Roman" panose="02020603050405020304" pitchFamily="18" charset="0"/>
              </a:rPr>
              <a:t>=0;</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a:solidFill>
                  <a:schemeClr val="tx1"/>
                </a:solidFill>
                <a:latin typeface="Times New Roman" panose="02020603050405020304" pitchFamily="18" charset="0"/>
              </a:rPr>
              <a:t>#20 </a:t>
            </a:r>
            <a:r>
              <a:rPr lang="en-US" altLang="zh-CN" sz="2000" b="0" dirty="0" err="1">
                <a:solidFill>
                  <a:schemeClr val="tx1"/>
                </a:solidFill>
                <a:latin typeface="Times New Roman" panose="02020603050405020304" pitchFamily="18" charset="0"/>
              </a:rPr>
              <a:t>enable_tb</a:t>
            </a:r>
            <a:r>
              <a:rPr lang="en-US" altLang="zh-CN" sz="2000" b="0" dirty="0">
                <a:solidFill>
                  <a:schemeClr val="tx1"/>
                </a:solidFill>
                <a:latin typeface="Times New Roman" panose="02020603050405020304" pitchFamily="18" charset="0"/>
              </a:rPr>
              <a:t>=1;</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a:solidFill>
                  <a:schemeClr val="tx1"/>
                </a:solidFill>
                <a:latin typeface="Times New Roman" panose="02020603050405020304" pitchFamily="18" charset="0"/>
              </a:rPr>
              <a:t>#50 </a:t>
            </a:r>
            <a:r>
              <a:rPr lang="en-US" altLang="zh-CN" sz="2000" b="0" dirty="0" err="1">
                <a:solidFill>
                  <a:schemeClr val="tx1"/>
                </a:solidFill>
                <a:latin typeface="Times New Roman" panose="02020603050405020304" pitchFamily="18" charset="0"/>
              </a:rPr>
              <a:t>data_in_tb</a:t>
            </a:r>
            <a:r>
              <a:rPr lang="en-US" altLang="zh-CN" sz="2000" b="0" dirty="0">
                <a:solidFill>
                  <a:schemeClr val="tx1"/>
                </a:solidFill>
                <a:latin typeface="Times New Roman" panose="02020603050405020304" pitchFamily="18" charset="0"/>
              </a:rPr>
              <a:t> =0;</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a:solidFill>
                  <a:schemeClr val="tx1"/>
                </a:solidFill>
                <a:latin typeface="Times New Roman" panose="02020603050405020304" pitchFamily="18" charset="0"/>
              </a:rPr>
              <a:t>#50 </a:t>
            </a:r>
            <a:r>
              <a:rPr lang="en-US" altLang="zh-CN" sz="2000" b="0" dirty="0" err="1">
                <a:solidFill>
                  <a:schemeClr val="tx1"/>
                </a:solidFill>
                <a:latin typeface="Times New Roman" panose="02020603050405020304" pitchFamily="18" charset="0"/>
              </a:rPr>
              <a:t>data_in_tb</a:t>
            </a:r>
            <a:r>
              <a:rPr lang="en-US" altLang="zh-CN" sz="2000" b="0" dirty="0">
                <a:solidFill>
                  <a:schemeClr val="tx1"/>
                </a:solidFill>
                <a:latin typeface="Times New Roman" panose="02020603050405020304" pitchFamily="18" charset="0"/>
              </a:rPr>
              <a:t>=1;</a:t>
            </a:r>
            <a:endParaRPr lang="en-US" altLang="zh-CN" sz="2000" b="0" dirty="0">
              <a:solidFill>
                <a:schemeClr val="tx1"/>
              </a:solidFill>
              <a:latin typeface="Times New Roman" panose="02020603050405020304" pitchFamily="18" charset="0"/>
            </a:endParaRPr>
          </a:p>
        </p:txBody>
      </p:sp>
      <p:sp>
        <p:nvSpPr>
          <p:cNvPr id="3" name="矩形 2"/>
          <p:cNvSpPr/>
          <p:nvPr/>
        </p:nvSpPr>
        <p:spPr>
          <a:xfrm>
            <a:off x="6431280" y="2290436"/>
            <a:ext cx="2499360" cy="4093428"/>
          </a:xfrm>
          <a:prstGeom prst="rect">
            <a:avLst/>
          </a:prstGeom>
        </p:spPr>
        <p:txBody>
          <a:bodyPr wrap="square">
            <a:spAutoFit/>
          </a:bodyPr>
          <a:lstStyle/>
          <a:p>
            <a:pPr eaLnBrk="1" hangingPunct="1">
              <a:spcBef>
                <a:spcPct val="50000"/>
              </a:spcBef>
            </a:pPr>
            <a:r>
              <a:rPr lang="en-US" altLang="zh-CN" sz="2000" b="0" dirty="0">
                <a:solidFill>
                  <a:schemeClr val="tx1"/>
                </a:solidFill>
                <a:latin typeface="Times New Roman" panose="02020603050405020304" pitchFamily="18" charset="0"/>
              </a:rPr>
              <a:t>#50 </a:t>
            </a:r>
            <a:r>
              <a:rPr lang="en-US" altLang="zh-CN" sz="2000" b="0" dirty="0" err="1">
                <a:solidFill>
                  <a:schemeClr val="tx1"/>
                </a:solidFill>
                <a:latin typeface="Times New Roman" panose="02020603050405020304" pitchFamily="18" charset="0"/>
              </a:rPr>
              <a:t>data_in_tb</a:t>
            </a:r>
            <a:r>
              <a:rPr lang="en-US" altLang="zh-CN" sz="2000" b="0" dirty="0">
                <a:solidFill>
                  <a:schemeClr val="tx1"/>
                </a:solidFill>
                <a:latin typeface="Times New Roman" panose="02020603050405020304" pitchFamily="18" charset="0"/>
              </a:rPr>
              <a:t>=2;</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a:solidFill>
                  <a:schemeClr val="tx1"/>
                </a:solidFill>
                <a:latin typeface="Times New Roman" panose="02020603050405020304" pitchFamily="18" charset="0"/>
              </a:rPr>
              <a:t>#50 </a:t>
            </a:r>
            <a:r>
              <a:rPr lang="en-US" altLang="zh-CN" sz="2000" b="0" dirty="0" err="1">
                <a:solidFill>
                  <a:schemeClr val="tx1"/>
                </a:solidFill>
                <a:latin typeface="Times New Roman" panose="02020603050405020304" pitchFamily="18" charset="0"/>
              </a:rPr>
              <a:t>data_in_tb</a:t>
            </a:r>
            <a:r>
              <a:rPr lang="en-US" altLang="zh-CN" sz="2000" b="0" dirty="0">
                <a:solidFill>
                  <a:schemeClr val="tx1"/>
                </a:solidFill>
                <a:latin typeface="Times New Roman" panose="02020603050405020304" pitchFamily="18" charset="0"/>
              </a:rPr>
              <a:t>=3;</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a:solidFill>
                  <a:schemeClr val="tx1"/>
                </a:solidFill>
                <a:latin typeface="Times New Roman" panose="02020603050405020304" pitchFamily="18" charset="0"/>
              </a:rPr>
              <a:t>#50 </a:t>
            </a:r>
            <a:r>
              <a:rPr lang="en-US" altLang="zh-CN" sz="2000" b="0" dirty="0" err="1">
                <a:solidFill>
                  <a:schemeClr val="tx1"/>
                </a:solidFill>
                <a:latin typeface="Times New Roman" panose="02020603050405020304" pitchFamily="18" charset="0"/>
              </a:rPr>
              <a:t>data_in_tb</a:t>
            </a:r>
            <a:r>
              <a:rPr lang="en-US" altLang="zh-CN" sz="2000" b="0" dirty="0">
                <a:solidFill>
                  <a:schemeClr val="tx1"/>
                </a:solidFill>
                <a:latin typeface="Times New Roman" panose="02020603050405020304" pitchFamily="18" charset="0"/>
              </a:rPr>
              <a:t>=4;</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a:solidFill>
                  <a:schemeClr val="tx1"/>
                </a:solidFill>
                <a:latin typeface="Times New Roman" panose="02020603050405020304" pitchFamily="18" charset="0"/>
              </a:rPr>
              <a:t>#50 </a:t>
            </a:r>
            <a:r>
              <a:rPr lang="en-US" altLang="zh-CN" sz="2000" b="0" dirty="0" err="1">
                <a:solidFill>
                  <a:schemeClr val="tx1"/>
                </a:solidFill>
                <a:latin typeface="Times New Roman" panose="02020603050405020304" pitchFamily="18" charset="0"/>
              </a:rPr>
              <a:t>data_in_tb</a:t>
            </a:r>
            <a:r>
              <a:rPr lang="en-US" altLang="zh-CN" sz="2000" b="0" dirty="0">
                <a:solidFill>
                  <a:schemeClr val="tx1"/>
                </a:solidFill>
                <a:latin typeface="Times New Roman" panose="02020603050405020304" pitchFamily="18" charset="0"/>
              </a:rPr>
              <a:t>=5;</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a:solidFill>
                  <a:schemeClr val="tx1"/>
                </a:solidFill>
                <a:latin typeface="Times New Roman" panose="02020603050405020304" pitchFamily="18" charset="0"/>
              </a:rPr>
              <a:t>#50 </a:t>
            </a:r>
            <a:r>
              <a:rPr lang="en-US" altLang="zh-CN" sz="2000" b="0" dirty="0" err="1">
                <a:solidFill>
                  <a:schemeClr val="tx1"/>
                </a:solidFill>
                <a:latin typeface="Times New Roman" panose="02020603050405020304" pitchFamily="18" charset="0"/>
              </a:rPr>
              <a:t>data_in_tb</a:t>
            </a:r>
            <a:r>
              <a:rPr lang="en-US" altLang="zh-CN" sz="2000" b="0" dirty="0">
                <a:solidFill>
                  <a:schemeClr val="tx1"/>
                </a:solidFill>
                <a:latin typeface="Times New Roman" panose="02020603050405020304" pitchFamily="18" charset="0"/>
              </a:rPr>
              <a:t>=6;</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a:solidFill>
                  <a:schemeClr val="tx1"/>
                </a:solidFill>
                <a:latin typeface="Times New Roman" panose="02020603050405020304" pitchFamily="18" charset="0"/>
              </a:rPr>
              <a:t>#50 </a:t>
            </a:r>
            <a:r>
              <a:rPr lang="en-US" altLang="zh-CN" sz="2000" b="0" dirty="0" err="1">
                <a:solidFill>
                  <a:schemeClr val="tx1"/>
                </a:solidFill>
                <a:latin typeface="Times New Roman" panose="02020603050405020304" pitchFamily="18" charset="0"/>
              </a:rPr>
              <a:t>data_in_tb</a:t>
            </a:r>
            <a:r>
              <a:rPr lang="en-US" altLang="zh-CN" sz="2000" b="0" dirty="0">
                <a:solidFill>
                  <a:schemeClr val="tx1"/>
                </a:solidFill>
                <a:latin typeface="Times New Roman" panose="02020603050405020304" pitchFamily="18" charset="0"/>
              </a:rPr>
              <a:t>=7;</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a:solidFill>
                  <a:schemeClr val="tx1"/>
                </a:solidFill>
                <a:latin typeface="Times New Roman" panose="02020603050405020304" pitchFamily="18" charset="0"/>
              </a:rPr>
              <a:t>#50 $finish();</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a:solidFill>
                  <a:schemeClr val="tx1"/>
                </a:solidFill>
                <a:latin typeface="Times New Roman" panose="02020603050405020304" pitchFamily="18" charset="0"/>
              </a:rPr>
              <a:t>end</a:t>
            </a:r>
            <a:endParaRPr lang="en-US" altLang="zh-CN" sz="2000" b="0" dirty="0">
              <a:solidFill>
                <a:schemeClr val="tx1"/>
              </a:solidFill>
              <a:latin typeface="Times New Roman" panose="02020603050405020304" pitchFamily="18" charset="0"/>
            </a:endParaRPr>
          </a:p>
          <a:p>
            <a:pPr eaLnBrk="1" hangingPunct="1">
              <a:spcBef>
                <a:spcPct val="50000"/>
              </a:spcBef>
            </a:pPr>
            <a:r>
              <a:rPr lang="en-US" altLang="zh-CN" sz="2000" b="0" dirty="0" err="1">
                <a:solidFill>
                  <a:schemeClr val="tx1"/>
                </a:solidFill>
                <a:latin typeface="Times New Roman" panose="02020603050405020304" pitchFamily="18" charset="0"/>
              </a:rPr>
              <a:t>endmodule</a:t>
            </a:r>
            <a:endParaRPr lang="zh-CN" altLang="en-US" sz="2000" b="0" dirty="0">
              <a:solidFill>
                <a:schemeClr val="tx1"/>
              </a:solidFill>
              <a:latin typeface="Times New Roman" panose="02020603050405020304" pitchFamily="18" charset="0"/>
            </a:endParaRPr>
          </a:p>
        </p:txBody>
      </p:sp>
      <p:sp>
        <p:nvSpPr>
          <p:cNvPr id="5" name="文本框 4"/>
          <p:cNvSpPr txBox="1"/>
          <p:nvPr/>
        </p:nvSpPr>
        <p:spPr>
          <a:xfrm>
            <a:off x="9808845" y="6412230"/>
            <a:ext cx="309880" cy="521970"/>
          </a:xfrm>
          <a:prstGeom prst="rect">
            <a:avLst/>
          </a:prstGeom>
          <a:noFill/>
          <a:ln>
            <a:noFill/>
          </a:ln>
        </p:spPr>
        <p:txBody>
          <a:bodyPr wrap="none">
            <a:spAutoFit/>
          </a:bodyPr>
          <a:p>
            <a:pPr algn="l" eaLnBrk="1" hangingPunct="1">
              <a:spcBef>
                <a:spcPct val="50000"/>
              </a:spcBef>
              <a:buClrTx/>
              <a:buSzTx/>
              <a:buFontTx/>
              <a:buNone/>
            </a:pPr>
            <a:endParaRPr lang="zh-CN" altLang="en-US" sz="2800">
              <a:latin typeface="Times New Roman" panose="02020603050405020304" pitchFamily="18" charset="0"/>
            </a:endParaRPr>
          </a:p>
        </p:txBody>
      </p:sp>
    </p:spTree>
  </p:cSld>
  <p:clrMapOvr>
    <a:masterClrMapping/>
  </p:clrMapOvr>
  <p:transition spd="slow">
    <p:strips/>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p:cNvSpPr>
          <p:nvPr/>
        </p:nvSpPr>
        <p:spPr bwMode="auto">
          <a:xfrm>
            <a:off x="-52387" y="6483926"/>
            <a:ext cx="1981200" cy="26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D7D52197-1A17-467F-B4BB-DC0871F32CE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3" name="Rectangle 18"/>
          <p:cNvSpPr>
            <a:spLocks noChangeArrowheads="1"/>
          </p:cNvSpPr>
          <p:nvPr/>
        </p:nvSpPr>
        <p:spPr bwMode="auto">
          <a:xfrm>
            <a:off x="1219200" y="248373"/>
            <a:ext cx="18341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dirty="0">
                <a:solidFill>
                  <a:srgbClr val="333399"/>
                </a:solidFill>
                <a:latin typeface="隶书" panose="02010509060101010101" pitchFamily="49" charset="-122"/>
                <a:ea typeface="隶书" panose="02010509060101010101" pitchFamily="49" charset="-122"/>
              </a:rPr>
              <a:t>38</a:t>
            </a:r>
            <a:r>
              <a:rPr kumimoji="0" lang="zh-CN" altLang="en-US" sz="3200" dirty="0">
                <a:solidFill>
                  <a:srgbClr val="333399"/>
                </a:solidFill>
                <a:latin typeface="隶书" panose="02010509060101010101" pitchFamily="49" charset="-122"/>
                <a:ea typeface="隶书" panose="02010509060101010101" pitchFamily="49" charset="-122"/>
              </a:rPr>
              <a:t>译码器</a:t>
            </a:r>
            <a:endParaRPr kumimoji="0" lang="zh-CN" altLang="en-US" sz="3200" b="1" i="0" u="none" strike="noStrike" kern="1200" cap="none" spc="0" normalizeH="0" baseline="0" noProof="0" dirty="0">
              <a:ln>
                <a:noFill/>
              </a:ln>
              <a:solidFill>
                <a:srgbClr val="333399"/>
              </a:solidFill>
              <a:effectLst/>
              <a:uLnTx/>
              <a:uFillTx/>
              <a:latin typeface="隶书" panose="02010509060101010101" pitchFamily="49" charset="-122"/>
              <a:ea typeface="隶书" panose="02010509060101010101" pitchFamily="49" charset="-122"/>
              <a:cs typeface="+mn-cs"/>
            </a:endParaRPr>
          </a:p>
        </p:txBody>
      </p:sp>
      <p:sp>
        <p:nvSpPr>
          <p:cNvPr id="4" name="灯片编号占位符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15B291C-51FB-4C18-A138-CCB3C24CD792}" type="slidenum">
              <a:rPr kumimoji="1" lang="en-US" altLang="zh-CN" sz="1800" b="1" i="0" u="none" strike="noStrike" kern="1200" cap="none" spc="0" normalizeH="0" baseline="0" noProof="0" smtClean="0">
                <a:ln>
                  <a:noFill/>
                </a:ln>
                <a:solidFill>
                  <a:srgbClr val="1F08F8"/>
                </a:solidFill>
                <a:effectLst/>
                <a:uLnTx/>
                <a:uFillTx/>
                <a:latin typeface="Tahoma" panose="020B0604030504040204" pitchFamily="34" charset="0"/>
                <a:ea typeface="宋体" panose="02010600030101010101" pitchFamily="2" charset="-122"/>
                <a:cs typeface="+mn-cs"/>
              </a:rPr>
            </a:fld>
            <a:endParaRPr kumimoji="1" lang="en-US" altLang="zh-CN" sz="1800" b="1" i="0" u="none" strike="noStrike" kern="1200" cap="none" spc="0" normalizeH="0" baseline="0" noProof="0" dirty="0">
              <a:ln>
                <a:noFill/>
              </a:ln>
              <a:solidFill>
                <a:srgbClr val="1F08F8"/>
              </a:solidFill>
              <a:effectLst/>
              <a:uLnTx/>
              <a:uFillTx/>
              <a:latin typeface="Tahoma" panose="020B0604030504040204" pitchFamily="34" charset="0"/>
              <a:ea typeface="宋体" panose="02010600030101010101" pitchFamily="2" charset="-122"/>
              <a:cs typeface="+mn-cs"/>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76591"/>
            <a:ext cx="9144000" cy="4104817"/>
          </a:xfrm>
          <a:prstGeom prst="rect">
            <a:avLst/>
          </a:prstGeom>
        </p:spPr>
      </p:pic>
    </p:spTree>
  </p:cSld>
  <p:clrMapOvr>
    <a:masterClrMapping/>
  </p:clrMapOvr>
  <p:transition spd="slow">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p:nvPr/>
        </p:nvSpPr>
        <p:spPr>
          <a:xfrm>
            <a:off x="0" y="6478588"/>
            <a:ext cx="903288" cy="33813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z="2000" smtClean="0">
                <a:solidFill>
                  <a:schemeClr val="tx1"/>
                </a:solidFill>
              </a:rPr>
            </a:fld>
            <a:endParaRPr lang="en-US" altLang="zh-CN" sz="2000" dirty="0">
              <a:solidFill>
                <a:schemeClr val="tx1"/>
              </a:solidFill>
            </a:endParaRPr>
          </a:p>
        </p:txBody>
      </p:sp>
      <p:sp>
        <p:nvSpPr>
          <p:cNvPr id="3" name="Rectangle 2"/>
          <p:cNvSpPr txBox="1">
            <a:spLocks noChangeArrowheads="1"/>
          </p:cNvSpPr>
          <p:nvPr/>
        </p:nvSpPr>
        <p:spPr>
          <a:xfrm>
            <a:off x="119753" y="3343758"/>
            <a:ext cx="8604250" cy="1874284"/>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为了解决这个矛盾，</a:t>
            </a:r>
            <a:r>
              <a:rPr lang="zh-CN" altLang="en-US"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在存储器中给每个存储单元编了一个地址</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，只有被输入地址代码指定的那些存储单元才能与公共的输入</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输出引脚接通，进行数据的读出或写入。</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Rectangle 4"/>
          <p:cNvSpPr>
            <a:spLocks noChangeArrowheads="1"/>
          </p:cNvSpPr>
          <p:nvPr/>
        </p:nvSpPr>
        <p:spPr bwMode="auto">
          <a:xfrm>
            <a:off x="119753" y="663818"/>
            <a:ext cx="860425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32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四、存储器与寄存器的不同</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Rectangle 5"/>
          <p:cNvSpPr>
            <a:spLocks noChangeArrowheads="1"/>
          </p:cNvSpPr>
          <p:nvPr/>
        </p:nvSpPr>
        <p:spPr bwMode="auto">
          <a:xfrm>
            <a:off x="119753" y="1486263"/>
            <a:ext cx="8604250"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因为</a:t>
            </a:r>
            <a:r>
              <a:rPr kumimoji="0" lang="zh-CN" altLang="en-US" sz="2800" b="1" i="0" u="none" strike="noStrike" kern="1200" cap="none" spc="0" normalizeH="0" baseline="0" noProof="0" dirty="0">
                <a:ln>
                  <a:noFill/>
                </a:ln>
                <a:solidFill>
                  <a:srgbClr val="00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半导体存储器的存储单元数目极其庞大而器件的引脚数目有限</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，所以在电路结构上就不可能象</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寄存器</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那样</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把每个存储单元的输入和输出直接引出。         </a:t>
            </a:r>
            <a:endPar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4" grpId="0" autoUpdateAnimBg="0" build="p"/>
      <p:bldP spid="5" grpId="0" autoUpdateAnimBg="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p:nvPr/>
        </p:nvSpPr>
        <p:spPr>
          <a:xfrm>
            <a:off x="0" y="6478588"/>
            <a:ext cx="903288" cy="33813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z="2000" smtClean="0">
                <a:solidFill>
                  <a:schemeClr val="tx1"/>
                </a:solidFill>
              </a:rPr>
            </a:fld>
            <a:endParaRPr lang="en-US" altLang="zh-CN" sz="2000" dirty="0">
              <a:solidFill>
                <a:schemeClr val="tx1"/>
              </a:solidFill>
            </a:endParaRPr>
          </a:p>
        </p:txBody>
      </p:sp>
      <p:graphicFrame>
        <p:nvGraphicFramePr>
          <p:cNvPr id="3" name="Object 3"/>
          <p:cNvGraphicFramePr>
            <a:graphicFrameLocks noChangeAspect="1"/>
          </p:cNvGraphicFramePr>
          <p:nvPr/>
        </p:nvGraphicFramePr>
        <p:xfrm>
          <a:off x="1655763" y="1674813"/>
          <a:ext cx="7488237" cy="3287712"/>
        </p:xfrm>
        <a:graphic>
          <a:graphicData uri="http://schemas.openxmlformats.org/presentationml/2006/ole">
            <mc:AlternateContent xmlns:mc="http://schemas.openxmlformats.org/markup-compatibility/2006">
              <mc:Choice xmlns:v="urn:schemas-microsoft-com:vml" Requires="v">
                <p:oleObj spid="_x0000_s4" name="Photo Editor 照片" r:id="rId1" imgW="24060150" imgH="10115550" progId="MSPhotoEd.3">
                  <p:embed/>
                </p:oleObj>
              </mc:Choice>
              <mc:Fallback>
                <p:oleObj name="Photo Editor 照片" r:id="rId1" imgW="24060150" imgH="10115550" progId="MSPhotoEd.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763" y="1674813"/>
                        <a:ext cx="7488237" cy="328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bwMode="auto">
          <a:xfrm>
            <a:off x="0" y="170656"/>
            <a:ext cx="6777038"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1" fontAlgn="base" hangingPunct="1">
              <a:spcBef>
                <a:spcPct val="0"/>
              </a:spcBef>
              <a:spcAft>
                <a:spcPct val="0"/>
              </a:spcAft>
              <a:defRPr kumimoji="1" sz="3200" b="1" kern="1200">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sz="28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二、</a:t>
            </a:r>
            <a:r>
              <a:rPr lang="en-US" altLang="zh-CN" sz="28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ROM</a:t>
            </a:r>
            <a:r>
              <a:rPr lang="zh-CN" altLang="en-US" sz="28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的组成框图及各部分作用</a:t>
            </a:r>
            <a:endParaRPr lang="zh-CN" altLang="en-US" sz="28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 name="AutoShape 4"/>
          <p:cNvSpPr>
            <a:spLocks noChangeArrowheads="1"/>
          </p:cNvSpPr>
          <p:nvPr/>
        </p:nvSpPr>
        <p:spPr bwMode="auto">
          <a:xfrm>
            <a:off x="701675" y="1089025"/>
            <a:ext cx="1776413" cy="971550"/>
          </a:xfrm>
          <a:prstGeom prst="wedgeEllipseCallout">
            <a:avLst>
              <a:gd name="adj1" fmla="val 20690"/>
              <a:gd name="adj2" fmla="val 110458"/>
            </a:avLst>
          </a:prstGeom>
          <a:solidFill>
            <a:schemeClr val="accent2">
              <a:lumMod val="20000"/>
              <a:lumOff val="80000"/>
            </a:schemeClr>
          </a:soli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zh-CN" altLang="en-US" sz="240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条</a:t>
            </a:r>
            <a:endParaRPr kumimoji="1" lang="zh-CN" altLang="en-US" sz="240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地址线</a:t>
            </a:r>
            <a:endParaRPr kumimoji="1" lang="zh-CN" altLang="en-US" sz="2400"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AutoShape 5"/>
          <p:cNvSpPr>
            <a:spLocks noChangeArrowheads="1"/>
          </p:cNvSpPr>
          <p:nvPr/>
        </p:nvSpPr>
        <p:spPr bwMode="auto">
          <a:xfrm>
            <a:off x="3997960" y="927100"/>
            <a:ext cx="2209800" cy="1295400"/>
          </a:xfrm>
          <a:prstGeom prst="wedgeEllipseCallout">
            <a:avLst>
              <a:gd name="adj1" fmla="val -53449"/>
              <a:gd name="adj2" fmla="val 75000"/>
            </a:avLst>
          </a:prstGeom>
          <a:solidFill>
            <a:schemeClr val="accent2">
              <a:lumMod val="20000"/>
              <a:lumOff val="80000"/>
            </a:schemeClr>
          </a:soli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400"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zh-CN" altLang="en-US" sz="240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个输出</a:t>
            </a:r>
            <a:endParaRPr kumimoji="1" lang="zh-CN" altLang="en-US" sz="240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字线</a:t>
            </a:r>
            <a:endParaRPr kumimoji="1" lang="zh-CN" altLang="en-US" sz="2400"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AutoShape 6"/>
          <p:cNvSpPr>
            <a:spLocks noChangeArrowheads="1"/>
          </p:cNvSpPr>
          <p:nvPr/>
        </p:nvSpPr>
        <p:spPr bwMode="auto">
          <a:xfrm>
            <a:off x="6918324" y="1146175"/>
            <a:ext cx="1139825" cy="914400"/>
          </a:xfrm>
          <a:prstGeom prst="wedgeEllipseCallout">
            <a:avLst>
              <a:gd name="adj1" fmla="val -50139"/>
              <a:gd name="adj2" fmla="val 115625"/>
            </a:avLst>
          </a:prstGeom>
          <a:solidFill>
            <a:schemeClr val="accent2">
              <a:lumMod val="20000"/>
              <a:lumOff val="80000"/>
            </a:schemeClr>
          </a:soli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位线</a:t>
            </a:r>
            <a:endParaRPr kumimoji="1" lang="zh-CN" altLang="en-US" sz="2400"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AutoShape 7"/>
          <p:cNvSpPr/>
          <p:nvPr/>
        </p:nvSpPr>
        <p:spPr bwMode="auto">
          <a:xfrm>
            <a:off x="600710" y="5445125"/>
            <a:ext cx="5832475" cy="863600"/>
          </a:xfrm>
          <a:prstGeom prst="borderCallout2">
            <a:avLst>
              <a:gd name="adj1" fmla="val 13236"/>
              <a:gd name="adj2" fmla="val 101306"/>
              <a:gd name="adj3" fmla="val 13236"/>
              <a:gd name="adj4" fmla="val 105824"/>
              <a:gd name="adj5" fmla="val -278125"/>
              <a:gd name="adj6" fmla="val 110343"/>
            </a:avLst>
          </a:prstGeom>
          <a:noFill/>
          <a:ln w="28575">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⒈</a:t>
            </a:r>
            <a:r>
              <a:rPr kumimoji="1" lang="zh-CN" altLang="en-US" sz="240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提高带负载能力；⒉实现对输出状态的三态控制，以便与系统的总线联接。</a:t>
            </a:r>
            <a:endParaRPr kumimoji="1" lang="zh-CN" altLang="en-US" sz="240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93812" y="261221"/>
            <a:ext cx="3251200" cy="366712"/>
          </a:xfrm>
        </p:spPr>
        <p:txBody>
          <a:bodyPr/>
          <a:lstStyle/>
          <a:p>
            <a:pPr algn="l" eaLnBrk="1" hangingPunct="1"/>
            <a:r>
              <a:rPr lang="en-US" altLang="zh-CN" sz="2800" b="1" dirty="0">
                <a:solidFill>
                  <a:schemeClr val="tx1"/>
                </a:solidFill>
              </a:rPr>
              <a:t>ROM</a:t>
            </a:r>
            <a:r>
              <a:rPr lang="zh-CN" altLang="en-US" sz="2800" b="1" dirty="0">
                <a:solidFill>
                  <a:schemeClr val="tx1"/>
                </a:solidFill>
              </a:rPr>
              <a:t>的</a:t>
            </a:r>
            <a:r>
              <a:rPr lang="zh-CN" altLang="zh-CN" sz="2800" b="1" dirty="0">
                <a:solidFill>
                  <a:schemeClr val="tx1"/>
                </a:solidFill>
              </a:rPr>
              <a:t>工作原理</a:t>
            </a:r>
            <a:endParaRPr lang="zh-CN" altLang="en-US" sz="2800" b="1" dirty="0">
              <a:solidFill>
                <a:schemeClr val="tx1"/>
              </a:solidFill>
            </a:endParaRPr>
          </a:p>
        </p:txBody>
      </p:sp>
      <p:pic>
        <p:nvPicPr>
          <p:cNvPr id="9225" name="Picture 9" descr="msotw9_temp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8695" y="632696"/>
            <a:ext cx="7300913"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nvGrpSpPr>
          <p:cNvPr id="2" name="Group 13"/>
          <p:cNvGrpSpPr/>
          <p:nvPr/>
        </p:nvGrpSpPr>
        <p:grpSpPr bwMode="auto">
          <a:xfrm>
            <a:off x="396977" y="1769346"/>
            <a:ext cx="395288" cy="1336675"/>
            <a:chOff x="696" y="1185"/>
            <a:chExt cx="249" cy="842"/>
          </a:xfrm>
        </p:grpSpPr>
        <p:sp>
          <p:nvSpPr>
            <p:cNvPr id="7200" name="Text Box 11"/>
            <p:cNvSpPr txBox="1">
              <a:spLocks noChangeArrowheads="1"/>
            </p:cNvSpPr>
            <p:nvPr/>
          </p:nvSpPr>
          <p:spPr bwMode="auto">
            <a:xfrm>
              <a:off x="696" y="1185"/>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00"/>
                  </a:solidFill>
                </a:rPr>
                <a:t>0</a:t>
              </a:r>
              <a:endParaRPr lang="en-US" altLang="zh-CN" sz="2400">
                <a:solidFill>
                  <a:srgbClr val="FF0000"/>
                </a:solidFill>
              </a:endParaRPr>
            </a:p>
          </p:txBody>
        </p:sp>
        <p:sp>
          <p:nvSpPr>
            <p:cNvPr id="7201" name="Text Box 12"/>
            <p:cNvSpPr txBox="1">
              <a:spLocks noChangeArrowheads="1"/>
            </p:cNvSpPr>
            <p:nvPr/>
          </p:nvSpPr>
          <p:spPr bwMode="auto">
            <a:xfrm>
              <a:off x="707" y="1739"/>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00"/>
                  </a:solidFill>
                </a:rPr>
                <a:t>0</a:t>
              </a:r>
              <a:endParaRPr lang="en-US" altLang="zh-CN" sz="2400">
                <a:solidFill>
                  <a:srgbClr val="FF0000"/>
                </a:solidFill>
              </a:endParaRPr>
            </a:p>
          </p:txBody>
        </p:sp>
      </p:grpSp>
      <p:grpSp>
        <p:nvGrpSpPr>
          <p:cNvPr id="3" name="Group 17"/>
          <p:cNvGrpSpPr/>
          <p:nvPr/>
        </p:nvGrpSpPr>
        <p:grpSpPr bwMode="auto">
          <a:xfrm>
            <a:off x="2051152" y="2391646"/>
            <a:ext cx="395288" cy="1371600"/>
            <a:chOff x="1738" y="1577"/>
            <a:chExt cx="249" cy="864"/>
          </a:xfrm>
        </p:grpSpPr>
        <p:sp>
          <p:nvSpPr>
            <p:cNvPr id="7198" name="Text Box 15"/>
            <p:cNvSpPr txBox="1">
              <a:spLocks noChangeArrowheads="1"/>
            </p:cNvSpPr>
            <p:nvPr/>
          </p:nvSpPr>
          <p:spPr bwMode="auto">
            <a:xfrm>
              <a:off x="1738" y="1577"/>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00"/>
                  </a:solidFill>
                </a:rPr>
                <a:t>1</a:t>
              </a:r>
              <a:endParaRPr lang="en-US" altLang="zh-CN" sz="2400">
                <a:solidFill>
                  <a:srgbClr val="FF0000"/>
                </a:solidFill>
              </a:endParaRPr>
            </a:p>
          </p:txBody>
        </p:sp>
        <p:sp>
          <p:nvSpPr>
            <p:cNvPr id="7199" name="Text Box 16"/>
            <p:cNvSpPr txBox="1">
              <a:spLocks noChangeArrowheads="1"/>
            </p:cNvSpPr>
            <p:nvPr/>
          </p:nvSpPr>
          <p:spPr bwMode="auto">
            <a:xfrm>
              <a:off x="1749" y="2153"/>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00"/>
                  </a:solidFill>
                </a:rPr>
                <a:t>1</a:t>
              </a:r>
              <a:endParaRPr lang="en-US" altLang="zh-CN" sz="2400">
                <a:solidFill>
                  <a:srgbClr val="FF0000"/>
                </a:solidFill>
              </a:endParaRPr>
            </a:p>
          </p:txBody>
        </p:sp>
      </p:grpSp>
      <p:grpSp>
        <p:nvGrpSpPr>
          <p:cNvPr id="4" name="Group 29"/>
          <p:cNvGrpSpPr/>
          <p:nvPr/>
        </p:nvGrpSpPr>
        <p:grpSpPr bwMode="auto">
          <a:xfrm>
            <a:off x="3451327" y="1251821"/>
            <a:ext cx="1550988" cy="492125"/>
            <a:chOff x="2620" y="859"/>
            <a:chExt cx="977" cy="310"/>
          </a:xfrm>
        </p:grpSpPr>
        <p:sp>
          <p:nvSpPr>
            <p:cNvPr id="7195" name="Text Box 18"/>
            <p:cNvSpPr txBox="1">
              <a:spLocks noChangeArrowheads="1"/>
            </p:cNvSpPr>
            <p:nvPr/>
          </p:nvSpPr>
          <p:spPr bwMode="auto">
            <a:xfrm>
              <a:off x="3359" y="859"/>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00"/>
                  </a:solidFill>
                </a:rPr>
                <a:t>0</a:t>
              </a:r>
              <a:endParaRPr lang="en-US" altLang="zh-CN" sz="2400">
                <a:solidFill>
                  <a:srgbClr val="FF0000"/>
                </a:solidFill>
              </a:endParaRPr>
            </a:p>
          </p:txBody>
        </p:sp>
        <p:sp>
          <p:nvSpPr>
            <p:cNvPr id="7196" name="Text Box 19"/>
            <p:cNvSpPr txBox="1">
              <a:spLocks noChangeArrowheads="1"/>
            </p:cNvSpPr>
            <p:nvPr/>
          </p:nvSpPr>
          <p:spPr bwMode="auto">
            <a:xfrm>
              <a:off x="3000" y="870"/>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00"/>
                  </a:solidFill>
                </a:rPr>
                <a:t>0</a:t>
              </a:r>
              <a:endParaRPr lang="en-US" altLang="zh-CN" sz="2400">
                <a:solidFill>
                  <a:srgbClr val="FF0000"/>
                </a:solidFill>
              </a:endParaRPr>
            </a:p>
          </p:txBody>
        </p:sp>
        <p:sp>
          <p:nvSpPr>
            <p:cNvPr id="7197" name="Text Box 20"/>
            <p:cNvSpPr txBox="1">
              <a:spLocks noChangeArrowheads="1"/>
            </p:cNvSpPr>
            <p:nvPr/>
          </p:nvSpPr>
          <p:spPr bwMode="auto">
            <a:xfrm>
              <a:off x="2620" y="881"/>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00"/>
                  </a:solidFill>
                </a:rPr>
                <a:t>0</a:t>
              </a:r>
              <a:endParaRPr lang="en-US" altLang="zh-CN" sz="2400">
                <a:solidFill>
                  <a:srgbClr val="FF0000"/>
                </a:solidFill>
              </a:endParaRPr>
            </a:p>
          </p:txBody>
        </p:sp>
      </p:grpSp>
      <p:sp>
        <p:nvSpPr>
          <p:cNvPr id="9237" name="Text Box 21"/>
          <p:cNvSpPr txBox="1">
            <a:spLocks noChangeArrowheads="1"/>
          </p:cNvSpPr>
          <p:nvPr/>
        </p:nvSpPr>
        <p:spPr bwMode="auto">
          <a:xfrm>
            <a:off x="2897290" y="1253408"/>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00"/>
                </a:solidFill>
              </a:rPr>
              <a:t>1</a:t>
            </a:r>
            <a:endParaRPr lang="en-US" altLang="zh-CN" sz="2400">
              <a:solidFill>
                <a:srgbClr val="FF0000"/>
              </a:solidFill>
            </a:endParaRPr>
          </a:p>
        </p:txBody>
      </p:sp>
      <p:grpSp>
        <p:nvGrpSpPr>
          <p:cNvPr id="5" name="Group 25"/>
          <p:cNvGrpSpPr/>
          <p:nvPr/>
        </p:nvGrpSpPr>
        <p:grpSpPr bwMode="auto">
          <a:xfrm>
            <a:off x="2190852" y="4582396"/>
            <a:ext cx="395288" cy="1406525"/>
            <a:chOff x="1837" y="2946"/>
            <a:chExt cx="249" cy="886"/>
          </a:xfrm>
        </p:grpSpPr>
        <p:sp>
          <p:nvSpPr>
            <p:cNvPr id="7193" name="Text Box 23"/>
            <p:cNvSpPr txBox="1">
              <a:spLocks noChangeArrowheads="1"/>
            </p:cNvSpPr>
            <p:nvPr/>
          </p:nvSpPr>
          <p:spPr bwMode="auto">
            <a:xfrm>
              <a:off x="1848" y="2946"/>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00"/>
                  </a:solidFill>
                </a:rPr>
                <a:t>1</a:t>
              </a:r>
              <a:endParaRPr lang="en-US" altLang="zh-CN" sz="2400">
                <a:solidFill>
                  <a:srgbClr val="FF0000"/>
                </a:solidFill>
              </a:endParaRPr>
            </a:p>
          </p:txBody>
        </p:sp>
        <p:sp>
          <p:nvSpPr>
            <p:cNvPr id="7194" name="Text Box 24"/>
            <p:cNvSpPr txBox="1">
              <a:spLocks noChangeArrowheads="1"/>
            </p:cNvSpPr>
            <p:nvPr/>
          </p:nvSpPr>
          <p:spPr bwMode="auto">
            <a:xfrm>
              <a:off x="1837" y="3544"/>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00"/>
                  </a:solidFill>
                </a:rPr>
                <a:t>1</a:t>
              </a:r>
              <a:endParaRPr lang="en-US" altLang="zh-CN" sz="2400">
                <a:solidFill>
                  <a:srgbClr val="FF0000"/>
                </a:solidFill>
              </a:endParaRPr>
            </a:p>
          </p:txBody>
        </p:sp>
      </p:grpSp>
      <p:grpSp>
        <p:nvGrpSpPr>
          <p:cNvPr id="6" name="Group 28"/>
          <p:cNvGrpSpPr/>
          <p:nvPr/>
        </p:nvGrpSpPr>
        <p:grpSpPr bwMode="auto">
          <a:xfrm>
            <a:off x="2206727" y="4098208"/>
            <a:ext cx="412750" cy="1406525"/>
            <a:chOff x="1836" y="2652"/>
            <a:chExt cx="260" cy="886"/>
          </a:xfrm>
        </p:grpSpPr>
        <p:sp>
          <p:nvSpPr>
            <p:cNvPr id="7191" name="Text Box 26"/>
            <p:cNvSpPr txBox="1">
              <a:spLocks noChangeArrowheads="1"/>
            </p:cNvSpPr>
            <p:nvPr/>
          </p:nvSpPr>
          <p:spPr bwMode="auto">
            <a:xfrm>
              <a:off x="1836" y="2652"/>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00"/>
                  </a:solidFill>
                </a:rPr>
                <a:t>0</a:t>
              </a:r>
              <a:endParaRPr lang="en-US" altLang="zh-CN" sz="2400">
                <a:solidFill>
                  <a:srgbClr val="FF0000"/>
                </a:solidFill>
              </a:endParaRPr>
            </a:p>
          </p:txBody>
        </p:sp>
        <p:sp>
          <p:nvSpPr>
            <p:cNvPr id="7192" name="Text Box 27"/>
            <p:cNvSpPr txBox="1">
              <a:spLocks noChangeArrowheads="1"/>
            </p:cNvSpPr>
            <p:nvPr/>
          </p:nvSpPr>
          <p:spPr bwMode="auto">
            <a:xfrm>
              <a:off x="1858" y="3250"/>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FF0000"/>
                  </a:solidFill>
                </a:rPr>
                <a:t>0</a:t>
              </a:r>
              <a:endParaRPr lang="en-US" altLang="zh-CN" sz="2400">
                <a:solidFill>
                  <a:srgbClr val="FF0000"/>
                </a:solidFill>
              </a:endParaRPr>
            </a:p>
          </p:txBody>
        </p:sp>
      </p:grpSp>
      <p:grpSp>
        <p:nvGrpSpPr>
          <p:cNvPr id="7" name="Group 38"/>
          <p:cNvGrpSpPr/>
          <p:nvPr/>
        </p:nvGrpSpPr>
        <p:grpSpPr bwMode="auto">
          <a:xfrm>
            <a:off x="3129065" y="1621708"/>
            <a:ext cx="1520825" cy="1277938"/>
            <a:chOff x="2417" y="1092"/>
            <a:chExt cx="958" cy="805"/>
          </a:xfrm>
        </p:grpSpPr>
        <p:sp>
          <p:nvSpPr>
            <p:cNvPr id="7186" name="Oval 31"/>
            <p:cNvSpPr>
              <a:spLocks noChangeArrowheads="1"/>
            </p:cNvSpPr>
            <p:nvPr/>
          </p:nvSpPr>
          <p:spPr bwMode="auto">
            <a:xfrm>
              <a:off x="2755" y="1092"/>
              <a:ext cx="240" cy="240"/>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sp>
          <p:nvSpPr>
            <p:cNvPr id="7187" name="Oval 32"/>
            <p:cNvSpPr>
              <a:spLocks noChangeArrowheads="1"/>
            </p:cNvSpPr>
            <p:nvPr/>
          </p:nvSpPr>
          <p:spPr bwMode="auto">
            <a:xfrm>
              <a:off x="3113" y="1098"/>
              <a:ext cx="240" cy="240"/>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sp>
          <p:nvSpPr>
            <p:cNvPr id="7188" name="Oval 35"/>
            <p:cNvSpPr>
              <a:spLocks noChangeArrowheads="1"/>
            </p:cNvSpPr>
            <p:nvPr/>
          </p:nvSpPr>
          <p:spPr bwMode="auto">
            <a:xfrm>
              <a:off x="3113" y="1098"/>
              <a:ext cx="240" cy="240"/>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sp>
          <p:nvSpPr>
            <p:cNvPr id="7189" name="Oval 36"/>
            <p:cNvSpPr>
              <a:spLocks noChangeArrowheads="1"/>
            </p:cNvSpPr>
            <p:nvPr/>
          </p:nvSpPr>
          <p:spPr bwMode="auto">
            <a:xfrm>
              <a:off x="2417" y="1647"/>
              <a:ext cx="240" cy="240"/>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sp>
          <p:nvSpPr>
            <p:cNvPr id="7190" name="Oval 37"/>
            <p:cNvSpPr>
              <a:spLocks noChangeArrowheads="1"/>
            </p:cNvSpPr>
            <p:nvPr/>
          </p:nvSpPr>
          <p:spPr bwMode="auto">
            <a:xfrm>
              <a:off x="3135" y="1657"/>
              <a:ext cx="240" cy="240"/>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grpSp>
      <p:sp>
        <p:nvSpPr>
          <p:cNvPr id="9255" name="AutoShape 39"/>
          <p:cNvSpPr>
            <a:spLocks noChangeArrowheads="1"/>
          </p:cNvSpPr>
          <p:nvPr/>
        </p:nvSpPr>
        <p:spPr bwMode="auto">
          <a:xfrm>
            <a:off x="4935076" y="1251821"/>
            <a:ext cx="1176338" cy="457200"/>
          </a:xfrm>
          <a:prstGeom prst="wedgeRoundRectCallout">
            <a:avLst>
              <a:gd name="adj1" fmla="val -70539"/>
              <a:gd name="adj2" fmla="val 48446"/>
              <a:gd name="adj3" fmla="val 16667"/>
            </a:avLst>
          </a:prstGeom>
          <a:solidFill>
            <a:srgbClr val="FFFFCC"/>
          </a:solidFill>
          <a:ln w="28575">
            <a:solidFill>
              <a:schemeClr val="accent1"/>
            </a:solidFill>
            <a:miter lim="800000"/>
          </a:ln>
          <a:effectLst/>
        </p:spPr>
        <p:txBody>
          <a:bodyPr wrap="none" anchor="ctr"/>
          <a:lstStyle/>
          <a:p>
            <a:pPr algn="ctr" eaLnBrk="1" hangingPunct="1">
              <a:defRPr/>
            </a:pPr>
            <a:r>
              <a:rPr lang="zh-CN" altLang="en-US" sz="2400">
                <a:solidFill>
                  <a:schemeClr val="accent2"/>
                </a:solidFill>
                <a:effectLst>
                  <a:outerShdw blurRad="38100" dist="38100" dir="2700000" algn="tl">
                    <a:srgbClr val="000000"/>
                  </a:outerShdw>
                </a:effectLst>
              </a:rPr>
              <a:t>导通</a:t>
            </a:r>
            <a:endParaRPr lang="zh-CN" altLang="en-US" sz="2400">
              <a:solidFill>
                <a:schemeClr val="accent2"/>
              </a:solidFill>
              <a:effectLst>
                <a:outerShdw blurRad="38100" dist="38100" dir="2700000" algn="tl">
                  <a:srgbClr val="000000"/>
                </a:outerShdw>
              </a:effectLst>
            </a:endParaRPr>
          </a:p>
        </p:txBody>
      </p:sp>
      <p:grpSp>
        <p:nvGrpSpPr>
          <p:cNvPr id="8" name="Group 43"/>
          <p:cNvGrpSpPr/>
          <p:nvPr/>
        </p:nvGrpSpPr>
        <p:grpSpPr bwMode="auto">
          <a:xfrm>
            <a:off x="2555977" y="4579221"/>
            <a:ext cx="390525" cy="1365250"/>
            <a:chOff x="2056" y="2955"/>
            <a:chExt cx="246" cy="860"/>
          </a:xfrm>
        </p:grpSpPr>
        <p:sp>
          <p:nvSpPr>
            <p:cNvPr id="7184" name="Oval 41"/>
            <p:cNvSpPr>
              <a:spLocks noChangeArrowheads="1"/>
            </p:cNvSpPr>
            <p:nvPr/>
          </p:nvSpPr>
          <p:spPr bwMode="auto">
            <a:xfrm>
              <a:off x="2056" y="2955"/>
              <a:ext cx="240" cy="240"/>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sp>
          <p:nvSpPr>
            <p:cNvPr id="7185" name="Oval 42"/>
            <p:cNvSpPr>
              <a:spLocks noChangeArrowheads="1"/>
            </p:cNvSpPr>
            <p:nvPr/>
          </p:nvSpPr>
          <p:spPr bwMode="auto">
            <a:xfrm>
              <a:off x="2062" y="3575"/>
              <a:ext cx="240" cy="240"/>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grpSp>
      <p:sp>
        <p:nvSpPr>
          <p:cNvPr id="9260" name="AutoShape 44"/>
          <p:cNvSpPr>
            <a:spLocks noChangeArrowheads="1"/>
          </p:cNvSpPr>
          <p:nvPr/>
        </p:nvSpPr>
        <p:spPr bwMode="auto">
          <a:xfrm>
            <a:off x="393802" y="3801346"/>
            <a:ext cx="1158875" cy="457200"/>
          </a:xfrm>
          <a:prstGeom prst="wedgeRoundRectCallout">
            <a:avLst>
              <a:gd name="adj1" fmla="val 134796"/>
              <a:gd name="adj2" fmla="val 137847"/>
              <a:gd name="adj3" fmla="val 16667"/>
            </a:avLst>
          </a:prstGeom>
          <a:solidFill>
            <a:srgbClr val="FFFFCC"/>
          </a:solidFill>
          <a:ln w="28575">
            <a:solidFill>
              <a:schemeClr val="accent1"/>
            </a:solidFill>
            <a:miter lim="800000"/>
          </a:ln>
          <a:effectLst/>
        </p:spPr>
        <p:txBody>
          <a:bodyPr wrap="none" anchor="ctr"/>
          <a:lstStyle/>
          <a:p>
            <a:pPr algn="ctr" eaLnBrk="1" hangingPunct="1">
              <a:defRPr/>
            </a:pPr>
            <a:r>
              <a:rPr lang="zh-CN" altLang="en-US" sz="2400">
                <a:solidFill>
                  <a:schemeClr val="accent2"/>
                </a:solidFill>
                <a:effectLst>
                  <a:outerShdw blurRad="38100" dist="38100" dir="2700000" algn="tl">
                    <a:srgbClr val="000000"/>
                  </a:outerShdw>
                </a:effectLst>
              </a:rPr>
              <a:t>导通</a:t>
            </a:r>
            <a:endParaRPr lang="zh-CN" altLang="en-US" sz="2400">
              <a:solidFill>
                <a:schemeClr val="accent2"/>
              </a:solidFill>
              <a:effectLst>
                <a:outerShdw blurRad="38100" dist="38100" dir="2700000" algn="tl">
                  <a:srgbClr val="000000"/>
                </a:outerShdw>
              </a:effectLst>
            </a:endParaRPr>
          </a:p>
        </p:txBody>
      </p:sp>
      <p:sp>
        <p:nvSpPr>
          <p:cNvPr id="34" name="Text Box 3"/>
          <p:cNvSpPr txBox="1">
            <a:spLocks noChangeArrowheads="1"/>
          </p:cNvSpPr>
          <p:nvPr/>
        </p:nvSpPr>
        <p:spPr bwMode="auto">
          <a:xfrm>
            <a:off x="6205639" y="1948517"/>
            <a:ext cx="3203575" cy="2123658"/>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选中</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W0</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，取出</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0101</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选中</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W1</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，取出</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1011</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选中</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W2</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，取出</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0100</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选中</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W3</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，取出</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1110</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Text Box 4"/>
          <p:cNvSpPr txBox="1">
            <a:spLocks noChangeArrowheads="1"/>
          </p:cNvSpPr>
          <p:nvPr/>
        </p:nvSpPr>
        <p:spPr bwMode="auto">
          <a:xfrm>
            <a:off x="6246875" y="9525"/>
            <a:ext cx="2743931" cy="1938992"/>
          </a:xfrm>
          <a:prstGeom prst="rect">
            <a:avLst/>
          </a:prstGeom>
          <a:noFill/>
          <a:ln>
            <a:noFill/>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字线和位线的每一个交叉点都是一个存储单元，交点处接有二极管时相当于存</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，否则存</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0</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7" name="Object 26"/>
              <p:cNvSpPr txBox="1"/>
              <p:nvPr/>
            </p:nvSpPr>
            <p:spPr bwMode="auto">
              <a:xfrm>
                <a:off x="7036946" y="4555408"/>
                <a:ext cx="2193424" cy="927100"/>
              </a:xfrm>
              <a:prstGeom prst="rect">
                <a:avLst/>
              </a:prstGeom>
              <a:noFill/>
              <a:ln>
                <a:noFill/>
              </a:ln>
              <a:effectLst/>
            </p:spPr>
            <p:txBody>
              <a:bodyPr>
                <a:noAutofit/>
              </a:bodyPr>
              <a:lstStyle/>
              <a:p>
                <a:br>
                  <a:rPr lang="zh-CN" altLang="en-US" sz="18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zh-CN" altLang="en-US" sz="1800" i="1">
                              <a:solidFill>
                                <a:srgbClr val="000000"/>
                              </a:solidFill>
                              <a:latin typeface="Cambria Math" panose="02040503050406030204" pitchFamily="18" charset="0"/>
                            </a:rPr>
                          </m:ctrlPr>
                        </m:sSubPr>
                        <m:e>
                          <m:r>
                            <m:rPr>
                              <m:sty m:val="p"/>
                            </m:rPr>
                            <a:rPr lang="zh-CN" altLang="en-US" sz="1800" i="1">
                              <a:solidFill>
                                <a:srgbClr val="000000"/>
                              </a:solidFill>
                              <a:latin typeface="Cambria Math" panose="02040503050406030204" pitchFamily="18" charset="0"/>
                            </a:rPr>
                            <m:t>d</m:t>
                          </m:r>
                        </m:e>
                        <m:sub>
                          <m:r>
                            <a:rPr lang="zh-CN" altLang="en-US" sz="1800" i="1">
                              <a:solidFill>
                                <a:srgbClr val="000000"/>
                              </a:solidFill>
                              <a:latin typeface="Cambria Math" panose="02040503050406030204" pitchFamily="18" charset="0"/>
                            </a:rPr>
                            <m:t>3</m:t>
                          </m:r>
                        </m:sub>
                      </m:sSub>
                      <m:r>
                        <a:rPr lang="zh-CN" altLang="en-US" sz="1800" i="1">
                          <a:solidFill>
                            <a:srgbClr val="000000"/>
                          </a:solidFill>
                          <a:latin typeface="Cambria Math" panose="02040503050406030204" pitchFamily="18" charset="0"/>
                        </a:rPr>
                        <m:t>=</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𝑊</m:t>
                          </m:r>
                        </m:e>
                        <m:sub>
                          <m:r>
                            <a:rPr lang="zh-CN" altLang="en-US" sz="1800" i="1">
                              <a:solidFill>
                                <a:srgbClr val="000000"/>
                              </a:solidFill>
                              <a:latin typeface="Cambria Math" panose="02040503050406030204" pitchFamily="18" charset="0"/>
                            </a:rPr>
                            <m:t>1</m:t>
                          </m:r>
                        </m:sub>
                      </m:sSub>
                      <m:r>
                        <a:rPr lang="zh-CN" altLang="en-US" sz="1800" i="1">
                          <a:solidFill>
                            <a:srgbClr val="000000"/>
                          </a:solidFill>
                          <a:latin typeface="Cambria Math" panose="02040503050406030204" pitchFamily="18" charset="0"/>
                        </a:rPr>
                        <m:t>+</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𝑊</m:t>
                          </m:r>
                        </m:e>
                        <m:sub>
                          <m:r>
                            <a:rPr lang="zh-CN" altLang="en-US" sz="1800" i="1">
                              <a:solidFill>
                                <a:srgbClr val="000000"/>
                              </a:solidFill>
                              <a:latin typeface="Cambria Math" panose="02040503050406030204" pitchFamily="18" charset="0"/>
                            </a:rPr>
                            <m:t>3</m:t>
                          </m:r>
                        </m:sub>
                      </m:sSub>
                    </m:oMath>
                  </m:oMathPara>
                </a14:m>
                <a:endParaRPr lang="en-US" altLang="zh-CN" sz="1800" dirty="0"/>
              </a:p>
              <a:p>
                <a14:m>
                  <m:oMathPara xmlns:m="http://schemas.openxmlformats.org/officeDocument/2006/math">
                    <m:oMathParaPr>
                      <m:jc m:val="left"/>
                    </m:oMathParaPr>
                    <m:oMath xmlns:m="http://schemas.openxmlformats.org/officeDocument/2006/math">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𝑑</m:t>
                          </m:r>
                        </m:e>
                        <m:sub>
                          <m:r>
                            <a:rPr lang="zh-CN" altLang="en-US" sz="1800" i="1">
                              <a:solidFill>
                                <a:srgbClr val="000000"/>
                              </a:solidFill>
                              <a:latin typeface="Cambria Math" panose="02040503050406030204" pitchFamily="18" charset="0"/>
                            </a:rPr>
                            <m:t>2</m:t>
                          </m:r>
                        </m:sub>
                      </m:sSub>
                      <m:r>
                        <a:rPr lang="zh-CN" altLang="en-US" sz="1800" i="1">
                          <a:solidFill>
                            <a:srgbClr val="000000"/>
                          </a:solidFill>
                          <a:latin typeface="Cambria Math" panose="02040503050406030204" pitchFamily="18" charset="0"/>
                        </a:rPr>
                        <m:t>=</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𝑊</m:t>
                          </m:r>
                        </m:e>
                        <m:sub>
                          <m:r>
                            <a:rPr lang="zh-CN" altLang="en-US" sz="1800" i="1">
                              <a:solidFill>
                                <a:srgbClr val="000000"/>
                              </a:solidFill>
                              <a:latin typeface="Cambria Math" panose="02040503050406030204" pitchFamily="18" charset="0"/>
                            </a:rPr>
                            <m:t>0</m:t>
                          </m:r>
                        </m:sub>
                      </m:sSub>
                      <m:r>
                        <a:rPr lang="zh-CN" altLang="en-US" sz="1800" i="1">
                          <a:solidFill>
                            <a:srgbClr val="000000"/>
                          </a:solidFill>
                          <a:latin typeface="Cambria Math" panose="02040503050406030204" pitchFamily="18" charset="0"/>
                        </a:rPr>
                        <m:t>+</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𝑊</m:t>
                          </m:r>
                        </m:e>
                        <m:sub>
                          <m:r>
                            <a:rPr lang="zh-CN" altLang="en-US" sz="1800" i="1">
                              <a:solidFill>
                                <a:srgbClr val="000000"/>
                              </a:solidFill>
                              <a:latin typeface="Cambria Math" panose="02040503050406030204" pitchFamily="18" charset="0"/>
                            </a:rPr>
                            <m:t>2</m:t>
                          </m:r>
                        </m:sub>
                      </m:sSub>
                      <m:r>
                        <a:rPr lang="zh-CN" altLang="en-US" sz="1800" i="1">
                          <a:solidFill>
                            <a:srgbClr val="000000"/>
                          </a:solidFill>
                          <a:latin typeface="Cambria Math" panose="02040503050406030204" pitchFamily="18" charset="0"/>
                        </a:rPr>
                        <m:t>+</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𝑊</m:t>
                          </m:r>
                        </m:e>
                        <m:sub>
                          <m:r>
                            <a:rPr lang="zh-CN" altLang="en-US" sz="1800" i="1">
                              <a:solidFill>
                                <a:srgbClr val="000000"/>
                              </a:solidFill>
                              <a:latin typeface="Cambria Math" panose="02040503050406030204" pitchFamily="18" charset="0"/>
                            </a:rPr>
                            <m:t>3</m:t>
                          </m:r>
                        </m:sub>
                      </m:sSub>
                    </m:oMath>
                  </m:oMathPara>
                </a14:m>
                <a:endParaRPr lang="en-US" altLang="zh-CN" sz="1800" i="1" dirty="0">
                  <a:solidFill>
                    <a:srgbClr val="000000"/>
                  </a:solidFill>
                  <a:latin typeface="Cambria Math" panose="02040503050406030204" pitchFamily="18" charset="0"/>
                </a:endParaRPr>
              </a:p>
              <a:p>
                <a14:m>
                  <m:oMathPara xmlns:m="http://schemas.openxmlformats.org/officeDocument/2006/math">
                    <m:oMathParaPr>
                      <m:jc m:val="left"/>
                    </m:oMathParaPr>
                    <m:oMath xmlns:m="http://schemas.openxmlformats.org/officeDocument/2006/math">
                      <m:sSub>
                        <m:sSubPr>
                          <m:ctrlPr>
                            <a:rPr lang="zh-CN" altLang="en-US" sz="1800" i="1">
                              <a:solidFill>
                                <a:srgbClr val="000000"/>
                              </a:solidFill>
                              <a:latin typeface="Cambria Math" panose="02040503050406030204" pitchFamily="18" charset="0"/>
                            </a:rPr>
                          </m:ctrlPr>
                        </m:sSubPr>
                        <m:e>
                          <m:r>
                            <m:rPr>
                              <m:sty m:val="p"/>
                            </m:rPr>
                            <a:rPr lang="zh-CN" altLang="en-US" sz="1800" i="1">
                              <a:solidFill>
                                <a:srgbClr val="000000"/>
                              </a:solidFill>
                              <a:latin typeface="Cambria Math" panose="02040503050406030204" pitchFamily="18" charset="0"/>
                            </a:rPr>
                            <m:t>d</m:t>
                          </m:r>
                        </m:e>
                        <m:sub>
                          <m:r>
                            <a:rPr lang="zh-CN" altLang="en-US" sz="1800" i="1">
                              <a:solidFill>
                                <a:srgbClr val="000000"/>
                              </a:solidFill>
                              <a:latin typeface="Cambria Math" panose="02040503050406030204" pitchFamily="18" charset="0"/>
                            </a:rPr>
                            <m:t>1</m:t>
                          </m:r>
                        </m:sub>
                      </m:sSub>
                      <m:r>
                        <a:rPr lang="zh-CN" altLang="en-US" sz="1800" i="1">
                          <a:solidFill>
                            <a:srgbClr val="000000"/>
                          </a:solidFill>
                          <a:latin typeface="Cambria Math" panose="02040503050406030204" pitchFamily="18" charset="0"/>
                        </a:rPr>
                        <m:t>=</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𝑊</m:t>
                          </m:r>
                        </m:e>
                        <m:sub>
                          <m:r>
                            <a:rPr lang="zh-CN" altLang="en-US" sz="1800" i="1">
                              <a:solidFill>
                                <a:srgbClr val="000000"/>
                              </a:solidFill>
                              <a:latin typeface="Cambria Math" panose="02040503050406030204" pitchFamily="18" charset="0"/>
                            </a:rPr>
                            <m:t>1</m:t>
                          </m:r>
                        </m:sub>
                      </m:sSub>
                      <m:r>
                        <a:rPr lang="zh-CN" altLang="en-US" sz="1800" i="1">
                          <a:solidFill>
                            <a:srgbClr val="000000"/>
                          </a:solidFill>
                          <a:latin typeface="Cambria Math" panose="02040503050406030204" pitchFamily="18" charset="0"/>
                        </a:rPr>
                        <m:t>+</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𝑊</m:t>
                          </m:r>
                        </m:e>
                        <m:sub>
                          <m:r>
                            <a:rPr lang="zh-CN" altLang="en-US" sz="1800" i="1">
                              <a:solidFill>
                                <a:srgbClr val="000000"/>
                              </a:solidFill>
                              <a:latin typeface="Cambria Math" panose="02040503050406030204" pitchFamily="18" charset="0"/>
                            </a:rPr>
                            <m:t>3</m:t>
                          </m:r>
                        </m:sub>
                      </m:sSub>
                    </m:oMath>
                  </m:oMathPara>
                </a14:m>
                <a:endParaRPr lang="en-US" altLang="zh-CN" sz="1800" dirty="0"/>
              </a:p>
              <a:p>
                <a14:m>
                  <m:oMathPara xmlns:m="http://schemas.openxmlformats.org/officeDocument/2006/math">
                    <m:oMathParaPr>
                      <m:jc m:val="left"/>
                    </m:oMathParaPr>
                    <m:oMath xmlns:m="http://schemas.openxmlformats.org/officeDocument/2006/math">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𝑑</m:t>
                          </m:r>
                        </m:e>
                        <m:sub>
                          <m:r>
                            <a:rPr lang="zh-CN" altLang="en-US" sz="1800" i="1">
                              <a:solidFill>
                                <a:srgbClr val="000000"/>
                              </a:solidFill>
                              <a:latin typeface="Cambria Math" panose="02040503050406030204" pitchFamily="18" charset="0"/>
                            </a:rPr>
                            <m:t>0</m:t>
                          </m:r>
                        </m:sub>
                      </m:sSub>
                      <m:r>
                        <a:rPr lang="zh-CN" altLang="en-US" sz="1800" i="1">
                          <a:solidFill>
                            <a:srgbClr val="000000"/>
                          </a:solidFill>
                          <a:latin typeface="Cambria Math" panose="02040503050406030204" pitchFamily="18" charset="0"/>
                        </a:rPr>
                        <m:t>=</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𝑊</m:t>
                          </m:r>
                        </m:e>
                        <m:sub>
                          <m:r>
                            <a:rPr lang="zh-CN" altLang="en-US" sz="1800" i="1">
                              <a:solidFill>
                                <a:srgbClr val="000000"/>
                              </a:solidFill>
                              <a:latin typeface="Cambria Math" panose="02040503050406030204" pitchFamily="18" charset="0"/>
                            </a:rPr>
                            <m:t>0</m:t>
                          </m:r>
                        </m:sub>
                      </m:sSub>
                      <m:r>
                        <a:rPr lang="zh-CN" altLang="en-US" sz="1800" i="1">
                          <a:solidFill>
                            <a:srgbClr val="000000"/>
                          </a:solidFill>
                          <a:latin typeface="Cambria Math" panose="02040503050406030204" pitchFamily="18" charset="0"/>
                        </a:rPr>
                        <m:t>+</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𝑊</m:t>
                          </m:r>
                        </m:e>
                        <m:sub>
                          <m:r>
                            <a:rPr lang="zh-CN" altLang="en-US" sz="1800" i="1">
                              <a:solidFill>
                                <a:srgbClr val="000000"/>
                              </a:solidFill>
                              <a:latin typeface="Cambria Math" panose="02040503050406030204" pitchFamily="18" charset="0"/>
                            </a:rPr>
                            <m:t>1</m:t>
                          </m:r>
                        </m:sub>
                      </m:sSub>
                    </m:oMath>
                  </m:oMathPara>
                </a14:m>
                <a:endParaRPr lang="zh-CN" altLang="en-US" sz="1800" dirty="0"/>
              </a:p>
            </p:txBody>
          </p:sp>
        </mc:Choice>
        <mc:Fallback>
          <p:sp>
            <p:nvSpPr>
              <p:cNvPr id="37" name="Object 26"/>
              <p:cNvSpPr txBox="1">
                <a:spLocks noRot="1" noChangeAspect="1" noMove="1" noResize="1" noEditPoints="1" noAdjustHandles="1" noChangeArrowheads="1" noChangeShapeType="1" noTextEdit="1"/>
              </p:cNvSpPr>
              <p:nvPr/>
            </p:nvSpPr>
            <p:spPr bwMode="auto">
              <a:xfrm>
                <a:off x="7036946" y="4555408"/>
                <a:ext cx="2193424" cy="927100"/>
              </a:xfrm>
              <a:prstGeom prst="rect">
                <a:avLst/>
              </a:prstGeom>
              <a:blipFill rotWithShape="1">
                <a:blip r:embed="rId2"/>
                <a:stretch>
                  <a:fillRect l="-23" t="-60" b="-82406"/>
                </a:stretch>
              </a:blipFill>
              <a:ln>
                <a:noFill/>
              </a:ln>
              <a:effectLst/>
            </p:spPr>
            <p:txBody>
              <a:bodyPr/>
              <a:lstStyle/>
              <a:p>
                <a:r>
                  <a:rPr lang="zh-CN" altLang="en-US">
                    <a:noFill/>
                  </a:rPr>
                  <a:t> </a:t>
                </a:r>
              </a:p>
            </p:txBody>
          </p:sp>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0-#ppt_w/2"/>
                                          </p:val>
                                        </p:tav>
                                        <p:tav tm="100000">
                                          <p:val>
                                            <p:strVal val="#ppt_x"/>
                                          </p:val>
                                        </p:tav>
                                      </p:tavLst>
                                    </p:anim>
                                    <p:anim calcmode="lin" valueType="num">
                                      <p:cBhvr additive="base">
                                        <p:cTn id="8" dur="500" fill="hold"/>
                                        <p:tgtEl>
                                          <p:spTgt spid="9218"/>
                                        </p:tgtEl>
                                        <p:attrNameLst>
                                          <p:attrName>ppt_y</p:attrName>
                                        </p:attrNameLst>
                                      </p:cBhvr>
                                      <p:tavLst>
                                        <p:tav tm="0">
                                          <p:val>
                                            <p:strVal val="#ppt_y"/>
                                          </p:val>
                                        </p:tav>
                                        <p:tav tm="100000">
                                          <p:val>
                                            <p:strVal val="#ppt_y"/>
                                          </p:val>
                                        </p:tav>
                                      </p:tavLst>
                                    </p:anim>
                                  </p:childTnLst>
                                </p:cTn>
                              </p:par>
                            </p:childTnLst>
                          </p:cTn>
                        </p:par>
                        <p:par>
                          <p:cTn id="9" fill="hold">
                            <p:stCondLst>
                              <p:cond delay="2500"/>
                            </p:stCondLst>
                            <p:childTnLst>
                              <p:par>
                                <p:cTn id="10" presetID="9" presetClass="entr" presetSubtype="0" fill="hold" nodeType="afterEffect">
                                  <p:stCondLst>
                                    <p:cond delay="1000"/>
                                  </p:stCondLst>
                                  <p:childTnLst>
                                    <p:set>
                                      <p:cBhvr>
                                        <p:cTn id="11" dur="1" fill="hold">
                                          <p:stCondLst>
                                            <p:cond delay="0"/>
                                          </p:stCondLst>
                                        </p:cTn>
                                        <p:tgtEl>
                                          <p:spTgt spid="9225"/>
                                        </p:tgtEl>
                                        <p:attrNameLst>
                                          <p:attrName>style.visibility</p:attrName>
                                        </p:attrNameLst>
                                      </p:cBhvr>
                                      <p:to>
                                        <p:strVal val="visible"/>
                                      </p:to>
                                    </p:set>
                                    <p:animEffect transition="in" filter="dissolve">
                                      <p:cBhvr>
                                        <p:cTn id="12" dur="500"/>
                                        <p:tgtEl>
                                          <p:spTgt spid="922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par>
                          <p:cTn id="28" fill="hold">
                            <p:stCondLst>
                              <p:cond delay="500"/>
                            </p:stCondLst>
                            <p:childTnLst>
                              <p:par>
                                <p:cTn id="29" presetID="2" presetClass="entr" presetSubtype="2" fill="hold" grpId="0" nodeType="afterEffect">
                                  <p:stCondLst>
                                    <p:cond delay="1000"/>
                                  </p:stCondLst>
                                  <p:childTnLst>
                                    <p:set>
                                      <p:cBhvr>
                                        <p:cTn id="30" dur="1" fill="hold">
                                          <p:stCondLst>
                                            <p:cond delay="0"/>
                                          </p:stCondLst>
                                        </p:cTn>
                                        <p:tgtEl>
                                          <p:spTgt spid="9255"/>
                                        </p:tgtEl>
                                        <p:attrNameLst>
                                          <p:attrName>style.visibility</p:attrName>
                                        </p:attrNameLst>
                                      </p:cBhvr>
                                      <p:to>
                                        <p:strVal val="visible"/>
                                      </p:to>
                                    </p:set>
                                    <p:anim calcmode="lin" valueType="num">
                                      <p:cBhvr additive="base">
                                        <p:cTn id="31" dur="500" fill="hold"/>
                                        <p:tgtEl>
                                          <p:spTgt spid="9255"/>
                                        </p:tgtEl>
                                        <p:attrNameLst>
                                          <p:attrName>ppt_x</p:attrName>
                                        </p:attrNameLst>
                                      </p:cBhvr>
                                      <p:tavLst>
                                        <p:tav tm="0">
                                          <p:val>
                                            <p:strVal val="1+#ppt_w/2"/>
                                          </p:val>
                                        </p:tav>
                                        <p:tav tm="100000">
                                          <p:val>
                                            <p:strVal val="#ppt_x"/>
                                          </p:val>
                                        </p:tav>
                                      </p:tavLst>
                                    </p:anim>
                                    <p:anim calcmode="lin" valueType="num">
                                      <p:cBhvr additive="base">
                                        <p:cTn id="32" dur="500" fill="hold"/>
                                        <p:tgtEl>
                                          <p:spTgt spid="925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ntr" presetSubtype="10" fill="hold" grpId="0" nodeType="clickEffect">
                                  <p:stCondLst>
                                    <p:cond delay="0"/>
                                  </p:stCondLst>
                                  <p:childTnLst>
                                    <p:set>
                                      <p:cBhvr>
                                        <p:cTn id="36" dur="1" fill="hold">
                                          <p:stCondLst>
                                            <p:cond delay="0"/>
                                          </p:stCondLst>
                                        </p:cTn>
                                        <p:tgtEl>
                                          <p:spTgt spid="9237"/>
                                        </p:tgtEl>
                                        <p:attrNameLst>
                                          <p:attrName>style.visibility</p:attrName>
                                        </p:attrNameLst>
                                      </p:cBhvr>
                                      <p:to>
                                        <p:strVal val="visible"/>
                                      </p:to>
                                    </p:set>
                                    <p:anim calcmode="lin" valueType="num">
                                      <p:cBhvr>
                                        <p:cTn id="37" dur="5000" fill="hold"/>
                                        <p:tgtEl>
                                          <p:spTgt spid="9237"/>
                                        </p:tgtEl>
                                        <p:attrNameLst>
                                          <p:attrName>ppt_w</p:attrName>
                                        </p:attrNameLst>
                                      </p:cBhvr>
                                      <p:tavLst>
                                        <p:tav tm="0" fmla="#ppt_w*sin(2.5*pi*$)">
                                          <p:val>
                                            <p:fltVal val="0"/>
                                          </p:val>
                                        </p:tav>
                                        <p:tav tm="100000">
                                          <p:val>
                                            <p:fltVal val="1"/>
                                          </p:val>
                                        </p:tav>
                                      </p:tavLst>
                                    </p:anim>
                                    <p:anim calcmode="lin" valueType="num">
                                      <p:cBhvr>
                                        <p:cTn id="38" dur="5000" fill="hold"/>
                                        <p:tgtEl>
                                          <p:spTgt spid="9237"/>
                                        </p:tgtEl>
                                        <p:attrNameLst>
                                          <p:attrName>ppt_h</p:attrName>
                                        </p:attrNameLst>
                                      </p:cBhvr>
                                      <p:tavLst>
                                        <p:tav tm="0">
                                          <p:val>
                                            <p:strVal val="#ppt_h"/>
                                          </p:val>
                                        </p:tav>
                                        <p:tav tm="100000">
                                          <p:val>
                                            <p:strVal val="#ppt_h"/>
                                          </p:val>
                                        </p:tav>
                                      </p:tavLst>
                                    </p:anim>
                                  </p:childTnLst>
                                </p:cTn>
                              </p:par>
                            </p:childTnLst>
                          </p:cTn>
                        </p:par>
                        <p:par>
                          <p:cTn id="39" fill="hold">
                            <p:stCondLst>
                              <p:cond delay="5000"/>
                            </p:stCondLst>
                            <p:childTnLst>
                              <p:par>
                                <p:cTn id="40" presetID="22" presetClass="entr" presetSubtype="8" fill="hold" nodeType="afterEffect">
                                  <p:stCondLst>
                                    <p:cond delay="100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up)">
                                      <p:cBhvr>
                                        <p:cTn id="47" dur="500"/>
                                        <p:tgtEl>
                                          <p:spTgt spid="8"/>
                                        </p:tgtEl>
                                      </p:cBhvr>
                                    </p:animEffect>
                                  </p:childTnLst>
                                </p:cTn>
                              </p:par>
                            </p:childTnLst>
                          </p:cTn>
                        </p:par>
                        <p:par>
                          <p:cTn id="48" fill="hold">
                            <p:stCondLst>
                              <p:cond delay="500"/>
                            </p:stCondLst>
                            <p:childTnLst>
                              <p:par>
                                <p:cTn id="49" presetID="2" presetClass="entr" presetSubtype="8" fill="hold" grpId="0" nodeType="afterEffect">
                                  <p:stCondLst>
                                    <p:cond delay="1000"/>
                                  </p:stCondLst>
                                  <p:childTnLst>
                                    <p:set>
                                      <p:cBhvr>
                                        <p:cTn id="50" dur="1" fill="hold">
                                          <p:stCondLst>
                                            <p:cond delay="0"/>
                                          </p:stCondLst>
                                        </p:cTn>
                                        <p:tgtEl>
                                          <p:spTgt spid="9260"/>
                                        </p:tgtEl>
                                        <p:attrNameLst>
                                          <p:attrName>style.visibility</p:attrName>
                                        </p:attrNameLst>
                                      </p:cBhvr>
                                      <p:to>
                                        <p:strVal val="visible"/>
                                      </p:to>
                                    </p:set>
                                    <p:anim calcmode="lin" valueType="num">
                                      <p:cBhvr additive="base">
                                        <p:cTn id="51" dur="500" fill="hold"/>
                                        <p:tgtEl>
                                          <p:spTgt spid="9260"/>
                                        </p:tgtEl>
                                        <p:attrNameLst>
                                          <p:attrName>ppt_x</p:attrName>
                                        </p:attrNameLst>
                                      </p:cBhvr>
                                      <p:tavLst>
                                        <p:tav tm="0">
                                          <p:val>
                                            <p:strVal val="0-#ppt_w/2"/>
                                          </p:val>
                                        </p:tav>
                                        <p:tav tm="100000">
                                          <p:val>
                                            <p:strVal val="#ppt_x"/>
                                          </p:val>
                                        </p:tav>
                                      </p:tavLst>
                                    </p:anim>
                                    <p:anim calcmode="lin" valueType="num">
                                      <p:cBhvr additive="base">
                                        <p:cTn id="52" dur="500" fill="hold"/>
                                        <p:tgtEl>
                                          <p:spTgt spid="9260"/>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up)">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up)">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9"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p:cTn id="67" dur="1000" fill="hold"/>
                                        <p:tgtEl>
                                          <p:spTgt spid="35"/>
                                        </p:tgtEl>
                                        <p:attrNameLst>
                                          <p:attrName>ppt_x</p:attrName>
                                        </p:attrNameLst>
                                      </p:cBhvr>
                                      <p:tavLst>
                                        <p:tav tm="0">
                                          <p:val>
                                            <p:strVal val="#ppt_x-.2"/>
                                          </p:val>
                                        </p:tav>
                                        <p:tav tm="100000">
                                          <p:val>
                                            <p:strVal val="#ppt_x"/>
                                          </p:val>
                                        </p:tav>
                                      </p:tavLst>
                                    </p:anim>
                                    <p:anim calcmode="lin" valueType="num">
                                      <p:cBhvr>
                                        <p:cTn id="68"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69" dur="10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29" presetClass="entr" presetSubtype="0"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anim calcmode="lin" valueType="num">
                                      <p:cBhvr>
                                        <p:cTn id="74" dur="1000" fill="hold"/>
                                        <p:tgtEl>
                                          <p:spTgt spid="34"/>
                                        </p:tgtEl>
                                        <p:attrNameLst>
                                          <p:attrName>ppt_x</p:attrName>
                                        </p:attrNameLst>
                                      </p:cBhvr>
                                      <p:tavLst>
                                        <p:tav tm="0">
                                          <p:val>
                                            <p:strVal val="#ppt_x-.2"/>
                                          </p:val>
                                        </p:tav>
                                        <p:tav tm="100000">
                                          <p:val>
                                            <p:strVal val="#ppt_x"/>
                                          </p:val>
                                        </p:tav>
                                      </p:tavLst>
                                    </p:anim>
                                    <p:anim calcmode="lin" valueType="num">
                                      <p:cBhvr>
                                        <p:cTn id="75"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76" dur="1000"/>
                                        <p:tgtEl>
                                          <p:spTgt spid="34"/>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37" grpId="0" autoUpdateAnimBg="0"/>
      <p:bldP spid="9255" grpId="0" animBg="1" autoUpdateAnimBg="0"/>
      <p:bldP spid="9260" grpId="0" animBg="1" autoUpdateAnimBg="0"/>
      <p:bldP spid="34" grpId="0"/>
      <p:bldP spid="35"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矩形 5"/>
          <p:cNvSpPr/>
          <p:nvPr/>
        </p:nvSpPr>
        <p:spPr>
          <a:xfrm>
            <a:off x="306388" y="916835"/>
            <a:ext cx="8670464" cy="5460078"/>
          </a:xfrm>
          <a:prstGeom prst="rect">
            <a:avLst/>
          </a:prstGeom>
          <a:solidFill>
            <a:srgbClr val="9090F4"/>
          </a:solidFill>
        </p:spPr>
        <p:txBody>
          <a:bodyPr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1266" name="Rectangle 2"/>
          <p:cNvSpPr>
            <a:spLocks noGrp="1" noChangeArrowheads="1"/>
          </p:cNvSpPr>
          <p:nvPr>
            <p:ph type="title"/>
          </p:nvPr>
        </p:nvSpPr>
        <p:spPr>
          <a:xfrm>
            <a:off x="306388" y="280988"/>
            <a:ext cx="5287962" cy="401637"/>
          </a:xfrm>
        </p:spPr>
        <p:txBody>
          <a:bodyPr/>
          <a:lstStyle/>
          <a:p>
            <a:pPr algn="l" eaLnBrk="1" hangingPunct="1"/>
            <a:r>
              <a:rPr lang="zh-CN" altLang="en-US" sz="2800" b="1">
                <a:solidFill>
                  <a:schemeClr val="bg1"/>
                </a:solidFill>
              </a:rPr>
              <a:t>存储矩阵是一个“或”逻辑阵列</a:t>
            </a:r>
            <a:endParaRPr lang="zh-CN" altLang="en-US" sz="2800" b="1">
              <a:solidFill>
                <a:schemeClr val="bg1"/>
              </a:solidFill>
            </a:endParaRPr>
          </a:p>
        </p:txBody>
      </p:sp>
      <p:grpSp>
        <p:nvGrpSpPr>
          <p:cNvPr id="3" name="Group 192"/>
          <p:cNvGrpSpPr/>
          <p:nvPr/>
        </p:nvGrpSpPr>
        <p:grpSpPr bwMode="auto">
          <a:xfrm>
            <a:off x="1219200" y="2889250"/>
            <a:ext cx="5511800" cy="2820988"/>
            <a:chOff x="768" y="1820"/>
            <a:chExt cx="3472" cy="1777"/>
          </a:xfrm>
        </p:grpSpPr>
        <p:sp>
          <p:nvSpPr>
            <p:cNvPr id="8202" name="Rectangle 9"/>
            <p:cNvSpPr>
              <a:spLocks noChangeArrowheads="1"/>
            </p:cNvSpPr>
            <p:nvPr/>
          </p:nvSpPr>
          <p:spPr bwMode="auto">
            <a:xfrm>
              <a:off x="1930" y="2924"/>
              <a:ext cx="6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200" i="1">
                  <a:solidFill>
                    <a:srgbClr val="FFFF00"/>
                  </a:solidFill>
                </a:rPr>
                <a:t>W</a:t>
              </a:r>
              <a:r>
                <a:rPr lang="en-US" altLang="zh-CN" sz="2200" baseline="-25000">
                  <a:solidFill>
                    <a:srgbClr val="FFFF00"/>
                  </a:solidFill>
                </a:rPr>
                <a:t>3</a:t>
              </a:r>
              <a:r>
                <a:rPr lang="en-US" altLang="zh-CN" sz="2200">
                  <a:solidFill>
                    <a:srgbClr val="FFFF00"/>
                  </a:solidFill>
                </a:rPr>
                <a:t>=</a:t>
              </a:r>
              <a:r>
                <a:rPr lang="en-US" altLang="zh-CN" sz="2200" i="1">
                  <a:solidFill>
                    <a:srgbClr val="FFFF00"/>
                  </a:solidFill>
                </a:rPr>
                <a:t>A</a:t>
              </a:r>
              <a:r>
                <a:rPr lang="en-US" altLang="zh-CN" sz="2200" baseline="-25000">
                  <a:solidFill>
                    <a:srgbClr val="FFFF00"/>
                  </a:solidFill>
                </a:rPr>
                <a:t>1</a:t>
              </a:r>
              <a:r>
                <a:rPr lang="en-US" altLang="zh-CN" sz="2200" i="1">
                  <a:solidFill>
                    <a:srgbClr val="FFFF00"/>
                  </a:solidFill>
                </a:rPr>
                <a:t>A</a:t>
              </a:r>
              <a:r>
                <a:rPr lang="en-US" altLang="zh-CN" sz="2200" baseline="-25000">
                  <a:solidFill>
                    <a:srgbClr val="FFFF00"/>
                  </a:solidFill>
                </a:rPr>
                <a:t>0</a:t>
              </a:r>
              <a:endParaRPr lang="en-US" altLang="zh-CN" sz="2200">
                <a:solidFill>
                  <a:srgbClr val="FFFF00"/>
                </a:solidFill>
              </a:endParaRPr>
            </a:p>
          </p:txBody>
        </p:sp>
        <p:sp>
          <p:nvSpPr>
            <p:cNvPr id="8203" name="Rectangle 10"/>
            <p:cNvSpPr>
              <a:spLocks noChangeArrowheads="1"/>
            </p:cNvSpPr>
            <p:nvPr/>
          </p:nvSpPr>
          <p:spPr bwMode="auto">
            <a:xfrm>
              <a:off x="4027" y="3030"/>
              <a:ext cx="21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FF00"/>
                  </a:solidFill>
                </a:rPr>
                <a:t>m</a:t>
              </a:r>
              <a:r>
                <a:rPr lang="en-US" altLang="zh-CN" sz="2400" baseline="-25000">
                  <a:solidFill>
                    <a:srgbClr val="FFFF00"/>
                  </a:solidFill>
                </a:rPr>
                <a:t>3</a:t>
              </a:r>
              <a:endParaRPr lang="en-US" altLang="zh-CN" sz="2400">
                <a:solidFill>
                  <a:srgbClr val="FFFF00"/>
                </a:solidFill>
              </a:endParaRPr>
            </a:p>
          </p:txBody>
        </p:sp>
        <p:sp>
          <p:nvSpPr>
            <p:cNvPr id="8204" name="Rectangle 11"/>
            <p:cNvSpPr>
              <a:spLocks noChangeArrowheads="1"/>
            </p:cNvSpPr>
            <p:nvPr/>
          </p:nvSpPr>
          <p:spPr bwMode="auto">
            <a:xfrm>
              <a:off x="4027" y="2668"/>
              <a:ext cx="21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FF00"/>
                  </a:solidFill>
                </a:rPr>
                <a:t>m</a:t>
              </a:r>
              <a:r>
                <a:rPr lang="en-US" altLang="zh-CN" sz="2400" baseline="-25000">
                  <a:solidFill>
                    <a:srgbClr val="FFFF00"/>
                  </a:solidFill>
                </a:rPr>
                <a:t>2</a:t>
              </a:r>
              <a:endParaRPr lang="en-US" altLang="zh-CN" sz="2400">
                <a:solidFill>
                  <a:srgbClr val="FFFF00"/>
                </a:solidFill>
              </a:endParaRPr>
            </a:p>
          </p:txBody>
        </p:sp>
        <p:sp>
          <p:nvSpPr>
            <p:cNvPr id="8205" name="Rectangle 12"/>
            <p:cNvSpPr>
              <a:spLocks noChangeArrowheads="1"/>
            </p:cNvSpPr>
            <p:nvPr/>
          </p:nvSpPr>
          <p:spPr bwMode="auto">
            <a:xfrm>
              <a:off x="1930" y="2588"/>
              <a:ext cx="6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200" i="1">
                  <a:solidFill>
                    <a:srgbClr val="FFFF00"/>
                  </a:solidFill>
                </a:rPr>
                <a:t>W</a:t>
              </a:r>
              <a:r>
                <a:rPr lang="en-US" altLang="zh-CN" sz="2200" baseline="-25000">
                  <a:solidFill>
                    <a:srgbClr val="FFFF00"/>
                  </a:solidFill>
                </a:rPr>
                <a:t>2</a:t>
              </a:r>
              <a:r>
                <a:rPr lang="en-US" altLang="zh-CN" sz="2200">
                  <a:solidFill>
                    <a:srgbClr val="FFFF00"/>
                  </a:solidFill>
                </a:rPr>
                <a:t>=</a:t>
              </a:r>
              <a:r>
                <a:rPr lang="en-US" altLang="zh-CN" sz="2200" i="1">
                  <a:solidFill>
                    <a:srgbClr val="FFFF00"/>
                  </a:solidFill>
                </a:rPr>
                <a:t>A</a:t>
              </a:r>
              <a:r>
                <a:rPr lang="en-US" altLang="zh-CN" sz="2200" baseline="-25000">
                  <a:solidFill>
                    <a:srgbClr val="FFFF00"/>
                  </a:solidFill>
                </a:rPr>
                <a:t>1</a:t>
              </a:r>
              <a:r>
                <a:rPr lang="en-US" altLang="zh-CN" sz="2200" i="1">
                  <a:solidFill>
                    <a:srgbClr val="FFFF00"/>
                  </a:solidFill>
                </a:rPr>
                <a:t>A</a:t>
              </a:r>
              <a:r>
                <a:rPr lang="en-US" altLang="zh-CN" sz="2200" baseline="-25000">
                  <a:solidFill>
                    <a:srgbClr val="FFFF00"/>
                  </a:solidFill>
                </a:rPr>
                <a:t>0</a:t>
              </a:r>
              <a:endParaRPr lang="en-US" altLang="zh-CN" sz="2200">
                <a:solidFill>
                  <a:srgbClr val="FFFF00"/>
                </a:solidFill>
              </a:endParaRPr>
            </a:p>
          </p:txBody>
        </p:sp>
        <p:sp>
          <p:nvSpPr>
            <p:cNvPr id="8206" name="Rectangle 13"/>
            <p:cNvSpPr>
              <a:spLocks noChangeArrowheads="1"/>
            </p:cNvSpPr>
            <p:nvPr/>
          </p:nvSpPr>
          <p:spPr bwMode="auto">
            <a:xfrm>
              <a:off x="4027" y="2302"/>
              <a:ext cx="21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FF00"/>
                  </a:solidFill>
                </a:rPr>
                <a:t>m</a:t>
              </a:r>
              <a:r>
                <a:rPr lang="en-US" altLang="zh-CN" sz="2400" baseline="-25000">
                  <a:solidFill>
                    <a:srgbClr val="FFFF00"/>
                  </a:solidFill>
                </a:rPr>
                <a:t>1</a:t>
              </a:r>
              <a:endParaRPr lang="en-US" altLang="zh-CN" sz="2400">
                <a:solidFill>
                  <a:srgbClr val="FFFF00"/>
                </a:solidFill>
              </a:endParaRPr>
            </a:p>
          </p:txBody>
        </p:sp>
        <p:sp>
          <p:nvSpPr>
            <p:cNvPr id="8207" name="Rectangle 14"/>
            <p:cNvSpPr>
              <a:spLocks noChangeArrowheads="1"/>
            </p:cNvSpPr>
            <p:nvPr/>
          </p:nvSpPr>
          <p:spPr bwMode="auto">
            <a:xfrm>
              <a:off x="1930" y="2204"/>
              <a:ext cx="6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200" i="1">
                  <a:solidFill>
                    <a:srgbClr val="FFFF00"/>
                  </a:solidFill>
                </a:rPr>
                <a:t>W</a:t>
              </a:r>
              <a:r>
                <a:rPr lang="en-US" altLang="zh-CN" sz="2200" baseline="-25000">
                  <a:solidFill>
                    <a:srgbClr val="FFFF00"/>
                  </a:solidFill>
                </a:rPr>
                <a:t>1</a:t>
              </a:r>
              <a:r>
                <a:rPr lang="en-US" altLang="zh-CN" sz="2200">
                  <a:solidFill>
                    <a:srgbClr val="FFFF00"/>
                  </a:solidFill>
                </a:rPr>
                <a:t>=</a:t>
              </a:r>
              <a:r>
                <a:rPr lang="en-US" altLang="zh-CN" sz="2200" i="1">
                  <a:solidFill>
                    <a:srgbClr val="FFFF00"/>
                  </a:solidFill>
                </a:rPr>
                <a:t>A</a:t>
              </a:r>
              <a:r>
                <a:rPr lang="en-US" altLang="zh-CN" sz="2200" baseline="-25000">
                  <a:solidFill>
                    <a:srgbClr val="FFFF00"/>
                  </a:solidFill>
                </a:rPr>
                <a:t>1</a:t>
              </a:r>
              <a:r>
                <a:rPr lang="en-US" altLang="zh-CN" sz="2200" i="1">
                  <a:solidFill>
                    <a:srgbClr val="FFFF00"/>
                  </a:solidFill>
                </a:rPr>
                <a:t>A</a:t>
              </a:r>
              <a:r>
                <a:rPr lang="en-US" altLang="zh-CN" sz="2200" baseline="-25000">
                  <a:solidFill>
                    <a:srgbClr val="FFFF00"/>
                  </a:solidFill>
                </a:rPr>
                <a:t>0</a:t>
              </a:r>
              <a:endParaRPr lang="en-US" altLang="zh-CN" sz="2200">
                <a:solidFill>
                  <a:srgbClr val="FFFF00"/>
                </a:solidFill>
              </a:endParaRPr>
            </a:p>
          </p:txBody>
        </p:sp>
        <p:sp>
          <p:nvSpPr>
            <p:cNvPr id="8208" name="Rectangle 15"/>
            <p:cNvSpPr>
              <a:spLocks noChangeArrowheads="1"/>
            </p:cNvSpPr>
            <p:nvPr/>
          </p:nvSpPr>
          <p:spPr bwMode="auto">
            <a:xfrm>
              <a:off x="4027" y="1912"/>
              <a:ext cx="21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FF00"/>
                  </a:solidFill>
                </a:rPr>
                <a:t>m</a:t>
              </a:r>
              <a:r>
                <a:rPr lang="en-US" altLang="zh-CN" sz="2400" baseline="-25000">
                  <a:solidFill>
                    <a:srgbClr val="FFFF00"/>
                  </a:solidFill>
                </a:rPr>
                <a:t>0</a:t>
              </a:r>
              <a:endParaRPr lang="en-US" altLang="zh-CN" sz="2400">
                <a:solidFill>
                  <a:srgbClr val="FFFF00"/>
                </a:solidFill>
              </a:endParaRPr>
            </a:p>
          </p:txBody>
        </p:sp>
        <p:sp>
          <p:nvSpPr>
            <p:cNvPr id="8209" name="Rectangle 16"/>
            <p:cNvSpPr>
              <a:spLocks noChangeArrowheads="1"/>
            </p:cNvSpPr>
            <p:nvPr/>
          </p:nvSpPr>
          <p:spPr bwMode="auto">
            <a:xfrm>
              <a:off x="1930" y="1820"/>
              <a:ext cx="6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200" i="1">
                  <a:solidFill>
                    <a:srgbClr val="FFFF00"/>
                  </a:solidFill>
                </a:rPr>
                <a:t>W</a:t>
              </a:r>
              <a:r>
                <a:rPr lang="en-US" altLang="zh-CN" sz="2200" baseline="-25000">
                  <a:solidFill>
                    <a:srgbClr val="FFFF00"/>
                  </a:solidFill>
                </a:rPr>
                <a:t>0</a:t>
              </a:r>
              <a:r>
                <a:rPr lang="en-US" altLang="zh-CN" sz="2200">
                  <a:solidFill>
                    <a:srgbClr val="FFFF00"/>
                  </a:solidFill>
                </a:rPr>
                <a:t>=</a:t>
              </a:r>
              <a:r>
                <a:rPr lang="en-US" altLang="zh-CN" sz="2200" i="1">
                  <a:solidFill>
                    <a:srgbClr val="FFFF00"/>
                  </a:solidFill>
                </a:rPr>
                <a:t>A</a:t>
              </a:r>
              <a:r>
                <a:rPr lang="en-US" altLang="zh-CN" sz="2200" baseline="-25000">
                  <a:solidFill>
                    <a:srgbClr val="FFFF00"/>
                  </a:solidFill>
                </a:rPr>
                <a:t>1</a:t>
              </a:r>
              <a:r>
                <a:rPr lang="en-US" altLang="zh-CN" sz="2200" i="1">
                  <a:solidFill>
                    <a:srgbClr val="FFFF00"/>
                  </a:solidFill>
                </a:rPr>
                <a:t>A</a:t>
              </a:r>
              <a:r>
                <a:rPr lang="en-US" altLang="zh-CN" sz="2200" baseline="-25000">
                  <a:solidFill>
                    <a:srgbClr val="FFFF00"/>
                  </a:solidFill>
                </a:rPr>
                <a:t>0</a:t>
              </a:r>
              <a:endParaRPr lang="en-US" altLang="zh-CN" sz="2200">
                <a:solidFill>
                  <a:srgbClr val="FFFF00"/>
                </a:solidFill>
              </a:endParaRPr>
            </a:p>
          </p:txBody>
        </p:sp>
        <p:sp>
          <p:nvSpPr>
            <p:cNvPr id="8210" name="Rectangle 17"/>
            <p:cNvSpPr>
              <a:spLocks noChangeArrowheads="1"/>
            </p:cNvSpPr>
            <p:nvPr/>
          </p:nvSpPr>
          <p:spPr bwMode="auto">
            <a:xfrm>
              <a:off x="768" y="2060"/>
              <a:ext cx="20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00"/>
                  </a:solidFill>
                </a:rPr>
                <a:t>A</a:t>
              </a:r>
              <a:r>
                <a:rPr lang="en-US" altLang="zh-CN" sz="2400" baseline="-25000">
                  <a:solidFill>
                    <a:srgbClr val="FFFF00"/>
                  </a:solidFill>
                </a:rPr>
                <a:t>0</a:t>
              </a:r>
              <a:endParaRPr lang="en-US" altLang="zh-CN" sz="2400">
                <a:solidFill>
                  <a:srgbClr val="FFFF00"/>
                </a:solidFill>
              </a:endParaRPr>
            </a:p>
          </p:txBody>
        </p:sp>
        <p:sp>
          <p:nvSpPr>
            <p:cNvPr id="8211" name="Rectangle 18"/>
            <p:cNvSpPr>
              <a:spLocks noChangeArrowheads="1"/>
            </p:cNvSpPr>
            <p:nvPr/>
          </p:nvSpPr>
          <p:spPr bwMode="auto">
            <a:xfrm>
              <a:off x="768" y="2816"/>
              <a:ext cx="20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00"/>
                  </a:solidFill>
                </a:rPr>
                <a:t>A</a:t>
              </a:r>
              <a:r>
                <a:rPr lang="en-US" altLang="zh-CN" sz="2400" baseline="-25000">
                  <a:solidFill>
                    <a:srgbClr val="FFFF00"/>
                  </a:solidFill>
                </a:rPr>
                <a:t>1</a:t>
              </a:r>
              <a:endParaRPr lang="en-US" altLang="zh-CN" sz="2400">
                <a:solidFill>
                  <a:srgbClr val="FFFF00"/>
                </a:solidFill>
              </a:endParaRPr>
            </a:p>
          </p:txBody>
        </p:sp>
        <p:sp>
          <p:nvSpPr>
            <p:cNvPr id="8212" name="Rectangle 19"/>
            <p:cNvSpPr>
              <a:spLocks noChangeArrowheads="1"/>
            </p:cNvSpPr>
            <p:nvPr/>
          </p:nvSpPr>
          <p:spPr bwMode="auto">
            <a:xfrm>
              <a:off x="1554" y="2063"/>
              <a:ext cx="1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rPr>
                <a:t>地</a:t>
              </a:r>
              <a:endParaRPr lang="zh-CN" altLang="en-US" sz="2400">
                <a:solidFill>
                  <a:srgbClr val="FFFF00"/>
                </a:solidFill>
              </a:endParaRPr>
            </a:p>
          </p:txBody>
        </p:sp>
        <p:sp>
          <p:nvSpPr>
            <p:cNvPr id="8213" name="Rectangle 20"/>
            <p:cNvSpPr>
              <a:spLocks noChangeArrowheads="1"/>
            </p:cNvSpPr>
            <p:nvPr/>
          </p:nvSpPr>
          <p:spPr bwMode="auto">
            <a:xfrm>
              <a:off x="1554" y="2293"/>
              <a:ext cx="1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rPr>
                <a:t>址</a:t>
              </a:r>
              <a:endParaRPr lang="zh-CN" altLang="en-US" sz="2400">
                <a:solidFill>
                  <a:srgbClr val="FFFF00"/>
                </a:solidFill>
              </a:endParaRPr>
            </a:p>
          </p:txBody>
        </p:sp>
        <p:sp>
          <p:nvSpPr>
            <p:cNvPr id="8214" name="Rectangle 21"/>
            <p:cNvSpPr>
              <a:spLocks noChangeArrowheads="1"/>
            </p:cNvSpPr>
            <p:nvPr/>
          </p:nvSpPr>
          <p:spPr bwMode="auto">
            <a:xfrm>
              <a:off x="1554" y="2495"/>
              <a:ext cx="1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rPr>
                <a:t>译</a:t>
              </a:r>
              <a:endParaRPr lang="zh-CN" altLang="en-US" sz="2400">
                <a:solidFill>
                  <a:srgbClr val="FFFF00"/>
                </a:solidFill>
              </a:endParaRPr>
            </a:p>
          </p:txBody>
        </p:sp>
        <p:sp>
          <p:nvSpPr>
            <p:cNvPr id="8215" name="Rectangle 22"/>
            <p:cNvSpPr>
              <a:spLocks noChangeArrowheads="1"/>
            </p:cNvSpPr>
            <p:nvPr/>
          </p:nvSpPr>
          <p:spPr bwMode="auto">
            <a:xfrm>
              <a:off x="1554" y="2725"/>
              <a:ext cx="1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rPr>
                <a:t>码</a:t>
              </a:r>
              <a:endParaRPr lang="zh-CN" altLang="en-US" sz="2400">
                <a:solidFill>
                  <a:srgbClr val="FFFF00"/>
                </a:solidFill>
              </a:endParaRPr>
            </a:p>
          </p:txBody>
        </p:sp>
        <p:sp>
          <p:nvSpPr>
            <p:cNvPr id="8216" name="Rectangle 23"/>
            <p:cNvSpPr>
              <a:spLocks noChangeArrowheads="1"/>
            </p:cNvSpPr>
            <p:nvPr/>
          </p:nvSpPr>
          <p:spPr bwMode="auto">
            <a:xfrm>
              <a:off x="1554" y="2934"/>
              <a:ext cx="1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rPr>
                <a:t>器</a:t>
              </a:r>
              <a:endParaRPr lang="zh-CN" altLang="en-US" sz="2400">
                <a:solidFill>
                  <a:srgbClr val="FFFF00"/>
                </a:solidFill>
              </a:endParaRPr>
            </a:p>
          </p:txBody>
        </p:sp>
        <p:sp>
          <p:nvSpPr>
            <p:cNvPr id="8217" name="Rectangle 24"/>
            <p:cNvSpPr>
              <a:spLocks noChangeArrowheads="1"/>
            </p:cNvSpPr>
            <p:nvPr/>
          </p:nvSpPr>
          <p:spPr bwMode="auto">
            <a:xfrm>
              <a:off x="2604" y="3367"/>
              <a:ext cx="3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FF00"/>
                  </a:solidFill>
                </a:rPr>
                <a:t>D</a:t>
              </a:r>
              <a:r>
                <a:rPr lang="en-US" altLang="zh-CN" sz="2400" baseline="-25000">
                  <a:solidFill>
                    <a:srgbClr val="FFFF00"/>
                  </a:solidFill>
                </a:rPr>
                <a:t>3</a:t>
              </a:r>
              <a:endParaRPr lang="en-US" altLang="zh-CN" sz="2400">
                <a:solidFill>
                  <a:srgbClr val="FFFF00"/>
                </a:solidFill>
              </a:endParaRPr>
            </a:p>
          </p:txBody>
        </p:sp>
        <p:sp>
          <p:nvSpPr>
            <p:cNvPr id="8218" name="Rectangle 25"/>
            <p:cNvSpPr>
              <a:spLocks noChangeArrowheads="1"/>
            </p:cNvSpPr>
            <p:nvPr/>
          </p:nvSpPr>
          <p:spPr bwMode="auto">
            <a:xfrm>
              <a:off x="2967" y="3367"/>
              <a:ext cx="2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FF00"/>
                  </a:solidFill>
                </a:rPr>
                <a:t>D</a:t>
              </a:r>
              <a:r>
                <a:rPr lang="en-US" altLang="zh-CN" sz="2400" baseline="-25000">
                  <a:solidFill>
                    <a:srgbClr val="FFFF00"/>
                  </a:solidFill>
                </a:rPr>
                <a:t>2</a:t>
              </a:r>
              <a:endParaRPr lang="en-US" altLang="zh-CN" sz="2400">
                <a:solidFill>
                  <a:srgbClr val="FFFF00"/>
                </a:solidFill>
              </a:endParaRPr>
            </a:p>
          </p:txBody>
        </p:sp>
        <p:sp>
          <p:nvSpPr>
            <p:cNvPr id="8219" name="Rectangle 26"/>
            <p:cNvSpPr>
              <a:spLocks noChangeArrowheads="1"/>
            </p:cNvSpPr>
            <p:nvPr/>
          </p:nvSpPr>
          <p:spPr bwMode="auto">
            <a:xfrm>
              <a:off x="3347" y="3367"/>
              <a:ext cx="20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FF00"/>
                  </a:solidFill>
                </a:rPr>
                <a:t>D</a:t>
              </a:r>
              <a:r>
                <a:rPr lang="en-US" altLang="zh-CN" sz="2400" baseline="-25000">
                  <a:solidFill>
                    <a:srgbClr val="FFFF00"/>
                  </a:solidFill>
                </a:rPr>
                <a:t>1</a:t>
              </a:r>
              <a:endParaRPr lang="en-US" altLang="zh-CN" sz="2400">
                <a:solidFill>
                  <a:srgbClr val="FFFF00"/>
                </a:solidFill>
              </a:endParaRPr>
            </a:p>
          </p:txBody>
        </p:sp>
        <p:sp>
          <p:nvSpPr>
            <p:cNvPr id="8220" name="Rectangle 27"/>
            <p:cNvSpPr>
              <a:spLocks noChangeArrowheads="1"/>
            </p:cNvSpPr>
            <p:nvPr/>
          </p:nvSpPr>
          <p:spPr bwMode="auto">
            <a:xfrm>
              <a:off x="3723" y="3367"/>
              <a:ext cx="20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FF00"/>
                  </a:solidFill>
                </a:rPr>
                <a:t>D</a:t>
              </a:r>
              <a:r>
                <a:rPr lang="en-US" altLang="zh-CN" sz="2400" baseline="-25000">
                  <a:solidFill>
                    <a:srgbClr val="FFFF00"/>
                  </a:solidFill>
                </a:rPr>
                <a:t>0</a:t>
              </a:r>
              <a:endParaRPr lang="en-US" altLang="zh-CN" sz="2400">
                <a:solidFill>
                  <a:srgbClr val="FFFF00"/>
                </a:solidFill>
              </a:endParaRPr>
            </a:p>
          </p:txBody>
        </p:sp>
        <p:sp>
          <p:nvSpPr>
            <p:cNvPr id="8221" name="Rectangle 28"/>
            <p:cNvSpPr>
              <a:spLocks noChangeArrowheads="1"/>
            </p:cNvSpPr>
            <p:nvPr/>
          </p:nvSpPr>
          <p:spPr bwMode="auto">
            <a:xfrm>
              <a:off x="1362" y="1844"/>
              <a:ext cx="568" cy="1494"/>
            </a:xfrm>
            <a:prstGeom prst="rect">
              <a:avLst/>
            </a:prstGeom>
            <a:noFill/>
            <a:ln w="28575">
              <a:solidFill>
                <a:schemeClr val="bg1"/>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sp>
          <p:nvSpPr>
            <p:cNvPr id="8222" name="Line 29"/>
            <p:cNvSpPr>
              <a:spLocks noChangeShapeType="1"/>
            </p:cNvSpPr>
            <p:nvPr/>
          </p:nvSpPr>
          <p:spPr bwMode="auto">
            <a:xfrm>
              <a:off x="1930" y="3154"/>
              <a:ext cx="2043" cy="1"/>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3" name="Line 30"/>
            <p:cNvSpPr>
              <a:spLocks noChangeShapeType="1"/>
            </p:cNvSpPr>
            <p:nvPr/>
          </p:nvSpPr>
          <p:spPr bwMode="auto">
            <a:xfrm>
              <a:off x="1930" y="2792"/>
              <a:ext cx="2043" cy="1"/>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4" name="Line 31"/>
            <p:cNvSpPr>
              <a:spLocks noChangeShapeType="1"/>
            </p:cNvSpPr>
            <p:nvPr/>
          </p:nvSpPr>
          <p:spPr bwMode="auto">
            <a:xfrm>
              <a:off x="1930" y="2426"/>
              <a:ext cx="2043" cy="1"/>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5" name="Line 32"/>
            <p:cNvSpPr>
              <a:spLocks noChangeShapeType="1"/>
            </p:cNvSpPr>
            <p:nvPr/>
          </p:nvSpPr>
          <p:spPr bwMode="auto">
            <a:xfrm>
              <a:off x="1930" y="2036"/>
              <a:ext cx="2043" cy="1"/>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6" name="Line 33"/>
            <p:cNvSpPr>
              <a:spLocks noChangeShapeType="1"/>
            </p:cNvSpPr>
            <p:nvPr/>
          </p:nvSpPr>
          <p:spPr bwMode="auto">
            <a:xfrm flipH="1">
              <a:off x="1000" y="2206"/>
              <a:ext cx="362" cy="1"/>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7" name="Line 34"/>
            <p:cNvSpPr>
              <a:spLocks noChangeShapeType="1"/>
            </p:cNvSpPr>
            <p:nvPr/>
          </p:nvSpPr>
          <p:spPr bwMode="auto">
            <a:xfrm flipH="1">
              <a:off x="1000" y="2962"/>
              <a:ext cx="362" cy="1"/>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8" name="Line 35"/>
            <p:cNvSpPr>
              <a:spLocks noChangeShapeType="1"/>
            </p:cNvSpPr>
            <p:nvPr/>
          </p:nvSpPr>
          <p:spPr bwMode="auto">
            <a:xfrm flipV="1">
              <a:off x="2682" y="1825"/>
              <a:ext cx="1" cy="1508"/>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9" name="Line 36"/>
            <p:cNvSpPr>
              <a:spLocks noChangeShapeType="1"/>
            </p:cNvSpPr>
            <p:nvPr/>
          </p:nvSpPr>
          <p:spPr bwMode="auto">
            <a:xfrm flipV="1">
              <a:off x="3043" y="1825"/>
              <a:ext cx="1" cy="1508"/>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30" name="Line 37"/>
            <p:cNvSpPr>
              <a:spLocks noChangeShapeType="1"/>
            </p:cNvSpPr>
            <p:nvPr/>
          </p:nvSpPr>
          <p:spPr bwMode="auto">
            <a:xfrm flipV="1">
              <a:off x="3424" y="1825"/>
              <a:ext cx="1" cy="1508"/>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31" name="Line 38"/>
            <p:cNvSpPr>
              <a:spLocks noChangeShapeType="1"/>
            </p:cNvSpPr>
            <p:nvPr/>
          </p:nvSpPr>
          <p:spPr bwMode="auto">
            <a:xfrm flipV="1">
              <a:off x="3799" y="1825"/>
              <a:ext cx="1" cy="1508"/>
            </a:xfrm>
            <a:prstGeom prst="line">
              <a:avLst/>
            </a:prstGeom>
            <a:noFill/>
            <a:ln w="2857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32" name="Freeform 39"/>
            <p:cNvSpPr/>
            <p:nvPr/>
          </p:nvSpPr>
          <p:spPr bwMode="auto">
            <a:xfrm>
              <a:off x="2682" y="3135"/>
              <a:ext cx="27" cy="19"/>
            </a:xfrm>
            <a:custGeom>
              <a:avLst/>
              <a:gdLst>
                <a:gd name="T0" fmla="*/ 27 w 27"/>
                <a:gd name="T1" fmla="*/ 19 h 19"/>
                <a:gd name="T2" fmla="*/ 18 w 27"/>
                <a:gd name="T3" fmla="*/ 0 h 19"/>
                <a:gd name="T4" fmla="*/ 0 w 27"/>
                <a:gd name="T5" fmla="*/ 19 h 19"/>
                <a:gd name="T6" fmla="*/ 27 w 27"/>
                <a:gd name="T7" fmla="*/ 19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27" y="19"/>
                  </a:moveTo>
                  <a:lnTo>
                    <a:pt x="18" y="0"/>
                  </a:lnTo>
                  <a:lnTo>
                    <a:pt x="0" y="19"/>
                  </a:lnTo>
                  <a:lnTo>
                    <a:pt x="27" y="19"/>
                  </a:lnTo>
                  <a:close/>
                </a:path>
              </a:pathLst>
            </a:custGeom>
            <a:solidFill>
              <a:srgbClr val="FF00FF"/>
            </a:solidFill>
            <a:ln w="28575">
              <a:solidFill>
                <a:schemeClr val="bg1"/>
              </a:solidFill>
              <a:round/>
            </a:ln>
          </p:spPr>
          <p:txBody>
            <a:bodyPr/>
            <a:lstStyle/>
            <a:p>
              <a:endParaRPr lang="zh-CN" altLang="en-US"/>
            </a:p>
          </p:txBody>
        </p:sp>
        <p:sp>
          <p:nvSpPr>
            <p:cNvPr id="8233" name="Freeform 40"/>
            <p:cNvSpPr/>
            <p:nvPr/>
          </p:nvSpPr>
          <p:spPr bwMode="auto">
            <a:xfrm>
              <a:off x="2682" y="3135"/>
              <a:ext cx="27" cy="19"/>
            </a:xfrm>
            <a:custGeom>
              <a:avLst/>
              <a:gdLst>
                <a:gd name="T0" fmla="*/ 27 w 27"/>
                <a:gd name="T1" fmla="*/ 19 h 19"/>
                <a:gd name="T2" fmla="*/ 18 w 27"/>
                <a:gd name="T3" fmla="*/ 0 h 19"/>
                <a:gd name="T4" fmla="*/ 0 w 27"/>
                <a:gd name="T5" fmla="*/ 19 h 19"/>
                <a:gd name="T6" fmla="*/ 27 w 27"/>
                <a:gd name="T7" fmla="*/ 19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27" y="19"/>
                  </a:moveTo>
                  <a:lnTo>
                    <a:pt x="18" y="0"/>
                  </a:lnTo>
                  <a:lnTo>
                    <a:pt x="0" y="19"/>
                  </a:lnTo>
                  <a:lnTo>
                    <a:pt x="27"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34" name="Freeform 41"/>
            <p:cNvSpPr/>
            <p:nvPr/>
          </p:nvSpPr>
          <p:spPr bwMode="auto">
            <a:xfrm>
              <a:off x="2682" y="3128"/>
              <a:ext cx="18" cy="26"/>
            </a:xfrm>
            <a:custGeom>
              <a:avLst/>
              <a:gdLst>
                <a:gd name="T0" fmla="*/ 18 w 18"/>
                <a:gd name="T1" fmla="*/ 7 h 26"/>
                <a:gd name="T2" fmla="*/ 0 w 18"/>
                <a:gd name="T3" fmla="*/ 0 h 26"/>
                <a:gd name="T4" fmla="*/ 0 w 18"/>
                <a:gd name="T5" fmla="*/ 26 h 26"/>
                <a:gd name="T6" fmla="*/ 18 w 18"/>
                <a:gd name="T7" fmla="*/ 7 h 26"/>
                <a:gd name="T8" fmla="*/ 0 60000 65536"/>
                <a:gd name="T9" fmla="*/ 0 60000 65536"/>
                <a:gd name="T10" fmla="*/ 0 60000 65536"/>
                <a:gd name="T11" fmla="*/ 0 60000 65536"/>
                <a:gd name="T12" fmla="*/ 0 w 18"/>
                <a:gd name="T13" fmla="*/ 0 h 26"/>
                <a:gd name="T14" fmla="*/ 18 w 18"/>
                <a:gd name="T15" fmla="*/ 26 h 26"/>
              </a:gdLst>
              <a:ahLst/>
              <a:cxnLst>
                <a:cxn ang="T8">
                  <a:pos x="T0" y="T1"/>
                </a:cxn>
                <a:cxn ang="T9">
                  <a:pos x="T2" y="T3"/>
                </a:cxn>
                <a:cxn ang="T10">
                  <a:pos x="T4" y="T5"/>
                </a:cxn>
                <a:cxn ang="T11">
                  <a:pos x="T6" y="T7"/>
                </a:cxn>
              </a:cxnLst>
              <a:rect l="T12" t="T13" r="T14" b="T15"/>
              <a:pathLst>
                <a:path w="18" h="26">
                  <a:moveTo>
                    <a:pt x="18" y="7"/>
                  </a:moveTo>
                  <a:lnTo>
                    <a:pt x="0" y="0"/>
                  </a:lnTo>
                  <a:lnTo>
                    <a:pt x="0" y="26"/>
                  </a:lnTo>
                  <a:lnTo>
                    <a:pt x="18" y="7"/>
                  </a:lnTo>
                  <a:close/>
                </a:path>
              </a:pathLst>
            </a:custGeom>
            <a:solidFill>
              <a:srgbClr val="FF00FF"/>
            </a:solidFill>
            <a:ln w="28575">
              <a:solidFill>
                <a:schemeClr val="bg1"/>
              </a:solidFill>
              <a:round/>
            </a:ln>
          </p:spPr>
          <p:txBody>
            <a:bodyPr/>
            <a:lstStyle/>
            <a:p>
              <a:endParaRPr lang="zh-CN" altLang="en-US"/>
            </a:p>
          </p:txBody>
        </p:sp>
        <p:sp>
          <p:nvSpPr>
            <p:cNvPr id="8235" name="Freeform 42"/>
            <p:cNvSpPr/>
            <p:nvPr/>
          </p:nvSpPr>
          <p:spPr bwMode="auto">
            <a:xfrm>
              <a:off x="2682" y="3128"/>
              <a:ext cx="18" cy="26"/>
            </a:xfrm>
            <a:custGeom>
              <a:avLst/>
              <a:gdLst>
                <a:gd name="T0" fmla="*/ 18 w 18"/>
                <a:gd name="T1" fmla="*/ 7 h 26"/>
                <a:gd name="T2" fmla="*/ 0 w 18"/>
                <a:gd name="T3" fmla="*/ 0 h 26"/>
                <a:gd name="T4" fmla="*/ 0 w 18"/>
                <a:gd name="T5" fmla="*/ 26 h 26"/>
                <a:gd name="T6" fmla="*/ 18 w 18"/>
                <a:gd name="T7" fmla="*/ 7 h 26"/>
                <a:gd name="T8" fmla="*/ 0 60000 65536"/>
                <a:gd name="T9" fmla="*/ 0 60000 65536"/>
                <a:gd name="T10" fmla="*/ 0 60000 65536"/>
                <a:gd name="T11" fmla="*/ 0 60000 65536"/>
                <a:gd name="T12" fmla="*/ 0 w 18"/>
                <a:gd name="T13" fmla="*/ 0 h 26"/>
                <a:gd name="T14" fmla="*/ 18 w 18"/>
                <a:gd name="T15" fmla="*/ 26 h 26"/>
              </a:gdLst>
              <a:ahLst/>
              <a:cxnLst>
                <a:cxn ang="T8">
                  <a:pos x="T0" y="T1"/>
                </a:cxn>
                <a:cxn ang="T9">
                  <a:pos x="T2" y="T3"/>
                </a:cxn>
                <a:cxn ang="T10">
                  <a:pos x="T4" y="T5"/>
                </a:cxn>
                <a:cxn ang="T11">
                  <a:pos x="T6" y="T7"/>
                </a:cxn>
              </a:cxnLst>
              <a:rect l="T12" t="T13" r="T14" b="T15"/>
              <a:pathLst>
                <a:path w="18" h="26">
                  <a:moveTo>
                    <a:pt x="18" y="7"/>
                  </a:moveTo>
                  <a:lnTo>
                    <a:pt x="0" y="0"/>
                  </a:lnTo>
                  <a:lnTo>
                    <a:pt x="0" y="26"/>
                  </a:lnTo>
                  <a:lnTo>
                    <a:pt x="18" y="7"/>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36" name="Freeform 43"/>
            <p:cNvSpPr/>
            <p:nvPr/>
          </p:nvSpPr>
          <p:spPr bwMode="auto">
            <a:xfrm>
              <a:off x="2663" y="3128"/>
              <a:ext cx="19" cy="26"/>
            </a:xfrm>
            <a:custGeom>
              <a:avLst/>
              <a:gdLst>
                <a:gd name="T0" fmla="*/ 19 w 19"/>
                <a:gd name="T1" fmla="*/ 0 h 26"/>
                <a:gd name="T2" fmla="*/ 0 w 19"/>
                <a:gd name="T3" fmla="*/ 7 h 26"/>
                <a:gd name="T4" fmla="*/ 19 w 19"/>
                <a:gd name="T5" fmla="*/ 26 h 26"/>
                <a:gd name="T6" fmla="*/ 19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7"/>
                  </a:lnTo>
                  <a:lnTo>
                    <a:pt x="19" y="26"/>
                  </a:lnTo>
                  <a:lnTo>
                    <a:pt x="19" y="0"/>
                  </a:lnTo>
                  <a:close/>
                </a:path>
              </a:pathLst>
            </a:custGeom>
            <a:solidFill>
              <a:srgbClr val="FF00FF"/>
            </a:solidFill>
            <a:ln w="28575">
              <a:solidFill>
                <a:schemeClr val="bg1"/>
              </a:solidFill>
              <a:round/>
            </a:ln>
          </p:spPr>
          <p:txBody>
            <a:bodyPr/>
            <a:lstStyle/>
            <a:p>
              <a:endParaRPr lang="zh-CN" altLang="en-US"/>
            </a:p>
          </p:txBody>
        </p:sp>
        <p:sp>
          <p:nvSpPr>
            <p:cNvPr id="8237" name="Freeform 44"/>
            <p:cNvSpPr/>
            <p:nvPr/>
          </p:nvSpPr>
          <p:spPr bwMode="auto">
            <a:xfrm>
              <a:off x="2663" y="3128"/>
              <a:ext cx="19" cy="26"/>
            </a:xfrm>
            <a:custGeom>
              <a:avLst/>
              <a:gdLst>
                <a:gd name="T0" fmla="*/ 19 w 19"/>
                <a:gd name="T1" fmla="*/ 0 h 26"/>
                <a:gd name="T2" fmla="*/ 0 w 19"/>
                <a:gd name="T3" fmla="*/ 7 h 26"/>
                <a:gd name="T4" fmla="*/ 19 w 19"/>
                <a:gd name="T5" fmla="*/ 26 h 26"/>
                <a:gd name="T6" fmla="*/ 19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7"/>
                  </a:lnTo>
                  <a:lnTo>
                    <a:pt x="19" y="26"/>
                  </a:lnTo>
                  <a:lnTo>
                    <a:pt x="19"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38" name="Freeform 45"/>
            <p:cNvSpPr/>
            <p:nvPr/>
          </p:nvSpPr>
          <p:spPr bwMode="auto">
            <a:xfrm>
              <a:off x="2655" y="3135"/>
              <a:ext cx="27" cy="19"/>
            </a:xfrm>
            <a:custGeom>
              <a:avLst/>
              <a:gdLst>
                <a:gd name="T0" fmla="*/ 8 w 27"/>
                <a:gd name="T1" fmla="*/ 0 h 19"/>
                <a:gd name="T2" fmla="*/ 0 w 27"/>
                <a:gd name="T3" fmla="*/ 19 h 19"/>
                <a:gd name="T4" fmla="*/ 27 w 27"/>
                <a:gd name="T5" fmla="*/ 19 h 19"/>
                <a:gd name="T6" fmla="*/ 8 w 27"/>
                <a:gd name="T7" fmla="*/ 0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8" y="0"/>
                  </a:moveTo>
                  <a:lnTo>
                    <a:pt x="0" y="19"/>
                  </a:lnTo>
                  <a:lnTo>
                    <a:pt x="27" y="19"/>
                  </a:lnTo>
                  <a:lnTo>
                    <a:pt x="8" y="0"/>
                  </a:lnTo>
                  <a:close/>
                </a:path>
              </a:pathLst>
            </a:custGeom>
            <a:solidFill>
              <a:srgbClr val="FF00FF"/>
            </a:solidFill>
            <a:ln w="28575">
              <a:solidFill>
                <a:schemeClr val="bg1"/>
              </a:solidFill>
              <a:round/>
            </a:ln>
          </p:spPr>
          <p:txBody>
            <a:bodyPr/>
            <a:lstStyle/>
            <a:p>
              <a:endParaRPr lang="zh-CN" altLang="en-US"/>
            </a:p>
          </p:txBody>
        </p:sp>
        <p:sp>
          <p:nvSpPr>
            <p:cNvPr id="8239" name="Freeform 46"/>
            <p:cNvSpPr/>
            <p:nvPr/>
          </p:nvSpPr>
          <p:spPr bwMode="auto">
            <a:xfrm>
              <a:off x="2655" y="3135"/>
              <a:ext cx="27" cy="19"/>
            </a:xfrm>
            <a:custGeom>
              <a:avLst/>
              <a:gdLst>
                <a:gd name="T0" fmla="*/ 8 w 27"/>
                <a:gd name="T1" fmla="*/ 0 h 19"/>
                <a:gd name="T2" fmla="*/ 0 w 27"/>
                <a:gd name="T3" fmla="*/ 19 h 19"/>
                <a:gd name="T4" fmla="*/ 27 w 27"/>
                <a:gd name="T5" fmla="*/ 19 h 19"/>
                <a:gd name="T6" fmla="*/ 8 w 27"/>
                <a:gd name="T7" fmla="*/ 0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8" y="0"/>
                  </a:moveTo>
                  <a:lnTo>
                    <a:pt x="0" y="19"/>
                  </a:lnTo>
                  <a:lnTo>
                    <a:pt x="27" y="19"/>
                  </a:lnTo>
                  <a:lnTo>
                    <a:pt x="8"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40" name="Freeform 47"/>
            <p:cNvSpPr/>
            <p:nvPr/>
          </p:nvSpPr>
          <p:spPr bwMode="auto">
            <a:xfrm>
              <a:off x="2655" y="3154"/>
              <a:ext cx="27" cy="20"/>
            </a:xfrm>
            <a:custGeom>
              <a:avLst/>
              <a:gdLst>
                <a:gd name="T0" fmla="*/ 0 w 27"/>
                <a:gd name="T1" fmla="*/ 0 h 20"/>
                <a:gd name="T2" fmla="*/ 8 w 27"/>
                <a:gd name="T3" fmla="*/ 20 h 20"/>
                <a:gd name="T4" fmla="*/ 27 w 27"/>
                <a:gd name="T5" fmla="*/ 0 h 20"/>
                <a:gd name="T6" fmla="*/ 0 w 27"/>
                <a:gd name="T7" fmla="*/ 0 h 20"/>
                <a:gd name="T8" fmla="*/ 0 60000 65536"/>
                <a:gd name="T9" fmla="*/ 0 60000 65536"/>
                <a:gd name="T10" fmla="*/ 0 60000 65536"/>
                <a:gd name="T11" fmla="*/ 0 60000 65536"/>
                <a:gd name="T12" fmla="*/ 0 w 27"/>
                <a:gd name="T13" fmla="*/ 0 h 20"/>
                <a:gd name="T14" fmla="*/ 27 w 27"/>
                <a:gd name="T15" fmla="*/ 20 h 20"/>
              </a:gdLst>
              <a:ahLst/>
              <a:cxnLst>
                <a:cxn ang="T8">
                  <a:pos x="T0" y="T1"/>
                </a:cxn>
                <a:cxn ang="T9">
                  <a:pos x="T2" y="T3"/>
                </a:cxn>
                <a:cxn ang="T10">
                  <a:pos x="T4" y="T5"/>
                </a:cxn>
                <a:cxn ang="T11">
                  <a:pos x="T6" y="T7"/>
                </a:cxn>
              </a:cxnLst>
              <a:rect l="T12" t="T13" r="T14" b="T15"/>
              <a:pathLst>
                <a:path w="27" h="20">
                  <a:moveTo>
                    <a:pt x="0" y="0"/>
                  </a:moveTo>
                  <a:lnTo>
                    <a:pt x="8" y="20"/>
                  </a:lnTo>
                  <a:lnTo>
                    <a:pt x="27" y="0"/>
                  </a:lnTo>
                  <a:lnTo>
                    <a:pt x="0" y="0"/>
                  </a:lnTo>
                  <a:close/>
                </a:path>
              </a:pathLst>
            </a:custGeom>
            <a:solidFill>
              <a:srgbClr val="FF00FF"/>
            </a:solidFill>
            <a:ln w="28575">
              <a:solidFill>
                <a:schemeClr val="bg1"/>
              </a:solidFill>
              <a:round/>
            </a:ln>
          </p:spPr>
          <p:txBody>
            <a:bodyPr/>
            <a:lstStyle/>
            <a:p>
              <a:endParaRPr lang="zh-CN" altLang="en-US"/>
            </a:p>
          </p:txBody>
        </p:sp>
        <p:sp>
          <p:nvSpPr>
            <p:cNvPr id="8241" name="Freeform 48"/>
            <p:cNvSpPr/>
            <p:nvPr/>
          </p:nvSpPr>
          <p:spPr bwMode="auto">
            <a:xfrm>
              <a:off x="2655" y="3154"/>
              <a:ext cx="27" cy="20"/>
            </a:xfrm>
            <a:custGeom>
              <a:avLst/>
              <a:gdLst>
                <a:gd name="T0" fmla="*/ 0 w 27"/>
                <a:gd name="T1" fmla="*/ 0 h 20"/>
                <a:gd name="T2" fmla="*/ 8 w 27"/>
                <a:gd name="T3" fmla="*/ 20 h 20"/>
                <a:gd name="T4" fmla="*/ 27 w 27"/>
                <a:gd name="T5" fmla="*/ 0 h 20"/>
                <a:gd name="T6" fmla="*/ 0 w 27"/>
                <a:gd name="T7" fmla="*/ 0 h 20"/>
                <a:gd name="T8" fmla="*/ 0 60000 65536"/>
                <a:gd name="T9" fmla="*/ 0 60000 65536"/>
                <a:gd name="T10" fmla="*/ 0 60000 65536"/>
                <a:gd name="T11" fmla="*/ 0 60000 65536"/>
                <a:gd name="T12" fmla="*/ 0 w 27"/>
                <a:gd name="T13" fmla="*/ 0 h 20"/>
                <a:gd name="T14" fmla="*/ 27 w 27"/>
                <a:gd name="T15" fmla="*/ 20 h 20"/>
              </a:gdLst>
              <a:ahLst/>
              <a:cxnLst>
                <a:cxn ang="T8">
                  <a:pos x="T0" y="T1"/>
                </a:cxn>
                <a:cxn ang="T9">
                  <a:pos x="T2" y="T3"/>
                </a:cxn>
                <a:cxn ang="T10">
                  <a:pos x="T4" y="T5"/>
                </a:cxn>
                <a:cxn ang="T11">
                  <a:pos x="T6" y="T7"/>
                </a:cxn>
              </a:cxnLst>
              <a:rect l="T12" t="T13" r="T14" b="T15"/>
              <a:pathLst>
                <a:path w="27" h="20">
                  <a:moveTo>
                    <a:pt x="0" y="0"/>
                  </a:moveTo>
                  <a:lnTo>
                    <a:pt x="8" y="20"/>
                  </a:lnTo>
                  <a:lnTo>
                    <a:pt x="27" y="0"/>
                  </a:lnTo>
                  <a:lnTo>
                    <a:pt x="0"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42" name="Freeform 49"/>
            <p:cNvSpPr/>
            <p:nvPr/>
          </p:nvSpPr>
          <p:spPr bwMode="auto">
            <a:xfrm>
              <a:off x="2663" y="3154"/>
              <a:ext cx="19" cy="28"/>
            </a:xfrm>
            <a:custGeom>
              <a:avLst/>
              <a:gdLst>
                <a:gd name="T0" fmla="*/ 0 w 19"/>
                <a:gd name="T1" fmla="*/ 20 h 28"/>
                <a:gd name="T2" fmla="*/ 19 w 19"/>
                <a:gd name="T3" fmla="*/ 28 h 28"/>
                <a:gd name="T4" fmla="*/ 19 w 19"/>
                <a:gd name="T5" fmla="*/ 0 h 28"/>
                <a:gd name="T6" fmla="*/ 0 w 19"/>
                <a:gd name="T7" fmla="*/ 20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0" y="20"/>
                  </a:moveTo>
                  <a:lnTo>
                    <a:pt x="19" y="28"/>
                  </a:lnTo>
                  <a:lnTo>
                    <a:pt x="19" y="0"/>
                  </a:lnTo>
                  <a:lnTo>
                    <a:pt x="0" y="20"/>
                  </a:lnTo>
                  <a:close/>
                </a:path>
              </a:pathLst>
            </a:custGeom>
            <a:solidFill>
              <a:srgbClr val="FF00FF"/>
            </a:solidFill>
            <a:ln w="28575">
              <a:solidFill>
                <a:schemeClr val="bg1"/>
              </a:solidFill>
              <a:round/>
            </a:ln>
          </p:spPr>
          <p:txBody>
            <a:bodyPr/>
            <a:lstStyle/>
            <a:p>
              <a:endParaRPr lang="zh-CN" altLang="en-US"/>
            </a:p>
          </p:txBody>
        </p:sp>
        <p:sp>
          <p:nvSpPr>
            <p:cNvPr id="8243" name="Freeform 50"/>
            <p:cNvSpPr/>
            <p:nvPr/>
          </p:nvSpPr>
          <p:spPr bwMode="auto">
            <a:xfrm>
              <a:off x="2663" y="3154"/>
              <a:ext cx="19" cy="28"/>
            </a:xfrm>
            <a:custGeom>
              <a:avLst/>
              <a:gdLst>
                <a:gd name="T0" fmla="*/ 0 w 19"/>
                <a:gd name="T1" fmla="*/ 20 h 28"/>
                <a:gd name="T2" fmla="*/ 19 w 19"/>
                <a:gd name="T3" fmla="*/ 28 h 28"/>
                <a:gd name="T4" fmla="*/ 19 w 19"/>
                <a:gd name="T5" fmla="*/ 0 h 28"/>
                <a:gd name="T6" fmla="*/ 0 w 19"/>
                <a:gd name="T7" fmla="*/ 20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0" y="20"/>
                  </a:moveTo>
                  <a:lnTo>
                    <a:pt x="19" y="28"/>
                  </a:lnTo>
                  <a:lnTo>
                    <a:pt x="19" y="0"/>
                  </a:lnTo>
                  <a:lnTo>
                    <a:pt x="0" y="2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44" name="Freeform 51"/>
            <p:cNvSpPr/>
            <p:nvPr/>
          </p:nvSpPr>
          <p:spPr bwMode="auto">
            <a:xfrm>
              <a:off x="2682" y="3154"/>
              <a:ext cx="18" cy="28"/>
            </a:xfrm>
            <a:custGeom>
              <a:avLst/>
              <a:gdLst>
                <a:gd name="T0" fmla="*/ 0 w 18"/>
                <a:gd name="T1" fmla="*/ 28 h 28"/>
                <a:gd name="T2" fmla="*/ 18 w 18"/>
                <a:gd name="T3" fmla="*/ 20 h 28"/>
                <a:gd name="T4" fmla="*/ 0 w 18"/>
                <a:gd name="T5" fmla="*/ 0 h 28"/>
                <a:gd name="T6" fmla="*/ 0 w 18"/>
                <a:gd name="T7" fmla="*/ 28 h 28"/>
                <a:gd name="T8" fmla="*/ 0 60000 65536"/>
                <a:gd name="T9" fmla="*/ 0 60000 65536"/>
                <a:gd name="T10" fmla="*/ 0 60000 65536"/>
                <a:gd name="T11" fmla="*/ 0 60000 65536"/>
                <a:gd name="T12" fmla="*/ 0 w 18"/>
                <a:gd name="T13" fmla="*/ 0 h 28"/>
                <a:gd name="T14" fmla="*/ 18 w 18"/>
                <a:gd name="T15" fmla="*/ 28 h 28"/>
              </a:gdLst>
              <a:ahLst/>
              <a:cxnLst>
                <a:cxn ang="T8">
                  <a:pos x="T0" y="T1"/>
                </a:cxn>
                <a:cxn ang="T9">
                  <a:pos x="T2" y="T3"/>
                </a:cxn>
                <a:cxn ang="T10">
                  <a:pos x="T4" y="T5"/>
                </a:cxn>
                <a:cxn ang="T11">
                  <a:pos x="T6" y="T7"/>
                </a:cxn>
              </a:cxnLst>
              <a:rect l="T12" t="T13" r="T14" b="T15"/>
              <a:pathLst>
                <a:path w="18" h="28">
                  <a:moveTo>
                    <a:pt x="0" y="28"/>
                  </a:moveTo>
                  <a:lnTo>
                    <a:pt x="18" y="20"/>
                  </a:lnTo>
                  <a:lnTo>
                    <a:pt x="0" y="0"/>
                  </a:lnTo>
                  <a:lnTo>
                    <a:pt x="0" y="28"/>
                  </a:lnTo>
                  <a:close/>
                </a:path>
              </a:pathLst>
            </a:custGeom>
            <a:solidFill>
              <a:srgbClr val="FF00FF"/>
            </a:solidFill>
            <a:ln w="28575">
              <a:solidFill>
                <a:schemeClr val="bg1"/>
              </a:solidFill>
              <a:round/>
            </a:ln>
          </p:spPr>
          <p:txBody>
            <a:bodyPr/>
            <a:lstStyle/>
            <a:p>
              <a:endParaRPr lang="zh-CN" altLang="en-US"/>
            </a:p>
          </p:txBody>
        </p:sp>
        <p:sp>
          <p:nvSpPr>
            <p:cNvPr id="8245" name="Freeform 52"/>
            <p:cNvSpPr/>
            <p:nvPr/>
          </p:nvSpPr>
          <p:spPr bwMode="auto">
            <a:xfrm>
              <a:off x="2682" y="3154"/>
              <a:ext cx="18" cy="28"/>
            </a:xfrm>
            <a:custGeom>
              <a:avLst/>
              <a:gdLst>
                <a:gd name="T0" fmla="*/ 0 w 18"/>
                <a:gd name="T1" fmla="*/ 28 h 28"/>
                <a:gd name="T2" fmla="*/ 18 w 18"/>
                <a:gd name="T3" fmla="*/ 20 h 28"/>
                <a:gd name="T4" fmla="*/ 0 w 18"/>
                <a:gd name="T5" fmla="*/ 0 h 28"/>
                <a:gd name="T6" fmla="*/ 0 w 18"/>
                <a:gd name="T7" fmla="*/ 28 h 28"/>
                <a:gd name="T8" fmla="*/ 0 60000 65536"/>
                <a:gd name="T9" fmla="*/ 0 60000 65536"/>
                <a:gd name="T10" fmla="*/ 0 60000 65536"/>
                <a:gd name="T11" fmla="*/ 0 60000 65536"/>
                <a:gd name="T12" fmla="*/ 0 w 18"/>
                <a:gd name="T13" fmla="*/ 0 h 28"/>
                <a:gd name="T14" fmla="*/ 18 w 18"/>
                <a:gd name="T15" fmla="*/ 28 h 28"/>
              </a:gdLst>
              <a:ahLst/>
              <a:cxnLst>
                <a:cxn ang="T8">
                  <a:pos x="T0" y="T1"/>
                </a:cxn>
                <a:cxn ang="T9">
                  <a:pos x="T2" y="T3"/>
                </a:cxn>
                <a:cxn ang="T10">
                  <a:pos x="T4" y="T5"/>
                </a:cxn>
                <a:cxn ang="T11">
                  <a:pos x="T6" y="T7"/>
                </a:cxn>
              </a:cxnLst>
              <a:rect l="T12" t="T13" r="T14" b="T15"/>
              <a:pathLst>
                <a:path w="18" h="28">
                  <a:moveTo>
                    <a:pt x="0" y="28"/>
                  </a:moveTo>
                  <a:lnTo>
                    <a:pt x="18" y="20"/>
                  </a:lnTo>
                  <a:lnTo>
                    <a:pt x="0" y="0"/>
                  </a:lnTo>
                  <a:lnTo>
                    <a:pt x="0" y="28"/>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46" name="Freeform 53"/>
            <p:cNvSpPr/>
            <p:nvPr/>
          </p:nvSpPr>
          <p:spPr bwMode="auto">
            <a:xfrm>
              <a:off x="2682" y="3154"/>
              <a:ext cx="27" cy="20"/>
            </a:xfrm>
            <a:custGeom>
              <a:avLst/>
              <a:gdLst>
                <a:gd name="T0" fmla="*/ 18 w 27"/>
                <a:gd name="T1" fmla="*/ 20 h 20"/>
                <a:gd name="T2" fmla="*/ 27 w 27"/>
                <a:gd name="T3" fmla="*/ 0 h 20"/>
                <a:gd name="T4" fmla="*/ 0 w 27"/>
                <a:gd name="T5" fmla="*/ 0 h 20"/>
                <a:gd name="T6" fmla="*/ 18 w 27"/>
                <a:gd name="T7" fmla="*/ 20 h 20"/>
                <a:gd name="T8" fmla="*/ 0 60000 65536"/>
                <a:gd name="T9" fmla="*/ 0 60000 65536"/>
                <a:gd name="T10" fmla="*/ 0 60000 65536"/>
                <a:gd name="T11" fmla="*/ 0 60000 65536"/>
                <a:gd name="T12" fmla="*/ 0 w 27"/>
                <a:gd name="T13" fmla="*/ 0 h 20"/>
                <a:gd name="T14" fmla="*/ 27 w 27"/>
                <a:gd name="T15" fmla="*/ 20 h 20"/>
              </a:gdLst>
              <a:ahLst/>
              <a:cxnLst>
                <a:cxn ang="T8">
                  <a:pos x="T0" y="T1"/>
                </a:cxn>
                <a:cxn ang="T9">
                  <a:pos x="T2" y="T3"/>
                </a:cxn>
                <a:cxn ang="T10">
                  <a:pos x="T4" y="T5"/>
                </a:cxn>
                <a:cxn ang="T11">
                  <a:pos x="T6" y="T7"/>
                </a:cxn>
              </a:cxnLst>
              <a:rect l="T12" t="T13" r="T14" b="T15"/>
              <a:pathLst>
                <a:path w="27" h="20">
                  <a:moveTo>
                    <a:pt x="18" y="20"/>
                  </a:moveTo>
                  <a:lnTo>
                    <a:pt x="27" y="0"/>
                  </a:lnTo>
                  <a:lnTo>
                    <a:pt x="0" y="0"/>
                  </a:lnTo>
                  <a:lnTo>
                    <a:pt x="18" y="20"/>
                  </a:lnTo>
                  <a:close/>
                </a:path>
              </a:pathLst>
            </a:custGeom>
            <a:solidFill>
              <a:srgbClr val="FF00FF"/>
            </a:solidFill>
            <a:ln w="28575">
              <a:solidFill>
                <a:schemeClr val="bg1"/>
              </a:solidFill>
              <a:round/>
            </a:ln>
          </p:spPr>
          <p:txBody>
            <a:bodyPr/>
            <a:lstStyle/>
            <a:p>
              <a:endParaRPr lang="zh-CN" altLang="en-US"/>
            </a:p>
          </p:txBody>
        </p:sp>
        <p:sp>
          <p:nvSpPr>
            <p:cNvPr id="8247" name="Freeform 54"/>
            <p:cNvSpPr/>
            <p:nvPr/>
          </p:nvSpPr>
          <p:spPr bwMode="auto">
            <a:xfrm>
              <a:off x="2682" y="3154"/>
              <a:ext cx="27" cy="20"/>
            </a:xfrm>
            <a:custGeom>
              <a:avLst/>
              <a:gdLst>
                <a:gd name="T0" fmla="*/ 18 w 27"/>
                <a:gd name="T1" fmla="*/ 20 h 20"/>
                <a:gd name="T2" fmla="*/ 27 w 27"/>
                <a:gd name="T3" fmla="*/ 0 h 20"/>
                <a:gd name="T4" fmla="*/ 0 w 27"/>
                <a:gd name="T5" fmla="*/ 0 h 20"/>
                <a:gd name="T6" fmla="*/ 18 w 27"/>
                <a:gd name="T7" fmla="*/ 20 h 20"/>
                <a:gd name="T8" fmla="*/ 0 60000 65536"/>
                <a:gd name="T9" fmla="*/ 0 60000 65536"/>
                <a:gd name="T10" fmla="*/ 0 60000 65536"/>
                <a:gd name="T11" fmla="*/ 0 60000 65536"/>
                <a:gd name="T12" fmla="*/ 0 w 27"/>
                <a:gd name="T13" fmla="*/ 0 h 20"/>
                <a:gd name="T14" fmla="*/ 27 w 27"/>
                <a:gd name="T15" fmla="*/ 20 h 20"/>
              </a:gdLst>
              <a:ahLst/>
              <a:cxnLst>
                <a:cxn ang="T8">
                  <a:pos x="T0" y="T1"/>
                </a:cxn>
                <a:cxn ang="T9">
                  <a:pos x="T2" y="T3"/>
                </a:cxn>
                <a:cxn ang="T10">
                  <a:pos x="T4" y="T5"/>
                </a:cxn>
                <a:cxn ang="T11">
                  <a:pos x="T6" y="T7"/>
                </a:cxn>
              </a:cxnLst>
              <a:rect l="T12" t="T13" r="T14" b="T15"/>
              <a:pathLst>
                <a:path w="27" h="20">
                  <a:moveTo>
                    <a:pt x="18" y="20"/>
                  </a:moveTo>
                  <a:lnTo>
                    <a:pt x="27" y="0"/>
                  </a:lnTo>
                  <a:lnTo>
                    <a:pt x="0" y="0"/>
                  </a:lnTo>
                  <a:lnTo>
                    <a:pt x="18" y="2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48" name="Freeform 55"/>
            <p:cNvSpPr/>
            <p:nvPr/>
          </p:nvSpPr>
          <p:spPr bwMode="auto">
            <a:xfrm>
              <a:off x="3043" y="3135"/>
              <a:ext cx="28" cy="19"/>
            </a:xfrm>
            <a:custGeom>
              <a:avLst/>
              <a:gdLst>
                <a:gd name="T0" fmla="*/ 28 w 28"/>
                <a:gd name="T1" fmla="*/ 19 h 19"/>
                <a:gd name="T2" fmla="*/ 20 w 28"/>
                <a:gd name="T3" fmla="*/ 0 h 19"/>
                <a:gd name="T4" fmla="*/ 0 w 28"/>
                <a:gd name="T5" fmla="*/ 19 h 19"/>
                <a:gd name="T6" fmla="*/ 28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8" y="19"/>
                  </a:moveTo>
                  <a:lnTo>
                    <a:pt x="20" y="0"/>
                  </a:lnTo>
                  <a:lnTo>
                    <a:pt x="0" y="19"/>
                  </a:lnTo>
                  <a:lnTo>
                    <a:pt x="28" y="19"/>
                  </a:lnTo>
                  <a:close/>
                </a:path>
              </a:pathLst>
            </a:custGeom>
            <a:solidFill>
              <a:srgbClr val="FF00FF"/>
            </a:solidFill>
            <a:ln w="28575">
              <a:solidFill>
                <a:schemeClr val="bg1"/>
              </a:solidFill>
              <a:round/>
            </a:ln>
          </p:spPr>
          <p:txBody>
            <a:bodyPr/>
            <a:lstStyle/>
            <a:p>
              <a:endParaRPr lang="zh-CN" altLang="en-US"/>
            </a:p>
          </p:txBody>
        </p:sp>
        <p:sp>
          <p:nvSpPr>
            <p:cNvPr id="8249" name="Freeform 56"/>
            <p:cNvSpPr/>
            <p:nvPr/>
          </p:nvSpPr>
          <p:spPr bwMode="auto">
            <a:xfrm>
              <a:off x="3043" y="3135"/>
              <a:ext cx="28" cy="19"/>
            </a:xfrm>
            <a:custGeom>
              <a:avLst/>
              <a:gdLst>
                <a:gd name="T0" fmla="*/ 28 w 28"/>
                <a:gd name="T1" fmla="*/ 19 h 19"/>
                <a:gd name="T2" fmla="*/ 20 w 28"/>
                <a:gd name="T3" fmla="*/ 0 h 19"/>
                <a:gd name="T4" fmla="*/ 0 w 28"/>
                <a:gd name="T5" fmla="*/ 19 h 19"/>
                <a:gd name="T6" fmla="*/ 28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8" y="19"/>
                  </a:moveTo>
                  <a:lnTo>
                    <a:pt x="20" y="0"/>
                  </a:lnTo>
                  <a:lnTo>
                    <a:pt x="0" y="19"/>
                  </a:lnTo>
                  <a:lnTo>
                    <a:pt x="28"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0" name="Freeform 57"/>
            <p:cNvSpPr/>
            <p:nvPr/>
          </p:nvSpPr>
          <p:spPr bwMode="auto">
            <a:xfrm>
              <a:off x="3043" y="3128"/>
              <a:ext cx="20" cy="26"/>
            </a:xfrm>
            <a:custGeom>
              <a:avLst/>
              <a:gdLst>
                <a:gd name="T0" fmla="*/ 20 w 20"/>
                <a:gd name="T1" fmla="*/ 7 h 26"/>
                <a:gd name="T2" fmla="*/ 0 w 20"/>
                <a:gd name="T3" fmla="*/ 0 h 26"/>
                <a:gd name="T4" fmla="*/ 0 w 20"/>
                <a:gd name="T5" fmla="*/ 26 h 26"/>
                <a:gd name="T6" fmla="*/ 20 w 20"/>
                <a:gd name="T7" fmla="*/ 7 h 26"/>
                <a:gd name="T8" fmla="*/ 0 60000 65536"/>
                <a:gd name="T9" fmla="*/ 0 60000 65536"/>
                <a:gd name="T10" fmla="*/ 0 60000 65536"/>
                <a:gd name="T11" fmla="*/ 0 60000 65536"/>
                <a:gd name="T12" fmla="*/ 0 w 20"/>
                <a:gd name="T13" fmla="*/ 0 h 26"/>
                <a:gd name="T14" fmla="*/ 20 w 20"/>
                <a:gd name="T15" fmla="*/ 26 h 26"/>
              </a:gdLst>
              <a:ahLst/>
              <a:cxnLst>
                <a:cxn ang="T8">
                  <a:pos x="T0" y="T1"/>
                </a:cxn>
                <a:cxn ang="T9">
                  <a:pos x="T2" y="T3"/>
                </a:cxn>
                <a:cxn ang="T10">
                  <a:pos x="T4" y="T5"/>
                </a:cxn>
                <a:cxn ang="T11">
                  <a:pos x="T6" y="T7"/>
                </a:cxn>
              </a:cxnLst>
              <a:rect l="T12" t="T13" r="T14" b="T15"/>
              <a:pathLst>
                <a:path w="20" h="26">
                  <a:moveTo>
                    <a:pt x="20" y="7"/>
                  </a:moveTo>
                  <a:lnTo>
                    <a:pt x="0" y="0"/>
                  </a:lnTo>
                  <a:lnTo>
                    <a:pt x="0" y="26"/>
                  </a:lnTo>
                  <a:lnTo>
                    <a:pt x="20" y="7"/>
                  </a:lnTo>
                  <a:close/>
                </a:path>
              </a:pathLst>
            </a:custGeom>
            <a:solidFill>
              <a:srgbClr val="FF00FF"/>
            </a:solidFill>
            <a:ln w="28575">
              <a:solidFill>
                <a:schemeClr val="bg1"/>
              </a:solidFill>
              <a:round/>
            </a:ln>
          </p:spPr>
          <p:txBody>
            <a:bodyPr/>
            <a:lstStyle/>
            <a:p>
              <a:endParaRPr lang="zh-CN" altLang="en-US"/>
            </a:p>
          </p:txBody>
        </p:sp>
        <p:sp>
          <p:nvSpPr>
            <p:cNvPr id="8251" name="Freeform 58"/>
            <p:cNvSpPr/>
            <p:nvPr/>
          </p:nvSpPr>
          <p:spPr bwMode="auto">
            <a:xfrm>
              <a:off x="3043" y="3128"/>
              <a:ext cx="20" cy="26"/>
            </a:xfrm>
            <a:custGeom>
              <a:avLst/>
              <a:gdLst>
                <a:gd name="T0" fmla="*/ 20 w 20"/>
                <a:gd name="T1" fmla="*/ 7 h 26"/>
                <a:gd name="T2" fmla="*/ 0 w 20"/>
                <a:gd name="T3" fmla="*/ 0 h 26"/>
                <a:gd name="T4" fmla="*/ 0 w 20"/>
                <a:gd name="T5" fmla="*/ 26 h 26"/>
                <a:gd name="T6" fmla="*/ 20 w 20"/>
                <a:gd name="T7" fmla="*/ 7 h 26"/>
                <a:gd name="T8" fmla="*/ 0 60000 65536"/>
                <a:gd name="T9" fmla="*/ 0 60000 65536"/>
                <a:gd name="T10" fmla="*/ 0 60000 65536"/>
                <a:gd name="T11" fmla="*/ 0 60000 65536"/>
                <a:gd name="T12" fmla="*/ 0 w 20"/>
                <a:gd name="T13" fmla="*/ 0 h 26"/>
                <a:gd name="T14" fmla="*/ 20 w 20"/>
                <a:gd name="T15" fmla="*/ 26 h 26"/>
              </a:gdLst>
              <a:ahLst/>
              <a:cxnLst>
                <a:cxn ang="T8">
                  <a:pos x="T0" y="T1"/>
                </a:cxn>
                <a:cxn ang="T9">
                  <a:pos x="T2" y="T3"/>
                </a:cxn>
                <a:cxn ang="T10">
                  <a:pos x="T4" y="T5"/>
                </a:cxn>
                <a:cxn ang="T11">
                  <a:pos x="T6" y="T7"/>
                </a:cxn>
              </a:cxnLst>
              <a:rect l="T12" t="T13" r="T14" b="T15"/>
              <a:pathLst>
                <a:path w="20" h="26">
                  <a:moveTo>
                    <a:pt x="20" y="7"/>
                  </a:moveTo>
                  <a:lnTo>
                    <a:pt x="0" y="0"/>
                  </a:lnTo>
                  <a:lnTo>
                    <a:pt x="0" y="26"/>
                  </a:lnTo>
                  <a:lnTo>
                    <a:pt x="20" y="7"/>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2" name="Freeform 59"/>
            <p:cNvSpPr/>
            <p:nvPr/>
          </p:nvSpPr>
          <p:spPr bwMode="auto">
            <a:xfrm>
              <a:off x="3024" y="3128"/>
              <a:ext cx="19" cy="26"/>
            </a:xfrm>
            <a:custGeom>
              <a:avLst/>
              <a:gdLst>
                <a:gd name="T0" fmla="*/ 19 w 19"/>
                <a:gd name="T1" fmla="*/ 0 h 26"/>
                <a:gd name="T2" fmla="*/ 0 w 19"/>
                <a:gd name="T3" fmla="*/ 7 h 26"/>
                <a:gd name="T4" fmla="*/ 19 w 19"/>
                <a:gd name="T5" fmla="*/ 26 h 26"/>
                <a:gd name="T6" fmla="*/ 19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7"/>
                  </a:lnTo>
                  <a:lnTo>
                    <a:pt x="19" y="26"/>
                  </a:lnTo>
                  <a:lnTo>
                    <a:pt x="19" y="0"/>
                  </a:lnTo>
                  <a:close/>
                </a:path>
              </a:pathLst>
            </a:custGeom>
            <a:solidFill>
              <a:srgbClr val="FF00FF"/>
            </a:solidFill>
            <a:ln w="28575">
              <a:solidFill>
                <a:schemeClr val="bg1"/>
              </a:solidFill>
              <a:round/>
            </a:ln>
          </p:spPr>
          <p:txBody>
            <a:bodyPr/>
            <a:lstStyle/>
            <a:p>
              <a:endParaRPr lang="zh-CN" altLang="en-US"/>
            </a:p>
          </p:txBody>
        </p:sp>
        <p:sp>
          <p:nvSpPr>
            <p:cNvPr id="8253" name="Freeform 60"/>
            <p:cNvSpPr/>
            <p:nvPr/>
          </p:nvSpPr>
          <p:spPr bwMode="auto">
            <a:xfrm>
              <a:off x="3024" y="3128"/>
              <a:ext cx="19" cy="26"/>
            </a:xfrm>
            <a:custGeom>
              <a:avLst/>
              <a:gdLst>
                <a:gd name="T0" fmla="*/ 19 w 19"/>
                <a:gd name="T1" fmla="*/ 0 h 26"/>
                <a:gd name="T2" fmla="*/ 0 w 19"/>
                <a:gd name="T3" fmla="*/ 7 h 26"/>
                <a:gd name="T4" fmla="*/ 19 w 19"/>
                <a:gd name="T5" fmla="*/ 26 h 26"/>
                <a:gd name="T6" fmla="*/ 19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7"/>
                  </a:lnTo>
                  <a:lnTo>
                    <a:pt x="19" y="26"/>
                  </a:lnTo>
                  <a:lnTo>
                    <a:pt x="19"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4" name="Freeform 61"/>
            <p:cNvSpPr/>
            <p:nvPr/>
          </p:nvSpPr>
          <p:spPr bwMode="auto">
            <a:xfrm>
              <a:off x="3017" y="3135"/>
              <a:ext cx="26" cy="19"/>
            </a:xfrm>
            <a:custGeom>
              <a:avLst/>
              <a:gdLst>
                <a:gd name="T0" fmla="*/ 7 w 26"/>
                <a:gd name="T1" fmla="*/ 0 h 19"/>
                <a:gd name="T2" fmla="*/ 0 w 26"/>
                <a:gd name="T3" fmla="*/ 19 h 19"/>
                <a:gd name="T4" fmla="*/ 26 w 26"/>
                <a:gd name="T5" fmla="*/ 19 h 19"/>
                <a:gd name="T6" fmla="*/ 7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7" y="0"/>
                  </a:moveTo>
                  <a:lnTo>
                    <a:pt x="0" y="19"/>
                  </a:lnTo>
                  <a:lnTo>
                    <a:pt x="26" y="19"/>
                  </a:lnTo>
                  <a:lnTo>
                    <a:pt x="7" y="0"/>
                  </a:lnTo>
                  <a:close/>
                </a:path>
              </a:pathLst>
            </a:custGeom>
            <a:solidFill>
              <a:srgbClr val="FF00FF"/>
            </a:solidFill>
            <a:ln w="28575">
              <a:solidFill>
                <a:schemeClr val="bg1"/>
              </a:solidFill>
              <a:round/>
            </a:ln>
          </p:spPr>
          <p:txBody>
            <a:bodyPr/>
            <a:lstStyle/>
            <a:p>
              <a:endParaRPr lang="zh-CN" altLang="en-US"/>
            </a:p>
          </p:txBody>
        </p:sp>
        <p:sp>
          <p:nvSpPr>
            <p:cNvPr id="8255" name="Freeform 62"/>
            <p:cNvSpPr/>
            <p:nvPr/>
          </p:nvSpPr>
          <p:spPr bwMode="auto">
            <a:xfrm>
              <a:off x="3017" y="3135"/>
              <a:ext cx="26" cy="19"/>
            </a:xfrm>
            <a:custGeom>
              <a:avLst/>
              <a:gdLst>
                <a:gd name="T0" fmla="*/ 7 w 26"/>
                <a:gd name="T1" fmla="*/ 0 h 19"/>
                <a:gd name="T2" fmla="*/ 0 w 26"/>
                <a:gd name="T3" fmla="*/ 19 h 19"/>
                <a:gd name="T4" fmla="*/ 26 w 26"/>
                <a:gd name="T5" fmla="*/ 19 h 19"/>
                <a:gd name="T6" fmla="*/ 7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7" y="0"/>
                  </a:moveTo>
                  <a:lnTo>
                    <a:pt x="0" y="19"/>
                  </a:lnTo>
                  <a:lnTo>
                    <a:pt x="26" y="19"/>
                  </a:lnTo>
                  <a:lnTo>
                    <a:pt x="7"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6" name="Freeform 63"/>
            <p:cNvSpPr/>
            <p:nvPr/>
          </p:nvSpPr>
          <p:spPr bwMode="auto">
            <a:xfrm>
              <a:off x="3017" y="3154"/>
              <a:ext cx="26" cy="20"/>
            </a:xfrm>
            <a:custGeom>
              <a:avLst/>
              <a:gdLst>
                <a:gd name="T0" fmla="*/ 0 w 26"/>
                <a:gd name="T1" fmla="*/ 0 h 20"/>
                <a:gd name="T2" fmla="*/ 7 w 26"/>
                <a:gd name="T3" fmla="*/ 20 h 20"/>
                <a:gd name="T4" fmla="*/ 26 w 26"/>
                <a:gd name="T5" fmla="*/ 0 h 20"/>
                <a:gd name="T6" fmla="*/ 0 w 26"/>
                <a:gd name="T7" fmla="*/ 0 h 20"/>
                <a:gd name="T8" fmla="*/ 0 60000 65536"/>
                <a:gd name="T9" fmla="*/ 0 60000 65536"/>
                <a:gd name="T10" fmla="*/ 0 60000 65536"/>
                <a:gd name="T11" fmla="*/ 0 60000 65536"/>
                <a:gd name="T12" fmla="*/ 0 w 26"/>
                <a:gd name="T13" fmla="*/ 0 h 20"/>
                <a:gd name="T14" fmla="*/ 26 w 26"/>
                <a:gd name="T15" fmla="*/ 20 h 20"/>
              </a:gdLst>
              <a:ahLst/>
              <a:cxnLst>
                <a:cxn ang="T8">
                  <a:pos x="T0" y="T1"/>
                </a:cxn>
                <a:cxn ang="T9">
                  <a:pos x="T2" y="T3"/>
                </a:cxn>
                <a:cxn ang="T10">
                  <a:pos x="T4" y="T5"/>
                </a:cxn>
                <a:cxn ang="T11">
                  <a:pos x="T6" y="T7"/>
                </a:cxn>
              </a:cxnLst>
              <a:rect l="T12" t="T13" r="T14" b="T15"/>
              <a:pathLst>
                <a:path w="26" h="20">
                  <a:moveTo>
                    <a:pt x="0" y="0"/>
                  </a:moveTo>
                  <a:lnTo>
                    <a:pt x="7" y="20"/>
                  </a:lnTo>
                  <a:lnTo>
                    <a:pt x="26" y="0"/>
                  </a:lnTo>
                  <a:lnTo>
                    <a:pt x="0" y="0"/>
                  </a:lnTo>
                  <a:close/>
                </a:path>
              </a:pathLst>
            </a:custGeom>
            <a:solidFill>
              <a:srgbClr val="FF00FF"/>
            </a:solidFill>
            <a:ln w="28575">
              <a:solidFill>
                <a:schemeClr val="bg1"/>
              </a:solidFill>
              <a:round/>
            </a:ln>
          </p:spPr>
          <p:txBody>
            <a:bodyPr/>
            <a:lstStyle/>
            <a:p>
              <a:endParaRPr lang="zh-CN" altLang="en-US"/>
            </a:p>
          </p:txBody>
        </p:sp>
        <p:sp>
          <p:nvSpPr>
            <p:cNvPr id="8257" name="Freeform 64"/>
            <p:cNvSpPr/>
            <p:nvPr/>
          </p:nvSpPr>
          <p:spPr bwMode="auto">
            <a:xfrm>
              <a:off x="3017" y="3154"/>
              <a:ext cx="26" cy="20"/>
            </a:xfrm>
            <a:custGeom>
              <a:avLst/>
              <a:gdLst>
                <a:gd name="T0" fmla="*/ 0 w 26"/>
                <a:gd name="T1" fmla="*/ 0 h 20"/>
                <a:gd name="T2" fmla="*/ 7 w 26"/>
                <a:gd name="T3" fmla="*/ 20 h 20"/>
                <a:gd name="T4" fmla="*/ 26 w 26"/>
                <a:gd name="T5" fmla="*/ 0 h 20"/>
                <a:gd name="T6" fmla="*/ 0 w 26"/>
                <a:gd name="T7" fmla="*/ 0 h 20"/>
                <a:gd name="T8" fmla="*/ 0 60000 65536"/>
                <a:gd name="T9" fmla="*/ 0 60000 65536"/>
                <a:gd name="T10" fmla="*/ 0 60000 65536"/>
                <a:gd name="T11" fmla="*/ 0 60000 65536"/>
                <a:gd name="T12" fmla="*/ 0 w 26"/>
                <a:gd name="T13" fmla="*/ 0 h 20"/>
                <a:gd name="T14" fmla="*/ 26 w 26"/>
                <a:gd name="T15" fmla="*/ 20 h 20"/>
              </a:gdLst>
              <a:ahLst/>
              <a:cxnLst>
                <a:cxn ang="T8">
                  <a:pos x="T0" y="T1"/>
                </a:cxn>
                <a:cxn ang="T9">
                  <a:pos x="T2" y="T3"/>
                </a:cxn>
                <a:cxn ang="T10">
                  <a:pos x="T4" y="T5"/>
                </a:cxn>
                <a:cxn ang="T11">
                  <a:pos x="T6" y="T7"/>
                </a:cxn>
              </a:cxnLst>
              <a:rect l="T12" t="T13" r="T14" b="T15"/>
              <a:pathLst>
                <a:path w="26" h="20">
                  <a:moveTo>
                    <a:pt x="0" y="0"/>
                  </a:moveTo>
                  <a:lnTo>
                    <a:pt x="7" y="20"/>
                  </a:lnTo>
                  <a:lnTo>
                    <a:pt x="26" y="0"/>
                  </a:lnTo>
                  <a:lnTo>
                    <a:pt x="0"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8" name="Freeform 65"/>
            <p:cNvSpPr/>
            <p:nvPr/>
          </p:nvSpPr>
          <p:spPr bwMode="auto">
            <a:xfrm>
              <a:off x="3024" y="3154"/>
              <a:ext cx="19" cy="28"/>
            </a:xfrm>
            <a:custGeom>
              <a:avLst/>
              <a:gdLst>
                <a:gd name="T0" fmla="*/ 0 w 19"/>
                <a:gd name="T1" fmla="*/ 20 h 28"/>
                <a:gd name="T2" fmla="*/ 19 w 19"/>
                <a:gd name="T3" fmla="*/ 28 h 28"/>
                <a:gd name="T4" fmla="*/ 19 w 19"/>
                <a:gd name="T5" fmla="*/ 0 h 28"/>
                <a:gd name="T6" fmla="*/ 0 w 19"/>
                <a:gd name="T7" fmla="*/ 20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0" y="20"/>
                  </a:moveTo>
                  <a:lnTo>
                    <a:pt x="19" y="28"/>
                  </a:lnTo>
                  <a:lnTo>
                    <a:pt x="19" y="0"/>
                  </a:lnTo>
                  <a:lnTo>
                    <a:pt x="0" y="20"/>
                  </a:lnTo>
                  <a:close/>
                </a:path>
              </a:pathLst>
            </a:custGeom>
            <a:solidFill>
              <a:srgbClr val="FF00FF"/>
            </a:solidFill>
            <a:ln w="28575">
              <a:solidFill>
                <a:schemeClr val="bg1"/>
              </a:solidFill>
              <a:round/>
            </a:ln>
          </p:spPr>
          <p:txBody>
            <a:bodyPr/>
            <a:lstStyle/>
            <a:p>
              <a:endParaRPr lang="zh-CN" altLang="en-US"/>
            </a:p>
          </p:txBody>
        </p:sp>
        <p:sp>
          <p:nvSpPr>
            <p:cNvPr id="8259" name="Freeform 66"/>
            <p:cNvSpPr/>
            <p:nvPr/>
          </p:nvSpPr>
          <p:spPr bwMode="auto">
            <a:xfrm>
              <a:off x="3024" y="3154"/>
              <a:ext cx="19" cy="28"/>
            </a:xfrm>
            <a:custGeom>
              <a:avLst/>
              <a:gdLst>
                <a:gd name="T0" fmla="*/ 0 w 19"/>
                <a:gd name="T1" fmla="*/ 20 h 28"/>
                <a:gd name="T2" fmla="*/ 19 w 19"/>
                <a:gd name="T3" fmla="*/ 28 h 28"/>
                <a:gd name="T4" fmla="*/ 19 w 19"/>
                <a:gd name="T5" fmla="*/ 0 h 28"/>
                <a:gd name="T6" fmla="*/ 0 w 19"/>
                <a:gd name="T7" fmla="*/ 20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0" y="20"/>
                  </a:moveTo>
                  <a:lnTo>
                    <a:pt x="19" y="28"/>
                  </a:lnTo>
                  <a:lnTo>
                    <a:pt x="19" y="0"/>
                  </a:lnTo>
                  <a:lnTo>
                    <a:pt x="0" y="2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60" name="Freeform 67"/>
            <p:cNvSpPr/>
            <p:nvPr/>
          </p:nvSpPr>
          <p:spPr bwMode="auto">
            <a:xfrm>
              <a:off x="3043" y="3154"/>
              <a:ext cx="20" cy="28"/>
            </a:xfrm>
            <a:custGeom>
              <a:avLst/>
              <a:gdLst>
                <a:gd name="T0" fmla="*/ 0 w 20"/>
                <a:gd name="T1" fmla="*/ 28 h 28"/>
                <a:gd name="T2" fmla="*/ 20 w 20"/>
                <a:gd name="T3" fmla="*/ 20 h 28"/>
                <a:gd name="T4" fmla="*/ 0 w 20"/>
                <a:gd name="T5" fmla="*/ 0 h 28"/>
                <a:gd name="T6" fmla="*/ 0 w 20"/>
                <a:gd name="T7" fmla="*/ 28 h 28"/>
                <a:gd name="T8" fmla="*/ 0 60000 65536"/>
                <a:gd name="T9" fmla="*/ 0 60000 65536"/>
                <a:gd name="T10" fmla="*/ 0 60000 65536"/>
                <a:gd name="T11" fmla="*/ 0 60000 65536"/>
                <a:gd name="T12" fmla="*/ 0 w 20"/>
                <a:gd name="T13" fmla="*/ 0 h 28"/>
                <a:gd name="T14" fmla="*/ 20 w 20"/>
                <a:gd name="T15" fmla="*/ 28 h 28"/>
              </a:gdLst>
              <a:ahLst/>
              <a:cxnLst>
                <a:cxn ang="T8">
                  <a:pos x="T0" y="T1"/>
                </a:cxn>
                <a:cxn ang="T9">
                  <a:pos x="T2" y="T3"/>
                </a:cxn>
                <a:cxn ang="T10">
                  <a:pos x="T4" y="T5"/>
                </a:cxn>
                <a:cxn ang="T11">
                  <a:pos x="T6" y="T7"/>
                </a:cxn>
              </a:cxnLst>
              <a:rect l="T12" t="T13" r="T14" b="T15"/>
              <a:pathLst>
                <a:path w="20" h="28">
                  <a:moveTo>
                    <a:pt x="0" y="28"/>
                  </a:moveTo>
                  <a:lnTo>
                    <a:pt x="20" y="20"/>
                  </a:lnTo>
                  <a:lnTo>
                    <a:pt x="0" y="0"/>
                  </a:lnTo>
                  <a:lnTo>
                    <a:pt x="0" y="28"/>
                  </a:lnTo>
                  <a:close/>
                </a:path>
              </a:pathLst>
            </a:custGeom>
            <a:solidFill>
              <a:srgbClr val="FF00FF"/>
            </a:solidFill>
            <a:ln w="28575">
              <a:solidFill>
                <a:schemeClr val="bg1"/>
              </a:solidFill>
              <a:round/>
            </a:ln>
          </p:spPr>
          <p:txBody>
            <a:bodyPr/>
            <a:lstStyle/>
            <a:p>
              <a:endParaRPr lang="zh-CN" altLang="en-US"/>
            </a:p>
          </p:txBody>
        </p:sp>
        <p:sp>
          <p:nvSpPr>
            <p:cNvPr id="8261" name="Freeform 68"/>
            <p:cNvSpPr/>
            <p:nvPr/>
          </p:nvSpPr>
          <p:spPr bwMode="auto">
            <a:xfrm>
              <a:off x="3043" y="3154"/>
              <a:ext cx="20" cy="28"/>
            </a:xfrm>
            <a:custGeom>
              <a:avLst/>
              <a:gdLst>
                <a:gd name="T0" fmla="*/ 0 w 20"/>
                <a:gd name="T1" fmla="*/ 28 h 28"/>
                <a:gd name="T2" fmla="*/ 20 w 20"/>
                <a:gd name="T3" fmla="*/ 20 h 28"/>
                <a:gd name="T4" fmla="*/ 0 w 20"/>
                <a:gd name="T5" fmla="*/ 0 h 28"/>
                <a:gd name="T6" fmla="*/ 0 w 20"/>
                <a:gd name="T7" fmla="*/ 28 h 28"/>
                <a:gd name="T8" fmla="*/ 0 60000 65536"/>
                <a:gd name="T9" fmla="*/ 0 60000 65536"/>
                <a:gd name="T10" fmla="*/ 0 60000 65536"/>
                <a:gd name="T11" fmla="*/ 0 60000 65536"/>
                <a:gd name="T12" fmla="*/ 0 w 20"/>
                <a:gd name="T13" fmla="*/ 0 h 28"/>
                <a:gd name="T14" fmla="*/ 20 w 20"/>
                <a:gd name="T15" fmla="*/ 28 h 28"/>
              </a:gdLst>
              <a:ahLst/>
              <a:cxnLst>
                <a:cxn ang="T8">
                  <a:pos x="T0" y="T1"/>
                </a:cxn>
                <a:cxn ang="T9">
                  <a:pos x="T2" y="T3"/>
                </a:cxn>
                <a:cxn ang="T10">
                  <a:pos x="T4" y="T5"/>
                </a:cxn>
                <a:cxn ang="T11">
                  <a:pos x="T6" y="T7"/>
                </a:cxn>
              </a:cxnLst>
              <a:rect l="T12" t="T13" r="T14" b="T15"/>
              <a:pathLst>
                <a:path w="20" h="28">
                  <a:moveTo>
                    <a:pt x="0" y="28"/>
                  </a:moveTo>
                  <a:lnTo>
                    <a:pt x="20" y="20"/>
                  </a:lnTo>
                  <a:lnTo>
                    <a:pt x="0" y="0"/>
                  </a:lnTo>
                  <a:lnTo>
                    <a:pt x="0" y="28"/>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62" name="Freeform 69"/>
            <p:cNvSpPr/>
            <p:nvPr/>
          </p:nvSpPr>
          <p:spPr bwMode="auto">
            <a:xfrm>
              <a:off x="3043" y="3154"/>
              <a:ext cx="28" cy="20"/>
            </a:xfrm>
            <a:custGeom>
              <a:avLst/>
              <a:gdLst>
                <a:gd name="T0" fmla="*/ 20 w 28"/>
                <a:gd name="T1" fmla="*/ 20 h 20"/>
                <a:gd name="T2" fmla="*/ 28 w 28"/>
                <a:gd name="T3" fmla="*/ 0 h 20"/>
                <a:gd name="T4" fmla="*/ 0 w 28"/>
                <a:gd name="T5" fmla="*/ 0 h 20"/>
                <a:gd name="T6" fmla="*/ 20 w 28"/>
                <a:gd name="T7" fmla="*/ 20 h 20"/>
                <a:gd name="T8" fmla="*/ 0 60000 65536"/>
                <a:gd name="T9" fmla="*/ 0 60000 65536"/>
                <a:gd name="T10" fmla="*/ 0 60000 65536"/>
                <a:gd name="T11" fmla="*/ 0 60000 65536"/>
                <a:gd name="T12" fmla="*/ 0 w 28"/>
                <a:gd name="T13" fmla="*/ 0 h 20"/>
                <a:gd name="T14" fmla="*/ 28 w 28"/>
                <a:gd name="T15" fmla="*/ 20 h 20"/>
              </a:gdLst>
              <a:ahLst/>
              <a:cxnLst>
                <a:cxn ang="T8">
                  <a:pos x="T0" y="T1"/>
                </a:cxn>
                <a:cxn ang="T9">
                  <a:pos x="T2" y="T3"/>
                </a:cxn>
                <a:cxn ang="T10">
                  <a:pos x="T4" y="T5"/>
                </a:cxn>
                <a:cxn ang="T11">
                  <a:pos x="T6" y="T7"/>
                </a:cxn>
              </a:cxnLst>
              <a:rect l="T12" t="T13" r="T14" b="T15"/>
              <a:pathLst>
                <a:path w="28" h="20">
                  <a:moveTo>
                    <a:pt x="20" y="20"/>
                  </a:moveTo>
                  <a:lnTo>
                    <a:pt x="28" y="0"/>
                  </a:lnTo>
                  <a:lnTo>
                    <a:pt x="0" y="0"/>
                  </a:lnTo>
                  <a:lnTo>
                    <a:pt x="20" y="20"/>
                  </a:lnTo>
                  <a:close/>
                </a:path>
              </a:pathLst>
            </a:custGeom>
            <a:solidFill>
              <a:srgbClr val="FF00FF"/>
            </a:solidFill>
            <a:ln w="28575">
              <a:solidFill>
                <a:schemeClr val="bg1"/>
              </a:solidFill>
              <a:round/>
            </a:ln>
          </p:spPr>
          <p:txBody>
            <a:bodyPr/>
            <a:lstStyle/>
            <a:p>
              <a:endParaRPr lang="zh-CN" altLang="en-US"/>
            </a:p>
          </p:txBody>
        </p:sp>
        <p:sp>
          <p:nvSpPr>
            <p:cNvPr id="8263" name="Freeform 70"/>
            <p:cNvSpPr/>
            <p:nvPr/>
          </p:nvSpPr>
          <p:spPr bwMode="auto">
            <a:xfrm>
              <a:off x="3043" y="3154"/>
              <a:ext cx="28" cy="20"/>
            </a:xfrm>
            <a:custGeom>
              <a:avLst/>
              <a:gdLst>
                <a:gd name="T0" fmla="*/ 20 w 28"/>
                <a:gd name="T1" fmla="*/ 20 h 20"/>
                <a:gd name="T2" fmla="*/ 28 w 28"/>
                <a:gd name="T3" fmla="*/ 0 h 20"/>
                <a:gd name="T4" fmla="*/ 0 w 28"/>
                <a:gd name="T5" fmla="*/ 0 h 20"/>
                <a:gd name="T6" fmla="*/ 20 w 28"/>
                <a:gd name="T7" fmla="*/ 20 h 20"/>
                <a:gd name="T8" fmla="*/ 0 60000 65536"/>
                <a:gd name="T9" fmla="*/ 0 60000 65536"/>
                <a:gd name="T10" fmla="*/ 0 60000 65536"/>
                <a:gd name="T11" fmla="*/ 0 60000 65536"/>
                <a:gd name="T12" fmla="*/ 0 w 28"/>
                <a:gd name="T13" fmla="*/ 0 h 20"/>
                <a:gd name="T14" fmla="*/ 28 w 28"/>
                <a:gd name="T15" fmla="*/ 20 h 20"/>
              </a:gdLst>
              <a:ahLst/>
              <a:cxnLst>
                <a:cxn ang="T8">
                  <a:pos x="T0" y="T1"/>
                </a:cxn>
                <a:cxn ang="T9">
                  <a:pos x="T2" y="T3"/>
                </a:cxn>
                <a:cxn ang="T10">
                  <a:pos x="T4" y="T5"/>
                </a:cxn>
                <a:cxn ang="T11">
                  <a:pos x="T6" y="T7"/>
                </a:cxn>
              </a:cxnLst>
              <a:rect l="T12" t="T13" r="T14" b="T15"/>
              <a:pathLst>
                <a:path w="28" h="20">
                  <a:moveTo>
                    <a:pt x="20" y="20"/>
                  </a:moveTo>
                  <a:lnTo>
                    <a:pt x="28" y="0"/>
                  </a:lnTo>
                  <a:lnTo>
                    <a:pt x="0" y="0"/>
                  </a:lnTo>
                  <a:lnTo>
                    <a:pt x="20" y="2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64" name="Freeform 71"/>
            <p:cNvSpPr/>
            <p:nvPr/>
          </p:nvSpPr>
          <p:spPr bwMode="auto">
            <a:xfrm>
              <a:off x="3043" y="2773"/>
              <a:ext cx="28" cy="19"/>
            </a:xfrm>
            <a:custGeom>
              <a:avLst/>
              <a:gdLst>
                <a:gd name="T0" fmla="*/ 28 w 28"/>
                <a:gd name="T1" fmla="*/ 19 h 19"/>
                <a:gd name="T2" fmla="*/ 20 w 28"/>
                <a:gd name="T3" fmla="*/ 0 h 19"/>
                <a:gd name="T4" fmla="*/ 0 w 28"/>
                <a:gd name="T5" fmla="*/ 19 h 19"/>
                <a:gd name="T6" fmla="*/ 28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8" y="19"/>
                  </a:moveTo>
                  <a:lnTo>
                    <a:pt x="20" y="0"/>
                  </a:lnTo>
                  <a:lnTo>
                    <a:pt x="0" y="19"/>
                  </a:lnTo>
                  <a:lnTo>
                    <a:pt x="28" y="19"/>
                  </a:lnTo>
                  <a:close/>
                </a:path>
              </a:pathLst>
            </a:custGeom>
            <a:solidFill>
              <a:srgbClr val="FF00FF"/>
            </a:solidFill>
            <a:ln w="28575">
              <a:solidFill>
                <a:schemeClr val="bg1"/>
              </a:solidFill>
              <a:round/>
            </a:ln>
          </p:spPr>
          <p:txBody>
            <a:bodyPr/>
            <a:lstStyle/>
            <a:p>
              <a:endParaRPr lang="zh-CN" altLang="en-US"/>
            </a:p>
          </p:txBody>
        </p:sp>
        <p:sp>
          <p:nvSpPr>
            <p:cNvPr id="8265" name="Freeform 72"/>
            <p:cNvSpPr/>
            <p:nvPr/>
          </p:nvSpPr>
          <p:spPr bwMode="auto">
            <a:xfrm>
              <a:off x="3043" y="2773"/>
              <a:ext cx="28" cy="19"/>
            </a:xfrm>
            <a:custGeom>
              <a:avLst/>
              <a:gdLst>
                <a:gd name="T0" fmla="*/ 28 w 28"/>
                <a:gd name="T1" fmla="*/ 19 h 19"/>
                <a:gd name="T2" fmla="*/ 20 w 28"/>
                <a:gd name="T3" fmla="*/ 0 h 19"/>
                <a:gd name="T4" fmla="*/ 0 w 28"/>
                <a:gd name="T5" fmla="*/ 19 h 19"/>
                <a:gd name="T6" fmla="*/ 28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8" y="19"/>
                  </a:moveTo>
                  <a:lnTo>
                    <a:pt x="20" y="0"/>
                  </a:lnTo>
                  <a:lnTo>
                    <a:pt x="0" y="19"/>
                  </a:lnTo>
                  <a:lnTo>
                    <a:pt x="28"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66" name="Freeform 73"/>
            <p:cNvSpPr/>
            <p:nvPr/>
          </p:nvSpPr>
          <p:spPr bwMode="auto">
            <a:xfrm>
              <a:off x="3043" y="2766"/>
              <a:ext cx="20" cy="26"/>
            </a:xfrm>
            <a:custGeom>
              <a:avLst/>
              <a:gdLst>
                <a:gd name="T0" fmla="*/ 20 w 20"/>
                <a:gd name="T1" fmla="*/ 7 h 26"/>
                <a:gd name="T2" fmla="*/ 0 w 20"/>
                <a:gd name="T3" fmla="*/ 0 h 26"/>
                <a:gd name="T4" fmla="*/ 0 w 20"/>
                <a:gd name="T5" fmla="*/ 26 h 26"/>
                <a:gd name="T6" fmla="*/ 20 w 20"/>
                <a:gd name="T7" fmla="*/ 7 h 26"/>
                <a:gd name="T8" fmla="*/ 0 60000 65536"/>
                <a:gd name="T9" fmla="*/ 0 60000 65536"/>
                <a:gd name="T10" fmla="*/ 0 60000 65536"/>
                <a:gd name="T11" fmla="*/ 0 60000 65536"/>
                <a:gd name="T12" fmla="*/ 0 w 20"/>
                <a:gd name="T13" fmla="*/ 0 h 26"/>
                <a:gd name="T14" fmla="*/ 20 w 20"/>
                <a:gd name="T15" fmla="*/ 26 h 26"/>
              </a:gdLst>
              <a:ahLst/>
              <a:cxnLst>
                <a:cxn ang="T8">
                  <a:pos x="T0" y="T1"/>
                </a:cxn>
                <a:cxn ang="T9">
                  <a:pos x="T2" y="T3"/>
                </a:cxn>
                <a:cxn ang="T10">
                  <a:pos x="T4" y="T5"/>
                </a:cxn>
                <a:cxn ang="T11">
                  <a:pos x="T6" y="T7"/>
                </a:cxn>
              </a:cxnLst>
              <a:rect l="T12" t="T13" r="T14" b="T15"/>
              <a:pathLst>
                <a:path w="20" h="26">
                  <a:moveTo>
                    <a:pt x="20" y="7"/>
                  </a:moveTo>
                  <a:lnTo>
                    <a:pt x="0" y="0"/>
                  </a:lnTo>
                  <a:lnTo>
                    <a:pt x="0" y="26"/>
                  </a:lnTo>
                  <a:lnTo>
                    <a:pt x="20" y="7"/>
                  </a:lnTo>
                  <a:close/>
                </a:path>
              </a:pathLst>
            </a:custGeom>
            <a:solidFill>
              <a:srgbClr val="FF00FF"/>
            </a:solidFill>
            <a:ln w="28575">
              <a:solidFill>
                <a:schemeClr val="bg1"/>
              </a:solidFill>
              <a:round/>
            </a:ln>
          </p:spPr>
          <p:txBody>
            <a:bodyPr/>
            <a:lstStyle/>
            <a:p>
              <a:endParaRPr lang="zh-CN" altLang="en-US"/>
            </a:p>
          </p:txBody>
        </p:sp>
        <p:sp>
          <p:nvSpPr>
            <p:cNvPr id="8267" name="Freeform 74"/>
            <p:cNvSpPr/>
            <p:nvPr/>
          </p:nvSpPr>
          <p:spPr bwMode="auto">
            <a:xfrm>
              <a:off x="3043" y="2766"/>
              <a:ext cx="20" cy="26"/>
            </a:xfrm>
            <a:custGeom>
              <a:avLst/>
              <a:gdLst>
                <a:gd name="T0" fmla="*/ 20 w 20"/>
                <a:gd name="T1" fmla="*/ 7 h 26"/>
                <a:gd name="T2" fmla="*/ 0 w 20"/>
                <a:gd name="T3" fmla="*/ 0 h 26"/>
                <a:gd name="T4" fmla="*/ 0 w 20"/>
                <a:gd name="T5" fmla="*/ 26 h 26"/>
                <a:gd name="T6" fmla="*/ 20 w 20"/>
                <a:gd name="T7" fmla="*/ 7 h 26"/>
                <a:gd name="T8" fmla="*/ 0 60000 65536"/>
                <a:gd name="T9" fmla="*/ 0 60000 65536"/>
                <a:gd name="T10" fmla="*/ 0 60000 65536"/>
                <a:gd name="T11" fmla="*/ 0 60000 65536"/>
                <a:gd name="T12" fmla="*/ 0 w 20"/>
                <a:gd name="T13" fmla="*/ 0 h 26"/>
                <a:gd name="T14" fmla="*/ 20 w 20"/>
                <a:gd name="T15" fmla="*/ 26 h 26"/>
              </a:gdLst>
              <a:ahLst/>
              <a:cxnLst>
                <a:cxn ang="T8">
                  <a:pos x="T0" y="T1"/>
                </a:cxn>
                <a:cxn ang="T9">
                  <a:pos x="T2" y="T3"/>
                </a:cxn>
                <a:cxn ang="T10">
                  <a:pos x="T4" y="T5"/>
                </a:cxn>
                <a:cxn ang="T11">
                  <a:pos x="T6" y="T7"/>
                </a:cxn>
              </a:cxnLst>
              <a:rect l="T12" t="T13" r="T14" b="T15"/>
              <a:pathLst>
                <a:path w="20" h="26">
                  <a:moveTo>
                    <a:pt x="20" y="7"/>
                  </a:moveTo>
                  <a:lnTo>
                    <a:pt x="0" y="0"/>
                  </a:lnTo>
                  <a:lnTo>
                    <a:pt x="0" y="26"/>
                  </a:lnTo>
                  <a:lnTo>
                    <a:pt x="20" y="7"/>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68" name="Freeform 75"/>
            <p:cNvSpPr/>
            <p:nvPr/>
          </p:nvSpPr>
          <p:spPr bwMode="auto">
            <a:xfrm>
              <a:off x="3024" y="2766"/>
              <a:ext cx="19" cy="26"/>
            </a:xfrm>
            <a:custGeom>
              <a:avLst/>
              <a:gdLst>
                <a:gd name="T0" fmla="*/ 19 w 19"/>
                <a:gd name="T1" fmla="*/ 0 h 26"/>
                <a:gd name="T2" fmla="*/ 0 w 19"/>
                <a:gd name="T3" fmla="*/ 7 h 26"/>
                <a:gd name="T4" fmla="*/ 19 w 19"/>
                <a:gd name="T5" fmla="*/ 26 h 26"/>
                <a:gd name="T6" fmla="*/ 19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7"/>
                  </a:lnTo>
                  <a:lnTo>
                    <a:pt x="19" y="26"/>
                  </a:lnTo>
                  <a:lnTo>
                    <a:pt x="19" y="0"/>
                  </a:lnTo>
                  <a:close/>
                </a:path>
              </a:pathLst>
            </a:custGeom>
            <a:solidFill>
              <a:srgbClr val="FF00FF"/>
            </a:solidFill>
            <a:ln w="28575">
              <a:solidFill>
                <a:schemeClr val="bg1"/>
              </a:solidFill>
              <a:round/>
            </a:ln>
          </p:spPr>
          <p:txBody>
            <a:bodyPr/>
            <a:lstStyle/>
            <a:p>
              <a:endParaRPr lang="zh-CN" altLang="en-US"/>
            </a:p>
          </p:txBody>
        </p:sp>
        <p:sp>
          <p:nvSpPr>
            <p:cNvPr id="8269" name="Freeform 76"/>
            <p:cNvSpPr/>
            <p:nvPr/>
          </p:nvSpPr>
          <p:spPr bwMode="auto">
            <a:xfrm>
              <a:off x="3024" y="2766"/>
              <a:ext cx="19" cy="26"/>
            </a:xfrm>
            <a:custGeom>
              <a:avLst/>
              <a:gdLst>
                <a:gd name="T0" fmla="*/ 19 w 19"/>
                <a:gd name="T1" fmla="*/ 0 h 26"/>
                <a:gd name="T2" fmla="*/ 0 w 19"/>
                <a:gd name="T3" fmla="*/ 7 h 26"/>
                <a:gd name="T4" fmla="*/ 19 w 19"/>
                <a:gd name="T5" fmla="*/ 26 h 26"/>
                <a:gd name="T6" fmla="*/ 19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7"/>
                  </a:lnTo>
                  <a:lnTo>
                    <a:pt x="19" y="26"/>
                  </a:lnTo>
                  <a:lnTo>
                    <a:pt x="19"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70" name="Freeform 77"/>
            <p:cNvSpPr/>
            <p:nvPr/>
          </p:nvSpPr>
          <p:spPr bwMode="auto">
            <a:xfrm>
              <a:off x="3017" y="2773"/>
              <a:ext cx="26" cy="19"/>
            </a:xfrm>
            <a:custGeom>
              <a:avLst/>
              <a:gdLst>
                <a:gd name="T0" fmla="*/ 7 w 26"/>
                <a:gd name="T1" fmla="*/ 0 h 19"/>
                <a:gd name="T2" fmla="*/ 0 w 26"/>
                <a:gd name="T3" fmla="*/ 19 h 19"/>
                <a:gd name="T4" fmla="*/ 26 w 26"/>
                <a:gd name="T5" fmla="*/ 19 h 19"/>
                <a:gd name="T6" fmla="*/ 7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7" y="0"/>
                  </a:moveTo>
                  <a:lnTo>
                    <a:pt x="0" y="19"/>
                  </a:lnTo>
                  <a:lnTo>
                    <a:pt x="26" y="19"/>
                  </a:lnTo>
                  <a:lnTo>
                    <a:pt x="7" y="0"/>
                  </a:lnTo>
                  <a:close/>
                </a:path>
              </a:pathLst>
            </a:custGeom>
            <a:solidFill>
              <a:srgbClr val="FF00FF"/>
            </a:solidFill>
            <a:ln w="28575">
              <a:solidFill>
                <a:schemeClr val="bg1"/>
              </a:solidFill>
              <a:round/>
            </a:ln>
          </p:spPr>
          <p:txBody>
            <a:bodyPr/>
            <a:lstStyle/>
            <a:p>
              <a:endParaRPr lang="zh-CN" altLang="en-US"/>
            </a:p>
          </p:txBody>
        </p:sp>
        <p:sp>
          <p:nvSpPr>
            <p:cNvPr id="8271" name="Freeform 78"/>
            <p:cNvSpPr/>
            <p:nvPr/>
          </p:nvSpPr>
          <p:spPr bwMode="auto">
            <a:xfrm>
              <a:off x="3017" y="2773"/>
              <a:ext cx="26" cy="19"/>
            </a:xfrm>
            <a:custGeom>
              <a:avLst/>
              <a:gdLst>
                <a:gd name="T0" fmla="*/ 7 w 26"/>
                <a:gd name="T1" fmla="*/ 0 h 19"/>
                <a:gd name="T2" fmla="*/ 0 w 26"/>
                <a:gd name="T3" fmla="*/ 19 h 19"/>
                <a:gd name="T4" fmla="*/ 26 w 26"/>
                <a:gd name="T5" fmla="*/ 19 h 19"/>
                <a:gd name="T6" fmla="*/ 7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7" y="0"/>
                  </a:moveTo>
                  <a:lnTo>
                    <a:pt x="0" y="19"/>
                  </a:lnTo>
                  <a:lnTo>
                    <a:pt x="26" y="19"/>
                  </a:lnTo>
                  <a:lnTo>
                    <a:pt x="7"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72" name="Freeform 79"/>
            <p:cNvSpPr/>
            <p:nvPr/>
          </p:nvSpPr>
          <p:spPr bwMode="auto">
            <a:xfrm>
              <a:off x="3017" y="2792"/>
              <a:ext cx="26" cy="19"/>
            </a:xfrm>
            <a:custGeom>
              <a:avLst/>
              <a:gdLst>
                <a:gd name="T0" fmla="*/ 0 w 26"/>
                <a:gd name="T1" fmla="*/ 0 h 19"/>
                <a:gd name="T2" fmla="*/ 7 w 26"/>
                <a:gd name="T3" fmla="*/ 19 h 19"/>
                <a:gd name="T4" fmla="*/ 26 w 26"/>
                <a:gd name="T5" fmla="*/ 0 h 19"/>
                <a:gd name="T6" fmla="*/ 0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0" y="0"/>
                  </a:moveTo>
                  <a:lnTo>
                    <a:pt x="7" y="19"/>
                  </a:lnTo>
                  <a:lnTo>
                    <a:pt x="26" y="0"/>
                  </a:lnTo>
                  <a:lnTo>
                    <a:pt x="0" y="0"/>
                  </a:lnTo>
                  <a:close/>
                </a:path>
              </a:pathLst>
            </a:custGeom>
            <a:solidFill>
              <a:srgbClr val="FF00FF"/>
            </a:solidFill>
            <a:ln w="28575">
              <a:solidFill>
                <a:schemeClr val="bg1"/>
              </a:solidFill>
              <a:round/>
            </a:ln>
          </p:spPr>
          <p:txBody>
            <a:bodyPr/>
            <a:lstStyle/>
            <a:p>
              <a:endParaRPr lang="zh-CN" altLang="en-US"/>
            </a:p>
          </p:txBody>
        </p:sp>
        <p:sp>
          <p:nvSpPr>
            <p:cNvPr id="8273" name="Freeform 80"/>
            <p:cNvSpPr/>
            <p:nvPr/>
          </p:nvSpPr>
          <p:spPr bwMode="auto">
            <a:xfrm>
              <a:off x="3017" y="2792"/>
              <a:ext cx="26" cy="19"/>
            </a:xfrm>
            <a:custGeom>
              <a:avLst/>
              <a:gdLst>
                <a:gd name="T0" fmla="*/ 0 w 26"/>
                <a:gd name="T1" fmla="*/ 0 h 19"/>
                <a:gd name="T2" fmla="*/ 7 w 26"/>
                <a:gd name="T3" fmla="*/ 19 h 19"/>
                <a:gd name="T4" fmla="*/ 26 w 26"/>
                <a:gd name="T5" fmla="*/ 0 h 19"/>
                <a:gd name="T6" fmla="*/ 0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0" y="0"/>
                  </a:moveTo>
                  <a:lnTo>
                    <a:pt x="7" y="19"/>
                  </a:lnTo>
                  <a:lnTo>
                    <a:pt x="26" y="0"/>
                  </a:lnTo>
                  <a:lnTo>
                    <a:pt x="0"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74" name="Freeform 81"/>
            <p:cNvSpPr/>
            <p:nvPr/>
          </p:nvSpPr>
          <p:spPr bwMode="auto">
            <a:xfrm>
              <a:off x="3024" y="2792"/>
              <a:ext cx="19" cy="28"/>
            </a:xfrm>
            <a:custGeom>
              <a:avLst/>
              <a:gdLst>
                <a:gd name="T0" fmla="*/ 0 w 19"/>
                <a:gd name="T1" fmla="*/ 19 h 28"/>
                <a:gd name="T2" fmla="*/ 19 w 19"/>
                <a:gd name="T3" fmla="*/ 28 h 28"/>
                <a:gd name="T4" fmla="*/ 19 w 19"/>
                <a:gd name="T5" fmla="*/ 0 h 28"/>
                <a:gd name="T6" fmla="*/ 0 w 19"/>
                <a:gd name="T7" fmla="*/ 19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0" y="19"/>
                  </a:moveTo>
                  <a:lnTo>
                    <a:pt x="19" y="28"/>
                  </a:lnTo>
                  <a:lnTo>
                    <a:pt x="19" y="0"/>
                  </a:lnTo>
                  <a:lnTo>
                    <a:pt x="0" y="19"/>
                  </a:lnTo>
                  <a:close/>
                </a:path>
              </a:pathLst>
            </a:custGeom>
            <a:solidFill>
              <a:srgbClr val="FF00FF"/>
            </a:solidFill>
            <a:ln w="28575">
              <a:solidFill>
                <a:schemeClr val="bg1"/>
              </a:solidFill>
              <a:round/>
            </a:ln>
          </p:spPr>
          <p:txBody>
            <a:bodyPr/>
            <a:lstStyle/>
            <a:p>
              <a:endParaRPr lang="zh-CN" altLang="en-US"/>
            </a:p>
          </p:txBody>
        </p:sp>
        <p:sp>
          <p:nvSpPr>
            <p:cNvPr id="8275" name="Freeform 82"/>
            <p:cNvSpPr/>
            <p:nvPr/>
          </p:nvSpPr>
          <p:spPr bwMode="auto">
            <a:xfrm>
              <a:off x="3024" y="2792"/>
              <a:ext cx="19" cy="28"/>
            </a:xfrm>
            <a:custGeom>
              <a:avLst/>
              <a:gdLst>
                <a:gd name="T0" fmla="*/ 0 w 19"/>
                <a:gd name="T1" fmla="*/ 19 h 28"/>
                <a:gd name="T2" fmla="*/ 19 w 19"/>
                <a:gd name="T3" fmla="*/ 28 h 28"/>
                <a:gd name="T4" fmla="*/ 19 w 19"/>
                <a:gd name="T5" fmla="*/ 0 h 28"/>
                <a:gd name="T6" fmla="*/ 0 w 19"/>
                <a:gd name="T7" fmla="*/ 19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0" y="19"/>
                  </a:moveTo>
                  <a:lnTo>
                    <a:pt x="19" y="28"/>
                  </a:lnTo>
                  <a:lnTo>
                    <a:pt x="19" y="0"/>
                  </a:lnTo>
                  <a:lnTo>
                    <a:pt x="0"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76" name="Freeform 83"/>
            <p:cNvSpPr/>
            <p:nvPr/>
          </p:nvSpPr>
          <p:spPr bwMode="auto">
            <a:xfrm>
              <a:off x="3043" y="2792"/>
              <a:ext cx="20" cy="28"/>
            </a:xfrm>
            <a:custGeom>
              <a:avLst/>
              <a:gdLst>
                <a:gd name="T0" fmla="*/ 0 w 20"/>
                <a:gd name="T1" fmla="*/ 28 h 28"/>
                <a:gd name="T2" fmla="*/ 20 w 20"/>
                <a:gd name="T3" fmla="*/ 19 h 28"/>
                <a:gd name="T4" fmla="*/ 0 w 20"/>
                <a:gd name="T5" fmla="*/ 0 h 28"/>
                <a:gd name="T6" fmla="*/ 0 w 20"/>
                <a:gd name="T7" fmla="*/ 28 h 28"/>
                <a:gd name="T8" fmla="*/ 0 60000 65536"/>
                <a:gd name="T9" fmla="*/ 0 60000 65536"/>
                <a:gd name="T10" fmla="*/ 0 60000 65536"/>
                <a:gd name="T11" fmla="*/ 0 60000 65536"/>
                <a:gd name="T12" fmla="*/ 0 w 20"/>
                <a:gd name="T13" fmla="*/ 0 h 28"/>
                <a:gd name="T14" fmla="*/ 20 w 20"/>
                <a:gd name="T15" fmla="*/ 28 h 28"/>
              </a:gdLst>
              <a:ahLst/>
              <a:cxnLst>
                <a:cxn ang="T8">
                  <a:pos x="T0" y="T1"/>
                </a:cxn>
                <a:cxn ang="T9">
                  <a:pos x="T2" y="T3"/>
                </a:cxn>
                <a:cxn ang="T10">
                  <a:pos x="T4" y="T5"/>
                </a:cxn>
                <a:cxn ang="T11">
                  <a:pos x="T6" y="T7"/>
                </a:cxn>
              </a:cxnLst>
              <a:rect l="T12" t="T13" r="T14" b="T15"/>
              <a:pathLst>
                <a:path w="20" h="28">
                  <a:moveTo>
                    <a:pt x="0" y="28"/>
                  </a:moveTo>
                  <a:lnTo>
                    <a:pt x="20" y="19"/>
                  </a:lnTo>
                  <a:lnTo>
                    <a:pt x="0" y="0"/>
                  </a:lnTo>
                  <a:lnTo>
                    <a:pt x="0" y="28"/>
                  </a:lnTo>
                  <a:close/>
                </a:path>
              </a:pathLst>
            </a:custGeom>
            <a:solidFill>
              <a:srgbClr val="FF00FF"/>
            </a:solidFill>
            <a:ln w="28575">
              <a:solidFill>
                <a:schemeClr val="bg1"/>
              </a:solidFill>
              <a:round/>
            </a:ln>
          </p:spPr>
          <p:txBody>
            <a:bodyPr/>
            <a:lstStyle/>
            <a:p>
              <a:endParaRPr lang="zh-CN" altLang="en-US"/>
            </a:p>
          </p:txBody>
        </p:sp>
        <p:sp>
          <p:nvSpPr>
            <p:cNvPr id="8277" name="Freeform 84"/>
            <p:cNvSpPr/>
            <p:nvPr/>
          </p:nvSpPr>
          <p:spPr bwMode="auto">
            <a:xfrm>
              <a:off x="3043" y="2792"/>
              <a:ext cx="20" cy="28"/>
            </a:xfrm>
            <a:custGeom>
              <a:avLst/>
              <a:gdLst>
                <a:gd name="T0" fmla="*/ 0 w 20"/>
                <a:gd name="T1" fmla="*/ 28 h 28"/>
                <a:gd name="T2" fmla="*/ 20 w 20"/>
                <a:gd name="T3" fmla="*/ 19 h 28"/>
                <a:gd name="T4" fmla="*/ 0 w 20"/>
                <a:gd name="T5" fmla="*/ 0 h 28"/>
                <a:gd name="T6" fmla="*/ 0 w 20"/>
                <a:gd name="T7" fmla="*/ 28 h 28"/>
                <a:gd name="T8" fmla="*/ 0 60000 65536"/>
                <a:gd name="T9" fmla="*/ 0 60000 65536"/>
                <a:gd name="T10" fmla="*/ 0 60000 65536"/>
                <a:gd name="T11" fmla="*/ 0 60000 65536"/>
                <a:gd name="T12" fmla="*/ 0 w 20"/>
                <a:gd name="T13" fmla="*/ 0 h 28"/>
                <a:gd name="T14" fmla="*/ 20 w 20"/>
                <a:gd name="T15" fmla="*/ 28 h 28"/>
              </a:gdLst>
              <a:ahLst/>
              <a:cxnLst>
                <a:cxn ang="T8">
                  <a:pos x="T0" y="T1"/>
                </a:cxn>
                <a:cxn ang="T9">
                  <a:pos x="T2" y="T3"/>
                </a:cxn>
                <a:cxn ang="T10">
                  <a:pos x="T4" y="T5"/>
                </a:cxn>
                <a:cxn ang="T11">
                  <a:pos x="T6" y="T7"/>
                </a:cxn>
              </a:cxnLst>
              <a:rect l="T12" t="T13" r="T14" b="T15"/>
              <a:pathLst>
                <a:path w="20" h="28">
                  <a:moveTo>
                    <a:pt x="0" y="28"/>
                  </a:moveTo>
                  <a:lnTo>
                    <a:pt x="20" y="19"/>
                  </a:lnTo>
                  <a:lnTo>
                    <a:pt x="0" y="0"/>
                  </a:lnTo>
                  <a:lnTo>
                    <a:pt x="0" y="28"/>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78" name="Freeform 85"/>
            <p:cNvSpPr/>
            <p:nvPr/>
          </p:nvSpPr>
          <p:spPr bwMode="auto">
            <a:xfrm>
              <a:off x="3043" y="2792"/>
              <a:ext cx="28" cy="19"/>
            </a:xfrm>
            <a:custGeom>
              <a:avLst/>
              <a:gdLst>
                <a:gd name="T0" fmla="*/ 20 w 28"/>
                <a:gd name="T1" fmla="*/ 19 h 19"/>
                <a:gd name="T2" fmla="*/ 28 w 28"/>
                <a:gd name="T3" fmla="*/ 0 h 19"/>
                <a:gd name="T4" fmla="*/ 0 w 28"/>
                <a:gd name="T5" fmla="*/ 0 h 19"/>
                <a:gd name="T6" fmla="*/ 20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0" y="19"/>
                  </a:moveTo>
                  <a:lnTo>
                    <a:pt x="28" y="0"/>
                  </a:lnTo>
                  <a:lnTo>
                    <a:pt x="0" y="0"/>
                  </a:lnTo>
                  <a:lnTo>
                    <a:pt x="20" y="19"/>
                  </a:lnTo>
                  <a:close/>
                </a:path>
              </a:pathLst>
            </a:custGeom>
            <a:solidFill>
              <a:srgbClr val="FF00FF"/>
            </a:solidFill>
            <a:ln w="28575">
              <a:solidFill>
                <a:schemeClr val="bg1"/>
              </a:solidFill>
              <a:round/>
            </a:ln>
          </p:spPr>
          <p:txBody>
            <a:bodyPr/>
            <a:lstStyle/>
            <a:p>
              <a:endParaRPr lang="zh-CN" altLang="en-US"/>
            </a:p>
          </p:txBody>
        </p:sp>
        <p:sp>
          <p:nvSpPr>
            <p:cNvPr id="8279" name="Freeform 86"/>
            <p:cNvSpPr/>
            <p:nvPr/>
          </p:nvSpPr>
          <p:spPr bwMode="auto">
            <a:xfrm>
              <a:off x="3043" y="2792"/>
              <a:ext cx="28" cy="19"/>
            </a:xfrm>
            <a:custGeom>
              <a:avLst/>
              <a:gdLst>
                <a:gd name="T0" fmla="*/ 20 w 28"/>
                <a:gd name="T1" fmla="*/ 19 h 19"/>
                <a:gd name="T2" fmla="*/ 28 w 28"/>
                <a:gd name="T3" fmla="*/ 0 h 19"/>
                <a:gd name="T4" fmla="*/ 0 w 28"/>
                <a:gd name="T5" fmla="*/ 0 h 19"/>
                <a:gd name="T6" fmla="*/ 20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0" y="19"/>
                  </a:moveTo>
                  <a:lnTo>
                    <a:pt x="28" y="0"/>
                  </a:lnTo>
                  <a:lnTo>
                    <a:pt x="0" y="0"/>
                  </a:lnTo>
                  <a:lnTo>
                    <a:pt x="20"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80" name="Freeform 87"/>
            <p:cNvSpPr/>
            <p:nvPr/>
          </p:nvSpPr>
          <p:spPr bwMode="auto">
            <a:xfrm>
              <a:off x="2682" y="2407"/>
              <a:ext cx="27" cy="19"/>
            </a:xfrm>
            <a:custGeom>
              <a:avLst/>
              <a:gdLst>
                <a:gd name="T0" fmla="*/ 27 w 27"/>
                <a:gd name="T1" fmla="*/ 19 h 19"/>
                <a:gd name="T2" fmla="*/ 18 w 27"/>
                <a:gd name="T3" fmla="*/ 0 h 19"/>
                <a:gd name="T4" fmla="*/ 0 w 27"/>
                <a:gd name="T5" fmla="*/ 19 h 19"/>
                <a:gd name="T6" fmla="*/ 27 w 27"/>
                <a:gd name="T7" fmla="*/ 19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27" y="19"/>
                  </a:moveTo>
                  <a:lnTo>
                    <a:pt x="18" y="0"/>
                  </a:lnTo>
                  <a:lnTo>
                    <a:pt x="0" y="19"/>
                  </a:lnTo>
                  <a:lnTo>
                    <a:pt x="27" y="19"/>
                  </a:lnTo>
                  <a:close/>
                </a:path>
              </a:pathLst>
            </a:custGeom>
            <a:solidFill>
              <a:srgbClr val="FF00FF"/>
            </a:solidFill>
            <a:ln w="28575">
              <a:solidFill>
                <a:schemeClr val="bg1"/>
              </a:solidFill>
              <a:round/>
            </a:ln>
          </p:spPr>
          <p:txBody>
            <a:bodyPr/>
            <a:lstStyle/>
            <a:p>
              <a:endParaRPr lang="zh-CN" altLang="en-US"/>
            </a:p>
          </p:txBody>
        </p:sp>
        <p:sp>
          <p:nvSpPr>
            <p:cNvPr id="8281" name="Freeform 88"/>
            <p:cNvSpPr/>
            <p:nvPr/>
          </p:nvSpPr>
          <p:spPr bwMode="auto">
            <a:xfrm>
              <a:off x="2682" y="2407"/>
              <a:ext cx="27" cy="19"/>
            </a:xfrm>
            <a:custGeom>
              <a:avLst/>
              <a:gdLst>
                <a:gd name="T0" fmla="*/ 27 w 27"/>
                <a:gd name="T1" fmla="*/ 19 h 19"/>
                <a:gd name="T2" fmla="*/ 18 w 27"/>
                <a:gd name="T3" fmla="*/ 0 h 19"/>
                <a:gd name="T4" fmla="*/ 0 w 27"/>
                <a:gd name="T5" fmla="*/ 19 h 19"/>
                <a:gd name="T6" fmla="*/ 27 w 27"/>
                <a:gd name="T7" fmla="*/ 19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27" y="19"/>
                  </a:moveTo>
                  <a:lnTo>
                    <a:pt x="18" y="0"/>
                  </a:lnTo>
                  <a:lnTo>
                    <a:pt x="0" y="19"/>
                  </a:lnTo>
                  <a:lnTo>
                    <a:pt x="27"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82" name="Freeform 89"/>
            <p:cNvSpPr/>
            <p:nvPr/>
          </p:nvSpPr>
          <p:spPr bwMode="auto">
            <a:xfrm>
              <a:off x="2682" y="2398"/>
              <a:ext cx="18" cy="28"/>
            </a:xfrm>
            <a:custGeom>
              <a:avLst/>
              <a:gdLst>
                <a:gd name="T0" fmla="*/ 18 w 18"/>
                <a:gd name="T1" fmla="*/ 9 h 28"/>
                <a:gd name="T2" fmla="*/ 0 w 18"/>
                <a:gd name="T3" fmla="*/ 0 h 28"/>
                <a:gd name="T4" fmla="*/ 0 w 18"/>
                <a:gd name="T5" fmla="*/ 28 h 28"/>
                <a:gd name="T6" fmla="*/ 18 w 18"/>
                <a:gd name="T7" fmla="*/ 9 h 28"/>
                <a:gd name="T8" fmla="*/ 0 60000 65536"/>
                <a:gd name="T9" fmla="*/ 0 60000 65536"/>
                <a:gd name="T10" fmla="*/ 0 60000 65536"/>
                <a:gd name="T11" fmla="*/ 0 60000 65536"/>
                <a:gd name="T12" fmla="*/ 0 w 18"/>
                <a:gd name="T13" fmla="*/ 0 h 28"/>
                <a:gd name="T14" fmla="*/ 18 w 18"/>
                <a:gd name="T15" fmla="*/ 28 h 28"/>
              </a:gdLst>
              <a:ahLst/>
              <a:cxnLst>
                <a:cxn ang="T8">
                  <a:pos x="T0" y="T1"/>
                </a:cxn>
                <a:cxn ang="T9">
                  <a:pos x="T2" y="T3"/>
                </a:cxn>
                <a:cxn ang="T10">
                  <a:pos x="T4" y="T5"/>
                </a:cxn>
                <a:cxn ang="T11">
                  <a:pos x="T6" y="T7"/>
                </a:cxn>
              </a:cxnLst>
              <a:rect l="T12" t="T13" r="T14" b="T15"/>
              <a:pathLst>
                <a:path w="18" h="28">
                  <a:moveTo>
                    <a:pt x="18" y="9"/>
                  </a:moveTo>
                  <a:lnTo>
                    <a:pt x="0" y="0"/>
                  </a:lnTo>
                  <a:lnTo>
                    <a:pt x="0" y="28"/>
                  </a:lnTo>
                  <a:lnTo>
                    <a:pt x="18" y="9"/>
                  </a:lnTo>
                  <a:close/>
                </a:path>
              </a:pathLst>
            </a:custGeom>
            <a:solidFill>
              <a:srgbClr val="FF00FF"/>
            </a:solidFill>
            <a:ln w="28575">
              <a:solidFill>
                <a:schemeClr val="bg1"/>
              </a:solidFill>
              <a:round/>
            </a:ln>
          </p:spPr>
          <p:txBody>
            <a:bodyPr/>
            <a:lstStyle/>
            <a:p>
              <a:endParaRPr lang="zh-CN" altLang="en-US"/>
            </a:p>
          </p:txBody>
        </p:sp>
        <p:sp>
          <p:nvSpPr>
            <p:cNvPr id="8283" name="Freeform 90"/>
            <p:cNvSpPr/>
            <p:nvPr/>
          </p:nvSpPr>
          <p:spPr bwMode="auto">
            <a:xfrm>
              <a:off x="2682" y="2398"/>
              <a:ext cx="18" cy="28"/>
            </a:xfrm>
            <a:custGeom>
              <a:avLst/>
              <a:gdLst>
                <a:gd name="T0" fmla="*/ 18 w 18"/>
                <a:gd name="T1" fmla="*/ 9 h 28"/>
                <a:gd name="T2" fmla="*/ 0 w 18"/>
                <a:gd name="T3" fmla="*/ 0 h 28"/>
                <a:gd name="T4" fmla="*/ 0 w 18"/>
                <a:gd name="T5" fmla="*/ 28 h 28"/>
                <a:gd name="T6" fmla="*/ 18 w 18"/>
                <a:gd name="T7" fmla="*/ 9 h 28"/>
                <a:gd name="T8" fmla="*/ 0 60000 65536"/>
                <a:gd name="T9" fmla="*/ 0 60000 65536"/>
                <a:gd name="T10" fmla="*/ 0 60000 65536"/>
                <a:gd name="T11" fmla="*/ 0 60000 65536"/>
                <a:gd name="T12" fmla="*/ 0 w 18"/>
                <a:gd name="T13" fmla="*/ 0 h 28"/>
                <a:gd name="T14" fmla="*/ 18 w 18"/>
                <a:gd name="T15" fmla="*/ 28 h 28"/>
              </a:gdLst>
              <a:ahLst/>
              <a:cxnLst>
                <a:cxn ang="T8">
                  <a:pos x="T0" y="T1"/>
                </a:cxn>
                <a:cxn ang="T9">
                  <a:pos x="T2" y="T3"/>
                </a:cxn>
                <a:cxn ang="T10">
                  <a:pos x="T4" y="T5"/>
                </a:cxn>
                <a:cxn ang="T11">
                  <a:pos x="T6" y="T7"/>
                </a:cxn>
              </a:cxnLst>
              <a:rect l="T12" t="T13" r="T14" b="T15"/>
              <a:pathLst>
                <a:path w="18" h="28">
                  <a:moveTo>
                    <a:pt x="18" y="9"/>
                  </a:moveTo>
                  <a:lnTo>
                    <a:pt x="0" y="0"/>
                  </a:lnTo>
                  <a:lnTo>
                    <a:pt x="0" y="28"/>
                  </a:lnTo>
                  <a:lnTo>
                    <a:pt x="18" y="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84" name="Freeform 91"/>
            <p:cNvSpPr/>
            <p:nvPr/>
          </p:nvSpPr>
          <p:spPr bwMode="auto">
            <a:xfrm>
              <a:off x="2663" y="2398"/>
              <a:ext cx="19" cy="28"/>
            </a:xfrm>
            <a:custGeom>
              <a:avLst/>
              <a:gdLst>
                <a:gd name="T0" fmla="*/ 19 w 19"/>
                <a:gd name="T1" fmla="*/ 0 h 28"/>
                <a:gd name="T2" fmla="*/ 0 w 19"/>
                <a:gd name="T3" fmla="*/ 9 h 28"/>
                <a:gd name="T4" fmla="*/ 19 w 19"/>
                <a:gd name="T5" fmla="*/ 28 h 28"/>
                <a:gd name="T6" fmla="*/ 19 w 19"/>
                <a:gd name="T7" fmla="*/ 0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19" y="0"/>
                  </a:moveTo>
                  <a:lnTo>
                    <a:pt x="0" y="9"/>
                  </a:lnTo>
                  <a:lnTo>
                    <a:pt x="19" y="28"/>
                  </a:lnTo>
                  <a:lnTo>
                    <a:pt x="19" y="0"/>
                  </a:lnTo>
                  <a:close/>
                </a:path>
              </a:pathLst>
            </a:custGeom>
            <a:solidFill>
              <a:srgbClr val="FF00FF"/>
            </a:solidFill>
            <a:ln w="28575">
              <a:solidFill>
                <a:schemeClr val="bg1"/>
              </a:solidFill>
              <a:round/>
            </a:ln>
          </p:spPr>
          <p:txBody>
            <a:bodyPr/>
            <a:lstStyle/>
            <a:p>
              <a:endParaRPr lang="zh-CN" altLang="en-US"/>
            </a:p>
          </p:txBody>
        </p:sp>
        <p:sp>
          <p:nvSpPr>
            <p:cNvPr id="8285" name="Freeform 92"/>
            <p:cNvSpPr/>
            <p:nvPr/>
          </p:nvSpPr>
          <p:spPr bwMode="auto">
            <a:xfrm>
              <a:off x="2663" y="2398"/>
              <a:ext cx="19" cy="28"/>
            </a:xfrm>
            <a:custGeom>
              <a:avLst/>
              <a:gdLst>
                <a:gd name="T0" fmla="*/ 19 w 19"/>
                <a:gd name="T1" fmla="*/ 0 h 28"/>
                <a:gd name="T2" fmla="*/ 0 w 19"/>
                <a:gd name="T3" fmla="*/ 9 h 28"/>
                <a:gd name="T4" fmla="*/ 19 w 19"/>
                <a:gd name="T5" fmla="*/ 28 h 28"/>
                <a:gd name="T6" fmla="*/ 19 w 19"/>
                <a:gd name="T7" fmla="*/ 0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19" y="0"/>
                  </a:moveTo>
                  <a:lnTo>
                    <a:pt x="0" y="9"/>
                  </a:lnTo>
                  <a:lnTo>
                    <a:pt x="19" y="28"/>
                  </a:lnTo>
                  <a:lnTo>
                    <a:pt x="19"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86" name="Freeform 93"/>
            <p:cNvSpPr/>
            <p:nvPr/>
          </p:nvSpPr>
          <p:spPr bwMode="auto">
            <a:xfrm>
              <a:off x="2655" y="2407"/>
              <a:ext cx="27" cy="19"/>
            </a:xfrm>
            <a:custGeom>
              <a:avLst/>
              <a:gdLst>
                <a:gd name="T0" fmla="*/ 8 w 27"/>
                <a:gd name="T1" fmla="*/ 0 h 19"/>
                <a:gd name="T2" fmla="*/ 0 w 27"/>
                <a:gd name="T3" fmla="*/ 19 h 19"/>
                <a:gd name="T4" fmla="*/ 27 w 27"/>
                <a:gd name="T5" fmla="*/ 19 h 19"/>
                <a:gd name="T6" fmla="*/ 8 w 27"/>
                <a:gd name="T7" fmla="*/ 0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8" y="0"/>
                  </a:moveTo>
                  <a:lnTo>
                    <a:pt x="0" y="19"/>
                  </a:lnTo>
                  <a:lnTo>
                    <a:pt x="27" y="19"/>
                  </a:lnTo>
                  <a:lnTo>
                    <a:pt x="8" y="0"/>
                  </a:lnTo>
                  <a:close/>
                </a:path>
              </a:pathLst>
            </a:custGeom>
            <a:solidFill>
              <a:srgbClr val="FF00FF"/>
            </a:solidFill>
            <a:ln w="28575">
              <a:solidFill>
                <a:schemeClr val="bg1"/>
              </a:solidFill>
              <a:round/>
            </a:ln>
          </p:spPr>
          <p:txBody>
            <a:bodyPr/>
            <a:lstStyle/>
            <a:p>
              <a:endParaRPr lang="zh-CN" altLang="en-US"/>
            </a:p>
          </p:txBody>
        </p:sp>
        <p:sp>
          <p:nvSpPr>
            <p:cNvPr id="8287" name="Freeform 94"/>
            <p:cNvSpPr/>
            <p:nvPr/>
          </p:nvSpPr>
          <p:spPr bwMode="auto">
            <a:xfrm>
              <a:off x="2655" y="2407"/>
              <a:ext cx="27" cy="19"/>
            </a:xfrm>
            <a:custGeom>
              <a:avLst/>
              <a:gdLst>
                <a:gd name="T0" fmla="*/ 8 w 27"/>
                <a:gd name="T1" fmla="*/ 0 h 19"/>
                <a:gd name="T2" fmla="*/ 0 w 27"/>
                <a:gd name="T3" fmla="*/ 19 h 19"/>
                <a:gd name="T4" fmla="*/ 27 w 27"/>
                <a:gd name="T5" fmla="*/ 19 h 19"/>
                <a:gd name="T6" fmla="*/ 8 w 27"/>
                <a:gd name="T7" fmla="*/ 0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8" y="0"/>
                  </a:moveTo>
                  <a:lnTo>
                    <a:pt x="0" y="19"/>
                  </a:lnTo>
                  <a:lnTo>
                    <a:pt x="27" y="19"/>
                  </a:lnTo>
                  <a:lnTo>
                    <a:pt x="8"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88" name="Freeform 95"/>
            <p:cNvSpPr/>
            <p:nvPr/>
          </p:nvSpPr>
          <p:spPr bwMode="auto">
            <a:xfrm>
              <a:off x="2655" y="2426"/>
              <a:ext cx="27" cy="19"/>
            </a:xfrm>
            <a:custGeom>
              <a:avLst/>
              <a:gdLst>
                <a:gd name="T0" fmla="*/ 0 w 27"/>
                <a:gd name="T1" fmla="*/ 0 h 19"/>
                <a:gd name="T2" fmla="*/ 8 w 27"/>
                <a:gd name="T3" fmla="*/ 19 h 19"/>
                <a:gd name="T4" fmla="*/ 27 w 27"/>
                <a:gd name="T5" fmla="*/ 0 h 19"/>
                <a:gd name="T6" fmla="*/ 0 w 27"/>
                <a:gd name="T7" fmla="*/ 0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0" y="0"/>
                  </a:moveTo>
                  <a:lnTo>
                    <a:pt x="8" y="19"/>
                  </a:lnTo>
                  <a:lnTo>
                    <a:pt x="27" y="0"/>
                  </a:lnTo>
                  <a:lnTo>
                    <a:pt x="0" y="0"/>
                  </a:lnTo>
                  <a:close/>
                </a:path>
              </a:pathLst>
            </a:custGeom>
            <a:solidFill>
              <a:srgbClr val="FF00FF"/>
            </a:solidFill>
            <a:ln w="28575">
              <a:solidFill>
                <a:schemeClr val="bg1"/>
              </a:solidFill>
              <a:round/>
            </a:ln>
          </p:spPr>
          <p:txBody>
            <a:bodyPr/>
            <a:lstStyle/>
            <a:p>
              <a:endParaRPr lang="zh-CN" altLang="en-US"/>
            </a:p>
          </p:txBody>
        </p:sp>
        <p:sp>
          <p:nvSpPr>
            <p:cNvPr id="8289" name="Freeform 96"/>
            <p:cNvSpPr/>
            <p:nvPr/>
          </p:nvSpPr>
          <p:spPr bwMode="auto">
            <a:xfrm>
              <a:off x="2655" y="2426"/>
              <a:ext cx="27" cy="19"/>
            </a:xfrm>
            <a:custGeom>
              <a:avLst/>
              <a:gdLst>
                <a:gd name="T0" fmla="*/ 0 w 27"/>
                <a:gd name="T1" fmla="*/ 0 h 19"/>
                <a:gd name="T2" fmla="*/ 8 w 27"/>
                <a:gd name="T3" fmla="*/ 19 h 19"/>
                <a:gd name="T4" fmla="*/ 27 w 27"/>
                <a:gd name="T5" fmla="*/ 0 h 19"/>
                <a:gd name="T6" fmla="*/ 0 w 27"/>
                <a:gd name="T7" fmla="*/ 0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0" y="0"/>
                  </a:moveTo>
                  <a:lnTo>
                    <a:pt x="8" y="19"/>
                  </a:lnTo>
                  <a:lnTo>
                    <a:pt x="27" y="0"/>
                  </a:lnTo>
                  <a:lnTo>
                    <a:pt x="0"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0" name="Freeform 97"/>
            <p:cNvSpPr/>
            <p:nvPr/>
          </p:nvSpPr>
          <p:spPr bwMode="auto">
            <a:xfrm>
              <a:off x="2663" y="2426"/>
              <a:ext cx="19" cy="26"/>
            </a:xfrm>
            <a:custGeom>
              <a:avLst/>
              <a:gdLst>
                <a:gd name="T0" fmla="*/ 0 w 19"/>
                <a:gd name="T1" fmla="*/ 19 h 26"/>
                <a:gd name="T2" fmla="*/ 19 w 19"/>
                <a:gd name="T3" fmla="*/ 26 h 26"/>
                <a:gd name="T4" fmla="*/ 19 w 19"/>
                <a:gd name="T5" fmla="*/ 0 h 26"/>
                <a:gd name="T6" fmla="*/ 0 w 19"/>
                <a:gd name="T7" fmla="*/ 19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0" y="19"/>
                  </a:moveTo>
                  <a:lnTo>
                    <a:pt x="19" y="26"/>
                  </a:lnTo>
                  <a:lnTo>
                    <a:pt x="19" y="0"/>
                  </a:lnTo>
                  <a:lnTo>
                    <a:pt x="0" y="19"/>
                  </a:lnTo>
                  <a:close/>
                </a:path>
              </a:pathLst>
            </a:custGeom>
            <a:solidFill>
              <a:srgbClr val="FF00FF"/>
            </a:solidFill>
            <a:ln w="28575">
              <a:solidFill>
                <a:schemeClr val="bg1"/>
              </a:solidFill>
              <a:round/>
            </a:ln>
          </p:spPr>
          <p:txBody>
            <a:bodyPr/>
            <a:lstStyle/>
            <a:p>
              <a:endParaRPr lang="zh-CN" altLang="en-US"/>
            </a:p>
          </p:txBody>
        </p:sp>
        <p:sp>
          <p:nvSpPr>
            <p:cNvPr id="8291" name="Freeform 98"/>
            <p:cNvSpPr/>
            <p:nvPr/>
          </p:nvSpPr>
          <p:spPr bwMode="auto">
            <a:xfrm>
              <a:off x="2663" y="2426"/>
              <a:ext cx="19" cy="26"/>
            </a:xfrm>
            <a:custGeom>
              <a:avLst/>
              <a:gdLst>
                <a:gd name="T0" fmla="*/ 0 w 19"/>
                <a:gd name="T1" fmla="*/ 19 h 26"/>
                <a:gd name="T2" fmla="*/ 19 w 19"/>
                <a:gd name="T3" fmla="*/ 26 h 26"/>
                <a:gd name="T4" fmla="*/ 19 w 19"/>
                <a:gd name="T5" fmla="*/ 0 h 26"/>
                <a:gd name="T6" fmla="*/ 0 w 19"/>
                <a:gd name="T7" fmla="*/ 19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0" y="19"/>
                  </a:moveTo>
                  <a:lnTo>
                    <a:pt x="19" y="26"/>
                  </a:lnTo>
                  <a:lnTo>
                    <a:pt x="19" y="0"/>
                  </a:lnTo>
                  <a:lnTo>
                    <a:pt x="0"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2" name="Freeform 99"/>
            <p:cNvSpPr/>
            <p:nvPr/>
          </p:nvSpPr>
          <p:spPr bwMode="auto">
            <a:xfrm>
              <a:off x="2682" y="2426"/>
              <a:ext cx="18" cy="26"/>
            </a:xfrm>
            <a:custGeom>
              <a:avLst/>
              <a:gdLst>
                <a:gd name="T0" fmla="*/ 0 w 18"/>
                <a:gd name="T1" fmla="*/ 26 h 26"/>
                <a:gd name="T2" fmla="*/ 18 w 18"/>
                <a:gd name="T3" fmla="*/ 19 h 26"/>
                <a:gd name="T4" fmla="*/ 0 w 18"/>
                <a:gd name="T5" fmla="*/ 0 h 26"/>
                <a:gd name="T6" fmla="*/ 0 w 18"/>
                <a:gd name="T7" fmla="*/ 26 h 26"/>
                <a:gd name="T8" fmla="*/ 0 60000 65536"/>
                <a:gd name="T9" fmla="*/ 0 60000 65536"/>
                <a:gd name="T10" fmla="*/ 0 60000 65536"/>
                <a:gd name="T11" fmla="*/ 0 60000 65536"/>
                <a:gd name="T12" fmla="*/ 0 w 18"/>
                <a:gd name="T13" fmla="*/ 0 h 26"/>
                <a:gd name="T14" fmla="*/ 18 w 18"/>
                <a:gd name="T15" fmla="*/ 26 h 26"/>
              </a:gdLst>
              <a:ahLst/>
              <a:cxnLst>
                <a:cxn ang="T8">
                  <a:pos x="T0" y="T1"/>
                </a:cxn>
                <a:cxn ang="T9">
                  <a:pos x="T2" y="T3"/>
                </a:cxn>
                <a:cxn ang="T10">
                  <a:pos x="T4" y="T5"/>
                </a:cxn>
                <a:cxn ang="T11">
                  <a:pos x="T6" y="T7"/>
                </a:cxn>
              </a:cxnLst>
              <a:rect l="T12" t="T13" r="T14" b="T15"/>
              <a:pathLst>
                <a:path w="18" h="26">
                  <a:moveTo>
                    <a:pt x="0" y="26"/>
                  </a:moveTo>
                  <a:lnTo>
                    <a:pt x="18" y="19"/>
                  </a:lnTo>
                  <a:lnTo>
                    <a:pt x="0" y="0"/>
                  </a:lnTo>
                  <a:lnTo>
                    <a:pt x="0" y="26"/>
                  </a:lnTo>
                  <a:close/>
                </a:path>
              </a:pathLst>
            </a:custGeom>
            <a:solidFill>
              <a:srgbClr val="FF00FF"/>
            </a:solidFill>
            <a:ln w="28575">
              <a:solidFill>
                <a:schemeClr val="bg1"/>
              </a:solidFill>
              <a:round/>
            </a:ln>
          </p:spPr>
          <p:txBody>
            <a:bodyPr/>
            <a:lstStyle/>
            <a:p>
              <a:endParaRPr lang="zh-CN" altLang="en-US"/>
            </a:p>
          </p:txBody>
        </p:sp>
        <p:sp>
          <p:nvSpPr>
            <p:cNvPr id="8293" name="Freeform 100"/>
            <p:cNvSpPr/>
            <p:nvPr/>
          </p:nvSpPr>
          <p:spPr bwMode="auto">
            <a:xfrm>
              <a:off x="2682" y="2426"/>
              <a:ext cx="18" cy="26"/>
            </a:xfrm>
            <a:custGeom>
              <a:avLst/>
              <a:gdLst>
                <a:gd name="T0" fmla="*/ 0 w 18"/>
                <a:gd name="T1" fmla="*/ 26 h 26"/>
                <a:gd name="T2" fmla="*/ 18 w 18"/>
                <a:gd name="T3" fmla="*/ 19 h 26"/>
                <a:gd name="T4" fmla="*/ 0 w 18"/>
                <a:gd name="T5" fmla="*/ 0 h 26"/>
                <a:gd name="T6" fmla="*/ 0 w 18"/>
                <a:gd name="T7" fmla="*/ 26 h 26"/>
                <a:gd name="T8" fmla="*/ 0 60000 65536"/>
                <a:gd name="T9" fmla="*/ 0 60000 65536"/>
                <a:gd name="T10" fmla="*/ 0 60000 65536"/>
                <a:gd name="T11" fmla="*/ 0 60000 65536"/>
                <a:gd name="T12" fmla="*/ 0 w 18"/>
                <a:gd name="T13" fmla="*/ 0 h 26"/>
                <a:gd name="T14" fmla="*/ 18 w 18"/>
                <a:gd name="T15" fmla="*/ 26 h 26"/>
              </a:gdLst>
              <a:ahLst/>
              <a:cxnLst>
                <a:cxn ang="T8">
                  <a:pos x="T0" y="T1"/>
                </a:cxn>
                <a:cxn ang="T9">
                  <a:pos x="T2" y="T3"/>
                </a:cxn>
                <a:cxn ang="T10">
                  <a:pos x="T4" y="T5"/>
                </a:cxn>
                <a:cxn ang="T11">
                  <a:pos x="T6" y="T7"/>
                </a:cxn>
              </a:cxnLst>
              <a:rect l="T12" t="T13" r="T14" b="T15"/>
              <a:pathLst>
                <a:path w="18" h="26">
                  <a:moveTo>
                    <a:pt x="0" y="26"/>
                  </a:moveTo>
                  <a:lnTo>
                    <a:pt x="18" y="19"/>
                  </a:lnTo>
                  <a:lnTo>
                    <a:pt x="0" y="0"/>
                  </a:lnTo>
                  <a:lnTo>
                    <a:pt x="0" y="26"/>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4" name="Freeform 101"/>
            <p:cNvSpPr/>
            <p:nvPr/>
          </p:nvSpPr>
          <p:spPr bwMode="auto">
            <a:xfrm>
              <a:off x="2682" y="2426"/>
              <a:ext cx="27" cy="19"/>
            </a:xfrm>
            <a:custGeom>
              <a:avLst/>
              <a:gdLst>
                <a:gd name="T0" fmla="*/ 18 w 27"/>
                <a:gd name="T1" fmla="*/ 19 h 19"/>
                <a:gd name="T2" fmla="*/ 27 w 27"/>
                <a:gd name="T3" fmla="*/ 0 h 19"/>
                <a:gd name="T4" fmla="*/ 0 w 27"/>
                <a:gd name="T5" fmla="*/ 0 h 19"/>
                <a:gd name="T6" fmla="*/ 18 w 27"/>
                <a:gd name="T7" fmla="*/ 19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18" y="19"/>
                  </a:moveTo>
                  <a:lnTo>
                    <a:pt x="27" y="0"/>
                  </a:lnTo>
                  <a:lnTo>
                    <a:pt x="0" y="0"/>
                  </a:lnTo>
                  <a:lnTo>
                    <a:pt x="18" y="19"/>
                  </a:lnTo>
                  <a:close/>
                </a:path>
              </a:pathLst>
            </a:custGeom>
            <a:solidFill>
              <a:srgbClr val="FF00FF"/>
            </a:solidFill>
            <a:ln w="28575">
              <a:solidFill>
                <a:schemeClr val="bg1"/>
              </a:solidFill>
              <a:round/>
            </a:ln>
          </p:spPr>
          <p:txBody>
            <a:bodyPr/>
            <a:lstStyle/>
            <a:p>
              <a:endParaRPr lang="zh-CN" altLang="en-US"/>
            </a:p>
          </p:txBody>
        </p:sp>
        <p:sp>
          <p:nvSpPr>
            <p:cNvPr id="8295" name="Freeform 102"/>
            <p:cNvSpPr/>
            <p:nvPr/>
          </p:nvSpPr>
          <p:spPr bwMode="auto">
            <a:xfrm>
              <a:off x="2682" y="2426"/>
              <a:ext cx="27" cy="19"/>
            </a:xfrm>
            <a:custGeom>
              <a:avLst/>
              <a:gdLst>
                <a:gd name="T0" fmla="*/ 18 w 27"/>
                <a:gd name="T1" fmla="*/ 19 h 19"/>
                <a:gd name="T2" fmla="*/ 27 w 27"/>
                <a:gd name="T3" fmla="*/ 0 h 19"/>
                <a:gd name="T4" fmla="*/ 0 w 27"/>
                <a:gd name="T5" fmla="*/ 0 h 19"/>
                <a:gd name="T6" fmla="*/ 18 w 27"/>
                <a:gd name="T7" fmla="*/ 19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18" y="19"/>
                  </a:moveTo>
                  <a:lnTo>
                    <a:pt x="27" y="0"/>
                  </a:lnTo>
                  <a:lnTo>
                    <a:pt x="0" y="0"/>
                  </a:lnTo>
                  <a:lnTo>
                    <a:pt x="18"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6" name="Freeform 103"/>
            <p:cNvSpPr/>
            <p:nvPr/>
          </p:nvSpPr>
          <p:spPr bwMode="auto">
            <a:xfrm>
              <a:off x="3043" y="2017"/>
              <a:ext cx="28" cy="19"/>
            </a:xfrm>
            <a:custGeom>
              <a:avLst/>
              <a:gdLst>
                <a:gd name="T0" fmla="*/ 28 w 28"/>
                <a:gd name="T1" fmla="*/ 19 h 19"/>
                <a:gd name="T2" fmla="*/ 20 w 28"/>
                <a:gd name="T3" fmla="*/ 0 h 19"/>
                <a:gd name="T4" fmla="*/ 0 w 28"/>
                <a:gd name="T5" fmla="*/ 19 h 19"/>
                <a:gd name="T6" fmla="*/ 28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8" y="19"/>
                  </a:moveTo>
                  <a:lnTo>
                    <a:pt x="20" y="0"/>
                  </a:lnTo>
                  <a:lnTo>
                    <a:pt x="0" y="19"/>
                  </a:lnTo>
                  <a:lnTo>
                    <a:pt x="28" y="19"/>
                  </a:lnTo>
                  <a:close/>
                </a:path>
              </a:pathLst>
            </a:custGeom>
            <a:solidFill>
              <a:srgbClr val="FF00FF"/>
            </a:solidFill>
            <a:ln w="28575">
              <a:solidFill>
                <a:schemeClr val="bg1"/>
              </a:solidFill>
              <a:round/>
            </a:ln>
          </p:spPr>
          <p:txBody>
            <a:bodyPr/>
            <a:lstStyle/>
            <a:p>
              <a:endParaRPr lang="zh-CN" altLang="en-US"/>
            </a:p>
          </p:txBody>
        </p:sp>
        <p:sp>
          <p:nvSpPr>
            <p:cNvPr id="8297" name="Freeform 104"/>
            <p:cNvSpPr/>
            <p:nvPr/>
          </p:nvSpPr>
          <p:spPr bwMode="auto">
            <a:xfrm>
              <a:off x="3043" y="2017"/>
              <a:ext cx="28" cy="19"/>
            </a:xfrm>
            <a:custGeom>
              <a:avLst/>
              <a:gdLst>
                <a:gd name="T0" fmla="*/ 28 w 28"/>
                <a:gd name="T1" fmla="*/ 19 h 19"/>
                <a:gd name="T2" fmla="*/ 20 w 28"/>
                <a:gd name="T3" fmla="*/ 0 h 19"/>
                <a:gd name="T4" fmla="*/ 0 w 28"/>
                <a:gd name="T5" fmla="*/ 19 h 19"/>
                <a:gd name="T6" fmla="*/ 28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8" y="19"/>
                  </a:moveTo>
                  <a:lnTo>
                    <a:pt x="20" y="0"/>
                  </a:lnTo>
                  <a:lnTo>
                    <a:pt x="0" y="19"/>
                  </a:lnTo>
                  <a:lnTo>
                    <a:pt x="28"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8" name="Freeform 105"/>
            <p:cNvSpPr/>
            <p:nvPr/>
          </p:nvSpPr>
          <p:spPr bwMode="auto">
            <a:xfrm>
              <a:off x="3043" y="2010"/>
              <a:ext cx="20" cy="26"/>
            </a:xfrm>
            <a:custGeom>
              <a:avLst/>
              <a:gdLst>
                <a:gd name="T0" fmla="*/ 20 w 20"/>
                <a:gd name="T1" fmla="*/ 7 h 26"/>
                <a:gd name="T2" fmla="*/ 0 w 20"/>
                <a:gd name="T3" fmla="*/ 0 h 26"/>
                <a:gd name="T4" fmla="*/ 0 w 20"/>
                <a:gd name="T5" fmla="*/ 26 h 26"/>
                <a:gd name="T6" fmla="*/ 20 w 20"/>
                <a:gd name="T7" fmla="*/ 7 h 26"/>
                <a:gd name="T8" fmla="*/ 0 60000 65536"/>
                <a:gd name="T9" fmla="*/ 0 60000 65536"/>
                <a:gd name="T10" fmla="*/ 0 60000 65536"/>
                <a:gd name="T11" fmla="*/ 0 60000 65536"/>
                <a:gd name="T12" fmla="*/ 0 w 20"/>
                <a:gd name="T13" fmla="*/ 0 h 26"/>
                <a:gd name="T14" fmla="*/ 20 w 20"/>
                <a:gd name="T15" fmla="*/ 26 h 26"/>
              </a:gdLst>
              <a:ahLst/>
              <a:cxnLst>
                <a:cxn ang="T8">
                  <a:pos x="T0" y="T1"/>
                </a:cxn>
                <a:cxn ang="T9">
                  <a:pos x="T2" y="T3"/>
                </a:cxn>
                <a:cxn ang="T10">
                  <a:pos x="T4" y="T5"/>
                </a:cxn>
                <a:cxn ang="T11">
                  <a:pos x="T6" y="T7"/>
                </a:cxn>
              </a:cxnLst>
              <a:rect l="T12" t="T13" r="T14" b="T15"/>
              <a:pathLst>
                <a:path w="20" h="26">
                  <a:moveTo>
                    <a:pt x="20" y="7"/>
                  </a:moveTo>
                  <a:lnTo>
                    <a:pt x="0" y="0"/>
                  </a:lnTo>
                  <a:lnTo>
                    <a:pt x="0" y="26"/>
                  </a:lnTo>
                  <a:lnTo>
                    <a:pt x="20" y="7"/>
                  </a:lnTo>
                  <a:close/>
                </a:path>
              </a:pathLst>
            </a:custGeom>
            <a:solidFill>
              <a:srgbClr val="FF00FF"/>
            </a:solidFill>
            <a:ln w="28575">
              <a:solidFill>
                <a:schemeClr val="bg1"/>
              </a:solidFill>
              <a:round/>
            </a:ln>
          </p:spPr>
          <p:txBody>
            <a:bodyPr/>
            <a:lstStyle/>
            <a:p>
              <a:endParaRPr lang="zh-CN" altLang="en-US"/>
            </a:p>
          </p:txBody>
        </p:sp>
        <p:sp>
          <p:nvSpPr>
            <p:cNvPr id="8299" name="Freeform 106"/>
            <p:cNvSpPr/>
            <p:nvPr/>
          </p:nvSpPr>
          <p:spPr bwMode="auto">
            <a:xfrm>
              <a:off x="3043" y="2010"/>
              <a:ext cx="20" cy="26"/>
            </a:xfrm>
            <a:custGeom>
              <a:avLst/>
              <a:gdLst>
                <a:gd name="T0" fmla="*/ 20 w 20"/>
                <a:gd name="T1" fmla="*/ 7 h 26"/>
                <a:gd name="T2" fmla="*/ 0 w 20"/>
                <a:gd name="T3" fmla="*/ 0 h 26"/>
                <a:gd name="T4" fmla="*/ 0 w 20"/>
                <a:gd name="T5" fmla="*/ 26 h 26"/>
                <a:gd name="T6" fmla="*/ 20 w 20"/>
                <a:gd name="T7" fmla="*/ 7 h 26"/>
                <a:gd name="T8" fmla="*/ 0 60000 65536"/>
                <a:gd name="T9" fmla="*/ 0 60000 65536"/>
                <a:gd name="T10" fmla="*/ 0 60000 65536"/>
                <a:gd name="T11" fmla="*/ 0 60000 65536"/>
                <a:gd name="T12" fmla="*/ 0 w 20"/>
                <a:gd name="T13" fmla="*/ 0 h 26"/>
                <a:gd name="T14" fmla="*/ 20 w 20"/>
                <a:gd name="T15" fmla="*/ 26 h 26"/>
              </a:gdLst>
              <a:ahLst/>
              <a:cxnLst>
                <a:cxn ang="T8">
                  <a:pos x="T0" y="T1"/>
                </a:cxn>
                <a:cxn ang="T9">
                  <a:pos x="T2" y="T3"/>
                </a:cxn>
                <a:cxn ang="T10">
                  <a:pos x="T4" y="T5"/>
                </a:cxn>
                <a:cxn ang="T11">
                  <a:pos x="T6" y="T7"/>
                </a:cxn>
              </a:cxnLst>
              <a:rect l="T12" t="T13" r="T14" b="T15"/>
              <a:pathLst>
                <a:path w="20" h="26">
                  <a:moveTo>
                    <a:pt x="20" y="7"/>
                  </a:moveTo>
                  <a:lnTo>
                    <a:pt x="0" y="0"/>
                  </a:lnTo>
                  <a:lnTo>
                    <a:pt x="0" y="26"/>
                  </a:lnTo>
                  <a:lnTo>
                    <a:pt x="20" y="7"/>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0" name="Freeform 107"/>
            <p:cNvSpPr/>
            <p:nvPr/>
          </p:nvSpPr>
          <p:spPr bwMode="auto">
            <a:xfrm>
              <a:off x="3024" y="2010"/>
              <a:ext cx="19" cy="26"/>
            </a:xfrm>
            <a:custGeom>
              <a:avLst/>
              <a:gdLst>
                <a:gd name="T0" fmla="*/ 19 w 19"/>
                <a:gd name="T1" fmla="*/ 0 h 26"/>
                <a:gd name="T2" fmla="*/ 0 w 19"/>
                <a:gd name="T3" fmla="*/ 7 h 26"/>
                <a:gd name="T4" fmla="*/ 19 w 19"/>
                <a:gd name="T5" fmla="*/ 26 h 26"/>
                <a:gd name="T6" fmla="*/ 19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7"/>
                  </a:lnTo>
                  <a:lnTo>
                    <a:pt x="19" y="26"/>
                  </a:lnTo>
                  <a:lnTo>
                    <a:pt x="19" y="0"/>
                  </a:lnTo>
                  <a:close/>
                </a:path>
              </a:pathLst>
            </a:custGeom>
            <a:solidFill>
              <a:srgbClr val="FF00FF"/>
            </a:solidFill>
            <a:ln w="28575">
              <a:solidFill>
                <a:schemeClr val="bg1"/>
              </a:solidFill>
              <a:round/>
            </a:ln>
          </p:spPr>
          <p:txBody>
            <a:bodyPr/>
            <a:lstStyle/>
            <a:p>
              <a:endParaRPr lang="zh-CN" altLang="en-US"/>
            </a:p>
          </p:txBody>
        </p:sp>
        <p:sp>
          <p:nvSpPr>
            <p:cNvPr id="8301" name="Freeform 108"/>
            <p:cNvSpPr/>
            <p:nvPr/>
          </p:nvSpPr>
          <p:spPr bwMode="auto">
            <a:xfrm>
              <a:off x="3024" y="2010"/>
              <a:ext cx="19" cy="26"/>
            </a:xfrm>
            <a:custGeom>
              <a:avLst/>
              <a:gdLst>
                <a:gd name="T0" fmla="*/ 19 w 19"/>
                <a:gd name="T1" fmla="*/ 0 h 26"/>
                <a:gd name="T2" fmla="*/ 0 w 19"/>
                <a:gd name="T3" fmla="*/ 7 h 26"/>
                <a:gd name="T4" fmla="*/ 19 w 19"/>
                <a:gd name="T5" fmla="*/ 26 h 26"/>
                <a:gd name="T6" fmla="*/ 19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7"/>
                  </a:lnTo>
                  <a:lnTo>
                    <a:pt x="19" y="26"/>
                  </a:lnTo>
                  <a:lnTo>
                    <a:pt x="19"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2" name="Freeform 109"/>
            <p:cNvSpPr/>
            <p:nvPr/>
          </p:nvSpPr>
          <p:spPr bwMode="auto">
            <a:xfrm>
              <a:off x="3017" y="2017"/>
              <a:ext cx="26" cy="19"/>
            </a:xfrm>
            <a:custGeom>
              <a:avLst/>
              <a:gdLst>
                <a:gd name="T0" fmla="*/ 7 w 26"/>
                <a:gd name="T1" fmla="*/ 0 h 19"/>
                <a:gd name="T2" fmla="*/ 0 w 26"/>
                <a:gd name="T3" fmla="*/ 19 h 19"/>
                <a:gd name="T4" fmla="*/ 26 w 26"/>
                <a:gd name="T5" fmla="*/ 19 h 19"/>
                <a:gd name="T6" fmla="*/ 7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7" y="0"/>
                  </a:moveTo>
                  <a:lnTo>
                    <a:pt x="0" y="19"/>
                  </a:lnTo>
                  <a:lnTo>
                    <a:pt x="26" y="19"/>
                  </a:lnTo>
                  <a:lnTo>
                    <a:pt x="7" y="0"/>
                  </a:lnTo>
                  <a:close/>
                </a:path>
              </a:pathLst>
            </a:custGeom>
            <a:solidFill>
              <a:srgbClr val="FF00FF"/>
            </a:solidFill>
            <a:ln w="28575">
              <a:solidFill>
                <a:schemeClr val="bg1"/>
              </a:solidFill>
              <a:round/>
            </a:ln>
          </p:spPr>
          <p:txBody>
            <a:bodyPr/>
            <a:lstStyle/>
            <a:p>
              <a:endParaRPr lang="zh-CN" altLang="en-US"/>
            </a:p>
          </p:txBody>
        </p:sp>
        <p:sp>
          <p:nvSpPr>
            <p:cNvPr id="8303" name="Freeform 110"/>
            <p:cNvSpPr/>
            <p:nvPr/>
          </p:nvSpPr>
          <p:spPr bwMode="auto">
            <a:xfrm>
              <a:off x="3017" y="2017"/>
              <a:ext cx="26" cy="19"/>
            </a:xfrm>
            <a:custGeom>
              <a:avLst/>
              <a:gdLst>
                <a:gd name="T0" fmla="*/ 7 w 26"/>
                <a:gd name="T1" fmla="*/ 0 h 19"/>
                <a:gd name="T2" fmla="*/ 0 w 26"/>
                <a:gd name="T3" fmla="*/ 19 h 19"/>
                <a:gd name="T4" fmla="*/ 26 w 26"/>
                <a:gd name="T5" fmla="*/ 19 h 19"/>
                <a:gd name="T6" fmla="*/ 7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7" y="0"/>
                  </a:moveTo>
                  <a:lnTo>
                    <a:pt x="0" y="19"/>
                  </a:lnTo>
                  <a:lnTo>
                    <a:pt x="26" y="19"/>
                  </a:lnTo>
                  <a:lnTo>
                    <a:pt x="7"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4" name="Freeform 111"/>
            <p:cNvSpPr/>
            <p:nvPr/>
          </p:nvSpPr>
          <p:spPr bwMode="auto">
            <a:xfrm>
              <a:off x="3017" y="2036"/>
              <a:ext cx="26" cy="19"/>
            </a:xfrm>
            <a:custGeom>
              <a:avLst/>
              <a:gdLst>
                <a:gd name="T0" fmla="*/ 0 w 26"/>
                <a:gd name="T1" fmla="*/ 0 h 19"/>
                <a:gd name="T2" fmla="*/ 7 w 26"/>
                <a:gd name="T3" fmla="*/ 19 h 19"/>
                <a:gd name="T4" fmla="*/ 26 w 26"/>
                <a:gd name="T5" fmla="*/ 0 h 19"/>
                <a:gd name="T6" fmla="*/ 0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0" y="0"/>
                  </a:moveTo>
                  <a:lnTo>
                    <a:pt x="7" y="19"/>
                  </a:lnTo>
                  <a:lnTo>
                    <a:pt x="26" y="0"/>
                  </a:lnTo>
                  <a:lnTo>
                    <a:pt x="0" y="0"/>
                  </a:lnTo>
                  <a:close/>
                </a:path>
              </a:pathLst>
            </a:custGeom>
            <a:solidFill>
              <a:srgbClr val="FF00FF"/>
            </a:solidFill>
            <a:ln w="28575">
              <a:solidFill>
                <a:schemeClr val="bg1"/>
              </a:solidFill>
              <a:round/>
            </a:ln>
          </p:spPr>
          <p:txBody>
            <a:bodyPr/>
            <a:lstStyle/>
            <a:p>
              <a:endParaRPr lang="zh-CN" altLang="en-US"/>
            </a:p>
          </p:txBody>
        </p:sp>
        <p:sp>
          <p:nvSpPr>
            <p:cNvPr id="8305" name="Freeform 112"/>
            <p:cNvSpPr/>
            <p:nvPr/>
          </p:nvSpPr>
          <p:spPr bwMode="auto">
            <a:xfrm>
              <a:off x="3017" y="2036"/>
              <a:ext cx="26" cy="19"/>
            </a:xfrm>
            <a:custGeom>
              <a:avLst/>
              <a:gdLst>
                <a:gd name="T0" fmla="*/ 0 w 26"/>
                <a:gd name="T1" fmla="*/ 0 h 19"/>
                <a:gd name="T2" fmla="*/ 7 w 26"/>
                <a:gd name="T3" fmla="*/ 19 h 19"/>
                <a:gd name="T4" fmla="*/ 26 w 26"/>
                <a:gd name="T5" fmla="*/ 0 h 19"/>
                <a:gd name="T6" fmla="*/ 0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0" y="0"/>
                  </a:moveTo>
                  <a:lnTo>
                    <a:pt x="7" y="19"/>
                  </a:lnTo>
                  <a:lnTo>
                    <a:pt x="26" y="0"/>
                  </a:lnTo>
                  <a:lnTo>
                    <a:pt x="0"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6" name="Freeform 113"/>
            <p:cNvSpPr/>
            <p:nvPr/>
          </p:nvSpPr>
          <p:spPr bwMode="auto">
            <a:xfrm>
              <a:off x="3024" y="2036"/>
              <a:ext cx="19" cy="28"/>
            </a:xfrm>
            <a:custGeom>
              <a:avLst/>
              <a:gdLst>
                <a:gd name="T0" fmla="*/ 0 w 19"/>
                <a:gd name="T1" fmla="*/ 19 h 28"/>
                <a:gd name="T2" fmla="*/ 19 w 19"/>
                <a:gd name="T3" fmla="*/ 28 h 28"/>
                <a:gd name="T4" fmla="*/ 19 w 19"/>
                <a:gd name="T5" fmla="*/ 0 h 28"/>
                <a:gd name="T6" fmla="*/ 0 w 19"/>
                <a:gd name="T7" fmla="*/ 19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0" y="19"/>
                  </a:moveTo>
                  <a:lnTo>
                    <a:pt x="19" y="28"/>
                  </a:lnTo>
                  <a:lnTo>
                    <a:pt x="19" y="0"/>
                  </a:lnTo>
                  <a:lnTo>
                    <a:pt x="0" y="19"/>
                  </a:lnTo>
                  <a:close/>
                </a:path>
              </a:pathLst>
            </a:custGeom>
            <a:solidFill>
              <a:srgbClr val="FF00FF"/>
            </a:solidFill>
            <a:ln w="28575">
              <a:solidFill>
                <a:schemeClr val="bg1"/>
              </a:solidFill>
              <a:round/>
            </a:ln>
          </p:spPr>
          <p:txBody>
            <a:bodyPr/>
            <a:lstStyle/>
            <a:p>
              <a:endParaRPr lang="zh-CN" altLang="en-US"/>
            </a:p>
          </p:txBody>
        </p:sp>
        <p:sp>
          <p:nvSpPr>
            <p:cNvPr id="8307" name="Freeform 114"/>
            <p:cNvSpPr/>
            <p:nvPr/>
          </p:nvSpPr>
          <p:spPr bwMode="auto">
            <a:xfrm>
              <a:off x="3024" y="2036"/>
              <a:ext cx="19" cy="28"/>
            </a:xfrm>
            <a:custGeom>
              <a:avLst/>
              <a:gdLst>
                <a:gd name="T0" fmla="*/ 0 w 19"/>
                <a:gd name="T1" fmla="*/ 19 h 28"/>
                <a:gd name="T2" fmla="*/ 19 w 19"/>
                <a:gd name="T3" fmla="*/ 28 h 28"/>
                <a:gd name="T4" fmla="*/ 19 w 19"/>
                <a:gd name="T5" fmla="*/ 0 h 28"/>
                <a:gd name="T6" fmla="*/ 0 w 19"/>
                <a:gd name="T7" fmla="*/ 19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0" y="19"/>
                  </a:moveTo>
                  <a:lnTo>
                    <a:pt x="19" y="28"/>
                  </a:lnTo>
                  <a:lnTo>
                    <a:pt x="19" y="0"/>
                  </a:lnTo>
                  <a:lnTo>
                    <a:pt x="0"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8" name="Freeform 115"/>
            <p:cNvSpPr/>
            <p:nvPr/>
          </p:nvSpPr>
          <p:spPr bwMode="auto">
            <a:xfrm>
              <a:off x="3043" y="2036"/>
              <a:ext cx="20" cy="28"/>
            </a:xfrm>
            <a:custGeom>
              <a:avLst/>
              <a:gdLst>
                <a:gd name="T0" fmla="*/ 0 w 20"/>
                <a:gd name="T1" fmla="*/ 28 h 28"/>
                <a:gd name="T2" fmla="*/ 20 w 20"/>
                <a:gd name="T3" fmla="*/ 19 h 28"/>
                <a:gd name="T4" fmla="*/ 0 w 20"/>
                <a:gd name="T5" fmla="*/ 0 h 28"/>
                <a:gd name="T6" fmla="*/ 0 w 20"/>
                <a:gd name="T7" fmla="*/ 28 h 28"/>
                <a:gd name="T8" fmla="*/ 0 60000 65536"/>
                <a:gd name="T9" fmla="*/ 0 60000 65536"/>
                <a:gd name="T10" fmla="*/ 0 60000 65536"/>
                <a:gd name="T11" fmla="*/ 0 60000 65536"/>
                <a:gd name="T12" fmla="*/ 0 w 20"/>
                <a:gd name="T13" fmla="*/ 0 h 28"/>
                <a:gd name="T14" fmla="*/ 20 w 20"/>
                <a:gd name="T15" fmla="*/ 28 h 28"/>
              </a:gdLst>
              <a:ahLst/>
              <a:cxnLst>
                <a:cxn ang="T8">
                  <a:pos x="T0" y="T1"/>
                </a:cxn>
                <a:cxn ang="T9">
                  <a:pos x="T2" y="T3"/>
                </a:cxn>
                <a:cxn ang="T10">
                  <a:pos x="T4" y="T5"/>
                </a:cxn>
                <a:cxn ang="T11">
                  <a:pos x="T6" y="T7"/>
                </a:cxn>
              </a:cxnLst>
              <a:rect l="T12" t="T13" r="T14" b="T15"/>
              <a:pathLst>
                <a:path w="20" h="28">
                  <a:moveTo>
                    <a:pt x="0" y="28"/>
                  </a:moveTo>
                  <a:lnTo>
                    <a:pt x="20" y="19"/>
                  </a:lnTo>
                  <a:lnTo>
                    <a:pt x="0" y="0"/>
                  </a:lnTo>
                  <a:lnTo>
                    <a:pt x="0" y="28"/>
                  </a:lnTo>
                  <a:close/>
                </a:path>
              </a:pathLst>
            </a:custGeom>
            <a:solidFill>
              <a:srgbClr val="FF00FF"/>
            </a:solidFill>
            <a:ln w="28575">
              <a:solidFill>
                <a:schemeClr val="bg1"/>
              </a:solidFill>
              <a:round/>
            </a:ln>
          </p:spPr>
          <p:txBody>
            <a:bodyPr/>
            <a:lstStyle/>
            <a:p>
              <a:endParaRPr lang="zh-CN" altLang="en-US"/>
            </a:p>
          </p:txBody>
        </p:sp>
        <p:sp>
          <p:nvSpPr>
            <p:cNvPr id="8309" name="Freeform 116"/>
            <p:cNvSpPr/>
            <p:nvPr/>
          </p:nvSpPr>
          <p:spPr bwMode="auto">
            <a:xfrm>
              <a:off x="3043" y="2036"/>
              <a:ext cx="20" cy="28"/>
            </a:xfrm>
            <a:custGeom>
              <a:avLst/>
              <a:gdLst>
                <a:gd name="T0" fmla="*/ 0 w 20"/>
                <a:gd name="T1" fmla="*/ 28 h 28"/>
                <a:gd name="T2" fmla="*/ 20 w 20"/>
                <a:gd name="T3" fmla="*/ 19 h 28"/>
                <a:gd name="T4" fmla="*/ 0 w 20"/>
                <a:gd name="T5" fmla="*/ 0 h 28"/>
                <a:gd name="T6" fmla="*/ 0 w 20"/>
                <a:gd name="T7" fmla="*/ 28 h 28"/>
                <a:gd name="T8" fmla="*/ 0 60000 65536"/>
                <a:gd name="T9" fmla="*/ 0 60000 65536"/>
                <a:gd name="T10" fmla="*/ 0 60000 65536"/>
                <a:gd name="T11" fmla="*/ 0 60000 65536"/>
                <a:gd name="T12" fmla="*/ 0 w 20"/>
                <a:gd name="T13" fmla="*/ 0 h 28"/>
                <a:gd name="T14" fmla="*/ 20 w 20"/>
                <a:gd name="T15" fmla="*/ 28 h 28"/>
              </a:gdLst>
              <a:ahLst/>
              <a:cxnLst>
                <a:cxn ang="T8">
                  <a:pos x="T0" y="T1"/>
                </a:cxn>
                <a:cxn ang="T9">
                  <a:pos x="T2" y="T3"/>
                </a:cxn>
                <a:cxn ang="T10">
                  <a:pos x="T4" y="T5"/>
                </a:cxn>
                <a:cxn ang="T11">
                  <a:pos x="T6" y="T7"/>
                </a:cxn>
              </a:cxnLst>
              <a:rect l="T12" t="T13" r="T14" b="T15"/>
              <a:pathLst>
                <a:path w="20" h="28">
                  <a:moveTo>
                    <a:pt x="0" y="28"/>
                  </a:moveTo>
                  <a:lnTo>
                    <a:pt x="20" y="19"/>
                  </a:lnTo>
                  <a:lnTo>
                    <a:pt x="0" y="0"/>
                  </a:lnTo>
                  <a:lnTo>
                    <a:pt x="0" y="28"/>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10" name="Freeform 117"/>
            <p:cNvSpPr/>
            <p:nvPr/>
          </p:nvSpPr>
          <p:spPr bwMode="auto">
            <a:xfrm>
              <a:off x="3043" y="2036"/>
              <a:ext cx="28" cy="19"/>
            </a:xfrm>
            <a:custGeom>
              <a:avLst/>
              <a:gdLst>
                <a:gd name="T0" fmla="*/ 20 w 28"/>
                <a:gd name="T1" fmla="*/ 19 h 19"/>
                <a:gd name="T2" fmla="*/ 28 w 28"/>
                <a:gd name="T3" fmla="*/ 0 h 19"/>
                <a:gd name="T4" fmla="*/ 0 w 28"/>
                <a:gd name="T5" fmla="*/ 0 h 19"/>
                <a:gd name="T6" fmla="*/ 20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0" y="19"/>
                  </a:moveTo>
                  <a:lnTo>
                    <a:pt x="28" y="0"/>
                  </a:lnTo>
                  <a:lnTo>
                    <a:pt x="0" y="0"/>
                  </a:lnTo>
                  <a:lnTo>
                    <a:pt x="20" y="19"/>
                  </a:lnTo>
                  <a:close/>
                </a:path>
              </a:pathLst>
            </a:custGeom>
            <a:solidFill>
              <a:srgbClr val="FF00FF"/>
            </a:solidFill>
            <a:ln w="28575">
              <a:solidFill>
                <a:schemeClr val="bg1"/>
              </a:solidFill>
              <a:round/>
            </a:ln>
          </p:spPr>
          <p:txBody>
            <a:bodyPr/>
            <a:lstStyle/>
            <a:p>
              <a:endParaRPr lang="zh-CN" altLang="en-US"/>
            </a:p>
          </p:txBody>
        </p:sp>
        <p:sp>
          <p:nvSpPr>
            <p:cNvPr id="8311" name="Freeform 118"/>
            <p:cNvSpPr/>
            <p:nvPr/>
          </p:nvSpPr>
          <p:spPr bwMode="auto">
            <a:xfrm>
              <a:off x="3043" y="2036"/>
              <a:ext cx="28" cy="19"/>
            </a:xfrm>
            <a:custGeom>
              <a:avLst/>
              <a:gdLst>
                <a:gd name="T0" fmla="*/ 20 w 28"/>
                <a:gd name="T1" fmla="*/ 19 h 19"/>
                <a:gd name="T2" fmla="*/ 28 w 28"/>
                <a:gd name="T3" fmla="*/ 0 h 19"/>
                <a:gd name="T4" fmla="*/ 0 w 28"/>
                <a:gd name="T5" fmla="*/ 0 h 19"/>
                <a:gd name="T6" fmla="*/ 20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0" y="19"/>
                  </a:moveTo>
                  <a:lnTo>
                    <a:pt x="28" y="0"/>
                  </a:lnTo>
                  <a:lnTo>
                    <a:pt x="0" y="0"/>
                  </a:lnTo>
                  <a:lnTo>
                    <a:pt x="20"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12" name="Freeform 119"/>
            <p:cNvSpPr/>
            <p:nvPr/>
          </p:nvSpPr>
          <p:spPr bwMode="auto">
            <a:xfrm>
              <a:off x="3424" y="2407"/>
              <a:ext cx="27" cy="19"/>
            </a:xfrm>
            <a:custGeom>
              <a:avLst/>
              <a:gdLst>
                <a:gd name="T0" fmla="*/ 27 w 27"/>
                <a:gd name="T1" fmla="*/ 19 h 19"/>
                <a:gd name="T2" fmla="*/ 19 w 27"/>
                <a:gd name="T3" fmla="*/ 0 h 19"/>
                <a:gd name="T4" fmla="*/ 0 w 27"/>
                <a:gd name="T5" fmla="*/ 19 h 19"/>
                <a:gd name="T6" fmla="*/ 27 w 27"/>
                <a:gd name="T7" fmla="*/ 19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27" y="19"/>
                  </a:moveTo>
                  <a:lnTo>
                    <a:pt x="19" y="0"/>
                  </a:lnTo>
                  <a:lnTo>
                    <a:pt x="0" y="19"/>
                  </a:lnTo>
                  <a:lnTo>
                    <a:pt x="27" y="19"/>
                  </a:lnTo>
                  <a:close/>
                </a:path>
              </a:pathLst>
            </a:custGeom>
            <a:solidFill>
              <a:srgbClr val="FF00FF"/>
            </a:solidFill>
            <a:ln w="28575">
              <a:solidFill>
                <a:schemeClr val="bg1"/>
              </a:solidFill>
              <a:round/>
            </a:ln>
          </p:spPr>
          <p:txBody>
            <a:bodyPr/>
            <a:lstStyle/>
            <a:p>
              <a:endParaRPr lang="zh-CN" altLang="en-US"/>
            </a:p>
          </p:txBody>
        </p:sp>
        <p:sp>
          <p:nvSpPr>
            <p:cNvPr id="8313" name="Freeform 120"/>
            <p:cNvSpPr/>
            <p:nvPr/>
          </p:nvSpPr>
          <p:spPr bwMode="auto">
            <a:xfrm>
              <a:off x="3424" y="2407"/>
              <a:ext cx="27" cy="19"/>
            </a:xfrm>
            <a:custGeom>
              <a:avLst/>
              <a:gdLst>
                <a:gd name="T0" fmla="*/ 27 w 27"/>
                <a:gd name="T1" fmla="*/ 19 h 19"/>
                <a:gd name="T2" fmla="*/ 19 w 27"/>
                <a:gd name="T3" fmla="*/ 0 h 19"/>
                <a:gd name="T4" fmla="*/ 0 w 27"/>
                <a:gd name="T5" fmla="*/ 19 h 19"/>
                <a:gd name="T6" fmla="*/ 27 w 27"/>
                <a:gd name="T7" fmla="*/ 19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27" y="19"/>
                  </a:moveTo>
                  <a:lnTo>
                    <a:pt x="19" y="0"/>
                  </a:lnTo>
                  <a:lnTo>
                    <a:pt x="0" y="19"/>
                  </a:lnTo>
                  <a:lnTo>
                    <a:pt x="27"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14" name="Freeform 121"/>
            <p:cNvSpPr/>
            <p:nvPr/>
          </p:nvSpPr>
          <p:spPr bwMode="auto">
            <a:xfrm>
              <a:off x="3424" y="2398"/>
              <a:ext cx="19" cy="28"/>
            </a:xfrm>
            <a:custGeom>
              <a:avLst/>
              <a:gdLst>
                <a:gd name="T0" fmla="*/ 19 w 19"/>
                <a:gd name="T1" fmla="*/ 9 h 28"/>
                <a:gd name="T2" fmla="*/ 0 w 19"/>
                <a:gd name="T3" fmla="*/ 0 h 28"/>
                <a:gd name="T4" fmla="*/ 0 w 19"/>
                <a:gd name="T5" fmla="*/ 28 h 28"/>
                <a:gd name="T6" fmla="*/ 19 w 19"/>
                <a:gd name="T7" fmla="*/ 9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19" y="9"/>
                  </a:moveTo>
                  <a:lnTo>
                    <a:pt x="0" y="0"/>
                  </a:lnTo>
                  <a:lnTo>
                    <a:pt x="0" y="28"/>
                  </a:lnTo>
                  <a:lnTo>
                    <a:pt x="19" y="9"/>
                  </a:lnTo>
                  <a:close/>
                </a:path>
              </a:pathLst>
            </a:custGeom>
            <a:solidFill>
              <a:srgbClr val="FF00FF"/>
            </a:solidFill>
            <a:ln w="28575">
              <a:solidFill>
                <a:schemeClr val="bg1"/>
              </a:solidFill>
              <a:round/>
            </a:ln>
          </p:spPr>
          <p:txBody>
            <a:bodyPr/>
            <a:lstStyle/>
            <a:p>
              <a:endParaRPr lang="zh-CN" altLang="en-US"/>
            </a:p>
          </p:txBody>
        </p:sp>
        <p:sp>
          <p:nvSpPr>
            <p:cNvPr id="8315" name="Freeform 122"/>
            <p:cNvSpPr/>
            <p:nvPr/>
          </p:nvSpPr>
          <p:spPr bwMode="auto">
            <a:xfrm>
              <a:off x="3424" y="2398"/>
              <a:ext cx="19" cy="28"/>
            </a:xfrm>
            <a:custGeom>
              <a:avLst/>
              <a:gdLst>
                <a:gd name="T0" fmla="*/ 19 w 19"/>
                <a:gd name="T1" fmla="*/ 9 h 28"/>
                <a:gd name="T2" fmla="*/ 0 w 19"/>
                <a:gd name="T3" fmla="*/ 0 h 28"/>
                <a:gd name="T4" fmla="*/ 0 w 19"/>
                <a:gd name="T5" fmla="*/ 28 h 28"/>
                <a:gd name="T6" fmla="*/ 19 w 19"/>
                <a:gd name="T7" fmla="*/ 9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19" y="9"/>
                  </a:moveTo>
                  <a:lnTo>
                    <a:pt x="0" y="0"/>
                  </a:lnTo>
                  <a:lnTo>
                    <a:pt x="0" y="28"/>
                  </a:lnTo>
                  <a:lnTo>
                    <a:pt x="19" y="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16" name="Freeform 123"/>
            <p:cNvSpPr/>
            <p:nvPr/>
          </p:nvSpPr>
          <p:spPr bwMode="auto">
            <a:xfrm>
              <a:off x="3405" y="2398"/>
              <a:ext cx="19" cy="28"/>
            </a:xfrm>
            <a:custGeom>
              <a:avLst/>
              <a:gdLst>
                <a:gd name="T0" fmla="*/ 19 w 19"/>
                <a:gd name="T1" fmla="*/ 0 h 28"/>
                <a:gd name="T2" fmla="*/ 0 w 19"/>
                <a:gd name="T3" fmla="*/ 9 h 28"/>
                <a:gd name="T4" fmla="*/ 19 w 19"/>
                <a:gd name="T5" fmla="*/ 28 h 28"/>
                <a:gd name="T6" fmla="*/ 19 w 19"/>
                <a:gd name="T7" fmla="*/ 0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19" y="0"/>
                  </a:moveTo>
                  <a:lnTo>
                    <a:pt x="0" y="9"/>
                  </a:lnTo>
                  <a:lnTo>
                    <a:pt x="19" y="28"/>
                  </a:lnTo>
                  <a:lnTo>
                    <a:pt x="19" y="0"/>
                  </a:lnTo>
                  <a:close/>
                </a:path>
              </a:pathLst>
            </a:custGeom>
            <a:solidFill>
              <a:srgbClr val="FF00FF"/>
            </a:solidFill>
            <a:ln w="28575">
              <a:solidFill>
                <a:schemeClr val="bg1"/>
              </a:solidFill>
              <a:round/>
            </a:ln>
          </p:spPr>
          <p:txBody>
            <a:bodyPr/>
            <a:lstStyle/>
            <a:p>
              <a:endParaRPr lang="zh-CN" altLang="en-US"/>
            </a:p>
          </p:txBody>
        </p:sp>
        <p:sp>
          <p:nvSpPr>
            <p:cNvPr id="8317" name="Freeform 124"/>
            <p:cNvSpPr/>
            <p:nvPr/>
          </p:nvSpPr>
          <p:spPr bwMode="auto">
            <a:xfrm>
              <a:off x="3405" y="2398"/>
              <a:ext cx="19" cy="28"/>
            </a:xfrm>
            <a:custGeom>
              <a:avLst/>
              <a:gdLst>
                <a:gd name="T0" fmla="*/ 19 w 19"/>
                <a:gd name="T1" fmla="*/ 0 h 28"/>
                <a:gd name="T2" fmla="*/ 0 w 19"/>
                <a:gd name="T3" fmla="*/ 9 h 28"/>
                <a:gd name="T4" fmla="*/ 19 w 19"/>
                <a:gd name="T5" fmla="*/ 28 h 28"/>
                <a:gd name="T6" fmla="*/ 19 w 19"/>
                <a:gd name="T7" fmla="*/ 0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19" y="0"/>
                  </a:moveTo>
                  <a:lnTo>
                    <a:pt x="0" y="9"/>
                  </a:lnTo>
                  <a:lnTo>
                    <a:pt x="19" y="28"/>
                  </a:lnTo>
                  <a:lnTo>
                    <a:pt x="19"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18" name="Freeform 125"/>
            <p:cNvSpPr/>
            <p:nvPr/>
          </p:nvSpPr>
          <p:spPr bwMode="auto">
            <a:xfrm>
              <a:off x="3396" y="2407"/>
              <a:ext cx="28" cy="19"/>
            </a:xfrm>
            <a:custGeom>
              <a:avLst/>
              <a:gdLst>
                <a:gd name="T0" fmla="*/ 9 w 28"/>
                <a:gd name="T1" fmla="*/ 0 h 19"/>
                <a:gd name="T2" fmla="*/ 0 w 28"/>
                <a:gd name="T3" fmla="*/ 19 h 19"/>
                <a:gd name="T4" fmla="*/ 28 w 28"/>
                <a:gd name="T5" fmla="*/ 19 h 19"/>
                <a:gd name="T6" fmla="*/ 9 w 28"/>
                <a:gd name="T7" fmla="*/ 0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9" y="0"/>
                  </a:moveTo>
                  <a:lnTo>
                    <a:pt x="0" y="19"/>
                  </a:lnTo>
                  <a:lnTo>
                    <a:pt x="28" y="19"/>
                  </a:lnTo>
                  <a:lnTo>
                    <a:pt x="9" y="0"/>
                  </a:lnTo>
                  <a:close/>
                </a:path>
              </a:pathLst>
            </a:custGeom>
            <a:solidFill>
              <a:srgbClr val="FF00FF"/>
            </a:solidFill>
            <a:ln w="28575">
              <a:solidFill>
                <a:schemeClr val="bg1"/>
              </a:solidFill>
              <a:round/>
            </a:ln>
          </p:spPr>
          <p:txBody>
            <a:bodyPr/>
            <a:lstStyle/>
            <a:p>
              <a:endParaRPr lang="zh-CN" altLang="en-US"/>
            </a:p>
          </p:txBody>
        </p:sp>
        <p:sp>
          <p:nvSpPr>
            <p:cNvPr id="8319" name="Freeform 126"/>
            <p:cNvSpPr/>
            <p:nvPr/>
          </p:nvSpPr>
          <p:spPr bwMode="auto">
            <a:xfrm>
              <a:off x="3396" y="2407"/>
              <a:ext cx="28" cy="19"/>
            </a:xfrm>
            <a:custGeom>
              <a:avLst/>
              <a:gdLst>
                <a:gd name="T0" fmla="*/ 9 w 28"/>
                <a:gd name="T1" fmla="*/ 0 h 19"/>
                <a:gd name="T2" fmla="*/ 0 w 28"/>
                <a:gd name="T3" fmla="*/ 19 h 19"/>
                <a:gd name="T4" fmla="*/ 28 w 28"/>
                <a:gd name="T5" fmla="*/ 19 h 19"/>
                <a:gd name="T6" fmla="*/ 9 w 28"/>
                <a:gd name="T7" fmla="*/ 0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9" y="0"/>
                  </a:moveTo>
                  <a:lnTo>
                    <a:pt x="0" y="19"/>
                  </a:lnTo>
                  <a:lnTo>
                    <a:pt x="28" y="19"/>
                  </a:lnTo>
                  <a:lnTo>
                    <a:pt x="9"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20" name="Freeform 127"/>
            <p:cNvSpPr/>
            <p:nvPr/>
          </p:nvSpPr>
          <p:spPr bwMode="auto">
            <a:xfrm>
              <a:off x="3396" y="2426"/>
              <a:ext cx="28" cy="19"/>
            </a:xfrm>
            <a:custGeom>
              <a:avLst/>
              <a:gdLst>
                <a:gd name="T0" fmla="*/ 0 w 28"/>
                <a:gd name="T1" fmla="*/ 0 h 19"/>
                <a:gd name="T2" fmla="*/ 9 w 28"/>
                <a:gd name="T3" fmla="*/ 19 h 19"/>
                <a:gd name="T4" fmla="*/ 28 w 28"/>
                <a:gd name="T5" fmla="*/ 0 h 19"/>
                <a:gd name="T6" fmla="*/ 0 w 28"/>
                <a:gd name="T7" fmla="*/ 0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0" y="0"/>
                  </a:moveTo>
                  <a:lnTo>
                    <a:pt x="9" y="19"/>
                  </a:lnTo>
                  <a:lnTo>
                    <a:pt x="28" y="0"/>
                  </a:lnTo>
                  <a:lnTo>
                    <a:pt x="0" y="0"/>
                  </a:lnTo>
                  <a:close/>
                </a:path>
              </a:pathLst>
            </a:custGeom>
            <a:solidFill>
              <a:srgbClr val="FF00FF"/>
            </a:solidFill>
            <a:ln w="28575">
              <a:solidFill>
                <a:schemeClr val="bg1"/>
              </a:solidFill>
              <a:round/>
            </a:ln>
          </p:spPr>
          <p:txBody>
            <a:bodyPr/>
            <a:lstStyle/>
            <a:p>
              <a:endParaRPr lang="zh-CN" altLang="en-US"/>
            </a:p>
          </p:txBody>
        </p:sp>
        <p:sp>
          <p:nvSpPr>
            <p:cNvPr id="8321" name="Freeform 128"/>
            <p:cNvSpPr/>
            <p:nvPr/>
          </p:nvSpPr>
          <p:spPr bwMode="auto">
            <a:xfrm>
              <a:off x="3396" y="2426"/>
              <a:ext cx="28" cy="19"/>
            </a:xfrm>
            <a:custGeom>
              <a:avLst/>
              <a:gdLst>
                <a:gd name="T0" fmla="*/ 0 w 28"/>
                <a:gd name="T1" fmla="*/ 0 h 19"/>
                <a:gd name="T2" fmla="*/ 9 w 28"/>
                <a:gd name="T3" fmla="*/ 19 h 19"/>
                <a:gd name="T4" fmla="*/ 28 w 28"/>
                <a:gd name="T5" fmla="*/ 0 h 19"/>
                <a:gd name="T6" fmla="*/ 0 w 28"/>
                <a:gd name="T7" fmla="*/ 0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0" y="0"/>
                  </a:moveTo>
                  <a:lnTo>
                    <a:pt x="9" y="19"/>
                  </a:lnTo>
                  <a:lnTo>
                    <a:pt x="28" y="0"/>
                  </a:lnTo>
                  <a:lnTo>
                    <a:pt x="0"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22" name="Freeform 129"/>
            <p:cNvSpPr/>
            <p:nvPr/>
          </p:nvSpPr>
          <p:spPr bwMode="auto">
            <a:xfrm>
              <a:off x="3405" y="2426"/>
              <a:ext cx="19" cy="26"/>
            </a:xfrm>
            <a:custGeom>
              <a:avLst/>
              <a:gdLst>
                <a:gd name="T0" fmla="*/ 0 w 19"/>
                <a:gd name="T1" fmla="*/ 19 h 26"/>
                <a:gd name="T2" fmla="*/ 19 w 19"/>
                <a:gd name="T3" fmla="*/ 26 h 26"/>
                <a:gd name="T4" fmla="*/ 19 w 19"/>
                <a:gd name="T5" fmla="*/ 0 h 26"/>
                <a:gd name="T6" fmla="*/ 0 w 19"/>
                <a:gd name="T7" fmla="*/ 19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0" y="19"/>
                  </a:moveTo>
                  <a:lnTo>
                    <a:pt x="19" y="26"/>
                  </a:lnTo>
                  <a:lnTo>
                    <a:pt x="19" y="0"/>
                  </a:lnTo>
                  <a:lnTo>
                    <a:pt x="0" y="19"/>
                  </a:lnTo>
                  <a:close/>
                </a:path>
              </a:pathLst>
            </a:custGeom>
            <a:solidFill>
              <a:srgbClr val="FF00FF"/>
            </a:solidFill>
            <a:ln w="28575">
              <a:solidFill>
                <a:schemeClr val="bg1"/>
              </a:solidFill>
              <a:round/>
            </a:ln>
          </p:spPr>
          <p:txBody>
            <a:bodyPr/>
            <a:lstStyle/>
            <a:p>
              <a:endParaRPr lang="zh-CN" altLang="en-US"/>
            </a:p>
          </p:txBody>
        </p:sp>
        <p:sp>
          <p:nvSpPr>
            <p:cNvPr id="8323" name="Freeform 130"/>
            <p:cNvSpPr/>
            <p:nvPr/>
          </p:nvSpPr>
          <p:spPr bwMode="auto">
            <a:xfrm>
              <a:off x="3405" y="2426"/>
              <a:ext cx="19" cy="26"/>
            </a:xfrm>
            <a:custGeom>
              <a:avLst/>
              <a:gdLst>
                <a:gd name="T0" fmla="*/ 0 w 19"/>
                <a:gd name="T1" fmla="*/ 19 h 26"/>
                <a:gd name="T2" fmla="*/ 19 w 19"/>
                <a:gd name="T3" fmla="*/ 26 h 26"/>
                <a:gd name="T4" fmla="*/ 19 w 19"/>
                <a:gd name="T5" fmla="*/ 0 h 26"/>
                <a:gd name="T6" fmla="*/ 0 w 19"/>
                <a:gd name="T7" fmla="*/ 19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0" y="19"/>
                  </a:moveTo>
                  <a:lnTo>
                    <a:pt x="19" y="26"/>
                  </a:lnTo>
                  <a:lnTo>
                    <a:pt x="19" y="0"/>
                  </a:lnTo>
                  <a:lnTo>
                    <a:pt x="0"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24" name="Freeform 131"/>
            <p:cNvSpPr/>
            <p:nvPr/>
          </p:nvSpPr>
          <p:spPr bwMode="auto">
            <a:xfrm>
              <a:off x="3424" y="2426"/>
              <a:ext cx="19" cy="26"/>
            </a:xfrm>
            <a:custGeom>
              <a:avLst/>
              <a:gdLst>
                <a:gd name="T0" fmla="*/ 0 w 19"/>
                <a:gd name="T1" fmla="*/ 26 h 26"/>
                <a:gd name="T2" fmla="*/ 19 w 19"/>
                <a:gd name="T3" fmla="*/ 19 h 26"/>
                <a:gd name="T4" fmla="*/ 0 w 19"/>
                <a:gd name="T5" fmla="*/ 0 h 26"/>
                <a:gd name="T6" fmla="*/ 0 w 19"/>
                <a:gd name="T7" fmla="*/ 26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0" y="26"/>
                  </a:moveTo>
                  <a:lnTo>
                    <a:pt x="19" y="19"/>
                  </a:lnTo>
                  <a:lnTo>
                    <a:pt x="0" y="0"/>
                  </a:lnTo>
                  <a:lnTo>
                    <a:pt x="0" y="26"/>
                  </a:lnTo>
                  <a:close/>
                </a:path>
              </a:pathLst>
            </a:custGeom>
            <a:solidFill>
              <a:srgbClr val="FF00FF"/>
            </a:solidFill>
            <a:ln w="28575">
              <a:solidFill>
                <a:schemeClr val="bg1"/>
              </a:solidFill>
              <a:round/>
            </a:ln>
          </p:spPr>
          <p:txBody>
            <a:bodyPr/>
            <a:lstStyle/>
            <a:p>
              <a:endParaRPr lang="zh-CN" altLang="en-US"/>
            </a:p>
          </p:txBody>
        </p:sp>
        <p:sp>
          <p:nvSpPr>
            <p:cNvPr id="8325" name="Freeform 132"/>
            <p:cNvSpPr/>
            <p:nvPr/>
          </p:nvSpPr>
          <p:spPr bwMode="auto">
            <a:xfrm>
              <a:off x="3424" y="2426"/>
              <a:ext cx="19" cy="26"/>
            </a:xfrm>
            <a:custGeom>
              <a:avLst/>
              <a:gdLst>
                <a:gd name="T0" fmla="*/ 0 w 19"/>
                <a:gd name="T1" fmla="*/ 26 h 26"/>
                <a:gd name="T2" fmla="*/ 19 w 19"/>
                <a:gd name="T3" fmla="*/ 19 h 26"/>
                <a:gd name="T4" fmla="*/ 0 w 19"/>
                <a:gd name="T5" fmla="*/ 0 h 26"/>
                <a:gd name="T6" fmla="*/ 0 w 19"/>
                <a:gd name="T7" fmla="*/ 26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0" y="26"/>
                  </a:moveTo>
                  <a:lnTo>
                    <a:pt x="19" y="19"/>
                  </a:lnTo>
                  <a:lnTo>
                    <a:pt x="0" y="0"/>
                  </a:lnTo>
                  <a:lnTo>
                    <a:pt x="0" y="26"/>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26" name="Freeform 133"/>
            <p:cNvSpPr/>
            <p:nvPr/>
          </p:nvSpPr>
          <p:spPr bwMode="auto">
            <a:xfrm>
              <a:off x="3424" y="2426"/>
              <a:ext cx="27" cy="19"/>
            </a:xfrm>
            <a:custGeom>
              <a:avLst/>
              <a:gdLst>
                <a:gd name="T0" fmla="*/ 19 w 27"/>
                <a:gd name="T1" fmla="*/ 19 h 19"/>
                <a:gd name="T2" fmla="*/ 27 w 27"/>
                <a:gd name="T3" fmla="*/ 0 h 19"/>
                <a:gd name="T4" fmla="*/ 0 w 27"/>
                <a:gd name="T5" fmla="*/ 0 h 19"/>
                <a:gd name="T6" fmla="*/ 19 w 27"/>
                <a:gd name="T7" fmla="*/ 19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19" y="19"/>
                  </a:moveTo>
                  <a:lnTo>
                    <a:pt x="27" y="0"/>
                  </a:lnTo>
                  <a:lnTo>
                    <a:pt x="0" y="0"/>
                  </a:lnTo>
                  <a:lnTo>
                    <a:pt x="19" y="19"/>
                  </a:lnTo>
                  <a:close/>
                </a:path>
              </a:pathLst>
            </a:custGeom>
            <a:solidFill>
              <a:srgbClr val="FF00FF"/>
            </a:solidFill>
            <a:ln w="28575">
              <a:solidFill>
                <a:schemeClr val="bg1"/>
              </a:solidFill>
              <a:round/>
            </a:ln>
          </p:spPr>
          <p:txBody>
            <a:bodyPr/>
            <a:lstStyle/>
            <a:p>
              <a:endParaRPr lang="zh-CN" altLang="en-US"/>
            </a:p>
          </p:txBody>
        </p:sp>
        <p:sp>
          <p:nvSpPr>
            <p:cNvPr id="8327" name="Freeform 134"/>
            <p:cNvSpPr/>
            <p:nvPr/>
          </p:nvSpPr>
          <p:spPr bwMode="auto">
            <a:xfrm>
              <a:off x="3424" y="2426"/>
              <a:ext cx="27" cy="19"/>
            </a:xfrm>
            <a:custGeom>
              <a:avLst/>
              <a:gdLst>
                <a:gd name="T0" fmla="*/ 19 w 27"/>
                <a:gd name="T1" fmla="*/ 19 h 19"/>
                <a:gd name="T2" fmla="*/ 27 w 27"/>
                <a:gd name="T3" fmla="*/ 0 h 19"/>
                <a:gd name="T4" fmla="*/ 0 w 27"/>
                <a:gd name="T5" fmla="*/ 0 h 19"/>
                <a:gd name="T6" fmla="*/ 19 w 27"/>
                <a:gd name="T7" fmla="*/ 19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19" y="19"/>
                  </a:moveTo>
                  <a:lnTo>
                    <a:pt x="27" y="0"/>
                  </a:lnTo>
                  <a:lnTo>
                    <a:pt x="0" y="0"/>
                  </a:lnTo>
                  <a:lnTo>
                    <a:pt x="19"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28" name="Freeform 135"/>
            <p:cNvSpPr/>
            <p:nvPr/>
          </p:nvSpPr>
          <p:spPr bwMode="auto">
            <a:xfrm>
              <a:off x="3799" y="2407"/>
              <a:ext cx="28" cy="19"/>
            </a:xfrm>
            <a:custGeom>
              <a:avLst/>
              <a:gdLst>
                <a:gd name="T0" fmla="*/ 28 w 28"/>
                <a:gd name="T1" fmla="*/ 19 h 19"/>
                <a:gd name="T2" fmla="*/ 20 w 28"/>
                <a:gd name="T3" fmla="*/ 0 h 19"/>
                <a:gd name="T4" fmla="*/ 0 w 28"/>
                <a:gd name="T5" fmla="*/ 19 h 19"/>
                <a:gd name="T6" fmla="*/ 28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8" y="19"/>
                  </a:moveTo>
                  <a:lnTo>
                    <a:pt x="20" y="0"/>
                  </a:lnTo>
                  <a:lnTo>
                    <a:pt x="0" y="19"/>
                  </a:lnTo>
                  <a:lnTo>
                    <a:pt x="28" y="19"/>
                  </a:lnTo>
                  <a:close/>
                </a:path>
              </a:pathLst>
            </a:custGeom>
            <a:solidFill>
              <a:srgbClr val="FF00FF"/>
            </a:solidFill>
            <a:ln w="28575">
              <a:solidFill>
                <a:schemeClr val="bg1"/>
              </a:solidFill>
              <a:round/>
            </a:ln>
          </p:spPr>
          <p:txBody>
            <a:bodyPr/>
            <a:lstStyle/>
            <a:p>
              <a:endParaRPr lang="zh-CN" altLang="en-US"/>
            </a:p>
          </p:txBody>
        </p:sp>
        <p:sp>
          <p:nvSpPr>
            <p:cNvPr id="8329" name="Freeform 136"/>
            <p:cNvSpPr/>
            <p:nvPr/>
          </p:nvSpPr>
          <p:spPr bwMode="auto">
            <a:xfrm>
              <a:off x="3799" y="2407"/>
              <a:ext cx="28" cy="19"/>
            </a:xfrm>
            <a:custGeom>
              <a:avLst/>
              <a:gdLst>
                <a:gd name="T0" fmla="*/ 28 w 28"/>
                <a:gd name="T1" fmla="*/ 19 h 19"/>
                <a:gd name="T2" fmla="*/ 20 w 28"/>
                <a:gd name="T3" fmla="*/ 0 h 19"/>
                <a:gd name="T4" fmla="*/ 0 w 28"/>
                <a:gd name="T5" fmla="*/ 19 h 19"/>
                <a:gd name="T6" fmla="*/ 28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8" y="19"/>
                  </a:moveTo>
                  <a:lnTo>
                    <a:pt x="20" y="0"/>
                  </a:lnTo>
                  <a:lnTo>
                    <a:pt x="0" y="19"/>
                  </a:lnTo>
                  <a:lnTo>
                    <a:pt x="28"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30" name="Freeform 137"/>
            <p:cNvSpPr/>
            <p:nvPr/>
          </p:nvSpPr>
          <p:spPr bwMode="auto">
            <a:xfrm>
              <a:off x="3799" y="2398"/>
              <a:ext cx="20" cy="28"/>
            </a:xfrm>
            <a:custGeom>
              <a:avLst/>
              <a:gdLst>
                <a:gd name="T0" fmla="*/ 20 w 20"/>
                <a:gd name="T1" fmla="*/ 9 h 28"/>
                <a:gd name="T2" fmla="*/ 0 w 20"/>
                <a:gd name="T3" fmla="*/ 0 h 28"/>
                <a:gd name="T4" fmla="*/ 0 w 20"/>
                <a:gd name="T5" fmla="*/ 28 h 28"/>
                <a:gd name="T6" fmla="*/ 20 w 20"/>
                <a:gd name="T7" fmla="*/ 9 h 28"/>
                <a:gd name="T8" fmla="*/ 0 60000 65536"/>
                <a:gd name="T9" fmla="*/ 0 60000 65536"/>
                <a:gd name="T10" fmla="*/ 0 60000 65536"/>
                <a:gd name="T11" fmla="*/ 0 60000 65536"/>
                <a:gd name="T12" fmla="*/ 0 w 20"/>
                <a:gd name="T13" fmla="*/ 0 h 28"/>
                <a:gd name="T14" fmla="*/ 20 w 20"/>
                <a:gd name="T15" fmla="*/ 28 h 28"/>
              </a:gdLst>
              <a:ahLst/>
              <a:cxnLst>
                <a:cxn ang="T8">
                  <a:pos x="T0" y="T1"/>
                </a:cxn>
                <a:cxn ang="T9">
                  <a:pos x="T2" y="T3"/>
                </a:cxn>
                <a:cxn ang="T10">
                  <a:pos x="T4" y="T5"/>
                </a:cxn>
                <a:cxn ang="T11">
                  <a:pos x="T6" y="T7"/>
                </a:cxn>
              </a:cxnLst>
              <a:rect l="T12" t="T13" r="T14" b="T15"/>
              <a:pathLst>
                <a:path w="20" h="28">
                  <a:moveTo>
                    <a:pt x="20" y="9"/>
                  </a:moveTo>
                  <a:lnTo>
                    <a:pt x="0" y="0"/>
                  </a:lnTo>
                  <a:lnTo>
                    <a:pt x="0" y="28"/>
                  </a:lnTo>
                  <a:lnTo>
                    <a:pt x="20" y="9"/>
                  </a:lnTo>
                  <a:close/>
                </a:path>
              </a:pathLst>
            </a:custGeom>
            <a:solidFill>
              <a:srgbClr val="FF00FF"/>
            </a:solidFill>
            <a:ln w="28575">
              <a:solidFill>
                <a:schemeClr val="bg1"/>
              </a:solidFill>
              <a:round/>
            </a:ln>
          </p:spPr>
          <p:txBody>
            <a:bodyPr/>
            <a:lstStyle/>
            <a:p>
              <a:endParaRPr lang="zh-CN" altLang="en-US"/>
            </a:p>
          </p:txBody>
        </p:sp>
        <p:sp>
          <p:nvSpPr>
            <p:cNvPr id="8331" name="Freeform 138"/>
            <p:cNvSpPr/>
            <p:nvPr/>
          </p:nvSpPr>
          <p:spPr bwMode="auto">
            <a:xfrm>
              <a:off x="3799" y="2398"/>
              <a:ext cx="20" cy="28"/>
            </a:xfrm>
            <a:custGeom>
              <a:avLst/>
              <a:gdLst>
                <a:gd name="T0" fmla="*/ 20 w 20"/>
                <a:gd name="T1" fmla="*/ 9 h 28"/>
                <a:gd name="T2" fmla="*/ 0 w 20"/>
                <a:gd name="T3" fmla="*/ 0 h 28"/>
                <a:gd name="T4" fmla="*/ 0 w 20"/>
                <a:gd name="T5" fmla="*/ 28 h 28"/>
                <a:gd name="T6" fmla="*/ 20 w 20"/>
                <a:gd name="T7" fmla="*/ 9 h 28"/>
                <a:gd name="T8" fmla="*/ 0 60000 65536"/>
                <a:gd name="T9" fmla="*/ 0 60000 65536"/>
                <a:gd name="T10" fmla="*/ 0 60000 65536"/>
                <a:gd name="T11" fmla="*/ 0 60000 65536"/>
                <a:gd name="T12" fmla="*/ 0 w 20"/>
                <a:gd name="T13" fmla="*/ 0 h 28"/>
                <a:gd name="T14" fmla="*/ 20 w 20"/>
                <a:gd name="T15" fmla="*/ 28 h 28"/>
              </a:gdLst>
              <a:ahLst/>
              <a:cxnLst>
                <a:cxn ang="T8">
                  <a:pos x="T0" y="T1"/>
                </a:cxn>
                <a:cxn ang="T9">
                  <a:pos x="T2" y="T3"/>
                </a:cxn>
                <a:cxn ang="T10">
                  <a:pos x="T4" y="T5"/>
                </a:cxn>
                <a:cxn ang="T11">
                  <a:pos x="T6" y="T7"/>
                </a:cxn>
              </a:cxnLst>
              <a:rect l="T12" t="T13" r="T14" b="T15"/>
              <a:pathLst>
                <a:path w="20" h="28">
                  <a:moveTo>
                    <a:pt x="20" y="9"/>
                  </a:moveTo>
                  <a:lnTo>
                    <a:pt x="0" y="0"/>
                  </a:lnTo>
                  <a:lnTo>
                    <a:pt x="0" y="28"/>
                  </a:lnTo>
                  <a:lnTo>
                    <a:pt x="20" y="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32" name="Freeform 139"/>
            <p:cNvSpPr/>
            <p:nvPr/>
          </p:nvSpPr>
          <p:spPr bwMode="auto">
            <a:xfrm>
              <a:off x="3780" y="2398"/>
              <a:ext cx="19" cy="28"/>
            </a:xfrm>
            <a:custGeom>
              <a:avLst/>
              <a:gdLst>
                <a:gd name="T0" fmla="*/ 19 w 19"/>
                <a:gd name="T1" fmla="*/ 0 h 28"/>
                <a:gd name="T2" fmla="*/ 0 w 19"/>
                <a:gd name="T3" fmla="*/ 9 h 28"/>
                <a:gd name="T4" fmla="*/ 19 w 19"/>
                <a:gd name="T5" fmla="*/ 28 h 28"/>
                <a:gd name="T6" fmla="*/ 19 w 19"/>
                <a:gd name="T7" fmla="*/ 0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19" y="0"/>
                  </a:moveTo>
                  <a:lnTo>
                    <a:pt x="0" y="9"/>
                  </a:lnTo>
                  <a:lnTo>
                    <a:pt x="19" y="28"/>
                  </a:lnTo>
                  <a:lnTo>
                    <a:pt x="19" y="0"/>
                  </a:lnTo>
                  <a:close/>
                </a:path>
              </a:pathLst>
            </a:custGeom>
            <a:solidFill>
              <a:srgbClr val="FF00FF"/>
            </a:solidFill>
            <a:ln w="28575">
              <a:solidFill>
                <a:schemeClr val="bg1"/>
              </a:solidFill>
              <a:round/>
            </a:ln>
          </p:spPr>
          <p:txBody>
            <a:bodyPr/>
            <a:lstStyle/>
            <a:p>
              <a:endParaRPr lang="zh-CN" altLang="en-US"/>
            </a:p>
          </p:txBody>
        </p:sp>
        <p:sp>
          <p:nvSpPr>
            <p:cNvPr id="8333" name="Freeform 140"/>
            <p:cNvSpPr/>
            <p:nvPr/>
          </p:nvSpPr>
          <p:spPr bwMode="auto">
            <a:xfrm>
              <a:off x="3780" y="2398"/>
              <a:ext cx="19" cy="28"/>
            </a:xfrm>
            <a:custGeom>
              <a:avLst/>
              <a:gdLst>
                <a:gd name="T0" fmla="*/ 19 w 19"/>
                <a:gd name="T1" fmla="*/ 0 h 28"/>
                <a:gd name="T2" fmla="*/ 0 w 19"/>
                <a:gd name="T3" fmla="*/ 9 h 28"/>
                <a:gd name="T4" fmla="*/ 19 w 19"/>
                <a:gd name="T5" fmla="*/ 28 h 28"/>
                <a:gd name="T6" fmla="*/ 19 w 19"/>
                <a:gd name="T7" fmla="*/ 0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19" y="0"/>
                  </a:moveTo>
                  <a:lnTo>
                    <a:pt x="0" y="9"/>
                  </a:lnTo>
                  <a:lnTo>
                    <a:pt x="19" y="28"/>
                  </a:lnTo>
                  <a:lnTo>
                    <a:pt x="19"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34" name="Freeform 141"/>
            <p:cNvSpPr/>
            <p:nvPr/>
          </p:nvSpPr>
          <p:spPr bwMode="auto">
            <a:xfrm>
              <a:off x="3773" y="2407"/>
              <a:ext cx="26" cy="19"/>
            </a:xfrm>
            <a:custGeom>
              <a:avLst/>
              <a:gdLst>
                <a:gd name="T0" fmla="*/ 7 w 26"/>
                <a:gd name="T1" fmla="*/ 0 h 19"/>
                <a:gd name="T2" fmla="*/ 0 w 26"/>
                <a:gd name="T3" fmla="*/ 19 h 19"/>
                <a:gd name="T4" fmla="*/ 26 w 26"/>
                <a:gd name="T5" fmla="*/ 19 h 19"/>
                <a:gd name="T6" fmla="*/ 7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7" y="0"/>
                  </a:moveTo>
                  <a:lnTo>
                    <a:pt x="0" y="19"/>
                  </a:lnTo>
                  <a:lnTo>
                    <a:pt x="26" y="19"/>
                  </a:lnTo>
                  <a:lnTo>
                    <a:pt x="7" y="0"/>
                  </a:lnTo>
                  <a:close/>
                </a:path>
              </a:pathLst>
            </a:custGeom>
            <a:solidFill>
              <a:srgbClr val="FF00FF"/>
            </a:solidFill>
            <a:ln w="28575">
              <a:solidFill>
                <a:schemeClr val="bg1"/>
              </a:solidFill>
              <a:round/>
            </a:ln>
          </p:spPr>
          <p:txBody>
            <a:bodyPr/>
            <a:lstStyle/>
            <a:p>
              <a:endParaRPr lang="zh-CN" altLang="en-US"/>
            </a:p>
          </p:txBody>
        </p:sp>
        <p:sp>
          <p:nvSpPr>
            <p:cNvPr id="8335" name="Freeform 142"/>
            <p:cNvSpPr/>
            <p:nvPr/>
          </p:nvSpPr>
          <p:spPr bwMode="auto">
            <a:xfrm>
              <a:off x="3773" y="2407"/>
              <a:ext cx="26" cy="19"/>
            </a:xfrm>
            <a:custGeom>
              <a:avLst/>
              <a:gdLst>
                <a:gd name="T0" fmla="*/ 7 w 26"/>
                <a:gd name="T1" fmla="*/ 0 h 19"/>
                <a:gd name="T2" fmla="*/ 0 w 26"/>
                <a:gd name="T3" fmla="*/ 19 h 19"/>
                <a:gd name="T4" fmla="*/ 26 w 26"/>
                <a:gd name="T5" fmla="*/ 19 h 19"/>
                <a:gd name="T6" fmla="*/ 7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7" y="0"/>
                  </a:moveTo>
                  <a:lnTo>
                    <a:pt x="0" y="19"/>
                  </a:lnTo>
                  <a:lnTo>
                    <a:pt x="26" y="19"/>
                  </a:lnTo>
                  <a:lnTo>
                    <a:pt x="7"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36" name="Freeform 143"/>
            <p:cNvSpPr/>
            <p:nvPr/>
          </p:nvSpPr>
          <p:spPr bwMode="auto">
            <a:xfrm>
              <a:off x="3773" y="2426"/>
              <a:ext cx="26" cy="19"/>
            </a:xfrm>
            <a:custGeom>
              <a:avLst/>
              <a:gdLst>
                <a:gd name="T0" fmla="*/ 0 w 26"/>
                <a:gd name="T1" fmla="*/ 0 h 19"/>
                <a:gd name="T2" fmla="*/ 7 w 26"/>
                <a:gd name="T3" fmla="*/ 19 h 19"/>
                <a:gd name="T4" fmla="*/ 26 w 26"/>
                <a:gd name="T5" fmla="*/ 0 h 19"/>
                <a:gd name="T6" fmla="*/ 0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0" y="0"/>
                  </a:moveTo>
                  <a:lnTo>
                    <a:pt x="7" y="19"/>
                  </a:lnTo>
                  <a:lnTo>
                    <a:pt x="26" y="0"/>
                  </a:lnTo>
                  <a:lnTo>
                    <a:pt x="0" y="0"/>
                  </a:lnTo>
                  <a:close/>
                </a:path>
              </a:pathLst>
            </a:custGeom>
            <a:solidFill>
              <a:srgbClr val="FF00FF"/>
            </a:solidFill>
            <a:ln w="28575">
              <a:solidFill>
                <a:schemeClr val="bg1"/>
              </a:solidFill>
              <a:round/>
            </a:ln>
          </p:spPr>
          <p:txBody>
            <a:bodyPr/>
            <a:lstStyle/>
            <a:p>
              <a:endParaRPr lang="zh-CN" altLang="en-US"/>
            </a:p>
          </p:txBody>
        </p:sp>
        <p:sp>
          <p:nvSpPr>
            <p:cNvPr id="8337" name="Freeform 144"/>
            <p:cNvSpPr/>
            <p:nvPr/>
          </p:nvSpPr>
          <p:spPr bwMode="auto">
            <a:xfrm>
              <a:off x="3773" y="2426"/>
              <a:ext cx="26" cy="19"/>
            </a:xfrm>
            <a:custGeom>
              <a:avLst/>
              <a:gdLst>
                <a:gd name="T0" fmla="*/ 0 w 26"/>
                <a:gd name="T1" fmla="*/ 0 h 19"/>
                <a:gd name="T2" fmla="*/ 7 w 26"/>
                <a:gd name="T3" fmla="*/ 19 h 19"/>
                <a:gd name="T4" fmla="*/ 26 w 26"/>
                <a:gd name="T5" fmla="*/ 0 h 19"/>
                <a:gd name="T6" fmla="*/ 0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0" y="0"/>
                  </a:moveTo>
                  <a:lnTo>
                    <a:pt x="7" y="19"/>
                  </a:lnTo>
                  <a:lnTo>
                    <a:pt x="26" y="0"/>
                  </a:lnTo>
                  <a:lnTo>
                    <a:pt x="0"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38" name="Freeform 145"/>
            <p:cNvSpPr/>
            <p:nvPr/>
          </p:nvSpPr>
          <p:spPr bwMode="auto">
            <a:xfrm>
              <a:off x="3780" y="2426"/>
              <a:ext cx="19" cy="26"/>
            </a:xfrm>
            <a:custGeom>
              <a:avLst/>
              <a:gdLst>
                <a:gd name="T0" fmla="*/ 0 w 19"/>
                <a:gd name="T1" fmla="*/ 19 h 26"/>
                <a:gd name="T2" fmla="*/ 19 w 19"/>
                <a:gd name="T3" fmla="*/ 26 h 26"/>
                <a:gd name="T4" fmla="*/ 19 w 19"/>
                <a:gd name="T5" fmla="*/ 0 h 26"/>
                <a:gd name="T6" fmla="*/ 0 w 19"/>
                <a:gd name="T7" fmla="*/ 19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0" y="19"/>
                  </a:moveTo>
                  <a:lnTo>
                    <a:pt x="19" y="26"/>
                  </a:lnTo>
                  <a:lnTo>
                    <a:pt x="19" y="0"/>
                  </a:lnTo>
                  <a:lnTo>
                    <a:pt x="0" y="19"/>
                  </a:lnTo>
                  <a:close/>
                </a:path>
              </a:pathLst>
            </a:custGeom>
            <a:solidFill>
              <a:srgbClr val="FF00FF"/>
            </a:solidFill>
            <a:ln w="28575">
              <a:solidFill>
                <a:schemeClr val="bg1"/>
              </a:solidFill>
              <a:round/>
            </a:ln>
          </p:spPr>
          <p:txBody>
            <a:bodyPr/>
            <a:lstStyle/>
            <a:p>
              <a:endParaRPr lang="zh-CN" altLang="en-US"/>
            </a:p>
          </p:txBody>
        </p:sp>
        <p:sp>
          <p:nvSpPr>
            <p:cNvPr id="8339" name="Freeform 146"/>
            <p:cNvSpPr/>
            <p:nvPr/>
          </p:nvSpPr>
          <p:spPr bwMode="auto">
            <a:xfrm>
              <a:off x="3780" y="2426"/>
              <a:ext cx="19" cy="26"/>
            </a:xfrm>
            <a:custGeom>
              <a:avLst/>
              <a:gdLst>
                <a:gd name="T0" fmla="*/ 0 w 19"/>
                <a:gd name="T1" fmla="*/ 19 h 26"/>
                <a:gd name="T2" fmla="*/ 19 w 19"/>
                <a:gd name="T3" fmla="*/ 26 h 26"/>
                <a:gd name="T4" fmla="*/ 19 w 19"/>
                <a:gd name="T5" fmla="*/ 0 h 26"/>
                <a:gd name="T6" fmla="*/ 0 w 19"/>
                <a:gd name="T7" fmla="*/ 19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0" y="19"/>
                  </a:moveTo>
                  <a:lnTo>
                    <a:pt x="19" y="26"/>
                  </a:lnTo>
                  <a:lnTo>
                    <a:pt x="19" y="0"/>
                  </a:lnTo>
                  <a:lnTo>
                    <a:pt x="0"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40" name="Freeform 147"/>
            <p:cNvSpPr/>
            <p:nvPr/>
          </p:nvSpPr>
          <p:spPr bwMode="auto">
            <a:xfrm>
              <a:off x="3799" y="2426"/>
              <a:ext cx="20" cy="26"/>
            </a:xfrm>
            <a:custGeom>
              <a:avLst/>
              <a:gdLst>
                <a:gd name="T0" fmla="*/ 0 w 20"/>
                <a:gd name="T1" fmla="*/ 26 h 26"/>
                <a:gd name="T2" fmla="*/ 20 w 20"/>
                <a:gd name="T3" fmla="*/ 19 h 26"/>
                <a:gd name="T4" fmla="*/ 0 w 20"/>
                <a:gd name="T5" fmla="*/ 0 h 26"/>
                <a:gd name="T6" fmla="*/ 0 w 20"/>
                <a:gd name="T7" fmla="*/ 26 h 26"/>
                <a:gd name="T8" fmla="*/ 0 60000 65536"/>
                <a:gd name="T9" fmla="*/ 0 60000 65536"/>
                <a:gd name="T10" fmla="*/ 0 60000 65536"/>
                <a:gd name="T11" fmla="*/ 0 60000 65536"/>
                <a:gd name="T12" fmla="*/ 0 w 20"/>
                <a:gd name="T13" fmla="*/ 0 h 26"/>
                <a:gd name="T14" fmla="*/ 20 w 20"/>
                <a:gd name="T15" fmla="*/ 26 h 26"/>
              </a:gdLst>
              <a:ahLst/>
              <a:cxnLst>
                <a:cxn ang="T8">
                  <a:pos x="T0" y="T1"/>
                </a:cxn>
                <a:cxn ang="T9">
                  <a:pos x="T2" y="T3"/>
                </a:cxn>
                <a:cxn ang="T10">
                  <a:pos x="T4" y="T5"/>
                </a:cxn>
                <a:cxn ang="T11">
                  <a:pos x="T6" y="T7"/>
                </a:cxn>
              </a:cxnLst>
              <a:rect l="T12" t="T13" r="T14" b="T15"/>
              <a:pathLst>
                <a:path w="20" h="26">
                  <a:moveTo>
                    <a:pt x="0" y="26"/>
                  </a:moveTo>
                  <a:lnTo>
                    <a:pt x="20" y="19"/>
                  </a:lnTo>
                  <a:lnTo>
                    <a:pt x="0" y="0"/>
                  </a:lnTo>
                  <a:lnTo>
                    <a:pt x="0" y="26"/>
                  </a:lnTo>
                  <a:close/>
                </a:path>
              </a:pathLst>
            </a:custGeom>
            <a:solidFill>
              <a:srgbClr val="FF00FF"/>
            </a:solidFill>
            <a:ln w="28575">
              <a:solidFill>
                <a:schemeClr val="bg1"/>
              </a:solidFill>
              <a:round/>
            </a:ln>
          </p:spPr>
          <p:txBody>
            <a:bodyPr/>
            <a:lstStyle/>
            <a:p>
              <a:endParaRPr lang="zh-CN" altLang="en-US"/>
            </a:p>
          </p:txBody>
        </p:sp>
        <p:sp>
          <p:nvSpPr>
            <p:cNvPr id="8341" name="Freeform 148"/>
            <p:cNvSpPr/>
            <p:nvPr/>
          </p:nvSpPr>
          <p:spPr bwMode="auto">
            <a:xfrm>
              <a:off x="3799" y="2426"/>
              <a:ext cx="20" cy="26"/>
            </a:xfrm>
            <a:custGeom>
              <a:avLst/>
              <a:gdLst>
                <a:gd name="T0" fmla="*/ 0 w 20"/>
                <a:gd name="T1" fmla="*/ 26 h 26"/>
                <a:gd name="T2" fmla="*/ 20 w 20"/>
                <a:gd name="T3" fmla="*/ 19 h 26"/>
                <a:gd name="T4" fmla="*/ 0 w 20"/>
                <a:gd name="T5" fmla="*/ 0 h 26"/>
                <a:gd name="T6" fmla="*/ 0 w 20"/>
                <a:gd name="T7" fmla="*/ 26 h 26"/>
                <a:gd name="T8" fmla="*/ 0 60000 65536"/>
                <a:gd name="T9" fmla="*/ 0 60000 65536"/>
                <a:gd name="T10" fmla="*/ 0 60000 65536"/>
                <a:gd name="T11" fmla="*/ 0 60000 65536"/>
                <a:gd name="T12" fmla="*/ 0 w 20"/>
                <a:gd name="T13" fmla="*/ 0 h 26"/>
                <a:gd name="T14" fmla="*/ 20 w 20"/>
                <a:gd name="T15" fmla="*/ 26 h 26"/>
              </a:gdLst>
              <a:ahLst/>
              <a:cxnLst>
                <a:cxn ang="T8">
                  <a:pos x="T0" y="T1"/>
                </a:cxn>
                <a:cxn ang="T9">
                  <a:pos x="T2" y="T3"/>
                </a:cxn>
                <a:cxn ang="T10">
                  <a:pos x="T4" y="T5"/>
                </a:cxn>
                <a:cxn ang="T11">
                  <a:pos x="T6" y="T7"/>
                </a:cxn>
              </a:cxnLst>
              <a:rect l="T12" t="T13" r="T14" b="T15"/>
              <a:pathLst>
                <a:path w="20" h="26">
                  <a:moveTo>
                    <a:pt x="0" y="26"/>
                  </a:moveTo>
                  <a:lnTo>
                    <a:pt x="20" y="19"/>
                  </a:lnTo>
                  <a:lnTo>
                    <a:pt x="0" y="0"/>
                  </a:lnTo>
                  <a:lnTo>
                    <a:pt x="0" y="26"/>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42" name="Freeform 149"/>
            <p:cNvSpPr/>
            <p:nvPr/>
          </p:nvSpPr>
          <p:spPr bwMode="auto">
            <a:xfrm>
              <a:off x="3799" y="2426"/>
              <a:ext cx="28" cy="19"/>
            </a:xfrm>
            <a:custGeom>
              <a:avLst/>
              <a:gdLst>
                <a:gd name="T0" fmla="*/ 20 w 28"/>
                <a:gd name="T1" fmla="*/ 19 h 19"/>
                <a:gd name="T2" fmla="*/ 28 w 28"/>
                <a:gd name="T3" fmla="*/ 0 h 19"/>
                <a:gd name="T4" fmla="*/ 0 w 28"/>
                <a:gd name="T5" fmla="*/ 0 h 19"/>
                <a:gd name="T6" fmla="*/ 20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0" y="19"/>
                  </a:moveTo>
                  <a:lnTo>
                    <a:pt x="28" y="0"/>
                  </a:lnTo>
                  <a:lnTo>
                    <a:pt x="0" y="0"/>
                  </a:lnTo>
                  <a:lnTo>
                    <a:pt x="20" y="19"/>
                  </a:lnTo>
                  <a:close/>
                </a:path>
              </a:pathLst>
            </a:custGeom>
            <a:solidFill>
              <a:srgbClr val="FF00FF"/>
            </a:solidFill>
            <a:ln w="28575">
              <a:solidFill>
                <a:schemeClr val="bg1"/>
              </a:solidFill>
              <a:round/>
            </a:ln>
          </p:spPr>
          <p:txBody>
            <a:bodyPr/>
            <a:lstStyle/>
            <a:p>
              <a:endParaRPr lang="zh-CN" altLang="en-US"/>
            </a:p>
          </p:txBody>
        </p:sp>
        <p:sp>
          <p:nvSpPr>
            <p:cNvPr id="8343" name="Freeform 150"/>
            <p:cNvSpPr/>
            <p:nvPr/>
          </p:nvSpPr>
          <p:spPr bwMode="auto">
            <a:xfrm>
              <a:off x="3799" y="2426"/>
              <a:ext cx="28" cy="19"/>
            </a:xfrm>
            <a:custGeom>
              <a:avLst/>
              <a:gdLst>
                <a:gd name="T0" fmla="*/ 20 w 28"/>
                <a:gd name="T1" fmla="*/ 19 h 19"/>
                <a:gd name="T2" fmla="*/ 28 w 28"/>
                <a:gd name="T3" fmla="*/ 0 h 19"/>
                <a:gd name="T4" fmla="*/ 0 w 28"/>
                <a:gd name="T5" fmla="*/ 0 h 19"/>
                <a:gd name="T6" fmla="*/ 20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0" y="19"/>
                  </a:moveTo>
                  <a:lnTo>
                    <a:pt x="28" y="0"/>
                  </a:lnTo>
                  <a:lnTo>
                    <a:pt x="0" y="0"/>
                  </a:lnTo>
                  <a:lnTo>
                    <a:pt x="20"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44" name="Freeform 151"/>
            <p:cNvSpPr/>
            <p:nvPr/>
          </p:nvSpPr>
          <p:spPr bwMode="auto">
            <a:xfrm>
              <a:off x="3799" y="2017"/>
              <a:ext cx="28" cy="19"/>
            </a:xfrm>
            <a:custGeom>
              <a:avLst/>
              <a:gdLst>
                <a:gd name="T0" fmla="*/ 28 w 28"/>
                <a:gd name="T1" fmla="*/ 19 h 19"/>
                <a:gd name="T2" fmla="*/ 20 w 28"/>
                <a:gd name="T3" fmla="*/ 0 h 19"/>
                <a:gd name="T4" fmla="*/ 0 w 28"/>
                <a:gd name="T5" fmla="*/ 19 h 19"/>
                <a:gd name="T6" fmla="*/ 28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8" y="19"/>
                  </a:moveTo>
                  <a:lnTo>
                    <a:pt x="20" y="0"/>
                  </a:lnTo>
                  <a:lnTo>
                    <a:pt x="0" y="19"/>
                  </a:lnTo>
                  <a:lnTo>
                    <a:pt x="28" y="19"/>
                  </a:lnTo>
                  <a:close/>
                </a:path>
              </a:pathLst>
            </a:custGeom>
            <a:solidFill>
              <a:srgbClr val="FF00FF"/>
            </a:solidFill>
            <a:ln w="28575">
              <a:solidFill>
                <a:schemeClr val="bg1"/>
              </a:solidFill>
              <a:round/>
            </a:ln>
          </p:spPr>
          <p:txBody>
            <a:bodyPr/>
            <a:lstStyle/>
            <a:p>
              <a:endParaRPr lang="zh-CN" altLang="en-US"/>
            </a:p>
          </p:txBody>
        </p:sp>
        <p:sp>
          <p:nvSpPr>
            <p:cNvPr id="8345" name="Freeform 152"/>
            <p:cNvSpPr/>
            <p:nvPr/>
          </p:nvSpPr>
          <p:spPr bwMode="auto">
            <a:xfrm>
              <a:off x="3799" y="2017"/>
              <a:ext cx="28" cy="19"/>
            </a:xfrm>
            <a:custGeom>
              <a:avLst/>
              <a:gdLst>
                <a:gd name="T0" fmla="*/ 28 w 28"/>
                <a:gd name="T1" fmla="*/ 19 h 19"/>
                <a:gd name="T2" fmla="*/ 20 w 28"/>
                <a:gd name="T3" fmla="*/ 0 h 19"/>
                <a:gd name="T4" fmla="*/ 0 w 28"/>
                <a:gd name="T5" fmla="*/ 19 h 19"/>
                <a:gd name="T6" fmla="*/ 28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8" y="19"/>
                  </a:moveTo>
                  <a:lnTo>
                    <a:pt x="20" y="0"/>
                  </a:lnTo>
                  <a:lnTo>
                    <a:pt x="0" y="19"/>
                  </a:lnTo>
                  <a:lnTo>
                    <a:pt x="28"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46" name="Freeform 153"/>
            <p:cNvSpPr/>
            <p:nvPr/>
          </p:nvSpPr>
          <p:spPr bwMode="auto">
            <a:xfrm>
              <a:off x="3799" y="2010"/>
              <a:ext cx="20" cy="26"/>
            </a:xfrm>
            <a:custGeom>
              <a:avLst/>
              <a:gdLst>
                <a:gd name="T0" fmla="*/ 20 w 20"/>
                <a:gd name="T1" fmla="*/ 7 h 26"/>
                <a:gd name="T2" fmla="*/ 0 w 20"/>
                <a:gd name="T3" fmla="*/ 0 h 26"/>
                <a:gd name="T4" fmla="*/ 0 w 20"/>
                <a:gd name="T5" fmla="*/ 26 h 26"/>
                <a:gd name="T6" fmla="*/ 20 w 20"/>
                <a:gd name="T7" fmla="*/ 7 h 26"/>
                <a:gd name="T8" fmla="*/ 0 60000 65536"/>
                <a:gd name="T9" fmla="*/ 0 60000 65536"/>
                <a:gd name="T10" fmla="*/ 0 60000 65536"/>
                <a:gd name="T11" fmla="*/ 0 60000 65536"/>
                <a:gd name="T12" fmla="*/ 0 w 20"/>
                <a:gd name="T13" fmla="*/ 0 h 26"/>
                <a:gd name="T14" fmla="*/ 20 w 20"/>
                <a:gd name="T15" fmla="*/ 26 h 26"/>
              </a:gdLst>
              <a:ahLst/>
              <a:cxnLst>
                <a:cxn ang="T8">
                  <a:pos x="T0" y="T1"/>
                </a:cxn>
                <a:cxn ang="T9">
                  <a:pos x="T2" y="T3"/>
                </a:cxn>
                <a:cxn ang="T10">
                  <a:pos x="T4" y="T5"/>
                </a:cxn>
                <a:cxn ang="T11">
                  <a:pos x="T6" y="T7"/>
                </a:cxn>
              </a:cxnLst>
              <a:rect l="T12" t="T13" r="T14" b="T15"/>
              <a:pathLst>
                <a:path w="20" h="26">
                  <a:moveTo>
                    <a:pt x="20" y="7"/>
                  </a:moveTo>
                  <a:lnTo>
                    <a:pt x="0" y="0"/>
                  </a:lnTo>
                  <a:lnTo>
                    <a:pt x="0" y="26"/>
                  </a:lnTo>
                  <a:lnTo>
                    <a:pt x="20" y="7"/>
                  </a:lnTo>
                  <a:close/>
                </a:path>
              </a:pathLst>
            </a:custGeom>
            <a:solidFill>
              <a:srgbClr val="FF00FF"/>
            </a:solidFill>
            <a:ln w="28575">
              <a:solidFill>
                <a:schemeClr val="bg1"/>
              </a:solidFill>
              <a:round/>
            </a:ln>
          </p:spPr>
          <p:txBody>
            <a:bodyPr/>
            <a:lstStyle/>
            <a:p>
              <a:endParaRPr lang="zh-CN" altLang="en-US"/>
            </a:p>
          </p:txBody>
        </p:sp>
        <p:sp>
          <p:nvSpPr>
            <p:cNvPr id="8347" name="Freeform 154"/>
            <p:cNvSpPr/>
            <p:nvPr/>
          </p:nvSpPr>
          <p:spPr bwMode="auto">
            <a:xfrm>
              <a:off x="3799" y="2010"/>
              <a:ext cx="20" cy="26"/>
            </a:xfrm>
            <a:custGeom>
              <a:avLst/>
              <a:gdLst>
                <a:gd name="T0" fmla="*/ 20 w 20"/>
                <a:gd name="T1" fmla="*/ 7 h 26"/>
                <a:gd name="T2" fmla="*/ 0 w 20"/>
                <a:gd name="T3" fmla="*/ 0 h 26"/>
                <a:gd name="T4" fmla="*/ 0 w 20"/>
                <a:gd name="T5" fmla="*/ 26 h 26"/>
                <a:gd name="T6" fmla="*/ 20 w 20"/>
                <a:gd name="T7" fmla="*/ 7 h 26"/>
                <a:gd name="T8" fmla="*/ 0 60000 65536"/>
                <a:gd name="T9" fmla="*/ 0 60000 65536"/>
                <a:gd name="T10" fmla="*/ 0 60000 65536"/>
                <a:gd name="T11" fmla="*/ 0 60000 65536"/>
                <a:gd name="T12" fmla="*/ 0 w 20"/>
                <a:gd name="T13" fmla="*/ 0 h 26"/>
                <a:gd name="T14" fmla="*/ 20 w 20"/>
                <a:gd name="T15" fmla="*/ 26 h 26"/>
              </a:gdLst>
              <a:ahLst/>
              <a:cxnLst>
                <a:cxn ang="T8">
                  <a:pos x="T0" y="T1"/>
                </a:cxn>
                <a:cxn ang="T9">
                  <a:pos x="T2" y="T3"/>
                </a:cxn>
                <a:cxn ang="T10">
                  <a:pos x="T4" y="T5"/>
                </a:cxn>
                <a:cxn ang="T11">
                  <a:pos x="T6" y="T7"/>
                </a:cxn>
              </a:cxnLst>
              <a:rect l="T12" t="T13" r="T14" b="T15"/>
              <a:pathLst>
                <a:path w="20" h="26">
                  <a:moveTo>
                    <a:pt x="20" y="7"/>
                  </a:moveTo>
                  <a:lnTo>
                    <a:pt x="0" y="0"/>
                  </a:lnTo>
                  <a:lnTo>
                    <a:pt x="0" y="26"/>
                  </a:lnTo>
                  <a:lnTo>
                    <a:pt x="20" y="7"/>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48" name="Freeform 155"/>
            <p:cNvSpPr/>
            <p:nvPr/>
          </p:nvSpPr>
          <p:spPr bwMode="auto">
            <a:xfrm>
              <a:off x="3780" y="2010"/>
              <a:ext cx="19" cy="26"/>
            </a:xfrm>
            <a:custGeom>
              <a:avLst/>
              <a:gdLst>
                <a:gd name="T0" fmla="*/ 19 w 19"/>
                <a:gd name="T1" fmla="*/ 0 h 26"/>
                <a:gd name="T2" fmla="*/ 0 w 19"/>
                <a:gd name="T3" fmla="*/ 7 h 26"/>
                <a:gd name="T4" fmla="*/ 19 w 19"/>
                <a:gd name="T5" fmla="*/ 26 h 26"/>
                <a:gd name="T6" fmla="*/ 19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7"/>
                  </a:lnTo>
                  <a:lnTo>
                    <a:pt x="19" y="26"/>
                  </a:lnTo>
                  <a:lnTo>
                    <a:pt x="19" y="0"/>
                  </a:lnTo>
                  <a:close/>
                </a:path>
              </a:pathLst>
            </a:custGeom>
            <a:solidFill>
              <a:srgbClr val="FF00FF"/>
            </a:solidFill>
            <a:ln w="28575">
              <a:solidFill>
                <a:schemeClr val="bg1"/>
              </a:solidFill>
              <a:round/>
            </a:ln>
          </p:spPr>
          <p:txBody>
            <a:bodyPr/>
            <a:lstStyle/>
            <a:p>
              <a:endParaRPr lang="zh-CN" altLang="en-US"/>
            </a:p>
          </p:txBody>
        </p:sp>
        <p:sp>
          <p:nvSpPr>
            <p:cNvPr id="8349" name="Freeform 156"/>
            <p:cNvSpPr/>
            <p:nvPr/>
          </p:nvSpPr>
          <p:spPr bwMode="auto">
            <a:xfrm>
              <a:off x="3780" y="2010"/>
              <a:ext cx="19" cy="26"/>
            </a:xfrm>
            <a:custGeom>
              <a:avLst/>
              <a:gdLst>
                <a:gd name="T0" fmla="*/ 19 w 19"/>
                <a:gd name="T1" fmla="*/ 0 h 26"/>
                <a:gd name="T2" fmla="*/ 0 w 19"/>
                <a:gd name="T3" fmla="*/ 7 h 26"/>
                <a:gd name="T4" fmla="*/ 19 w 19"/>
                <a:gd name="T5" fmla="*/ 26 h 26"/>
                <a:gd name="T6" fmla="*/ 19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7"/>
                  </a:lnTo>
                  <a:lnTo>
                    <a:pt x="19" y="26"/>
                  </a:lnTo>
                  <a:lnTo>
                    <a:pt x="19"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50" name="Freeform 157"/>
            <p:cNvSpPr/>
            <p:nvPr/>
          </p:nvSpPr>
          <p:spPr bwMode="auto">
            <a:xfrm>
              <a:off x="3773" y="2017"/>
              <a:ext cx="26" cy="19"/>
            </a:xfrm>
            <a:custGeom>
              <a:avLst/>
              <a:gdLst>
                <a:gd name="T0" fmla="*/ 7 w 26"/>
                <a:gd name="T1" fmla="*/ 0 h 19"/>
                <a:gd name="T2" fmla="*/ 0 w 26"/>
                <a:gd name="T3" fmla="*/ 19 h 19"/>
                <a:gd name="T4" fmla="*/ 26 w 26"/>
                <a:gd name="T5" fmla="*/ 19 h 19"/>
                <a:gd name="T6" fmla="*/ 7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7" y="0"/>
                  </a:moveTo>
                  <a:lnTo>
                    <a:pt x="0" y="19"/>
                  </a:lnTo>
                  <a:lnTo>
                    <a:pt x="26" y="19"/>
                  </a:lnTo>
                  <a:lnTo>
                    <a:pt x="7" y="0"/>
                  </a:lnTo>
                  <a:close/>
                </a:path>
              </a:pathLst>
            </a:custGeom>
            <a:solidFill>
              <a:srgbClr val="FF00FF"/>
            </a:solidFill>
            <a:ln w="28575">
              <a:solidFill>
                <a:schemeClr val="bg1"/>
              </a:solidFill>
              <a:round/>
            </a:ln>
          </p:spPr>
          <p:txBody>
            <a:bodyPr/>
            <a:lstStyle/>
            <a:p>
              <a:endParaRPr lang="zh-CN" altLang="en-US"/>
            </a:p>
          </p:txBody>
        </p:sp>
        <p:sp>
          <p:nvSpPr>
            <p:cNvPr id="8351" name="Freeform 158"/>
            <p:cNvSpPr/>
            <p:nvPr/>
          </p:nvSpPr>
          <p:spPr bwMode="auto">
            <a:xfrm>
              <a:off x="3773" y="2017"/>
              <a:ext cx="26" cy="19"/>
            </a:xfrm>
            <a:custGeom>
              <a:avLst/>
              <a:gdLst>
                <a:gd name="T0" fmla="*/ 7 w 26"/>
                <a:gd name="T1" fmla="*/ 0 h 19"/>
                <a:gd name="T2" fmla="*/ 0 w 26"/>
                <a:gd name="T3" fmla="*/ 19 h 19"/>
                <a:gd name="T4" fmla="*/ 26 w 26"/>
                <a:gd name="T5" fmla="*/ 19 h 19"/>
                <a:gd name="T6" fmla="*/ 7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7" y="0"/>
                  </a:moveTo>
                  <a:lnTo>
                    <a:pt x="0" y="19"/>
                  </a:lnTo>
                  <a:lnTo>
                    <a:pt x="26" y="19"/>
                  </a:lnTo>
                  <a:lnTo>
                    <a:pt x="7"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52" name="Freeform 159"/>
            <p:cNvSpPr/>
            <p:nvPr/>
          </p:nvSpPr>
          <p:spPr bwMode="auto">
            <a:xfrm>
              <a:off x="3773" y="2036"/>
              <a:ext cx="26" cy="19"/>
            </a:xfrm>
            <a:custGeom>
              <a:avLst/>
              <a:gdLst>
                <a:gd name="T0" fmla="*/ 0 w 26"/>
                <a:gd name="T1" fmla="*/ 0 h 19"/>
                <a:gd name="T2" fmla="*/ 7 w 26"/>
                <a:gd name="T3" fmla="*/ 19 h 19"/>
                <a:gd name="T4" fmla="*/ 26 w 26"/>
                <a:gd name="T5" fmla="*/ 0 h 19"/>
                <a:gd name="T6" fmla="*/ 0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0" y="0"/>
                  </a:moveTo>
                  <a:lnTo>
                    <a:pt x="7" y="19"/>
                  </a:lnTo>
                  <a:lnTo>
                    <a:pt x="26" y="0"/>
                  </a:lnTo>
                  <a:lnTo>
                    <a:pt x="0" y="0"/>
                  </a:lnTo>
                  <a:close/>
                </a:path>
              </a:pathLst>
            </a:custGeom>
            <a:solidFill>
              <a:srgbClr val="FF00FF"/>
            </a:solidFill>
            <a:ln w="28575">
              <a:solidFill>
                <a:schemeClr val="bg1"/>
              </a:solidFill>
              <a:round/>
            </a:ln>
          </p:spPr>
          <p:txBody>
            <a:bodyPr/>
            <a:lstStyle/>
            <a:p>
              <a:endParaRPr lang="zh-CN" altLang="en-US"/>
            </a:p>
          </p:txBody>
        </p:sp>
        <p:sp>
          <p:nvSpPr>
            <p:cNvPr id="8353" name="Freeform 160"/>
            <p:cNvSpPr/>
            <p:nvPr/>
          </p:nvSpPr>
          <p:spPr bwMode="auto">
            <a:xfrm>
              <a:off x="3773" y="2036"/>
              <a:ext cx="26" cy="19"/>
            </a:xfrm>
            <a:custGeom>
              <a:avLst/>
              <a:gdLst>
                <a:gd name="T0" fmla="*/ 0 w 26"/>
                <a:gd name="T1" fmla="*/ 0 h 19"/>
                <a:gd name="T2" fmla="*/ 7 w 26"/>
                <a:gd name="T3" fmla="*/ 19 h 19"/>
                <a:gd name="T4" fmla="*/ 26 w 26"/>
                <a:gd name="T5" fmla="*/ 0 h 19"/>
                <a:gd name="T6" fmla="*/ 0 w 26"/>
                <a:gd name="T7" fmla="*/ 0 h 19"/>
                <a:gd name="T8" fmla="*/ 0 60000 65536"/>
                <a:gd name="T9" fmla="*/ 0 60000 65536"/>
                <a:gd name="T10" fmla="*/ 0 60000 65536"/>
                <a:gd name="T11" fmla="*/ 0 60000 65536"/>
                <a:gd name="T12" fmla="*/ 0 w 26"/>
                <a:gd name="T13" fmla="*/ 0 h 19"/>
                <a:gd name="T14" fmla="*/ 26 w 26"/>
                <a:gd name="T15" fmla="*/ 19 h 19"/>
              </a:gdLst>
              <a:ahLst/>
              <a:cxnLst>
                <a:cxn ang="T8">
                  <a:pos x="T0" y="T1"/>
                </a:cxn>
                <a:cxn ang="T9">
                  <a:pos x="T2" y="T3"/>
                </a:cxn>
                <a:cxn ang="T10">
                  <a:pos x="T4" y="T5"/>
                </a:cxn>
                <a:cxn ang="T11">
                  <a:pos x="T6" y="T7"/>
                </a:cxn>
              </a:cxnLst>
              <a:rect l="T12" t="T13" r="T14" b="T15"/>
              <a:pathLst>
                <a:path w="26" h="19">
                  <a:moveTo>
                    <a:pt x="0" y="0"/>
                  </a:moveTo>
                  <a:lnTo>
                    <a:pt x="7" y="19"/>
                  </a:lnTo>
                  <a:lnTo>
                    <a:pt x="26" y="0"/>
                  </a:lnTo>
                  <a:lnTo>
                    <a:pt x="0"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54" name="Freeform 161"/>
            <p:cNvSpPr/>
            <p:nvPr/>
          </p:nvSpPr>
          <p:spPr bwMode="auto">
            <a:xfrm>
              <a:off x="3780" y="2036"/>
              <a:ext cx="19" cy="28"/>
            </a:xfrm>
            <a:custGeom>
              <a:avLst/>
              <a:gdLst>
                <a:gd name="T0" fmla="*/ 0 w 19"/>
                <a:gd name="T1" fmla="*/ 19 h 28"/>
                <a:gd name="T2" fmla="*/ 19 w 19"/>
                <a:gd name="T3" fmla="*/ 28 h 28"/>
                <a:gd name="T4" fmla="*/ 19 w 19"/>
                <a:gd name="T5" fmla="*/ 0 h 28"/>
                <a:gd name="T6" fmla="*/ 0 w 19"/>
                <a:gd name="T7" fmla="*/ 19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0" y="19"/>
                  </a:moveTo>
                  <a:lnTo>
                    <a:pt x="19" y="28"/>
                  </a:lnTo>
                  <a:lnTo>
                    <a:pt x="19" y="0"/>
                  </a:lnTo>
                  <a:lnTo>
                    <a:pt x="0" y="19"/>
                  </a:lnTo>
                  <a:close/>
                </a:path>
              </a:pathLst>
            </a:custGeom>
            <a:solidFill>
              <a:srgbClr val="FF00FF"/>
            </a:solidFill>
            <a:ln w="28575">
              <a:solidFill>
                <a:schemeClr val="bg1"/>
              </a:solidFill>
              <a:round/>
            </a:ln>
          </p:spPr>
          <p:txBody>
            <a:bodyPr/>
            <a:lstStyle/>
            <a:p>
              <a:endParaRPr lang="zh-CN" altLang="en-US"/>
            </a:p>
          </p:txBody>
        </p:sp>
        <p:sp>
          <p:nvSpPr>
            <p:cNvPr id="8355" name="Freeform 162"/>
            <p:cNvSpPr/>
            <p:nvPr/>
          </p:nvSpPr>
          <p:spPr bwMode="auto">
            <a:xfrm>
              <a:off x="3780" y="2036"/>
              <a:ext cx="19" cy="28"/>
            </a:xfrm>
            <a:custGeom>
              <a:avLst/>
              <a:gdLst>
                <a:gd name="T0" fmla="*/ 0 w 19"/>
                <a:gd name="T1" fmla="*/ 19 h 28"/>
                <a:gd name="T2" fmla="*/ 19 w 19"/>
                <a:gd name="T3" fmla="*/ 28 h 28"/>
                <a:gd name="T4" fmla="*/ 19 w 19"/>
                <a:gd name="T5" fmla="*/ 0 h 28"/>
                <a:gd name="T6" fmla="*/ 0 w 19"/>
                <a:gd name="T7" fmla="*/ 19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0" y="19"/>
                  </a:moveTo>
                  <a:lnTo>
                    <a:pt x="19" y="28"/>
                  </a:lnTo>
                  <a:lnTo>
                    <a:pt x="19" y="0"/>
                  </a:lnTo>
                  <a:lnTo>
                    <a:pt x="0"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56" name="Freeform 163"/>
            <p:cNvSpPr/>
            <p:nvPr/>
          </p:nvSpPr>
          <p:spPr bwMode="auto">
            <a:xfrm>
              <a:off x="3799" y="2036"/>
              <a:ext cx="20" cy="28"/>
            </a:xfrm>
            <a:custGeom>
              <a:avLst/>
              <a:gdLst>
                <a:gd name="T0" fmla="*/ 0 w 20"/>
                <a:gd name="T1" fmla="*/ 28 h 28"/>
                <a:gd name="T2" fmla="*/ 20 w 20"/>
                <a:gd name="T3" fmla="*/ 19 h 28"/>
                <a:gd name="T4" fmla="*/ 0 w 20"/>
                <a:gd name="T5" fmla="*/ 0 h 28"/>
                <a:gd name="T6" fmla="*/ 0 w 20"/>
                <a:gd name="T7" fmla="*/ 28 h 28"/>
                <a:gd name="T8" fmla="*/ 0 60000 65536"/>
                <a:gd name="T9" fmla="*/ 0 60000 65536"/>
                <a:gd name="T10" fmla="*/ 0 60000 65536"/>
                <a:gd name="T11" fmla="*/ 0 60000 65536"/>
                <a:gd name="T12" fmla="*/ 0 w 20"/>
                <a:gd name="T13" fmla="*/ 0 h 28"/>
                <a:gd name="T14" fmla="*/ 20 w 20"/>
                <a:gd name="T15" fmla="*/ 28 h 28"/>
              </a:gdLst>
              <a:ahLst/>
              <a:cxnLst>
                <a:cxn ang="T8">
                  <a:pos x="T0" y="T1"/>
                </a:cxn>
                <a:cxn ang="T9">
                  <a:pos x="T2" y="T3"/>
                </a:cxn>
                <a:cxn ang="T10">
                  <a:pos x="T4" y="T5"/>
                </a:cxn>
                <a:cxn ang="T11">
                  <a:pos x="T6" y="T7"/>
                </a:cxn>
              </a:cxnLst>
              <a:rect l="T12" t="T13" r="T14" b="T15"/>
              <a:pathLst>
                <a:path w="20" h="28">
                  <a:moveTo>
                    <a:pt x="0" y="28"/>
                  </a:moveTo>
                  <a:lnTo>
                    <a:pt x="20" y="19"/>
                  </a:lnTo>
                  <a:lnTo>
                    <a:pt x="0" y="0"/>
                  </a:lnTo>
                  <a:lnTo>
                    <a:pt x="0" y="28"/>
                  </a:lnTo>
                  <a:close/>
                </a:path>
              </a:pathLst>
            </a:custGeom>
            <a:solidFill>
              <a:srgbClr val="FF00FF"/>
            </a:solidFill>
            <a:ln w="28575">
              <a:solidFill>
                <a:schemeClr val="bg1"/>
              </a:solidFill>
              <a:round/>
            </a:ln>
          </p:spPr>
          <p:txBody>
            <a:bodyPr/>
            <a:lstStyle/>
            <a:p>
              <a:endParaRPr lang="zh-CN" altLang="en-US"/>
            </a:p>
          </p:txBody>
        </p:sp>
        <p:sp>
          <p:nvSpPr>
            <p:cNvPr id="8357" name="Freeform 164"/>
            <p:cNvSpPr/>
            <p:nvPr/>
          </p:nvSpPr>
          <p:spPr bwMode="auto">
            <a:xfrm>
              <a:off x="3799" y="2036"/>
              <a:ext cx="20" cy="28"/>
            </a:xfrm>
            <a:custGeom>
              <a:avLst/>
              <a:gdLst>
                <a:gd name="T0" fmla="*/ 0 w 20"/>
                <a:gd name="T1" fmla="*/ 28 h 28"/>
                <a:gd name="T2" fmla="*/ 20 w 20"/>
                <a:gd name="T3" fmla="*/ 19 h 28"/>
                <a:gd name="T4" fmla="*/ 0 w 20"/>
                <a:gd name="T5" fmla="*/ 0 h 28"/>
                <a:gd name="T6" fmla="*/ 0 w 20"/>
                <a:gd name="T7" fmla="*/ 28 h 28"/>
                <a:gd name="T8" fmla="*/ 0 60000 65536"/>
                <a:gd name="T9" fmla="*/ 0 60000 65536"/>
                <a:gd name="T10" fmla="*/ 0 60000 65536"/>
                <a:gd name="T11" fmla="*/ 0 60000 65536"/>
                <a:gd name="T12" fmla="*/ 0 w 20"/>
                <a:gd name="T13" fmla="*/ 0 h 28"/>
                <a:gd name="T14" fmla="*/ 20 w 20"/>
                <a:gd name="T15" fmla="*/ 28 h 28"/>
              </a:gdLst>
              <a:ahLst/>
              <a:cxnLst>
                <a:cxn ang="T8">
                  <a:pos x="T0" y="T1"/>
                </a:cxn>
                <a:cxn ang="T9">
                  <a:pos x="T2" y="T3"/>
                </a:cxn>
                <a:cxn ang="T10">
                  <a:pos x="T4" y="T5"/>
                </a:cxn>
                <a:cxn ang="T11">
                  <a:pos x="T6" y="T7"/>
                </a:cxn>
              </a:cxnLst>
              <a:rect l="T12" t="T13" r="T14" b="T15"/>
              <a:pathLst>
                <a:path w="20" h="28">
                  <a:moveTo>
                    <a:pt x="0" y="28"/>
                  </a:moveTo>
                  <a:lnTo>
                    <a:pt x="20" y="19"/>
                  </a:lnTo>
                  <a:lnTo>
                    <a:pt x="0" y="0"/>
                  </a:lnTo>
                  <a:lnTo>
                    <a:pt x="0" y="28"/>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58" name="Freeform 165"/>
            <p:cNvSpPr/>
            <p:nvPr/>
          </p:nvSpPr>
          <p:spPr bwMode="auto">
            <a:xfrm>
              <a:off x="3799" y="2036"/>
              <a:ext cx="28" cy="19"/>
            </a:xfrm>
            <a:custGeom>
              <a:avLst/>
              <a:gdLst>
                <a:gd name="T0" fmla="*/ 20 w 28"/>
                <a:gd name="T1" fmla="*/ 19 h 19"/>
                <a:gd name="T2" fmla="*/ 28 w 28"/>
                <a:gd name="T3" fmla="*/ 0 h 19"/>
                <a:gd name="T4" fmla="*/ 0 w 28"/>
                <a:gd name="T5" fmla="*/ 0 h 19"/>
                <a:gd name="T6" fmla="*/ 20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0" y="19"/>
                  </a:moveTo>
                  <a:lnTo>
                    <a:pt x="28" y="0"/>
                  </a:lnTo>
                  <a:lnTo>
                    <a:pt x="0" y="0"/>
                  </a:lnTo>
                  <a:lnTo>
                    <a:pt x="20" y="19"/>
                  </a:lnTo>
                  <a:close/>
                </a:path>
              </a:pathLst>
            </a:custGeom>
            <a:solidFill>
              <a:srgbClr val="FF00FF"/>
            </a:solidFill>
            <a:ln w="28575">
              <a:solidFill>
                <a:schemeClr val="bg1"/>
              </a:solidFill>
              <a:round/>
            </a:ln>
          </p:spPr>
          <p:txBody>
            <a:bodyPr/>
            <a:lstStyle/>
            <a:p>
              <a:endParaRPr lang="zh-CN" altLang="en-US"/>
            </a:p>
          </p:txBody>
        </p:sp>
        <p:sp>
          <p:nvSpPr>
            <p:cNvPr id="8359" name="Freeform 166"/>
            <p:cNvSpPr/>
            <p:nvPr/>
          </p:nvSpPr>
          <p:spPr bwMode="auto">
            <a:xfrm>
              <a:off x="3799" y="2036"/>
              <a:ext cx="28" cy="19"/>
            </a:xfrm>
            <a:custGeom>
              <a:avLst/>
              <a:gdLst>
                <a:gd name="T0" fmla="*/ 20 w 28"/>
                <a:gd name="T1" fmla="*/ 19 h 19"/>
                <a:gd name="T2" fmla="*/ 28 w 28"/>
                <a:gd name="T3" fmla="*/ 0 h 19"/>
                <a:gd name="T4" fmla="*/ 0 w 28"/>
                <a:gd name="T5" fmla="*/ 0 h 19"/>
                <a:gd name="T6" fmla="*/ 20 w 28"/>
                <a:gd name="T7" fmla="*/ 19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0" y="19"/>
                  </a:moveTo>
                  <a:lnTo>
                    <a:pt x="28" y="0"/>
                  </a:lnTo>
                  <a:lnTo>
                    <a:pt x="0" y="0"/>
                  </a:lnTo>
                  <a:lnTo>
                    <a:pt x="20"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60" name="Freeform 167"/>
            <p:cNvSpPr/>
            <p:nvPr/>
          </p:nvSpPr>
          <p:spPr bwMode="auto">
            <a:xfrm>
              <a:off x="3424" y="3135"/>
              <a:ext cx="27" cy="19"/>
            </a:xfrm>
            <a:custGeom>
              <a:avLst/>
              <a:gdLst>
                <a:gd name="T0" fmla="*/ 27 w 27"/>
                <a:gd name="T1" fmla="*/ 19 h 19"/>
                <a:gd name="T2" fmla="*/ 19 w 27"/>
                <a:gd name="T3" fmla="*/ 0 h 19"/>
                <a:gd name="T4" fmla="*/ 0 w 27"/>
                <a:gd name="T5" fmla="*/ 19 h 19"/>
                <a:gd name="T6" fmla="*/ 27 w 27"/>
                <a:gd name="T7" fmla="*/ 19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27" y="19"/>
                  </a:moveTo>
                  <a:lnTo>
                    <a:pt x="19" y="0"/>
                  </a:lnTo>
                  <a:lnTo>
                    <a:pt x="0" y="19"/>
                  </a:lnTo>
                  <a:lnTo>
                    <a:pt x="27" y="19"/>
                  </a:lnTo>
                  <a:close/>
                </a:path>
              </a:pathLst>
            </a:custGeom>
            <a:solidFill>
              <a:srgbClr val="FF00FF"/>
            </a:solidFill>
            <a:ln w="28575">
              <a:solidFill>
                <a:schemeClr val="bg1"/>
              </a:solidFill>
              <a:round/>
            </a:ln>
          </p:spPr>
          <p:txBody>
            <a:bodyPr/>
            <a:lstStyle/>
            <a:p>
              <a:endParaRPr lang="zh-CN" altLang="en-US"/>
            </a:p>
          </p:txBody>
        </p:sp>
        <p:sp>
          <p:nvSpPr>
            <p:cNvPr id="8361" name="Freeform 168"/>
            <p:cNvSpPr/>
            <p:nvPr/>
          </p:nvSpPr>
          <p:spPr bwMode="auto">
            <a:xfrm>
              <a:off x="3424" y="3135"/>
              <a:ext cx="27" cy="19"/>
            </a:xfrm>
            <a:custGeom>
              <a:avLst/>
              <a:gdLst>
                <a:gd name="T0" fmla="*/ 27 w 27"/>
                <a:gd name="T1" fmla="*/ 19 h 19"/>
                <a:gd name="T2" fmla="*/ 19 w 27"/>
                <a:gd name="T3" fmla="*/ 0 h 19"/>
                <a:gd name="T4" fmla="*/ 0 w 27"/>
                <a:gd name="T5" fmla="*/ 19 h 19"/>
                <a:gd name="T6" fmla="*/ 27 w 27"/>
                <a:gd name="T7" fmla="*/ 19 h 19"/>
                <a:gd name="T8" fmla="*/ 0 60000 65536"/>
                <a:gd name="T9" fmla="*/ 0 60000 65536"/>
                <a:gd name="T10" fmla="*/ 0 60000 65536"/>
                <a:gd name="T11" fmla="*/ 0 60000 65536"/>
                <a:gd name="T12" fmla="*/ 0 w 27"/>
                <a:gd name="T13" fmla="*/ 0 h 19"/>
                <a:gd name="T14" fmla="*/ 27 w 27"/>
                <a:gd name="T15" fmla="*/ 19 h 19"/>
              </a:gdLst>
              <a:ahLst/>
              <a:cxnLst>
                <a:cxn ang="T8">
                  <a:pos x="T0" y="T1"/>
                </a:cxn>
                <a:cxn ang="T9">
                  <a:pos x="T2" y="T3"/>
                </a:cxn>
                <a:cxn ang="T10">
                  <a:pos x="T4" y="T5"/>
                </a:cxn>
                <a:cxn ang="T11">
                  <a:pos x="T6" y="T7"/>
                </a:cxn>
              </a:cxnLst>
              <a:rect l="T12" t="T13" r="T14" b="T15"/>
              <a:pathLst>
                <a:path w="27" h="19">
                  <a:moveTo>
                    <a:pt x="27" y="19"/>
                  </a:moveTo>
                  <a:lnTo>
                    <a:pt x="19" y="0"/>
                  </a:lnTo>
                  <a:lnTo>
                    <a:pt x="0" y="19"/>
                  </a:lnTo>
                  <a:lnTo>
                    <a:pt x="27" y="19"/>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62" name="Freeform 169"/>
            <p:cNvSpPr/>
            <p:nvPr/>
          </p:nvSpPr>
          <p:spPr bwMode="auto">
            <a:xfrm>
              <a:off x="3424" y="3128"/>
              <a:ext cx="19" cy="26"/>
            </a:xfrm>
            <a:custGeom>
              <a:avLst/>
              <a:gdLst>
                <a:gd name="T0" fmla="*/ 19 w 19"/>
                <a:gd name="T1" fmla="*/ 7 h 26"/>
                <a:gd name="T2" fmla="*/ 0 w 19"/>
                <a:gd name="T3" fmla="*/ 0 h 26"/>
                <a:gd name="T4" fmla="*/ 0 w 19"/>
                <a:gd name="T5" fmla="*/ 26 h 26"/>
                <a:gd name="T6" fmla="*/ 19 w 19"/>
                <a:gd name="T7" fmla="*/ 7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7"/>
                  </a:moveTo>
                  <a:lnTo>
                    <a:pt x="0" y="0"/>
                  </a:lnTo>
                  <a:lnTo>
                    <a:pt x="0" y="26"/>
                  </a:lnTo>
                  <a:lnTo>
                    <a:pt x="19" y="7"/>
                  </a:lnTo>
                  <a:close/>
                </a:path>
              </a:pathLst>
            </a:custGeom>
            <a:solidFill>
              <a:srgbClr val="FF00FF"/>
            </a:solidFill>
            <a:ln w="28575">
              <a:solidFill>
                <a:schemeClr val="bg1"/>
              </a:solidFill>
              <a:round/>
            </a:ln>
          </p:spPr>
          <p:txBody>
            <a:bodyPr/>
            <a:lstStyle/>
            <a:p>
              <a:endParaRPr lang="zh-CN" altLang="en-US"/>
            </a:p>
          </p:txBody>
        </p:sp>
        <p:sp>
          <p:nvSpPr>
            <p:cNvPr id="8363" name="Freeform 170"/>
            <p:cNvSpPr/>
            <p:nvPr/>
          </p:nvSpPr>
          <p:spPr bwMode="auto">
            <a:xfrm>
              <a:off x="3424" y="3128"/>
              <a:ext cx="19" cy="26"/>
            </a:xfrm>
            <a:custGeom>
              <a:avLst/>
              <a:gdLst>
                <a:gd name="T0" fmla="*/ 19 w 19"/>
                <a:gd name="T1" fmla="*/ 7 h 26"/>
                <a:gd name="T2" fmla="*/ 0 w 19"/>
                <a:gd name="T3" fmla="*/ 0 h 26"/>
                <a:gd name="T4" fmla="*/ 0 w 19"/>
                <a:gd name="T5" fmla="*/ 26 h 26"/>
                <a:gd name="T6" fmla="*/ 19 w 19"/>
                <a:gd name="T7" fmla="*/ 7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7"/>
                  </a:moveTo>
                  <a:lnTo>
                    <a:pt x="0" y="0"/>
                  </a:lnTo>
                  <a:lnTo>
                    <a:pt x="0" y="26"/>
                  </a:lnTo>
                  <a:lnTo>
                    <a:pt x="19" y="7"/>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64" name="Freeform 171"/>
            <p:cNvSpPr/>
            <p:nvPr/>
          </p:nvSpPr>
          <p:spPr bwMode="auto">
            <a:xfrm>
              <a:off x="3405" y="3128"/>
              <a:ext cx="19" cy="26"/>
            </a:xfrm>
            <a:custGeom>
              <a:avLst/>
              <a:gdLst>
                <a:gd name="T0" fmla="*/ 19 w 19"/>
                <a:gd name="T1" fmla="*/ 0 h 26"/>
                <a:gd name="T2" fmla="*/ 0 w 19"/>
                <a:gd name="T3" fmla="*/ 7 h 26"/>
                <a:gd name="T4" fmla="*/ 19 w 19"/>
                <a:gd name="T5" fmla="*/ 26 h 26"/>
                <a:gd name="T6" fmla="*/ 19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7"/>
                  </a:lnTo>
                  <a:lnTo>
                    <a:pt x="19" y="26"/>
                  </a:lnTo>
                  <a:lnTo>
                    <a:pt x="19" y="0"/>
                  </a:lnTo>
                  <a:close/>
                </a:path>
              </a:pathLst>
            </a:custGeom>
            <a:solidFill>
              <a:srgbClr val="FF00FF"/>
            </a:solidFill>
            <a:ln w="28575">
              <a:solidFill>
                <a:schemeClr val="bg1"/>
              </a:solidFill>
              <a:round/>
            </a:ln>
          </p:spPr>
          <p:txBody>
            <a:bodyPr/>
            <a:lstStyle/>
            <a:p>
              <a:endParaRPr lang="zh-CN" altLang="en-US"/>
            </a:p>
          </p:txBody>
        </p:sp>
        <p:sp>
          <p:nvSpPr>
            <p:cNvPr id="8365" name="Freeform 172"/>
            <p:cNvSpPr/>
            <p:nvPr/>
          </p:nvSpPr>
          <p:spPr bwMode="auto">
            <a:xfrm>
              <a:off x="3405" y="3128"/>
              <a:ext cx="19" cy="26"/>
            </a:xfrm>
            <a:custGeom>
              <a:avLst/>
              <a:gdLst>
                <a:gd name="T0" fmla="*/ 19 w 19"/>
                <a:gd name="T1" fmla="*/ 0 h 26"/>
                <a:gd name="T2" fmla="*/ 0 w 19"/>
                <a:gd name="T3" fmla="*/ 7 h 26"/>
                <a:gd name="T4" fmla="*/ 19 w 19"/>
                <a:gd name="T5" fmla="*/ 26 h 26"/>
                <a:gd name="T6" fmla="*/ 19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7"/>
                  </a:lnTo>
                  <a:lnTo>
                    <a:pt x="19" y="26"/>
                  </a:lnTo>
                  <a:lnTo>
                    <a:pt x="19"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66" name="Freeform 173"/>
            <p:cNvSpPr/>
            <p:nvPr/>
          </p:nvSpPr>
          <p:spPr bwMode="auto">
            <a:xfrm>
              <a:off x="3396" y="3135"/>
              <a:ext cx="28" cy="19"/>
            </a:xfrm>
            <a:custGeom>
              <a:avLst/>
              <a:gdLst>
                <a:gd name="T0" fmla="*/ 9 w 28"/>
                <a:gd name="T1" fmla="*/ 0 h 19"/>
                <a:gd name="T2" fmla="*/ 0 w 28"/>
                <a:gd name="T3" fmla="*/ 19 h 19"/>
                <a:gd name="T4" fmla="*/ 28 w 28"/>
                <a:gd name="T5" fmla="*/ 19 h 19"/>
                <a:gd name="T6" fmla="*/ 9 w 28"/>
                <a:gd name="T7" fmla="*/ 0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9" y="0"/>
                  </a:moveTo>
                  <a:lnTo>
                    <a:pt x="0" y="19"/>
                  </a:lnTo>
                  <a:lnTo>
                    <a:pt x="28" y="19"/>
                  </a:lnTo>
                  <a:lnTo>
                    <a:pt x="9" y="0"/>
                  </a:lnTo>
                  <a:close/>
                </a:path>
              </a:pathLst>
            </a:custGeom>
            <a:solidFill>
              <a:srgbClr val="FF00FF"/>
            </a:solidFill>
            <a:ln w="28575">
              <a:solidFill>
                <a:schemeClr val="bg1"/>
              </a:solidFill>
              <a:round/>
            </a:ln>
          </p:spPr>
          <p:txBody>
            <a:bodyPr/>
            <a:lstStyle/>
            <a:p>
              <a:endParaRPr lang="zh-CN" altLang="en-US"/>
            </a:p>
          </p:txBody>
        </p:sp>
        <p:sp>
          <p:nvSpPr>
            <p:cNvPr id="8367" name="Freeform 174"/>
            <p:cNvSpPr/>
            <p:nvPr/>
          </p:nvSpPr>
          <p:spPr bwMode="auto">
            <a:xfrm>
              <a:off x="3396" y="3135"/>
              <a:ext cx="28" cy="19"/>
            </a:xfrm>
            <a:custGeom>
              <a:avLst/>
              <a:gdLst>
                <a:gd name="T0" fmla="*/ 9 w 28"/>
                <a:gd name="T1" fmla="*/ 0 h 19"/>
                <a:gd name="T2" fmla="*/ 0 w 28"/>
                <a:gd name="T3" fmla="*/ 19 h 19"/>
                <a:gd name="T4" fmla="*/ 28 w 28"/>
                <a:gd name="T5" fmla="*/ 19 h 19"/>
                <a:gd name="T6" fmla="*/ 9 w 28"/>
                <a:gd name="T7" fmla="*/ 0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9" y="0"/>
                  </a:moveTo>
                  <a:lnTo>
                    <a:pt x="0" y="19"/>
                  </a:lnTo>
                  <a:lnTo>
                    <a:pt x="28" y="19"/>
                  </a:lnTo>
                  <a:lnTo>
                    <a:pt x="9"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68" name="Freeform 175"/>
            <p:cNvSpPr/>
            <p:nvPr/>
          </p:nvSpPr>
          <p:spPr bwMode="auto">
            <a:xfrm>
              <a:off x="3396" y="3154"/>
              <a:ext cx="28" cy="20"/>
            </a:xfrm>
            <a:custGeom>
              <a:avLst/>
              <a:gdLst>
                <a:gd name="T0" fmla="*/ 0 w 28"/>
                <a:gd name="T1" fmla="*/ 0 h 20"/>
                <a:gd name="T2" fmla="*/ 9 w 28"/>
                <a:gd name="T3" fmla="*/ 20 h 20"/>
                <a:gd name="T4" fmla="*/ 28 w 28"/>
                <a:gd name="T5" fmla="*/ 0 h 20"/>
                <a:gd name="T6" fmla="*/ 0 w 28"/>
                <a:gd name="T7" fmla="*/ 0 h 20"/>
                <a:gd name="T8" fmla="*/ 0 60000 65536"/>
                <a:gd name="T9" fmla="*/ 0 60000 65536"/>
                <a:gd name="T10" fmla="*/ 0 60000 65536"/>
                <a:gd name="T11" fmla="*/ 0 60000 65536"/>
                <a:gd name="T12" fmla="*/ 0 w 28"/>
                <a:gd name="T13" fmla="*/ 0 h 20"/>
                <a:gd name="T14" fmla="*/ 28 w 28"/>
                <a:gd name="T15" fmla="*/ 20 h 20"/>
              </a:gdLst>
              <a:ahLst/>
              <a:cxnLst>
                <a:cxn ang="T8">
                  <a:pos x="T0" y="T1"/>
                </a:cxn>
                <a:cxn ang="T9">
                  <a:pos x="T2" y="T3"/>
                </a:cxn>
                <a:cxn ang="T10">
                  <a:pos x="T4" y="T5"/>
                </a:cxn>
                <a:cxn ang="T11">
                  <a:pos x="T6" y="T7"/>
                </a:cxn>
              </a:cxnLst>
              <a:rect l="T12" t="T13" r="T14" b="T15"/>
              <a:pathLst>
                <a:path w="28" h="20">
                  <a:moveTo>
                    <a:pt x="0" y="0"/>
                  </a:moveTo>
                  <a:lnTo>
                    <a:pt x="9" y="20"/>
                  </a:lnTo>
                  <a:lnTo>
                    <a:pt x="28" y="0"/>
                  </a:lnTo>
                  <a:lnTo>
                    <a:pt x="0" y="0"/>
                  </a:lnTo>
                  <a:close/>
                </a:path>
              </a:pathLst>
            </a:custGeom>
            <a:solidFill>
              <a:srgbClr val="FF00FF"/>
            </a:solidFill>
            <a:ln w="28575">
              <a:solidFill>
                <a:schemeClr val="bg1"/>
              </a:solidFill>
              <a:round/>
            </a:ln>
          </p:spPr>
          <p:txBody>
            <a:bodyPr/>
            <a:lstStyle/>
            <a:p>
              <a:endParaRPr lang="zh-CN" altLang="en-US"/>
            </a:p>
          </p:txBody>
        </p:sp>
        <p:sp>
          <p:nvSpPr>
            <p:cNvPr id="8369" name="Freeform 176"/>
            <p:cNvSpPr/>
            <p:nvPr/>
          </p:nvSpPr>
          <p:spPr bwMode="auto">
            <a:xfrm>
              <a:off x="3396" y="3154"/>
              <a:ext cx="28" cy="20"/>
            </a:xfrm>
            <a:custGeom>
              <a:avLst/>
              <a:gdLst>
                <a:gd name="T0" fmla="*/ 0 w 28"/>
                <a:gd name="T1" fmla="*/ 0 h 20"/>
                <a:gd name="T2" fmla="*/ 9 w 28"/>
                <a:gd name="T3" fmla="*/ 20 h 20"/>
                <a:gd name="T4" fmla="*/ 28 w 28"/>
                <a:gd name="T5" fmla="*/ 0 h 20"/>
                <a:gd name="T6" fmla="*/ 0 w 28"/>
                <a:gd name="T7" fmla="*/ 0 h 20"/>
                <a:gd name="T8" fmla="*/ 0 60000 65536"/>
                <a:gd name="T9" fmla="*/ 0 60000 65536"/>
                <a:gd name="T10" fmla="*/ 0 60000 65536"/>
                <a:gd name="T11" fmla="*/ 0 60000 65536"/>
                <a:gd name="T12" fmla="*/ 0 w 28"/>
                <a:gd name="T13" fmla="*/ 0 h 20"/>
                <a:gd name="T14" fmla="*/ 28 w 28"/>
                <a:gd name="T15" fmla="*/ 20 h 20"/>
              </a:gdLst>
              <a:ahLst/>
              <a:cxnLst>
                <a:cxn ang="T8">
                  <a:pos x="T0" y="T1"/>
                </a:cxn>
                <a:cxn ang="T9">
                  <a:pos x="T2" y="T3"/>
                </a:cxn>
                <a:cxn ang="T10">
                  <a:pos x="T4" y="T5"/>
                </a:cxn>
                <a:cxn ang="T11">
                  <a:pos x="T6" y="T7"/>
                </a:cxn>
              </a:cxnLst>
              <a:rect l="T12" t="T13" r="T14" b="T15"/>
              <a:pathLst>
                <a:path w="28" h="20">
                  <a:moveTo>
                    <a:pt x="0" y="0"/>
                  </a:moveTo>
                  <a:lnTo>
                    <a:pt x="9" y="20"/>
                  </a:lnTo>
                  <a:lnTo>
                    <a:pt x="28" y="0"/>
                  </a:lnTo>
                  <a:lnTo>
                    <a:pt x="0" y="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70" name="Freeform 177"/>
            <p:cNvSpPr/>
            <p:nvPr/>
          </p:nvSpPr>
          <p:spPr bwMode="auto">
            <a:xfrm>
              <a:off x="3405" y="3154"/>
              <a:ext cx="19" cy="28"/>
            </a:xfrm>
            <a:custGeom>
              <a:avLst/>
              <a:gdLst>
                <a:gd name="T0" fmla="*/ 0 w 19"/>
                <a:gd name="T1" fmla="*/ 20 h 28"/>
                <a:gd name="T2" fmla="*/ 19 w 19"/>
                <a:gd name="T3" fmla="*/ 28 h 28"/>
                <a:gd name="T4" fmla="*/ 19 w 19"/>
                <a:gd name="T5" fmla="*/ 0 h 28"/>
                <a:gd name="T6" fmla="*/ 0 w 19"/>
                <a:gd name="T7" fmla="*/ 20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0" y="20"/>
                  </a:moveTo>
                  <a:lnTo>
                    <a:pt x="19" y="28"/>
                  </a:lnTo>
                  <a:lnTo>
                    <a:pt x="19" y="0"/>
                  </a:lnTo>
                  <a:lnTo>
                    <a:pt x="0" y="20"/>
                  </a:lnTo>
                  <a:close/>
                </a:path>
              </a:pathLst>
            </a:custGeom>
            <a:solidFill>
              <a:srgbClr val="FF00FF"/>
            </a:solidFill>
            <a:ln w="28575">
              <a:solidFill>
                <a:schemeClr val="bg1"/>
              </a:solidFill>
              <a:round/>
            </a:ln>
          </p:spPr>
          <p:txBody>
            <a:bodyPr/>
            <a:lstStyle/>
            <a:p>
              <a:endParaRPr lang="zh-CN" altLang="en-US"/>
            </a:p>
          </p:txBody>
        </p:sp>
        <p:sp>
          <p:nvSpPr>
            <p:cNvPr id="8371" name="Freeform 178"/>
            <p:cNvSpPr/>
            <p:nvPr/>
          </p:nvSpPr>
          <p:spPr bwMode="auto">
            <a:xfrm>
              <a:off x="3405" y="3154"/>
              <a:ext cx="19" cy="28"/>
            </a:xfrm>
            <a:custGeom>
              <a:avLst/>
              <a:gdLst>
                <a:gd name="T0" fmla="*/ 0 w 19"/>
                <a:gd name="T1" fmla="*/ 20 h 28"/>
                <a:gd name="T2" fmla="*/ 19 w 19"/>
                <a:gd name="T3" fmla="*/ 28 h 28"/>
                <a:gd name="T4" fmla="*/ 19 w 19"/>
                <a:gd name="T5" fmla="*/ 0 h 28"/>
                <a:gd name="T6" fmla="*/ 0 w 19"/>
                <a:gd name="T7" fmla="*/ 20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0" y="20"/>
                  </a:moveTo>
                  <a:lnTo>
                    <a:pt x="19" y="28"/>
                  </a:lnTo>
                  <a:lnTo>
                    <a:pt x="19" y="0"/>
                  </a:lnTo>
                  <a:lnTo>
                    <a:pt x="0" y="2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72" name="Freeform 179"/>
            <p:cNvSpPr/>
            <p:nvPr/>
          </p:nvSpPr>
          <p:spPr bwMode="auto">
            <a:xfrm>
              <a:off x="3424" y="3154"/>
              <a:ext cx="19" cy="28"/>
            </a:xfrm>
            <a:custGeom>
              <a:avLst/>
              <a:gdLst>
                <a:gd name="T0" fmla="*/ 0 w 19"/>
                <a:gd name="T1" fmla="*/ 28 h 28"/>
                <a:gd name="T2" fmla="*/ 19 w 19"/>
                <a:gd name="T3" fmla="*/ 20 h 28"/>
                <a:gd name="T4" fmla="*/ 0 w 19"/>
                <a:gd name="T5" fmla="*/ 0 h 28"/>
                <a:gd name="T6" fmla="*/ 0 w 19"/>
                <a:gd name="T7" fmla="*/ 28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0" y="28"/>
                  </a:moveTo>
                  <a:lnTo>
                    <a:pt x="19" y="20"/>
                  </a:lnTo>
                  <a:lnTo>
                    <a:pt x="0" y="0"/>
                  </a:lnTo>
                  <a:lnTo>
                    <a:pt x="0" y="28"/>
                  </a:lnTo>
                  <a:close/>
                </a:path>
              </a:pathLst>
            </a:custGeom>
            <a:solidFill>
              <a:srgbClr val="FF00FF"/>
            </a:solidFill>
            <a:ln w="28575">
              <a:solidFill>
                <a:schemeClr val="bg1"/>
              </a:solidFill>
              <a:round/>
            </a:ln>
          </p:spPr>
          <p:txBody>
            <a:bodyPr/>
            <a:lstStyle/>
            <a:p>
              <a:endParaRPr lang="zh-CN" altLang="en-US"/>
            </a:p>
          </p:txBody>
        </p:sp>
        <p:sp>
          <p:nvSpPr>
            <p:cNvPr id="8373" name="Freeform 180"/>
            <p:cNvSpPr/>
            <p:nvPr/>
          </p:nvSpPr>
          <p:spPr bwMode="auto">
            <a:xfrm>
              <a:off x="3424" y="3154"/>
              <a:ext cx="19" cy="28"/>
            </a:xfrm>
            <a:custGeom>
              <a:avLst/>
              <a:gdLst>
                <a:gd name="T0" fmla="*/ 0 w 19"/>
                <a:gd name="T1" fmla="*/ 28 h 28"/>
                <a:gd name="T2" fmla="*/ 19 w 19"/>
                <a:gd name="T3" fmla="*/ 20 h 28"/>
                <a:gd name="T4" fmla="*/ 0 w 19"/>
                <a:gd name="T5" fmla="*/ 0 h 28"/>
                <a:gd name="T6" fmla="*/ 0 w 19"/>
                <a:gd name="T7" fmla="*/ 28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0" y="28"/>
                  </a:moveTo>
                  <a:lnTo>
                    <a:pt x="19" y="20"/>
                  </a:lnTo>
                  <a:lnTo>
                    <a:pt x="0" y="0"/>
                  </a:lnTo>
                  <a:lnTo>
                    <a:pt x="0" y="28"/>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74" name="Freeform 181"/>
            <p:cNvSpPr/>
            <p:nvPr/>
          </p:nvSpPr>
          <p:spPr bwMode="auto">
            <a:xfrm>
              <a:off x="3424" y="3154"/>
              <a:ext cx="27" cy="20"/>
            </a:xfrm>
            <a:custGeom>
              <a:avLst/>
              <a:gdLst>
                <a:gd name="T0" fmla="*/ 19 w 27"/>
                <a:gd name="T1" fmla="*/ 20 h 20"/>
                <a:gd name="T2" fmla="*/ 27 w 27"/>
                <a:gd name="T3" fmla="*/ 0 h 20"/>
                <a:gd name="T4" fmla="*/ 0 w 27"/>
                <a:gd name="T5" fmla="*/ 0 h 20"/>
                <a:gd name="T6" fmla="*/ 19 w 27"/>
                <a:gd name="T7" fmla="*/ 20 h 20"/>
                <a:gd name="T8" fmla="*/ 0 60000 65536"/>
                <a:gd name="T9" fmla="*/ 0 60000 65536"/>
                <a:gd name="T10" fmla="*/ 0 60000 65536"/>
                <a:gd name="T11" fmla="*/ 0 60000 65536"/>
                <a:gd name="T12" fmla="*/ 0 w 27"/>
                <a:gd name="T13" fmla="*/ 0 h 20"/>
                <a:gd name="T14" fmla="*/ 27 w 27"/>
                <a:gd name="T15" fmla="*/ 20 h 20"/>
              </a:gdLst>
              <a:ahLst/>
              <a:cxnLst>
                <a:cxn ang="T8">
                  <a:pos x="T0" y="T1"/>
                </a:cxn>
                <a:cxn ang="T9">
                  <a:pos x="T2" y="T3"/>
                </a:cxn>
                <a:cxn ang="T10">
                  <a:pos x="T4" y="T5"/>
                </a:cxn>
                <a:cxn ang="T11">
                  <a:pos x="T6" y="T7"/>
                </a:cxn>
              </a:cxnLst>
              <a:rect l="T12" t="T13" r="T14" b="T15"/>
              <a:pathLst>
                <a:path w="27" h="20">
                  <a:moveTo>
                    <a:pt x="19" y="20"/>
                  </a:moveTo>
                  <a:lnTo>
                    <a:pt x="27" y="0"/>
                  </a:lnTo>
                  <a:lnTo>
                    <a:pt x="0" y="0"/>
                  </a:lnTo>
                  <a:lnTo>
                    <a:pt x="19" y="20"/>
                  </a:lnTo>
                  <a:close/>
                </a:path>
              </a:pathLst>
            </a:custGeom>
            <a:solidFill>
              <a:srgbClr val="FF00FF"/>
            </a:solidFill>
            <a:ln w="28575">
              <a:solidFill>
                <a:schemeClr val="bg1"/>
              </a:solidFill>
              <a:round/>
            </a:ln>
          </p:spPr>
          <p:txBody>
            <a:bodyPr/>
            <a:lstStyle/>
            <a:p>
              <a:endParaRPr lang="zh-CN" altLang="en-US"/>
            </a:p>
          </p:txBody>
        </p:sp>
        <p:sp>
          <p:nvSpPr>
            <p:cNvPr id="8375" name="Freeform 182"/>
            <p:cNvSpPr/>
            <p:nvPr/>
          </p:nvSpPr>
          <p:spPr bwMode="auto">
            <a:xfrm>
              <a:off x="3424" y="3154"/>
              <a:ext cx="27" cy="20"/>
            </a:xfrm>
            <a:custGeom>
              <a:avLst/>
              <a:gdLst>
                <a:gd name="T0" fmla="*/ 19 w 27"/>
                <a:gd name="T1" fmla="*/ 20 h 20"/>
                <a:gd name="T2" fmla="*/ 27 w 27"/>
                <a:gd name="T3" fmla="*/ 0 h 20"/>
                <a:gd name="T4" fmla="*/ 0 w 27"/>
                <a:gd name="T5" fmla="*/ 0 h 20"/>
                <a:gd name="T6" fmla="*/ 19 w 27"/>
                <a:gd name="T7" fmla="*/ 20 h 20"/>
                <a:gd name="T8" fmla="*/ 0 60000 65536"/>
                <a:gd name="T9" fmla="*/ 0 60000 65536"/>
                <a:gd name="T10" fmla="*/ 0 60000 65536"/>
                <a:gd name="T11" fmla="*/ 0 60000 65536"/>
                <a:gd name="T12" fmla="*/ 0 w 27"/>
                <a:gd name="T13" fmla="*/ 0 h 20"/>
                <a:gd name="T14" fmla="*/ 27 w 27"/>
                <a:gd name="T15" fmla="*/ 20 h 20"/>
              </a:gdLst>
              <a:ahLst/>
              <a:cxnLst>
                <a:cxn ang="T8">
                  <a:pos x="T0" y="T1"/>
                </a:cxn>
                <a:cxn ang="T9">
                  <a:pos x="T2" y="T3"/>
                </a:cxn>
                <a:cxn ang="T10">
                  <a:pos x="T4" y="T5"/>
                </a:cxn>
                <a:cxn ang="T11">
                  <a:pos x="T6" y="T7"/>
                </a:cxn>
              </a:cxnLst>
              <a:rect l="T12" t="T13" r="T14" b="T15"/>
              <a:pathLst>
                <a:path w="27" h="20">
                  <a:moveTo>
                    <a:pt x="19" y="20"/>
                  </a:moveTo>
                  <a:lnTo>
                    <a:pt x="27" y="0"/>
                  </a:lnTo>
                  <a:lnTo>
                    <a:pt x="0" y="0"/>
                  </a:lnTo>
                  <a:lnTo>
                    <a:pt x="19" y="20"/>
                  </a:lnTo>
                </a:path>
              </a:pathLst>
            </a:cu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76" name="Line 183"/>
            <p:cNvSpPr>
              <a:spLocks noChangeShapeType="1"/>
            </p:cNvSpPr>
            <p:nvPr/>
          </p:nvSpPr>
          <p:spPr bwMode="auto">
            <a:xfrm>
              <a:off x="2278" y="1833"/>
              <a:ext cx="96" cy="0"/>
            </a:xfrm>
            <a:prstGeom prst="line">
              <a:avLst/>
            </a:prstGeom>
            <a:noFill/>
            <a:ln w="28575">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77" name="Line 184"/>
            <p:cNvSpPr>
              <a:spLocks noChangeShapeType="1"/>
            </p:cNvSpPr>
            <p:nvPr/>
          </p:nvSpPr>
          <p:spPr bwMode="auto">
            <a:xfrm>
              <a:off x="2471" y="1833"/>
              <a:ext cx="96" cy="0"/>
            </a:xfrm>
            <a:prstGeom prst="line">
              <a:avLst/>
            </a:prstGeom>
            <a:noFill/>
            <a:ln w="28575">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78" name="Line 185"/>
            <p:cNvSpPr>
              <a:spLocks noChangeShapeType="1"/>
            </p:cNvSpPr>
            <p:nvPr/>
          </p:nvSpPr>
          <p:spPr bwMode="auto">
            <a:xfrm>
              <a:off x="2278" y="2227"/>
              <a:ext cx="96" cy="0"/>
            </a:xfrm>
            <a:prstGeom prst="line">
              <a:avLst/>
            </a:prstGeom>
            <a:noFill/>
            <a:ln w="28575">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79" name="Line 186"/>
            <p:cNvSpPr>
              <a:spLocks noChangeShapeType="1"/>
            </p:cNvSpPr>
            <p:nvPr/>
          </p:nvSpPr>
          <p:spPr bwMode="auto">
            <a:xfrm>
              <a:off x="2471" y="2610"/>
              <a:ext cx="96" cy="0"/>
            </a:xfrm>
            <a:prstGeom prst="line">
              <a:avLst/>
            </a:prstGeom>
            <a:noFill/>
            <a:ln w="28575">
              <a:solidFill>
                <a:srgbClr val="FFFF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451" name="Text Box 187"/>
          <p:cNvSpPr txBox="1">
            <a:spLocks noChangeArrowheads="1"/>
          </p:cNvSpPr>
          <p:nvPr/>
        </p:nvSpPr>
        <p:spPr bwMode="auto">
          <a:xfrm>
            <a:off x="1811338" y="5854700"/>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solidFill>
                  <a:schemeClr val="bg1"/>
                </a:solidFill>
              </a:rPr>
              <a:t> </a:t>
            </a:r>
            <a:r>
              <a:rPr lang="zh-CN" altLang="en-US" sz="2800" dirty="0">
                <a:solidFill>
                  <a:schemeClr val="bg1"/>
                </a:solidFill>
              </a:rPr>
              <a:t>简化的 </a:t>
            </a:r>
            <a:r>
              <a:rPr lang="en-US" altLang="zh-CN" sz="2800" dirty="0">
                <a:solidFill>
                  <a:schemeClr val="bg1"/>
                </a:solidFill>
              </a:rPr>
              <a:t>ROM</a:t>
            </a:r>
            <a:r>
              <a:rPr lang="zh-CN" altLang="en-US" sz="2800" dirty="0">
                <a:solidFill>
                  <a:schemeClr val="bg1"/>
                </a:solidFill>
              </a:rPr>
              <a:t>存储矩阵阵列图</a:t>
            </a:r>
            <a:endParaRPr lang="zh-CN" altLang="en-US" sz="2800" dirty="0">
              <a:solidFill>
                <a:schemeClr val="bg1"/>
              </a:solidFill>
            </a:endParaRPr>
          </a:p>
        </p:txBody>
      </p:sp>
      <p:sp>
        <p:nvSpPr>
          <p:cNvPr id="11452" name="AutoShape 188"/>
          <p:cNvSpPr>
            <a:spLocks noChangeArrowheads="1"/>
          </p:cNvSpPr>
          <p:nvPr/>
        </p:nvSpPr>
        <p:spPr bwMode="auto">
          <a:xfrm>
            <a:off x="6980238" y="2279650"/>
            <a:ext cx="1662112" cy="609600"/>
          </a:xfrm>
          <a:prstGeom prst="wedgeRoundRectCallout">
            <a:avLst>
              <a:gd name="adj1" fmla="val -99190"/>
              <a:gd name="adj2" fmla="val 96356"/>
              <a:gd name="adj3" fmla="val 16667"/>
            </a:avLst>
          </a:prstGeom>
          <a:solidFill>
            <a:srgbClr val="FFFF99"/>
          </a:solidFill>
          <a:ln w="28575">
            <a:solidFill>
              <a:srgbClr val="FF0000"/>
            </a:solidFill>
            <a:miter lim="800000"/>
          </a:ln>
          <a:effectLst/>
        </p:spPr>
        <p:txBody>
          <a:bodyPr wrap="none" anchor="ctr"/>
          <a:lstStyle/>
          <a:p>
            <a:pPr algn="ctr" eaLnBrk="1" hangingPunct="1">
              <a:defRPr/>
            </a:pPr>
            <a:r>
              <a:rPr lang="zh-CN" altLang="en-US" sz="2400">
                <a:solidFill>
                  <a:schemeClr val="accent2"/>
                </a:solidFill>
                <a:effectLst>
                  <a:outerShdw blurRad="38100" dist="38100" dir="2700000" algn="tl">
                    <a:srgbClr val="000000"/>
                  </a:outerShdw>
                </a:effectLst>
              </a:rPr>
              <a:t>有二极管</a:t>
            </a:r>
            <a:endParaRPr lang="zh-CN" altLang="en-US" sz="2400">
              <a:solidFill>
                <a:schemeClr val="accent2"/>
              </a:solidFill>
              <a:effectLst>
                <a:outerShdw blurRad="38100" dist="38100" dir="2700000" algn="tl">
                  <a:srgbClr val="000000"/>
                </a:outerShdw>
              </a:effectLst>
            </a:endParaRPr>
          </a:p>
        </p:txBody>
      </p:sp>
      <p:sp>
        <p:nvSpPr>
          <p:cNvPr id="11453" name="AutoShape 189"/>
          <p:cNvSpPr>
            <a:spLocks noChangeArrowheads="1"/>
          </p:cNvSpPr>
          <p:nvPr/>
        </p:nvSpPr>
        <p:spPr bwMode="auto">
          <a:xfrm>
            <a:off x="7062788" y="3422650"/>
            <a:ext cx="1765300" cy="609600"/>
          </a:xfrm>
          <a:prstGeom prst="wedgeRoundRectCallout">
            <a:avLst>
              <a:gd name="adj1" fmla="val -106116"/>
              <a:gd name="adj2" fmla="val 105731"/>
              <a:gd name="adj3" fmla="val 16667"/>
            </a:avLst>
          </a:prstGeom>
          <a:solidFill>
            <a:srgbClr val="FFFF99"/>
          </a:solidFill>
          <a:ln w="28575">
            <a:solidFill>
              <a:srgbClr val="FF0000"/>
            </a:solidFill>
            <a:miter lim="800000"/>
          </a:ln>
          <a:effectLst/>
        </p:spPr>
        <p:txBody>
          <a:bodyPr wrap="none" anchor="ctr"/>
          <a:lstStyle/>
          <a:p>
            <a:pPr algn="ctr" eaLnBrk="1" hangingPunct="1">
              <a:defRPr/>
            </a:pPr>
            <a:r>
              <a:rPr lang="zh-CN" altLang="en-US" sz="2400">
                <a:solidFill>
                  <a:schemeClr val="accent2"/>
                </a:solidFill>
                <a:effectLst>
                  <a:outerShdw blurRad="38100" dist="38100" dir="2700000" algn="tl">
                    <a:srgbClr val="000000"/>
                  </a:outerShdw>
                </a:effectLst>
              </a:rPr>
              <a:t>无二极管</a:t>
            </a:r>
            <a:endParaRPr lang="zh-CN" altLang="en-US" sz="2400">
              <a:solidFill>
                <a:schemeClr val="accent2"/>
              </a:solidFill>
              <a:effectLst>
                <a:outerShdw blurRad="38100" dist="38100" dir="2700000" algn="tl">
                  <a:srgbClr val="000000"/>
                </a:outerShdw>
              </a:effectLst>
            </a:endParaRPr>
          </a:p>
        </p:txBody>
      </p:sp>
      <p:sp>
        <p:nvSpPr>
          <p:cNvPr id="8200" name="AutoShape 193">
            <a:hlinkClick r:id="rId1" action="ppaction://hlinksldjump" highlightClick="1"/>
          </p:cNvPr>
          <p:cNvSpPr>
            <a:spLocks noChangeArrowheads="1"/>
          </p:cNvSpPr>
          <p:nvPr/>
        </p:nvSpPr>
        <p:spPr bwMode="auto">
          <a:xfrm>
            <a:off x="8763000" y="6696075"/>
            <a:ext cx="381000" cy="152400"/>
          </a:xfrm>
          <a:prstGeom prst="actionButtonForwardNext">
            <a:avLst/>
          </a:prstGeom>
          <a:solidFill>
            <a:schemeClr val="bg1"/>
          </a:solidFill>
          <a:ln w="19050">
            <a:solidFill>
              <a:srgbClr val="FF66FF"/>
            </a:solidFill>
            <a:miter lim="800000"/>
          </a:ln>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p:sp>
        <p:nvSpPr>
          <p:cNvPr id="8201" name="AutoShape 194">
            <a:hlinkClick r:id="" action="ppaction://hlinkshowjump?jump=previousslide" highlightClick="1"/>
          </p:cNvPr>
          <p:cNvSpPr>
            <a:spLocks noChangeArrowheads="1"/>
          </p:cNvSpPr>
          <p:nvPr/>
        </p:nvSpPr>
        <p:spPr bwMode="auto">
          <a:xfrm flipH="1">
            <a:off x="8324850" y="6694488"/>
            <a:ext cx="381000" cy="152400"/>
          </a:xfrm>
          <a:prstGeom prst="actionButtonForwardNext">
            <a:avLst/>
          </a:prstGeom>
          <a:solidFill>
            <a:schemeClr val="bg1"/>
          </a:solidFill>
          <a:ln w="19050">
            <a:solidFill>
              <a:srgbClr val="FF66FF"/>
            </a:solidFill>
            <a:miter lim="800000"/>
          </a:ln>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chemeClr val="bg1"/>
              </a:solidFill>
            </a:endParaRPr>
          </a:p>
        </p:txBody>
      </p:sp>
      <mc:AlternateContent xmlns:mc="http://schemas.openxmlformats.org/markup-compatibility/2006">
        <mc:Choice xmlns:a14="http://schemas.microsoft.com/office/drawing/2010/main" Requires="a14">
          <p:sp>
            <p:nvSpPr>
              <p:cNvPr id="194" name="Object 26"/>
              <p:cNvSpPr txBox="1"/>
              <p:nvPr/>
            </p:nvSpPr>
            <p:spPr bwMode="auto">
              <a:xfrm>
                <a:off x="2107658" y="642144"/>
                <a:ext cx="4872580" cy="927100"/>
              </a:xfrm>
              <a:prstGeom prst="rect">
                <a:avLst/>
              </a:prstGeom>
              <a:noFill/>
              <a:ln>
                <a:noFill/>
              </a:ln>
              <a:effectLst/>
            </p:spPr>
            <p:txBody>
              <a:bodyPr>
                <a:noAutofit/>
              </a:bodyPr>
              <a:lstStyle/>
              <a:p>
                <a:br>
                  <a:rPr lang="zh-CN" altLang="en-US" sz="24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m:rPr>
                              <m:sty m:val="p"/>
                            </m:rPr>
                            <a:rPr lang="zh-CN" altLang="en-US" sz="2400" i="1">
                              <a:solidFill>
                                <a:srgbClr val="000000"/>
                              </a:solidFill>
                              <a:latin typeface="Cambria Math" panose="02040503050406030204" pitchFamily="18" charset="0"/>
                            </a:rPr>
                            <m:t>d</m:t>
                          </m:r>
                        </m:e>
                        <m:sub>
                          <m:r>
                            <a:rPr lang="zh-CN" altLang="en-US" sz="2400" i="1">
                              <a:solidFill>
                                <a:srgbClr val="000000"/>
                              </a:solidFill>
                              <a:latin typeface="Cambria Math" panose="02040503050406030204" pitchFamily="18" charset="0"/>
                            </a:rPr>
                            <m:t>3</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𝑊</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𝑊</m:t>
                          </m:r>
                        </m:e>
                        <m:sub>
                          <m:r>
                            <a:rPr lang="zh-CN" altLang="en-US" sz="2400" i="1">
                              <a:solidFill>
                                <a:srgbClr val="000000"/>
                              </a:solidFill>
                              <a:latin typeface="Cambria Math" panose="02040503050406030204" pitchFamily="18" charset="0"/>
                            </a:rPr>
                            <m:t>3</m:t>
                          </m:r>
                        </m:sub>
                      </m:sSub>
                    </m:oMath>
                  </m:oMathPara>
                </a14:m>
                <a:endParaRPr lang="en-US" altLang="zh-CN" sz="2400" dirty="0"/>
              </a:p>
              <a:p>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𝑑</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𝑊</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𝑊</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𝑊</m:t>
                          </m:r>
                        </m:e>
                        <m:sub>
                          <m:r>
                            <a:rPr lang="zh-CN" altLang="en-US" sz="2400" i="1">
                              <a:solidFill>
                                <a:srgbClr val="000000"/>
                              </a:solidFill>
                              <a:latin typeface="Cambria Math" panose="02040503050406030204" pitchFamily="18" charset="0"/>
                            </a:rPr>
                            <m:t>3</m:t>
                          </m:r>
                        </m:sub>
                      </m:sSub>
                    </m:oMath>
                  </m:oMathPara>
                </a14:m>
                <a:endParaRPr lang="en-US" altLang="zh-CN" sz="2400" i="1" dirty="0">
                  <a:solidFill>
                    <a:srgbClr val="000000"/>
                  </a:solidFill>
                  <a:latin typeface="Cambria Math" panose="02040503050406030204" pitchFamily="18" charset="0"/>
                </a:endParaRPr>
              </a:p>
              <a:p>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m:rPr>
                              <m:sty m:val="p"/>
                            </m:rPr>
                            <a:rPr lang="zh-CN" altLang="en-US" sz="2400" i="1">
                              <a:solidFill>
                                <a:srgbClr val="000000"/>
                              </a:solidFill>
                              <a:latin typeface="Cambria Math" panose="02040503050406030204" pitchFamily="18" charset="0"/>
                            </a:rPr>
                            <m:t>d</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𝑊</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𝑊</m:t>
                          </m:r>
                        </m:e>
                        <m:sub>
                          <m:r>
                            <a:rPr lang="zh-CN" altLang="en-US" sz="2400" i="1">
                              <a:solidFill>
                                <a:srgbClr val="000000"/>
                              </a:solidFill>
                              <a:latin typeface="Cambria Math" panose="02040503050406030204" pitchFamily="18" charset="0"/>
                            </a:rPr>
                            <m:t>3</m:t>
                          </m:r>
                        </m:sub>
                      </m:sSub>
                    </m:oMath>
                  </m:oMathPara>
                </a14:m>
                <a:endParaRPr lang="en-US" altLang="zh-CN" sz="2400" dirty="0"/>
              </a:p>
              <a:p>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𝑑</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𝑊</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𝑊</m:t>
                          </m:r>
                        </m:e>
                        <m:sub>
                          <m:r>
                            <a:rPr lang="zh-CN" altLang="en-US" sz="2400" i="1">
                              <a:solidFill>
                                <a:srgbClr val="000000"/>
                              </a:solidFill>
                              <a:latin typeface="Cambria Math" panose="02040503050406030204" pitchFamily="18" charset="0"/>
                            </a:rPr>
                            <m:t>1</m:t>
                          </m:r>
                        </m:sub>
                      </m:sSub>
                    </m:oMath>
                  </m:oMathPara>
                </a14:m>
                <a:endParaRPr lang="zh-CN" altLang="en-US" sz="2400" dirty="0"/>
              </a:p>
            </p:txBody>
          </p:sp>
        </mc:Choice>
        <mc:Fallback>
          <p:sp>
            <p:nvSpPr>
              <p:cNvPr id="194" name="Object 26"/>
              <p:cNvSpPr txBox="1">
                <a:spLocks noRot="1" noChangeAspect="1" noMove="1" noResize="1" noEditPoints="1" noAdjustHandles="1" noChangeArrowheads="1" noChangeShapeType="1" noTextEdit="1"/>
              </p:cNvSpPr>
              <p:nvPr/>
            </p:nvSpPr>
            <p:spPr bwMode="auto">
              <a:xfrm>
                <a:off x="2107658" y="642144"/>
                <a:ext cx="4872580" cy="927100"/>
              </a:xfrm>
              <a:prstGeom prst="rect">
                <a:avLst/>
              </a:prstGeom>
              <a:blipFill rotWithShape="1">
                <a:blip r:embed="rId2"/>
                <a:stretch>
                  <a:fillRect l="-2" t="-17" r="7" b="-102175"/>
                </a:stretch>
              </a:blipFill>
              <a:ln>
                <a:noFill/>
              </a:ln>
              <a:effectLst/>
            </p:spPr>
            <p:txBody>
              <a:bodyPr/>
              <a:lstStyle/>
              <a:p>
                <a:r>
                  <a:rPr lang="zh-CN" altLang="en-US">
                    <a:noFill/>
                  </a:rPr>
                  <a:t> </a:t>
                </a:r>
              </a:p>
            </p:txBody>
          </p:sp>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0-#ppt_w/2"/>
                                          </p:val>
                                        </p:tav>
                                        <p:tav tm="100000">
                                          <p:val>
                                            <p:strVal val="#ppt_x"/>
                                          </p:val>
                                        </p:tav>
                                      </p:tavLst>
                                    </p:anim>
                                    <p:anim calcmode="lin" valueType="num">
                                      <p:cBhvr additive="base">
                                        <p:cTn id="8" dur="500" fill="hold"/>
                                        <p:tgtEl>
                                          <p:spTgt spid="112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500"/>
                            </p:stCondLst>
                            <p:childTnLst>
                              <p:par>
                                <p:cTn id="15" presetID="22" presetClass="entr" presetSubtype="2" fill="hold" grpId="0" nodeType="afterEffect">
                                  <p:stCondLst>
                                    <p:cond delay="1000"/>
                                  </p:stCondLst>
                                  <p:childTnLst>
                                    <p:set>
                                      <p:cBhvr>
                                        <p:cTn id="16" dur="1" fill="hold">
                                          <p:stCondLst>
                                            <p:cond delay="0"/>
                                          </p:stCondLst>
                                        </p:cTn>
                                        <p:tgtEl>
                                          <p:spTgt spid="11451"/>
                                        </p:tgtEl>
                                        <p:attrNameLst>
                                          <p:attrName>style.visibility</p:attrName>
                                        </p:attrNameLst>
                                      </p:cBhvr>
                                      <p:to>
                                        <p:strVal val="visible"/>
                                      </p:to>
                                    </p:set>
                                    <p:animEffect transition="in" filter="wipe(right)">
                                      <p:cBhvr>
                                        <p:cTn id="17" dur="500"/>
                                        <p:tgtEl>
                                          <p:spTgt spid="114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1452"/>
                                        </p:tgtEl>
                                        <p:attrNameLst>
                                          <p:attrName>style.visibility</p:attrName>
                                        </p:attrNameLst>
                                      </p:cBhvr>
                                      <p:to>
                                        <p:strVal val="visible"/>
                                      </p:to>
                                    </p:set>
                                    <p:animEffect transition="in" filter="wipe(right)">
                                      <p:cBhvr>
                                        <p:cTn id="22" dur="500"/>
                                        <p:tgtEl>
                                          <p:spTgt spid="114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1453"/>
                                        </p:tgtEl>
                                        <p:attrNameLst>
                                          <p:attrName>style.visibility</p:attrName>
                                        </p:attrNameLst>
                                      </p:cBhvr>
                                      <p:to>
                                        <p:strVal val="visible"/>
                                      </p:to>
                                    </p:set>
                                    <p:animEffect transition="in" filter="wipe(right)">
                                      <p:cBhvr>
                                        <p:cTn id="27" dur="500"/>
                                        <p:tgtEl>
                                          <p:spTgt spid="11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451" grpId="0" autoUpdateAnimBg="0"/>
      <p:bldP spid="11452" grpId="0" animBg="1" autoUpdateAnimBg="0"/>
      <p:bldP spid="1145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51644" y="1560512"/>
            <a:ext cx="8155643" cy="4054475"/>
          </a:xfrm>
          <a:prstGeom prst="rect">
            <a:avLst/>
          </a:prstGeom>
          <a:noFill/>
          <a:extLst>
            <a:ext uri="{909E8E84-426E-40DD-AFC4-6F175D3DCCD1}">
              <a14:hiddenFill xmlns:a14="http://schemas.microsoft.com/office/drawing/2010/main">
                <a:solidFill>
                  <a:srgbClr val="FFCCFF"/>
                </a:solidFill>
              </a14:hiddenFill>
            </a:ext>
          </a:extLst>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ROM</a:t>
            </a:r>
            <a:r>
              <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存储容量</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a:p>
            <a:pPr algn="just">
              <a:buFontTx/>
              <a:buNone/>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   存储单元的个数，用</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M</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字</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位表示；</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字数（字节数）</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：地址译码器的输出端数。若地址输入端数（地址码）为</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条，则</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M=2</a:t>
            </a:r>
            <a:r>
              <a:rPr lang="en-US" altLang="zh-CN" sz="2800" b="1" baseline="30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n</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位数（字长）</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：数据输出端数，即每次读出数据的个数。</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a:p>
            <a:pPr algn="just">
              <a:buFontTx/>
              <a:buNone/>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例：一</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ROM</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，有</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11</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位地址（或有</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11</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条地址线），</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位数据输出端，则该</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ROM</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的存储容量为</a:t>
            </a:r>
            <a:endParaRPr lang="zh-CN" altLang="en-US" sz="2800" b="1" baseline="30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Rectangle 2"/>
          <p:cNvSpPr txBox="1">
            <a:spLocks noChangeArrowheads="1"/>
          </p:cNvSpPr>
          <p:nvPr/>
        </p:nvSpPr>
        <p:spPr bwMode="auto">
          <a:xfrm>
            <a:off x="720725" y="841374"/>
            <a:ext cx="3851275"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1" fontAlgn="base" hangingPunct="1">
              <a:spcBef>
                <a:spcPct val="0"/>
              </a:spcBef>
              <a:spcAft>
                <a:spcPct val="0"/>
              </a:spcAft>
              <a:defRPr kumimoji="1" sz="3200" b="1" kern="1200">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pPr algn="just"/>
            <a:r>
              <a:rPr lang="zh-CN" altLang="en-US"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三、有关概念</a:t>
            </a:r>
            <a:endParaRPr lang="zh-CN" altLang="en-US"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3" name="Text Box 4"/>
          <p:cNvSpPr txBox="1">
            <a:spLocks noChangeArrowheads="1"/>
          </p:cNvSpPr>
          <p:nvPr/>
        </p:nvSpPr>
        <p:spPr bwMode="auto">
          <a:xfrm>
            <a:off x="2394580" y="5527674"/>
            <a:ext cx="2901086" cy="523220"/>
          </a:xfrm>
          <a:prstGeom prst="rect">
            <a:avLst/>
          </a:prstGeom>
          <a:noFill/>
          <a:ln>
            <a:noFill/>
          </a:ln>
          <a:effectLst/>
        </p:spPr>
        <p:txBody>
          <a:bodyPr wrap="square">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0" lang="en-US" altLang="zh-CN" sz="2800" b="1" i="0" u="none" strike="noStrike" kern="1200" cap="none" spc="0" normalizeH="0" baseline="30000" noProof="0" dirty="0">
                <a:ln>
                  <a:noFill/>
                </a:ln>
                <a:solidFill>
                  <a:srgbClr val="00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11</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×8=16K</a:t>
            </a: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灯片编号占位符 3"/>
          <p:cNvSpPr txBox="1"/>
          <p:nvPr/>
        </p:nvSpPr>
        <p:spPr>
          <a:xfrm>
            <a:off x="0" y="6478588"/>
            <a:ext cx="903288" cy="33813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lgn="just">
              <a:defRPr/>
            </a:pPr>
            <a:fld id="{315B291C-51FB-4C18-A138-CCB3C24CD792}" type="slidenum">
              <a:rPr lang="en-US" altLang="zh-CN" sz="2000" smtClean="0">
                <a:solidFill>
                  <a:schemeClr val="tx1"/>
                </a:solidFill>
              </a:rPr>
            </a:fld>
            <a:endParaRPr lang="en-US" altLang="zh-CN" sz="2000" dirty="0">
              <a:solidFill>
                <a:schemeClr val="tx1"/>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blinds(horizontal)">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 6.2 </a:t>
            </a:r>
            <a:r>
              <a:rPr lang="zh-CN" altLang="en-US" dirty="0">
                <a:latin typeface="Times New Roman" panose="02020603050405020304" pitchFamily="18" charset="0"/>
                <a:cs typeface="Times New Roman" panose="02020603050405020304" pitchFamily="18" charset="0"/>
              </a:rPr>
              <a:t>可编程逻辑器件</a:t>
            </a:r>
            <a:endParaRPr lang="zh-CN" altLang="en-US" dirty="0">
              <a:latin typeface="Times New Roman" panose="02020603050405020304" pitchFamily="18" charset="0"/>
              <a:cs typeface="Times New Roman" panose="02020603050405020304" pitchFamily="18" charset="0"/>
            </a:endParaRPr>
          </a:p>
        </p:txBody>
      </p:sp>
      <p:sp>
        <p:nvSpPr>
          <p:cNvPr id="9" name="AutoShape 6">
            <a:hlinkClick r:id="" action="ppaction://hlinkshowjump?jump=nextslide" highlightClick="1"/>
          </p:cNvPr>
          <p:cNvSpPr>
            <a:spLocks noChangeArrowheads="1"/>
          </p:cNvSpPr>
          <p:nvPr/>
        </p:nvSpPr>
        <p:spPr bwMode="auto">
          <a:xfrm>
            <a:off x="8532002" y="7036669"/>
            <a:ext cx="288925" cy="2603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Rectangle 2"/>
          <p:cNvSpPr txBox="1">
            <a:spLocks noChangeArrowheads="1"/>
          </p:cNvSpPr>
          <p:nvPr/>
        </p:nvSpPr>
        <p:spPr bwMode="auto">
          <a:xfrm>
            <a:off x="1826923" y="1274560"/>
            <a:ext cx="6954715" cy="588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1" fontAlgn="base" hangingPunct="1">
              <a:spcBef>
                <a:spcPct val="0"/>
              </a:spcBef>
              <a:spcAft>
                <a:spcPct val="0"/>
              </a:spcAft>
              <a:defRPr kumimoji="1" sz="3200" b="1" kern="1200">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kumimoji="0" lang="en-US" altLang="zh-CN" sz="2800" dirty="0">
                <a:solidFill>
                  <a:schemeClr val="tx1"/>
                </a:solidFill>
              </a:rPr>
              <a:t>1.</a:t>
            </a:r>
            <a:r>
              <a:rPr kumimoji="0" lang="zh-CN" altLang="en-US" sz="2800" dirty="0">
                <a:solidFill>
                  <a:schemeClr val="tx1"/>
                </a:solidFill>
              </a:rPr>
              <a:t>编程单元为三极管</a:t>
            </a:r>
            <a:endParaRPr kumimoji="0" lang="en-US" altLang="zh-CN" sz="2800" dirty="0">
              <a:solidFill>
                <a:schemeClr val="tx1"/>
              </a:solidFill>
            </a:endParaRPr>
          </a:p>
        </p:txBody>
      </p:sp>
      <p:graphicFrame>
        <p:nvGraphicFramePr>
          <p:cNvPr id="12" name="Object 6"/>
          <p:cNvGraphicFramePr>
            <a:graphicFrameLocks noGrp="1" noChangeAspect="1"/>
          </p:cNvGraphicFramePr>
          <p:nvPr>
            <p:ph idx="1"/>
          </p:nvPr>
        </p:nvGraphicFramePr>
        <p:xfrm>
          <a:off x="2757488" y="1981200"/>
          <a:ext cx="3627437" cy="4114800"/>
        </p:xfrm>
        <a:graphic>
          <a:graphicData uri="http://schemas.openxmlformats.org/presentationml/2006/ole">
            <mc:AlternateContent xmlns:mc="http://schemas.openxmlformats.org/markup-compatibility/2006">
              <mc:Choice xmlns:v="urn:schemas-microsoft-com:vml" Requires="v">
                <p:oleObj spid="_x0000_s2" name="Photo Editor 照片" r:id="rId1" imgW="9915525" imgH="11249025" progId="MSPhotoEd.3">
                  <p:embed/>
                </p:oleObj>
              </mc:Choice>
              <mc:Fallback>
                <p:oleObj name="Photo Editor 照片" r:id="rId1" imgW="9915525" imgH="11249025" progId="MSPhotoEd.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488" y="1981200"/>
                        <a:ext cx="362743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tags/tag1.xml><?xml version="1.0" encoding="utf-8"?>
<p:tagLst xmlns:p="http://schemas.openxmlformats.org/presentationml/2006/main">
  <p:tag name="COMMONDATA" val="eyJoZGlkIjoiMTczYTJjMTEyMGI4ZTcyNGJlNGQ2ZmIxNTkyNWUzZDkifQ=="/>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l">
          <a:spcBef>
            <a:spcPct val="50000"/>
          </a:spcBef>
          <a:defRPr dirty="0">
            <a:solidFill>
              <a:schemeClr val="tx1"/>
            </a:solidFill>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miter lim="800000"/>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1" i="0" u="none" strike="noStrike" cap="none" normalizeH="0" baseline="0" smtClean="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defRPr>
        </a:defPPr>
      </a:lstStyle>
    </a:lnDef>
    <a:txDef>
      <a:spPr bwMode="auto">
        <a:noFill/>
        <a:ln>
          <a:noFill/>
        </a:ln>
      </a:spPr>
      <a:bodyPr>
        <a:spAutoFit/>
      </a:bodyPr>
      <a:lstStyle>
        <a:defPPr algn="l" eaLnBrk="1" hangingPunct="1">
          <a:spcBef>
            <a:spcPct val="50000"/>
          </a:spcBef>
          <a:buClrTx/>
          <a:buSzTx/>
          <a:buFontTx/>
          <a:buNone/>
          <a:defRPr sz="2800">
            <a:latin typeface="Times New Roman" panose="02020603050405020304" pitchFamily="18" charset="0"/>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北航数字电路模板</Template>
  <TotalTime>0</TotalTime>
  <Words>6306</Words>
  <Application>WPS 演示</Application>
  <PresentationFormat>全屏显示(4:3)</PresentationFormat>
  <Paragraphs>613</Paragraphs>
  <Slides>34</Slides>
  <Notes>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7</vt:i4>
      </vt:variant>
      <vt:variant>
        <vt:lpstr>幻灯片标题</vt:lpstr>
      </vt:variant>
      <vt:variant>
        <vt:i4>34</vt:i4>
      </vt:variant>
    </vt:vector>
  </HeadingPairs>
  <TitlesOfParts>
    <vt:vector size="55" baseType="lpstr">
      <vt:lpstr>Arial</vt:lpstr>
      <vt:lpstr>宋体</vt:lpstr>
      <vt:lpstr>Wingdings</vt:lpstr>
      <vt:lpstr>Tahoma</vt:lpstr>
      <vt:lpstr>Times New Roman</vt:lpstr>
      <vt:lpstr>黑体</vt:lpstr>
      <vt:lpstr>Cambria Math</vt:lpstr>
      <vt:lpstr>微软雅黑</vt:lpstr>
      <vt:lpstr>Arial Unicode MS</vt:lpstr>
      <vt:lpstr>Calibri</vt:lpstr>
      <vt:lpstr>楷体_GB2312</vt:lpstr>
      <vt:lpstr>新宋体</vt:lpstr>
      <vt:lpstr>隶书</vt:lpstr>
      <vt:lpstr>Blends</vt:lpstr>
      <vt:lpstr>MSPhotoEd.3</vt:lpstr>
      <vt:lpstr>MSPhotoEd.3</vt:lpstr>
      <vt:lpstr>MSPhotoEd.3</vt:lpstr>
      <vt:lpstr>Visio.Drawing.11</vt:lpstr>
      <vt:lpstr>Flash.Movie</vt:lpstr>
      <vt:lpstr>Visio.Drawing.11</vt:lpstr>
      <vt:lpstr>Visio.Drawing.11</vt:lpstr>
      <vt:lpstr>六章 大规模集成电路</vt:lpstr>
      <vt:lpstr>§ 6.1 存储器</vt:lpstr>
      <vt:lpstr>PowerPoint 演示文稿</vt:lpstr>
      <vt:lpstr>PowerPoint 演示文稿</vt:lpstr>
      <vt:lpstr>PowerPoint 演示文稿</vt:lpstr>
      <vt:lpstr>ROM的工作原理</vt:lpstr>
      <vt:lpstr>存储矩阵是一个“或”逻辑阵列</vt:lpstr>
      <vt:lpstr>PowerPoint 演示文稿</vt:lpstr>
      <vt:lpstr>§ 6.2 可编程逻辑器件</vt:lpstr>
      <vt:lpstr>PowerPoint 演示文稿</vt:lpstr>
      <vt:lpstr>PowerPoint 演示文稿</vt:lpstr>
      <vt:lpstr>ROM发展</vt:lpstr>
      <vt:lpstr>PowerPoint 演示文稿</vt:lpstr>
      <vt:lpstr>实际实现过程:</vt:lpstr>
      <vt:lpstr>PowerPoint 演示文稿</vt:lpstr>
      <vt:lpstr>PowerPoint 演示文稿</vt:lpstr>
      <vt:lpstr>PowerPoint 演示文稿</vt:lpstr>
      <vt:lpstr>PowerPoint 演示文稿</vt:lpstr>
      <vt:lpstr>PowerPoint 演示文稿</vt:lpstr>
      <vt:lpstr>例题：</vt:lpstr>
      <vt:lpstr>点阵图</vt:lpstr>
      <vt:lpstr>PowerPoint 演示文稿</vt:lpstr>
      <vt:lpstr>电路图</vt:lpstr>
      <vt:lpstr>PowerPoint 演示文稿</vt:lpstr>
      <vt:lpstr>PowerPoint 演示文稿</vt:lpstr>
      <vt:lpstr>8.PAL-与阵可编程，或阵固定</vt:lpstr>
      <vt:lpstr>GAL每个输出接有输出宏单元OLMC , 通过对OLMC编程,可以得到多种输出方式:寄存器输出, 组合逻辑输出等。</vt:lpstr>
      <vt:lpstr>PowerPoint 演示文稿</vt:lpstr>
      <vt:lpstr>PowerPoint 演示文稿</vt:lpstr>
      <vt:lpstr>为什么要用 硬件描述语言来设计？Vierlog语言</vt:lpstr>
      <vt:lpstr>Verilog HDL模块的结构</vt:lpstr>
      <vt:lpstr>PowerPoint 演示文稿</vt:lpstr>
      <vt:lpstr>PowerPoint 演示文稿</vt:lpstr>
      <vt:lpstr>PowerPoint 演示文稿</vt:lpstr>
    </vt:vector>
  </TitlesOfParts>
  <Company>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逻辑代数及逻辑函数的化简</dc:title>
  <dc:creator>thtf</dc:creator>
  <cp:lastModifiedBy>胡晓光</cp:lastModifiedBy>
  <cp:revision>221</cp:revision>
  <dcterms:created xsi:type="dcterms:W3CDTF">2004-02-20T06:45:00Z</dcterms:created>
  <dcterms:modified xsi:type="dcterms:W3CDTF">2022-05-11T04:24:18Z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FE19B767FA524609A28D694ABA065F03</vt:lpwstr>
  </property>
  <property fmtid="{D5CDD505-2E9C-101B-9397-08002B2CF9AE}" pid="3" name="KSOProductBuildVer">
    <vt:lpwstr>2052-11.1.0.11636</vt:lpwstr>
  </property>
</Properties>
</file>