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615" r:id="rId3"/>
    <p:sldId id="603" r:id="rId4"/>
    <p:sldId id="601" r:id="rId5"/>
    <p:sldId id="604" r:id="rId6"/>
    <p:sldId id="605" r:id="rId7"/>
    <p:sldId id="630" r:id="rId8"/>
    <p:sldId id="608" r:id="rId9"/>
    <p:sldId id="607" r:id="rId10"/>
    <p:sldId id="606" r:id="rId11"/>
    <p:sldId id="609" r:id="rId12"/>
    <p:sldId id="612" r:id="rId13"/>
    <p:sldId id="571" r:id="rId14"/>
    <p:sldId id="572" r:id="rId15"/>
    <p:sldId id="573" r:id="rId16"/>
    <p:sldId id="627" r:id="rId17"/>
    <p:sldId id="629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9090F4"/>
    <a:srgbClr val="FFFF00"/>
    <a:srgbClr val="F6F000"/>
    <a:srgbClr val="CC9900"/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99" autoAdjust="0"/>
  </p:normalViewPr>
  <p:slideViewPr>
    <p:cSldViewPr snapToGrid="0">
      <p:cViewPr varScale="1">
        <p:scale>
          <a:sx n="85" d="100"/>
          <a:sy n="85" d="100"/>
        </p:scale>
        <p:origin x="987" y="45"/>
      </p:cViewPr>
      <p:guideLst>
        <p:guide orient="horz" pos="218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F0DD12-6D0B-434E-AEAE-27A0808CBFD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33CE97-CE35-493D-9476-D12D3F712B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存储器的结构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ea typeface="黑体" panose="02010609060101010101" pitchFamily="49" charset="-122"/>
              </a:defRPr>
            </a:lvl1pPr>
            <a:lvl2pPr marL="457200" indent="0">
              <a:buNone/>
              <a:defRPr b="1">
                <a:ea typeface="黑体" panose="02010609060101010101" pitchFamily="49" charset="-122"/>
              </a:defRPr>
            </a:lvl2pPr>
            <a:lvl3pPr marL="914400" indent="0">
              <a:buNone/>
              <a:defRPr b="1">
                <a:ea typeface="黑体" panose="02010609060101010101" pitchFamily="49" charset="-122"/>
              </a:defRPr>
            </a:lvl3pPr>
            <a:lvl4pPr marL="1371600" indent="0">
              <a:buNone/>
              <a:defRPr b="1">
                <a:ea typeface="黑体" panose="02010609060101010101" pitchFamily="49" charset="-122"/>
              </a:defRPr>
            </a:lvl4pPr>
            <a:lvl5pPr marL="1828800" indent="0">
              <a:buNone/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359767"/>
            <a:ext cx="813816" cy="3519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52896" y="6282119"/>
            <a:ext cx="903288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5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82880" y="6446711"/>
            <a:ext cx="903288" cy="3381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1A0B33E5-498C-48D3-9CB2-28689CC9EF23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6.3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随机存储器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18960" y="4156836"/>
            <a:ext cx="4084983" cy="2016371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一、分类及特点；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二、结构框图；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三、有关概念；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存储电路。</a:t>
            </a:r>
            <a:endParaRPr lang="zh-CN" altLang="en-US" sz="28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299" y="1182231"/>
            <a:ext cx="8153400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的定义：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随机存储器也叫随机读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写存储器，在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工作时可以随时从任何一个指定地址读出数据，也可以随时将数据写入任何一个指定的存储单元。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它的最大优点是读写方便，使用灵活。它的缺点是一旦停电，所存数据随之丢失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6520" y="612844"/>
            <a:ext cx="4008120" cy="42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写操作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控制写字线为高电平，使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管导通。由存储器输入端送来的信号传到写位 线，通过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管控制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上的电位，将信息存储到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上。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存在漏电，需要对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上的信息定时刷新。可周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期性的读出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上信息到读位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线上，经过反相器，再对存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储单元进行写操作，即可完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成刷新。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956415" y="355599"/>
          <a:ext cx="5187585" cy="614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Flash 影片" r:id="rId1" imgW="4023995" imgH="4767580" progId="Flash.Movie">
                  <p:embed/>
                </p:oleObj>
              </mc:Choice>
              <mc:Fallback>
                <p:oleObj name="Flash 影片" r:id="rId1" imgW="4023995" imgH="4767580" progId="Flash.Movi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415" y="355599"/>
                        <a:ext cx="5187585" cy="614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38" y="309563"/>
            <a:ext cx="6953250" cy="588962"/>
          </a:xfrm>
          <a:noFill/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6.3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存储器容量的扩展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983457"/>
            <a:ext cx="8686800" cy="20574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一、位扩展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：如果一片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中的字数够用而位数不够用时，需进行位扩展。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扩展方法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：将几片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的地址线、读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写线和片选线分别并接后，扩展后的位数即为各片位数的和。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例：用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 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片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1024×1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接成一个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1024 ×8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7812" y="2388790"/>
            <a:ext cx="431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5" descr="7-4-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193654"/>
            <a:ext cx="7416800" cy="31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autoUpdateAnimBg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6" name="AutoShape 4"/>
          <p:cNvSpPr>
            <a:spLocks noChangeArrowheads="1"/>
          </p:cNvSpPr>
          <p:nvPr/>
        </p:nvSpPr>
        <p:spPr bwMode="auto">
          <a:xfrm>
            <a:off x="3616007" y="2858929"/>
            <a:ext cx="1655763" cy="288925"/>
          </a:xfrm>
          <a:prstGeom prst="rightArrow">
            <a:avLst>
              <a:gd name="adj1" fmla="val 50000"/>
              <a:gd name="adj2" fmla="val 143269"/>
            </a:avLst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6698" y="213333"/>
            <a:ext cx="7880350" cy="1008062"/>
          </a:xfrm>
          <a:prstGeom prst="rect">
            <a:avLst/>
          </a:prstGeo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二、字扩展：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当每片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RAM,ROM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位数够用而字数不够时，需进行字扩展。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0757" name="Group 5"/>
          <p:cNvGrpSpPr/>
          <p:nvPr/>
        </p:nvGrpSpPr>
        <p:grpSpPr bwMode="auto">
          <a:xfrm>
            <a:off x="5271770" y="2282825"/>
            <a:ext cx="3271520" cy="2024380"/>
            <a:chOff x="3156" y="1706"/>
            <a:chExt cx="1471" cy="908"/>
          </a:xfrm>
          <a:solidFill>
            <a:schemeClr val="bg1"/>
          </a:solidFill>
        </p:grpSpPr>
        <p:sp>
          <p:nvSpPr>
            <p:cNvPr id="330758" name="Rectangle 6"/>
            <p:cNvSpPr>
              <a:spLocks noChangeArrowheads="1"/>
            </p:cNvSpPr>
            <p:nvPr/>
          </p:nvSpPr>
          <p:spPr bwMode="auto">
            <a:xfrm>
              <a:off x="3156" y="1842"/>
              <a:ext cx="145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1024 x 8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RAM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59" name="Line 7"/>
            <p:cNvSpPr>
              <a:spLocks noChangeShapeType="1"/>
            </p:cNvSpPr>
            <p:nvPr/>
          </p:nvSpPr>
          <p:spPr bwMode="auto">
            <a:xfrm>
              <a:off x="3382" y="1706"/>
              <a:ext cx="0" cy="1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60" name="Line 8"/>
            <p:cNvSpPr>
              <a:spLocks noChangeShapeType="1"/>
            </p:cNvSpPr>
            <p:nvPr/>
          </p:nvSpPr>
          <p:spPr bwMode="auto">
            <a:xfrm>
              <a:off x="3506" y="1706"/>
              <a:ext cx="0" cy="1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61" name="Line 9"/>
            <p:cNvSpPr>
              <a:spLocks noChangeShapeType="1"/>
            </p:cNvSpPr>
            <p:nvPr/>
          </p:nvSpPr>
          <p:spPr bwMode="auto">
            <a:xfrm>
              <a:off x="3649" y="1706"/>
              <a:ext cx="0" cy="1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62" name="Line 10"/>
            <p:cNvSpPr>
              <a:spLocks noChangeShapeType="1"/>
            </p:cNvSpPr>
            <p:nvPr/>
          </p:nvSpPr>
          <p:spPr bwMode="auto">
            <a:xfrm>
              <a:off x="3791" y="1706"/>
              <a:ext cx="0" cy="1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63" name="Line 11"/>
            <p:cNvSpPr>
              <a:spLocks noChangeShapeType="1"/>
            </p:cNvSpPr>
            <p:nvPr/>
          </p:nvSpPr>
          <p:spPr bwMode="auto">
            <a:xfrm>
              <a:off x="3934" y="1706"/>
              <a:ext cx="0" cy="1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64" name="Line 12"/>
            <p:cNvSpPr>
              <a:spLocks noChangeShapeType="1"/>
            </p:cNvSpPr>
            <p:nvPr/>
          </p:nvSpPr>
          <p:spPr bwMode="auto">
            <a:xfrm>
              <a:off x="4077" y="1706"/>
              <a:ext cx="0" cy="1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65" name="Line 13"/>
            <p:cNvSpPr>
              <a:spLocks noChangeShapeType="1"/>
            </p:cNvSpPr>
            <p:nvPr/>
          </p:nvSpPr>
          <p:spPr bwMode="auto">
            <a:xfrm>
              <a:off x="4219" y="1706"/>
              <a:ext cx="0" cy="1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66" name="Line 14"/>
            <p:cNvSpPr>
              <a:spLocks noChangeShapeType="1"/>
            </p:cNvSpPr>
            <p:nvPr/>
          </p:nvSpPr>
          <p:spPr bwMode="auto">
            <a:xfrm>
              <a:off x="4362" y="1706"/>
              <a:ext cx="0" cy="1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767" name="Object 15"/>
                <p:cNvSpPr txBox="1"/>
                <p:nvPr/>
              </p:nvSpPr>
              <p:spPr bwMode="auto">
                <a:xfrm>
                  <a:off x="3313" y="1834"/>
                  <a:ext cx="1189" cy="1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......................</m:t>
                            </m:r>
                          </m:den>
                        </m:f>
                        <m:f>
                          <m:fPr>
                            <m:type m:val="li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0767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13" y="1834"/>
                  <a:ext cx="1189" cy="170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0768" name="Line 16"/>
            <p:cNvSpPr>
              <a:spLocks noChangeShapeType="1"/>
            </p:cNvSpPr>
            <p:nvPr/>
          </p:nvSpPr>
          <p:spPr bwMode="auto">
            <a:xfrm>
              <a:off x="3375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69" name="Line 17"/>
            <p:cNvSpPr>
              <a:spLocks noChangeShapeType="1"/>
            </p:cNvSpPr>
            <p:nvPr/>
          </p:nvSpPr>
          <p:spPr bwMode="auto">
            <a:xfrm>
              <a:off x="3452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70" name="Line 18"/>
            <p:cNvSpPr>
              <a:spLocks noChangeShapeType="1"/>
            </p:cNvSpPr>
            <p:nvPr/>
          </p:nvSpPr>
          <p:spPr bwMode="auto">
            <a:xfrm>
              <a:off x="3527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71" name="Line 19"/>
            <p:cNvSpPr>
              <a:spLocks noChangeShapeType="1"/>
            </p:cNvSpPr>
            <p:nvPr/>
          </p:nvSpPr>
          <p:spPr bwMode="auto">
            <a:xfrm>
              <a:off x="3604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72" name="Line 20"/>
            <p:cNvSpPr>
              <a:spLocks noChangeShapeType="1"/>
            </p:cNvSpPr>
            <p:nvPr/>
          </p:nvSpPr>
          <p:spPr bwMode="auto">
            <a:xfrm>
              <a:off x="3680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73" name="Line 21"/>
            <p:cNvSpPr>
              <a:spLocks noChangeShapeType="1"/>
            </p:cNvSpPr>
            <p:nvPr/>
          </p:nvSpPr>
          <p:spPr bwMode="auto">
            <a:xfrm>
              <a:off x="3756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74" name="Line 22"/>
            <p:cNvSpPr>
              <a:spLocks noChangeShapeType="1"/>
            </p:cNvSpPr>
            <p:nvPr/>
          </p:nvSpPr>
          <p:spPr bwMode="auto">
            <a:xfrm>
              <a:off x="3823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75" name="Line 23"/>
            <p:cNvSpPr>
              <a:spLocks noChangeShapeType="1"/>
            </p:cNvSpPr>
            <p:nvPr/>
          </p:nvSpPr>
          <p:spPr bwMode="auto">
            <a:xfrm>
              <a:off x="3900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76" name="Line 24"/>
            <p:cNvSpPr>
              <a:spLocks noChangeShapeType="1"/>
            </p:cNvSpPr>
            <p:nvPr/>
          </p:nvSpPr>
          <p:spPr bwMode="auto">
            <a:xfrm>
              <a:off x="3975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77" name="Line 25"/>
            <p:cNvSpPr>
              <a:spLocks noChangeShapeType="1"/>
            </p:cNvSpPr>
            <p:nvPr/>
          </p:nvSpPr>
          <p:spPr bwMode="auto">
            <a:xfrm>
              <a:off x="4060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778" name="Object 26"/>
                <p:cNvSpPr txBox="1"/>
                <p:nvPr/>
              </p:nvSpPr>
              <p:spPr bwMode="auto">
                <a:xfrm>
                  <a:off x="3156" y="2278"/>
                  <a:ext cx="108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......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0778" name="Object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6" y="2278"/>
                  <a:ext cx="1086" cy="227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0779" name="Line 27"/>
            <p:cNvSpPr>
              <a:spLocks noChangeShapeType="1"/>
            </p:cNvSpPr>
            <p:nvPr/>
          </p:nvSpPr>
          <p:spPr bwMode="auto">
            <a:xfrm>
              <a:off x="4375" y="2478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80" name="Line 28"/>
            <p:cNvSpPr>
              <a:spLocks noChangeShapeType="1"/>
            </p:cNvSpPr>
            <p:nvPr/>
          </p:nvSpPr>
          <p:spPr bwMode="auto">
            <a:xfrm>
              <a:off x="4518" y="2478"/>
              <a:ext cx="0" cy="136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781" name="Object 29"/>
                <p:cNvSpPr txBox="1"/>
                <p:nvPr/>
              </p:nvSpPr>
              <p:spPr bwMode="auto">
                <a:xfrm>
                  <a:off x="4226" y="2314"/>
                  <a:ext cx="401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zh-CN" alt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zh-CN" alt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den>
                        </m:f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b="0" dirty="0"/>
                </a:p>
              </p:txBody>
            </p:sp>
          </mc:Choice>
          <mc:Fallback>
            <p:sp>
              <p:nvSpPr>
                <p:cNvPr id="330781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6" y="2314"/>
                  <a:ext cx="401" cy="168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0782" name="AutoShape 30"/>
          <p:cNvSpPr>
            <a:spLocks noChangeArrowheads="1"/>
          </p:cNvSpPr>
          <p:nvPr/>
        </p:nvSpPr>
        <p:spPr bwMode="auto">
          <a:xfrm>
            <a:off x="3581400" y="5015548"/>
            <a:ext cx="1655763" cy="288925"/>
          </a:xfrm>
          <a:prstGeom prst="rightArrow">
            <a:avLst>
              <a:gd name="adj1" fmla="val 50000"/>
              <a:gd name="adj2" fmla="val 143269"/>
            </a:avLst>
          </a:prstGeom>
          <a:noFill/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0783" name="Text Box 31"/>
          <p:cNvSpPr txBox="1">
            <a:spLocks noChangeArrowheads="1"/>
          </p:cNvSpPr>
          <p:nvPr/>
        </p:nvSpPr>
        <p:spPr bwMode="auto">
          <a:xfrm>
            <a:off x="1014413" y="1552099"/>
            <a:ext cx="62642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例：用四片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 × 8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位→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1024 ×8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0784" name="Group 32"/>
          <p:cNvGrpSpPr/>
          <p:nvPr/>
        </p:nvGrpSpPr>
        <p:grpSpPr bwMode="auto">
          <a:xfrm>
            <a:off x="1108075" y="4555173"/>
            <a:ext cx="2351088" cy="1630362"/>
            <a:chOff x="506" y="2959"/>
            <a:chExt cx="1481" cy="1027"/>
          </a:xfrm>
        </p:grpSpPr>
        <p:sp>
          <p:nvSpPr>
            <p:cNvPr id="330785" name="AutoShape 33"/>
            <p:cNvSpPr>
              <a:spLocks noChangeAspect="1" noChangeArrowheads="1" noTextEdit="1"/>
            </p:cNvSpPr>
            <p:nvPr/>
          </p:nvSpPr>
          <p:spPr bwMode="auto">
            <a:xfrm>
              <a:off x="506" y="2959"/>
              <a:ext cx="1481" cy="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86" name="Rectangle 34"/>
            <p:cNvSpPr>
              <a:spLocks noChangeArrowheads="1"/>
            </p:cNvSpPr>
            <p:nvPr/>
          </p:nvSpPr>
          <p:spPr bwMode="auto">
            <a:xfrm>
              <a:off x="1893" y="308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87" name="Line 35"/>
            <p:cNvSpPr>
              <a:spLocks noChangeShapeType="1"/>
            </p:cNvSpPr>
            <p:nvPr/>
          </p:nvSpPr>
          <p:spPr bwMode="auto">
            <a:xfrm flipH="1">
              <a:off x="1200" y="2999"/>
              <a:ext cx="56" cy="17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1705" y="2999"/>
              <a:ext cx="57" cy="17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89" name="Line 37"/>
            <p:cNvSpPr>
              <a:spLocks noChangeShapeType="1"/>
            </p:cNvSpPr>
            <p:nvPr/>
          </p:nvSpPr>
          <p:spPr bwMode="auto">
            <a:xfrm flipH="1">
              <a:off x="1455" y="3536"/>
              <a:ext cx="55" cy="1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90" name="Rectangle 38"/>
            <p:cNvSpPr>
              <a:spLocks noChangeArrowheads="1"/>
            </p:cNvSpPr>
            <p:nvPr/>
          </p:nvSpPr>
          <p:spPr bwMode="auto">
            <a:xfrm>
              <a:off x="1482" y="3779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91" name="Rectangle 39"/>
            <p:cNvSpPr>
              <a:spLocks noChangeArrowheads="1"/>
            </p:cNvSpPr>
            <p:nvPr/>
          </p:nvSpPr>
          <p:spPr bwMode="auto">
            <a:xfrm>
              <a:off x="1368" y="3779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792" name="Rectangle 40"/>
                <p:cNvSpPr>
                  <a:spLocks noChangeArrowheads="1"/>
                </p:cNvSpPr>
                <p:nvPr/>
              </p:nvSpPr>
              <p:spPr bwMode="auto">
                <a:xfrm>
                  <a:off x="1508" y="3517"/>
                  <a:ext cx="209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zh-CN" sz="21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1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</m:acc>
                      </m:oMath>
                    </m:oMathPara>
                  </a14:m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0792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8" y="3517"/>
                  <a:ext cx="209" cy="204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0793" name="Rectangle 41"/>
            <p:cNvSpPr>
              <a:spLocks noChangeArrowheads="1"/>
            </p:cNvSpPr>
            <p:nvPr/>
          </p:nvSpPr>
          <p:spPr bwMode="auto">
            <a:xfrm>
              <a:off x="1341" y="3517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94" name="Rectangle 42"/>
            <p:cNvSpPr>
              <a:spLocks noChangeArrowheads="1"/>
            </p:cNvSpPr>
            <p:nvPr/>
          </p:nvSpPr>
          <p:spPr bwMode="auto">
            <a:xfrm>
              <a:off x="1575" y="3249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95" name="Rectangle 43"/>
            <p:cNvSpPr>
              <a:spLocks noChangeArrowheads="1"/>
            </p:cNvSpPr>
            <p:nvPr/>
          </p:nvSpPr>
          <p:spPr bwMode="auto">
            <a:xfrm>
              <a:off x="1213" y="3249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96" name="Rectangle 44"/>
            <p:cNvSpPr>
              <a:spLocks noChangeArrowheads="1"/>
            </p:cNvSpPr>
            <p:nvPr/>
          </p:nvSpPr>
          <p:spPr bwMode="auto">
            <a:xfrm>
              <a:off x="1771" y="2981"/>
              <a:ext cx="12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97" name="Rectangle 45"/>
            <p:cNvSpPr>
              <a:spLocks noChangeArrowheads="1"/>
            </p:cNvSpPr>
            <p:nvPr/>
          </p:nvSpPr>
          <p:spPr bwMode="auto">
            <a:xfrm>
              <a:off x="1625" y="2981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98" name="Rectangle 46"/>
            <p:cNvSpPr>
              <a:spLocks noChangeArrowheads="1"/>
            </p:cNvSpPr>
            <p:nvPr/>
          </p:nvSpPr>
          <p:spPr bwMode="auto">
            <a:xfrm>
              <a:off x="1265" y="2981"/>
              <a:ext cx="12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799" name="Rectangle 47"/>
            <p:cNvSpPr>
              <a:spLocks noChangeArrowheads="1"/>
            </p:cNvSpPr>
            <p:nvPr/>
          </p:nvSpPr>
          <p:spPr bwMode="auto">
            <a:xfrm>
              <a:off x="1119" y="2981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0" name="Rectangle 48"/>
            <p:cNvSpPr>
              <a:spLocks noChangeArrowheads="1"/>
            </p:cNvSpPr>
            <p:nvPr/>
          </p:nvSpPr>
          <p:spPr bwMode="auto">
            <a:xfrm>
              <a:off x="1589" y="3749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1" name="Rectangle 49"/>
            <p:cNvSpPr>
              <a:spLocks noChangeArrowheads="1"/>
            </p:cNvSpPr>
            <p:nvPr/>
          </p:nvSpPr>
          <p:spPr bwMode="auto">
            <a:xfrm>
              <a:off x="1690" y="3487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2" name="Rectangle 50"/>
            <p:cNvSpPr>
              <a:spLocks noChangeArrowheads="1"/>
            </p:cNvSpPr>
            <p:nvPr/>
          </p:nvSpPr>
          <p:spPr bwMode="auto">
            <a:xfrm>
              <a:off x="513" y="3784"/>
              <a:ext cx="8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片选信号：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3" name="Rectangle 51"/>
            <p:cNvSpPr>
              <a:spLocks noChangeArrowheads="1"/>
            </p:cNvSpPr>
            <p:nvPr/>
          </p:nvSpPr>
          <p:spPr bwMode="auto">
            <a:xfrm>
              <a:off x="751" y="3522"/>
              <a:ext cx="6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写信号：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4" name="Rectangle 52"/>
            <p:cNvSpPr>
              <a:spLocks noChangeArrowheads="1"/>
            </p:cNvSpPr>
            <p:nvPr/>
          </p:nvSpPr>
          <p:spPr bwMode="auto">
            <a:xfrm>
              <a:off x="532" y="3522"/>
              <a:ext cx="17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读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5" name="Rectangle 53"/>
            <p:cNvSpPr>
              <a:spLocks noChangeArrowheads="1"/>
            </p:cNvSpPr>
            <p:nvPr/>
          </p:nvSpPr>
          <p:spPr bwMode="auto">
            <a:xfrm>
              <a:off x="529" y="3254"/>
              <a:ext cx="6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地址线：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6" name="Rectangle 54"/>
            <p:cNvSpPr>
              <a:spLocks noChangeArrowheads="1"/>
            </p:cNvSpPr>
            <p:nvPr/>
          </p:nvSpPr>
          <p:spPr bwMode="auto">
            <a:xfrm>
              <a:off x="529" y="2986"/>
              <a:ext cx="6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数据线：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7" name="Rectangle 55"/>
            <p:cNvSpPr>
              <a:spLocks noChangeArrowheads="1"/>
            </p:cNvSpPr>
            <p:nvPr/>
          </p:nvSpPr>
          <p:spPr bwMode="auto">
            <a:xfrm>
              <a:off x="703" y="3517"/>
              <a:ext cx="4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/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8" name="Rectangle 56"/>
            <p:cNvSpPr>
              <a:spLocks noChangeArrowheads="1"/>
            </p:cNvSpPr>
            <p:nvPr/>
          </p:nvSpPr>
          <p:spPr bwMode="auto">
            <a:xfrm>
              <a:off x="1679" y="335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09" name="Rectangle 57"/>
            <p:cNvSpPr>
              <a:spLocks noChangeArrowheads="1"/>
            </p:cNvSpPr>
            <p:nvPr/>
          </p:nvSpPr>
          <p:spPr bwMode="auto">
            <a:xfrm>
              <a:off x="1316" y="335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10" name="Rectangle 58"/>
            <p:cNvSpPr>
              <a:spLocks noChangeArrowheads="1"/>
            </p:cNvSpPr>
            <p:nvPr/>
          </p:nvSpPr>
          <p:spPr bwMode="auto">
            <a:xfrm>
              <a:off x="1388" y="308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11" name="Rectangle 59"/>
            <p:cNvSpPr>
              <a:spLocks noChangeArrowheads="1"/>
            </p:cNvSpPr>
            <p:nvPr/>
          </p:nvSpPr>
          <p:spPr bwMode="auto">
            <a:xfrm>
              <a:off x="1425" y="3249"/>
              <a:ext cx="8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0812" name="Rectangle 60"/>
            <p:cNvSpPr>
              <a:spLocks noChangeArrowheads="1"/>
            </p:cNvSpPr>
            <p:nvPr/>
          </p:nvSpPr>
          <p:spPr bwMode="auto">
            <a:xfrm>
              <a:off x="1497" y="2981"/>
              <a:ext cx="8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灯片编号占位符 3"/>
          <p:cNvSpPr txBox="1"/>
          <p:nvPr/>
        </p:nvSpPr>
        <p:spPr>
          <a:xfrm>
            <a:off x="304800" y="633634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3620" y="2355691"/>
            <a:ext cx="2590800" cy="1647825"/>
            <a:chOff x="1023620" y="2355691"/>
            <a:chExt cx="2590800" cy="1647825"/>
          </a:xfrm>
        </p:grpSpPr>
        <p:pic>
          <p:nvPicPr>
            <p:cNvPr id="330754" name="Picture 2" descr="ra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620" y="2355691"/>
              <a:ext cx="2590800" cy="1647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66"/>
                <p:cNvSpPr>
                  <a:spLocks noChangeArrowheads="1"/>
                </p:cNvSpPr>
                <p:nvPr/>
              </p:nvSpPr>
              <p:spPr bwMode="auto">
                <a:xfrm>
                  <a:off x="2826040" y="3405617"/>
                  <a:ext cx="300271" cy="3231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zh-CN" sz="2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3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040" y="3405617"/>
                  <a:ext cx="300271" cy="323165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本框 2"/>
          <p:cNvSpPr txBox="1"/>
          <p:nvPr/>
        </p:nvSpPr>
        <p:spPr bwMode="auto">
          <a:xfrm>
            <a:off x="7375526" y="1643676"/>
            <a:ext cx="1633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~2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endParaRPr lang="zh-CN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16500" y="4747260"/>
            <a:ext cx="3100070" cy="1652270"/>
            <a:chOff x="7900" y="7476"/>
            <a:chExt cx="4882" cy="2602"/>
          </a:xfrm>
        </p:grpSpPr>
        <p:grpSp>
          <p:nvGrpSpPr>
            <p:cNvPr id="330813" name="Group 61"/>
            <p:cNvGrpSpPr/>
            <p:nvPr/>
          </p:nvGrpSpPr>
          <p:grpSpPr bwMode="auto">
            <a:xfrm>
              <a:off x="8148" y="7476"/>
              <a:ext cx="4635" cy="1960"/>
              <a:chOff x="3067" y="3080"/>
              <a:chExt cx="1854" cy="784"/>
            </a:xfrm>
          </p:grpSpPr>
          <p:sp>
            <p:nvSpPr>
              <p:cNvPr id="330814" name="AutoShape 62"/>
              <p:cNvSpPr>
                <a:spLocks noChangeAspect="1" noChangeArrowheads="1" noTextEdit="1"/>
              </p:cNvSpPr>
              <p:nvPr/>
            </p:nvSpPr>
            <p:spPr bwMode="auto">
              <a:xfrm>
                <a:off x="3067" y="3080"/>
                <a:ext cx="1854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15" name="Line 63"/>
              <p:cNvSpPr>
                <a:spLocks noChangeShapeType="1"/>
              </p:cNvSpPr>
              <p:nvPr/>
            </p:nvSpPr>
            <p:spPr bwMode="auto">
              <a:xfrm flipH="1">
                <a:off x="3795" y="3120"/>
                <a:ext cx="60" cy="17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16" name="Line 64"/>
              <p:cNvSpPr>
                <a:spLocks noChangeShapeType="1"/>
              </p:cNvSpPr>
              <p:nvPr/>
            </p:nvSpPr>
            <p:spPr bwMode="auto">
              <a:xfrm flipH="1">
                <a:off x="4326" y="3120"/>
                <a:ext cx="60" cy="17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17" name="Line 65"/>
              <p:cNvSpPr>
                <a:spLocks noChangeShapeType="1"/>
              </p:cNvSpPr>
              <p:nvPr/>
            </p:nvSpPr>
            <p:spPr bwMode="auto">
              <a:xfrm flipH="1">
                <a:off x="4064" y="3657"/>
                <a:ext cx="57" cy="17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0818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4119" y="3639"/>
                    <a:ext cx="20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kumimoji="1" lang="en-US" altLang="zh-CN" sz="21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1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</m:acc>
                        </m:oMath>
                      </m:oMathPara>
                    </a14:m>
                    <a:endPara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30818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19" y="3639"/>
                    <a:ext cx="209" cy="204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0819" name="Rectangle 67"/>
              <p:cNvSpPr>
                <a:spLocks noChangeArrowheads="1"/>
              </p:cNvSpPr>
              <p:nvPr/>
            </p:nvSpPr>
            <p:spPr bwMode="auto">
              <a:xfrm>
                <a:off x="3944" y="3639"/>
                <a:ext cx="11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20" name="Rectangle 68"/>
              <p:cNvSpPr>
                <a:spLocks noChangeArrowheads="1"/>
              </p:cNvSpPr>
              <p:nvPr/>
            </p:nvSpPr>
            <p:spPr bwMode="auto">
              <a:xfrm>
                <a:off x="4712" y="3370"/>
                <a:ext cx="11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21" name="Rectangle 69"/>
              <p:cNvSpPr>
                <a:spLocks noChangeArrowheads="1"/>
              </p:cNvSpPr>
              <p:nvPr/>
            </p:nvSpPr>
            <p:spPr bwMode="auto">
              <a:xfrm>
                <a:off x="4454" y="3370"/>
                <a:ext cx="11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22" name="Rectangle 70"/>
              <p:cNvSpPr>
                <a:spLocks noChangeArrowheads="1"/>
              </p:cNvSpPr>
              <p:nvPr/>
            </p:nvSpPr>
            <p:spPr bwMode="auto">
              <a:xfrm>
                <a:off x="4189" y="3370"/>
                <a:ext cx="11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23" name="Rectangle 71"/>
              <p:cNvSpPr>
                <a:spLocks noChangeArrowheads="1"/>
              </p:cNvSpPr>
              <p:nvPr/>
            </p:nvSpPr>
            <p:spPr bwMode="auto">
              <a:xfrm>
                <a:off x="3809" y="3370"/>
                <a:ext cx="11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24" name="Rectangle 72"/>
              <p:cNvSpPr>
                <a:spLocks noChangeArrowheads="1"/>
              </p:cNvSpPr>
              <p:nvPr/>
            </p:nvSpPr>
            <p:spPr bwMode="auto">
              <a:xfrm>
                <a:off x="4395" y="3101"/>
                <a:ext cx="12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25" name="Rectangle 73"/>
              <p:cNvSpPr>
                <a:spLocks noChangeArrowheads="1"/>
              </p:cNvSpPr>
              <p:nvPr/>
            </p:nvSpPr>
            <p:spPr bwMode="auto">
              <a:xfrm>
                <a:off x="4242" y="3101"/>
                <a:ext cx="6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26" name="Rectangle 74"/>
              <p:cNvSpPr>
                <a:spLocks noChangeArrowheads="1"/>
              </p:cNvSpPr>
              <p:nvPr/>
            </p:nvSpPr>
            <p:spPr bwMode="auto">
              <a:xfrm>
                <a:off x="3864" y="3101"/>
                <a:ext cx="12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27" name="Rectangle 75"/>
              <p:cNvSpPr>
                <a:spLocks noChangeArrowheads="1"/>
              </p:cNvSpPr>
              <p:nvPr/>
            </p:nvSpPr>
            <p:spPr bwMode="auto">
              <a:xfrm>
                <a:off x="3711" y="3101"/>
                <a:ext cx="6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29" name="Rectangle 77"/>
              <p:cNvSpPr>
                <a:spLocks noChangeArrowheads="1"/>
              </p:cNvSpPr>
              <p:nvPr/>
            </p:nvSpPr>
            <p:spPr bwMode="auto">
              <a:xfrm>
                <a:off x="3324" y="3644"/>
                <a:ext cx="68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写信号：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0" name="Rectangle 78"/>
              <p:cNvSpPr>
                <a:spLocks noChangeArrowheads="1"/>
              </p:cNvSpPr>
              <p:nvPr/>
            </p:nvSpPr>
            <p:spPr bwMode="auto">
              <a:xfrm>
                <a:off x="3094" y="3644"/>
                <a:ext cx="17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读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1" name="Rectangle 79"/>
              <p:cNvSpPr>
                <a:spLocks noChangeArrowheads="1"/>
              </p:cNvSpPr>
              <p:nvPr/>
            </p:nvSpPr>
            <p:spPr bwMode="auto">
              <a:xfrm>
                <a:off x="3091" y="3375"/>
                <a:ext cx="67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地址线：</a:t>
                </a: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2" name="Rectangle 80"/>
              <p:cNvSpPr>
                <a:spLocks noChangeArrowheads="1"/>
              </p:cNvSpPr>
              <p:nvPr/>
            </p:nvSpPr>
            <p:spPr bwMode="auto">
              <a:xfrm>
                <a:off x="3091" y="3106"/>
                <a:ext cx="67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数据线：</a:t>
                </a: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3" name="Rectangle 81"/>
              <p:cNvSpPr>
                <a:spLocks noChangeArrowheads="1"/>
              </p:cNvSpPr>
              <p:nvPr/>
            </p:nvSpPr>
            <p:spPr bwMode="auto">
              <a:xfrm>
                <a:off x="3274" y="3639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4" name="Rectangle 82"/>
              <p:cNvSpPr>
                <a:spLocks noChangeArrowheads="1"/>
              </p:cNvSpPr>
              <p:nvPr/>
            </p:nvSpPr>
            <p:spPr bwMode="auto">
              <a:xfrm>
                <a:off x="4819" y="347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5" name="Rectangle 83"/>
              <p:cNvSpPr>
                <a:spLocks noChangeArrowheads="1"/>
              </p:cNvSpPr>
              <p:nvPr/>
            </p:nvSpPr>
            <p:spPr bwMode="auto">
              <a:xfrm>
                <a:off x="4559" y="347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6" name="Rectangle 84"/>
              <p:cNvSpPr>
                <a:spLocks noChangeArrowheads="1"/>
              </p:cNvSpPr>
              <p:nvPr/>
            </p:nvSpPr>
            <p:spPr bwMode="auto">
              <a:xfrm>
                <a:off x="4298" y="347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7" name="Rectangle 85"/>
              <p:cNvSpPr>
                <a:spLocks noChangeArrowheads="1"/>
              </p:cNvSpPr>
              <p:nvPr/>
            </p:nvSpPr>
            <p:spPr bwMode="auto">
              <a:xfrm>
                <a:off x="3918" y="347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8" name="Rectangle 86"/>
              <p:cNvSpPr>
                <a:spLocks noChangeArrowheads="1"/>
              </p:cNvSpPr>
              <p:nvPr/>
            </p:nvSpPr>
            <p:spPr bwMode="auto">
              <a:xfrm>
                <a:off x="4523" y="320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39" name="Rectangle 87"/>
              <p:cNvSpPr>
                <a:spLocks noChangeArrowheads="1"/>
              </p:cNvSpPr>
              <p:nvPr/>
            </p:nvSpPr>
            <p:spPr bwMode="auto">
              <a:xfrm>
                <a:off x="3993" y="320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40" name="Rectangle 88"/>
              <p:cNvSpPr>
                <a:spLocks noChangeArrowheads="1"/>
              </p:cNvSpPr>
              <p:nvPr/>
            </p:nvSpPr>
            <p:spPr bwMode="auto">
              <a:xfrm>
                <a:off x="4630" y="3370"/>
                <a:ext cx="4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41" name="Rectangle 89"/>
              <p:cNvSpPr>
                <a:spLocks noChangeArrowheads="1"/>
              </p:cNvSpPr>
              <p:nvPr/>
            </p:nvSpPr>
            <p:spPr bwMode="auto">
              <a:xfrm>
                <a:off x="4372" y="3370"/>
                <a:ext cx="4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42" name="Rectangle 90"/>
              <p:cNvSpPr>
                <a:spLocks noChangeArrowheads="1"/>
              </p:cNvSpPr>
              <p:nvPr/>
            </p:nvSpPr>
            <p:spPr bwMode="auto">
              <a:xfrm>
                <a:off x="4032" y="3370"/>
                <a:ext cx="8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~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843" name="Rectangle 91"/>
              <p:cNvSpPr>
                <a:spLocks noChangeArrowheads="1"/>
              </p:cNvSpPr>
              <p:nvPr/>
            </p:nvSpPr>
            <p:spPr bwMode="auto">
              <a:xfrm>
                <a:off x="4107" y="3101"/>
                <a:ext cx="8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~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Object 46"/>
                <p:cNvSpPr txBox="1"/>
                <p:nvPr/>
              </p:nvSpPr>
              <p:spPr bwMode="auto">
                <a:xfrm>
                  <a:off x="7900" y="9456"/>
                  <a:ext cx="2948" cy="6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acc>
                        <m:accPr>
                          <m:chr m:val="̅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  <m:sub/>
                          </m:sSub>
                        </m:e>
                      </m:acc>
                    </m:oMath>
                  </a14:m>
                  <a:r>
                    <a:rPr lang="zh-CN" altLang="en-US" sz="2000" dirty="0">
                      <a:solidFill>
                        <a:schemeClr val="tx1"/>
                      </a:solidFill>
                    </a:rPr>
                    <a:t>如何实现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Object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00" y="9456"/>
                  <a:ext cx="2948" cy="622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animBg="1"/>
      <p:bldP spid="33078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778" name="Group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13450" y="1363076"/>
          <a:ext cx="2879725" cy="2590800"/>
        </p:xfrm>
        <a:graphic>
          <a:graphicData uri="http://schemas.openxmlformats.org/drawingml/2006/table">
            <a:tbl>
              <a:tblPr/>
              <a:tblGrid>
                <a:gridCol w="479425"/>
                <a:gridCol w="481012"/>
                <a:gridCol w="479425"/>
                <a:gridCol w="479425"/>
                <a:gridCol w="481013"/>
                <a:gridCol w="479425"/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31821" name="Object 45"/>
              <p:cNvSpPr txBox="1"/>
              <p:nvPr/>
            </p:nvSpPr>
            <p:spPr bwMode="auto">
              <a:xfrm>
                <a:off x="6019721" y="1349582"/>
                <a:ext cx="914400" cy="444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1821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721" y="1349582"/>
                <a:ext cx="914400" cy="444500"/>
              </a:xfrm>
              <a:prstGeom prst="rect">
                <a:avLst/>
              </a:prstGeom>
              <a:blipFill rotWithShape="1">
                <a:blip r:embed="rId2"/>
                <a:stretch>
                  <a:fillRect l="-61" t="-47" r="61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822" name="Object 46"/>
              <p:cNvSpPr txBox="1"/>
              <p:nvPr/>
            </p:nvSpPr>
            <p:spPr bwMode="auto">
              <a:xfrm>
                <a:off x="6957218" y="1399142"/>
                <a:ext cx="1871663" cy="3949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acc>
                        <m:accPr>
                          <m:chr m:val="̅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 </m:t>
                              </m:r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acc>
                        <m:accPr>
                          <m:chr m:val="̅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acc>
                        <m:accPr>
                          <m:chr m:val="̅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 </m:t>
                              </m:r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31822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7218" y="1399142"/>
                <a:ext cx="1871663" cy="394940"/>
              </a:xfrm>
              <a:prstGeom prst="rect">
                <a:avLst/>
              </a:prstGeom>
              <a:blipFill rotWithShape="1">
                <a:blip r:embed="rId3"/>
                <a:stretch>
                  <a:fillRect l="-8" t="-60" r="25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1827" name="AutoShape 51"/>
          <p:cNvSpPr>
            <a:spLocks noChangeAspect="1" noChangeArrowheads="1" noTextEdit="1"/>
          </p:cNvSpPr>
          <p:nvPr/>
        </p:nvSpPr>
        <p:spPr bwMode="auto">
          <a:xfrm>
            <a:off x="553243" y="776725"/>
            <a:ext cx="818356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1828" name="Group 52"/>
          <p:cNvGrpSpPr/>
          <p:nvPr/>
        </p:nvGrpSpPr>
        <p:grpSpPr bwMode="auto">
          <a:xfrm>
            <a:off x="76200" y="535988"/>
            <a:ext cx="8088313" cy="442913"/>
            <a:chOff x="152" y="270"/>
            <a:chExt cx="5095" cy="279"/>
          </a:xfrm>
        </p:grpSpPr>
        <p:sp>
          <p:nvSpPr>
            <p:cNvPr id="331829" name="Rectangle 53"/>
            <p:cNvSpPr>
              <a:spLocks noChangeArrowheads="1"/>
            </p:cNvSpPr>
            <p:nvPr/>
          </p:nvSpPr>
          <p:spPr bwMode="auto">
            <a:xfrm>
              <a:off x="5182" y="292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0" name="Rectangle 54"/>
            <p:cNvSpPr>
              <a:spLocks noChangeArrowheads="1"/>
            </p:cNvSpPr>
            <p:nvPr/>
          </p:nvSpPr>
          <p:spPr bwMode="auto">
            <a:xfrm>
              <a:off x="4959" y="292"/>
              <a:ext cx="1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1" name="Rectangle 55"/>
            <p:cNvSpPr>
              <a:spLocks noChangeArrowheads="1"/>
            </p:cNvSpPr>
            <p:nvPr/>
          </p:nvSpPr>
          <p:spPr bwMode="auto">
            <a:xfrm>
              <a:off x="4011" y="292"/>
              <a:ext cx="1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2" name="Rectangle 56"/>
            <p:cNvSpPr>
              <a:spLocks noChangeArrowheads="1"/>
            </p:cNvSpPr>
            <p:nvPr/>
          </p:nvSpPr>
          <p:spPr bwMode="auto">
            <a:xfrm>
              <a:off x="3771" y="292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3" name="Rectangle 57"/>
            <p:cNvSpPr>
              <a:spLocks noChangeArrowheads="1"/>
            </p:cNvSpPr>
            <p:nvPr/>
          </p:nvSpPr>
          <p:spPr bwMode="auto">
            <a:xfrm>
              <a:off x="3314" y="292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4" name="Rectangle 58"/>
            <p:cNvSpPr>
              <a:spLocks noChangeArrowheads="1"/>
            </p:cNvSpPr>
            <p:nvPr/>
          </p:nvSpPr>
          <p:spPr bwMode="auto">
            <a:xfrm>
              <a:off x="3588" y="411"/>
              <a:ext cx="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5" name="Rectangle 59"/>
            <p:cNvSpPr>
              <a:spLocks noChangeArrowheads="1"/>
            </p:cNvSpPr>
            <p:nvPr/>
          </p:nvSpPr>
          <p:spPr bwMode="auto">
            <a:xfrm>
              <a:off x="5095" y="292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6" name="Rectangle 60"/>
            <p:cNvSpPr>
              <a:spLocks noChangeArrowheads="1"/>
            </p:cNvSpPr>
            <p:nvPr/>
          </p:nvSpPr>
          <p:spPr bwMode="auto">
            <a:xfrm>
              <a:off x="4830" y="292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7" name="Rectangle 61"/>
            <p:cNvSpPr>
              <a:spLocks noChangeArrowheads="1"/>
            </p:cNvSpPr>
            <p:nvPr/>
          </p:nvSpPr>
          <p:spPr bwMode="auto">
            <a:xfrm>
              <a:off x="4166" y="292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8" name="Rectangle 62"/>
            <p:cNvSpPr>
              <a:spLocks noChangeArrowheads="1"/>
            </p:cNvSpPr>
            <p:nvPr/>
          </p:nvSpPr>
          <p:spPr bwMode="auto">
            <a:xfrm>
              <a:off x="3866" y="292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39" name="Rectangle 63"/>
            <p:cNvSpPr>
              <a:spLocks noChangeArrowheads="1"/>
            </p:cNvSpPr>
            <p:nvPr/>
          </p:nvSpPr>
          <p:spPr bwMode="auto">
            <a:xfrm>
              <a:off x="2434" y="292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256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40" name="Rectangle 64"/>
            <p:cNvSpPr>
              <a:spLocks noChangeArrowheads="1"/>
            </p:cNvSpPr>
            <p:nvPr/>
          </p:nvSpPr>
          <p:spPr bwMode="auto">
            <a:xfrm>
              <a:off x="1146" y="292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256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41" name="Rectangle 65"/>
            <p:cNvSpPr>
              <a:spLocks noChangeArrowheads="1"/>
            </p:cNvSpPr>
            <p:nvPr/>
          </p:nvSpPr>
          <p:spPr bwMode="auto">
            <a:xfrm>
              <a:off x="3658" y="41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42" name="Rectangle 66"/>
            <p:cNvSpPr>
              <a:spLocks noChangeArrowheads="1"/>
            </p:cNvSpPr>
            <p:nvPr/>
          </p:nvSpPr>
          <p:spPr bwMode="auto">
            <a:xfrm>
              <a:off x="3523" y="41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46" name="Rectangle 70"/>
            <p:cNvSpPr>
              <a:spLocks noChangeArrowheads="1"/>
            </p:cNvSpPr>
            <p:nvPr/>
          </p:nvSpPr>
          <p:spPr bwMode="auto">
            <a:xfrm>
              <a:off x="4296" y="27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47" name="Rectangle 71"/>
            <p:cNvSpPr>
              <a:spLocks noChangeArrowheads="1"/>
            </p:cNvSpPr>
            <p:nvPr/>
          </p:nvSpPr>
          <p:spPr bwMode="auto">
            <a:xfrm>
              <a:off x="3404" y="292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48" name="Rectangle 72"/>
            <p:cNvSpPr>
              <a:spLocks noChangeArrowheads="1"/>
            </p:cNvSpPr>
            <p:nvPr/>
          </p:nvSpPr>
          <p:spPr bwMode="auto">
            <a:xfrm>
              <a:off x="2724" y="298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个地址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49" name="Rectangle 73"/>
            <p:cNvSpPr>
              <a:spLocks noChangeArrowheads="1"/>
            </p:cNvSpPr>
            <p:nvPr/>
          </p:nvSpPr>
          <p:spPr bwMode="auto">
            <a:xfrm>
              <a:off x="1436" y="298"/>
              <a:ext cx="9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个字，需要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50" name="Rectangle 74"/>
            <p:cNvSpPr>
              <a:spLocks noChangeArrowheads="1"/>
            </p:cNvSpPr>
            <p:nvPr/>
          </p:nvSpPr>
          <p:spPr bwMode="auto">
            <a:xfrm>
              <a:off x="152" y="298"/>
              <a:ext cx="9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每一片提供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1851" name="Group 75"/>
          <p:cNvGrpSpPr/>
          <p:nvPr/>
        </p:nvGrpSpPr>
        <p:grpSpPr bwMode="auto">
          <a:xfrm>
            <a:off x="458788" y="3686106"/>
            <a:ext cx="7705725" cy="1281113"/>
            <a:chOff x="385" y="2432"/>
            <a:chExt cx="4854" cy="807"/>
          </a:xfrm>
        </p:grpSpPr>
        <p:sp>
          <p:nvSpPr>
            <p:cNvPr id="331852" name="AutoShape 76"/>
            <p:cNvSpPr>
              <a:spLocks noChangeAspect="1" noChangeArrowheads="1" noTextEdit="1"/>
            </p:cNvSpPr>
            <p:nvPr/>
          </p:nvSpPr>
          <p:spPr bwMode="auto">
            <a:xfrm>
              <a:off x="385" y="2432"/>
              <a:ext cx="4854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53" name="Rectangle 77"/>
            <p:cNvSpPr>
              <a:spLocks noChangeArrowheads="1"/>
            </p:cNvSpPr>
            <p:nvPr/>
          </p:nvSpPr>
          <p:spPr bwMode="auto">
            <a:xfrm>
              <a:off x="4690" y="2996"/>
              <a:ext cx="3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1023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54" name="Rectangle 78"/>
            <p:cNvSpPr>
              <a:spLocks noChangeArrowheads="1"/>
            </p:cNvSpPr>
            <p:nvPr/>
          </p:nvSpPr>
          <p:spPr bwMode="auto">
            <a:xfrm>
              <a:off x="4199" y="2996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768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55" name="Rectangle 79"/>
            <p:cNvSpPr>
              <a:spLocks noChangeArrowheads="1"/>
            </p:cNvSpPr>
            <p:nvPr/>
          </p:nvSpPr>
          <p:spPr bwMode="auto">
            <a:xfrm>
              <a:off x="3468" y="2996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767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56" name="Rectangle 80"/>
            <p:cNvSpPr>
              <a:spLocks noChangeArrowheads="1"/>
            </p:cNvSpPr>
            <p:nvPr/>
          </p:nvSpPr>
          <p:spPr bwMode="auto">
            <a:xfrm>
              <a:off x="2955" y="2996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512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57" name="Rectangle 81"/>
            <p:cNvSpPr>
              <a:spLocks noChangeArrowheads="1"/>
            </p:cNvSpPr>
            <p:nvPr/>
          </p:nvSpPr>
          <p:spPr bwMode="auto">
            <a:xfrm>
              <a:off x="2246" y="2996"/>
              <a:ext cx="2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511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58" name="Rectangle 82"/>
            <p:cNvSpPr>
              <a:spLocks noChangeArrowheads="1"/>
            </p:cNvSpPr>
            <p:nvPr/>
          </p:nvSpPr>
          <p:spPr bwMode="auto">
            <a:xfrm>
              <a:off x="1736" y="2996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256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59" name="Rectangle 83"/>
            <p:cNvSpPr>
              <a:spLocks noChangeArrowheads="1"/>
            </p:cNvSpPr>
            <p:nvPr/>
          </p:nvSpPr>
          <p:spPr bwMode="auto">
            <a:xfrm>
              <a:off x="724" y="2996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255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0" name="Rectangle 84"/>
            <p:cNvSpPr>
              <a:spLocks noChangeArrowheads="1"/>
            </p:cNvSpPr>
            <p:nvPr/>
          </p:nvSpPr>
          <p:spPr bwMode="auto">
            <a:xfrm>
              <a:off x="413" y="2996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1" name="Rectangle 85"/>
            <p:cNvSpPr>
              <a:spLocks noChangeArrowheads="1"/>
            </p:cNvSpPr>
            <p:nvPr/>
          </p:nvSpPr>
          <p:spPr bwMode="auto">
            <a:xfrm>
              <a:off x="4368" y="2720"/>
              <a:ext cx="1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2" name="Rectangle 86"/>
            <p:cNvSpPr>
              <a:spLocks noChangeArrowheads="1"/>
            </p:cNvSpPr>
            <p:nvPr/>
          </p:nvSpPr>
          <p:spPr bwMode="auto">
            <a:xfrm>
              <a:off x="3051" y="2720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3" name="Rectangle 87"/>
            <p:cNvSpPr>
              <a:spLocks noChangeArrowheads="1"/>
            </p:cNvSpPr>
            <p:nvPr/>
          </p:nvSpPr>
          <p:spPr bwMode="auto">
            <a:xfrm>
              <a:off x="1749" y="2720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4" name="Rectangle 88"/>
            <p:cNvSpPr>
              <a:spLocks noChangeArrowheads="1"/>
            </p:cNvSpPr>
            <p:nvPr/>
          </p:nvSpPr>
          <p:spPr bwMode="auto">
            <a:xfrm>
              <a:off x="413" y="2720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00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5" name="Rectangle 89"/>
            <p:cNvSpPr>
              <a:spLocks noChangeArrowheads="1"/>
            </p:cNvSpPr>
            <p:nvPr/>
          </p:nvSpPr>
          <p:spPr bwMode="auto">
            <a:xfrm>
              <a:off x="5132" y="28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6" name="Rectangle 90"/>
            <p:cNvSpPr>
              <a:spLocks noChangeArrowheads="1"/>
            </p:cNvSpPr>
            <p:nvPr/>
          </p:nvSpPr>
          <p:spPr bwMode="auto">
            <a:xfrm>
              <a:off x="4699" y="28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7" name="Rectangle 91"/>
            <p:cNvSpPr>
              <a:spLocks noChangeArrowheads="1"/>
            </p:cNvSpPr>
            <p:nvPr/>
          </p:nvSpPr>
          <p:spPr bwMode="auto">
            <a:xfrm>
              <a:off x="3831" y="28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8" name="Rectangle 92"/>
            <p:cNvSpPr>
              <a:spLocks noChangeArrowheads="1"/>
            </p:cNvSpPr>
            <p:nvPr/>
          </p:nvSpPr>
          <p:spPr bwMode="auto">
            <a:xfrm>
              <a:off x="3397" y="28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69" name="Rectangle 93"/>
            <p:cNvSpPr>
              <a:spLocks noChangeArrowheads="1"/>
            </p:cNvSpPr>
            <p:nvPr/>
          </p:nvSpPr>
          <p:spPr bwMode="auto">
            <a:xfrm>
              <a:off x="2513" y="28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0" name="Rectangle 94"/>
            <p:cNvSpPr>
              <a:spLocks noChangeArrowheads="1"/>
            </p:cNvSpPr>
            <p:nvPr/>
          </p:nvSpPr>
          <p:spPr bwMode="auto">
            <a:xfrm>
              <a:off x="2080" y="28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1" name="Rectangle 95"/>
            <p:cNvSpPr>
              <a:spLocks noChangeArrowheads="1"/>
            </p:cNvSpPr>
            <p:nvPr/>
          </p:nvSpPr>
          <p:spPr bwMode="auto">
            <a:xfrm>
              <a:off x="1193" y="28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2" name="Rectangle 96"/>
            <p:cNvSpPr>
              <a:spLocks noChangeArrowheads="1"/>
            </p:cNvSpPr>
            <p:nvPr/>
          </p:nvSpPr>
          <p:spPr bwMode="auto">
            <a:xfrm>
              <a:off x="759" y="28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3" name="Rectangle 97"/>
            <p:cNvSpPr>
              <a:spLocks noChangeArrowheads="1"/>
            </p:cNvSpPr>
            <p:nvPr/>
          </p:nvSpPr>
          <p:spPr bwMode="auto">
            <a:xfrm>
              <a:off x="4550" y="2996"/>
              <a:ext cx="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4" name="Rectangle 98"/>
            <p:cNvSpPr>
              <a:spLocks noChangeArrowheads="1"/>
            </p:cNvSpPr>
            <p:nvPr/>
          </p:nvSpPr>
          <p:spPr bwMode="auto">
            <a:xfrm>
              <a:off x="3308" y="2996"/>
              <a:ext cx="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5" name="Rectangle 99"/>
            <p:cNvSpPr>
              <a:spLocks noChangeArrowheads="1"/>
            </p:cNvSpPr>
            <p:nvPr/>
          </p:nvSpPr>
          <p:spPr bwMode="auto">
            <a:xfrm>
              <a:off x="2090" y="2996"/>
              <a:ext cx="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6" name="Rectangle 100"/>
            <p:cNvSpPr>
              <a:spLocks noChangeArrowheads="1"/>
            </p:cNvSpPr>
            <p:nvPr/>
          </p:nvSpPr>
          <p:spPr bwMode="auto">
            <a:xfrm>
              <a:off x="562" y="2996"/>
              <a:ext cx="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7" name="Rectangle 101"/>
            <p:cNvSpPr>
              <a:spLocks noChangeArrowheads="1"/>
            </p:cNvSpPr>
            <p:nvPr/>
          </p:nvSpPr>
          <p:spPr bwMode="auto">
            <a:xfrm>
              <a:off x="4831" y="2720"/>
              <a:ext cx="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8" name="Rectangle 102"/>
            <p:cNvSpPr>
              <a:spLocks noChangeArrowheads="1"/>
            </p:cNvSpPr>
            <p:nvPr/>
          </p:nvSpPr>
          <p:spPr bwMode="auto">
            <a:xfrm>
              <a:off x="3913" y="2720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79" name="Rectangle 103"/>
            <p:cNvSpPr>
              <a:spLocks noChangeArrowheads="1"/>
            </p:cNvSpPr>
            <p:nvPr/>
          </p:nvSpPr>
          <p:spPr bwMode="auto">
            <a:xfrm>
              <a:off x="3529" y="2720"/>
              <a:ext cx="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0" name="Rectangle 104"/>
            <p:cNvSpPr>
              <a:spLocks noChangeArrowheads="1"/>
            </p:cNvSpPr>
            <p:nvPr/>
          </p:nvSpPr>
          <p:spPr bwMode="auto">
            <a:xfrm>
              <a:off x="2596" y="2720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1" name="Rectangle 105"/>
            <p:cNvSpPr>
              <a:spLocks noChangeArrowheads="1"/>
            </p:cNvSpPr>
            <p:nvPr/>
          </p:nvSpPr>
          <p:spPr bwMode="auto">
            <a:xfrm>
              <a:off x="2212" y="2720"/>
              <a:ext cx="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2" name="Rectangle 106"/>
            <p:cNvSpPr>
              <a:spLocks noChangeArrowheads="1"/>
            </p:cNvSpPr>
            <p:nvPr/>
          </p:nvSpPr>
          <p:spPr bwMode="auto">
            <a:xfrm>
              <a:off x="1275" y="2720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3" name="Rectangle 107"/>
            <p:cNvSpPr>
              <a:spLocks noChangeArrowheads="1"/>
            </p:cNvSpPr>
            <p:nvPr/>
          </p:nvSpPr>
          <p:spPr bwMode="auto">
            <a:xfrm>
              <a:off x="891" y="2720"/>
              <a:ext cx="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4" name="Rectangle 108"/>
            <p:cNvSpPr>
              <a:spLocks noChangeArrowheads="1"/>
            </p:cNvSpPr>
            <p:nvPr/>
          </p:nvSpPr>
          <p:spPr bwMode="auto">
            <a:xfrm>
              <a:off x="5009" y="2720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5" name="Rectangle 109"/>
            <p:cNvSpPr>
              <a:spLocks noChangeArrowheads="1"/>
            </p:cNvSpPr>
            <p:nvPr/>
          </p:nvSpPr>
          <p:spPr bwMode="auto">
            <a:xfrm>
              <a:off x="4575" y="2720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6" name="Rectangle 110"/>
            <p:cNvSpPr>
              <a:spLocks noChangeArrowheads="1"/>
            </p:cNvSpPr>
            <p:nvPr/>
          </p:nvSpPr>
          <p:spPr bwMode="auto">
            <a:xfrm>
              <a:off x="3707" y="2720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7" name="Rectangle 111"/>
            <p:cNvSpPr>
              <a:spLocks noChangeArrowheads="1"/>
            </p:cNvSpPr>
            <p:nvPr/>
          </p:nvSpPr>
          <p:spPr bwMode="auto">
            <a:xfrm>
              <a:off x="3273" y="2720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8" name="Rectangle 112"/>
            <p:cNvSpPr>
              <a:spLocks noChangeArrowheads="1"/>
            </p:cNvSpPr>
            <p:nvPr/>
          </p:nvSpPr>
          <p:spPr bwMode="auto">
            <a:xfrm>
              <a:off x="2390" y="2720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89" name="Rectangle 113"/>
            <p:cNvSpPr>
              <a:spLocks noChangeArrowheads="1"/>
            </p:cNvSpPr>
            <p:nvPr/>
          </p:nvSpPr>
          <p:spPr bwMode="auto">
            <a:xfrm>
              <a:off x="1956" y="2720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90" name="Rectangle 114"/>
            <p:cNvSpPr>
              <a:spLocks noChangeArrowheads="1"/>
            </p:cNvSpPr>
            <p:nvPr/>
          </p:nvSpPr>
          <p:spPr bwMode="auto">
            <a:xfrm>
              <a:off x="1069" y="2720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91" name="Rectangle 115"/>
            <p:cNvSpPr>
              <a:spLocks noChangeArrowheads="1"/>
            </p:cNvSpPr>
            <p:nvPr/>
          </p:nvSpPr>
          <p:spPr bwMode="auto">
            <a:xfrm>
              <a:off x="635" y="2720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92" name="Rectangle 116"/>
            <p:cNvSpPr>
              <a:spLocks noChangeArrowheads="1"/>
            </p:cNvSpPr>
            <p:nvPr/>
          </p:nvSpPr>
          <p:spPr bwMode="auto">
            <a:xfrm>
              <a:off x="400" y="2488"/>
              <a:ext cx="17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四片的地址分配就是：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1893" name="Group 117"/>
          <p:cNvGrpSpPr/>
          <p:nvPr/>
        </p:nvGrpSpPr>
        <p:grpSpPr bwMode="auto">
          <a:xfrm>
            <a:off x="365124" y="1920325"/>
            <a:ext cx="5434013" cy="1084263"/>
            <a:chOff x="216" y="544"/>
            <a:chExt cx="3423" cy="683"/>
          </a:xfrm>
        </p:grpSpPr>
        <p:sp>
          <p:nvSpPr>
            <p:cNvPr id="331894" name="AutoShape 118"/>
            <p:cNvSpPr>
              <a:spLocks noChangeAspect="1" noChangeArrowheads="1" noTextEdit="1"/>
            </p:cNvSpPr>
            <p:nvPr/>
          </p:nvSpPr>
          <p:spPr bwMode="auto">
            <a:xfrm>
              <a:off x="216" y="544"/>
              <a:ext cx="3423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895" name="Rectangle 119"/>
            <p:cNvSpPr>
              <a:spLocks noChangeArrowheads="1"/>
            </p:cNvSpPr>
            <p:nvPr/>
          </p:nvSpPr>
          <p:spPr bwMode="auto">
            <a:xfrm>
              <a:off x="3427" y="873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898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44" y="899"/>
                  <a:ext cx="712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zh-CN" sz="25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5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kumimoji="1" lang="en-US" altLang="zh-CN" sz="25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sz="25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kumimoji="1" lang="en-US" altLang="zh-CN" sz="25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5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5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kumimoji="1" lang="en-US" altLang="zh-CN" sz="25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1898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4" y="899"/>
                  <a:ext cx="712" cy="242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899" name="Rectangle 123"/>
            <p:cNvSpPr>
              <a:spLocks noChangeArrowheads="1"/>
            </p:cNvSpPr>
            <p:nvPr/>
          </p:nvSpPr>
          <p:spPr bwMode="auto">
            <a:xfrm>
              <a:off x="835" y="873"/>
              <a:ext cx="13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5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00" name="Rectangle 124"/>
            <p:cNvSpPr>
              <a:spLocks noChangeArrowheads="1"/>
            </p:cNvSpPr>
            <p:nvPr/>
          </p:nvSpPr>
          <p:spPr bwMode="auto">
            <a:xfrm>
              <a:off x="630" y="873"/>
              <a:ext cx="13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5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01" name="Rectangle 125"/>
            <p:cNvSpPr>
              <a:spLocks noChangeArrowheads="1"/>
            </p:cNvSpPr>
            <p:nvPr/>
          </p:nvSpPr>
          <p:spPr bwMode="auto">
            <a:xfrm>
              <a:off x="731" y="564"/>
              <a:ext cx="13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5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02" name="Rectangle 126"/>
            <p:cNvSpPr>
              <a:spLocks noChangeArrowheads="1"/>
            </p:cNvSpPr>
            <p:nvPr/>
          </p:nvSpPr>
          <p:spPr bwMode="auto">
            <a:xfrm>
              <a:off x="438" y="564"/>
              <a:ext cx="13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5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03" name="Rectangle 127"/>
            <p:cNvSpPr>
              <a:spLocks noChangeArrowheads="1"/>
            </p:cNvSpPr>
            <p:nvPr/>
          </p:nvSpPr>
          <p:spPr bwMode="auto">
            <a:xfrm>
              <a:off x="3552" y="839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04" name="Rectangle 128"/>
            <p:cNvSpPr>
              <a:spLocks noChangeArrowheads="1"/>
            </p:cNvSpPr>
            <p:nvPr/>
          </p:nvSpPr>
          <p:spPr bwMode="auto">
            <a:xfrm>
              <a:off x="1970" y="839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05" name="Rectangle 129"/>
            <p:cNvSpPr>
              <a:spLocks noChangeArrowheads="1"/>
            </p:cNvSpPr>
            <p:nvPr/>
          </p:nvSpPr>
          <p:spPr bwMode="auto">
            <a:xfrm>
              <a:off x="1578" y="839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9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2083" y="879"/>
                  <a:ext cx="115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接四片的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𝑪𝑺</m:t>
                          </m:r>
                        </m:e>
                      </m:acc>
                    </m:oMath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1906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83" y="879"/>
                  <a:ext cx="1156" cy="233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907" name="Rectangle 131"/>
            <p:cNvSpPr>
              <a:spLocks noChangeArrowheads="1"/>
            </p:cNvSpPr>
            <p:nvPr/>
          </p:nvSpPr>
          <p:spPr bwMode="auto">
            <a:xfrm>
              <a:off x="1024" y="879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译成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08" name="Rectangle 132"/>
            <p:cNvSpPr>
              <a:spLocks noChangeArrowheads="1"/>
            </p:cNvSpPr>
            <p:nvPr/>
          </p:nvSpPr>
          <p:spPr bwMode="auto">
            <a:xfrm>
              <a:off x="228" y="879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即将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09" name="Rectangle 133"/>
            <p:cNvSpPr>
              <a:spLocks noChangeArrowheads="1"/>
            </p:cNvSpPr>
            <p:nvPr/>
          </p:nvSpPr>
          <p:spPr bwMode="auto">
            <a:xfrm>
              <a:off x="898" y="570"/>
              <a:ext cx="1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两位代码区分四片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10" name="Rectangle 134"/>
            <p:cNvSpPr>
              <a:spLocks noChangeArrowheads="1"/>
            </p:cNvSpPr>
            <p:nvPr/>
          </p:nvSpPr>
          <p:spPr bwMode="auto">
            <a:xfrm>
              <a:off x="237" y="570"/>
              <a:ext cx="1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用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12" name="Rectangle 136"/>
            <p:cNvSpPr>
              <a:spLocks noChangeArrowheads="1"/>
            </p:cNvSpPr>
            <p:nvPr/>
          </p:nvSpPr>
          <p:spPr bwMode="auto">
            <a:xfrm>
              <a:off x="1674" y="873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13" name="Rectangle 137"/>
            <p:cNvSpPr>
              <a:spLocks noChangeArrowheads="1"/>
            </p:cNvSpPr>
            <p:nvPr/>
          </p:nvSpPr>
          <p:spPr bwMode="auto">
            <a:xfrm>
              <a:off x="640" y="564"/>
              <a:ext cx="5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5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14" name="Rectangle 138"/>
            <p:cNvSpPr>
              <a:spLocks noChangeArrowheads="1"/>
            </p:cNvSpPr>
            <p:nvPr/>
          </p:nvSpPr>
          <p:spPr bwMode="auto">
            <a:xfrm>
              <a:off x="1936" y="994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15" name="Rectangle 139"/>
            <p:cNvSpPr>
              <a:spLocks noChangeArrowheads="1"/>
            </p:cNvSpPr>
            <p:nvPr/>
          </p:nvSpPr>
          <p:spPr bwMode="auto">
            <a:xfrm>
              <a:off x="1546" y="994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16" name="Rectangle 140"/>
            <p:cNvSpPr>
              <a:spLocks noChangeArrowheads="1"/>
            </p:cNvSpPr>
            <p:nvPr/>
          </p:nvSpPr>
          <p:spPr bwMode="auto">
            <a:xfrm>
              <a:off x="954" y="99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17" name="Rectangle 141"/>
            <p:cNvSpPr>
              <a:spLocks noChangeArrowheads="1"/>
            </p:cNvSpPr>
            <p:nvPr/>
          </p:nvSpPr>
          <p:spPr bwMode="auto">
            <a:xfrm>
              <a:off x="751" y="99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18" name="Rectangle 142"/>
            <p:cNvSpPr>
              <a:spLocks noChangeArrowheads="1"/>
            </p:cNvSpPr>
            <p:nvPr/>
          </p:nvSpPr>
          <p:spPr bwMode="auto">
            <a:xfrm>
              <a:off x="850" y="685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1919" name="Rectangle 143"/>
            <p:cNvSpPr>
              <a:spLocks noChangeArrowheads="1"/>
            </p:cNvSpPr>
            <p:nvPr/>
          </p:nvSpPr>
          <p:spPr bwMode="auto">
            <a:xfrm>
              <a:off x="559" y="685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331846" idx="3"/>
          </p:cNvCxnSpPr>
          <p:nvPr/>
        </p:nvCxnSpPr>
        <p:spPr bwMode="auto">
          <a:xfrm>
            <a:off x="6654801" y="720932"/>
            <a:ext cx="735012" cy="1395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53085" y="5349875"/>
            <a:ext cx="8056880" cy="433070"/>
            <a:chOff x="871" y="8425"/>
            <a:chExt cx="12688" cy="6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Object 46"/>
                <p:cNvSpPr txBox="1"/>
                <p:nvPr/>
              </p:nvSpPr>
              <p:spPr bwMode="auto">
                <a:xfrm>
                  <a:off x="871" y="8485"/>
                  <a:ext cx="2948" cy="6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𝐶𝑆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03" name="Object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" y="8485"/>
                  <a:ext cx="2948" cy="622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Object 46"/>
                <p:cNvSpPr txBox="1"/>
                <p:nvPr/>
              </p:nvSpPr>
              <p:spPr bwMode="auto">
                <a:xfrm>
                  <a:off x="3740" y="8467"/>
                  <a:ext cx="2948" cy="6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r>
                    <a:rPr lang="zh-CN" altLang="en-US" sz="2000" dirty="0">
                      <a:solidFill>
                        <a:srgbClr val="000000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acc>
                        <m:accPr>
                          <m:chr m:val="̅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</m:oMath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04" name="Object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0" y="8467"/>
                  <a:ext cx="2948" cy="622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Object 46"/>
                <p:cNvSpPr txBox="1"/>
                <p:nvPr/>
              </p:nvSpPr>
              <p:spPr bwMode="auto">
                <a:xfrm>
                  <a:off x="6909" y="8484"/>
                  <a:ext cx="2948" cy="6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</m:m>
                        <m:acc>
                          <m:accPr>
                            <m:chr m:val="̅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𝐶𝑆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05" name="Object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9" y="8484"/>
                  <a:ext cx="2948" cy="622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Object 46"/>
                <p:cNvSpPr txBox="1"/>
                <p:nvPr/>
              </p:nvSpPr>
              <p:spPr bwMode="auto">
                <a:xfrm>
                  <a:off x="10611" y="8425"/>
                  <a:ext cx="2948" cy="6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</m:m>
                        <m:acc>
                          <m:accPr>
                            <m:chr m:val="̅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𝐶𝑆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06" name="Object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11" y="8425"/>
                  <a:ext cx="2948" cy="622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1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21" grpId="0"/>
      <p:bldP spid="3318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02" name="Picture 2" descr="7-4-2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4" y="1089819"/>
            <a:ext cx="8532812" cy="4271962"/>
          </a:xfrm>
          <a:prstGeom prst="rect">
            <a:avLst/>
          </a:prstGeom>
          <a:noFill/>
        </p:spPr>
      </p:pic>
      <p:sp>
        <p:nvSpPr>
          <p:cNvPr id="33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513" y="361951"/>
            <a:ext cx="5400675" cy="539750"/>
          </a:xfrm>
          <a:prstGeom prst="rect">
            <a:avLst/>
          </a:prstGeo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扩展后的电路如图所示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33680"/>
            <a:ext cx="9063990" cy="51562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</a:rPr>
              <a:t>实现存储器系统的地址译码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512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8</a:t>
            </a:r>
            <a:r>
              <a:rPr lang="zh-CN" altLang="en-US" sz="2800" b="1" kern="1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（用</a:t>
            </a:r>
            <a:r>
              <a:rPr lang="en-US" altLang="zh-CN" sz="2800" b="1" kern="1200" dirty="0">
                <a:solidFill>
                  <a:srgbClr val="FF0000"/>
                </a:solidFill>
                <a:latin typeface="Times New Roman" panose="02020603050405020304" pitchFamily="18" charset="0"/>
              </a:rPr>
              <a:t> 32</a:t>
            </a:r>
            <a:r>
              <a:rPr lang="en-US" altLang="zh-CN" sz="2800" b="1" kern="1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8 ROM</a:t>
            </a:r>
            <a:r>
              <a:rPr lang="zh-CN" altLang="en-US" sz="2800" b="1" kern="1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254979" name="Group 3"/>
          <p:cNvGrpSpPr/>
          <p:nvPr/>
        </p:nvGrpSpPr>
        <p:grpSpPr bwMode="auto">
          <a:xfrm>
            <a:off x="170180" y="929958"/>
            <a:ext cx="8610600" cy="5880100"/>
            <a:chOff x="248" y="395"/>
            <a:chExt cx="5424" cy="3704"/>
          </a:xfrm>
        </p:grpSpPr>
        <p:grpSp>
          <p:nvGrpSpPr>
            <p:cNvPr id="49156" name="Group 4"/>
            <p:cNvGrpSpPr/>
            <p:nvPr/>
          </p:nvGrpSpPr>
          <p:grpSpPr bwMode="auto">
            <a:xfrm>
              <a:off x="248" y="395"/>
              <a:ext cx="5424" cy="3704"/>
              <a:chOff x="248" y="395"/>
              <a:chExt cx="5424" cy="3704"/>
            </a:xfrm>
          </p:grpSpPr>
          <p:sp>
            <p:nvSpPr>
              <p:cNvPr id="49161" name="Rectangle 5"/>
              <p:cNvSpPr>
                <a:spLocks noChangeArrowheads="1"/>
              </p:cNvSpPr>
              <p:nvPr/>
            </p:nvSpPr>
            <p:spPr bwMode="auto">
              <a:xfrm>
                <a:off x="2519" y="857"/>
                <a:ext cx="2349" cy="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2837" y="1140"/>
                <a:ext cx="171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四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—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十六线译码器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63" name="Text Box 7"/>
              <p:cNvSpPr txBox="1">
                <a:spLocks noChangeArrowheads="1"/>
              </p:cNvSpPr>
              <p:nvPr/>
            </p:nvSpPr>
            <p:spPr bwMode="auto">
              <a:xfrm>
                <a:off x="2620" y="1387"/>
                <a:ext cx="2192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  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14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15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164" name="Group 8"/>
              <p:cNvGrpSpPr/>
              <p:nvPr/>
            </p:nvGrpSpPr>
            <p:grpSpPr bwMode="auto">
              <a:xfrm>
                <a:off x="2665" y="848"/>
                <a:ext cx="2100" cy="288"/>
                <a:chOff x="2495" y="1142"/>
                <a:chExt cx="2100" cy="288"/>
              </a:xfrm>
            </p:grpSpPr>
            <p:sp>
              <p:nvSpPr>
                <p:cNvPr id="4923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95" y="1142"/>
                  <a:ext cx="2100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E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 E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             A  B  C  D</a:t>
                  </a:r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40" name="Line 10"/>
                <p:cNvSpPr>
                  <a:spLocks noChangeShapeType="1"/>
                </p:cNvSpPr>
                <p:nvPr/>
              </p:nvSpPr>
              <p:spPr bwMode="auto">
                <a:xfrm>
                  <a:off x="2552" y="119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rgbClr val="0070C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41" name="Line 11"/>
                <p:cNvSpPr>
                  <a:spLocks noChangeShapeType="1"/>
                </p:cNvSpPr>
                <p:nvPr/>
              </p:nvSpPr>
              <p:spPr bwMode="auto">
                <a:xfrm>
                  <a:off x="2789" y="119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rgbClr val="0070C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9165" name="Group 12"/>
              <p:cNvGrpSpPr/>
              <p:nvPr/>
            </p:nvGrpSpPr>
            <p:grpSpPr bwMode="auto">
              <a:xfrm>
                <a:off x="2779" y="654"/>
                <a:ext cx="1717" cy="214"/>
                <a:chOff x="2609" y="789"/>
                <a:chExt cx="1717" cy="373"/>
              </a:xfrm>
            </p:grpSpPr>
            <p:sp>
              <p:nvSpPr>
                <p:cNvPr id="4923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609" y="801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3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6" y="801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3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648" y="801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3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63" y="789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3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100" y="789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3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326" y="812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9166" name="Group 19"/>
              <p:cNvGrpSpPr/>
              <p:nvPr/>
            </p:nvGrpSpPr>
            <p:grpSpPr bwMode="auto">
              <a:xfrm>
                <a:off x="248" y="2544"/>
                <a:ext cx="1784" cy="799"/>
                <a:chOff x="655" y="2544"/>
                <a:chExt cx="1784" cy="799"/>
              </a:xfrm>
            </p:grpSpPr>
            <p:sp>
              <p:nvSpPr>
                <p:cNvPr id="49229" name="Rectangle 20"/>
                <p:cNvSpPr>
                  <a:spLocks noChangeArrowheads="1"/>
                </p:cNvSpPr>
                <p:nvPr/>
              </p:nvSpPr>
              <p:spPr bwMode="auto">
                <a:xfrm>
                  <a:off x="666" y="2564"/>
                  <a:ext cx="1740" cy="77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67" y="2544"/>
                  <a:ext cx="1592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CE    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4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49" y="2778"/>
                  <a:ext cx="124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ROM   32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  <a:sym typeface="Symbol" panose="05050102010706020507" pitchFamily="18" charset="2"/>
                    </a:rPr>
                    <a:t>8</a:t>
                  </a:r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55" y="3039"/>
                  <a:ext cx="178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4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5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6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7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9167" name="Group 24"/>
              <p:cNvGrpSpPr/>
              <p:nvPr/>
            </p:nvGrpSpPr>
            <p:grpSpPr bwMode="auto">
              <a:xfrm>
                <a:off x="2168" y="2554"/>
                <a:ext cx="1784" cy="799"/>
                <a:chOff x="655" y="2544"/>
                <a:chExt cx="1784" cy="799"/>
              </a:xfrm>
            </p:grpSpPr>
            <p:sp>
              <p:nvSpPr>
                <p:cNvPr id="49225" name="Rectangle 25"/>
                <p:cNvSpPr>
                  <a:spLocks noChangeArrowheads="1"/>
                </p:cNvSpPr>
                <p:nvPr/>
              </p:nvSpPr>
              <p:spPr bwMode="auto">
                <a:xfrm>
                  <a:off x="666" y="2564"/>
                  <a:ext cx="1740" cy="77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2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767" y="2544"/>
                  <a:ext cx="1592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CE    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4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949" y="2778"/>
                  <a:ext cx="124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ROM   32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  <a:sym typeface="Symbol" panose="05050102010706020507" pitchFamily="18" charset="2"/>
                    </a:rPr>
                    <a:t>8</a:t>
                  </a:r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22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55" y="3039"/>
                  <a:ext cx="178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4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5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6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7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9168" name="Text Box 29"/>
              <p:cNvSpPr txBox="1">
                <a:spLocks noChangeArrowheads="1"/>
              </p:cNvSpPr>
              <p:nvPr/>
            </p:nvSpPr>
            <p:spPr bwMode="auto">
              <a:xfrm>
                <a:off x="3994" y="2756"/>
                <a:ext cx="926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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69" name="Line 30"/>
              <p:cNvSpPr>
                <a:spLocks noChangeShapeType="1"/>
              </p:cNvSpPr>
              <p:nvPr/>
            </p:nvSpPr>
            <p:spPr bwMode="auto">
              <a:xfrm flipV="1">
                <a:off x="949" y="757"/>
                <a:ext cx="0" cy="17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0" name="Text Box 31"/>
              <p:cNvSpPr txBox="1">
                <a:spLocks noChangeArrowheads="1"/>
              </p:cNvSpPr>
              <p:nvPr/>
            </p:nvSpPr>
            <p:spPr bwMode="auto">
              <a:xfrm>
                <a:off x="3648" y="395"/>
                <a:ext cx="111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5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1" name="Line 32"/>
              <p:cNvSpPr>
                <a:spLocks noChangeShapeType="1"/>
              </p:cNvSpPr>
              <p:nvPr/>
            </p:nvSpPr>
            <p:spPr bwMode="auto">
              <a:xfrm flipV="1">
                <a:off x="1142" y="756"/>
                <a:ext cx="0" cy="17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2" name="Line 33"/>
              <p:cNvSpPr>
                <a:spLocks noChangeShapeType="1"/>
              </p:cNvSpPr>
              <p:nvPr/>
            </p:nvSpPr>
            <p:spPr bwMode="auto">
              <a:xfrm flipV="1">
                <a:off x="1345" y="757"/>
                <a:ext cx="0" cy="17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3" name="Line 34"/>
              <p:cNvSpPr>
                <a:spLocks noChangeShapeType="1"/>
              </p:cNvSpPr>
              <p:nvPr/>
            </p:nvSpPr>
            <p:spPr bwMode="auto">
              <a:xfrm flipV="1">
                <a:off x="1537" y="768"/>
                <a:ext cx="0" cy="17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4" name="Line 35"/>
              <p:cNvSpPr>
                <a:spLocks noChangeShapeType="1"/>
              </p:cNvSpPr>
              <p:nvPr/>
            </p:nvSpPr>
            <p:spPr bwMode="auto">
              <a:xfrm flipV="1">
                <a:off x="1751" y="757"/>
                <a:ext cx="0" cy="17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5" name="Line 36"/>
              <p:cNvSpPr>
                <a:spLocks noChangeShapeType="1"/>
              </p:cNvSpPr>
              <p:nvPr/>
            </p:nvSpPr>
            <p:spPr bwMode="auto">
              <a:xfrm>
                <a:off x="949" y="2428"/>
                <a:ext cx="39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6" name="Line 37"/>
              <p:cNvSpPr>
                <a:spLocks noChangeShapeType="1"/>
              </p:cNvSpPr>
              <p:nvPr/>
            </p:nvSpPr>
            <p:spPr bwMode="auto">
              <a:xfrm>
                <a:off x="1151" y="2325"/>
                <a:ext cx="37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7" name="Line 38"/>
              <p:cNvSpPr>
                <a:spLocks noChangeShapeType="1"/>
              </p:cNvSpPr>
              <p:nvPr/>
            </p:nvSpPr>
            <p:spPr bwMode="auto">
              <a:xfrm>
                <a:off x="1354" y="2222"/>
                <a:ext cx="35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8" name="Line 39"/>
              <p:cNvSpPr>
                <a:spLocks noChangeShapeType="1"/>
              </p:cNvSpPr>
              <p:nvPr/>
            </p:nvSpPr>
            <p:spPr bwMode="auto">
              <a:xfrm>
                <a:off x="1537" y="2120"/>
                <a:ext cx="33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79" name="Line 40"/>
              <p:cNvSpPr>
                <a:spLocks noChangeShapeType="1"/>
              </p:cNvSpPr>
              <p:nvPr/>
            </p:nvSpPr>
            <p:spPr bwMode="auto">
              <a:xfrm>
                <a:off x="1773" y="2019"/>
                <a:ext cx="30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0" name="Freeform 41"/>
              <p:cNvSpPr/>
              <p:nvPr/>
            </p:nvSpPr>
            <p:spPr bwMode="auto">
              <a:xfrm>
                <a:off x="576" y="1694"/>
                <a:ext cx="2191" cy="858"/>
              </a:xfrm>
              <a:custGeom>
                <a:avLst/>
                <a:gdLst>
                  <a:gd name="T0" fmla="*/ 2191 w 2191"/>
                  <a:gd name="T1" fmla="*/ 0 h 858"/>
                  <a:gd name="T2" fmla="*/ 2191 w 2191"/>
                  <a:gd name="T3" fmla="*/ 113 h 858"/>
                  <a:gd name="T4" fmla="*/ 0 w 2191"/>
                  <a:gd name="T5" fmla="*/ 113 h 858"/>
                  <a:gd name="T6" fmla="*/ 0 w 2191"/>
                  <a:gd name="T7" fmla="*/ 858 h 8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91" h="858">
                    <a:moveTo>
                      <a:pt x="2191" y="0"/>
                    </a:moveTo>
                    <a:lnTo>
                      <a:pt x="2191" y="113"/>
                    </a:lnTo>
                    <a:lnTo>
                      <a:pt x="0" y="113"/>
                    </a:lnTo>
                    <a:lnTo>
                      <a:pt x="0" y="85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1" name="Freeform 42"/>
              <p:cNvSpPr/>
              <p:nvPr/>
            </p:nvSpPr>
            <p:spPr bwMode="auto">
              <a:xfrm>
                <a:off x="2451" y="1694"/>
                <a:ext cx="508" cy="892"/>
              </a:xfrm>
              <a:custGeom>
                <a:avLst/>
                <a:gdLst>
                  <a:gd name="T0" fmla="*/ 508 w 508"/>
                  <a:gd name="T1" fmla="*/ 0 h 892"/>
                  <a:gd name="T2" fmla="*/ 508 w 508"/>
                  <a:gd name="T3" fmla="*/ 215 h 892"/>
                  <a:gd name="T4" fmla="*/ 0 w 508"/>
                  <a:gd name="T5" fmla="*/ 215 h 892"/>
                  <a:gd name="T6" fmla="*/ 0 w 508"/>
                  <a:gd name="T7" fmla="*/ 892 h 8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892">
                    <a:moveTo>
                      <a:pt x="508" y="0"/>
                    </a:moveTo>
                    <a:lnTo>
                      <a:pt x="508" y="215"/>
                    </a:lnTo>
                    <a:lnTo>
                      <a:pt x="0" y="215"/>
                    </a:lnTo>
                    <a:lnTo>
                      <a:pt x="0" y="8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2" name="Text Box 43"/>
              <p:cNvSpPr txBox="1">
                <a:spLocks noChangeArrowheads="1"/>
              </p:cNvSpPr>
              <p:nvPr/>
            </p:nvSpPr>
            <p:spPr bwMode="auto">
              <a:xfrm>
                <a:off x="736" y="474"/>
                <a:ext cx="129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3" name="Line 44"/>
              <p:cNvSpPr>
                <a:spLocks noChangeShapeType="1"/>
              </p:cNvSpPr>
              <p:nvPr/>
            </p:nvSpPr>
            <p:spPr bwMode="auto">
              <a:xfrm>
                <a:off x="2858" y="2428"/>
                <a:ext cx="0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4" name="Line 45"/>
              <p:cNvSpPr>
                <a:spLocks noChangeShapeType="1"/>
              </p:cNvSpPr>
              <p:nvPr/>
            </p:nvSpPr>
            <p:spPr bwMode="auto">
              <a:xfrm>
                <a:off x="3038" y="2327"/>
                <a:ext cx="0" cy="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5" name="Line 46"/>
              <p:cNvSpPr>
                <a:spLocks noChangeShapeType="1"/>
              </p:cNvSpPr>
              <p:nvPr/>
            </p:nvSpPr>
            <p:spPr bwMode="auto">
              <a:xfrm>
                <a:off x="3253" y="2214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6" name="Line 47"/>
              <p:cNvSpPr>
                <a:spLocks noChangeShapeType="1"/>
              </p:cNvSpPr>
              <p:nvPr/>
            </p:nvSpPr>
            <p:spPr bwMode="auto">
              <a:xfrm>
                <a:off x="3445" y="2123"/>
                <a:ext cx="0" cy="4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7" name="Line 48"/>
              <p:cNvSpPr>
                <a:spLocks noChangeShapeType="1"/>
              </p:cNvSpPr>
              <p:nvPr/>
            </p:nvSpPr>
            <p:spPr bwMode="auto">
              <a:xfrm>
                <a:off x="3625" y="2033"/>
                <a:ext cx="0" cy="5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8" name="Freeform 49"/>
              <p:cNvSpPr/>
              <p:nvPr/>
            </p:nvSpPr>
            <p:spPr bwMode="auto">
              <a:xfrm>
                <a:off x="1818" y="3343"/>
                <a:ext cx="3084" cy="124"/>
              </a:xfrm>
              <a:custGeom>
                <a:avLst/>
                <a:gdLst>
                  <a:gd name="T0" fmla="*/ 0 w 3084"/>
                  <a:gd name="T1" fmla="*/ 0 h 124"/>
                  <a:gd name="T2" fmla="*/ 0 w 3084"/>
                  <a:gd name="T3" fmla="*/ 124 h 124"/>
                  <a:gd name="T4" fmla="*/ 3084 w 3084"/>
                  <a:gd name="T5" fmla="*/ 124 h 1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3084" y="1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89" name="Freeform 50"/>
              <p:cNvSpPr/>
              <p:nvPr/>
            </p:nvSpPr>
            <p:spPr bwMode="auto">
              <a:xfrm>
                <a:off x="1637" y="3353"/>
                <a:ext cx="3265" cy="192"/>
              </a:xfrm>
              <a:custGeom>
                <a:avLst/>
                <a:gdLst>
                  <a:gd name="T0" fmla="*/ 0 w 3084"/>
                  <a:gd name="T1" fmla="*/ 0 h 124"/>
                  <a:gd name="T2" fmla="*/ 0 w 3084"/>
                  <a:gd name="T3" fmla="*/ 1706 h 124"/>
                  <a:gd name="T4" fmla="*/ 4343 w 3084"/>
                  <a:gd name="T5" fmla="*/ 1706 h 1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3084" y="1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0" name="Freeform 51"/>
              <p:cNvSpPr/>
              <p:nvPr/>
            </p:nvSpPr>
            <p:spPr bwMode="auto">
              <a:xfrm>
                <a:off x="1434" y="3331"/>
                <a:ext cx="3480" cy="294"/>
              </a:xfrm>
              <a:custGeom>
                <a:avLst/>
                <a:gdLst>
                  <a:gd name="T0" fmla="*/ 0 w 3084"/>
                  <a:gd name="T1" fmla="*/ 0 h 124"/>
                  <a:gd name="T2" fmla="*/ 0 w 3084"/>
                  <a:gd name="T3" fmla="*/ 22031 h 124"/>
                  <a:gd name="T4" fmla="*/ 6366 w 3084"/>
                  <a:gd name="T5" fmla="*/ 22031 h 1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3084" y="1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1" name="Freeform 52"/>
              <p:cNvSpPr/>
              <p:nvPr/>
            </p:nvSpPr>
            <p:spPr bwMode="auto">
              <a:xfrm>
                <a:off x="1219" y="3343"/>
                <a:ext cx="3706" cy="373"/>
              </a:xfrm>
              <a:custGeom>
                <a:avLst/>
                <a:gdLst>
                  <a:gd name="T0" fmla="*/ 0 w 3084"/>
                  <a:gd name="T1" fmla="*/ 0 h 124"/>
                  <a:gd name="T2" fmla="*/ 0 w 3084"/>
                  <a:gd name="T3" fmla="*/ 91860 h 124"/>
                  <a:gd name="T4" fmla="*/ 9285 w 3084"/>
                  <a:gd name="T5" fmla="*/ 91860 h 1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3084" y="1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2" name="Freeform 53"/>
              <p:cNvSpPr/>
              <p:nvPr/>
            </p:nvSpPr>
            <p:spPr bwMode="auto">
              <a:xfrm>
                <a:off x="1005" y="3353"/>
                <a:ext cx="3920" cy="453"/>
              </a:xfrm>
              <a:custGeom>
                <a:avLst/>
                <a:gdLst>
                  <a:gd name="T0" fmla="*/ 0 w 3084"/>
                  <a:gd name="T1" fmla="*/ 0 h 124"/>
                  <a:gd name="T2" fmla="*/ 0 w 3084"/>
                  <a:gd name="T3" fmla="*/ 294775 h 124"/>
                  <a:gd name="T4" fmla="*/ 13007 w 3084"/>
                  <a:gd name="T5" fmla="*/ 294775 h 1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3084" y="1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3" name="Freeform 54"/>
              <p:cNvSpPr/>
              <p:nvPr/>
            </p:nvSpPr>
            <p:spPr bwMode="auto">
              <a:xfrm>
                <a:off x="791" y="3353"/>
                <a:ext cx="4145" cy="543"/>
              </a:xfrm>
              <a:custGeom>
                <a:avLst/>
                <a:gdLst>
                  <a:gd name="T0" fmla="*/ 0 w 3084"/>
                  <a:gd name="T1" fmla="*/ 0 h 124"/>
                  <a:gd name="T2" fmla="*/ 0 w 3084"/>
                  <a:gd name="T3" fmla="*/ 874401 h 124"/>
                  <a:gd name="T4" fmla="*/ 18179 w 3084"/>
                  <a:gd name="T5" fmla="*/ 874401 h 1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3084" y="1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4" name="Freeform 55"/>
              <p:cNvSpPr/>
              <p:nvPr/>
            </p:nvSpPr>
            <p:spPr bwMode="auto">
              <a:xfrm>
                <a:off x="598" y="3342"/>
                <a:ext cx="4326" cy="633"/>
              </a:xfrm>
              <a:custGeom>
                <a:avLst/>
                <a:gdLst>
                  <a:gd name="T0" fmla="*/ 0 w 3084"/>
                  <a:gd name="T1" fmla="*/ 0 h 124"/>
                  <a:gd name="T2" fmla="*/ 0 w 3084"/>
                  <a:gd name="T3" fmla="*/ 2194172 h 124"/>
                  <a:gd name="T4" fmla="*/ 23494 w 3084"/>
                  <a:gd name="T5" fmla="*/ 2194172 h 1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3084" y="1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5" name="Freeform 56"/>
              <p:cNvSpPr/>
              <p:nvPr/>
            </p:nvSpPr>
            <p:spPr bwMode="auto">
              <a:xfrm>
                <a:off x="396" y="3342"/>
                <a:ext cx="4540" cy="712"/>
              </a:xfrm>
              <a:custGeom>
                <a:avLst/>
                <a:gdLst>
                  <a:gd name="T0" fmla="*/ 0 w 3084"/>
                  <a:gd name="T1" fmla="*/ 0 h 124"/>
                  <a:gd name="T2" fmla="*/ 0 w 3084"/>
                  <a:gd name="T3" fmla="*/ 4443672 h 124"/>
                  <a:gd name="T4" fmla="*/ 31387 w 3084"/>
                  <a:gd name="T5" fmla="*/ 4443672 h 1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3084" y="1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6" name="Line 57"/>
              <p:cNvSpPr>
                <a:spLocks noChangeShapeType="1"/>
              </p:cNvSpPr>
              <p:nvPr/>
            </p:nvSpPr>
            <p:spPr bwMode="auto">
              <a:xfrm>
                <a:off x="2293" y="3343"/>
                <a:ext cx="0" cy="7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7" name="Line 58"/>
              <p:cNvSpPr>
                <a:spLocks noChangeShapeType="1"/>
              </p:cNvSpPr>
              <p:nvPr/>
            </p:nvSpPr>
            <p:spPr bwMode="auto">
              <a:xfrm>
                <a:off x="2507" y="3354"/>
                <a:ext cx="0" cy="6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8" name="Line 59"/>
              <p:cNvSpPr>
                <a:spLocks noChangeShapeType="1"/>
              </p:cNvSpPr>
              <p:nvPr/>
            </p:nvSpPr>
            <p:spPr bwMode="auto">
              <a:xfrm>
                <a:off x="2722" y="3354"/>
                <a:ext cx="0" cy="5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199" name="Line 60"/>
              <p:cNvSpPr>
                <a:spLocks noChangeShapeType="1"/>
              </p:cNvSpPr>
              <p:nvPr/>
            </p:nvSpPr>
            <p:spPr bwMode="auto">
              <a:xfrm>
                <a:off x="2914" y="3354"/>
                <a:ext cx="0" cy="4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0" name="Line 61"/>
              <p:cNvSpPr>
                <a:spLocks noChangeShapeType="1"/>
              </p:cNvSpPr>
              <p:nvPr/>
            </p:nvSpPr>
            <p:spPr bwMode="auto">
              <a:xfrm flipH="1">
                <a:off x="3094" y="3343"/>
                <a:ext cx="12" cy="3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1" name="Line 62"/>
              <p:cNvSpPr>
                <a:spLocks noChangeShapeType="1"/>
              </p:cNvSpPr>
              <p:nvPr/>
            </p:nvSpPr>
            <p:spPr bwMode="auto">
              <a:xfrm>
                <a:off x="3332" y="3343"/>
                <a:ext cx="0" cy="2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2" name="Line 63"/>
              <p:cNvSpPr>
                <a:spLocks noChangeShapeType="1"/>
              </p:cNvSpPr>
              <p:nvPr/>
            </p:nvSpPr>
            <p:spPr bwMode="auto">
              <a:xfrm>
                <a:off x="3535" y="3366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3" name="Line 64"/>
              <p:cNvSpPr>
                <a:spLocks noChangeShapeType="1"/>
              </p:cNvSpPr>
              <p:nvPr/>
            </p:nvSpPr>
            <p:spPr bwMode="auto">
              <a:xfrm>
                <a:off x="3716" y="3343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4" name="Oval 65"/>
              <p:cNvSpPr>
                <a:spLocks noChangeArrowheads="1"/>
              </p:cNvSpPr>
              <p:nvPr/>
            </p:nvSpPr>
            <p:spPr bwMode="auto">
              <a:xfrm>
                <a:off x="927" y="2395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5" name="Oval 66"/>
              <p:cNvSpPr>
                <a:spLocks noChangeArrowheads="1"/>
              </p:cNvSpPr>
              <p:nvPr/>
            </p:nvSpPr>
            <p:spPr bwMode="auto">
              <a:xfrm>
                <a:off x="1119" y="2293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6" name="Oval 67"/>
              <p:cNvSpPr>
                <a:spLocks noChangeArrowheads="1"/>
              </p:cNvSpPr>
              <p:nvPr/>
            </p:nvSpPr>
            <p:spPr bwMode="auto">
              <a:xfrm>
                <a:off x="1322" y="2203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7" name="Oval 68"/>
              <p:cNvSpPr>
                <a:spLocks noChangeArrowheads="1"/>
              </p:cNvSpPr>
              <p:nvPr/>
            </p:nvSpPr>
            <p:spPr bwMode="auto">
              <a:xfrm>
                <a:off x="1503" y="2090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8" name="Oval 69"/>
              <p:cNvSpPr>
                <a:spLocks noChangeArrowheads="1"/>
              </p:cNvSpPr>
              <p:nvPr/>
            </p:nvSpPr>
            <p:spPr bwMode="auto">
              <a:xfrm>
                <a:off x="1718" y="1977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09" name="Oval 70"/>
              <p:cNvSpPr>
                <a:spLocks noChangeArrowheads="1"/>
              </p:cNvSpPr>
              <p:nvPr/>
            </p:nvSpPr>
            <p:spPr bwMode="auto">
              <a:xfrm>
                <a:off x="2814" y="2418"/>
                <a:ext cx="67" cy="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0" name="Oval 71"/>
              <p:cNvSpPr>
                <a:spLocks noChangeArrowheads="1"/>
              </p:cNvSpPr>
              <p:nvPr/>
            </p:nvSpPr>
            <p:spPr bwMode="auto">
              <a:xfrm>
                <a:off x="2814" y="2396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1" name="Oval 72"/>
              <p:cNvSpPr>
                <a:spLocks noChangeArrowheads="1"/>
              </p:cNvSpPr>
              <p:nvPr/>
            </p:nvSpPr>
            <p:spPr bwMode="auto">
              <a:xfrm>
                <a:off x="2995" y="2305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2" name="Oval 73"/>
              <p:cNvSpPr>
                <a:spLocks noChangeArrowheads="1"/>
              </p:cNvSpPr>
              <p:nvPr/>
            </p:nvSpPr>
            <p:spPr bwMode="auto">
              <a:xfrm>
                <a:off x="3221" y="2203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3" name="Oval 74"/>
              <p:cNvSpPr>
                <a:spLocks noChangeArrowheads="1"/>
              </p:cNvSpPr>
              <p:nvPr/>
            </p:nvSpPr>
            <p:spPr bwMode="auto">
              <a:xfrm>
                <a:off x="3402" y="2090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4" name="Oval 75"/>
              <p:cNvSpPr>
                <a:spLocks noChangeArrowheads="1"/>
              </p:cNvSpPr>
              <p:nvPr/>
            </p:nvSpPr>
            <p:spPr bwMode="auto">
              <a:xfrm>
                <a:off x="3594" y="1988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5" name="Oval 76"/>
              <p:cNvSpPr>
                <a:spLocks noChangeArrowheads="1"/>
              </p:cNvSpPr>
              <p:nvPr/>
            </p:nvSpPr>
            <p:spPr bwMode="auto">
              <a:xfrm>
                <a:off x="2248" y="4032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6" name="Oval 77"/>
              <p:cNvSpPr>
                <a:spLocks noChangeArrowheads="1"/>
              </p:cNvSpPr>
              <p:nvPr/>
            </p:nvSpPr>
            <p:spPr bwMode="auto">
              <a:xfrm>
                <a:off x="2463" y="3942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7" name="Oval 78"/>
              <p:cNvSpPr>
                <a:spLocks noChangeArrowheads="1"/>
              </p:cNvSpPr>
              <p:nvPr/>
            </p:nvSpPr>
            <p:spPr bwMode="auto">
              <a:xfrm>
                <a:off x="2677" y="3863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8" name="Oval 79"/>
              <p:cNvSpPr>
                <a:spLocks noChangeArrowheads="1"/>
              </p:cNvSpPr>
              <p:nvPr/>
            </p:nvSpPr>
            <p:spPr bwMode="auto">
              <a:xfrm>
                <a:off x="2869" y="3761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19" name="Oval 80"/>
              <p:cNvSpPr>
                <a:spLocks noChangeArrowheads="1"/>
              </p:cNvSpPr>
              <p:nvPr/>
            </p:nvSpPr>
            <p:spPr bwMode="auto">
              <a:xfrm>
                <a:off x="3073" y="3671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20" name="Oval 81"/>
              <p:cNvSpPr>
                <a:spLocks noChangeArrowheads="1"/>
              </p:cNvSpPr>
              <p:nvPr/>
            </p:nvSpPr>
            <p:spPr bwMode="auto">
              <a:xfrm>
                <a:off x="3288" y="3592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21" name="Oval 82"/>
              <p:cNvSpPr>
                <a:spLocks noChangeArrowheads="1"/>
              </p:cNvSpPr>
              <p:nvPr/>
            </p:nvSpPr>
            <p:spPr bwMode="auto">
              <a:xfrm>
                <a:off x="3491" y="3513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22" name="Oval 83"/>
              <p:cNvSpPr>
                <a:spLocks noChangeArrowheads="1"/>
              </p:cNvSpPr>
              <p:nvPr/>
            </p:nvSpPr>
            <p:spPr bwMode="auto">
              <a:xfrm>
                <a:off x="3683" y="3434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23" name="Text Box 84"/>
              <p:cNvSpPr txBox="1">
                <a:spLocks noChangeArrowheads="1"/>
              </p:cNvSpPr>
              <p:nvPr/>
            </p:nvSpPr>
            <p:spPr bwMode="auto">
              <a:xfrm>
                <a:off x="4882" y="2033"/>
                <a:ext cx="77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地址线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224" name="Text Box 85"/>
              <p:cNvSpPr txBox="1">
                <a:spLocks noChangeArrowheads="1"/>
              </p:cNvSpPr>
              <p:nvPr/>
            </p:nvSpPr>
            <p:spPr bwMode="auto">
              <a:xfrm>
                <a:off x="4893" y="3614"/>
                <a:ext cx="77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数据线  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9157" name="Oval 86"/>
            <p:cNvSpPr>
              <a:spLocks noChangeArrowheads="1"/>
            </p:cNvSpPr>
            <p:nvPr/>
          </p:nvSpPr>
          <p:spPr bwMode="auto">
            <a:xfrm>
              <a:off x="2728" y="1684"/>
              <a:ext cx="65" cy="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158" name="Oval 87"/>
            <p:cNvSpPr>
              <a:spLocks noChangeArrowheads="1"/>
            </p:cNvSpPr>
            <p:nvPr/>
          </p:nvSpPr>
          <p:spPr bwMode="auto">
            <a:xfrm>
              <a:off x="2923" y="1695"/>
              <a:ext cx="65" cy="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159" name="Oval 88"/>
            <p:cNvSpPr>
              <a:spLocks noChangeArrowheads="1"/>
            </p:cNvSpPr>
            <p:nvPr/>
          </p:nvSpPr>
          <p:spPr bwMode="auto">
            <a:xfrm>
              <a:off x="532" y="2499"/>
              <a:ext cx="65" cy="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160" name="Oval 89"/>
            <p:cNvSpPr>
              <a:spLocks noChangeArrowheads="1"/>
            </p:cNvSpPr>
            <p:nvPr/>
          </p:nvSpPr>
          <p:spPr bwMode="auto">
            <a:xfrm>
              <a:off x="2412" y="2521"/>
              <a:ext cx="65" cy="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 bwMode="auto">
          <a:xfrm>
            <a:off x="6402388" y="4180216"/>
            <a:ext cx="20198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16x32x8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6925" y="615315"/>
            <a:ext cx="1997075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增加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地址：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16x32x8=512x8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1644" y="1307242"/>
            <a:ext cx="7921625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三、字位扩展：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当字数和位数都不够用时，需先进行位扩展，后进行字扩展。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814388" cy="352425"/>
          </a:xfr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" y="1026324"/>
            <a:ext cx="8225608" cy="215443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静态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SRAM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andom-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ccess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emory,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SRAM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的存储单元是在</a:t>
            </a:r>
            <a:r>
              <a:rPr kumimoji="1" lang="zh-CN" alt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静态触发器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的基础上附加门控管而构成的，因此，它是靠触发器的自保功能存储数据的，即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数据由触发器记忆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，只要不断电，数据就能永久保存。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413549"/>
            <a:ext cx="4321175" cy="61277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的分类及特点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3119438"/>
            <a:ext cx="8686800" cy="21544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、动态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DRAM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Dynamic Random Access Memory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DRAM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的存储单元是利用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管栅极电容可以存储电荷的原理制成的，即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依靠电容存储电荷来存储数据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由于电容电荷会泄漏，故需要定时给栅极电容补充电荷，即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刷新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91200" y="503238"/>
            <a:ext cx="2362200" cy="868362"/>
          </a:xfrm>
          <a:prstGeom prst="cloudCallout">
            <a:avLst>
              <a:gd name="adj1" fmla="val 50741"/>
              <a:gd name="adj2" fmla="val 6225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锁存器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8600" y="5273874"/>
            <a:ext cx="8686800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SRAM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DRAM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相比，存储单元所用元件数目多，功耗大，集成度低，但使用方便，在存储容量不是很大的情况下，多采用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SRAM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utoUpdateAnimBg="0" build="p"/>
      <p:bldP spid="8" grpId="0"/>
      <p:bldP spid="9" grpId="0" animBg="1" autoUpdateAnimBg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86674" y="1591962"/>
            <a:ext cx="6023840" cy="4081763"/>
            <a:chOff x="1886674" y="1591962"/>
            <a:chExt cx="6023840" cy="4081763"/>
          </a:xfrm>
        </p:grpSpPr>
        <p:pic>
          <p:nvPicPr>
            <p:cNvPr id="3" name="Picture 3" descr="7-3-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674" y="1591962"/>
              <a:ext cx="6023840" cy="4081763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 bwMode="auto">
                <a:xfrm>
                  <a:off x="6076427" y="4018689"/>
                  <a:ext cx="427360" cy="4308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𝑐𝑠</m:t>
                            </m:r>
                          </m:e>
                        </m:acc>
                      </m:oMath>
                    </m:oMathPara>
                  </a14:m>
                  <a:endPara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76427" y="4018689"/>
                  <a:ext cx="427360" cy="430887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 bwMode="auto">
                <a:xfrm>
                  <a:off x="6442826" y="4115851"/>
                  <a:ext cx="665793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acc>
                          <m:accPr>
                            <m:chr m:val="̅"/>
                            <m:ctrlPr>
                              <a:rPr lang="zh-CN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2826" y="4115851"/>
                  <a:ext cx="665793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49275"/>
            <a:ext cx="4321175" cy="593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结构框图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5287" y="1594090"/>
            <a:ext cx="1676400" cy="869789"/>
          </a:xfrm>
          <a:prstGeom prst="wedgeEllipseCallout">
            <a:avLst>
              <a:gd name="adj1" fmla="val 57764"/>
              <a:gd name="adj2" fmla="val 975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地址线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91000" y="609600"/>
            <a:ext cx="1676400" cy="990600"/>
          </a:xfrm>
          <a:prstGeom prst="wedgeEllipseCallout">
            <a:avLst>
              <a:gd name="adj1" fmla="val -93278"/>
              <a:gd name="adj2" fmla="val 12996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字线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86600" y="3733800"/>
            <a:ext cx="1676400" cy="990600"/>
          </a:xfrm>
          <a:prstGeom prst="wedgeEllipseCallout">
            <a:avLst>
              <a:gd name="adj1" fmla="val -117898"/>
              <a:gd name="adj2" fmla="val -14214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位线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00800" y="5257800"/>
            <a:ext cx="1676400" cy="990600"/>
          </a:xfrm>
          <a:prstGeom prst="wedgeEllipseCallout">
            <a:avLst>
              <a:gd name="adj1" fmla="val -133713"/>
              <a:gd name="adj2" fmla="val -18044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字线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14400" y="5181600"/>
            <a:ext cx="1676400" cy="990600"/>
          </a:xfrm>
          <a:prstGeom prst="wedgeEllipseCallout">
            <a:avLst>
              <a:gd name="adj1" fmla="val 129926"/>
              <a:gd name="adj2" fmla="val -6153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地址线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412750"/>
            <a:ext cx="3132138" cy="63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三、有关概念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32813" y="6524625"/>
            <a:ext cx="611187" cy="333375"/>
          </a:xfrm>
          <a:prstGeom prst="actionButtonBackPrevious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5625" y="1219200"/>
            <a:ext cx="8588375" cy="4586288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存储容量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：存储矩阵所包含的存储单元的数目  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M×N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：即地址译码器的输出端数，也称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：即输入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输出端数（数据端数），也称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字长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，指每次读出或写入数据的位数。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①一元地址线，即单字线存储单元，这种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位结构型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②二元地址线，即双字线存储单元，这种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字结构型。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30"/>
          <p:cNvSpPr txBox="1">
            <a:spLocks noChangeArrowheads="1"/>
          </p:cNvSpPr>
          <p:nvPr/>
        </p:nvSpPr>
        <p:spPr bwMode="auto">
          <a:xfrm>
            <a:off x="223616" y="1169748"/>
            <a:ext cx="3483233" cy="94551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、静态存储单元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27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033"/>
          <p:cNvSpPr txBox="1">
            <a:spLocks noChangeArrowheads="1"/>
          </p:cNvSpPr>
          <p:nvPr/>
        </p:nvSpPr>
        <p:spPr bwMode="auto">
          <a:xfrm>
            <a:off x="223616" y="368092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的存储单元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4"/>
          <p:cNvGraphicFramePr>
            <a:graphicFrameLocks noChangeAspect="1"/>
          </p:cNvGraphicFramePr>
          <p:nvPr/>
        </p:nvGraphicFramePr>
        <p:xfrm>
          <a:off x="3841846" y="1169963"/>
          <a:ext cx="5173884" cy="501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907665" imgH="2689860" progId="Flash.Movie">
                  <p:embed/>
                </p:oleObj>
              </mc:Choice>
              <mc:Fallback>
                <p:oleObj name="" r:id="rId1" imgW="2907665" imgH="2689860" progId="Flash.Movie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846" y="1169963"/>
                        <a:ext cx="5173884" cy="501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" name="Group 144"/>
          <p:cNvGrpSpPr/>
          <p:nvPr/>
        </p:nvGrpSpPr>
        <p:grpSpPr bwMode="auto">
          <a:xfrm rot="0">
            <a:off x="671195" y="2083435"/>
            <a:ext cx="2066925" cy="2231176"/>
            <a:chOff x="247" y="664"/>
            <a:chExt cx="1302" cy="1405"/>
          </a:xfrm>
        </p:grpSpPr>
        <p:grpSp>
          <p:nvGrpSpPr>
            <p:cNvPr id="32" name="Group 145"/>
            <p:cNvGrpSpPr/>
            <p:nvPr/>
          </p:nvGrpSpPr>
          <p:grpSpPr bwMode="auto">
            <a:xfrm>
              <a:off x="247" y="664"/>
              <a:ext cx="1302" cy="1405"/>
              <a:chOff x="247" y="477"/>
              <a:chExt cx="1302" cy="1405"/>
            </a:xfrm>
          </p:grpSpPr>
          <p:grpSp>
            <p:nvGrpSpPr>
              <p:cNvPr id="35" name="Group 146"/>
              <p:cNvGrpSpPr/>
              <p:nvPr/>
            </p:nvGrpSpPr>
            <p:grpSpPr bwMode="auto">
              <a:xfrm>
                <a:off x="247" y="796"/>
                <a:ext cx="1302" cy="1086"/>
                <a:chOff x="714" y="1188"/>
                <a:chExt cx="1769" cy="1498"/>
              </a:xfrm>
            </p:grpSpPr>
            <p:sp>
              <p:nvSpPr>
                <p:cNvPr id="42" name="Rectangle 147"/>
                <p:cNvSpPr>
                  <a:spLocks noChangeArrowheads="1"/>
                </p:cNvSpPr>
                <p:nvPr/>
              </p:nvSpPr>
              <p:spPr bwMode="auto">
                <a:xfrm>
                  <a:off x="714" y="1959"/>
                  <a:ext cx="635" cy="36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Oval 148"/>
                <p:cNvSpPr>
                  <a:spLocks noChangeArrowheads="1"/>
                </p:cNvSpPr>
                <p:nvPr/>
              </p:nvSpPr>
              <p:spPr bwMode="auto">
                <a:xfrm>
                  <a:off x="941" y="1823"/>
                  <a:ext cx="136" cy="13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1032" y="1188"/>
                  <a:ext cx="1" cy="6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Line 151"/>
                <p:cNvSpPr>
                  <a:spLocks noChangeShapeType="1"/>
                </p:cNvSpPr>
                <p:nvPr/>
              </p:nvSpPr>
              <p:spPr bwMode="auto">
                <a:xfrm>
                  <a:off x="1213" y="2322"/>
                  <a:ext cx="1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Rectangle 152"/>
                <p:cNvSpPr>
                  <a:spLocks noChangeArrowheads="1"/>
                </p:cNvSpPr>
                <p:nvPr/>
              </p:nvSpPr>
              <p:spPr bwMode="auto">
                <a:xfrm>
                  <a:off x="1848" y="1959"/>
                  <a:ext cx="635" cy="36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Oval 153"/>
                <p:cNvSpPr>
                  <a:spLocks noChangeArrowheads="1"/>
                </p:cNvSpPr>
                <p:nvPr/>
              </p:nvSpPr>
              <p:spPr bwMode="auto">
                <a:xfrm>
                  <a:off x="2075" y="1823"/>
                  <a:ext cx="136" cy="13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2166" y="1188"/>
                  <a:ext cx="1" cy="6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1984" y="2322"/>
                  <a:ext cx="1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157"/>
                <p:cNvSpPr>
                  <a:spLocks noChangeShapeType="1"/>
                </p:cNvSpPr>
                <p:nvPr/>
              </p:nvSpPr>
              <p:spPr bwMode="auto">
                <a:xfrm>
                  <a:off x="1984" y="2549"/>
                  <a:ext cx="1" cy="4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158"/>
                <p:cNvSpPr>
                  <a:spLocks noChangeShapeType="1"/>
                </p:cNvSpPr>
                <p:nvPr/>
              </p:nvSpPr>
              <p:spPr bwMode="auto">
                <a:xfrm>
                  <a:off x="1032" y="1551"/>
                  <a:ext cx="272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Line 159"/>
                <p:cNvSpPr>
                  <a:spLocks noChangeShapeType="1"/>
                </p:cNvSpPr>
                <p:nvPr/>
              </p:nvSpPr>
              <p:spPr bwMode="auto">
                <a:xfrm>
                  <a:off x="1304" y="1551"/>
                  <a:ext cx="499" cy="11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894" y="1551"/>
                  <a:ext cx="272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395" y="1551"/>
                  <a:ext cx="499" cy="11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Line 162"/>
                <p:cNvSpPr>
                  <a:spLocks noChangeShapeType="1"/>
                </p:cNvSpPr>
                <p:nvPr/>
              </p:nvSpPr>
              <p:spPr bwMode="auto">
                <a:xfrm>
                  <a:off x="1803" y="2685"/>
                  <a:ext cx="181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1984" y="2594"/>
                  <a:ext cx="1" cy="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213" y="2685"/>
                  <a:ext cx="182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1213" y="2549"/>
                  <a:ext cx="1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8" name="Text Box 169"/>
              <p:cNvSpPr txBox="1">
                <a:spLocks noChangeArrowheads="1"/>
              </p:cNvSpPr>
              <p:nvPr/>
            </p:nvSpPr>
            <p:spPr bwMode="auto">
              <a:xfrm>
                <a:off x="1220" y="487"/>
                <a:ext cx="227" cy="34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9" name="Group 170"/>
              <p:cNvGrpSpPr/>
              <p:nvPr/>
            </p:nvGrpSpPr>
            <p:grpSpPr bwMode="auto">
              <a:xfrm>
                <a:off x="331" y="477"/>
                <a:ext cx="290" cy="327"/>
                <a:chOff x="527" y="879"/>
                <a:chExt cx="290" cy="327"/>
              </a:xfrm>
            </p:grpSpPr>
            <p:sp>
              <p:nvSpPr>
                <p:cNvPr id="40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527" y="879"/>
                  <a:ext cx="290" cy="327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endParaRPr kumimoji="0" lang="en-US" altLang="zh-CN" sz="2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Line 172"/>
                <p:cNvSpPr>
                  <a:spLocks noChangeShapeType="1"/>
                </p:cNvSpPr>
                <p:nvPr/>
              </p:nvSpPr>
              <p:spPr bwMode="auto">
                <a:xfrm>
                  <a:off x="587" y="924"/>
                  <a:ext cx="1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33" name="Text Box 173"/>
            <p:cNvSpPr txBox="1">
              <a:spLocks noChangeArrowheads="1"/>
            </p:cNvSpPr>
            <p:nvPr/>
          </p:nvSpPr>
          <p:spPr bwMode="auto">
            <a:xfrm>
              <a:off x="250" y="1521"/>
              <a:ext cx="28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174"/>
            <p:cNvSpPr txBox="1">
              <a:spLocks noChangeArrowheads="1"/>
            </p:cNvSpPr>
            <p:nvPr/>
          </p:nvSpPr>
          <p:spPr bwMode="auto">
            <a:xfrm>
              <a:off x="1054" y="1510"/>
              <a:ext cx="28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1030"/>
              <p:cNvSpPr txBox="1">
                <a:spLocks noChangeArrowheads="1"/>
              </p:cNvSpPr>
              <p:nvPr/>
            </p:nvSpPr>
            <p:spPr bwMode="auto">
              <a:xfrm>
                <a:off x="223616" y="1169748"/>
                <a:ext cx="3483233" cy="45817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、静态存储单元</a:t>
                </a:r>
                <a:endPara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ts val="27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～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构成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RS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触发器，用以存储二进制信息。</a:t>
                </a:r>
                <a:endParaRPr kumimoji="1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ts val="27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为门控管，其状态由行线（</a:t>
                </a:r>
                <a:r>
                  <a:rPr kumimoji="1" lang="en-US" altLang="zh-CN" sz="18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）决定。</a:t>
                </a:r>
                <a:endParaRPr kumimoji="1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ts val="27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=1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导通，</a:t>
                </a:r>
                <a:r>
                  <a:rPr kumimoji="1" lang="en-US" altLang="zh-CN" sz="18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状态送至位线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18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en-US" altLang="zh-CN" sz="1800" i="0" u="none" strike="noStrike" kern="1200" cap="none" spc="0" normalizeH="0" baseline="-30000" noProof="0" dirty="0" err="1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18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kumimoji="1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).</a:t>
                </a:r>
                <a:endParaRPr kumimoji="1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ts val="27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是每列存储单元的门控管，其状态取决于列线</a:t>
                </a:r>
                <a:r>
                  <a:rPr kumimoji="1" lang="en-US" altLang="zh-CN" sz="18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1800" i="0" u="none" strike="noStrike" kern="1200" cap="none" spc="0" normalizeH="0" baseline="-30000" noProof="0" dirty="0" err="1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ts val="27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1800" i="0" u="none" strike="noStrike" kern="1200" cap="none" spc="0" normalizeH="0" baseline="-30000" noProof="0" dirty="0" err="1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=1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VT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导通，数据端</a:t>
                </a:r>
                <a:r>
                  <a:rPr kumimoji="1" lang="en-US" altLang="zh-CN" sz="18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和位线接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通。</a:t>
                </a:r>
                <a:endParaRPr kumimoji="1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Box 10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616" y="1169748"/>
                <a:ext cx="3483233" cy="4581703"/>
              </a:xfrm>
              <a:prstGeom prst="rect">
                <a:avLst/>
              </a:prstGeom>
              <a:blipFill rotWithShape="1">
                <a:blip r:embed="rId1"/>
                <a:stretch>
                  <a:fillRect l="-3" t="-2" r="10" b="6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033"/>
          <p:cNvSpPr txBox="1">
            <a:spLocks noChangeArrowheads="1"/>
          </p:cNvSpPr>
          <p:nvPr/>
        </p:nvSpPr>
        <p:spPr bwMode="auto">
          <a:xfrm>
            <a:off x="223616" y="368092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的存储单元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4"/>
          <p:cNvGraphicFramePr>
            <a:graphicFrameLocks noChangeAspect="1"/>
          </p:cNvGraphicFramePr>
          <p:nvPr/>
        </p:nvGraphicFramePr>
        <p:xfrm>
          <a:off x="3841846" y="1169963"/>
          <a:ext cx="5173884" cy="501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2907665" imgH="2689860" progId="Flash.Movie">
                  <p:embed/>
                </p:oleObj>
              </mc:Choice>
              <mc:Fallback>
                <p:oleObj name="" r:id="rId2" imgW="2907665" imgH="2689860" progId="Flash.Movie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846" y="1169963"/>
                        <a:ext cx="5173884" cy="501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6"/>
              <p:cNvSpPr txBox="1">
                <a:spLocks noChangeArrowheads="1"/>
              </p:cNvSpPr>
              <p:nvPr/>
            </p:nvSpPr>
            <p:spPr bwMode="auto">
              <a:xfrm>
                <a:off x="0" y="2495231"/>
                <a:ext cx="3356658" cy="300082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～</a:t>
                </a:r>
                <a:r>
                  <a:rPr kumimoji="1" lang="zh-CN" altLang="en-US" sz="1800" i="0" u="none" strike="noStrike" kern="1200" cap="none" spc="0" normalizeH="0" baseline="-30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三个三态缓冲器构成读写控制电路。  </a:t>
                </a:r>
                <a:endParaRPr kumimoji="1" lang="zh-CN" alt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>
                  <a:spcBef>
                    <a:spcPct val="50000"/>
                  </a:spcBef>
                  <a:buNone/>
                  <a:defRPr/>
                </a:pPr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kumimoji="1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kumimoji="1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</m:acc>
                  </m:oMath>
                </a14:m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=1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截止，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导通，数据</a:t>
                </a:r>
                <a:r>
                  <a:rPr kumimoji="1" lang="en-US" altLang="zh-CN" sz="180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送至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I/O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线上，进行读出； 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>
                  <a:spcBef>
                    <a:spcPct val="5000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</m:acc>
                  </m:oMath>
                </a14:m>
                <a:r>
                  <a:rPr lang="en-US" altLang="zh-CN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=0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  时，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截止，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1800" i="0" u="none" strike="noStrike" kern="1200" cap="none" spc="0" normalizeH="0" baseline="-30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导通，</a:t>
                </a: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I/O</a:t>
                </a:r>
                <a:r>
                  <a: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线上的数据送入存储单元，进行写入。</a:t>
                </a:r>
                <a:endParaRPr kumimoji="1" lang="zh-CN" alt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495231"/>
                <a:ext cx="3356658" cy="3000821"/>
              </a:xfrm>
              <a:prstGeom prst="rect">
                <a:avLst/>
              </a:prstGeom>
              <a:blipFill rotWithShape="1">
                <a:blip r:embed="rId1"/>
                <a:stretch>
                  <a:fillRect t="-11" r="1" b="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6"/>
          <p:cNvGrpSpPr/>
          <p:nvPr/>
        </p:nvGrpSpPr>
        <p:grpSpPr bwMode="auto">
          <a:xfrm>
            <a:off x="3200400" y="0"/>
            <a:ext cx="5943600" cy="6858000"/>
            <a:chOff x="2243" y="0"/>
            <a:chExt cx="3517" cy="4541"/>
          </a:xfrm>
          <a:solidFill>
            <a:schemeClr val="accent2">
              <a:lumMod val="60000"/>
              <a:lumOff val="40000"/>
            </a:schemeClr>
          </a:solidFill>
        </p:grpSpPr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2243" y="0"/>
            <a:ext cx="3517" cy="4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Visio" r:id="rId2" imgW="3660775" imgH="4724400" progId="Visio.Drawing.11">
                    <p:embed/>
                  </p:oleObj>
                </mc:Choice>
                <mc:Fallback>
                  <p:oleObj name="Visio" r:id="rId2" imgW="3660775" imgH="4724400" progId="Visio.Drawing.11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0"/>
                          <a:ext cx="3517" cy="454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607" y="3868"/>
              <a:ext cx="56" cy="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5574" y="3879"/>
              <a:ext cx="56" cy="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465" y="3485"/>
              <a:ext cx="56" cy="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759201" y="215297"/>
          <a:ext cx="5435600" cy="643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Flash 影片" r:id="rId1" imgW="4023995" imgH="4767580" progId="Flash.Movie">
                  <p:embed/>
                </p:oleObj>
              </mc:Choice>
              <mc:Fallback>
                <p:oleObj name="Flash 影片" r:id="rId1" imgW="4023995" imgH="4767580" progId="Flash.Movi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1" y="215297"/>
                        <a:ext cx="5435600" cy="6439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1" y="1291898"/>
            <a:ext cx="3373119" cy="5091112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3800"/>
              </a:lnSpc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一个三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管动态单元，信息存储在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管的栅极电容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上的电压控制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的状态。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3800"/>
              </a:lnSpc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读字线控制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管，写字线控制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管。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管是同列若干存储单元的写入时的预充管   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5462" y="673101"/>
            <a:ext cx="277637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、动态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DRAM</a:t>
            </a: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40018" y="824441"/>
            <a:ext cx="3923982" cy="52091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读操作：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首先使位线上的电容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预充到</a:t>
            </a:r>
            <a:r>
              <a:rPr kumimoji="1" lang="en-US" altLang="zh-CN" sz="20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DD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然后选通读字线为高电平，则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管导通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上的电压超过了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管的开启电压，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   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均导通，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将通过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放电到低电平。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上没有电荷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VT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管截止，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没有放电通路，仍保持预充后的高电平。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可见，在读位线上获得的电平和栅极电容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上的电平是相反的。通过读出放大器可将读位线上的电平数据送至存储器的输出端。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48200" y="6019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三管动态存储单元 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228865" y="288151"/>
          <a:ext cx="4775117" cy="565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Flash 影片" r:id="rId1" imgW="4023995" imgH="4767580" progId="Flash.Movie">
                  <p:embed/>
                </p:oleObj>
              </mc:Choice>
              <mc:Fallback>
                <p:oleObj name="Flash 影片" r:id="rId1" imgW="4023995" imgH="4767580" progId="Flash.Movi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8865" y="288151"/>
                        <a:ext cx="4775117" cy="565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tags/tag1.xml><?xml version="1.0" encoding="utf-8"?>
<p:tagLst xmlns:p="http://schemas.openxmlformats.org/presentationml/2006/main">
  <p:tag name="KSO_WM_UNIT_TABLE_BEAUTIFY" val="smartTable{73cea900-9ba1-411c-8853-5112ee5e0651}"/>
</p:tagLst>
</file>

<file path=ppt/tags/tag2.xml><?xml version="1.0" encoding="utf-8"?>
<p:tagLst xmlns:p="http://schemas.openxmlformats.org/presentationml/2006/main">
  <p:tag name="COMMONDATA" val="eyJoZGlkIjoiMTczYTJjMTEyMGI4ZTcyNGJlNGQ2ZmIxNTkyNWUzZDk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北航数字电路模板</Template>
  <TotalTime>0</TotalTime>
  <Words>2445</Words>
  <Application>WPS 演示</Application>
  <PresentationFormat>全屏显示(4:3)</PresentationFormat>
  <Paragraphs>495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Tahoma</vt:lpstr>
      <vt:lpstr>Times New Roman</vt:lpstr>
      <vt:lpstr>黑体</vt:lpstr>
      <vt:lpstr>Cambria Math</vt:lpstr>
      <vt:lpstr>Symbol</vt:lpstr>
      <vt:lpstr>微软雅黑</vt:lpstr>
      <vt:lpstr>Arial Unicode MS</vt:lpstr>
      <vt:lpstr>Calibri</vt:lpstr>
      <vt:lpstr>Blends</vt:lpstr>
      <vt:lpstr>Flash.Movie</vt:lpstr>
      <vt:lpstr>Flash.Movie</vt:lpstr>
      <vt:lpstr>Visio.Drawing.11</vt:lpstr>
      <vt:lpstr>Flash.Movie</vt:lpstr>
      <vt:lpstr>Flash.Movie</vt:lpstr>
      <vt:lpstr>Flash.Movie</vt:lpstr>
      <vt:lpstr>§ 6.3 随机存储器RAM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 6.3 存储器容量的扩展</vt:lpstr>
      <vt:lpstr>PowerPoint 演示文稿</vt:lpstr>
      <vt:lpstr>PowerPoint 演示文稿</vt:lpstr>
      <vt:lpstr>PowerPoint 演示文稿</vt:lpstr>
      <vt:lpstr>     实现存储器系统的地址译码5128（用 328 ROM）</vt:lpstr>
      <vt:lpstr>PowerPoint 演示文稿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胡晓光</cp:lastModifiedBy>
  <cp:revision>229</cp:revision>
  <dcterms:created xsi:type="dcterms:W3CDTF">2004-02-20T06:45:00Z</dcterms:created>
  <dcterms:modified xsi:type="dcterms:W3CDTF">2022-05-15T00:39:57Z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F60EF94B1A25483FA8B1032DD5647682</vt:lpwstr>
  </property>
  <property fmtid="{D5CDD505-2E9C-101B-9397-08002B2CF9AE}" pid="3" name="KSOProductBuildVer">
    <vt:lpwstr>2052-11.1.0.11636</vt:lpwstr>
  </property>
</Properties>
</file>