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7"/>
  </p:notesMasterIdLst>
  <p:sldIdLst>
    <p:sldId id="526" r:id="rId2"/>
    <p:sldId id="487" r:id="rId3"/>
    <p:sldId id="522" r:id="rId4"/>
    <p:sldId id="523" r:id="rId5"/>
    <p:sldId id="524" r:id="rId6"/>
    <p:sldId id="490" r:id="rId7"/>
    <p:sldId id="525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29" r:id="rId19"/>
    <p:sldId id="502" r:id="rId20"/>
    <p:sldId id="503" r:id="rId21"/>
    <p:sldId id="504" r:id="rId22"/>
    <p:sldId id="534" r:id="rId23"/>
    <p:sldId id="535" r:id="rId24"/>
    <p:sldId id="538" r:id="rId25"/>
    <p:sldId id="461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1F08F8"/>
    <a:srgbClr val="9090F4"/>
    <a:srgbClr val="FFFF00"/>
    <a:srgbClr val="F6F000"/>
    <a:srgbClr val="CC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85607" autoAdjust="0"/>
  </p:normalViewPr>
  <p:slideViewPr>
    <p:cSldViewPr snapToGrid="0">
      <p:cViewPr varScale="1">
        <p:scale>
          <a:sx n="81" d="100"/>
          <a:sy n="81" d="100"/>
        </p:scale>
        <p:origin x="110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2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D59459-3A90-4E50-935D-8A047B3B10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576579-CAA5-408C-8B0E-042381D41A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F0DD12-6D0B-434E-AEAE-27A0808CBFDE}" type="datetimeFigureOut">
              <a:rPr lang="zh-CN" altLang="en-US"/>
              <a:pPr>
                <a:defRPr/>
              </a:pPr>
              <a:t>2021/6/16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228F404-B07E-4F48-B153-584E72C0D1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201B93C-7BC2-434C-968A-AAA6D646C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A6D66-E3AC-4DFF-9499-3E7591069F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3A8B5-1BE7-4E34-8BB4-5D8175BB7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33CE97-CE35-493D-9476-D12D3F712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3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E64B3B62-5DCE-4A42-A0FB-B7FAF054806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D6750F8-FE5B-4AAF-AB86-B6AAAC40B4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>
            <a:extLst>
              <a:ext uri="{FF2B5EF4-FFF2-40B4-BE49-F238E27FC236}">
                <a16:creationId xmlns:a16="http://schemas.microsoft.com/office/drawing/2014/main" id="{2DA67216-37D7-4C69-A2CE-B9CD4F7AB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/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4518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C01E0D4-4280-4C64-8793-7E6B1B7F2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A7DD890E-49E3-4193-9EBA-C33C8E126E14}" type="datetime3">
              <a:rPr lang="zh-CN" altLang="en-US" smtClean="0"/>
              <a:pPr>
                <a:defRPr/>
              </a:pPr>
              <a:t>2021年6月16日星期三</a:t>
            </a:fld>
            <a:endParaRPr lang="en-US" altLang="zh-CN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273F16-BE22-4912-8CC3-17915B73E1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2737" y="6478561"/>
            <a:ext cx="902677" cy="338407"/>
          </a:xfrm>
          <a:prstGeom prst="rect">
            <a:avLst/>
          </a:prstGeom>
          <a:ln/>
        </p:spPr>
        <p:txBody>
          <a:bodyPr/>
          <a:lstStyle>
            <a:lvl1pPr>
              <a:defRPr sz="1800" b="1">
                <a:solidFill>
                  <a:srgbClr val="1F08F8"/>
                </a:solidFill>
              </a:defRPr>
            </a:lvl1pPr>
          </a:lstStyle>
          <a:p>
            <a:pPr>
              <a:defRPr/>
            </a:pPr>
            <a:fld id="{315B291C-51FB-4C18-A138-CCB3C24CD79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4400382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>
            <a:extLst>
              <a:ext uri="{FF2B5EF4-FFF2-40B4-BE49-F238E27FC236}">
                <a16:creationId xmlns:a16="http://schemas.microsoft.com/office/drawing/2014/main" id="{12F6F2E6-03C8-4A9F-B35A-01BD986C35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>
            <a:extLst>
              <a:ext uri="{FF2B5EF4-FFF2-40B4-BE49-F238E27FC236}">
                <a16:creationId xmlns:a16="http://schemas.microsoft.com/office/drawing/2014/main" id="{AFC2CF9D-AB67-4B63-9B45-B7CE43C6A68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/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74293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788" y="1455006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0642" y="1432904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AD8B827-6413-4C25-8DA1-80CBDD262C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70B3030-B043-4F47-9B26-F954C99460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423450-2CBE-4B62-AE41-DD58522F5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F4C1C56C-149B-47FD-93E1-25EA40A550F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4072281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104" y="265475"/>
            <a:ext cx="6961256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523" y="127671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523" y="2100631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32435" y="127671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32435" y="2100631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E1F2607-B43C-46D6-B2B2-7FD0BB3715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4067993-EC72-4429-BEFF-EBBFBC8EC6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47310DB-F0C8-4363-B0B3-A32B28E66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13AF2-E6BE-46BF-BE60-AE5395E88CA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34621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25414"/>
            <a:ext cx="2949575" cy="93198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1283677"/>
            <a:ext cx="4629150" cy="457737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4267126-A643-4066-8088-A43B30422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88BCFC2-534C-41E8-811C-18B0F5FAF9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EAC1D16-6221-440A-B52D-08EEFAE6C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9687-43AD-48E3-B967-34003FFE165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B1102C7-0F18-4D91-A4A7-17569BAF03D1}"/>
              </a:ext>
            </a:extLst>
          </p:cNvPr>
          <p:cNvSpPr txBox="1">
            <a:spLocks/>
          </p:cNvSpPr>
          <p:nvPr/>
        </p:nvSpPr>
        <p:spPr bwMode="auto">
          <a:xfrm>
            <a:off x="1306104" y="265475"/>
            <a:ext cx="6961256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4928051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A6C1A6F-CA45-4ED4-8D74-4DB3EA4119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E8E0055-8C08-48AE-A614-0621C3AAAC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7AB1BBF-1B54-4936-89F0-D7134E96D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AD361-67D9-49AA-9A53-38CF28EEA5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074596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0100" y="1661550"/>
            <a:ext cx="7772400" cy="466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503D8EB-F24A-4CC2-A452-D60565246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55C235-C6C7-4F8E-BEA1-B254A0E7B0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E7095AB-979D-4545-9D7B-BDA09C0C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643A4-3E26-45D1-96DF-2F6751678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396544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34D4DC8-598E-4C1C-8C7D-D0DB235173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49145F-D98D-4B52-A0C3-CC0F1041C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5EB162E-2B07-43A3-969A-1620367E1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FF35C-FDA9-4B3C-A051-F6FCDC8E36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937342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>
            <a:extLst>
              <a:ext uri="{FF2B5EF4-FFF2-40B4-BE49-F238E27FC236}">
                <a16:creationId xmlns:a16="http://schemas.microsoft.com/office/drawing/2014/main" id="{33707532-3883-41BD-9420-919E4556F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B2AD3E2D-3A3D-4B5E-9FF0-A1F7C6A7EB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251BD657-367E-42D1-AD22-5D841EBD79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9748" y="6465656"/>
            <a:ext cx="2895600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B99CB850-45A1-4C06-90B9-AFD35F604E04}" type="datetime3">
              <a:rPr lang="zh-CN" altLang="en-US" smtClean="0"/>
              <a:pPr>
                <a:defRPr/>
              </a:pPr>
              <a:t>2021年6月16日星期三</a:t>
            </a:fld>
            <a:endParaRPr lang="en-US" altLang="zh-CN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7F5FEE0-C94D-4C86-98BD-A08461FDF1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>
            <a:extLst>
              <a:ext uri="{FF2B5EF4-FFF2-40B4-BE49-F238E27FC236}">
                <a16:creationId xmlns:a16="http://schemas.microsoft.com/office/drawing/2014/main" id="{2318C2BE-15EA-4A82-8C68-EB4236E68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/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>
            <a:extLst>
              <a:ext uri="{FF2B5EF4-FFF2-40B4-BE49-F238E27FC236}">
                <a16:creationId xmlns:a16="http://schemas.microsoft.com/office/drawing/2014/main" id="{7A33D88C-FAA7-4E46-8DD1-45BB3E8CD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/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B0A16393-7427-4CCB-805E-364FBB0B1A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E2F7D08-FD33-484E-9182-6B281FB7CB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80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9A2F44-287A-4D16-B1EF-F79BB4E79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第七章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 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副标题 4">
            <a:extLst>
              <a:ext uri="{FF2B5EF4-FFF2-40B4-BE49-F238E27FC236}">
                <a16:creationId xmlns:a16="http://schemas.microsoft.com/office/drawing/2014/main" id="{2B470C5C-4DE7-48E7-9C1B-E95C176EDEB3}"/>
              </a:ext>
            </a:extLst>
          </p:cNvPr>
          <p:cNvSpPr txBox="1">
            <a:spLocks/>
          </p:cNvSpPr>
          <p:nvPr/>
        </p:nvSpPr>
        <p:spPr>
          <a:xfrm>
            <a:off x="1108444" y="3296679"/>
            <a:ext cx="6400800" cy="17526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§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概述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§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.2 DA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转换器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§7.3 AD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转换器</a:t>
            </a:r>
            <a:endParaRPr lang="en-US" altLang="zh-CN" sz="32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366951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48E036C9-FB7E-40A2-911B-806830ED02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8475" y="282364"/>
            <a:ext cx="7489825" cy="536575"/>
          </a:xfrm>
          <a:noFill/>
          <a:ln/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计算倒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型电阻网络支路电流的等效电路</a:t>
            </a:r>
          </a:p>
        </p:txBody>
      </p:sp>
      <p:sp>
        <p:nvSpPr>
          <p:cNvPr id="404483" name="Text Box 3">
            <a:extLst>
              <a:ext uri="{FF2B5EF4-FFF2-40B4-BE49-F238E27FC236}">
                <a16:creationId xmlns:a16="http://schemas.microsoft.com/office/drawing/2014/main" id="{E0F152D5-2B8B-4165-9009-05A29D9E4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5543550"/>
            <a:ext cx="7831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②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分别从虚线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处向左看的二端网络等效电阻都是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04484" name="Text Box 4">
            <a:extLst>
              <a:ext uri="{FF2B5EF4-FFF2-40B4-BE49-F238E27FC236}">
                <a16:creationId xmlns:a16="http://schemas.microsoft.com/office/drawing/2014/main" id="{AEAC43F4-4D55-4EDE-B155-AA61D9680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373563"/>
            <a:ext cx="7966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不论模拟开关接到运算放大器的反相输入端（虚地）还是接到地，也就是不论输入数字信号是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还是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，各支路的电流不变。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404485" name="Picture 5" descr="11-2-4">
            <a:extLst>
              <a:ext uri="{FF2B5EF4-FFF2-40B4-BE49-F238E27FC236}">
                <a16:creationId xmlns:a16="http://schemas.microsoft.com/office/drawing/2014/main" id="{783A7CA8-6952-4B30-BDCB-A48DDE2A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042988"/>
            <a:ext cx="6183313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4486" name="Object 6">
            <a:extLst>
              <a:ext uri="{FF2B5EF4-FFF2-40B4-BE49-F238E27FC236}">
                <a16:creationId xmlns:a16="http://schemas.microsoft.com/office/drawing/2014/main" id="{FB15D2F7-D2EB-4258-BFA3-F2E666F75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6675" y="3294063"/>
          <a:ext cx="12239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247775" imgH="838200" progId="">
                  <p:embed/>
                </p:oleObj>
              </mc:Choice>
              <mc:Fallback>
                <p:oleObj name="Document" r:id="rId3" imgW="1247775" imgH="8382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3294063"/>
                        <a:ext cx="1223963" cy="8397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7" name="Text Box 7">
            <a:extLst>
              <a:ext uri="{FF2B5EF4-FFF2-40B4-BE49-F238E27FC236}">
                <a16:creationId xmlns:a16="http://schemas.microsoft.com/office/drawing/2014/main" id="{AE6E7893-53E3-4ABB-B061-138ACF951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3659188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dirty="0">
                <a:solidFill>
                  <a:srgbClr val="1F08F8"/>
                </a:solidFill>
                <a:latin typeface="Times New Roman" pitchFamily="18" charset="0"/>
                <a:ea typeface="方正舒体" panose="02010601030101010101" pitchFamily="2" charset="-122"/>
                <a:cs typeface="Times New Roman" pitchFamily="18" charset="0"/>
              </a:rPr>
              <a:t>R</a:t>
            </a:r>
          </a:p>
        </p:txBody>
      </p:sp>
      <p:sp>
        <p:nvSpPr>
          <p:cNvPr id="404488" name="Text Box 8">
            <a:extLst>
              <a:ext uri="{FF2B5EF4-FFF2-40B4-BE49-F238E27FC236}">
                <a16:creationId xmlns:a16="http://schemas.microsoft.com/office/drawing/2014/main" id="{8171CE43-A86F-4863-97F1-7F72171F0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3654425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dirty="0">
                <a:solidFill>
                  <a:srgbClr val="1F08F8"/>
                </a:solidFill>
                <a:latin typeface="Times New Roman" pitchFamily="18" charset="0"/>
                <a:ea typeface="方正舒体" panose="02010601030101010101" pitchFamily="2" charset="-122"/>
                <a:cs typeface="Times New Roman" pitchFamily="18" charset="0"/>
              </a:rPr>
              <a:t>R</a:t>
            </a:r>
          </a:p>
        </p:txBody>
      </p:sp>
      <p:sp>
        <p:nvSpPr>
          <p:cNvPr id="404489" name="Text Box 9">
            <a:extLst>
              <a:ext uri="{FF2B5EF4-FFF2-40B4-BE49-F238E27FC236}">
                <a16:creationId xmlns:a16="http://schemas.microsoft.com/office/drawing/2014/main" id="{8F8DBFC0-2B4F-4DDB-9319-60CED52D5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59188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dirty="0">
                <a:solidFill>
                  <a:srgbClr val="1F08F8"/>
                </a:solidFill>
                <a:latin typeface="Times New Roman" pitchFamily="18" charset="0"/>
                <a:ea typeface="方正舒体" panose="02010601030101010101" pitchFamily="2" charset="-122"/>
                <a:cs typeface="Times New Roman" pitchFamily="18" charset="0"/>
              </a:rPr>
              <a:t>R</a:t>
            </a:r>
          </a:p>
        </p:txBody>
      </p:sp>
      <p:sp>
        <p:nvSpPr>
          <p:cNvPr id="404490" name="Text Box 10">
            <a:extLst>
              <a:ext uri="{FF2B5EF4-FFF2-40B4-BE49-F238E27FC236}">
                <a16:creationId xmlns:a16="http://schemas.microsoft.com/office/drawing/2014/main" id="{79DCE2A4-C8F3-45BD-AAC6-DFF13EC68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659188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itchFamily="18" charset="0"/>
                <a:ea typeface="方正舒体" panose="02010601030101010101" pitchFamily="2" charset="-122"/>
                <a:cs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05035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  <p:bldP spid="404483" grpId="0" autoUpdateAnimBg="0"/>
      <p:bldP spid="404484" grpId="0"/>
      <p:bldP spid="404487" grpId="0"/>
      <p:bldP spid="404488" grpId="0"/>
      <p:bldP spid="404489" grpId="0"/>
      <p:bldP spid="4044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6" name="Object 2">
            <a:extLst>
              <a:ext uri="{FF2B5EF4-FFF2-40B4-BE49-F238E27FC236}">
                <a16:creationId xmlns:a16="http://schemas.microsoft.com/office/drawing/2014/main" id="{980B932D-E131-44C8-828D-DCCCD56D9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5634038"/>
          <a:ext cx="78867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300" imgH="406400" progId="Equation.DSMT4">
                  <p:embed/>
                </p:oleObj>
              </mc:Choice>
              <mc:Fallback>
                <p:oleObj name="Equation" r:id="rId2" imgW="3416300" imgH="406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634038"/>
                        <a:ext cx="78867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7" name="Object 3">
            <a:extLst>
              <a:ext uri="{FF2B5EF4-FFF2-40B4-BE49-F238E27FC236}">
                <a16:creationId xmlns:a16="http://schemas.microsoft.com/office/drawing/2014/main" id="{35E7CFFC-EAE1-4A9B-9A42-D045B1456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138" y="3924300"/>
          <a:ext cx="47418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2000" imgH="406400" progId="Equation.DSMT4">
                  <p:embed/>
                </p:oleObj>
              </mc:Choice>
              <mc:Fallback>
                <p:oleObj name="Equation" r:id="rId4" imgW="2032000" imgH="406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924300"/>
                        <a:ext cx="47418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8" name="Object 4">
            <a:extLst>
              <a:ext uri="{FF2B5EF4-FFF2-40B4-BE49-F238E27FC236}">
                <a16:creationId xmlns:a16="http://schemas.microsoft.com/office/drawing/2014/main" id="{2A874363-A467-4652-8914-6BD7871FC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632" y="4816083"/>
          <a:ext cx="5910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54300" imgH="406400" progId="Equation.DSMT4">
                  <p:embed/>
                </p:oleObj>
              </mc:Choice>
              <mc:Fallback>
                <p:oleObj name="Equation" r:id="rId6" imgW="2654300" imgH="406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632" y="4816083"/>
                        <a:ext cx="5910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5509" name="Picture 5" descr="11-2-3">
            <a:extLst>
              <a:ext uri="{FF2B5EF4-FFF2-40B4-BE49-F238E27FC236}">
                <a16:creationId xmlns:a16="http://schemas.microsoft.com/office/drawing/2014/main" id="{CBB78E03-31D3-488D-9A2C-B0D7D726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58788"/>
            <a:ext cx="6751638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916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530" name="Object 2">
            <a:extLst>
              <a:ext uri="{FF2B5EF4-FFF2-40B4-BE49-F238E27FC236}">
                <a16:creationId xmlns:a16="http://schemas.microsoft.com/office/drawing/2014/main" id="{AF21B7C4-3570-461B-9CA3-96ABE7B46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3968750"/>
          <a:ext cx="6299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700" imgH="406400" progId="Equation.DSMT4">
                  <p:embed/>
                </p:oleObj>
              </mc:Choice>
              <mc:Fallback>
                <p:oleObj name="Equation" r:id="rId2" imgW="2933700" imgH="406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968750"/>
                        <a:ext cx="62992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Object 3">
            <a:extLst>
              <a:ext uri="{FF2B5EF4-FFF2-40B4-BE49-F238E27FC236}">
                <a16:creationId xmlns:a16="http://schemas.microsoft.com/office/drawing/2014/main" id="{75D91F6E-7F74-42EB-A493-C0C09294F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8" y="5815013"/>
          <a:ext cx="27828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586" imgH="228501" progId="Equation.DSMT4">
                  <p:embed/>
                </p:oleObj>
              </mc:Choice>
              <mc:Fallback>
                <p:oleObj name="Equation" r:id="rId4" imgW="723586" imgH="228501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5815013"/>
                        <a:ext cx="27828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3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Object 4">
            <a:extLst>
              <a:ext uri="{FF2B5EF4-FFF2-40B4-BE49-F238E27FC236}">
                <a16:creationId xmlns:a16="http://schemas.microsoft.com/office/drawing/2014/main" id="{7D829781-1417-4A65-A651-B4722356D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863" y="4824413"/>
          <a:ext cx="82550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900" imgH="406400" progId="Equation.DSMT4">
                  <p:embed/>
                </p:oleObj>
              </mc:Choice>
              <mc:Fallback>
                <p:oleObj name="Equation" r:id="rId6" imgW="3771900" imgH="406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4824413"/>
                        <a:ext cx="82550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6533" name="Picture 5" descr="11-2-3">
            <a:extLst>
              <a:ext uri="{FF2B5EF4-FFF2-40B4-BE49-F238E27FC236}">
                <a16:creationId xmlns:a16="http://schemas.microsoft.com/office/drawing/2014/main" id="{CBD2618F-2129-4C9F-BA73-14B0CDFD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58788"/>
            <a:ext cx="6751638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94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467A7F61-E9F4-4B19-89D6-5F73DB75D9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1668" y="141402"/>
            <a:ext cx="6572765" cy="679450"/>
          </a:xfrm>
          <a:noFill/>
          <a:ln/>
        </p:spPr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 权电流型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（克服模拟开关引起的误差）</a:t>
            </a:r>
          </a:p>
        </p:txBody>
      </p:sp>
      <p:graphicFrame>
        <p:nvGraphicFramePr>
          <p:cNvPr id="407555" name="Object 3">
            <a:extLst>
              <a:ext uri="{FF2B5EF4-FFF2-40B4-BE49-F238E27FC236}">
                <a16:creationId xmlns:a16="http://schemas.microsoft.com/office/drawing/2014/main" id="{B66400CD-1901-4199-8A31-C50CA0B47960}"/>
              </a:ext>
            </a:extLst>
          </p:cNvPr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707010" y="904270"/>
          <a:ext cx="7431088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21771429" imgH="9895238" progId="">
                  <p:embed/>
                </p:oleObj>
              </mc:Choice>
              <mc:Fallback>
                <p:oleObj name="Photo Editor 照片" r:id="rId3" imgW="21771429" imgH="9895238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10" y="904270"/>
                        <a:ext cx="7431088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7" name="Object 5">
            <a:extLst>
              <a:ext uri="{FF2B5EF4-FFF2-40B4-BE49-F238E27FC236}">
                <a16:creationId xmlns:a16="http://schemas.microsoft.com/office/drawing/2014/main" id="{BF623793-B799-463F-833C-8294D80A307C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69768586"/>
              </p:ext>
            </p:extLst>
          </p:nvPr>
        </p:nvGraphicFramePr>
        <p:xfrm>
          <a:off x="1005215" y="4288443"/>
          <a:ext cx="5895975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55900" imgH="850900" progId="Equation.DSMT4">
                  <p:embed/>
                </p:oleObj>
              </mc:Choice>
              <mc:Fallback>
                <p:oleObj name="Equation" r:id="rId5" imgW="2755900" imgH="850900" progId="Equation.DSMT4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15" y="4288443"/>
                        <a:ext cx="5895975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6" name="Text Box 4">
            <a:extLst>
              <a:ext uri="{FF2B5EF4-FFF2-40B4-BE49-F238E27FC236}">
                <a16:creationId xmlns:a16="http://schemas.microsoft.com/office/drawing/2014/main" id="{2659208F-03E1-4868-AB31-8E2CC9555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903" y="6216576"/>
            <a:ext cx="3094939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kern="1200" cap="none" spc="0" normalizeH="0" baseline="0" noProof="0" dirty="0">
                <a:solidFill>
                  <a:schemeClr val="tx1"/>
                </a:solidFill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kumimoji="1" lang="en-US" altLang="zh-CN" sz="2400" b="1" i="0" u="none" kern="1200" cap="none" spc="0" normalizeH="0" baseline="-25000" noProof="0" dirty="0">
                <a:solidFill>
                  <a:schemeClr val="tx1"/>
                </a:solidFill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kumimoji="1" lang="zh-CN" altLang="en-US" sz="2400" b="1" i="0" u="none" kern="1200" cap="none" spc="0" normalizeH="0" baseline="0" noProof="0" dirty="0">
                <a:solidFill>
                  <a:schemeClr val="tx1"/>
                </a:solidFill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正比于输入数字量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3E53272-BFFD-45EE-96B7-ADB7D7B53E99}"/>
                  </a:ext>
                </a:extLst>
              </p:cNvPr>
              <p:cNvSpPr txBox="1"/>
              <p:nvPr/>
            </p:nvSpPr>
            <p:spPr bwMode="auto">
              <a:xfrm>
                <a:off x="804700" y="4365732"/>
                <a:ext cx="6923455" cy="710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3E53272-BFFD-45EE-96B7-ADB7D7B5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700" y="4365732"/>
                <a:ext cx="6923455" cy="710579"/>
              </a:xfrm>
              <a:prstGeom prst="rect">
                <a:avLst/>
              </a:prstGeom>
              <a:blipFill>
                <a:blip r:embed="rId8"/>
                <a:stretch>
                  <a:fillRect b="-940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760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C62BD94D-D501-4E1A-BC28-4AC35E213F9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9682" y="267568"/>
            <a:ext cx="5805488" cy="4953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、具有双极性输出的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</a:p>
        </p:txBody>
      </p:sp>
      <p:graphicFrame>
        <p:nvGraphicFramePr>
          <p:cNvPr id="408581" name="Group 5">
            <a:extLst>
              <a:ext uri="{FF2B5EF4-FFF2-40B4-BE49-F238E27FC236}">
                <a16:creationId xmlns:a16="http://schemas.microsoft.com/office/drawing/2014/main" id="{88E8A475-902F-44E0-B689-734837C9233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305640" y="2651045"/>
          <a:ext cx="4038600" cy="3962400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3550040425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426135131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9445472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938275919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432170349"/>
                    </a:ext>
                  </a:extLst>
                </a:gridCol>
              </a:tblGrid>
              <a:tr h="37306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补码输入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对应的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十进制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要求的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83592"/>
                  </a:ext>
                </a:extLst>
              </a:tr>
              <a:tr h="37465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   D1     D0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71527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16944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855067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32694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74566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020707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3460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48446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85319"/>
                  </a:ext>
                </a:extLst>
              </a:tr>
            </a:tbl>
          </a:graphicData>
        </a:graphic>
      </p:graphicFrame>
      <p:sp>
        <p:nvSpPr>
          <p:cNvPr id="408579" name="Rectangle 3">
            <a:extLst>
              <a:ext uri="{FF2B5EF4-FFF2-40B4-BE49-F238E27FC236}">
                <a16:creationId xmlns:a16="http://schemas.microsoft.com/office/drawing/2014/main" id="{3449EF4B-125C-45C5-BF43-00FA9E15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80" y="901586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当输入数字量有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±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极性时，希望输出的模拟电压也对应为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±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08580" name="Rectangle 4">
            <a:extLst>
              <a:ext uri="{FF2B5EF4-FFF2-40B4-BE49-F238E27FC236}">
                <a16:creationId xmlns:a16="http://schemas.microsoft.com/office/drawing/2014/main" id="{D571EA07-25C8-4B8A-8BA6-4FE142AFD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89" y="1345693"/>
            <a:ext cx="81010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）原理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例：输入为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位二进制补码。最高位为符号位，正数为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，负数为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98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uiExpand="1" build="p"/>
      <p:bldP spid="408579" grpId="0"/>
      <p:bldP spid="4085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02" name="Group 2">
            <a:extLst>
              <a:ext uri="{FF2B5EF4-FFF2-40B4-BE49-F238E27FC236}">
                <a16:creationId xmlns:a16="http://schemas.microsoft.com/office/drawing/2014/main" id="{25C14E88-EC8A-46BE-A842-45D8838B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14899"/>
              </p:ext>
            </p:extLst>
          </p:nvPr>
        </p:nvGraphicFramePr>
        <p:xfrm>
          <a:off x="5014520" y="759905"/>
          <a:ext cx="3644900" cy="3962400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1942692896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416019336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725022359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381958271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10777501"/>
                    </a:ext>
                  </a:extLst>
                </a:gridCol>
              </a:tblGrid>
              <a:tr h="2873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绝对值输入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对应的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偏移后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的输出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95287"/>
                  </a:ext>
                </a:extLst>
              </a:tr>
              <a:tr h="36195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   D1    D0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16327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+7V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27984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+6V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402692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3581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21362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67567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16156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97788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580761"/>
                  </a:ext>
                </a:extLst>
              </a:tr>
            </a:tbl>
          </a:graphicData>
        </a:graphic>
      </p:graphicFrame>
      <p:graphicFrame>
        <p:nvGraphicFramePr>
          <p:cNvPr id="409683" name="Group 83">
            <a:extLst>
              <a:ext uri="{FF2B5EF4-FFF2-40B4-BE49-F238E27FC236}">
                <a16:creationId xmlns:a16="http://schemas.microsoft.com/office/drawing/2014/main" id="{1BD388D3-F516-4B34-9E03-B524E7A0416C}"/>
              </a:ext>
            </a:extLst>
          </p:cNvPr>
          <p:cNvGraphicFramePr>
            <a:graphicFrameLocks noGrp="1"/>
          </p:cNvGraphicFramePr>
          <p:nvPr/>
        </p:nvGraphicFramePr>
        <p:xfrm>
          <a:off x="384666" y="776074"/>
          <a:ext cx="3825875" cy="396240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3480337743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1365659759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213774117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585080093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4069340055"/>
                    </a:ext>
                  </a:extLst>
                </a:gridCol>
              </a:tblGrid>
              <a:tr h="3587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补码输入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对应的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十进制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要求的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97720"/>
                  </a:ext>
                </a:extLst>
              </a:tr>
              <a:tr h="30956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   D1     D0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9886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96094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210515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62372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85449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41017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13563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941783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085562"/>
                  </a:ext>
                </a:extLst>
              </a:tr>
            </a:tbl>
          </a:graphicData>
        </a:graphic>
      </p:graphicFrame>
      <p:sp>
        <p:nvSpPr>
          <p:cNvPr id="409764" name="AutoShape 164">
            <a:extLst>
              <a:ext uri="{FF2B5EF4-FFF2-40B4-BE49-F238E27FC236}">
                <a16:creationId xmlns:a16="http://schemas.microsoft.com/office/drawing/2014/main" id="{6B0BA6BE-2078-4341-91FD-8CFC0707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14900"/>
            <a:ext cx="4833937" cy="584200"/>
          </a:xfrm>
          <a:prstGeom prst="curvedUpArrow">
            <a:avLst>
              <a:gd name="adj1" fmla="val 62135"/>
              <a:gd name="adj2" fmla="val 178437"/>
              <a:gd name="adj3" fmla="val 34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65" name="Rectangle 165">
            <a:extLst>
              <a:ext uri="{FF2B5EF4-FFF2-40B4-BE49-F238E27FC236}">
                <a16:creationId xmlns:a16="http://schemas.microsoft.com/office/drawing/2014/main" id="{3B3BD353-4E72-49C5-B678-77A0E70B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908050"/>
            <a:ext cx="936625" cy="3825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66" name="Text Box 166">
            <a:extLst>
              <a:ext uri="{FF2B5EF4-FFF2-40B4-BE49-F238E27FC236}">
                <a16:creationId xmlns:a16="http://schemas.microsoft.com/office/drawing/2014/main" id="{A321B2C0-2FCA-400E-BDE0-1C3FACC3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486" y="5600111"/>
            <a:ext cx="5256212" cy="83099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*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将符号位反相后接至高位输入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*将输出偏移使输入为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时，输出为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</a:p>
        </p:txBody>
      </p:sp>
      <p:grpSp>
        <p:nvGrpSpPr>
          <p:cNvPr id="409767" name="Group 167">
            <a:extLst>
              <a:ext uri="{FF2B5EF4-FFF2-40B4-BE49-F238E27FC236}">
                <a16:creationId xmlns:a16="http://schemas.microsoft.com/office/drawing/2014/main" id="{86DB28BA-51F9-4ADD-86A9-635655ACD946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5634038"/>
            <a:ext cx="1584325" cy="796925"/>
            <a:chOff x="884" y="3339"/>
            <a:chExt cx="998" cy="502"/>
          </a:xfrm>
        </p:grpSpPr>
        <p:pic>
          <p:nvPicPr>
            <p:cNvPr id="409768" name="Picture 168" descr="A3-3">
              <a:extLst>
                <a:ext uri="{FF2B5EF4-FFF2-40B4-BE49-F238E27FC236}">
                  <a16:creationId xmlns:a16="http://schemas.microsoft.com/office/drawing/2014/main" id="{DEE82F75-9F4E-41CD-8245-7C94C0B37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3339"/>
              <a:ext cx="998" cy="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769" name="Text Box 169">
              <a:extLst>
                <a:ext uri="{FF2B5EF4-FFF2-40B4-BE49-F238E27FC236}">
                  <a16:creationId xmlns:a16="http://schemas.microsoft.com/office/drawing/2014/main" id="{9C0A09D2-1D30-4E77-9F60-CD9443C57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7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方正舒体" panose="02010601030101010101" pitchFamily="2" charset="-122"/>
                  <a:cs typeface="+mn-cs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080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09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40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6" name="Picture 2" descr="11-2-15">
            <a:extLst>
              <a:ext uri="{FF2B5EF4-FFF2-40B4-BE49-F238E27FC236}">
                <a16:creationId xmlns:a16="http://schemas.microsoft.com/office/drawing/2014/main" id="{CAC2E581-3BEE-4963-9986-076E54F2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427538" cy="30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27" name="Rectangle 3">
            <a:extLst>
              <a:ext uri="{FF2B5EF4-FFF2-40B4-BE49-F238E27FC236}">
                <a16:creationId xmlns:a16="http://schemas.microsoft.com/office/drawing/2014/main" id="{E2A6D2F9-47F9-4495-9D09-81C385E6D0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3060" y="248534"/>
            <a:ext cx="2987675" cy="530225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、电路实现</a:t>
            </a:r>
          </a:p>
        </p:txBody>
      </p:sp>
      <p:graphicFrame>
        <p:nvGraphicFramePr>
          <p:cNvPr id="410628" name="Object 4">
            <a:extLst>
              <a:ext uri="{FF2B5EF4-FFF2-40B4-BE49-F238E27FC236}">
                <a16:creationId xmlns:a16="http://schemas.microsoft.com/office/drawing/2014/main" id="{797D1CD1-A964-47CD-B82B-EA42BDD34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836613"/>
          <a:ext cx="333057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17360" imgH="1536480" progId="Equation.3">
                  <p:embed/>
                </p:oleObj>
              </mc:Choice>
              <mc:Fallback>
                <p:oleObj name="公式" r:id="rId3" imgW="1917360" imgH="1536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836613"/>
                        <a:ext cx="3330575" cy="265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Text Box 5">
            <a:extLst>
              <a:ext uri="{FF2B5EF4-FFF2-40B4-BE49-F238E27FC236}">
                <a16:creationId xmlns:a16="http://schemas.microsoft.com/office/drawing/2014/main" id="{A99334C1-5394-44E3-ABDE-248CC62D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6585" y="4453299"/>
            <a:ext cx="4365625" cy="1754326"/>
          </a:xfrm>
          <a:prstGeom prst="rect">
            <a:avLst/>
          </a:prstGeom>
          <a:solidFill>
            <a:srgbClr val="FF33CC">
              <a:alpha val="3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实现双极性输出的方法：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*将符号位反相后接至高位输入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*加输出偏移电流使输入为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10…0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时，输出为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</a:p>
        </p:txBody>
      </p:sp>
      <p:graphicFrame>
        <p:nvGraphicFramePr>
          <p:cNvPr id="410630" name="Object 6">
            <a:extLst>
              <a:ext uri="{FF2B5EF4-FFF2-40B4-BE49-F238E27FC236}">
                <a16:creationId xmlns:a16="http://schemas.microsoft.com/office/drawing/2014/main" id="{3419B986-D850-4DC7-872E-F42A600E0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7038" y="976313"/>
          <a:ext cx="46704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489040" imgH="1130040" progId="Equation.3">
                  <p:embed/>
                </p:oleObj>
              </mc:Choice>
              <mc:Fallback>
                <p:oleObj name="公式" r:id="rId5" imgW="2489040" imgH="1130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976313"/>
                        <a:ext cx="4670425" cy="212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31" name="Group 7">
            <a:extLst>
              <a:ext uri="{FF2B5EF4-FFF2-40B4-BE49-F238E27FC236}">
                <a16:creationId xmlns:a16="http://schemas.microsoft.com/office/drawing/2014/main" id="{4D5E28D3-2108-4BFC-805A-9EFB55B6BA70}"/>
              </a:ext>
            </a:extLst>
          </p:cNvPr>
          <p:cNvGrpSpPr>
            <a:grpSpLocks/>
          </p:cNvGrpSpPr>
          <p:nvPr/>
        </p:nvGrpSpPr>
        <p:grpSpPr bwMode="auto">
          <a:xfrm>
            <a:off x="1827213" y="3473450"/>
            <a:ext cx="1169987" cy="1081088"/>
            <a:chOff x="1151" y="2188"/>
            <a:chExt cx="737" cy="681"/>
          </a:xfrm>
        </p:grpSpPr>
        <p:sp>
          <p:nvSpPr>
            <p:cNvPr id="410632" name="Rectangle 8">
              <a:extLst>
                <a:ext uri="{FF2B5EF4-FFF2-40B4-BE49-F238E27FC236}">
                  <a16:creationId xmlns:a16="http://schemas.microsoft.com/office/drawing/2014/main" id="{77E2526F-0C12-43BD-9AAB-50535357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2642"/>
              <a:ext cx="312" cy="19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33" name="Line 9">
              <a:extLst>
                <a:ext uri="{FF2B5EF4-FFF2-40B4-BE49-F238E27FC236}">
                  <a16:creationId xmlns:a16="http://schemas.microsoft.com/office/drawing/2014/main" id="{A0C73B21-1C50-469F-92CF-A6051A5D6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2613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34" name="Rectangle 10">
              <a:extLst>
                <a:ext uri="{FF2B5EF4-FFF2-40B4-BE49-F238E27FC236}">
                  <a16:creationId xmlns:a16="http://schemas.microsoft.com/office/drawing/2014/main" id="{C0FAAAD0-0C2B-412C-AFB2-E1352719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529"/>
              <a:ext cx="255" cy="3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635" name="Rectangle 11">
              <a:extLst>
                <a:ext uri="{FF2B5EF4-FFF2-40B4-BE49-F238E27FC236}">
                  <a16:creationId xmlns:a16="http://schemas.microsoft.com/office/drawing/2014/main" id="{D2FF3F08-8B87-4E9F-9315-414D6F127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188"/>
              <a:ext cx="255" cy="4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262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animBg="1"/>
      <p:bldP spid="4106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EB082C57-3287-4379-997A-A18B47758C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6799"/>
            <a:ext cx="8915400" cy="549275"/>
          </a:xfrm>
          <a:noFill/>
          <a:ln/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四、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的主要性能指标（转换精度和转换速度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411651" name="Text Box 3">
            <a:extLst>
              <a:ext uri="{FF2B5EF4-FFF2-40B4-BE49-F238E27FC236}">
                <a16:creationId xmlns:a16="http://schemas.microsoft.com/office/drawing/2014/main" id="{6C487A92-2FD0-4FB0-8950-334233B8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565400"/>
            <a:ext cx="8858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）分辨率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①用输入二进制数的有效位数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表示。</a:t>
            </a:r>
          </a:p>
        </p:txBody>
      </p:sp>
      <p:sp>
        <p:nvSpPr>
          <p:cNvPr id="411653" name="Text Box 5">
            <a:extLst>
              <a:ext uri="{FF2B5EF4-FFF2-40B4-BE49-F238E27FC236}">
                <a16:creationId xmlns:a16="http://schemas.microsoft.com/office/drawing/2014/main" id="{236F2944-198E-4BCF-A75F-97CBEF7AB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403350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转换精度</a:t>
            </a:r>
          </a:p>
        </p:txBody>
      </p:sp>
      <p:sp>
        <p:nvSpPr>
          <p:cNvPr id="411654" name="AutoShape 6">
            <a:extLst>
              <a:ext uri="{FF2B5EF4-FFF2-40B4-BE49-F238E27FC236}">
                <a16:creationId xmlns:a16="http://schemas.microsoft.com/office/drawing/2014/main" id="{615D310D-1E01-428C-A4F2-232C4466BCA8}"/>
              </a:ext>
            </a:extLst>
          </p:cNvPr>
          <p:cNvSpPr>
            <a:spLocks/>
          </p:cNvSpPr>
          <p:nvPr/>
        </p:nvSpPr>
        <p:spPr bwMode="auto">
          <a:xfrm>
            <a:off x="2592388" y="1089025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655" name="Text Box 7">
            <a:extLst>
              <a:ext uri="{FF2B5EF4-FFF2-40B4-BE49-F238E27FC236}">
                <a16:creationId xmlns:a16="http://schemas.microsoft.com/office/drawing/2014/main" id="{8A92A6C9-A900-4621-BB57-D8832BB37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9017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分辨率：</a:t>
            </a:r>
          </a:p>
        </p:txBody>
      </p:sp>
      <p:sp>
        <p:nvSpPr>
          <p:cNvPr id="411656" name="Text Box 8">
            <a:extLst>
              <a:ext uri="{FF2B5EF4-FFF2-40B4-BE49-F238E27FC236}">
                <a16:creationId xmlns:a16="http://schemas.microsoft.com/office/drawing/2014/main" id="{5507E762-880B-47AB-81BD-FAC718F2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7573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转换误差：</a:t>
            </a:r>
          </a:p>
        </p:txBody>
      </p:sp>
      <p:sp>
        <p:nvSpPr>
          <p:cNvPr id="411657" name="Text Box 9">
            <a:extLst>
              <a:ext uri="{FF2B5EF4-FFF2-40B4-BE49-F238E27FC236}">
                <a16:creationId xmlns:a16="http://schemas.microsoft.com/office/drawing/2014/main" id="{D11CCDC1-E4A4-44D9-943D-ABB75F9D7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896938"/>
            <a:ext cx="4248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对输入微小量变化的敏感程度</a:t>
            </a:r>
          </a:p>
        </p:txBody>
      </p:sp>
      <p:sp>
        <p:nvSpPr>
          <p:cNvPr id="411658" name="Text Box 10">
            <a:extLst>
              <a:ext uri="{FF2B5EF4-FFF2-40B4-BE49-F238E27FC236}">
                <a16:creationId xmlns:a16="http://schemas.microsoft.com/office/drawing/2014/main" id="{107D554B-A2B6-4926-8AE4-38384E4A0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773238"/>
            <a:ext cx="44656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表示实际的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D/A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转换特性和理想的转换特性之间的最大偏差</a:t>
            </a:r>
          </a:p>
        </p:txBody>
      </p:sp>
      <p:sp>
        <p:nvSpPr>
          <p:cNvPr id="411659" name="Text Box 11">
            <a:extLst>
              <a:ext uri="{FF2B5EF4-FFF2-40B4-BE49-F238E27FC236}">
                <a16:creationId xmlns:a16="http://schemas.microsoft.com/office/drawing/2014/main" id="{364C632D-ACFD-4E81-B5CC-58F56C03F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5454650"/>
            <a:ext cx="866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②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D/A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转换器的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最小输出电压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最大输出电压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的比值来表示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11661" name="AutoShape 13">
            <a:extLst>
              <a:ext uri="{FF2B5EF4-FFF2-40B4-BE49-F238E27FC236}">
                <a16:creationId xmlns:a16="http://schemas.microsoft.com/office/drawing/2014/main" id="{C2CB1E16-9084-496C-A492-42D0DCAC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030913"/>
            <a:ext cx="3600450" cy="510778"/>
          </a:xfrm>
          <a:prstGeom prst="wedgeRoundRectCallout">
            <a:avLst>
              <a:gd name="adj1" fmla="val 30245"/>
              <a:gd name="adj2" fmla="val -86162"/>
              <a:gd name="adj3" fmla="val 16667"/>
            </a:avLst>
          </a:prstGeom>
          <a:solidFill>
            <a:srgbClr val="FFCC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2400" i="1" dirty="0">
                <a:solidFill>
                  <a:srgbClr val="1F0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LSB=1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，其余位全为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11662" name="AutoShape 14">
            <a:extLst>
              <a:ext uri="{FF2B5EF4-FFF2-40B4-BE49-F238E27FC236}">
                <a16:creationId xmlns:a16="http://schemas.microsoft.com/office/drawing/2014/main" id="{4E23D9B3-95B0-407C-AFE4-911E4076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879975"/>
            <a:ext cx="2449512" cy="510778"/>
          </a:xfrm>
          <a:prstGeom prst="wedgeRoundRectCallout">
            <a:avLst>
              <a:gd name="adj1" fmla="val -7032"/>
              <a:gd name="adj2" fmla="val 88051"/>
              <a:gd name="adj3" fmla="val 16667"/>
            </a:avLst>
          </a:prstGeom>
          <a:solidFill>
            <a:srgbClr val="FFCC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i="1" dirty="0">
                <a:solidFill>
                  <a:srgbClr val="1F0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各位均为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6D0A862A-4CEE-41D2-A81C-33FE7081D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68401"/>
              </p:ext>
            </p:extLst>
          </p:nvPr>
        </p:nvGraphicFramePr>
        <p:xfrm>
          <a:off x="574133" y="3765729"/>
          <a:ext cx="82550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900" imgH="406400" progId="Equation.DSMT4">
                  <p:embed/>
                </p:oleObj>
              </mc:Choice>
              <mc:Fallback>
                <p:oleObj name="Equation" r:id="rId2" imgW="3771900" imgH="406400" progId="Equation.DSMT4">
                  <p:embed/>
                  <p:pic>
                    <p:nvPicPr>
                      <p:cNvPr id="406532" name="Object 4">
                        <a:extLst>
                          <a:ext uri="{FF2B5EF4-FFF2-40B4-BE49-F238E27FC236}">
                            <a16:creationId xmlns:a16="http://schemas.microsoft.com/office/drawing/2014/main" id="{7D829781-1417-4A65-A651-B4722356D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33" y="3765729"/>
                        <a:ext cx="82550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1307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1" grpId="0" build="p" autoUpdateAnimBg="0"/>
      <p:bldP spid="411653" grpId="0"/>
      <p:bldP spid="411655" grpId="0"/>
      <p:bldP spid="411656" grpId="0"/>
      <p:bldP spid="411657" grpId="0"/>
      <p:bldP spid="411658" grpId="0"/>
      <p:bldP spid="411659" grpId="0"/>
      <p:bldP spid="411661" grpId="0" animBg="1"/>
      <p:bldP spid="411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515">
            <a:extLst>
              <a:ext uri="{FF2B5EF4-FFF2-40B4-BE49-F238E27FC236}">
                <a16:creationId xmlns:a16="http://schemas.microsoft.com/office/drawing/2014/main" id="{240F51FF-FAEA-4496-9509-31B44AE21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833429"/>
              </p:ext>
            </p:extLst>
          </p:nvPr>
        </p:nvGraphicFramePr>
        <p:xfrm>
          <a:off x="1983842" y="880700"/>
          <a:ext cx="4279359" cy="158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698500" progId="Equation.DSMT4">
                  <p:embed/>
                </p:oleObj>
              </mc:Choice>
              <mc:Fallback>
                <p:oleObj name="Equation" r:id="rId2" imgW="1879600" imgH="698500" progId="Equation.DSMT4">
                  <p:embed/>
                  <p:pic>
                    <p:nvPicPr>
                      <p:cNvPr id="8280" name="Object 515">
                        <a:extLst>
                          <a:ext uri="{FF2B5EF4-FFF2-40B4-BE49-F238E27FC236}">
                            <a16:creationId xmlns:a16="http://schemas.microsoft.com/office/drawing/2014/main" id="{5171CC66-D346-4DC0-8598-DB5066374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842" y="880700"/>
                        <a:ext cx="4279359" cy="1585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517">
            <a:extLst>
              <a:ext uri="{FF2B5EF4-FFF2-40B4-BE49-F238E27FC236}">
                <a16:creationId xmlns:a16="http://schemas.microsoft.com/office/drawing/2014/main" id="{D8279E1A-2598-4B5B-B283-1F2860A71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94" y="1161363"/>
            <a:ext cx="186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分辨率</a:t>
            </a:r>
          </a:p>
        </p:txBody>
      </p:sp>
      <p:graphicFrame>
        <p:nvGraphicFramePr>
          <p:cNvPr id="50" name="Object 523">
            <a:extLst>
              <a:ext uri="{FF2B5EF4-FFF2-40B4-BE49-F238E27FC236}">
                <a16:creationId xmlns:a16="http://schemas.microsoft.com/office/drawing/2014/main" id="{A8466694-9ECD-425A-9DE8-16A1929B8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31067"/>
              </p:ext>
            </p:extLst>
          </p:nvPr>
        </p:nvGraphicFramePr>
        <p:xfrm>
          <a:off x="1818660" y="3386016"/>
          <a:ext cx="37115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330200" progId="Equation.DSMT4">
                  <p:embed/>
                </p:oleObj>
              </mc:Choice>
              <mc:Fallback>
                <p:oleObj name="Equation" r:id="rId4" imgW="1282700" imgH="330200" progId="Equation.DSMT4">
                  <p:embed/>
                  <p:pic>
                    <p:nvPicPr>
                      <p:cNvPr id="8288" name="Object 523">
                        <a:extLst>
                          <a:ext uri="{FF2B5EF4-FFF2-40B4-BE49-F238E27FC236}">
                            <a16:creationId xmlns:a16="http://schemas.microsoft.com/office/drawing/2014/main" id="{A2201283-A31F-4AE2-9F5C-5B2FE58F8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660" y="3386016"/>
                        <a:ext cx="3711575" cy="9620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518">
            <a:extLst>
              <a:ext uri="{FF2B5EF4-FFF2-40B4-BE49-F238E27FC236}">
                <a16:creationId xmlns:a16="http://schemas.microsoft.com/office/drawing/2014/main" id="{14E1AC4A-D87E-42BF-9184-651FB9670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94" y="2687385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例如，</a:t>
            </a:r>
            <a:r>
              <a:rPr lang="en-US" altLang="zh-CN" dirty="0">
                <a:solidFill>
                  <a:schemeClr val="tx1"/>
                </a:solidFill>
              </a:rPr>
              <a:t>5G7520</a:t>
            </a:r>
            <a:r>
              <a:rPr lang="zh-CN" altLang="en-US" dirty="0">
                <a:solidFill>
                  <a:schemeClr val="tx1"/>
                </a:solidFill>
              </a:rPr>
              <a:t>十位</a:t>
            </a:r>
            <a:r>
              <a:rPr lang="en-US" altLang="zh-CN" dirty="0">
                <a:solidFill>
                  <a:schemeClr val="tx1"/>
                </a:solidFill>
              </a:rPr>
              <a:t>DA</a:t>
            </a:r>
            <a:r>
              <a:rPr lang="zh-CN" altLang="en-US" dirty="0">
                <a:solidFill>
                  <a:schemeClr val="tx1"/>
                </a:solidFill>
              </a:rPr>
              <a:t>转换器的分辨率为</a:t>
            </a:r>
          </a:p>
        </p:txBody>
      </p:sp>
    </p:spTree>
    <p:extLst>
      <p:ext uri="{BB962C8B-B14F-4D97-AF65-F5344CB8AC3E}">
        <p14:creationId xmlns:p14="http://schemas.microsoft.com/office/powerpoint/2010/main" val="3256235409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4D160B75-75FA-409D-8497-AE3337A7AB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817" y="430786"/>
            <a:ext cx="3176588" cy="530225"/>
          </a:xfrm>
          <a:noFill/>
          <a:ln/>
        </p:spPr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）转换误差：</a:t>
            </a:r>
          </a:p>
        </p:txBody>
      </p:sp>
      <p:sp>
        <p:nvSpPr>
          <p:cNvPr id="412675" name="Text Box 3">
            <a:extLst>
              <a:ext uri="{FF2B5EF4-FFF2-40B4-BE49-F238E27FC236}">
                <a16:creationId xmlns:a16="http://schemas.microsoft.com/office/drawing/2014/main" id="{9169209F-115D-4C3D-BA1E-FF9A26FA962A}"/>
              </a:ext>
            </a:extLst>
          </p:cNvPr>
          <p:cNvSpPr txBox="1">
            <a:spLocks noGrp="1" noChangeArrowheads="1"/>
          </p:cNvSpPr>
          <p:nvPr>
            <p:ph type="body" idx="4294967295"/>
          </p:nvPr>
        </p:nvSpPr>
        <p:spPr>
          <a:xfrm>
            <a:off x="503238" y="981075"/>
            <a:ext cx="8640762" cy="2303463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有各种因素引起：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REF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波动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比例系数误差</a:t>
            </a:r>
            <a:r>
              <a:rPr lang="el-GR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Δ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o1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               运放零点漂移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漂移误差</a:t>
            </a:r>
            <a:r>
              <a:rPr lang="el-GR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Δ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o2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模拟开关导通内阻和导通压降不为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非线形误差</a:t>
            </a:r>
            <a:r>
              <a:rPr lang="el-GR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Δ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o3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电阻、三极管等不对称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非线形误差</a:t>
            </a:r>
            <a:r>
              <a:rPr lang="el-GR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Δ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o4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</a:t>
            </a:r>
            <a:r>
              <a:rPr lang="el-GR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Δ</a:t>
            </a:r>
            <a:r>
              <a:rPr lang="en-US" altLang="zh-CN" sz="24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| </a:t>
            </a:r>
            <a:r>
              <a:rPr lang="el-GR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Δ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o1 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 + | </a:t>
            </a:r>
            <a:r>
              <a:rPr lang="el-GR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Δ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o2 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 | </a:t>
            </a:r>
            <a:r>
              <a:rPr lang="el-GR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Δ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o3 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 + | </a:t>
            </a:r>
            <a:r>
              <a:rPr lang="el-GR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Δ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o4 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</a:t>
            </a:r>
          </a:p>
        </p:txBody>
      </p:sp>
      <p:sp>
        <p:nvSpPr>
          <p:cNvPr id="412676" name="Text Box 4">
            <a:extLst>
              <a:ext uri="{FF2B5EF4-FFF2-40B4-BE49-F238E27FC236}">
                <a16:creationId xmlns:a16="http://schemas.microsoft.com/office/drawing/2014/main" id="{2A9B9B52-C2AC-4802-B892-0103D455D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619233"/>
            <a:ext cx="90412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用最低有效位的倍数表示；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（例：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1LS 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，指输出模拟电压与理想值之间的绝对误差小于等于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当输入为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00…1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时的输出电压）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12677" name="Text Box 5">
            <a:extLst>
              <a:ext uri="{FF2B5EF4-FFF2-40B4-BE49-F238E27FC236}">
                <a16:creationId xmlns:a16="http://schemas.microsoft.com/office/drawing/2014/main" id="{C4C6E755-8D84-4DE3-B944-8363E695A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914633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②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用输出电压满刻度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FSR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的百分数表示。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2678" name="Text Box 6">
            <a:extLst>
              <a:ext uri="{FF2B5EF4-FFF2-40B4-BE49-F238E27FC236}">
                <a16:creationId xmlns:a16="http://schemas.microsoft.com/office/drawing/2014/main" id="{3A7EBFD2-DF07-4E1D-A336-572686E40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49" y="3310429"/>
            <a:ext cx="87487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为了获得高精度的</a:t>
            </a:r>
            <a:r>
              <a:rPr kumimoji="1" lang="en-US" altLang="zh-CN" sz="2400" b="1" i="0" u="none" strike="noStrike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D/A</a:t>
            </a:r>
            <a:r>
              <a:rPr kumimoji="1" lang="zh-CN" altLang="en-US" sz="2400" b="1" i="0" u="none" strike="noStrike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转换器</a:t>
            </a:r>
            <a:r>
              <a:rPr kumimoji="1" lang="en-US" altLang="zh-CN" sz="2400" b="1" i="0" u="none" strike="noStrike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单纯依靠选用高分辨率的</a:t>
            </a:r>
            <a:r>
              <a:rPr kumimoji="1" lang="en-US" altLang="zh-CN" sz="2400" b="1" i="0" u="none" strike="noStrike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kumimoji="1" lang="zh-CN" altLang="en-US" sz="2400" b="1" i="0" u="none" strike="noStrike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器件是不够的，还必须有高稳定度的参考电压</a:t>
            </a:r>
            <a:r>
              <a:rPr kumimoji="1" lang="en-US" altLang="zh-CN" sz="2400" b="1" i="0" u="none" strike="noStrike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REF</a:t>
            </a:r>
            <a:r>
              <a:rPr kumimoji="1" lang="zh-CN" altLang="en-US" sz="2400" b="1" i="0" u="none" strike="noStrike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和低漂移的运算放大器与之配合使用，才能获得较高的转换精度。</a:t>
            </a:r>
          </a:p>
        </p:txBody>
      </p:sp>
      <p:sp>
        <p:nvSpPr>
          <p:cNvPr id="412679" name="Text Box 7">
            <a:extLst>
              <a:ext uri="{FF2B5EF4-FFF2-40B4-BE49-F238E27FC236}">
                <a16:creationId xmlns:a16="http://schemas.microsoft.com/office/drawing/2014/main" id="{BDB20BFB-305C-4856-891C-83F288C87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23" y="528130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指输出模拟电压的实际值与理想值之差。</a:t>
            </a:r>
          </a:p>
        </p:txBody>
      </p:sp>
    </p:spTree>
    <p:extLst>
      <p:ext uri="{BB962C8B-B14F-4D97-AF65-F5344CB8AC3E}">
        <p14:creationId xmlns:p14="http://schemas.microsoft.com/office/powerpoint/2010/main" val="23126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autoUpdateAnimBg="0"/>
      <p:bldP spid="412676" grpId="0"/>
      <p:bldP spid="412677" grpId="0"/>
      <p:bldP spid="412678" grpId="0"/>
      <p:bldP spid="4126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anose="02010609060101010101" pitchFamily="49" charset="-122"/>
              </a:rPr>
              <a:t>§7.1 </a:t>
            </a:r>
            <a:r>
              <a:rPr lang="zh-CN" altLang="en-US" dirty="0">
                <a:latin typeface="黑体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397315" name="Text Box 3">
            <a:extLst>
              <a:ext uri="{FF2B5EF4-FFF2-40B4-BE49-F238E27FC236}">
                <a16:creationId xmlns:a16="http://schemas.microsoft.com/office/drawing/2014/main" id="{17727A9E-EB7F-408F-A732-80D83A530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7" y="2166627"/>
            <a:ext cx="86394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1F08F8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掌握数模和模数转换的有关概念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1F08F8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掌握典型数模和模数转换电路的电路结构及工作原理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1F08F8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掌握数模和模数转换器的性能指标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84461" y="1404594"/>
            <a:ext cx="34502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学习要点：</a:t>
            </a:r>
            <a:endParaRPr lang="zh-CN" altLang="en-US" b="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6804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0330DCC8-93BC-47B1-B1E2-8A6BC1ED74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122" y="357679"/>
            <a:ext cx="6867525" cy="549275"/>
          </a:xfrm>
          <a:noFill/>
          <a:ln/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 转换速度：用输出建立时间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set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表示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6B43DAFC-7A33-424B-AA03-F9F7324C73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98538"/>
            <a:ext cx="8370888" cy="1358900"/>
          </a:xfrm>
          <a:prstGeom prst="rect">
            <a:avLst/>
          </a:prstGeom>
          <a:noFill/>
          <a:ln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 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从输入数字量发生突变起，到输出电压或电流进入与稳态值相差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±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½LSB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范围以内所需要的时间，称为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输出建立时间。</a:t>
            </a:r>
          </a:p>
        </p:txBody>
      </p:sp>
      <p:grpSp>
        <p:nvGrpSpPr>
          <p:cNvPr id="413701" name="Group 5">
            <a:extLst>
              <a:ext uri="{FF2B5EF4-FFF2-40B4-BE49-F238E27FC236}">
                <a16:creationId xmlns:a16="http://schemas.microsoft.com/office/drawing/2014/main" id="{3B01E600-DF92-4157-B83D-D3FEF56A0251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214563"/>
            <a:ext cx="7110412" cy="3906837"/>
            <a:chOff x="697" y="1366"/>
            <a:chExt cx="4368" cy="2688"/>
          </a:xfrm>
        </p:grpSpPr>
        <p:graphicFrame>
          <p:nvGraphicFramePr>
            <p:cNvPr id="413702" name="Object 6">
              <a:extLst>
                <a:ext uri="{FF2B5EF4-FFF2-40B4-BE49-F238E27FC236}">
                  <a16:creationId xmlns:a16="http://schemas.microsoft.com/office/drawing/2014/main" id="{BC4CF801-5C53-46C0-A545-5B3BD24321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7" y="1366"/>
            <a:ext cx="4368" cy="2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2" imgW="18466667" imgH="14114286" progId="">
                    <p:embed/>
                  </p:oleObj>
                </mc:Choice>
                <mc:Fallback>
                  <p:oleObj name="Photo Editor 照片" r:id="rId2" imgW="18466667" imgH="14114286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1366"/>
                          <a:ext cx="4368" cy="2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03" name="Text Box 7">
              <a:extLst>
                <a:ext uri="{FF2B5EF4-FFF2-40B4-BE49-F238E27FC236}">
                  <a16:creationId xmlns:a16="http://schemas.microsoft.com/office/drawing/2014/main" id="{684368E9-4B64-4C06-86B2-081A9E455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" y="1423"/>
              <a:ext cx="781" cy="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±1LSB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0244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69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D/A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转换器</a:t>
            </a:r>
            <a:r>
              <a:rPr lang="zh-CN" altLang="en-US" dirty="0">
                <a:latin typeface="黑体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F033EE23-4A37-47C2-84F2-D7077F54E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3657" y="1239262"/>
            <a:ext cx="8563708" cy="1937571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、数模转换和模数转换的基本概念；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、典型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电路的转换原理及分析；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的性能指标。</a:t>
            </a:r>
          </a:p>
        </p:txBody>
      </p:sp>
    </p:spTree>
    <p:extLst>
      <p:ext uri="{BB962C8B-B14F-4D97-AF65-F5344CB8AC3E}">
        <p14:creationId xmlns:p14="http://schemas.microsoft.com/office/powerpoint/2010/main" val="13675336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11" name="Text Box 546">
            <a:extLst>
              <a:ext uri="{FF2B5EF4-FFF2-40B4-BE49-F238E27FC236}">
                <a16:creationId xmlns:a16="http://schemas.microsoft.com/office/drawing/2014/main" id="{2831BAA1-7573-442B-AAAC-C6610842D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5" y="1124810"/>
            <a:ext cx="7772400" cy="822325"/>
          </a:xfrm>
          <a:prstGeom prst="rect">
            <a:avLst/>
          </a:prstGeom>
          <a:solidFill>
            <a:srgbClr val="1F08F8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accent2"/>
                </a:solidFill>
                <a:cs typeface="Times New Roman" panose="02020603050405020304" pitchFamily="18" charset="0"/>
              </a:rPr>
              <a:t>      AD7524</a:t>
            </a:r>
            <a:r>
              <a:rPr lang="zh-CN" altLang="en-US" sz="2400" b="0">
                <a:solidFill>
                  <a:schemeClr val="accent2"/>
                </a:solidFill>
              </a:rPr>
              <a:t>是</a:t>
            </a:r>
            <a:r>
              <a:rPr lang="en-US" altLang="zh-CN" sz="2400" b="0">
                <a:solidFill>
                  <a:schemeClr val="accent2"/>
                </a:solidFill>
                <a:cs typeface="Times New Roman" panose="02020603050405020304" pitchFamily="18" charset="0"/>
              </a:rPr>
              <a:t>CMOS</a:t>
            </a:r>
            <a:r>
              <a:rPr lang="zh-CN" altLang="en-US" sz="2400" b="0">
                <a:solidFill>
                  <a:schemeClr val="accent2"/>
                </a:solidFill>
              </a:rPr>
              <a:t>低功耗</a:t>
            </a:r>
            <a:r>
              <a:rPr lang="en-US" altLang="zh-CN" sz="2400" b="0">
                <a:solidFill>
                  <a:schemeClr val="accent2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400" b="0">
                <a:solidFill>
                  <a:schemeClr val="accent2"/>
                </a:solidFill>
              </a:rPr>
              <a:t>位</a:t>
            </a:r>
            <a:r>
              <a:rPr lang="en-US" altLang="zh-CN" sz="2400" b="0">
                <a:solidFill>
                  <a:schemeClr val="accent2"/>
                </a:solidFill>
                <a:cs typeface="Times New Roman" panose="02020603050405020304" pitchFamily="18" charset="0"/>
              </a:rPr>
              <a:t>D/A</a:t>
            </a:r>
            <a:r>
              <a:rPr lang="zh-CN" altLang="en-US" sz="2400" b="0">
                <a:solidFill>
                  <a:schemeClr val="accent2"/>
                </a:solidFill>
              </a:rPr>
              <a:t>转换器。内部采用倒</a:t>
            </a:r>
            <a:r>
              <a:rPr lang="en-US" altLang="zh-CN" sz="2400" b="0">
                <a:solidFill>
                  <a:schemeClr val="accent2"/>
                </a:solidFill>
              </a:rPr>
              <a:t>T</a:t>
            </a:r>
            <a:r>
              <a:rPr lang="zh-CN" altLang="en-US" sz="2400" b="0">
                <a:solidFill>
                  <a:schemeClr val="accent2"/>
                </a:solidFill>
              </a:rPr>
              <a:t>型电阻网络结构。</a:t>
            </a:r>
          </a:p>
        </p:txBody>
      </p:sp>
      <p:graphicFrame>
        <p:nvGraphicFramePr>
          <p:cNvPr id="12" name="Object 547">
            <a:extLst>
              <a:ext uri="{FF2B5EF4-FFF2-40B4-BE49-F238E27FC236}">
                <a16:creationId xmlns:a16="http://schemas.microsoft.com/office/drawing/2014/main" id="{E55C2709-DA2A-40F8-A6AC-4AE416FBA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" y="2254537"/>
          <a:ext cx="5029200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76625" imgH="2305050" progId="Visio.Drawing.5">
                  <p:embed/>
                </p:oleObj>
              </mc:Choice>
              <mc:Fallback>
                <p:oleObj r:id="rId2" imgW="3476625" imgH="2305050" progId="Visio.Drawing.5">
                  <p:embed/>
                  <p:pic>
                    <p:nvPicPr>
                      <p:cNvPr id="12" name="Object 547">
                        <a:extLst>
                          <a:ext uri="{FF2B5EF4-FFF2-40B4-BE49-F238E27FC236}">
                            <a16:creationId xmlns:a16="http://schemas.microsoft.com/office/drawing/2014/main" id="{E55C2709-DA2A-40F8-A6AC-4AE416FBA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" y="2254537"/>
                        <a:ext cx="5029200" cy="30972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55">
            <a:extLst>
              <a:ext uri="{FF2B5EF4-FFF2-40B4-BE49-F238E27FC236}">
                <a16:creationId xmlns:a16="http://schemas.microsoft.com/office/drawing/2014/main" id="{9149E868-1A55-435F-8525-B65C3FA01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814" y="3200359"/>
          <a:ext cx="338054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4000" imgH="431800" progId="Equation.3">
                  <p:embed/>
                </p:oleObj>
              </mc:Choice>
              <mc:Fallback>
                <p:oleObj name="公式" r:id="rId4" imgW="1524000" imgH="431800" progId="Equation.3">
                  <p:embed/>
                  <p:pic>
                    <p:nvPicPr>
                      <p:cNvPr id="13" name="Object 555">
                        <a:extLst>
                          <a:ext uri="{FF2B5EF4-FFF2-40B4-BE49-F238E27FC236}">
                            <a16:creationId xmlns:a16="http://schemas.microsoft.com/office/drawing/2014/main" id="{9149E868-1A55-435F-8525-B65C3FA01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814" y="3200359"/>
                        <a:ext cx="3380545" cy="10541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DC16BA1-FB20-4F63-B4C2-3196A1023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248" y="5507683"/>
          <a:ext cx="717156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900" imgH="406400" progId="Equation.DSMT4">
                  <p:embed/>
                </p:oleObj>
              </mc:Choice>
              <mc:Fallback>
                <p:oleObj name="Equation" r:id="rId6" imgW="3771900" imgH="4064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2DC16BA1-FB20-4F63-B4C2-3196A1023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48" y="5507683"/>
                        <a:ext cx="7171567" cy="80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E0ADAF1B-BB80-4A83-AA65-C3105BA0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125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例题：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8A112F-0755-4695-8A76-FDED3B712A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7504"/>
            <a:ext cx="6914044" cy="4035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65B4E5ED-D21A-4498-868D-D5B5FD9F4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714" y="1386660"/>
          <a:ext cx="717156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71900" imgH="406400" progId="Equation.DSMT4">
                  <p:embed/>
                </p:oleObj>
              </mc:Choice>
              <mc:Fallback>
                <p:oleObj name="Equation" r:id="rId3" imgW="3771900" imgH="4064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65B4E5ED-D21A-4498-868D-D5B5FD9F4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14" y="1386660"/>
                        <a:ext cx="7171567" cy="80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例题：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65B4E5ED-D21A-4498-868D-D5B5FD9F4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90" y="1345364"/>
          <a:ext cx="717156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900" imgH="406400" progId="Equation.DSMT4">
                  <p:embed/>
                </p:oleObj>
              </mc:Choice>
              <mc:Fallback>
                <p:oleObj name="Equation" r:id="rId2" imgW="3771900" imgH="4064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65B4E5ED-D21A-4498-868D-D5B5FD9F4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90" y="1345364"/>
                        <a:ext cx="7171567" cy="80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5326499-F5E2-42DF-AF0E-C9E740A33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686" y="2377439"/>
          <a:ext cx="8232124" cy="280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314818" imgH="1809666" progId="Visio.Drawing.11">
                  <p:embed/>
                </p:oleObj>
              </mc:Choice>
              <mc:Fallback>
                <p:oleObj name="Visio" r:id="rId4" imgW="5314818" imgH="1809666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5326499-F5E2-42DF-AF0E-C9E740A33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86" y="2377439"/>
                        <a:ext cx="8232124" cy="2804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C8F552C-C556-4137-9BD7-F1D8973694B3}"/>
              </a:ext>
            </a:extLst>
          </p:cNvPr>
          <p:cNvSpPr txBox="1"/>
          <p:nvPr/>
        </p:nvSpPr>
        <p:spPr bwMode="auto">
          <a:xfrm>
            <a:off x="943897" y="5480501"/>
            <a:ext cx="2389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峰值检测电路</a:t>
            </a:r>
          </a:p>
        </p:txBody>
      </p:sp>
    </p:spTree>
    <p:extLst>
      <p:ext uri="{BB962C8B-B14F-4D97-AF65-F5344CB8AC3E}">
        <p14:creationId xmlns:p14="http://schemas.microsoft.com/office/powerpoint/2010/main" val="21117182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0930B27-FE97-4E4A-8BDD-8C27D44B1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016" y="2529251"/>
            <a:ext cx="2050740" cy="695360"/>
          </a:xfrm>
        </p:spPr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0EAA6FB-2C98-4662-BFA4-EC12E9266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E8BBB-7051-40F6-B9A0-9CA822B586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7342033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7">
            <a:extLst>
              <a:ext uri="{FF2B5EF4-FFF2-40B4-BE49-F238E27FC236}">
                <a16:creationId xmlns:a16="http://schemas.microsoft.com/office/drawing/2014/main" id="{53B11972-39B0-4B23-8970-F5E8D5C7FAA3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4508500"/>
            <a:ext cx="2800350" cy="1881188"/>
            <a:chOff x="2608" y="2568"/>
            <a:chExt cx="1551" cy="1185"/>
          </a:xfrm>
        </p:grpSpPr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DA39EA77-60D8-49DF-BE1D-2BC8F4F9B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521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C66801AF-342A-46C1-9599-0D67F2C90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704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C25D84AB-DF28-45E2-BAC8-B5B7A8BE1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022"/>
              <a:ext cx="1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52FBC14A-D852-419E-9063-0C365DD43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568"/>
              <a:ext cx="31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</a:rPr>
                <a:t>温度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5BF1CD38-953B-4CF0-BD4E-3EEF7AD01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" y="3503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</a:rPr>
                <a:t>时间</a:t>
              </a:r>
            </a:p>
          </p:txBody>
        </p:sp>
      </p:grpSp>
      <p:sp>
        <p:nvSpPr>
          <p:cNvPr id="40" name="Text Box 23">
            <a:extLst>
              <a:ext uri="{FF2B5EF4-FFF2-40B4-BE49-F238E27FC236}">
                <a16:creationId xmlns:a16="http://schemas.microsoft.com/office/drawing/2014/main" id="{94E16740-6450-47F7-A77A-EBE7BF789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80000"/>
            <a:ext cx="1223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！精度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！速度</a:t>
            </a:r>
          </a:p>
        </p:txBody>
      </p:sp>
      <p:grpSp>
        <p:nvGrpSpPr>
          <p:cNvPr id="41" name="Group 24">
            <a:extLst>
              <a:ext uri="{FF2B5EF4-FFF2-40B4-BE49-F238E27FC236}">
                <a16:creationId xmlns:a16="http://schemas.microsoft.com/office/drawing/2014/main" id="{90BE4036-4FFA-4EFC-A8F5-8843F6D64D35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1030288"/>
            <a:ext cx="4468813" cy="3471862"/>
            <a:chOff x="473" y="618"/>
            <a:chExt cx="2815" cy="2187"/>
          </a:xfrm>
        </p:grpSpPr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1E2EA3A0-1176-4864-9FE0-EE8FC42BA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618"/>
              <a:ext cx="9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</a:rPr>
                <a:t>电加热炉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181C7ACF-AF5F-41E3-B29D-C29231295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" y="2553"/>
              <a:ext cx="9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</a:rPr>
                <a:t>热电偶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00113" y="1435100"/>
            <a:ext cx="6777037" cy="2925763"/>
            <a:chOff x="900113" y="1435100"/>
            <a:chExt cx="6777037" cy="2925763"/>
          </a:xfrm>
        </p:grpSpPr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BE9956DD-8560-4E62-B44D-2AE6797A2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950" y="3783013"/>
              <a:ext cx="57467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900113" y="1435100"/>
              <a:ext cx="6777037" cy="2925763"/>
              <a:chOff x="900113" y="1435100"/>
              <a:chExt cx="6777037" cy="2925763"/>
            </a:xfrm>
          </p:grpSpPr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A9E0A1F6-1F60-4BA8-8DF2-CB4071975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113" y="3567113"/>
                <a:ext cx="863600" cy="5048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</a:rPr>
                  <a:t>传感器</a:t>
                </a:r>
              </a:p>
            </p:txBody>
          </p:sp>
          <p:sp>
            <p:nvSpPr>
              <p:cNvPr id="46" name="Rectangle 3">
                <a:extLst>
                  <a:ext uri="{FF2B5EF4-FFF2-40B4-BE49-F238E27FC236}">
                    <a16:creationId xmlns:a16="http://schemas.microsoft.com/office/drawing/2014/main" id="{7893762D-364B-48E9-A4F6-8FF5E4E70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95675"/>
                <a:ext cx="935037" cy="649288"/>
              </a:xfrm>
              <a:prstGeom prst="rect">
                <a:avLst/>
              </a:prstGeom>
              <a:solidFill>
                <a:srgbClr val="FF99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放大器</a:t>
                </a:r>
              </a:p>
            </p:txBody>
          </p:sp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6F8401C4-EC9A-4A56-8569-B3D0611C7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746" y="3351213"/>
                <a:ext cx="501454" cy="100806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A/D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转换</a:t>
                </a: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060677A4-93CD-41EA-B5AC-AAA86A0B0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438" y="3352800"/>
                <a:ext cx="1441450" cy="1008063"/>
              </a:xfrm>
              <a:prstGeom prst="rect">
                <a:avLst/>
              </a:prstGeom>
              <a:solidFill>
                <a:srgbClr val="CCFF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微型计算机</a:t>
                </a:r>
              </a:p>
            </p:txBody>
          </p:sp>
          <p:sp>
            <p:nvSpPr>
              <p:cNvPr id="49" name="Oval 6">
                <a:extLst>
                  <a:ext uri="{FF2B5EF4-FFF2-40B4-BE49-F238E27FC236}">
                    <a16:creationId xmlns:a16="http://schemas.microsoft.com/office/drawing/2014/main" id="{8D2721A9-F62E-4E2E-9C22-6C44C772D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763" y="1435100"/>
                <a:ext cx="914400" cy="91440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</a:rPr>
                  <a:t>控制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</a:rPr>
                  <a:t>对象</a:t>
                </a:r>
              </a:p>
            </p:txBody>
          </p:sp>
          <p:sp>
            <p:nvSpPr>
              <p:cNvPr id="50" name="Rectangle 7">
                <a:extLst>
                  <a:ext uri="{FF2B5EF4-FFF2-40B4-BE49-F238E27FC236}">
                    <a16:creationId xmlns:a16="http://schemas.microsoft.com/office/drawing/2014/main" id="{A721A335-460C-47A6-95E3-B24A399C8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563" y="3351213"/>
                <a:ext cx="523662" cy="100806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D/A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转换</a:t>
                </a:r>
              </a:p>
            </p:txBody>
          </p:sp>
          <p:sp>
            <p:nvSpPr>
              <p:cNvPr id="51" name="Line 8">
                <a:extLst>
                  <a:ext uri="{FF2B5EF4-FFF2-40B4-BE49-F238E27FC236}">
                    <a16:creationId xmlns:a16="http://schemas.microsoft.com/office/drawing/2014/main" id="{42EF5AD3-F286-40A8-BF50-3690991F7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3713" y="3783013"/>
                <a:ext cx="50482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9">
                <a:extLst>
                  <a:ext uri="{FF2B5EF4-FFF2-40B4-BE49-F238E27FC236}">
                    <a16:creationId xmlns:a16="http://schemas.microsoft.com/office/drawing/2014/main" id="{A8E57B54-D00B-4B23-BC75-C491DF433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3575" y="3783013"/>
                <a:ext cx="50482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10">
                <a:extLst>
                  <a:ext uri="{FF2B5EF4-FFF2-40B4-BE49-F238E27FC236}">
                    <a16:creationId xmlns:a16="http://schemas.microsoft.com/office/drawing/2014/main" id="{109E3C2A-90FE-43BD-8D87-5B1DEB110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200" y="3783013"/>
                <a:ext cx="503238" cy="0"/>
              </a:xfrm>
              <a:prstGeom prst="line">
                <a:avLst/>
              </a:prstGeom>
              <a:noFill/>
              <a:ln w="76200" cmpd="tri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11">
                <a:extLst>
                  <a:ext uri="{FF2B5EF4-FFF2-40B4-BE49-F238E27FC236}">
                    <a16:creationId xmlns:a16="http://schemas.microsoft.com/office/drawing/2014/main" id="{4BEECC74-03B1-4DEB-A9DD-39E9EE8EB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888" y="3783013"/>
                <a:ext cx="574675" cy="0"/>
              </a:xfrm>
              <a:prstGeom prst="line">
                <a:avLst/>
              </a:prstGeom>
              <a:noFill/>
              <a:ln w="76200" cmpd="tri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13">
                <a:extLst>
                  <a:ext uri="{FF2B5EF4-FFF2-40B4-BE49-F238E27FC236}">
                    <a16:creationId xmlns:a16="http://schemas.microsoft.com/office/drawing/2014/main" id="{1668C65C-0D88-446D-A34A-9571BC9FE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3350" y="1911350"/>
                <a:ext cx="252095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14">
                <a:extLst>
                  <a:ext uri="{FF2B5EF4-FFF2-40B4-BE49-F238E27FC236}">
                    <a16:creationId xmlns:a16="http://schemas.microsoft.com/office/drawing/2014/main" id="{CCE486FF-3654-4198-A57D-54D4BDCF9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3350" y="1911350"/>
                <a:ext cx="0" cy="1655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15">
                <a:extLst>
                  <a:ext uri="{FF2B5EF4-FFF2-40B4-BE49-F238E27FC236}">
                    <a16:creationId xmlns:a16="http://schemas.microsoft.com/office/drawing/2014/main" id="{07A48161-82A9-4864-B1DF-5B45DF4D1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77150" y="1974850"/>
                <a:ext cx="0" cy="1800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16">
                <a:extLst>
                  <a:ext uri="{FF2B5EF4-FFF2-40B4-BE49-F238E27FC236}">
                    <a16:creationId xmlns:a16="http://schemas.microsoft.com/office/drawing/2014/main" id="{8D1B0E26-9163-4573-BA93-C55BD6125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59338" y="1982788"/>
                <a:ext cx="936625" cy="15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27">
                <a:extLst>
                  <a:ext uri="{FF2B5EF4-FFF2-40B4-BE49-F238E27FC236}">
                    <a16:creationId xmlns:a16="http://schemas.microsoft.com/office/drawing/2014/main" id="{07DCE000-4989-41BC-A8A5-E6E72021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7550" y="1624013"/>
                <a:ext cx="1295400" cy="7191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</a:rPr>
                  <a:t>执行机构</a:t>
                </a:r>
              </a:p>
            </p:txBody>
          </p:sp>
          <p:sp>
            <p:nvSpPr>
              <p:cNvPr id="60" name="Line 28">
                <a:extLst>
                  <a:ext uri="{FF2B5EF4-FFF2-40B4-BE49-F238E27FC236}">
                    <a16:creationId xmlns:a16="http://schemas.microsoft.com/office/drawing/2014/main" id="{9842FE9D-8D14-40CC-BD64-C759A3296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2950" y="1998663"/>
                <a:ext cx="574675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A3365602-A2DC-488A-A7EA-878775E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643A4-3E26-45D1-96DF-2F67516788A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E24C75-CDB1-45DE-ACBD-7C5D99261B1E}"/>
              </a:ext>
            </a:extLst>
          </p:cNvPr>
          <p:cNvSpPr txBox="1">
            <a:spLocks noChangeArrowheads="1"/>
          </p:cNvSpPr>
          <p:nvPr/>
        </p:nvSpPr>
        <p:spPr>
          <a:xfrm>
            <a:off x="622169" y="1230198"/>
            <a:ext cx="8229600" cy="47244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一、定义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将模拟量转换为数字量的电路称为模数转换器，简称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A/D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转换器或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ADC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将数字量转换为模拟量的电路称为数模转换器，简称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D/A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转换器或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是沟通模拟电路和数字电路的桥梁，也可称之为两者之间的接口。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二、性能指标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转换精度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转换速度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是衡量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转换性能的主要指标   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B6DDB3-E075-4361-912B-0BD22B20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§7.2 D/A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转换器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643A4-3E26-45D1-96DF-2F67516788A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AA1D42A-FA77-4D38-8488-343616598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2095583"/>
            <a:ext cx="545778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一、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的转换原理  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二、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方框图及分类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三、典型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电路的结构及工作原理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四、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的主要性能指标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>
            <a:extLst>
              <a:ext uri="{FF2B5EF4-FFF2-40B4-BE49-F238E27FC236}">
                <a16:creationId xmlns:a16="http://schemas.microsoft.com/office/drawing/2014/main" id="{6EABA2D3-1532-4B07-B46E-751BD7E0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04925"/>
            <a:ext cx="8172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将输入的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每一位二进制代码按其权的大小转换成相应的模拟量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，然后将代表各位的模拟量相加，所得的总模拟量就与数字量成正比，这样便实现了从数字量到模拟量的转换。</a:t>
            </a:r>
          </a:p>
        </p:txBody>
      </p:sp>
      <p:graphicFrame>
        <p:nvGraphicFramePr>
          <p:cNvPr id="400387" name="Object 3">
            <a:extLst>
              <a:ext uri="{FF2B5EF4-FFF2-40B4-BE49-F238E27FC236}">
                <a16:creationId xmlns:a16="http://schemas.microsoft.com/office/drawing/2014/main" id="{6828537D-0E64-486F-9537-5802824B4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09262"/>
              </p:ext>
            </p:extLst>
          </p:nvPr>
        </p:nvGraphicFramePr>
        <p:xfrm>
          <a:off x="1106488" y="2987613"/>
          <a:ext cx="6475412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743200" imgH="866775" progId="">
                  <p:embed/>
                </p:oleObj>
              </mc:Choice>
              <mc:Fallback>
                <p:oleObj name="图片" r:id="rId2" imgW="2743200" imgH="866775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69" r="6172" b="-5623"/>
                      <a:stretch>
                        <a:fillRect/>
                      </a:stretch>
                    </p:blipFill>
                    <p:spPr bwMode="auto">
                      <a:xfrm>
                        <a:off x="1106488" y="2987613"/>
                        <a:ext cx="6475412" cy="187325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>
            <a:extLst>
              <a:ext uri="{FF2B5EF4-FFF2-40B4-BE49-F238E27FC236}">
                <a16:creationId xmlns:a16="http://schemas.microsoft.com/office/drawing/2014/main" id="{EE2FCD19-E177-4378-A138-FD4AECAB5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24389"/>
              </p:ext>
            </p:extLst>
          </p:nvPr>
        </p:nvGraphicFramePr>
        <p:xfrm>
          <a:off x="746125" y="5356101"/>
          <a:ext cx="7470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51200" imgH="241300" progId="Equation.3">
                  <p:embed/>
                </p:oleObj>
              </mc:Choice>
              <mc:Fallback>
                <p:oleObj name="公式" r:id="rId4" imgW="3251200" imgH="241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356101"/>
                        <a:ext cx="7470775" cy="539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89" name="Text Box 5">
            <a:extLst>
              <a:ext uri="{FF2B5EF4-FFF2-40B4-BE49-F238E27FC236}">
                <a16:creationId xmlns:a16="http://schemas.microsoft.com/office/drawing/2014/main" id="{0EF17520-6435-4610-9DA1-56148DC87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20" y="587374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DAC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的转换原理</a:t>
            </a:r>
          </a:p>
        </p:txBody>
      </p:sp>
    </p:spTree>
    <p:extLst>
      <p:ext uri="{BB962C8B-B14F-4D97-AF65-F5344CB8AC3E}">
        <p14:creationId xmlns:p14="http://schemas.microsoft.com/office/powerpoint/2010/main" val="86155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build="p" autoUpdateAnimBg="0"/>
      <p:bldP spid="4003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683709D-43DE-43B8-ADD6-49D3D5EF4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51" y="79323"/>
            <a:ext cx="5392131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方框图及分类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29E7FC2-F6DC-4314-8F91-5DE215492D54}"/>
              </a:ext>
            </a:extLst>
          </p:cNvPr>
          <p:cNvSpPr txBox="1">
            <a:spLocks noChangeArrowheads="1"/>
          </p:cNvSpPr>
          <p:nvPr/>
        </p:nvSpPr>
        <p:spPr>
          <a:xfrm>
            <a:off x="122548" y="948818"/>
            <a:ext cx="1970203" cy="5842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、方框图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91E920-33A3-4182-8203-BA4569CCF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150026"/>
            <a:ext cx="1081087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锁存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4BA5E34-86AE-46BA-8137-36FF3411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060575"/>
            <a:ext cx="1150938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位模拟开关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A7E4C8D0-9183-42AD-BEAD-87F16F04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916113"/>
            <a:ext cx="863600" cy="1216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电阻解码网络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E5E74C49-82CF-4ED2-B5EF-921DA263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05038"/>
            <a:ext cx="360362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D1F8EF52-D8BF-4DF7-B63C-AF7B69EB8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276475"/>
            <a:ext cx="360363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CC7AD40F-018C-4B29-9D65-F774101E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276475"/>
            <a:ext cx="360362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C4670FA9-DDE6-425A-BE50-8F3C510B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49500"/>
            <a:ext cx="360363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1EEE92B7-2A7A-426B-BC1F-04A3292EE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133600"/>
            <a:ext cx="935038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求和电路</a:t>
            </a: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388990E9-95D5-4625-B97F-CD033A864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25654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140F7886-5BBE-4378-8A3C-3B557A3C7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1916113"/>
            <a:ext cx="862961" cy="1216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模拟量输出</a:t>
            </a:r>
            <a:endParaRPr kumimoji="1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E9C5AFE2-5958-4B48-A199-02876F72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44675"/>
            <a:ext cx="827088" cy="1216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位数字输入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07D634CF-E764-427D-9E08-E18AF0EA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75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工作过程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FBE43311-2D25-49BA-A16F-E94C6991A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933825"/>
            <a:ext cx="84978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数字量以串行或并行方式输入并存入锁存器中；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②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锁存器输出的每位数码驱动对应数位上的电子开关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并通过电阻解码网络获得相应数位权值；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将各位权值送入求和电路相加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即得到与数字量呈正比的模拟量。</a:t>
            </a: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966A7DBD-5C91-45EE-8A4D-9941A082E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322" y="483288"/>
            <a:ext cx="2555875" cy="1368425"/>
          </a:xfrm>
          <a:prstGeom prst="wedgeEllipseCallout">
            <a:avLst>
              <a:gd name="adj1" fmla="val -34880"/>
              <a:gd name="adj2" fmla="val 74551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多为运放构成的比例求和电路</a:t>
            </a:r>
          </a:p>
        </p:txBody>
      </p:sp>
      <p:sp>
        <p:nvSpPr>
          <p:cNvPr id="24" name="AutoShape 18">
            <a:extLst>
              <a:ext uri="{FF2B5EF4-FFF2-40B4-BE49-F238E27FC236}">
                <a16:creationId xmlns:a16="http://schemas.microsoft.com/office/drawing/2014/main" id="{72B80A71-32CF-42D9-A47B-82DCA980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648" y="1012416"/>
            <a:ext cx="2555875" cy="948359"/>
          </a:xfrm>
          <a:prstGeom prst="wedgeEllipseCallout">
            <a:avLst>
              <a:gd name="adj1" fmla="val -39369"/>
              <a:gd name="adj2" fmla="val 66936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数码寄存器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 animBg="1"/>
      <p:bldP spid="11" grpId="0" animBg="1"/>
      <p:bldP spid="12" grpId="0" animBg="1"/>
      <p:bldP spid="17" grpId="0" animBg="1"/>
      <p:bldP spid="19" grpId="0" animBg="1"/>
      <p:bldP spid="20" grpId="0" animBg="1"/>
      <p:bldP spid="21" grpId="0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5DED0F54-6AA1-475B-B3C6-E2136DE36B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5097" y="355093"/>
            <a:ext cx="3465513" cy="495300"/>
          </a:xfrm>
          <a:noFill/>
          <a:ln/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的类型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AAB1E8C4-CA13-46CE-B9C4-8B02293512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6058" y="1826657"/>
            <a:ext cx="6297105" cy="1979613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⒈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权电阻型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⒉ 梯形（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型）电阻网络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⒊ 倒梯形（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型）电阻网络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⒋ 权电流型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⒌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具有双极性输出的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02436" name="Text Box 4">
            <a:extLst>
              <a:ext uri="{FF2B5EF4-FFF2-40B4-BE49-F238E27FC236}">
                <a16:creationId xmlns:a16="http://schemas.microsoft.com/office/drawing/2014/main" id="{EC6EDFDA-96A7-423A-A956-7C493DB5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44" y="853919"/>
            <a:ext cx="81650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按电阻解码网络的不同，常见的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主要有如下类型：</a:t>
            </a:r>
          </a:p>
        </p:txBody>
      </p:sp>
      <p:sp>
        <p:nvSpPr>
          <p:cNvPr id="402437" name="Text Box 5">
            <a:extLst>
              <a:ext uri="{FF2B5EF4-FFF2-40B4-BE49-F238E27FC236}">
                <a16:creationId xmlns:a16="http://schemas.microsoft.com/office/drawing/2014/main" id="{6D68BD24-3AD3-4ED9-BB58-3A4F3834B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88947"/>
            <a:ext cx="83883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按模拟电子开关电路的不同，常见的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主要有如下类型：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02438" name="Rectangle 6">
            <a:extLst>
              <a:ext uri="{FF2B5EF4-FFF2-40B4-BE49-F238E27FC236}">
                <a16:creationId xmlns:a16="http://schemas.microsoft.com/office/drawing/2014/main" id="{0BBF8F65-8FD1-4042-BD20-E5E2D45C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80" y="5045206"/>
            <a:ext cx="291844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⒈ CMOS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开关型</a:t>
            </a:r>
          </a:p>
        </p:txBody>
      </p:sp>
      <p:sp>
        <p:nvSpPr>
          <p:cNvPr id="402439" name="Text Box 7">
            <a:extLst>
              <a:ext uri="{FF2B5EF4-FFF2-40B4-BE49-F238E27FC236}">
                <a16:creationId xmlns:a16="http://schemas.microsoft.com/office/drawing/2014/main" id="{2FA37B5D-39A1-49F7-BAE9-4082C075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444" y="5765931"/>
            <a:ext cx="29184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⒉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双极型开关型</a:t>
            </a:r>
          </a:p>
        </p:txBody>
      </p:sp>
      <p:sp>
        <p:nvSpPr>
          <p:cNvPr id="402440" name="AutoShape 8">
            <a:extLst>
              <a:ext uri="{FF2B5EF4-FFF2-40B4-BE49-F238E27FC236}">
                <a16:creationId xmlns:a16="http://schemas.microsoft.com/office/drawing/2014/main" id="{2D23140A-B7D7-42CF-B1F5-DDE83D0D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976" y="4919031"/>
            <a:ext cx="2520950" cy="674688"/>
          </a:xfrm>
          <a:prstGeom prst="wedgeEllipseCallout">
            <a:avLst>
              <a:gd name="adj1" fmla="val -82810"/>
              <a:gd name="adj2" fmla="val 13296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速度较慢</a:t>
            </a:r>
          </a:p>
        </p:txBody>
      </p:sp>
      <p:sp>
        <p:nvSpPr>
          <p:cNvPr id="402441" name="AutoShape 9">
            <a:extLst>
              <a:ext uri="{FF2B5EF4-FFF2-40B4-BE49-F238E27FC236}">
                <a16:creationId xmlns:a16="http://schemas.microsoft.com/office/drawing/2014/main" id="{FBF89EF8-6CA7-4CDA-897E-A2853323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11" y="6027541"/>
            <a:ext cx="2520950" cy="782638"/>
          </a:xfrm>
          <a:prstGeom prst="wedgeEllipseCallout">
            <a:avLst>
              <a:gd name="adj1" fmla="val -101639"/>
              <a:gd name="adj2" fmla="val -50204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速度较快</a:t>
            </a:r>
          </a:p>
        </p:txBody>
      </p:sp>
    </p:spTree>
    <p:extLst>
      <p:ext uri="{BB962C8B-B14F-4D97-AF65-F5344CB8AC3E}">
        <p14:creationId xmlns:p14="http://schemas.microsoft.com/office/powerpoint/2010/main" val="1486780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/>
      <p:bldP spid="402435" grpId="0" build="p"/>
      <p:bldP spid="402436" grpId="0"/>
      <p:bldP spid="402437" grpId="0"/>
      <p:bldP spid="402438" grpId="0"/>
      <p:bldP spid="402439" grpId="0"/>
      <p:bldP spid="402440" grpId="0" animBg="1"/>
      <p:bldP spid="4024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96006240-A1CB-4D9D-9EF6-5002E155E6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256" y="299022"/>
            <a:ext cx="5973763" cy="536575"/>
          </a:xfrm>
          <a:noFill/>
          <a:ln/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三、典型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电路的结构及工作原理</a:t>
            </a:r>
          </a:p>
        </p:txBody>
      </p:sp>
      <p:sp>
        <p:nvSpPr>
          <p:cNvPr id="403459" name="Text Box 3">
            <a:extLst>
              <a:ext uri="{FF2B5EF4-FFF2-40B4-BE49-F238E27FC236}">
                <a16:creationId xmlns:a16="http://schemas.microsoft.com/office/drawing/2014/main" id="{07948799-73CC-4EAF-AAB8-125A24BDC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47" y="942272"/>
            <a:ext cx="375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 倒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型电阻网络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DAC</a:t>
            </a:r>
          </a:p>
        </p:txBody>
      </p:sp>
      <p:sp>
        <p:nvSpPr>
          <p:cNvPr id="403460" name="AutoShape 4">
            <a:extLst>
              <a:ext uri="{FF2B5EF4-FFF2-40B4-BE49-F238E27FC236}">
                <a16:creationId xmlns:a16="http://schemas.microsoft.com/office/drawing/2014/main" id="{1FE6DC3C-5D48-40D0-8408-62D7190E53DD}"/>
              </a:ext>
            </a:extLst>
          </p:cNvPr>
          <p:cNvSpPr>
            <a:spLocks/>
          </p:cNvSpPr>
          <p:nvPr/>
        </p:nvSpPr>
        <p:spPr bwMode="auto">
          <a:xfrm rot="16268774">
            <a:off x="3484562" y="466726"/>
            <a:ext cx="466725" cy="2971800"/>
          </a:xfrm>
          <a:prstGeom prst="rightBrace">
            <a:avLst>
              <a:gd name="adj1" fmla="val 53061"/>
              <a:gd name="adj2" fmla="val 496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61" name="Text Box 5">
            <a:extLst>
              <a:ext uri="{FF2B5EF4-FFF2-40B4-BE49-F238E27FC236}">
                <a16:creationId xmlns:a16="http://schemas.microsoft.com/office/drawing/2014/main" id="{9A083B4E-E7F7-40F0-B5A7-A59A5087C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1314450"/>
            <a:ext cx="19050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输入数字量</a:t>
            </a:r>
          </a:p>
        </p:txBody>
      </p:sp>
      <p:sp>
        <p:nvSpPr>
          <p:cNvPr id="403462" name="AutoShape 6">
            <a:extLst>
              <a:ext uri="{FF2B5EF4-FFF2-40B4-BE49-F238E27FC236}">
                <a16:creationId xmlns:a16="http://schemas.microsoft.com/office/drawing/2014/main" id="{6F420EA1-3768-4576-AC45-A7136507573A}"/>
              </a:ext>
            </a:extLst>
          </p:cNvPr>
          <p:cNvSpPr>
            <a:spLocks/>
          </p:cNvSpPr>
          <p:nvPr/>
        </p:nvSpPr>
        <p:spPr bwMode="auto">
          <a:xfrm rot="16152294">
            <a:off x="3188494" y="4407694"/>
            <a:ext cx="512762" cy="3505200"/>
          </a:xfrm>
          <a:prstGeom prst="leftBrace">
            <a:avLst>
              <a:gd name="adj1" fmla="val 56966"/>
              <a:gd name="adj2" fmla="val 49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3463" name="Picture 7" descr="11-2-3">
            <a:extLst>
              <a:ext uri="{FF2B5EF4-FFF2-40B4-BE49-F238E27FC236}">
                <a16:creationId xmlns:a16="http://schemas.microsoft.com/office/drawing/2014/main" id="{E53DD339-532A-4928-B67B-2CF5193C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124075"/>
            <a:ext cx="6480175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64" name="AutoShape 8">
            <a:extLst>
              <a:ext uri="{FF2B5EF4-FFF2-40B4-BE49-F238E27FC236}">
                <a16:creationId xmlns:a16="http://schemas.microsoft.com/office/drawing/2014/main" id="{BBA56757-C9E8-42C0-B584-D4282BA1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5589588"/>
            <a:ext cx="1746250" cy="990600"/>
          </a:xfrm>
          <a:prstGeom prst="wedgeEllipseCallout">
            <a:avLst>
              <a:gd name="adj1" fmla="val -86181"/>
              <a:gd name="adj2" fmla="val -16829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电流值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32319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utoUpdateAnimBg="0"/>
      <p:bldP spid="403459" grpId="0" autoUpdateAnimBg="0"/>
      <p:bldP spid="403461" grpId="0" animBg="1" autoUpdateAnimBg="0"/>
      <p:bldP spid="403464" grpId="0" animBg="1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 .pptx" id="{216D6A2A-6FD1-419D-A4BC-D85D53E7A2EE}" vid="{50C1903F-5E40-456C-BCE7-CE883FFFEE6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课件北航模板</Template>
  <TotalTime>4525</TotalTime>
  <Words>1293</Words>
  <Application>Microsoft Office PowerPoint</Application>
  <PresentationFormat>全屏显示(4:3)</PresentationFormat>
  <Paragraphs>272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方正舒体</vt:lpstr>
      <vt:lpstr>黑体</vt:lpstr>
      <vt:lpstr>Arial</vt:lpstr>
      <vt:lpstr>Calibri</vt:lpstr>
      <vt:lpstr>Cambria Math</vt:lpstr>
      <vt:lpstr>Tahoma</vt:lpstr>
      <vt:lpstr>Times New Roman</vt:lpstr>
      <vt:lpstr>Wingdings</vt:lpstr>
      <vt:lpstr>Blends</vt:lpstr>
      <vt:lpstr>图片</vt:lpstr>
      <vt:lpstr>公式</vt:lpstr>
      <vt:lpstr>Document</vt:lpstr>
      <vt:lpstr>Equation</vt:lpstr>
      <vt:lpstr>Photo Editor 照片</vt:lpstr>
      <vt:lpstr>VISIO 5 Drawing</vt:lpstr>
      <vt:lpstr>Visio</vt:lpstr>
      <vt:lpstr>第七章 DA 和AD</vt:lpstr>
      <vt:lpstr>§7.1 概述</vt:lpstr>
      <vt:lpstr>PowerPoint 演示文稿</vt:lpstr>
      <vt:lpstr>PowerPoint 演示文稿</vt:lpstr>
      <vt:lpstr>§7.2 D/A转换器</vt:lpstr>
      <vt:lpstr>PowerPoint 演示文稿</vt:lpstr>
      <vt:lpstr>PowerPoint 演示文稿</vt:lpstr>
      <vt:lpstr>2、 DAC的类型</vt:lpstr>
      <vt:lpstr>三、典型DAC电路的结构及工作原理</vt:lpstr>
      <vt:lpstr>计算倒T型电阻网络支路电流的等效电路</vt:lpstr>
      <vt:lpstr>PowerPoint 演示文稿</vt:lpstr>
      <vt:lpstr>PowerPoint 演示文稿</vt:lpstr>
      <vt:lpstr>2、 权电流型DAC（克服模拟开关引起的误差）</vt:lpstr>
      <vt:lpstr>PowerPoint 演示文稿</vt:lpstr>
      <vt:lpstr>PowerPoint 演示文稿</vt:lpstr>
      <vt:lpstr>PowerPoint 演示文稿</vt:lpstr>
      <vt:lpstr>四、DAC的主要性能指标（转换精度和转换速度)</vt:lpstr>
      <vt:lpstr>PowerPoint 演示文稿</vt:lpstr>
      <vt:lpstr>（2）转换误差：</vt:lpstr>
      <vt:lpstr>2、 转换速度：用输出建立时间tset表示</vt:lpstr>
      <vt:lpstr>D/A转换器小结</vt:lpstr>
      <vt:lpstr>PowerPoint 演示文稿</vt:lpstr>
      <vt:lpstr>例题：</vt:lpstr>
      <vt:lpstr>例题：</vt:lpstr>
      <vt:lpstr>THE END</vt:lpstr>
    </vt:vector>
  </TitlesOfParts>
  <Company>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wangkun</cp:lastModifiedBy>
  <cp:revision>280</cp:revision>
  <dcterms:created xsi:type="dcterms:W3CDTF">2004-02-20T06:45:48Z</dcterms:created>
  <dcterms:modified xsi:type="dcterms:W3CDTF">2021-06-15T23:26:55Z</dcterms:modified>
</cp:coreProperties>
</file>