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537" r:id="rId3"/>
    <p:sldId id="536" r:id="rId4"/>
    <p:sldId id="528" r:id="rId5"/>
    <p:sldId id="531" r:id="rId6"/>
    <p:sldId id="532" r:id="rId7"/>
    <p:sldId id="533" r:id="rId9"/>
    <p:sldId id="529" r:id="rId10"/>
    <p:sldId id="508" r:id="rId11"/>
    <p:sldId id="509" r:id="rId12"/>
    <p:sldId id="510" r:id="rId13"/>
    <p:sldId id="535" r:id="rId14"/>
    <p:sldId id="511" r:id="rId15"/>
    <p:sldId id="512" r:id="rId16"/>
    <p:sldId id="513" r:id="rId17"/>
    <p:sldId id="514" r:id="rId18"/>
    <p:sldId id="515" r:id="rId19"/>
    <p:sldId id="516" r:id="rId20"/>
    <p:sldId id="517" r:id="rId21"/>
    <p:sldId id="518" r:id="rId22"/>
    <p:sldId id="519" r:id="rId23"/>
    <p:sldId id="520" r:id="rId24"/>
    <p:sldId id="530" r:id="rId25"/>
  </p:sldIdLst>
  <p:sldSz cx="9144000" cy="6858000" type="screen4x3"/>
  <p:notesSz cx="6858000" cy="9144000"/>
  <p:custDataLst>
    <p:tags r:id="rId29"/>
  </p:custDataLst>
  <p:defaultTex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08F8"/>
    <a:srgbClr val="FF33CC"/>
    <a:srgbClr val="9090F4"/>
    <a:srgbClr val="FFFF00"/>
    <a:srgbClr val="F6F000"/>
    <a:srgbClr val="CC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607" autoAdjust="0"/>
  </p:normalViewPr>
  <p:slideViewPr>
    <p:cSldViewPr snapToGrid="0">
      <p:cViewPr varScale="1">
        <p:scale>
          <a:sx n="74" d="100"/>
          <a:sy n="74" d="100"/>
        </p:scale>
        <p:origin x="-1718" y="-72"/>
      </p:cViewPr>
      <p:guideLst>
        <p:guide orient="horz" pos="2127"/>
        <p:guide pos="282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image" Target="../media/image18.wmf"/><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5" Type="http://schemas.openxmlformats.org/officeDocument/2006/relationships/image" Target="../media/image26.wmf"/><Relationship Id="rId14" Type="http://schemas.openxmlformats.org/officeDocument/2006/relationships/image" Target="../media/image25.wmf"/><Relationship Id="rId13" Type="http://schemas.openxmlformats.org/officeDocument/2006/relationships/image" Target="../media/image24.wmf"/><Relationship Id="rId12" Type="http://schemas.openxmlformats.org/officeDocument/2006/relationships/image" Target="../media/image23.wmf"/><Relationship Id="rId11" Type="http://schemas.openxmlformats.org/officeDocument/2006/relationships/image" Target="../media/image22.wmf"/><Relationship Id="rId10" Type="http://schemas.openxmlformats.org/officeDocument/2006/relationships/image" Target="../media/image21.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4.wmf"/><Relationship Id="rId7" Type="http://schemas.openxmlformats.org/officeDocument/2006/relationships/image" Target="../media/image33.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AF0DD12-6D0B-434E-AEAE-27A0808CBFDE}"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0B33CE97-CE35-493D-9476-D12D3F712BC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量化方法</a:t>
            </a:r>
            <a:r>
              <a:rPr lang="en-US" altLang="zh-CN" dirty="0"/>
              <a:t>: </a:t>
            </a:r>
            <a:r>
              <a:rPr lang="en-US" altLang="zh-CN" dirty="0" err="1"/>
              <a:t>deta</a:t>
            </a:r>
            <a:r>
              <a:rPr lang="en-US" altLang="zh-CN" dirty="0"/>
              <a:t>=1LSB </a:t>
            </a:r>
            <a:r>
              <a:rPr lang="zh-CN" altLang="en-US" dirty="0"/>
              <a:t>对应的输出，这样减少</a:t>
            </a:r>
            <a:r>
              <a:rPr lang="en-US" altLang="zh-CN" dirty="0"/>
              <a:t>1/2</a:t>
            </a:r>
            <a:r>
              <a:rPr lang="zh-CN" altLang="en-US" dirty="0"/>
              <a:t>， 量化电平：</a:t>
            </a:r>
            <a:r>
              <a:rPr lang="en-US" altLang="zh-CN" dirty="0"/>
              <a:t>1/2</a:t>
            </a:r>
            <a:r>
              <a:rPr lang="zh-CN" altLang="en-US" dirty="0"/>
              <a:t>， </a:t>
            </a:r>
            <a:r>
              <a:rPr lang="en-US" altLang="zh-CN" dirty="0"/>
              <a:t>3/2</a:t>
            </a:r>
            <a:r>
              <a:rPr lang="zh-CN" altLang="en-US" dirty="0"/>
              <a:t>， </a:t>
            </a:r>
            <a:r>
              <a:rPr lang="en-US" altLang="zh-CN" dirty="0"/>
              <a:t>5/2……..</a:t>
            </a:r>
            <a:endParaRPr lang="en-US" altLang="zh-CN" dirty="0"/>
          </a:p>
          <a:p>
            <a:r>
              <a:rPr lang="zh-CN" altLang="en-US" dirty="0"/>
              <a:t>量化误差为 </a:t>
            </a:r>
            <a:r>
              <a:rPr lang="en-US" altLang="zh-CN" dirty="0"/>
              <a:t>½ </a:t>
            </a:r>
            <a:r>
              <a:rPr lang="en-US" altLang="zh-CN" dirty="0" err="1"/>
              <a:t>deta</a:t>
            </a:r>
            <a:endParaRPr lang="en-US" altLang="zh-CN" dirty="0"/>
          </a:p>
          <a:p>
            <a:endParaRPr lang="en-US" altLang="zh-CN" dirty="0"/>
          </a:p>
          <a:p>
            <a:r>
              <a:rPr lang="zh-CN" altLang="en-US" dirty="0"/>
              <a:t>强调移位位数为</a:t>
            </a:r>
            <a:r>
              <a:rPr lang="en-US" altLang="zh-CN" dirty="0"/>
              <a:t>n+2</a:t>
            </a:r>
            <a:endParaRPr lang="zh-CN" altLang="en-US" dirty="0"/>
          </a:p>
        </p:txBody>
      </p:sp>
      <p:sp>
        <p:nvSpPr>
          <p:cNvPr id="4" name="灯片编号占位符 3"/>
          <p:cNvSpPr>
            <a:spLocks noGrp="1"/>
          </p:cNvSpPr>
          <p:nvPr>
            <p:ph type="sldNum" sz="quarter" idx="10"/>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Q</a:t>
            </a:r>
            <a:r>
              <a:rPr lang="zh-CN" altLang="en-US" dirty="0"/>
              <a:t>１２３４５＝１００００，初始。</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1clk </a:t>
            </a:r>
            <a:r>
              <a:rPr lang="zh-CN" altLang="en-US" dirty="0"/>
              <a:t>后，</a:t>
            </a:r>
            <a:r>
              <a:rPr lang="en-US" altLang="zh-CN" dirty="0"/>
              <a:t>QA=1</a:t>
            </a:r>
            <a:r>
              <a:rPr lang="zh-CN" altLang="en-US" dirty="0"/>
              <a:t>；</a:t>
            </a:r>
            <a:r>
              <a:rPr lang="en-US" altLang="zh-CN" dirty="0"/>
              <a:t>Q1</a:t>
            </a:r>
            <a:r>
              <a:rPr lang="zh-CN" altLang="en-US" dirty="0"/>
              <a:t>通过</a:t>
            </a:r>
            <a:r>
              <a:rPr lang="en-US" altLang="zh-CN" dirty="0"/>
              <a:t>G4</a:t>
            </a:r>
            <a:r>
              <a:rPr lang="zh-CN" altLang="en-US" dirty="0"/>
              <a:t>，</a:t>
            </a:r>
            <a:r>
              <a:rPr lang="en-US" altLang="zh-CN" dirty="0"/>
              <a:t>G5</a:t>
            </a:r>
            <a:r>
              <a:rPr lang="zh-CN" altLang="en-US" dirty="0"/>
              <a:t>使 </a:t>
            </a:r>
            <a:r>
              <a:rPr lang="en-US" altLang="zh-CN" dirty="0"/>
              <a:t>QB=0</a:t>
            </a:r>
            <a:r>
              <a:rPr lang="zh-CN" altLang="en-US" dirty="0"/>
              <a:t>，</a:t>
            </a:r>
            <a:r>
              <a:rPr lang="en-US" altLang="zh-CN" dirty="0"/>
              <a:t>QC=0</a:t>
            </a:r>
            <a:r>
              <a:rPr lang="zh-CN" altLang="en-US" dirty="0"/>
              <a:t>；</a:t>
            </a:r>
            <a:r>
              <a:rPr lang="en-US" altLang="zh-CN" dirty="0"/>
              <a:t>Q</a:t>
            </a:r>
            <a:r>
              <a:rPr lang="zh-CN" altLang="en-US" dirty="0"/>
              <a:t>１２３４５＝０１０００</a:t>
            </a:r>
            <a:endParaRPr lang="en-US" altLang="zh-CN" dirty="0"/>
          </a:p>
          <a:p>
            <a:r>
              <a:rPr lang="en-US" altLang="zh-CN" dirty="0"/>
              <a:t>2CLK</a:t>
            </a:r>
            <a:r>
              <a:rPr lang="zh-CN" altLang="en-US" dirty="0"/>
              <a:t>后，</a:t>
            </a:r>
            <a:r>
              <a:rPr lang="en-US" altLang="zh-CN" dirty="0"/>
              <a:t>QABC</a:t>
            </a:r>
            <a:r>
              <a:rPr lang="zh-CN" altLang="en-US" dirty="0"/>
              <a:t>＝</a:t>
            </a:r>
            <a:r>
              <a:rPr lang="en-US" altLang="zh-CN" dirty="0"/>
              <a:t>X</a:t>
            </a:r>
            <a:r>
              <a:rPr lang="zh-CN" altLang="en-US" dirty="0"/>
              <a:t>１０；</a:t>
            </a:r>
            <a:r>
              <a:rPr lang="en-US" altLang="zh-CN" dirty="0"/>
              <a:t>Q2</a:t>
            </a:r>
            <a:r>
              <a:rPr lang="zh-CN" altLang="en-US" dirty="0"/>
              <a:t>和</a:t>
            </a:r>
            <a:r>
              <a:rPr lang="en-US" altLang="zh-CN" dirty="0" err="1"/>
              <a:t>vb</a:t>
            </a:r>
            <a:r>
              <a:rPr lang="zh-CN" altLang="en-US" dirty="0"/>
              <a:t>与，共同决定</a:t>
            </a:r>
            <a:r>
              <a:rPr lang="en-US" altLang="zh-CN" dirty="0"/>
              <a:t>QA</a:t>
            </a:r>
            <a:r>
              <a:rPr lang="zh-CN" altLang="en-US" dirty="0"/>
              <a:t>是否保留，</a:t>
            </a:r>
            <a:r>
              <a:rPr lang="en-US" altLang="zh-CN" dirty="0"/>
              <a:t>QABC=110</a:t>
            </a:r>
            <a:r>
              <a:rPr lang="zh-CN" altLang="en-US" dirty="0"/>
              <a:t>，或者</a:t>
            </a:r>
            <a:r>
              <a:rPr lang="en-US" altLang="zh-CN" dirty="0"/>
              <a:t>010</a:t>
            </a:r>
            <a:r>
              <a:rPr lang="zh-CN" altLang="en-US" dirty="0"/>
              <a:t>；</a:t>
            </a:r>
            <a:r>
              <a:rPr lang="en-US" altLang="zh-CN" dirty="0"/>
              <a:t>Q</a:t>
            </a:r>
            <a:r>
              <a:rPr lang="zh-CN" altLang="en-US" dirty="0"/>
              <a:t>１２３４５＝００１００</a:t>
            </a:r>
            <a:endParaRPr lang="en-US" altLang="zh-CN" dirty="0"/>
          </a:p>
          <a:p>
            <a:r>
              <a:rPr lang="en-US" altLang="zh-CN" dirty="0"/>
              <a:t>3CLK</a:t>
            </a:r>
            <a:r>
              <a:rPr lang="zh-CN" altLang="en-US" dirty="0"/>
              <a:t>后，</a:t>
            </a:r>
            <a:r>
              <a:rPr lang="en-US" altLang="zh-CN" dirty="0"/>
              <a:t>QABC</a:t>
            </a:r>
            <a:r>
              <a:rPr lang="zh-CN" altLang="en-US" dirty="0"/>
              <a:t>＝</a:t>
            </a:r>
            <a:r>
              <a:rPr lang="en-US" altLang="zh-CN" dirty="0"/>
              <a:t>XX</a:t>
            </a:r>
            <a:r>
              <a:rPr lang="zh-CN" altLang="en-US" dirty="0"/>
              <a:t>１，</a:t>
            </a:r>
            <a:r>
              <a:rPr lang="en-US" altLang="zh-CN" dirty="0"/>
              <a:t>Q3</a:t>
            </a:r>
            <a:r>
              <a:rPr lang="zh-CN" altLang="en-US" dirty="0"/>
              <a:t>和</a:t>
            </a:r>
            <a:r>
              <a:rPr lang="en-US" altLang="zh-CN" dirty="0"/>
              <a:t>V</a:t>
            </a:r>
            <a:r>
              <a:rPr lang="zh-CN" altLang="en-US" dirty="0"/>
              <a:t>ｂ与，决定 </a:t>
            </a:r>
            <a:r>
              <a:rPr lang="en-US" altLang="zh-CN" dirty="0"/>
              <a:t>QB</a:t>
            </a:r>
            <a:r>
              <a:rPr lang="zh-CN" altLang="en-US" dirty="0"/>
              <a:t>是否保留，　</a:t>
            </a:r>
            <a:r>
              <a:rPr lang="en-US" altLang="zh-CN" dirty="0"/>
              <a:t>Q</a:t>
            </a:r>
            <a:r>
              <a:rPr lang="zh-CN" altLang="en-US" dirty="0"/>
              <a:t>１２３４５＝０００１０</a:t>
            </a:r>
            <a:endParaRPr lang="en-US" altLang="zh-CN" dirty="0"/>
          </a:p>
          <a:p>
            <a:r>
              <a:rPr lang="en-US" altLang="zh-CN" dirty="0"/>
              <a:t>4CLK</a:t>
            </a:r>
            <a:r>
              <a:rPr lang="zh-CN" altLang="en-US" dirty="0"/>
              <a:t>后，</a:t>
            </a:r>
            <a:r>
              <a:rPr lang="en-US" altLang="zh-CN" dirty="0"/>
              <a:t>QABC</a:t>
            </a:r>
            <a:r>
              <a:rPr lang="zh-CN" altLang="en-US" dirty="0"/>
              <a:t>＝</a:t>
            </a:r>
            <a:r>
              <a:rPr lang="en-US" altLang="zh-CN" dirty="0"/>
              <a:t>XXX</a:t>
            </a:r>
            <a:r>
              <a:rPr lang="zh-CN" altLang="en-US" dirty="0"/>
              <a:t>，</a:t>
            </a:r>
            <a:r>
              <a:rPr lang="en-US" altLang="zh-CN" dirty="0"/>
              <a:t>Q</a:t>
            </a:r>
            <a:r>
              <a:rPr lang="zh-CN" altLang="en-US" dirty="0"/>
              <a:t>４与</a:t>
            </a:r>
            <a:r>
              <a:rPr lang="en-US" altLang="zh-CN" dirty="0"/>
              <a:t>V</a:t>
            </a:r>
            <a:r>
              <a:rPr lang="zh-CN" altLang="en-US" dirty="0"/>
              <a:t>ｂ与，决定</a:t>
            </a:r>
            <a:r>
              <a:rPr lang="en-US" altLang="zh-CN" dirty="0"/>
              <a:t>QC</a:t>
            </a:r>
            <a:r>
              <a:rPr lang="zh-CN" altLang="en-US" dirty="0"/>
              <a:t>　</a:t>
            </a:r>
            <a:r>
              <a:rPr lang="en-US" altLang="zh-CN" dirty="0"/>
              <a:t>Q</a:t>
            </a:r>
            <a:r>
              <a:rPr lang="zh-CN" altLang="en-US" dirty="0"/>
              <a:t>１２３４５＝００００１，</a:t>
            </a:r>
            <a:r>
              <a:rPr lang="en-US" altLang="zh-CN" dirty="0"/>
              <a:t>G</a:t>
            </a:r>
            <a:r>
              <a:rPr lang="zh-CN" altLang="en-US" dirty="0"/>
              <a:t>６７８输出结果</a:t>
            </a:r>
            <a:endParaRPr lang="en-US" altLang="zh-CN" dirty="0"/>
          </a:p>
          <a:p>
            <a:r>
              <a:rPr lang="zh-CN" altLang="en-US" dirty="0"/>
              <a:t>５</a:t>
            </a:r>
            <a:r>
              <a:rPr lang="en-US" altLang="zh-CN" dirty="0"/>
              <a:t>CLK</a:t>
            </a:r>
            <a:r>
              <a:rPr lang="zh-CN" altLang="en-US" dirty="0"/>
              <a:t>后，</a:t>
            </a:r>
            <a:r>
              <a:rPr lang="en-US" altLang="zh-CN" dirty="0"/>
              <a:t>Q</a:t>
            </a:r>
            <a:r>
              <a:rPr lang="zh-CN" altLang="en-US" dirty="0"/>
              <a:t>１２３４５＝１００００，恢复初始状态</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Tc</a:t>
            </a:r>
            <a:r>
              <a:rPr lang="zh-CN" altLang="en-US" dirty="0"/>
              <a:t>时钟脉冲的周期</a:t>
            </a:r>
            <a:endParaRPr lang="zh-CN" altLang="en-US" dirty="0"/>
          </a:p>
        </p:txBody>
      </p:sp>
      <p:sp>
        <p:nvSpPr>
          <p:cNvPr id="4" name="灯片编号占位符 3"/>
          <p:cNvSpPr>
            <a:spLocks noGrp="1"/>
          </p:cNvSpPr>
          <p:nvPr>
            <p:ph type="sldNum" sz="quarter" idx="10"/>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
            </a:r>
            <a:r>
              <a:rPr lang="zh-CN" altLang="en-US" dirty="0"/>
              <a:t>为设定的积分时间长度的  计数</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9" name="Rectangle 11"/>
          <p:cNvSpPr>
            <a:spLocks noChangeArrowheads="1"/>
          </p:cNvSpPr>
          <p:nvPr/>
        </p:nvSpPr>
        <p:spPr bwMode="auto">
          <a:xfrm flipV="1">
            <a:off x="633045" y="3174576"/>
            <a:ext cx="8446717" cy="45719"/>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dirty="0">
              <a:effectLst>
                <a:outerShdw blurRad="38100" dist="38100" dir="2700000" algn="tl">
                  <a:srgbClr val="000000">
                    <a:alpha val="43137"/>
                  </a:srgbClr>
                </a:outerShdw>
              </a:effectLst>
            </a:endParaRPr>
          </a:p>
        </p:txBody>
      </p:sp>
      <p:sp>
        <p:nvSpPr>
          <p:cNvPr id="16396" name="Rectangle 12"/>
          <p:cNvSpPr>
            <a:spLocks noGrp="1" noChangeArrowheads="1"/>
          </p:cNvSpPr>
          <p:nvPr>
            <p:ph type="ctrTitle"/>
          </p:nvPr>
        </p:nvSpPr>
        <p:spPr>
          <a:xfrm>
            <a:off x="858715" y="2466906"/>
            <a:ext cx="7426569" cy="695360"/>
          </a:xfrm>
        </p:spPr>
        <p:txBody>
          <a:bodyPr/>
          <a:lstStyle>
            <a:lvl1pPr>
              <a:defRPr b="1"/>
            </a:lvl1pPr>
          </a:lstStyle>
          <a:p>
            <a:pPr lvl="0"/>
            <a:r>
              <a:rPr lang="zh-CN" altLang="en-US" noProof="0"/>
              <a:t>单击此处编辑母版标题样式</a:t>
            </a:r>
            <a:endParaRPr lang="zh-CN" altLang="en-US" noProof="0" dirty="0"/>
          </a:p>
        </p:txBody>
      </p:sp>
      <p:sp>
        <p:nvSpPr>
          <p:cNvPr id="16397" name="Rectangle 13"/>
          <p:cNvSpPr>
            <a:spLocks noGrp="1" noChangeArrowheads="1"/>
          </p:cNvSpPr>
          <p:nvPr>
            <p:ph type="subTitle" idx="1"/>
          </p:nvPr>
        </p:nvSpPr>
        <p:spPr>
          <a:xfrm>
            <a:off x="1219994" y="3445937"/>
            <a:ext cx="6400800" cy="1752600"/>
          </a:xfrm>
          <a:prstGeom prst="rect">
            <a:avLst/>
          </a:prstGeom>
        </p:spPr>
        <p:txBody>
          <a:bodyPr/>
          <a:lstStyle>
            <a:lvl1pPr marL="0" indent="0" algn="ctr">
              <a:buFont typeface="Wingdings" panose="05000000000000000000" pitchFamily="2" charset="2"/>
              <a:buNone/>
              <a:defRPr b="1"/>
            </a:lvl1pPr>
          </a:lstStyle>
          <a:p>
            <a:pPr lvl="0"/>
            <a:r>
              <a:rPr lang="zh-CN" altLang="en-US" noProof="0"/>
              <a:t>单击此处编辑母版副标题样式</a:t>
            </a:r>
            <a:endParaRPr lang="zh-CN" altLang="en-US" noProof="0" dirty="0"/>
          </a:p>
        </p:txBody>
      </p:sp>
      <p:sp>
        <p:nvSpPr>
          <p:cNvPr id="20" name="Rectangle 8"/>
          <p:cNvSpPr>
            <a:spLocks noChangeArrowheads="1"/>
          </p:cNvSpPr>
          <p:nvPr/>
        </p:nvSpPr>
        <p:spPr bwMode="gray">
          <a:xfrm>
            <a:off x="189640" y="937607"/>
            <a:ext cx="3571387" cy="45719"/>
          </a:xfrm>
          <a:prstGeom prst="rect">
            <a:avLst/>
          </a:prstGeom>
          <a:gradFill rotWithShape="0">
            <a:gsLst>
              <a:gs pos="87000">
                <a:schemeClr val="bg2"/>
              </a:gs>
              <a:gs pos="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pic>
        <p:nvPicPr>
          <p:cNvPr id="2050" name="Picture 2" descr="https://timgsa.baidu.com/timg?image&amp;quality=80&amp;size=b9999_10000&amp;sec=1513061652214&amp;di=0dbe8ba562ebf8b0aac6fc468b7851b5&amp;imgtype=0&amp;src=http%3A%2F%2Fphotocdn.sohu.com%2F20160130%2Fmp57336747_1454147583329_1_th.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7692" b="35641"/>
          <a:stretch>
            <a:fillRect/>
          </a:stretch>
        </p:blipFill>
        <p:spPr bwMode="auto">
          <a:xfrm>
            <a:off x="372005" y="275048"/>
            <a:ext cx="3389022" cy="6778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7161" y="309671"/>
            <a:ext cx="6954715" cy="588136"/>
          </a:xfrm>
        </p:spPr>
        <p:txBody>
          <a:bodyPr/>
          <a:lstStyle>
            <a:lvl1pPr>
              <a:defRPr b="1"/>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316523" y="984738"/>
            <a:ext cx="8563708" cy="5375029"/>
          </a:xfrm>
          <a:prstGeom prst="rect">
            <a:avLst/>
          </a:prstGeom>
        </p:spPr>
        <p:txBody>
          <a:bodyPr/>
          <a:lstStyle>
            <a:lvl1pPr marL="0" indent="0">
              <a:buNone/>
              <a:defRPr b="1"/>
            </a:lvl1pPr>
            <a:lvl2pPr marL="457200" indent="0">
              <a:buNone/>
              <a:defRPr b="1"/>
            </a:lvl2pPr>
            <a:lvl3pPr marL="914400" indent="0">
              <a:buNone/>
              <a:defRPr b="1"/>
            </a:lvl3pPr>
            <a:lvl4pPr marL="1371600" indent="0">
              <a:buNone/>
              <a:defRPr b="1"/>
            </a:lvl4pPr>
            <a:lvl5pPr marL="1828800" indent="0">
              <a:buNone/>
              <a:defRPr b="1"/>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Rectangle 12"/>
          <p:cNvSpPr>
            <a:spLocks noGrp="1" noChangeArrowheads="1"/>
          </p:cNvSpPr>
          <p:nvPr>
            <p:ph type="ftr" sz="quarter" idx="11"/>
          </p:nvPr>
        </p:nvSpPr>
        <p:spPr/>
        <p:txBody>
          <a:bodyPr/>
          <a:lstStyle>
            <a:lvl1pPr>
              <a:defRPr b="1"/>
            </a:lvl1pPr>
          </a:lstStyle>
          <a:p>
            <a:pPr>
              <a:defRPr/>
            </a:pPr>
            <a:fld id="{A7DD890E-49E3-4193-9EBA-C33C8E126E14}" type="datetime3">
              <a:rPr lang="zh-CN" altLang="en-US" smtClean="0"/>
            </a:fld>
            <a:endParaRPr lang="en-US" altLang="zh-CN" dirty="0"/>
          </a:p>
        </p:txBody>
      </p:sp>
      <p:sp>
        <p:nvSpPr>
          <p:cNvPr id="6" name="Rectangle 13"/>
          <p:cNvSpPr>
            <a:spLocks noGrp="1" noChangeArrowheads="1"/>
          </p:cNvSpPr>
          <p:nvPr>
            <p:ph type="sldNum" sz="quarter" idx="12"/>
          </p:nvPr>
        </p:nvSpPr>
        <p:spPr>
          <a:xfrm>
            <a:off x="222737" y="6478561"/>
            <a:ext cx="902677" cy="338407"/>
          </a:xfrm>
          <a:prstGeom prst="rect">
            <a:avLst/>
          </a:prstGeom>
        </p:spPr>
        <p:txBody>
          <a:bodyPr/>
          <a:lstStyle>
            <a:lvl1pPr>
              <a:defRPr sz="1800" b="1">
                <a:solidFill>
                  <a:srgbClr val="1F08F8"/>
                </a:solidFill>
              </a:defRPr>
            </a:lvl1pPr>
          </a:lstStyle>
          <a:p>
            <a:pPr>
              <a:defRPr/>
            </a:pPr>
            <a:fld id="{315B291C-51FB-4C18-A138-CCB3C24CD792}" type="slidenum">
              <a:rPr lang="en-US" altLang="zh-CN" smtClean="0"/>
            </a:fld>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sp>
        <p:nvSpPr>
          <p:cNvPr id="8" name="Rectangle 11"/>
          <p:cNvSpPr>
            <a:spLocks noGrp="1" noChangeArrowheads="1"/>
          </p:cNvSpPr>
          <p:nvPr>
            <p:ph type="dt" sz="half" idx="2"/>
          </p:nvPr>
        </p:nvSpPr>
        <p:spPr bwMode="auto">
          <a:xfrm>
            <a:off x="263770" y="6459605"/>
            <a:ext cx="518747"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defRPr>
            </a:lvl1pPr>
          </a:lstStyle>
          <a:p>
            <a:pPr>
              <a:defRPr/>
            </a:pPr>
            <a:r>
              <a:rPr lang="en-US" altLang="zh-CN"/>
              <a:t>‹#›</a:t>
            </a:r>
            <a:endParaRPr lang="en-US" altLang="zh-CN" dirty="0"/>
          </a:p>
        </p:txBody>
      </p:sp>
      <p:pic>
        <p:nvPicPr>
          <p:cNvPr id="12"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3077" t="40974" b="38513"/>
          <a:stretch>
            <a:fillRect/>
          </a:stretch>
        </p:blipFill>
        <p:spPr bwMode="auto">
          <a:xfrm>
            <a:off x="7640514" y="95243"/>
            <a:ext cx="1415562" cy="283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9788" y="1455006"/>
            <a:ext cx="3810000" cy="4114800"/>
          </a:xfrm>
          <a:prstGeom prst="rect">
            <a:avLst/>
          </a:prstGeom>
        </p:spPr>
        <p:txBody>
          <a:bodyPr/>
          <a:lstStyle>
            <a:lvl1pPr>
              <a:defRPr b="1"/>
            </a:lvl1pPr>
            <a:lvl2pPr>
              <a:defRPr b="1"/>
            </a:lvl2pPr>
            <a:lvl3pPr>
              <a:defRPr b="1"/>
            </a:lvl3pPr>
            <a:lvl4pPr>
              <a:defRPr b="1"/>
            </a:lvl4pPr>
            <a:lvl5pPr>
              <a:defRPr b="1"/>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740642" y="1432904"/>
            <a:ext cx="3810000" cy="4114800"/>
          </a:xfrm>
          <a:prstGeom prst="rect">
            <a:avLst/>
          </a:prstGeom>
        </p:spPr>
        <p:txBody>
          <a:bodyPr/>
          <a:lstStyle>
            <a:lvl1pPr>
              <a:defRPr b="1"/>
            </a:lvl1pPr>
            <a:lvl2pPr>
              <a:defRPr b="1"/>
            </a:lvl2pPr>
            <a:lvl3pPr>
              <a:defRPr b="1"/>
            </a:lvl3pPr>
            <a:lvl4pPr>
              <a:defRPr b="1"/>
            </a:lvl4pPr>
            <a:lvl5pPr>
              <a:defRPr b="1"/>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p:txBody>
          <a:bodyPr/>
          <a:lstStyle>
            <a:lvl1pPr>
              <a:defRPr b="1"/>
            </a:lvl1pPr>
          </a:lstStyle>
          <a:p>
            <a:pPr>
              <a:defRPr/>
            </a:pPr>
            <a:r>
              <a:rPr lang="en-US" altLang="zh-CN"/>
              <a:t>‹#›</a:t>
            </a:r>
            <a:endParaRPr lang="en-US" altLang="zh-CN" dirty="0"/>
          </a:p>
        </p:txBody>
      </p:sp>
      <p:sp>
        <p:nvSpPr>
          <p:cNvPr id="6" name="Rectangle 12"/>
          <p:cNvSpPr>
            <a:spLocks noGrp="1" noChangeArrowheads="1"/>
          </p:cNvSpPr>
          <p:nvPr>
            <p:ph type="ftr" sz="quarter" idx="11"/>
          </p:nvPr>
        </p:nvSpPr>
        <p:spPr/>
        <p:txBody>
          <a:bodyPr/>
          <a:lstStyle>
            <a:lvl1pPr>
              <a:defRPr b="1"/>
            </a:lvl1pPr>
          </a:lstStyle>
          <a:p>
            <a:pPr>
              <a:defRPr/>
            </a:pPr>
            <a:endParaRPr lang="en-US" altLang="zh-CN" dirty="0"/>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b="1"/>
            </a:lvl1pPr>
          </a:lstStyle>
          <a:p>
            <a:pPr>
              <a:defRPr/>
            </a:pPr>
            <a:fld id="{F4C1C56C-149B-47FD-93E1-25EA40A550F8}" type="slidenum">
              <a:rPr lang="en-US" altLang="zh-CN" smtClean="0"/>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06104" y="265475"/>
            <a:ext cx="6961256" cy="823912"/>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533523" y="1276719"/>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533523" y="2100631"/>
            <a:ext cx="386873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532435" y="1276719"/>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532435" y="2100631"/>
            <a:ext cx="38877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r>
              <a:rPr lang="en-US" altLang="zh-CN"/>
              <a:t>‹#›</a:t>
            </a: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FF513AF2-E6BE-46BF-BE60-AE5395E88CAD}" type="slidenum">
              <a:rPr lang="en-US" altLang="zh-CN" smtClean="0"/>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1125414"/>
            <a:ext cx="2949575" cy="931985"/>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1283677"/>
            <a:ext cx="4629150" cy="457737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r>
              <a:rPr lang="en-US" altLang="zh-CN"/>
              <a:t>‹#›</a:t>
            </a: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5E5B9687-43AD-48E3-B967-34003FFE165D}" type="slidenum">
              <a:rPr lang="en-US" altLang="zh-CN" smtClean="0"/>
            </a:fld>
            <a:endParaRPr lang="en-US" altLang="zh-CN"/>
          </a:p>
        </p:txBody>
      </p:sp>
      <p:sp>
        <p:nvSpPr>
          <p:cNvPr id="8" name="标题 1"/>
          <p:cNvSpPr txBox="1"/>
          <p:nvPr/>
        </p:nvSpPr>
        <p:spPr bwMode="auto">
          <a:xfrm>
            <a:off x="1306104" y="265475"/>
            <a:ext cx="6961256"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b="0"/>
              <a:t>单击此处编辑母版标题样式</a:t>
            </a:r>
            <a:endParaRPr lang="zh-CN" altLang="en-US" b="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hasCustomPrompt="1"/>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r>
              <a:rPr lang="en-US" altLang="zh-CN"/>
              <a:t>‹#›</a:t>
            </a: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4F3AD361-67D9-49AA-9A53-38CF28EEA583}" type="slidenum">
              <a:rPr lang="en-US" altLang="zh-CN" smtClean="0"/>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00100" y="1661550"/>
            <a:ext cx="7772400" cy="4663050"/>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r>
              <a:rPr lang="en-US" altLang="zh-CN"/>
              <a:t>‹#›</a:t>
            </a: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D5C643A4-3E26-45D1-96DF-2F67516788A1}" type="slidenum">
              <a:rPr lang="en-US" altLang="zh-CN" smtClean="0"/>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1150938" y="617538"/>
            <a:ext cx="5700712" cy="5514975"/>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r>
              <a:rPr lang="en-US" altLang="zh-CN"/>
              <a:t>‹#›</a:t>
            </a: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DD5FF35C-FDA9-4B3C-A051-F6FCDC8E36DB}" type="slidenum">
              <a:rPr lang="en-US" altLang="zh-CN" smtClean="0"/>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3" name="Rectangle 9"/>
          <p:cNvSpPr>
            <a:spLocks noGrp="1" noChangeArrowheads="1"/>
          </p:cNvSpPr>
          <p:nvPr>
            <p:ph type="title"/>
          </p:nvPr>
        </p:nvSpPr>
        <p:spPr bwMode="auto">
          <a:xfrm>
            <a:off x="1324769" y="320113"/>
            <a:ext cx="7305992" cy="57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a:t>单击此处编辑母版标题样式</a:t>
            </a:r>
            <a:endParaRPr lang="zh-CN" altLang="en-US" dirty="0"/>
          </a:p>
        </p:txBody>
      </p:sp>
      <p:sp>
        <p:nvSpPr>
          <p:cNvPr id="15371" name="Rectangle 11"/>
          <p:cNvSpPr>
            <a:spLocks noGrp="1" noChangeArrowheads="1"/>
          </p:cNvSpPr>
          <p:nvPr>
            <p:ph type="dt" sz="half" idx="2"/>
          </p:nvPr>
        </p:nvSpPr>
        <p:spPr bwMode="auto">
          <a:xfrm>
            <a:off x="263770" y="6459605"/>
            <a:ext cx="518747"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defRPr>
            </a:lvl1pPr>
          </a:lstStyle>
          <a:p>
            <a:pPr>
              <a:defRPr/>
            </a:pPr>
            <a:r>
              <a:rPr lang="en-US" altLang="zh-CN"/>
              <a:t>‹#›</a:t>
            </a:r>
            <a:endParaRPr lang="en-US" altLang="zh-CN" dirty="0"/>
          </a:p>
        </p:txBody>
      </p:sp>
      <p:sp>
        <p:nvSpPr>
          <p:cNvPr id="15372" name="Rectangle 12"/>
          <p:cNvSpPr>
            <a:spLocks noGrp="1" noChangeArrowheads="1"/>
          </p:cNvSpPr>
          <p:nvPr>
            <p:ph type="ftr" sz="quarter" idx="3"/>
          </p:nvPr>
        </p:nvSpPr>
        <p:spPr bwMode="auto">
          <a:xfrm>
            <a:off x="3069748" y="6465656"/>
            <a:ext cx="2895600"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b="1" smtClean="0">
                <a:solidFill>
                  <a:schemeClr val="tx1"/>
                </a:solidFill>
                <a:effectLst/>
              </a:defRPr>
            </a:lvl1pPr>
          </a:lstStyle>
          <a:p>
            <a:pPr>
              <a:defRPr/>
            </a:pPr>
            <a:fld id="{B99CB850-45A1-4C06-90B9-AFD35F604E04}" type="datetime3">
              <a:rPr lang="zh-CN" altLang="en-US" smtClean="0"/>
            </a:fld>
            <a:endParaRPr lang="en-US" altLang="zh-CN" dirty="0"/>
          </a:p>
        </p:txBody>
      </p:sp>
      <p:sp>
        <p:nvSpPr>
          <p:cNvPr id="15" name="Rectangle 8"/>
          <p:cNvSpPr>
            <a:spLocks noChangeArrowheads="1"/>
          </p:cNvSpPr>
          <p:nvPr/>
        </p:nvSpPr>
        <p:spPr bwMode="gray">
          <a:xfrm>
            <a:off x="602818" y="6380642"/>
            <a:ext cx="8226425" cy="31750"/>
          </a:xfrm>
          <a:prstGeom prst="rect">
            <a:avLst/>
          </a:prstGeom>
          <a:gradFill rotWithShape="0">
            <a:gsLst>
              <a:gs pos="87000">
                <a:schemeClr val="bg2"/>
              </a:gs>
              <a:gs pos="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pic>
        <p:nvPicPr>
          <p:cNvPr id="2050" name="Picture 2" descr="https://timgsa.baidu.com/timg?image&amp;quality=80&amp;size=b9999_10000&amp;sec=1513057428162&amp;di=37860fdf3c4871460953786bbfa26622&amp;imgtype=0&amp;src=http%3A%2F%2Fpic.baike.soso.com%2Fp%2F20111015%2F20111015115227-260268041.jp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1894" t="12080" r="11532" b="12880"/>
          <a:stretch>
            <a:fillRect/>
          </a:stretch>
        </p:blipFill>
        <p:spPr bwMode="auto">
          <a:xfrm>
            <a:off x="428827" y="248004"/>
            <a:ext cx="677490" cy="6639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3077" t="40974" b="38513"/>
          <a:stretch>
            <a:fillRect/>
          </a:stretch>
        </p:blipFill>
        <p:spPr bwMode="auto">
          <a:xfrm>
            <a:off x="7464668" y="6446811"/>
            <a:ext cx="1415562" cy="283113"/>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8"/>
          <p:cNvSpPr>
            <a:spLocks noChangeArrowheads="1"/>
          </p:cNvSpPr>
          <p:nvPr/>
        </p:nvSpPr>
        <p:spPr bwMode="gray">
          <a:xfrm>
            <a:off x="404336" y="918967"/>
            <a:ext cx="8226425" cy="31750"/>
          </a:xfrm>
          <a:prstGeom prst="rect">
            <a:avLst/>
          </a:prstGeom>
          <a:gradFill rotWithShape="0">
            <a:gsLst>
              <a:gs pos="16000">
                <a:schemeClr val="bg2"/>
              </a:gs>
              <a:gs pos="10000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sp>
        <p:nvSpPr>
          <p:cNvPr id="1031" name="Rectangle 7"/>
          <p:cNvSpPr>
            <a:spLocks noChangeArrowheads="1"/>
          </p:cNvSpPr>
          <p:nvPr/>
        </p:nvSpPr>
        <p:spPr bwMode="gray">
          <a:xfrm>
            <a:off x="1107784" y="248004"/>
            <a:ext cx="31750" cy="105251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16200000" scaled="1"/>
            <a:tileRect/>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blinds dir="vert"/>
  </p:transition>
  <p:hf hdr="0" ftr="0" dt="0"/>
  <p:txStyles>
    <p:titleStyle>
      <a:lvl1pPr algn="l" rtl="0" eaLnBrk="1" fontAlgn="base" hangingPunct="1">
        <a:spcBef>
          <a:spcPct val="0"/>
        </a:spcBef>
        <a:spcAft>
          <a:spcPct val="0"/>
        </a:spcAft>
        <a:defRPr kumimoji="1" sz="4000" b="1"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38.png"/><Relationship Id="rId1" Type="http://schemas.openxmlformats.org/officeDocument/2006/relationships/image" Target="../media/image37.png"/></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3.xml"/><Relationship Id="rId3" Type="http://schemas.openxmlformats.org/officeDocument/2006/relationships/image" Target="../media/image40.wmf"/><Relationship Id="rId2" Type="http://schemas.openxmlformats.org/officeDocument/2006/relationships/oleObject" Target="../embeddings/oleObject27.bin"/><Relationship Id="rId1" Type="http://schemas.openxmlformats.org/officeDocument/2006/relationships/image" Target="../media/image39.png"/></Relationships>
</file>

<file path=ppt/slides/_rels/slide17.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3.xml"/><Relationship Id="rId7" Type="http://schemas.openxmlformats.org/officeDocument/2006/relationships/image" Target="../media/image43.wmf"/><Relationship Id="rId6" Type="http://schemas.openxmlformats.org/officeDocument/2006/relationships/oleObject" Target="../embeddings/oleObject30.bin"/><Relationship Id="rId5" Type="http://schemas.openxmlformats.org/officeDocument/2006/relationships/image" Target="../media/image42.wmf"/><Relationship Id="rId4" Type="http://schemas.openxmlformats.org/officeDocument/2006/relationships/oleObject" Target="../embeddings/oleObject29.bin"/><Relationship Id="rId3" Type="http://schemas.openxmlformats.org/officeDocument/2006/relationships/image" Target="../media/image41.wmf"/><Relationship Id="rId2" Type="http://schemas.openxmlformats.org/officeDocument/2006/relationships/oleObject" Target="../embeddings/oleObject28.bin"/><Relationship Id="rId10" Type="http://schemas.openxmlformats.org/officeDocument/2006/relationships/notesSlide" Target="../notesSlides/notesSlide5.xml"/><Relationship Id="rId1" Type="http://schemas.openxmlformats.org/officeDocument/2006/relationships/image" Target="../media/image39.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8.vml"/><Relationship Id="rId5" Type="http://schemas.openxmlformats.org/officeDocument/2006/relationships/slideLayout" Target="../slideLayouts/slideLayout3.xml"/><Relationship Id="rId4" Type="http://schemas.openxmlformats.org/officeDocument/2006/relationships/image" Target="../media/image39.png"/><Relationship Id="rId3" Type="http://schemas.openxmlformats.org/officeDocument/2006/relationships/image" Target="../media/image45.wmf"/><Relationship Id="rId2" Type="http://schemas.openxmlformats.org/officeDocument/2006/relationships/oleObject" Target="../embeddings/oleObject31.bin"/><Relationship Id="rId1" Type="http://schemas.openxmlformats.org/officeDocument/2006/relationships/image" Target="../media/image44.png"/></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3.xml"/><Relationship Id="rId2" Type="http://schemas.openxmlformats.org/officeDocument/2006/relationships/image" Target="../media/image46.wmf"/><Relationship Id="rId1"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wmf"/><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3.xml"/><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wmf"/><Relationship Id="rId1"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4.wmf"/><Relationship Id="rId7" Type="http://schemas.openxmlformats.org/officeDocument/2006/relationships/oleObject" Target="../embeddings/oleObject7.bin"/><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 Id="rId33" Type="http://schemas.openxmlformats.org/officeDocument/2006/relationships/vmlDrawing" Target="../drawings/vmlDrawing4.vml"/><Relationship Id="rId32" Type="http://schemas.openxmlformats.org/officeDocument/2006/relationships/slideLayout" Target="../slideLayouts/slideLayout3.xml"/><Relationship Id="rId31" Type="http://schemas.openxmlformats.org/officeDocument/2006/relationships/image" Target="../media/image26.wmf"/><Relationship Id="rId30" Type="http://schemas.openxmlformats.org/officeDocument/2006/relationships/oleObject" Target="../embeddings/oleObject18.bin"/><Relationship Id="rId3" Type="http://schemas.openxmlformats.org/officeDocument/2006/relationships/oleObject" Target="../embeddings/oleObject5.bin"/><Relationship Id="rId29" Type="http://schemas.openxmlformats.org/officeDocument/2006/relationships/image" Target="../media/image25.wmf"/><Relationship Id="rId28" Type="http://schemas.openxmlformats.org/officeDocument/2006/relationships/oleObject" Target="../embeddings/oleObject17.bin"/><Relationship Id="rId27" Type="http://schemas.openxmlformats.org/officeDocument/2006/relationships/image" Target="../media/image24.wmf"/><Relationship Id="rId26" Type="http://schemas.openxmlformats.org/officeDocument/2006/relationships/oleObject" Target="../embeddings/oleObject16.bin"/><Relationship Id="rId25" Type="http://schemas.openxmlformats.org/officeDocument/2006/relationships/image" Target="../media/image23.wmf"/><Relationship Id="rId24" Type="http://schemas.openxmlformats.org/officeDocument/2006/relationships/oleObject" Target="../embeddings/oleObject15.bin"/><Relationship Id="rId23" Type="http://schemas.openxmlformats.org/officeDocument/2006/relationships/image" Target="../media/image22.wmf"/><Relationship Id="rId22" Type="http://schemas.openxmlformats.org/officeDocument/2006/relationships/oleObject" Target="../embeddings/oleObject14.bin"/><Relationship Id="rId21" Type="http://schemas.openxmlformats.org/officeDocument/2006/relationships/image" Target="../media/image21.wmf"/><Relationship Id="rId20" Type="http://schemas.openxmlformats.org/officeDocument/2006/relationships/oleObject" Target="../embeddings/oleObject13.bin"/><Relationship Id="rId2" Type="http://schemas.openxmlformats.org/officeDocument/2006/relationships/image" Target="../media/image11.wmf"/><Relationship Id="rId19" Type="http://schemas.openxmlformats.org/officeDocument/2006/relationships/image" Target="../media/image20.wmf"/><Relationship Id="rId18" Type="http://schemas.openxmlformats.org/officeDocument/2006/relationships/oleObject" Target="../embeddings/oleObject12.bin"/><Relationship Id="rId17" Type="http://schemas.openxmlformats.org/officeDocument/2006/relationships/image" Target="../media/image19.png"/><Relationship Id="rId16" Type="http://schemas.openxmlformats.org/officeDocument/2006/relationships/image" Target="../media/image18.wmf"/><Relationship Id="rId15" Type="http://schemas.openxmlformats.org/officeDocument/2006/relationships/oleObject" Target="../embeddings/oleObject11.bin"/><Relationship Id="rId14" Type="http://schemas.openxmlformats.org/officeDocument/2006/relationships/image" Target="../media/image17.wmf"/><Relationship Id="rId13" Type="http://schemas.openxmlformats.org/officeDocument/2006/relationships/oleObject" Target="../embeddings/oleObject10.bin"/><Relationship Id="rId12" Type="http://schemas.openxmlformats.org/officeDocument/2006/relationships/image" Target="../media/image16.wmf"/><Relationship Id="rId11" Type="http://schemas.openxmlformats.org/officeDocument/2006/relationships/oleObject" Target="../embeddings/oleObject9.bin"/><Relationship Id="rId10" Type="http://schemas.openxmlformats.org/officeDocument/2006/relationships/image" Target="../media/image15.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30.wmf"/><Relationship Id="rId7" Type="http://schemas.openxmlformats.org/officeDocument/2006/relationships/oleObject" Target="../embeddings/oleObject22.bin"/><Relationship Id="rId6" Type="http://schemas.openxmlformats.org/officeDocument/2006/relationships/image" Target="../media/image29.wmf"/><Relationship Id="rId5" Type="http://schemas.openxmlformats.org/officeDocument/2006/relationships/oleObject" Target="../embeddings/oleObject21.bin"/><Relationship Id="rId4" Type="http://schemas.openxmlformats.org/officeDocument/2006/relationships/image" Target="../media/image28.wmf"/><Relationship Id="rId3" Type="http://schemas.openxmlformats.org/officeDocument/2006/relationships/oleObject" Target="../embeddings/oleObject20.bin"/><Relationship Id="rId2" Type="http://schemas.openxmlformats.org/officeDocument/2006/relationships/image" Target="../media/image27.wmf"/><Relationship Id="rId19" Type="http://schemas.openxmlformats.org/officeDocument/2006/relationships/vmlDrawing" Target="../drawings/vmlDrawing5.vml"/><Relationship Id="rId18" Type="http://schemas.openxmlformats.org/officeDocument/2006/relationships/slideLayout" Target="../slideLayouts/slideLayout3.xml"/><Relationship Id="rId17" Type="http://schemas.openxmlformats.org/officeDocument/2006/relationships/image" Target="../media/image35.png"/><Relationship Id="rId16" Type="http://schemas.openxmlformats.org/officeDocument/2006/relationships/image" Target="../media/image34.wmf"/><Relationship Id="rId15" Type="http://schemas.openxmlformats.org/officeDocument/2006/relationships/oleObject" Target="../embeddings/oleObject26.bin"/><Relationship Id="rId14" Type="http://schemas.openxmlformats.org/officeDocument/2006/relationships/image" Target="../media/image33.wmf"/><Relationship Id="rId13" Type="http://schemas.openxmlformats.org/officeDocument/2006/relationships/oleObject" Target="../embeddings/oleObject25.bin"/><Relationship Id="rId12" Type="http://schemas.openxmlformats.org/officeDocument/2006/relationships/image" Target="../media/image32.wmf"/><Relationship Id="rId11" Type="http://schemas.openxmlformats.org/officeDocument/2006/relationships/oleObject" Target="../embeddings/oleObject24.bin"/><Relationship Id="rId10" Type="http://schemas.openxmlformats.org/officeDocument/2006/relationships/image" Target="../media/image31.wmf"/><Relationship Id="rId1"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上次课：</a:t>
            </a:r>
            <a:r>
              <a:rPr lang="en-US" altLang="zh-CN"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转换</a:t>
            </a:r>
            <a:endParaRPr lang="zh-CN" altLang="en-US" dirty="0"/>
          </a:p>
        </p:txBody>
      </p:sp>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graphicFrame>
        <p:nvGraphicFramePr>
          <p:cNvPr id="7" name="Object 4"/>
          <p:cNvGraphicFramePr>
            <a:graphicFrameLocks noChangeAspect="1"/>
          </p:cNvGraphicFramePr>
          <p:nvPr/>
        </p:nvGraphicFramePr>
        <p:xfrm>
          <a:off x="693248" y="5507683"/>
          <a:ext cx="7171567" cy="801687"/>
        </p:xfrm>
        <a:graphic>
          <a:graphicData uri="http://schemas.openxmlformats.org/presentationml/2006/ole">
            <mc:AlternateContent xmlns:mc="http://schemas.openxmlformats.org/markup-compatibility/2006">
              <mc:Choice xmlns:v="urn:schemas-microsoft-com:vml" Requires="v">
                <p:oleObj spid="_x0000_s1026" name="Equation" r:id="rId1" imgW="90525600" imgH="9753600" progId="Equation.DSMT4">
                  <p:embed/>
                </p:oleObj>
              </mc:Choice>
              <mc:Fallback>
                <p:oleObj name="Equation" r:id="rId1" imgW="90525600" imgH="97536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48" y="5507683"/>
                        <a:ext cx="7171567" cy="801687"/>
                      </a:xfrm>
                      <a:prstGeom prst="rect">
                        <a:avLst/>
                      </a:prstGeom>
                      <a:noFill/>
                    </p:spPr>
                  </p:pic>
                </p:oleObj>
              </mc:Fallback>
            </mc:AlternateContent>
          </a:graphicData>
        </a:graphic>
      </p:graphicFrame>
      <p:pic>
        <p:nvPicPr>
          <p:cNvPr id="8" name="Picture 7" descr="11-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414" y="1351260"/>
            <a:ext cx="6480175" cy="3881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657"/>
          <p:cNvGrpSpPr/>
          <p:nvPr/>
        </p:nvGrpSpPr>
        <p:grpSpPr bwMode="auto">
          <a:xfrm>
            <a:off x="550863" y="1057275"/>
            <a:ext cx="8229600" cy="5486400"/>
            <a:chOff x="-3" y="381"/>
            <a:chExt cx="3191" cy="4151"/>
          </a:xfrm>
        </p:grpSpPr>
        <p:grpSp>
          <p:nvGrpSpPr>
            <p:cNvPr id="13" name="Group 658"/>
            <p:cNvGrpSpPr/>
            <p:nvPr/>
          </p:nvGrpSpPr>
          <p:grpSpPr bwMode="auto">
            <a:xfrm>
              <a:off x="0" y="384"/>
              <a:ext cx="3185" cy="4145"/>
              <a:chOff x="0" y="384"/>
              <a:chExt cx="3185" cy="4145"/>
            </a:xfrm>
          </p:grpSpPr>
          <p:grpSp>
            <p:nvGrpSpPr>
              <p:cNvPr id="15" name="Group 659"/>
              <p:cNvGrpSpPr/>
              <p:nvPr/>
            </p:nvGrpSpPr>
            <p:grpSpPr bwMode="auto">
              <a:xfrm>
                <a:off x="0" y="384"/>
                <a:ext cx="849" cy="806"/>
                <a:chOff x="0" y="384"/>
                <a:chExt cx="849" cy="806"/>
              </a:xfrm>
            </p:grpSpPr>
            <p:sp>
              <p:nvSpPr>
                <p:cNvPr id="100" name="Rectangle 660"/>
                <p:cNvSpPr>
                  <a:spLocks noChangeArrowheads="1"/>
                </p:cNvSpPr>
                <p:nvPr/>
              </p:nvSpPr>
              <p:spPr bwMode="auto">
                <a:xfrm>
                  <a:off x="43" y="384"/>
                  <a:ext cx="763"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ctr"/>
                  <a:r>
                    <a:rPr kumimoji="0" lang="en-US" altLang="zh-CN" sz="2000" b="0" i="1">
                      <a:solidFill>
                        <a:schemeClr val="tx1"/>
                      </a:solidFill>
                    </a:rPr>
                    <a:t>u</a:t>
                  </a:r>
                  <a:r>
                    <a:rPr kumimoji="0" lang="en-US" altLang="zh-CN" sz="2000" b="0" baseline="-25000">
                      <a:solidFill>
                        <a:schemeClr val="tx1"/>
                      </a:solidFill>
                    </a:rPr>
                    <a:t>i</a:t>
                  </a:r>
                  <a:r>
                    <a:rPr kumimoji="0" lang="zh-CN" altLang="en-US" sz="2000" b="0">
                      <a:solidFill>
                        <a:schemeClr val="tx1"/>
                      </a:solidFill>
                    </a:rPr>
                    <a:t>（</a:t>
                  </a:r>
                  <a:r>
                    <a:rPr kumimoji="0" lang="en-US" altLang="zh-CN" sz="2000" b="0" i="1">
                      <a:solidFill>
                        <a:schemeClr val="tx1"/>
                      </a:solidFill>
                    </a:rPr>
                    <a:t>V</a:t>
                  </a:r>
                  <a:r>
                    <a:rPr kumimoji="0" lang="en-US" altLang="zh-CN" sz="2000" b="0" baseline="-25000">
                      <a:solidFill>
                        <a:schemeClr val="tx1"/>
                      </a:solidFill>
                    </a:rPr>
                    <a:t>REF</a:t>
                  </a:r>
                  <a:r>
                    <a:rPr kumimoji="0" lang="zh-CN" altLang="en-US" sz="2000" b="0">
                      <a:solidFill>
                        <a:schemeClr val="tx1"/>
                      </a:solidFill>
                    </a:rPr>
                    <a:t>）</a:t>
                  </a:r>
                  <a:endParaRPr kumimoji="0" lang="zh-CN" altLang="en-US" sz="2000" b="0">
                    <a:solidFill>
                      <a:schemeClr val="tx1"/>
                    </a:solidFill>
                  </a:endParaRPr>
                </a:p>
                <a:p>
                  <a:pPr algn="ctr"/>
                  <a:endParaRPr kumimoji="0" lang="en-US" altLang="zh-CN" sz="2400" b="0">
                    <a:solidFill>
                      <a:schemeClr val="tx1"/>
                    </a:solidFill>
                  </a:endParaRPr>
                </a:p>
              </p:txBody>
            </p:sp>
            <p:sp>
              <p:nvSpPr>
                <p:cNvPr id="101" name="Rectangle 661"/>
                <p:cNvSpPr>
                  <a:spLocks noChangeArrowheads="1"/>
                </p:cNvSpPr>
                <p:nvPr/>
              </p:nvSpPr>
              <p:spPr bwMode="auto">
                <a:xfrm>
                  <a:off x="0" y="384"/>
                  <a:ext cx="849" cy="80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16" name="Group 662"/>
              <p:cNvGrpSpPr/>
              <p:nvPr/>
            </p:nvGrpSpPr>
            <p:grpSpPr bwMode="auto">
              <a:xfrm>
                <a:off x="849" y="384"/>
                <a:ext cx="1591" cy="403"/>
                <a:chOff x="849" y="384"/>
                <a:chExt cx="1591" cy="403"/>
              </a:xfrm>
            </p:grpSpPr>
            <p:sp>
              <p:nvSpPr>
                <p:cNvPr id="98" name="Rectangle 663"/>
                <p:cNvSpPr>
                  <a:spLocks noChangeArrowheads="1"/>
                </p:cNvSpPr>
                <p:nvPr/>
              </p:nvSpPr>
              <p:spPr bwMode="auto">
                <a:xfrm>
                  <a:off x="892" y="384"/>
                  <a:ext cx="15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zh-CN" altLang="en-US" sz="2000" b="0">
                      <a:solidFill>
                        <a:schemeClr val="tx1"/>
                      </a:solidFill>
                    </a:rPr>
                    <a:t>比较器输出</a:t>
                  </a:r>
                  <a:endParaRPr kumimoji="0" lang="zh-CN" altLang="en-US" sz="2000" b="0">
                    <a:solidFill>
                      <a:schemeClr val="tx1"/>
                    </a:solidFill>
                  </a:endParaRPr>
                </a:p>
              </p:txBody>
            </p:sp>
            <p:sp>
              <p:nvSpPr>
                <p:cNvPr id="99" name="Rectangle 664"/>
                <p:cNvSpPr>
                  <a:spLocks noChangeArrowheads="1"/>
                </p:cNvSpPr>
                <p:nvPr/>
              </p:nvSpPr>
              <p:spPr bwMode="auto">
                <a:xfrm>
                  <a:off x="849" y="384"/>
                  <a:ext cx="1591"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17" name="Group 665"/>
              <p:cNvGrpSpPr/>
              <p:nvPr/>
            </p:nvGrpSpPr>
            <p:grpSpPr bwMode="auto">
              <a:xfrm>
                <a:off x="2440" y="384"/>
                <a:ext cx="745" cy="403"/>
                <a:chOff x="2440" y="384"/>
                <a:chExt cx="745" cy="403"/>
              </a:xfrm>
            </p:grpSpPr>
            <p:sp>
              <p:nvSpPr>
                <p:cNvPr id="96" name="Rectangle 666"/>
                <p:cNvSpPr>
                  <a:spLocks noChangeArrowheads="1"/>
                </p:cNvSpPr>
                <p:nvPr/>
              </p:nvSpPr>
              <p:spPr bwMode="auto">
                <a:xfrm>
                  <a:off x="2483" y="384"/>
                  <a:ext cx="65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zh-CN" altLang="en-US" sz="2000" b="0">
                      <a:solidFill>
                        <a:schemeClr val="tx1"/>
                      </a:solidFill>
                    </a:rPr>
                    <a:t>数字输出</a:t>
                  </a:r>
                  <a:endParaRPr kumimoji="0" lang="zh-CN" altLang="en-US" sz="2000" b="0">
                    <a:solidFill>
                      <a:schemeClr val="tx1"/>
                    </a:solidFill>
                  </a:endParaRPr>
                </a:p>
              </p:txBody>
            </p:sp>
            <p:sp>
              <p:nvSpPr>
                <p:cNvPr id="97" name="Rectangle 667"/>
                <p:cNvSpPr>
                  <a:spLocks noChangeArrowheads="1"/>
                </p:cNvSpPr>
                <p:nvPr/>
              </p:nvSpPr>
              <p:spPr bwMode="auto">
                <a:xfrm>
                  <a:off x="2440" y="384"/>
                  <a:ext cx="745"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18" name="Group 668"/>
              <p:cNvGrpSpPr/>
              <p:nvPr/>
            </p:nvGrpSpPr>
            <p:grpSpPr bwMode="auto">
              <a:xfrm>
                <a:off x="849" y="787"/>
                <a:ext cx="1591" cy="403"/>
                <a:chOff x="849" y="787"/>
                <a:chExt cx="1591" cy="403"/>
              </a:xfrm>
            </p:grpSpPr>
            <p:sp>
              <p:nvSpPr>
                <p:cNvPr id="94" name="Rectangle 669"/>
                <p:cNvSpPr>
                  <a:spLocks noChangeArrowheads="1"/>
                </p:cNvSpPr>
                <p:nvPr/>
              </p:nvSpPr>
              <p:spPr bwMode="auto">
                <a:xfrm>
                  <a:off x="892" y="787"/>
                  <a:ext cx="15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i="1">
                      <a:solidFill>
                        <a:schemeClr val="tx1"/>
                      </a:solidFill>
                    </a:rPr>
                    <a:t>C</a:t>
                  </a:r>
                  <a:r>
                    <a:rPr kumimoji="0" lang="en-US" altLang="zh-CN" sz="2000" b="0" baseline="-25000">
                      <a:solidFill>
                        <a:schemeClr val="tx1"/>
                      </a:solidFill>
                    </a:rPr>
                    <a:t>07</a:t>
                  </a:r>
                  <a:r>
                    <a:rPr kumimoji="0" lang="en-US" altLang="zh-CN" sz="2000" b="0">
                      <a:solidFill>
                        <a:schemeClr val="tx1"/>
                      </a:solidFill>
                    </a:rPr>
                    <a:t> </a:t>
                  </a:r>
                  <a:r>
                    <a:rPr kumimoji="0" lang="en-US" altLang="zh-CN" sz="2000" b="0" i="1">
                      <a:solidFill>
                        <a:schemeClr val="tx1"/>
                      </a:solidFill>
                    </a:rPr>
                    <a:t>C</a:t>
                  </a:r>
                  <a:r>
                    <a:rPr kumimoji="0" lang="en-US" altLang="zh-CN" sz="2000" b="0" baseline="-25000">
                      <a:solidFill>
                        <a:schemeClr val="tx1"/>
                      </a:solidFill>
                    </a:rPr>
                    <a:t>06</a:t>
                  </a:r>
                  <a:r>
                    <a:rPr kumimoji="0" lang="en-US" altLang="zh-CN" sz="2000" b="0">
                      <a:solidFill>
                        <a:schemeClr val="tx1"/>
                      </a:solidFill>
                    </a:rPr>
                    <a:t> </a:t>
                  </a:r>
                  <a:r>
                    <a:rPr kumimoji="0" lang="en-US" altLang="zh-CN" sz="2000" b="0" i="1">
                      <a:solidFill>
                        <a:schemeClr val="tx1"/>
                      </a:solidFill>
                    </a:rPr>
                    <a:t>C</a:t>
                  </a:r>
                  <a:r>
                    <a:rPr kumimoji="0" lang="en-US" altLang="zh-CN" sz="2000" b="0" baseline="-25000">
                      <a:solidFill>
                        <a:schemeClr val="tx1"/>
                      </a:solidFill>
                    </a:rPr>
                    <a:t>O5</a:t>
                  </a:r>
                  <a:r>
                    <a:rPr kumimoji="0" lang="en-US" altLang="zh-CN" sz="2000" b="0">
                      <a:solidFill>
                        <a:schemeClr val="tx1"/>
                      </a:solidFill>
                    </a:rPr>
                    <a:t> C</a:t>
                  </a:r>
                  <a:r>
                    <a:rPr kumimoji="0" lang="en-US" altLang="zh-CN" sz="2000" b="0" baseline="-25000">
                      <a:solidFill>
                        <a:schemeClr val="tx1"/>
                      </a:solidFill>
                    </a:rPr>
                    <a:t>O4</a:t>
                  </a:r>
                  <a:r>
                    <a:rPr kumimoji="0" lang="en-US" altLang="zh-CN" sz="2000" b="0">
                      <a:solidFill>
                        <a:schemeClr val="tx1"/>
                      </a:solidFill>
                    </a:rPr>
                    <a:t> </a:t>
                  </a:r>
                  <a:r>
                    <a:rPr kumimoji="0" lang="en-US" altLang="zh-CN" sz="2000" b="0" i="1">
                      <a:solidFill>
                        <a:schemeClr val="tx1"/>
                      </a:solidFill>
                    </a:rPr>
                    <a:t>C</a:t>
                  </a:r>
                  <a:r>
                    <a:rPr kumimoji="0" lang="en-US" altLang="zh-CN" sz="2000" b="0" baseline="-25000">
                      <a:solidFill>
                        <a:schemeClr val="tx1"/>
                      </a:solidFill>
                    </a:rPr>
                    <a:t>O3</a:t>
                  </a:r>
                  <a:r>
                    <a:rPr kumimoji="0" lang="en-US" altLang="zh-CN" sz="2000" b="0">
                      <a:solidFill>
                        <a:schemeClr val="tx1"/>
                      </a:solidFill>
                    </a:rPr>
                    <a:t> </a:t>
                  </a:r>
                  <a:r>
                    <a:rPr kumimoji="0" lang="en-US" altLang="zh-CN" sz="2000" b="0" i="1">
                      <a:solidFill>
                        <a:schemeClr val="tx1"/>
                      </a:solidFill>
                    </a:rPr>
                    <a:t>C</a:t>
                  </a:r>
                  <a:r>
                    <a:rPr kumimoji="0" lang="en-US" altLang="zh-CN" sz="2000" b="0" baseline="-25000">
                      <a:solidFill>
                        <a:schemeClr val="tx1"/>
                      </a:solidFill>
                    </a:rPr>
                    <a:t>O2</a:t>
                  </a:r>
                  <a:r>
                    <a:rPr kumimoji="0" lang="en-US" altLang="zh-CN" sz="2000" b="0">
                      <a:solidFill>
                        <a:schemeClr val="tx1"/>
                      </a:solidFill>
                    </a:rPr>
                    <a:t> </a:t>
                  </a:r>
                  <a:r>
                    <a:rPr kumimoji="0" lang="en-US" altLang="zh-CN" sz="2000" b="0" i="1">
                      <a:solidFill>
                        <a:schemeClr val="tx1"/>
                      </a:solidFill>
                    </a:rPr>
                    <a:t>C</a:t>
                  </a:r>
                  <a:r>
                    <a:rPr kumimoji="0" lang="en-US" altLang="zh-CN" sz="2000" b="0" baseline="-25000">
                      <a:solidFill>
                        <a:schemeClr val="tx1"/>
                      </a:solidFill>
                    </a:rPr>
                    <a:t>O1 </a:t>
                  </a:r>
                  <a:endParaRPr kumimoji="0" lang="en-US" altLang="zh-CN" sz="2000" b="0">
                    <a:solidFill>
                      <a:schemeClr val="tx1"/>
                    </a:solidFill>
                  </a:endParaRPr>
                </a:p>
                <a:p>
                  <a:endParaRPr kumimoji="0" lang="en-US" altLang="zh-CN" sz="2000" b="0">
                    <a:solidFill>
                      <a:schemeClr val="tx1"/>
                    </a:solidFill>
                  </a:endParaRPr>
                </a:p>
              </p:txBody>
            </p:sp>
            <p:sp>
              <p:nvSpPr>
                <p:cNvPr id="95" name="Rectangle 670"/>
                <p:cNvSpPr>
                  <a:spLocks noChangeArrowheads="1"/>
                </p:cNvSpPr>
                <p:nvPr/>
              </p:nvSpPr>
              <p:spPr bwMode="auto">
                <a:xfrm>
                  <a:off x="849" y="787"/>
                  <a:ext cx="1591"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19" name="Group 671"/>
              <p:cNvGrpSpPr/>
              <p:nvPr/>
            </p:nvGrpSpPr>
            <p:grpSpPr bwMode="auto">
              <a:xfrm>
                <a:off x="2440" y="787"/>
                <a:ext cx="745" cy="403"/>
                <a:chOff x="2440" y="787"/>
                <a:chExt cx="745" cy="403"/>
              </a:xfrm>
            </p:grpSpPr>
            <p:sp>
              <p:nvSpPr>
                <p:cNvPr id="92" name="Rectangle 672"/>
                <p:cNvSpPr>
                  <a:spLocks noChangeArrowheads="1"/>
                </p:cNvSpPr>
                <p:nvPr/>
              </p:nvSpPr>
              <p:spPr bwMode="auto">
                <a:xfrm>
                  <a:off x="2483" y="787"/>
                  <a:ext cx="65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i="1">
                      <a:solidFill>
                        <a:schemeClr val="tx1"/>
                      </a:solidFill>
                    </a:rPr>
                    <a:t>D</a:t>
                  </a:r>
                  <a:r>
                    <a:rPr kumimoji="0" lang="en-US" altLang="zh-CN" sz="2000" b="0" baseline="-25000">
                      <a:solidFill>
                        <a:schemeClr val="tx1"/>
                      </a:solidFill>
                    </a:rPr>
                    <a:t>2</a:t>
                  </a:r>
                  <a:r>
                    <a:rPr kumimoji="0" lang="en-US" altLang="zh-CN" sz="2000" b="0">
                      <a:solidFill>
                        <a:schemeClr val="tx1"/>
                      </a:solidFill>
                    </a:rPr>
                    <a:t>  </a:t>
                  </a:r>
                  <a:r>
                    <a:rPr kumimoji="0" lang="en-US" altLang="zh-CN" sz="2000" b="0" i="1">
                      <a:solidFill>
                        <a:schemeClr val="tx1"/>
                      </a:solidFill>
                    </a:rPr>
                    <a:t>D</a:t>
                  </a:r>
                  <a:r>
                    <a:rPr kumimoji="0" lang="en-US" altLang="zh-CN" sz="2000" b="0" baseline="-25000">
                      <a:solidFill>
                        <a:schemeClr val="tx1"/>
                      </a:solidFill>
                    </a:rPr>
                    <a:t>1</a:t>
                  </a:r>
                  <a:r>
                    <a:rPr kumimoji="0" lang="en-US" altLang="zh-CN" sz="2000" b="0">
                      <a:solidFill>
                        <a:schemeClr val="tx1"/>
                      </a:solidFill>
                    </a:rPr>
                    <a:t>  </a:t>
                  </a:r>
                  <a:r>
                    <a:rPr kumimoji="0" lang="en-US" altLang="zh-CN" sz="2000" b="0" i="1">
                      <a:solidFill>
                        <a:schemeClr val="tx1"/>
                      </a:solidFill>
                    </a:rPr>
                    <a:t>D</a:t>
                  </a:r>
                  <a:r>
                    <a:rPr kumimoji="0" lang="en-US" altLang="zh-CN" sz="2000" b="0" baseline="-25000">
                      <a:solidFill>
                        <a:schemeClr val="tx1"/>
                      </a:solidFill>
                    </a:rPr>
                    <a:t>0</a:t>
                  </a:r>
                  <a:endParaRPr kumimoji="0" lang="en-US" altLang="zh-CN" sz="2000" b="0">
                    <a:solidFill>
                      <a:schemeClr val="tx1"/>
                    </a:solidFill>
                  </a:endParaRPr>
                </a:p>
                <a:p>
                  <a:endParaRPr kumimoji="0" lang="en-US" altLang="zh-CN" sz="2400" b="0">
                    <a:solidFill>
                      <a:schemeClr val="tx1"/>
                    </a:solidFill>
                  </a:endParaRPr>
                </a:p>
              </p:txBody>
            </p:sp>
            <p:sp>
              <p:nvSpPr>
                <p:cNvPr id="93" name="Rectangle 673"/>
                <p:cNvSpPr>
                  <a:spLocks noChangeArrowheads="1"/>
                </p:cNvSpPr>
                <p:nvPr/>
              </p:nvSpPr>
              <p:spPr bwMode="auto">
                <a:xfrm>
                  <a:off x="2440" y="787"/>
                  <a:ext cx="745"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20" name="Group 674"/>
              <p:cNvGrpSpPr/>
              <p:nvPr/>
            </p:nvGrpSpPr>
            <p:grpSpPr bwMode="auto">
              <a:xfrm>
                <a:off x="0" y="1190"/>
                <a:ext cx="849" cy="403"/>
                <a:chOff x="0" y="1190"/>
                <a:chExt cx="849" cy="403"/>
              </a:xfrm>
            </p:grpSpPr>
            <p:sp>
              <p:nvSpPr>
                <p:cNvPr id="90" name="Rectangle 675"/>
                <p:cNvSpPr>
                  <a:spLocks noChangeArrowheads="1"/>
                </p:cNvSpPr>
                <p:nvPr/>
              </p:nvSpPr>
              <p:spPr bwMode="auto">
                <a:xfrm>
                  <a:off x="43" y="1190"/>
                  <a:ext cx="76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0≤</a:t>
                  </a:r>
                  <a:r>
                    <a:rPr kumimoji="0" lang="en-US" altLang="zh-CN" sz="2000" b="0" i="1">
                      <a:solidFill>
                        <a:schemeClr val="tx1"/>
                      </a:solidFill>
                    </a:rPr>
                    <a:t>u</a:t>
                  </a:r>
                  <a:r>
                    <a:rPr kumimoji="0" lang="en-US" altLang="zh-CN" sz="2000" b="0" baseline="-25000">
                      <a:solidFill>
                        <a:schemeClr val="tx1"/>
                      </a:solidFill>
                    </a:rPr>
                    <a:t>i</a:t>
                  </a:r>
                  <a:r>
                    <a:rPr kumimoji="0" lang="en-US" altLang="zh-CN" sz="2000" b="0">
                      <a:solidFill>
                        <a:schemeClr val="tx1"/>
                      </a:solidFill>
                    </a:rPr>
                    <a:t>&lt;1/15</a:t>
                  </a:r>
                  <a:endParaRPr kumimoji="0" lang="en-US" altLang="zh-CN" sz="2000" b="0">
                    <a:solidFill>
                      <a:schemeClr val="tx1"/>
                    </a:solidFill>
                  </a:endParaRPr>
                </a:p>
                <a:p>
                  <a:endParaRPr kumimoji="0" lang="en-US" altLang="zh-CN" sz="2400" b="0">
                    <a:solidFill>
                      <a:schemeClr val="tx1"/>
                    </a:solidFill>
                  </a:endParaRPr>
                </a:p>
              </p:txBody>
            </p:sp>
            <p:sp>
              <p:nvSpPr>
                <p:cNvPr id="91" name="Rectangle 676"/>
                <p:cNvSpPr>
                  <a:spLocks noChangeArrowheads="1"/>
                </p:cNvSpPr>
                <p:nvPr/>
              </p:nvSpPr>
              <p:spPr bwMode="auto">
                <a:xfrm>
                  <a:off x="0" y="1190"/>
                  <a:ext cx="849"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21" name="Group 677"/>
              <p:cNvGrpSpPr/>
              <p:nvPr/>
            </p:nvGrpSpPr>
            <p:grpSpPr bwMode="auto">
              <a:xfrm>
                <a:off x="849" y="1190"/>
                <a:ext cx="1591" cy="403"/>
                <a:chOff x="849" y="1190"/>
                <a:chExt cx="1591" cy="403"/>
              </a:xfrm>
            </p:grpSpPr>
            <p:sp>
              <p:nvSpPr>
                <p:cNvPr id="88" name="Rectangle 678"/>
                <p:cNvSpPr>
                  <a:spLocks noChangeArrowheads="1"/>
                </p:cNvSpPr>
                <p:nvPr/>
              </p:nvSpPr>
              <p:spPr bwMode="auto">
                <a:xfrm>
                  <a:off x="892" y="1190"/>
                  <a:ext cx="15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0     0      0     0     0     0     0</a:t>
                  </a:r>
                  <a:r>
                    <a:rPr kumimoji="0" lang="en-US" altLang="zh-CN" sz="1200" b="0">
                      <a:solidFill>
                        <a:schemeClr val="tx1"/>
                      </a:solidFill>
                    </a:rPr>
                    <a:t> </a:t>
                  </a:r>
                  <a:endParaRPr kumimoji="0" lang="en-US" altLang="zh-CN" sz="1000" b="0">
                    <a:solidFill>
                      <a:schemeClr val="tx1"/>
                    </a:solidFill>
                  </a:endParaRPr>
                </a:p>
                <a:p>
                  <a:endParaRPr kumimoji="0" lang="en-US" altLang="zh-CN" sz="2400" b="0">
                    <a:solidFill>
                      <a:schemeClr val="tx1"/>
                    </a:solidFill>
                  </a:endParaRPr>
                </a:p>
              </p:txBody>
            </p:sp>
            <p:sp>
              <p:nvSpPr>
                <p:cNvPr id="89" name="Rectangle 679"/>
                <p:cNvSpPr>
                  <a:spLocks noChangeArrowheads="1"/>
                </p:cNvSpPr>
                <p:nvPr/>
              </p:nvSpPr>
              <p:spPr bwMode="auto">
                <a:xfrm>
                  <a:off x="849" y="1190"/>
                  <a:ext cx="1591"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22" name="Group 680"/>
              <p:cNvGrpSpPr/>
              <p:nvPr/>
            </p:nvGrpSpPr>
            <p:grpSpPr bwMode="auto">
              <a:xfrm>
                <a:off x="2440" y="1190"/>
                <a:ext cx="745" cy="403"/>
                <a:chOff x="2440" y="1190"/>
                <a:chExt cx="745" cy="403"/>
              </a:xfrm>
            </p:grpSpPr>
            <p:sp>
              <p:nvSpPr>
                <p:cNvPr id="86" name="Rectangle 681"/>
                <p:cNvSpPr>
                  <a:spLocks noChangeArrowheads="1"/>
                </p:cNvSpPr>
                <p:nvPr/>
              </p:nvSpPr>
              <p:spPr bwMode="auto">
                <a:xfrm>
                  <a:off x="2483" y="1190"/>
                  <a:ext cx="65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0     0     0</a:t>
                  </a:r>
                  <a:endParaRPr kumimoji="0" lang="en-US" altLang="zh-CN" sz="2000" b="0">
                    <a:solidFill>
                      <a:schemeClr val="tx1"/>
                    </a:solidFill>
                  </a:endParaRPr>
                </a:p>
                <a:p>
                  <a:endParaRPr kumimoji="0" lang="en-US" altLang="zh-CN" sz="2000" b="0">
                    <a:solidFill>
                      <a:schemeClr val="tx1"/>
                    </a:solidFill>
                  </a:endParaRPr>
                </a:p>
              </p:txBody>
            </p:sp>
            <p:sp>
              <p:nvSpPr>
                <p:cNvPr id="87" name="Rectangle 682"/>
                <p:cNvSpPr>
                  <a:spLocks noChangeArrowheads="1"/>
                </p:cNvSpPr>
                <p:nvPr/>
              </p:nvSpPr>
              <p:spPr bwMode="auto">
                <a:xfrm>
                  <a:off x="2440" y="1190"/>
                  <a:ext cx="745"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23" name="Group 683"/>
              <p:cNvGrpSpPr/>
              <p:nvPr/>
            </p:nvGrpSpPr>
            <p:grpSpPr bwMode="auto">
              <a:xfrm>
                <a:off x="0" y="1593"/>
                <a:ext cx="849" cy="403"/>
                <a:chOff x="0" y="1593"/>
                <a:chExt cx="849" cy="403"/>
              </a:xfrm>
            </p:grpSpPr>
            <p:sp>
              <p:nvSpPr>
                <p:cNvPr id="84" name="Rectangle 684"/>
                <p:cNvSpPr>
                  <a:spLocks noChangeArrowheads="1"/>
                </p:cNvSpPr>
                <p:nvPr/>
              </p:nvSpPr>
              <p:spPr bwMode="auto">
                <a:xfrm>
                  <a:off x="43" y="1593"/>
                  <a:ext cx="76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1/15≤</a:t>
                  </a:r>
                  <a:r>
                    <a:rPr kumimoji="0" lang="en-US" altLang="zh-CN" sz="2000" b="0" i="1">
                      <a:solidFill>
                        <a:schemeClr val="tx1"/>
                      </a:solidFill>
                    </a:rPr>
                    <a:t>u</a:t>
                  </a:r>
                  <a:r>
                    <a:rPr kumimoji="0" lang="en-US" altLang="zh-CN" sz="2000" b="0" baseline="-25000">
                      <a:solidFill>
                        <a:schemeClr val="tx1"/>
                      </a:solidFill>
                    </a:rPr>
                    <a:t>i</a:t>
                  </a:r>
                  <a:r>
                    <a:rPr kumimoji="0" lang="en-US" altLang="zh-CN" sz="2000" b="0">
                      <a:solidFill>
                        <a:schemeClr val="tx1"/>
                      </a:solidFill>
                    </a:rPr>
                    <a:t>&lt;3/15</a:t>
                  </a:r>
                  <a:endParaRPr kumimoji="0" lang="en-US" altLang="zh-CN" sz="2000" b="0">
                    <a:solidFill>
                      <a:schemeClr val="tx1"/>
                    </a:solidFill>
                  </a:endParaRPr>
                </a:p>
                <a:p>
                  <a:endParaRPr kumimoji="0" lang="en-US" altLang="zh-CN" sz="2000" b="0">
                    <a:solidFill>
                      <a:schemeClr val="tx1"/>
                    </a:solidFill>
                  </a:endParaRPr>
                </a:p>
              </p:txBody>
            </p:sp>
            <p:sp>
              <p:nvSpPr>
                <p:cNvPr id="85" name="Rectangle 685"/>
                <p:cNvSpPr>
                  <a:spLocks noChangeArrowheads="1"/>
                </p:cNvSpPr>
                <p:nvPr/>
              </p:nvSpPr>
              <p:spPr bwMode="auto">
                <a:xfrm>
                  <a:off x="0" y="1593"/>
                  <a:ext cx="849"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24" name="Group 686"/>
              <p:cNvGrpSpPr/>
              <p:nvPr/>
            </p:nvGrpSpPr>
            <p:grpSpPr bwMode="auto">
              <a:xfrm>
                <a:off x="849" y="1593"/>
                <a:ext cx="1591" cy="403"/>
                <a:chOff x="849" y="1593"/>
                <a:chExt cx="1591" cy="403"/>
              </a:xfrm>
            </p:grpSpPr>
            <p:sp>
              <p:nvSpPr>
                <p:cNvPr id="82" name="Rectangle 687"/>
                <p:cNvSpPr>
                  <a:spLocks noChangeArrowheads="1"/>
                </p:cNvSpPr>
                <p:nvPr/>
              </p:nvSpPr>
              <p:spPr bwMode="auto">
                <a:xfrm>
                  <a:off x="892" y="1593"/>
                  <a:ext cx="15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0     0      0     0     0     0     1</a:t>
                  </a:r>
                  <a:endParaRPr kumimoji="0" lang="en-US" altLang="zh-CN" sz="2000" b="0">
                    <a:solidFill>
                      <a:schemeClr val="tx1"/>
                    </a:solidFill>
                  </a:endParaRPr>
                </a:p>
                <a:p>
                  <a:endParaRPr kumimoji="0" lang="en-US" altLang="zh-CN" sz="2000" b="0">
                    <a:solidFill>
                      <a:schemeClr val="tx1"/>
                    </a:solidFill>
                  </a:endParaRPr>
                </a:p>
              </p:txBody>
            </p:sp>
            <p:sp>
              <p:nvSpPr>
                <p:cNvPr id="83" name="Rectangle 688"/>
                <p:cNvSpPr>
                  <a:spLocks noChangeArrowheads="1"/>
                </p:cNvSpPr>
                <p:nvPr/>
              </p:nvSpPr>
              <p:spPr bwMode="auto">
                <a:xfrm>
                  <a:off x="849" y="1593"/>
                  <a:ext cx="1591"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25" name="Group 689"/>
              <p:cNvGrpSpPr/>
              <p:nvPr/>
            </p:nvGrpSpPr>
            <p:grpSpPr bwMode="auto">
              <a:xfrm>
                <a:off x="2440" y="1593"/>
                <a:ext cx="745" cy="403"/>
                <a:chOff x="2440" y="1593"/>
                <a:chExt cx="745" cy="403"/>
              </a:xfrm>
            </p:grpSpPr>
            <p:sp>
              <p:nvSpPr>
                <p:cNvPr id="80" name="Rectangle 690"/>
                <p:cNvSpPr>
                  <a:spLocks noChangeArrowheads="1"/>
                </p:cNvSpPr>
                <p:nvPr/>
              </p:nvSpPr>
              <p:spPr bwMode="auto">
                <a:xfrm>
                  <a:off x="2483" y="1593"/>
                  <a:ext cx="65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0     0     1</a:t>
                  </a:r>
                  <a:endParaRPr kumimoji="0" lang="en-US" altLang="zh-CN" sz="2000" b="0">
                    <a:solidFill>
                      <a:schemeClr val="tx1"/>
                    </a:solidFill>
                  </a:endParaRPr>
                </a:p>
                <a:p>
                  <a:r>
                    <a:rPr kumimoji="0" lang="en-US" altLang="zh-CN" sz="2000" b="0">
                      <a:solidFill>
                        <a:schemeClr val="tx1"/>
                      </a:solidFill>
                    </a:rPr>
                    <a:t>  </a:t>
                  </a:r>
                  <a:endParaRPr kumimoji="0" lang="en-US" altLang="zh-CN" sz="2000" b="0">
                    <a:solidFill>
                      <a:schemeClr val="tx1"/>
                    </a:solidFill>
                  </a:endParaRPr>
                </a:p>
              </p:txBody>
            </p:sp>
            <p:sp>
              <p:nvSpPr>
                <p:cNvPr id="81" name="Rectangle 691"/>
                <p:cNvSpPr>
                  <a:spLocks noChangeArrowheads="1"/>
                </p:cNvSpPr>
                <p:nvPr/>
              </p:nvSpPr>
              <p:spPr bwMode="auto">
                <a:xfrm>
                  <a:off x="2440" y="1593"/>
                  <a:ext cx="745"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26" name="Group 692"/>
              <p:cNvGrpSpPr/>
              <p:nvPr/>
            </p:nvGrpSpPr>
            <p:grpSpPr bwMode="auto">
              <a:xfrm>
                <a:off x="0" y="1996"/>
                <a:ext cx="849" cy="403"/>
                <a:chOff x="0" y="1996"/>
                <a:chExt cx="849" cy="403"/>
              </a:xfrm>
            </p:grpSpPr>
            <p:sp>
              <p:nvSpPr>
                <p:cNvPr id="78" name="Rectangle 693"/>
                <p:cNvSpPr>
                  <a:spLocks noChangeArrowheads="1"/>
                </p:cNvSpPr>
                <p:nvPr/>
              </p:nvSpPr>
              <p:spPr bwMode="auto">
                <a:xfrm>
                  <a:off x="43" y="1996"/>
                  <a:ext cx="76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3/15≤</a:t>
                  </a:r>
                  <a:r>
                    <a:rPr kumimoji="0" lang="en-US" altLang="zh-CN" sz="2000" b="0" i="1">
                      <a:solidFill>
                        <a:schemeClr val="tx1"/>
                      </a:solidFill>
                    </a:rPr>
                    <a:t>u</a:t>
                  </a:r>
                  <a:r>
                    <a:rPr kumimoji="0" lang="en-US" altLang="zh-CN" sz="2000" b="0" baseline="-25000">
                      <a:solidFill>
                        <a:schemeClr val="tx1"/>
                      </a:solidFill>
                    </a:rPr>
                    <a:t>i</a:t>
                  </a:r>
                  <a:r>
                    <a:rPr kumimoji="0" lang="en-US" altLang="zh-CN" sz="2000" b="0">
                      <a:solidFill>
                        <a:schemeClr val="tx1"/>
                      </a:solidFill>
                    </a:rPr>
                    <a:t>&lt;5/15</a:t>
                  </a:r>
                  <a:endParaRPr kumimoji="0" lang="en-US" altLang="zh-CN" sz="2000" b="0">
                    <a:solidFill>
                      <a:schemeClr val="tx1"/>
                    </a:solidFill>
                  </a:endParaRPr>
                </a:p>
                <a:p>
                  <a:endParaRPr kumimoji="0" lang="en-US" altLang="zh-CN" sz="2000" b="0">
                    <a:solidFill>
                      <a:schemeClr val="tx1"/>
                    </a:solidFill>
                  </a:endParaRPr>
                </a:p>
              </p:txBody>
            </p:sp>
            <p:sp>
              <p:nvSpPr>
                <p:cNvPr id="79" name="Rectangle 694"/>
                <p:cNvSpPr>
                  <a:spLocks noChangeArrowheads="1"/>
                </p:cNvSpPr>
                <p:nvPr/>
              </p:nvSpPr>
              <p:spPr bwMode="auto">
                <a:xfrm>
                  <a:off x="0" y="1996"/>
                  <a:ext cx="849"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27" name="Group 695"/>
              <p:cNvGrpSpPr/>
              <p:nvPr/>
            </p:nvGrpSpPr>
            <p:grpSpPr bwMode="auto">
              <a:xfrm>
                <a:off x="849" y="1996"/>
                <a:ext cx="1591" cy="403"/>
                <a:chOff x="849" y="1996"/>
                <a:chExt cx="1591" cy="403"/>
              </a:xfrm>
            </p:grpSpPr>
            <p:sp>
              <p:nvSpPr>
                <p:cNvPr id="76" name="Rectangle 696"/>
                <p:cNvSpPr>
                  <a:spLocks noChangeArrowheads="1"/>
                </p:cNvSpPr>
                <p:nvPr/>
              </p:nvSpPr>
              <p:spPr bwMode="auto">
                <a:xfrm>
                  <a:off x="892" y="1996"/>
                  <a:ext cx="15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0     0      0     0     0     1     1</a:t>
                  </a:r>
                  <a:endParaRPr kumimoji="0" lang="en-US" altLang="zh-CN" sz="2000" b="0">
                    <a:solidFill>
                      <a:schemeClr val="tx1"/>
                    </a:solidFill>
                  </a:endParaRPr>
                </a:p>
                <a:p>
                  <a:endParaRPr kumimoji="0" lang="en-US" altLang="zh-CN" sz="2000" b="0">
                    <a:solidFill>
                      <a:schemeClr val="tx1"/>
                    </a:solidFill>
                  </a:endParaRPr>
                </a:p>
              </p:txBody>
            </p:sp>
            <p:sp>
              <p:nvSpPr>
                <p:cNvPr id="77" name="Rectangle 697"/>
                <p:cNvSpPr>
                  <a:spLocks noChangeArrowheads="1"/>
                </p:cNvSpPr>
                <p:nvPr/>
              </p:nvSpPr>
              <p:spPr bwMode="auto">
                <a:xfrm>
                  <a:off x="849" y="1996"/>
                  <a:ext cx="1591"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28" name="Group 698"/>
              <p:cNvGrpSpPr/>
              <p:nvPr/>
            </p:nvGrpSpPr>
            <p:grpSpPr bwMode="auto">
              <a:xfrm>
                <a:off x="2440" y="1996"/>
                <a:ext cx="745" cy="403"/>
                <a:chOff x="2440" y="1996"/>
                <a:chExt cx="745" cy="403"/>
              </a:xfrm>
            </p:grpSpPr>
            <p:sp>
              <p:nvSpPr>
                <p:cNvPr id="74" name="Rectangle 699"/>
                <p:cNvSpPr>
                  <a:spLocks noChangeArrowheads="1"/>
                </p:cNvSpPr>
                <p:nvPr/>
              </p:nvSpPr>
              <p:spPr bwMode="auto">
                <a:xfrm>
                  <a:off x="2483" y="1996"/>
                  <a:ext cx="65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0     1     0</a:t>
                  </a:r>
                  <a:endParaRPr kumimoji="0" lang="en-US" altLang="zh-CN" sz="2000" b="0">
                    <a:solidFill>
                      <a:schemeClr val="tx1"/>
                    </a:solidFill>
                  </a:endParaRPr>
                </a:p>
                <a:p>
                  <a:endParaRPr kumimoji="0" lang="en-US" altLang="zh-CN" sz="2000" b="0">
                    <a:solidFill>
                      <a:schemeClr val="tx1"/>
                    </a:solidFill>
                  </a:endParaRPr>
                </a:p>
              </p:txBody>
            </p:sp>
            <p:sp>
              <p:nvSpPr>
                <p:cNvPr id="75" name="Rectangle 700"/>
                <p:cNvSpPr>
                  <a:spLocks noChangeArrowheads="1"/>
                </p:cNvSpPr>
                <p:nvPr/>
              </p:nvSpPr>
              <p:spPr bwMode="auto">
                <a:xfrm>
                  <a:off x="2440" y="1996"/>
                  <a:ext cx="745"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29" name="Group 701"/>
              <p:cNvGrpSpPr/>
              <p:nvPr/>
            </p:nvGrpSpPr>
            <p:grpSpPr bwMode="auto">
              <a:xfrm>
                <a:off x="0" y="2399"/>
                <a:ext cx="849" cy="403"/>
                <a:chOff x="0" y="2399"/>
                <a:chExt cx="849" cy="403"/>
              </a:xfrm>
            </p:grpSpPr>
            <p:sp>
              <p:nvSpPr>
                <p:cNvPr id="72" name="Rectangle 702"/>
                <p:cNvSpPr>
                  <a:spLocks noChangeArrowheads="1"/>
                </p:cNvSpPr>
                <p:nvPr/>
              </p:nvSpPr>
              <p:spPr bwMode="auto">
                <a:xfrm>
                  <a:off x="43" y="2399"/>
                  <a:ext cx="76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5/15≤</a:t>
                  </a:r>
                  <a:r>
                    <a:rPr kumimoji="0" lang="en-US" altLang="zh-CN" sz="2000" b="0" i="1">
                      <a:solidFill>
                        <a:schemeClr val="tx1"/>
                      </a:solidFill>
                    </a:rPr>
                    <a:t>u</a:t>
                  </a:r>
                  <a:r>
                    <a:rPr kumimoji="0" lang="en-US" altLang="zh-CN" sz="2000" b="0" baseline="-25000">
                      <a:solidFill>
                        <a:schemeClr val="tx1"/>
                      </a:solidFill>
                    </a:rPr>
                    <a:t>i</a:t>
                  </a:r>
                  <a:r>
                    <a:rPr kumimoji="0" lang="en-US" altLang="zh-CN" sz="2000" b="0">
                      <a:solidFill>
                        <a:schemeClr val="tx1"/>
                      </a:solidFill>
                    </a:rPr>
                    <a:t>&lt;7/15</a:t>
                  </a:r>
                  <a:endParaRPr kumimoji="0" lang="en-US" altLang="zh-CN" sz="2000" b="0">
                    <a:solidFill>
                      <a:schemeClr val="tx1"/>
                    </a:solidFill>
                  </a:endParaRPr>
                </a:p>
                <a:p>
                  <a:endParaRPr kumimoji="0" lang="en-US" altLang="zh-CN" sz="2000" b="0">
                    <a:solidFill>
                      <a:schemeClr val="tx1"/>
                    </a:solidFill>
                  </a:endParaRPr>
                </a:p>
              </p:txBody>
            </p:sp>
            <p:sp>
              <p:nvSpPr>
                <p:cNvPr id="73" name="Rectangle 703"/>
                <p:cNvSpPr>
                  <a:spLocks noChangeArrowheads="1"/>
                </p:cNvSpPr>
                <p:nvPr/>
              </p:nvSpPr>
              <p:spPr bwMode="auto">
                <a:xfrm>
                  <a:off x="0" y="2399"/>
                  <a:ext cx="849"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30" name="Group 704"/>
              <p:cNvGrpSpPr/>
              <p:nvPr/>
            </p:nvGrpSpPr>
            <p:grpSpPr bwMode="auto">
              <a:xfrm>
                <a:off x="849" y="2399"/>
                <a:ext cx="1591" cy="403"/>
                <a:chOff x="849" y="2399"/>
                <a:chExt cx="1591" cy="403"/>
              </a:xfrm>
            </p:grpSpPr>
            <p:sp>
              <p:nvSpPr>
                <p:cNvPr id="70" name="Rectangle 705"/>
                <p:cNvSpPr>
                  <a:spLocks noChangeArrowheads="1"/>
                </p:cNvSpPr>
                <p:nvPr/>
              </p:nvSpPr>
              <p:spPr bwMode="auto">
                <a:xfrm>
                  <a:off x="892" y="2399"/>
                  <a:ext cx="15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0     0      0     0     1     1     1</a:t>
                  </a:r>
                  <a:endParaRPr kumimoji="0" lang="en-US" altLang="zh-CN" sz="2000" b="0">
                    <a:solidFill>
                      <a:schemeClr val="tx1"/>
                    </a:solidFill>
                  </a:endParaRPr>
                </a:p>
                <a:p>
                  <a:endParaRPr kumimoji="0" lang="en-US" altLang="zh-CN" sz="2000" b="0">
                    <a:solidFill>
                      <a:schemeClr val="tx1"/>
                    </a:solidFill>
                  </a:endParaRPr>
                </a:p>
              </p:txBody>
            </p:sp>
            <p:sp>
              <p:nvSpPr>
                <p:cNvPr id="71" name="Rectangle 706"/>
                <p:cNvSpPr>
                  <a:spLocks noChangeArrowheads="1"/>
                </p:cNvSpPr>
                <p:nvPr/>
              </p:nvSpPr>
              <p:spPr bwMode="auto">
                <a:xfrm>
                  <a:off x="849" y="2399"/>
                  <a:ext cx="1591"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31" name="Group 707"/>
              <p:cNvGrpSpPr/>
              <p:nvPr/>
            </p:nvGrpSpPr>
            <p:grpSpPr bwMode="auto">
              <a:xfrm>
                <a:off x="2440" y="2399"/>
                <a:ext cx="745" cy="403"/>
                <a:chOff x="2440" y="2399"/>
                <a:chExt cx="745" cy="403"/>
              </a:xfrm>
            </p:grpSpPr>
            <p:sp>
              <p:nvSpPr>
                <p:cNvPr id="68" name="Rectangle 708"/>
                <p:cNvSpPr>
                  <a:spLocks noChangeArrowheads="1"/>
                </p:cNvSpPr>
                <p:nvPr/>
              </p:nvSpPr>
              <p:spPr bwMode="auto">
                <a:xfrm>
                  <a:off x="2483" y="2399"/>
                  <a:ext cx="65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0     1     1</a:t>
                  </a:r>
                  <a:endParaRPr kumimoji="0" lang="en-US" altLang="zh-CN" sz="2000" b="0">
                    <a:solidFill>
                      <a:schemeClr val="tx1"/>
                    </a:solidFill>
                  </a:endParaRPr>
                </a:p>
                <a:p>
                  <a:endParaRPr kumimoji="0" lang="en-US" altLang="zh-CN" sz="2000" b="0">
                    <a:solidFill>
                      <a:schemeClr val="tx1"/>
                    </a:solidFill>
                  </a:endParaRPr>
                </a:p>
              </p:txBody>
            </p:sp>
            <p:sp>
              <p:nvSpPr>
                <p:cNvPr id="69" name="Rectangle 709"/>
                <p:cNvSpPr>
                  <a:spLocks noChangeArrowheads="1"/>
                </p:cNvSpPr>
                <p:nvPr/>
              </p:nvSpPr>
              <p:spPr bwMode="auto">
                <a:xfrm>
                  <a:off x="2440" y="2399"/>
                  <a:ext cx="745"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32" name="Group 710"/>
              <p:cNvGrpSpPr/>
              <p:nvPr/>
            </p:nvGrpSpPr>
            <p:grpSpPr bwMode="auto">
              <a:xfrm>
                <a:off x="0" y="2802"/>
                <a:ext cx="849" cy="403"/>
                <a:chOff x="0" y="2802"/>
                <a:chExt cx="849" cy="403"/>
              </a:xfrm>
            </p:grpSpPr>
            <p:sp>
              <p:nvSpPr>
                <p:cNvPr id="66" name="Rectangle 711"/>
                <p:cNvSpPr>
                  <a:spLocks noChangeArrowheads="1"/>
                </p:cNvSpPr>
                <p:nvPr/>
              </p:nvSpPr>
              <p:spPr bwMode="auto">
                <a:xfrm>
                  <a:off x="43" y="2802"/>
                  <a:ext cx="76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7/15≤</a:t>
                  </a:r>
                  <a:r>
                    <a:rPr kumimoji="0" lang="en-US" altLang="zh-CN" sz="2000" b="0" i="1">
                      <a:solidFill>
                        <a:schemeClr val="tx1"/>
                      </a:solidFill>
                    </a:rPr>
                    <a:t>u</a:t>
                  </a:r>
                  <a:r>
                    <a:rPr kumimoji="0" lang="en-US" altLang="zh-CN" sz="2000" b="0" baseline="-25000">
                      <a:solidFill>
                        <a:schemeClr val="tx1"/>
                      </a:solidFill>
                    </a:rPr>
                    <a:t>i</a:t>
                  </a:r>
                  <a:r>
                    <a:rPr kumimoji="0" lang="en-US" altLang="zh-CN" sz="2000" b="0">
                      <a:solidFill>
                        <a:schemeClr val="tx1"/>
                      </a:solidFill>
                    </a:rPr>
                    <a:t>&lt;9/15</a:t>
                  </a:r>
                  <a:endParaRPr kumimoji="0" lang="en-US" altLang="zh-CN" sz="2000" b="0">
                    <a:solidFill>
                      <a:schemeClr val="tx1"/>
                    </a:solidFill>
                  </a:endParaRPr>
                </a:p>
                <a:p>
                  <a:endParaRPr kumimoji="0" lang="en-US" altLang="zh-CN" sz="2400" b="0">
                    <a:solidFill>
                      <a:schemeClr val="tx1"/>
                    </a:solidFill>
                  </a:endParaRPr>
                </a:p>
              </p:txBody>
            </p:sp>
            <p:sp>
              <p:nvSpPr>
                <p:cNvPr id="67" name="Rectangle 712"/>
                <p:cNvSpPr>
                  <a:spLocks noChangeArrowheads="1"/>
                </p:cNvSpPr>
                <p:nvPr/>
              </p:nvSpPr>
              <p:spPr bwMode="auto">
                <a:xfrm>
                  <a:off x="0" y="2802"/>
                  <a:ext cx="849"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33" name="Group 713"/>
              <p:cNvGrpSpPr/>
              <p:nvPr/>
            </p:nvGrpSpPr>
            <p:grpSpPr bwMode="auto">
              <a:xfrm>
                <a:off x="849" y="2802"/>
                <a:ext cx="1591" cy="403"/>
                <a:chOff x="849" y="2802"/>
                <a:chExt cx="1591" cy="403"/>
              </a:xfrm>
            </p:grpSpPr>
            <p:sp>
              <p:nvSpPr>
                <p:cNvPr id="64" name="Rectangle 714"/>
                <p:cNvSpPr>
                  <a:spLocks noChangeArrowheads="1"/>
                </p:cNvSpPr>
                <p:nvPr/>
              </p:nvSpPr>
              <p:spPr bwMode="auto">
                <a:xfrm>
                  <a:off x="892" y="2802"/>
                  <a:ext cx="15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0     0      0     1     1     1     1</a:t>
                  </a:r>
                  <a:endParaRPr kumimoji="0" lang="en-US" altLang="zh-CN" sz="2000" b="0">
                    <a:solidFill>
                      <a:schemeClr val="tx1"/>
                    </a:solidFill>
                  </a:endParaRPr>
                </a:p>
                <a:p>
                  <a:endParaRPr kumimoji="0" lang="en-US" altLang="zh-CN" sz="2000" b="0">
                    <a:solidFill>
                      <a:schemeClr val="tx1"/>
                    </a:solidFill>
                  </a:endParaRPr>
                </a:p>
              </p:txBody>
            </p:sp>
            <p:sp>
              <p:nvSpPr>
                <p:cNvPr id="65" name="Rectangle 715"/>
                <p:cNvSpPr>
                  <a:spLocks noChangeArrowheads="1"/>
                </p:cNvSpPr>
                <p:nvPr/>
              </p:nvSpPr>
              <p:spPr bwMode="auto">
                <a:xfrm>
                  <a:off x="849" y="2802"/>
                  <a:ext cx="1591"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34" name="Group 716"/>
              <p:cNvGrpSpPr/>
              <p:nvPr/>
            </p:nvGrpSpPr>
            <p:grpSpPr bwMode="auto">
              <a:xfrm>
                <a:off x="2440" y="2802"/>
                <a:ext cx="745" cy="403"/>
                <a:chOff x="2440" y="2802"/>
                <a:chExt cx="745" cy="403"/>
              </a:xfrm>
            </p:grpSpPr>
            <p:sp>
              <p:nvSpPr>
                <p:cNvPr id="62" name="Rectangle 717"/>
                <p:cNvSpPr>
                  <a:spLocks noChangeArrowheads="1"/>
                </p:cNvSpPr>
                <p:nvPr/>
              </p:nvSpPr>
              <p:spPr bwMode="auto">
                <a:xfrm>
                  <a:off x="2483" y="2802"/>
                  <a:ext cx="65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1     0     0</a:t>
                  </a:r>
                  <a:endParaRPr kumimoji="0" lang="en-US" altLang="zh-CN" sz="2000" b="0">
                    <a:solidFill>
                      <a:schemeClr val="tx1"/>
                    </a:solidFill>
                  </a:endParaRPr>
                </a:p>
                <a:p>
                  <a:endParaRPr kumimoji="0" lang="en-US" altLang="zh-CN" sz="2000" b="0">
                    <a:solidFill>
                      <a:schemeClr val="tx1"/>
                    </a:solidFill>
                  </a:endParaRPr>
                </a:p>
              </p:txBody>
            </p:sp>
            <p:sp>
              <p:nvSpPr>
                <p:cNvPr id="63" name="Rectangle 718"/>
                <p:cNvSpPr>
                  <a:spLocks noChangeArrowheads="1"/>
                </p:cNvSpPr>
                <p:nvPr/>
              </p:nvSpPr>
              <p:spPr bwMode="auto">
                <a:xfrm>
                  <a:off x="2440" y="2802"/>
                  <a:ext cx="745"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35" name="Group 719"/>
              <p:cNvGrpSpPr/>
              <p:nvPr/>
            </p:nvGrpSpPr>
            <p:grpSpPr bwMode="auto">
              <a:xfrm>
                <a:off x="0" y="3205"/>
                <a:ext cx="849" cy="403"/>
                <a:chOff x="0" y="3205"/>
                <a:chExt cx="849" cy="403"/>
              </a:xfrm>
            </p:grpSpPr>
            <p:sp>
              <p:nvSpPr>
                <p:cNvPr id="60" name="Rectangle 720"/>
                <p:cNvSpPr>
                  <a:spLocks noChangeArrowheads="1"/>
                </p:cNvSpPr>
                <p:nvPr/>
              </p:nvSpPr>
              <p:spPr bwMode="auto">
                <a:xfrm>
                  <a:off x="43" y="3205"/>
                  <a:ext cx="76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9/15≤</a:t>
                  </a:r>
                  <a:r>
                    <a:rPr kumimoji="0" lang="en-US" altLang="zh-CN" sz="2000" b="0" i="1">
                      <a:solidFill>
                        <a:schemeClr val="tx1"/>
                      </a:solidFill>
                    </a:rPr>
                    <a:t>u</a:t>
                  </a:r>
                  <a:r>
                    <a:rPr kumimoji="0" lang="en-US" altLang="zh-CN" sz="2000" b="0" baseline="-25000">
                      <a:solidFill>
                        <a:schemeClr val="tx1"/>
                      </a:solidFill>
                    </a:rPr>
                    <a:t>i</a:t>
                  </a:r>
                  <a:r>
                    <a:rPr kumimoji="0" lang="en-US" altLang="zh-CN" sz="2000" b="0">
                      <a:solidFill>
                        <a:schemeClr val="tx1"/>
                      </a:solidFill>
                    </a:rPr>
                    <a:t>&lt;11/15</a:t>
                  </a:r>
                  <a:endParaRPr kumimoji="0" lang="en-US" altLang="zh-CN" sz="2000" b="0">
                    <a:solidFill>
                      <a:schemeClr val="tx1"/>
                    </a:solidFill>
                  </a:endParaRPr>
                </a:p>
                <a:p>
                  <a:endParaRPr kumimoji="0" lang="en-US" altLang="zh-CN" sz="2000" b="0">
                    <a:solidFill>
                      <a:schemeClr val="tx1"/>
                    </a:solidFill>
                  </a:endParaRPr>
                </a:p>
              </p:txBody>
            </p:sp>
            <p:sp>
              <p:nvSpPr>
                <p:cNvPr id="61" name="Rectangle 721"/>
                <p:cNvSpPr>
                  <a:spLocks noChangeArrowheads="1"/>
                </p:cNvSpPr>
                <p:nvPr/>
              </p:nvSpPr>
              <p:spPr bwMode="auto">
                <a:xfrm>
                  <a:off x="0" y="3205"/>
                  <a:ext cx="849"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36" name="Group 722"/>
              <p:cNvGrpSpPr/>
              <p:nvPr/>
            </p:nvGrpSpPr>
            <p:grpSpPr bwMode="auto">
              <a:xfrm>
                <a:off x="849" y="3205"/>
                <a:ext cx="1591" cy="403"/>
                <a:chOff x="849" y="3205"/>
                <a:chExt cx="1591" cy="403"/>
              </a:xfrm>
            </p:grpSpPr>
            <p:sp>
              <p:nvSpPr>
                <p:cNvPr id="58" name="Rectangle 723"/>
                <p:cNvSpPr>
                  <a:spLocks noChangeArrowheads="1"/>
                </p:cNvSpPr>
                <p:nvPr/>
              </p:nvSpPr>
              <p:spPr bwMode="auto">
                <a:xfrm>
                  <a:off x="892" y="3205"/>
                  <a:ext cx="15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0     0      1     1     1     1     1</a:t>
                  </a:r>
                  <a:endParaRPr kumimoji="0" lang="en-US" altLang="zh-CN" sz="2000" b="0">
                    <a:solidFill>
                      <a:schemeClr val="tx1"/>
                    </a:solidFill>
                  </a:endParaRPr>
                </a:p>
                <a:p>
                  <a:endParaRPr kumimoji="0" lang="en-US" altLang="zh-CN" sz="2400" b="0">
                    <a:solidFill>
                      <a:schemeClr val="tx1"/>
                    </a:solidFill>
                  </a:endParaRPr>
                </a:p>
              </p:txBody>
            </p:sp>
            <p:sp>
              <p:nvSpPr>
                <p:cNvPr id="59" name="Rectangle 724"/>
                <p:cNvSpPr>
                  <a:spLocks noChangeArrowheads="1"/>
                </p:cNvSpPr>
                <p:nvPr/>
              </p:nvSpPr>
              <p:spPr bwMode="auto">
                <a:xfrm>
                  <a:off x="849" y="3205"/>
                  <a:ext cx="1591"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37" name="Group 725"/>
              <p:cNvGrpSpPr/>
              <p:nvPr/>
            </p:nvGrpSpPr>
            <p:grpSpPr bwMode="auto">
              <a:xfrm>
                <a:off x="2440" y="3205"/>
                <a:ext cx="745" cy="403"/>
                <a:chOff x="2440" y="3205"/>
                <a:chExt cx="745" cy="403"/>
              </a:xfrm>
            </p:grpSpPr>
            <p:sp>
              <p:nvSpPr>
                <p:cNvPr id="56" name="Rectangle 726"/>
                <p:cNvSpPr>
                  <a:spLocks noChangeArrowheads="1"/>
                </p:cNvSpPr>
                <p:nvPr/>
              </p:nvSpPr>
              <p:spPr bwMode="auto">
                <a:xfrm>
                  <a:off x="2483" y="3205"/>
                  <a:ext cx="65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1     0     1</a:t>
                  </a:r>
                  <a:endParaRPr kumimoji="0" lang="en-US" altLang="zh-CN" sz="2000" b="0">
                    <a:solidFill>
                      <a:schemeClr val="tx1"/>
                    </a:solidFill>
                  </a:endParaRPr>
                </a:p>
                <a:p>
                  <a:endParaRPr kumimoji="0" lang="en-US" altLang="zh-CN" sz="2000" b="0">
                    <a:solidFill>
                      <a:schemeClr val="tx1"/>
                    </a:solidFill>
                  </a:endParaRPr>
                </a:p>
              </p:txBody>
            </p:sp>
            <p:sp>
              <p:nvSpPr>
                <p:cNvPr id="57" name="Rectangle 727"/>
                <p:cNvSpPr>
                  <a:spLocks noChangeArrowheads="1"/>
                </p:cNvSpPr>
                <p:nvPr/>
              </p:nvSpPr>
              <p:spPr bwMode="auto">
                <a:xfrm>
                  <a:off x="2440" y="3205"/>
                  <a:ext cx="745"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38" name="Group 728"/>
              <p:cNvGrpSpPr/>
              <p:nvPr/>
            </p:nvGrpSpPr>
            <p:grpSpPr bwMode="auto">
              <a:xfrm>
                <a:off x="0" y="3608"/>
                <a:ext cx="849" cy="518"/>
                <a:chOff x="0" y="3608"/>
                <a:chExt cx="849" cy="518"/>
              </a:xfrm>
            </p:grpSpPr>
            <p:sp>
              <p:nvSpPr>
                <p:cNvPr id="54" name="Rectangle 729"/>
                <p:cNvSpPr>
                  <a:spLocks noChangeArrowheads="1"/>
                </p:cNvSpPr>
                <p:nvPr/>
              </p:nvSpPr>
              <p:spPr bwMode="auto">
                <a:xfrm>
                  <a:off x="43" y="3608"/>
                  <a:ext cx="76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11/15≤</a:t>
                  </a:r>
                  <a:r>
                    <a:rPr kumimoji="0" lang="en-US" altLang="zh-CN" sz="2000" b="0" i="1">
                      <a:solidFill>
                        <a:schemeClr val="tx1"/>
                      </a:solidFill>
                    </a:rPr>
                    <a:t>u</a:t>
                  </a:r>
                  <a:r>
                    <a:rPr kumimoji="0" lang="en-US" altLang="zh-CN" sz="2000" b="0" baseline="-25000">
                      <a:solidFill>
                        <a:schemeClr val="tx1"/>
                      </a:solidFill>
                    </a:rPr>
                    <a:t>i</a:t>
                  </a:r>
                  <a:r>
                    <a:rPr kumimoji="0" lang="en-US" altLang="zh-CN" sz="2000" b="0">
                      <a:solidFill>
                        <a:schemeClr val="tx1"/>
                      </a:solidFill>
                    </a:rPr>
                    <a:t>&lt;13/15</a:t>
                  </a:r>
                  <a:endParaRPr kumimoji="0" lang="en-US" altLang="zh-CN" sz="2000" b="0">
                    <a:solidFill>
                      <a:schemeClr val="tx1"/>
                    </a:solidFill>
                  </a:endParaRPr>
                </a:p>
                <a:p>
                  <a:endParaRPr kumimoji="0" lang="en-US" altLang="zh-CN" sz="2400" b="0">
                    <a:solidFill>
                      <a:schemeClr val="tx1"/>
                    </a:solidFill>
                  </a:endParaRPr>
                </a:p>
              </p:txBody>
            </p:sp>
            <p:sp>
              <p:nvSpPr>
                <p:cNvPr id="55" name="Rectangle 730"/>
                <p:cNvSpPr>
                  <a:spLocks noChangeArrowheads="1"/>
                </p:cNvSpPr>
                <p:nvPr/>
              </p:nvSpPr>
              <p:spPr bwMode="auto">
                <a:xfrm>
                  <a:off x="0" y="3608"/>
                  <a:ext cx="849"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39" name="Group 731"/>
              <p:cNvGrpSpPr/>
              <p:nvPr/>
            </p:nvGrpSpPr>
            <p:grpSpPr bwMode="auto">
              <a:xfrm>
                <a:off x="849" y="3608"/>
                <a:ext cx="1591" cy="518"/>
                <a:chOff x="849" y="3608"/>
                <a:chExt cx="1591" cy="518"/>
              </a:xfrm>
            </p:grpSpPr>
            <p:sp>
              <p:nvSpPr>
                <p:cNvPr id="52" name="Rectangle 732"/>
                <p:cNvSpPr>
                  <a:spLocks noChangeArrowheads="1"/>
                </p:cNvSpPr>
                <p:nvPr/>
              </p:nvSpPr>
              <p:spPr bwMode="auto">
                <a:xfrm>
                  <a:off x="892" y="3608"/>
                  <a:ext cx="150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0     1      1     1     1     1     1</a:t>
                  </a:r>
                  <a:endParaRPr kumimoji="0" lang="en-US" altLang="zh-CN" sz="2000" b="0">
                    <a:solidFill>
                      <a:schemeClr val="tx1"/>
                    </a:solidFill>
                  </a:endParaRPr>
                </a:p>
                <a:p>
                  <a:endParaRPr kumimoji="0" lang="en-US" altLang="zh-CN" sz="2000" b="0">
                    <a:solidFill>
                      <a:schemeClr val="tx1"/>
                    </a:solidFill>
                  </a:endParaRPr>
                </a:p>
              </p:txBody>
            </p:sp>
            <p:sp>
              <p:nvSpPr>
                <p:cNvPr id="53" name="Rectangle 733"/>
                <p:cNvSpPr>
                  <a:spLocks noChangeArrowheads="1"/>
                </p:cNvSpPr>
                <p:nvPr/>
              </p:nvSpPr>
              <p:spPr bwMode="auto">
                <a:xfrm>
                  <a:off x="849" y="3608"/>
                  <a:ext cx="1591"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40" name="Group 734"/>
              <p:cNvGrpSpPr/>
              <p:nvPr/>
            </p:nvGrpSpPr>
            <p:grpSpPr bwMode="auto">
              <a:xfrm>
                <a:off x="2440" y="3608"/>
                <a:ext cx="745" cy="518"/>
                <a:chOff x="2440" y="3608"/>
                <a:chExt cx="745" cy="518"/>
              </a:xfrm>
            </p:grpSpPr>
            <p:sp>
              <p:nvSpPr>
                <p:cNvPr id="50" name="Rectangle 735"/>
                <p:cNvSpPr>
                  <a:spLocks noChangeArrowheads="1"/>
                </p:cNvSpPr>
                <p:nvPr/>
              </p:nvSpPr>
              <p:spPr bwMode="auto">
                <a:xfrm>
                  <a:off x="2483" y="3608"/>
                  <a:ext cx="65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1     1     0</a:t>
                  </a:r>
                  <a:endParaRPr kumimoji="0" lang="en-US" altLang="zh-CN" sz="2000" b="0">
                    <a:solidFill>
                      <a:schemeClr val="tx1"/>
                    </a:solidFill>
                  </a:endParaRPr>
                </a:p>
                <a:p>
                  <a:endParaRPr kumimoji="0" lang="en-US" altLang="zh-CN" sz="2000" b="0">
                    <a:solidFill>
                      <a:schemeClr val="tx1"/>
                    </a:solidFill>
                  </a:endParaRPr>
                </a:p>
              </p:txBody>
            </p:sp>
            <p:sp>
              <p:nvSpPr>
                <p:cNvPr id="51" name="Rectangle 736"/>
                <p:cNvSpPr>
                  <a:spLocks noChangeArrowheads="1"/>
                </p:cNvSpPr>
                <p:nvPr/>
              </p:nvSpPr>
              <p:spPr bwMode="auto">
                <a:xfrm>
                  <a:off x="2440" y="3608"/>
                  <a:ext cx="745"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41" name="Group 737"/>
              <p:cNvGrpSpPr/>
              <p:nvPr/>
            </p:nvGrpSpPr>
            <p:grpSpPr bwMode="auto">
              <a:xfrm>
                <a:off x="0" y="4126"/>
                <a:ext cx="849" cy="403"/>
                <a:chOff x="0" y="4126"/>
                <a:chExt cx="849" cy="403"/>
              </a:xfrm>
            </p:grpSpPr>
            <p:sp>
              <p:nvSpPr>
                <p:cNvPr id="48" name="Rectangle 738"/>
                <p:cNvSpPr>
                  <a:spLocks noChangeArrowheads="1"/>
                </p:cNvSpPr>
                <p:nvPr/>
              </p:nvSpPr>
              <p:spPr bwMode="auto">
                <a:xfrm>
                  <a:off x="43" y="4126"/>
                  <a:ext cx="76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13/15≤</a:t>
                  </a:r>
                  <a:r>
                    <a:rPr kumimoji="0" lang="en-US" altLang="zh-CN" sz="2000" b="0" i="1">
                      <a:solidFill>
                        <a:schemeClr val="tx1"/>
                      </a:solidFill>
                    </a:rPr>
                    <a:t>u</a:t>
                  </a:r>
                  <a:r>
                    <a:rPr kumimoji="0" lang="en-US" altLang="zh-CN" sz="2000" b="0" baseline="-25000">
                      <a:solidFill>
                        <a:schemeClr val="tx1"/>
                      </a:solidFill>
                    </a:rPr>
                    <a:t>i</a:t>
                  </a:r>
                  <a:r>
                    <a:rPr kumimoji="0" lang="en-US" altLang="zh-CN" sz="2000" b="0">
                      <a:solidFill>
                        <a:schemeClr val="tx1"/>
                      </a:solidFill>
                    </a:rPr>
                    <a:t>&lt;1</a:t>
                  </a:r>
                  <a:endParaRPr kumimoji="0" lang="en-US" altLang="zh-CN" sz="2000" b="0">
                    <a:solidFill>
                      <a:schemeClr val="tx1"/>
                    </a:solidFill>
                  </a:endParaRPr>
                </a:p>
                <a:p>
                  <a:endParaRPr kumimoji="0" lang="en-US" altLang="zh-CN" sz="2000" b="0">
                    <a:solidFill>
                      <a:schemeClr val="tx1"/>
                    </a:solidFill>
                  </a:endParaRPr>
                </a:p>
              </p:txBody>
            </p:sp>
            <p:sp>
              <p:nvSpPr>
                <p:cNvPr id="49" name="Rectangle 739"/>
                <p:cNvSpPr>
                  <a:spLocks noChangeArrowheads="1"/>
                </p:cNvSpPr>
                <p:nvPr/>
              </p:nvSpPr>
              <p:spPr bwMode="auto">
                <a:xfrm>
                  <a:off x="0" y="4126"/>
                  <a:ext cx="849"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42" name="Group 740"/>
              <p:cNvGrpSpPr/>
              <p:nvPr/>
            </p:nvGrpSpPr>
            <p:grpSpPr bwMode="auto">
              <a:xfrm>
                <a:off x="849" y="4126"/>
                <a:ext cx="1591" cy="403"/>
                <a:chOff x="849" y="4126"/>
                <a:chExt cx="1591" cy="403"/>
              </a:xfrm>
            </p:grpSpPr>
            <p:sp>
              <p:nvSpPr>
                <p:cNvPr id="46" name="Rectangle 741"/>
                <p:cNvSpPr>
                  <a:spLocks noChangeArrowheads="1"/>
                </p:cNvSpPr>
                <p:nvPr/>
              </p:nvSpPr>
              <p:spPr bwMode="auto">
                <a:xfrm>
                  <a:off x="892" y="4126"/>
                  <a:ext cx="15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1     1      1     1     1     1     1</a:t>
                  </a:r>
                  <a:endParaRPr kumimoji="0" lang="en-US" altLang="zh-CN" sz="2000" b="0">
                    <a:solidFill>
                      <a:schemeClr val="tx1"/>
                    </a:solidFill>
                  </a:endParaRPr>
                </a:p>
                <a:p>
                  <a:endParaRPr kumimoji="0" lang="en-US" altLang="zh-CN" sz="2000" b="0">
                    <a:solidFill>
                      <a:schemeClr val="tx1"/>
                    </a:solidFill>
                  </a:endParaRPr>
                </a:p>
              </p:txBody>
            </p:sp>
            <p:sp>
              <p:nvSpPr>
                <p:cNvPr id="47" name="Rectangle 742"/>
                <p:cNvSpPr>
                  <a:spLocks noChangeArrowheads="1"/>
                </p:cNvSpPr>
                <p:nvPr/>
              </p:nvSpPr>
              <p:spPr bwMode="auto">
                <a:xfrm>
                  <a:off x="849" y="4126"/>
                  <a:ext cx="1591"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nvGrpSpPr>
              <p:cNvPr id="43" name="Group 743"/>
              <p:cNvGrpSpPr/>
              <p:nvPr/>
            </p:nvGrpSpPr>
            <p:grpSpPr bwMode="auto">
              <a:xfrm>
                <a:off x="2440" y="4126"/>
                <a:ext cx="745" cy="403"/>
                <a:chOff x="2440" y="4126"/>
                <a:chExt cx="745" cy="403"/>
              </a:xfrm>
            </p:grpSpPr>
            <p:sp>
              <p:nvSpPr>
                <p:cNvPr id="44" name="Rectangle 744"/>
                <p:cNvSpPr>
                  <a:spLocks noChangeArrowheads="1"/>
                </p:cNvSpPr>
                <p:nvPr/>
              </p:nvSpPr>
              <p:spPr bwMode="auto">
                <a:xfrm>
                  <a:off x="2483" y="4126"/>
                  <a:ext cx="65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2000" b="0">
                      <a:solidFill>
                        <a:schemeClr val="tx1"/>
                      </a:solidFill>
                    </a:rPr>
                    <a:t>1     1     1</a:t>
                  </a:r>
                  <a:endParaRPr kumimoji="0" lang="en-US" altLang="zh-CN" sz="2000" b="0">
                    <a:solidFill>
                      <a:schemeClr val="tx1"/>
                    </a:solidFill>
                  </a:endParaRPr>
                </a:p>
                <a:p>
                  <a:endParaRPr kumimoji="0" lang="en-US" altLang="zh-CN" sz="2000" b="0">
                    <a:solidFill>
                      <a:schemeClr val="tx1"/>
                    </a:solidFill>
                  </a:endParaRPr>
                </a:p>
              </p:txBody>
            </p:sp>
            <p:sp>
              <p:nvSpPr>
                <p:cNvPr id="45" name="Rectangle 745"/>
                <p:cNvSpPr>
                  <a:spLocks noChangeArrowheads="1"/>
                </p:cNvSpPr>
                <p:nvPr/>
              </p:nvSpPr>
              <p:spPr bwMode="auto">
                <a:xfrm>
                  <a:off x="2440" y="4126"/>
                  <a:ext cx="745"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grpSp>
        <p:sp>
          <p:nvSpPr>
            <p:cNvPr id="14" name="Rectangle 746"/>
            <p:cNvSpPr>
              <a:spLocks noChangeArrowheads="1"/>
            </p:cNvSpPr>
            <p:nvPr/>
          </p:nvSpPr>
          <p:spPr bwMode="auto">
            <a:xfrm>
              <a:off x="-3" y="381"/>
              <a:ext cx="3191" cy="4151"/>
            </a:xfrm>
            <a:prstGeom prst="rect">
              <a:avLst/>
            </a:prstGeom>
            <a:noFill/>
            <a:ln w="11112">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sp>
        <p:nvSpPr>
          <p:cNvPr id="102" name="Rectangle 747"/>
          <p:cNvSpPr>
            <a:spLocks noChangeArrowheads="1"/>
          </p:cNvSpPr>
          <p:nvPr/>
        </p:nvSpPr>
        <p:spPr bwMode="auto">
          <a:xfrm>
            <a:off x="1528763" y="327025"/>
            <a:ext cx="609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kumimoji="0" lang="en-US" altLang="zh-CN" sz="900" b="0" dirty="0">
                <a:solidFill>
                  <a:schemeClr val="tx1"/>
                </a:solidFill>
              </a:rPr>
              <a:t>   </a:t>
            </a:r>
            <a:r>
              <a:rPr kumimoji="0" lang="en-US" altLang="zh-CN" sz="1000" b="0" dirty="0">
                <a:solidFill>
                  <a:schemeClr val="tx1"/>
                </a:solidFill>
              </a:rPr>
              <a:t>               </a:t>
            </a:r>
            <a:r>
              <a:rPr kumimoji="0" lang="en-US" altLang="zh-CN" sz="900" b="0" dirty="0">
                <a:solidFill>
                  <a:schemeClr val="tx1"/>
                </a:solidFill>
                <a:ea typeface="黑体" panose="02010609060101010101" pitchFamily="49" charset="-122"/>
              </a:rPr>
              <a:t>  </a:t>
            </a:r>
            <a:r>
              <a:rPr kumimoji="0" lang="zh-CN" altLang="en-US" sz="2400" b="0" dirty="0">
                <a:solidFill>
                  <a:schemeClr val="tx1"/>
                </a:solidFill>
                <a:ea typeface="黑体" panose="02010609060101010101" pitchFamily="49" charset="-122"/>
              </a:rPr>
              <a:t>并行比较型</a:t>
            </a:r>
            <a:r>
              <a:rPr kumimoji="0" lang="en-US" altLang="zh-CN" sz="2400" b="0" dirty="0">
                <a:solidFill>
                  <a:schemeClr val="tx1"/>
                </a:solidFill>
                <a:ea typeface="黑体" panose="02010609060101010101" pitchFamily="49" charset="-122"/>
              </a:rPr>
              <a:t>A/D</a:t>
            </a:r>
            <a:r>
              <a:rPr kumimoji="0" lang="zh-CN" altLang="en-US" sz="2400" b="0" dirty="0">
                <a:solidFill>
                  <a:schemeClr val="tx1"/>
                </a:solidFill>
                <a:ea typeface="黑体" panose="02010609060101010101" pitchFamily="49" charset="-122"/>
              </a:rPr>
              <a:t>转换器的输入输出关系</a:t>
            </a:r>
            <a:endParaRPr kumimoji="0" lang="zh-CN" altLang="en-US" sz="2400" b="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idx="4294967295"/>
          </p:nvPr>
        </p:nvSpPr>
        <p:spPr>
          <a:xfrm>
            <a:off x="216817" y="158814"/>
            <a:ext cx="3714161" cy="528638"/>
          </a:xfrm>
          <a:noFill/>
        </p:spPr>
        <p:txBody>
          <a:bodyPr/>
          <a:lstStyle/>
          <a:p>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二</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反馈比较型</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ADC</a:t>
            </a: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1891" name="Rectangle 3"/>
          <p:cNvSpPr>
            <a:spLocks noGrp="1" noChangeArrowheads="1"/>
          </p:cNvSpPr>
          <p:nvPr>
            <p:ph type="body" idx="4294967295"/>
          </p:nvPr>
        </p:nvSpPr>
        <p:spPr>
          <a:xfrm>
            <a:off x="301657" y="1258165"/>
            <a:ext cx="8326438" cy="731837"/>
          </a:xfrm>
          <a:prstGeom prst="rect">
            <a:avLst/>
          </a:prstGeom>
          <a:noFill/>
        </p:spPr>
        <p:txBody>
          <a:bodyPr/>
          <a:lstStyle/>
          <a:p>
            <a:pPr>
              <a:buFontTx/>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）取一个数字量加到</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转换器上，则得到一个对应的输出模拟电压。</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1892" name="Text Box 4"/>
          <p:cNvSpPr txBox="1">
            <a:spLocks noChangeArrowheads="1"/>
          </p:cNvSpPr>
          <p:nvPr/>
        </p:nvSpPr>
        <p:spPr bwMode="auto">
          <a:xfrm>
            <a:off x="333276" y="2177130"/>
            <a:ext cx="86407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a:t>
            </a:r>
            <a:r>
              <a:rPr kumimoji="1"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2</a:t>
            </a:r>
            <a:r>
              <a:rPr kumimoji="1"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 将得到的模拟电压和要转换的模拟电压比较，若二者不相等，则调整所加的数字量，直到两个模拟电压最接近为止。</a:t>
            </a:r>
            <a:endParaRPr kumimoji="1"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sp>
        <p:nvSpPr>
          <p:cNvPr id="421893" name="Text Box 5"/>
          <p:cNvSpPr txBox="1">
            <a:spLocks noChangeArrowheads="1"/>
          </p:cNvSpPr>
          <p:nvPr/>
        </p:nvSpPr>
        <p:spPr bwMode="auto">
          <a:xfrm>
            <a:off x="323850" y="3152658"/>
            <a:ext cx="806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a:t>
            </a:r>
            <a:r>
              <a:rPr kumimoji="1"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3</a:t>
            </a:r>
            <a:r>
              <a:rPr kumimoji="1"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）最后所取得数字量即为所求的转换结果。</a:t>
            </a:r>
            <a:endParaRPr kumimoji="1"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sp>
        <p:nvSpPr>
          <p:cNvPr id="421894" name="Text Box 6"/>
          <p:cNvSpPr txBox="1">
            <a:spLocks noChangeArrowheads="1"/>
          </p:cNvSpPr>
          <p:nvPr/>
        </p:nvSpPr>
        <p:spPr bwMode="auto">
          <a:xfrm>
            <a:off x="611188" y="785499"/>
            <a:ext cx="13954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思路：</a:t>
            </a:r>
            <a:endPar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421895" name="Text Box 7"/>
          <p:cNvSpPr txBox="1">
            <a:spLocks noChangeArrowheads="1"/>
          </p:cNvSpPr>
          <p:nvPr/>
        </p:nvSpPr>
        <p:spPr bwMode="auto">
          <a:xfrm>
            <a:off x="431800" y="3696190"/>
            <a:ext cx="28352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、计数型</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ADC</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1896" name="Text Box 8"/>
          <p:cNvSpPr txBox="1">
            <a:spLocks noChangeArrowheads="1"/>
          </p:cNvSpPr>
          <p:nvPr/>
        </p:nvSpPr>
        <p:spPr bwMode="auto">
          <a:xfrm>
            <a:off x="566738" y="4238625"/>
            <a:ext cx="7991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实现方法：</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所取数字量从</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000…00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开始，然后逐次加</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，直到对应的模拟输出电压最接近要转换的输入模拟电压。</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1897" name="Text Box 9"/>
          <p:cNvSpPr txBox="1">
            <a:spLocks noChangeArrowheads="1"/>
          </p:cNvSpPr>
          <p:nvPr/>
        </p:nvSpPr>
        <p:spPr bwMode="auto">
          <a:xfrm>
            <a:off x="566738" y="5138738"/>
            <a:ext cx="8135937" cy="83099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缺点：</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转换速度太慢，当输出为</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n</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位二进制数时，最长转换时间为</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2</a:t>
            </a:r>
            <a:r>
              <a:rPr kumimoji="1" lang="en-US" altLang="zh-CN" sz="2400" b="1"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rPr>
              <a:t>n</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-1</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倍的时钟信号周期。</a:t>
            </a:r>
            <a:endPar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421899" name="Text Box 11"/>
          <p:cNvSpPr txBox="1">
            <a:spLocks noChangeArrowheads="1"/>
          </p:cNvSpPr>
          <p:nvPr/>
        </p:nvSpPr>
        <p:spPr bwMode="auto">
          <a:xfrm>
            <a:off x="2740533" y="6101876"/>
            <a:ext cx="2858989" cy="46166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latinLnBrk="0" hangingPunct="1">
              <a:lnSpc>
                <a:spcPct val="100000"/>
              </a:lnSpc>
              <a:spcBef>
                <a:spcPct val="50000"/>
              </a:spcBef>
              <a:buClrTx/>
              <a:buSzTx/>
              <a:buFontTx/>
              <a:buNone/>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如何提高转换速度？</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21890"/>
                                        </p:tgtEl>
                                        <p:attrNameLst>
                                          <p:attrName>style.visibility</p:attrName>
                                        </p:attrNameLst>
                                      </p:cBhvr>
                                      <p:to>
                                        <p:strVal val="visible"/>
                                      </p:to>
                                    </p:set>
                                    <p:animEffect transition="in" filter="blinds(horizontal)">
                                      <p:cBhvr>
                                        <p:cTn id="7" dur="500"/>
                                        <p:tgtEl>
                                          <p:spTgt spid="4218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1894"/>
                                        </p:tgtEl>
                                        <p:attrNameLst>
                                          <p:attrName>style.visibility</p:attrName>
                                        </p:attrNameLst>
                                      </p:cBhvr>
                                      <p:to>
                                        <p:strVal val="visible"/>
                                      </p:to>
                                    </p:set>
                                    <p:animEffect transition="in" filter="wipe(left)">
                                      <p:cBhvr>
                                        <p:cTn id="12" dur="500"/>
                                        <p:tgtEl>
                                          <p:spTgt spid="4218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1891">
                                            <p:txEl>
                                              <p:pRg st="0" end="0"/>
                                            </p:txEl>
                                          </p:spTgt>
                                        </p:tgtEl>
                                        <p:attrNameLst>
                                          <p:attrName>style.visibility</p:attrName>
                                        </p:attrNameLst>
                                      </p:cBhvr>
                                      <p:to>
                                        <p:strVal val="visible"/>
                                      </p:to>
                                    </p:set>
                                    <p:animEffect transition="in" filter="blinds(horizontal)">
                                      <p:cBhvr>
                                        <p:cTn id="17" dur="500"/>
                                        <p:tgtEl>
                                          <p:spTgt spid="42189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1892"/>
                                        </p:tgtEl>
                                        <p:attrNameLst>
                                          <p:attrName>style.visibility</p:attrName>
                                        </p:attrNameLst>
                                      </p:cBhvr>
                                      <p:to>
                                        <p:strVal val="visible"/>
                                      </p:to>
                                    </p:set>
                                    <p:animEffect transition="in" filter="blinds(horizontal)">
                                      <p:cBhvr>
                                        <p:cTn id="22" dur="500"/>
                                        <p:tgtEl>
                                          <p:spTgt spid="42189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1893"/>
                                        </p:tgtEl>
                                        <p:attrNameLst>
                                          <p:attrName>style.visibility</p:attrName>
                                        </p:attrNameLst>
                                      </p:cBhvr>
                                      <p:to>
                                        <p:strVal val="visible"/>
                                      </p:to>
                                    </p:set>
                                    <p:animEffect transition="in" filter="blinds(horizontal)">
                                      <p:cBhvr>
                                        <p:cTn id="27" dur="500"/>
                                        <p:tgtEl>
                                          <p:spTgt spid="4218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1895"/>
                                        </p:tgtEl>
                                        <p:attrNameLst>
                                          <p:attrName>style.visibility</p:attrName>
                                        </p:attrNameLst>
                                      </p:cBhvr>
                                      <p:to>
                                        <p:strVal val="visible"/>
                                      </p:to>
                                    </p:set>
                                    <p:animEffect transition="in" filter="blinds(horizontal)">
                                      <p:cBhvr>
                                        <p:cTn id="32" dur="500"/>
                                        <p:tgtEl>
                                          <p:spTgt spid="42189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21896"/>
                                        </p:tgtEl>
                                        <p:attrNameLst>
                                          <p:attrName>style.visibility</p:attrName>
                                        </p:attrNameLst>
                                      </p:cBhvr>
                                      <p:to>
                                        <p:strVal val="visible"/>
                                      </p:to>
                                    </p:set>
                                    <p:animEffect transition="in" filter="blinds(horizontal)">
                                      <p:cBhvr>
                                        <p:cTn id="37" dur="500"/>
                                        <p:tgtEl>
                                          <p:spTgt spid="42189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1897"/>
                                        </p:tgtEl>
                                        <p:attrNameLst>
                                          <p:attrName>style.visibility</p:attrName>
                                        </p:attrNameLst>
                                      </p:cBhvr>
                                      <p:to>
                                        <p:strVal val="visible"/>
                                      </p:to>
                                    </p:set>
                                    <p:animEffect transition="in" filter="blinds(horizontal)">
                                      <p:cBhvr>
                                        <p:cTn id="42" dur="500"/>
                                        <p:tgtEl>
                                          <p:spTgt spid="42189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21899"/>
                                        </p:tgtEl>
                                        <p:attrNameLst>
                                          <p:attrName>style.visibility</p:attrName>
                                        </p:attrNameLst>
                                      </p:cBhvr>
                                      <p:to>
                                        <p:strVal val="visible"/>
                                      </p:to>
                                    </p:set>
                                    <p:animEffect transition="in" filter="blinds(horizontal)">
                                      <p:cBhvr>
                                        <p:cTn id="47" dur="500"/>
                                        <p:tgtEl>
                                          <p:spTgt spid="421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0" grpId="0"/>
      <p:bldP spid="421891" grpId="0" build="p"/>
      <p:bldP spid="421892" grpId="0"/>
      <p:bldP spid="421893" grpId="0"/>
      <p:bldP spid="421894" grpId="0"/>
      <p:bldP spid="421895" grpId="0"/>
      <p:bldP spid="421896" grpId="0"/>
      <p:bldP spid="421897" grpId="0"/>
      <p:bldP spid="42189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2914" name="Rectangle 2"/>
          <p:cNvSpPr>
            <a:spLocks noGrp="1" noChangeArrowheads="1"/>
          </p:cNvSpPr>
          <p:nvPr>
            <p:ph type="title" idx="4294967295"/>
          </p:nvPr>
        </p:nvSpPr>
        <p:spPr>
          <a:xfrm>
            <a:off x="254524" y="116740"/>
            <a:ext cx="5043340" cy="590550"/>
          </a:xfrm>
          <a:noFill/>
        </p:spPr>
        <p:txBody>
          <a:bodyPr/>
          <a:lstStyle/>
          <a:p>
            <a:r>
              <a:rPr lang="en-US" altLang="zh-CN"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逐次渐近（逼近）型</a:t>
            </a:r>
            <a:r>
              <a:rPr lang="en-US" altLang="zh-CN"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转换器</a:t>
            </a:r>
            <a:endParaRPr lang="zh-CN" altLang="en-US"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2915" name="Text Box 3"/>
          <p:cNvSpPr txBox="1">
            <a:spLocks noChangeArrowheads="1"/>
          </p:cNvSpPr>
          <p:nvPr/>
        </p:nvSpPr>
        <p:spPr bwMode="auto">
          <a:xfrm>
            <a:off x="685507" y="1299633"/>
            <a:ext cx="6384598" cy="535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1" i="0" u="none" strike="noStrike" kern="1200" cap="none" spc="0" normalizeH="0" baseline="0" noProof="0" dirty="0">
                <a:solidFill>
                  <a:schemeClr val="tx1"/>
                </a:solidFill>
                <a:effectLst/>
                <a:uLnTx/>
                <a:uFillTx/>
                <a:latin typeface="黑体" panose="02010609060101010101" pitchFamily="49" charset="-122"/>
                <a:ea typeface="黑体" panose="02010609060101010101" pitchFamily="49" charset="-122"/>
              </a:rPr>
              <a:t>逐次逼近转换过程与用天平称物重非常相似 。</a:t>
            </a:r>
            <a:endParaRPr kumimoji="1" lang="zh-CN" altLang="en-US" sz="2400" b="1" i="0" u="none" strike="noStrike" kern="1200" cap="none" spc="0" normalizeH="0" baseline="0" noProof="0" dirty="0">
              <a:solidFill>
                <a:schemeClr val="tx1"/>
              </a:solidFill>
              <a:effectLst/>
              <a:uLnTx/>
              <a:uFillTx/>
              <a:latin typeface="黑体" panose="02010609060101010101" pitchFamily="49" charset="-122"/>
              <a:ea typeface="黑体" panose="02010609060101010101" pitchFamily="49" charset="-122"/>
            </a:endParaRPr>
          </a:p>
        </p:txBody>
      </p:sp>
      <p:grpSp>
        <p:nvGrpSpPr>
          <p:cNvPr id="422916" name="Group 4"/>
          <p:cNvGrpSpPr/>
          <p:nvPr/>
        </p:nvGrpSpPr>
        <p:grpSpPr bwMode="auto">
          <a:xfrm>
            <a:off x="274320" y="3215641"/>
            <a:ext cx="8763000" cy="3331528"/>
            <a:chOff x="193" y="2075"/>
            <a:chExt cx="5567" cy="1680"/>
          </a:xfrm>
        </p:grpSpPr>
        <p:sp>
          <p:nvSpPr>
            <p:cNvPr id="422917" name="Rectangle 5"/>
            <p:cNvSpPr>
              <a:spLocks noChangeArrowheads="1"/>
            </p:cNvSpPr>
            <p:nvPr/>
          </p:nvSpPr>
          <p:spPr bwMode="auto">
            <a:xfrm>
              <a:off x="215" y="2132"/>
              <a:ext cx="5472" cy="1616"/>
            </a:xfrm>
            <a:prstGeom prst="rect">
              <a:avLst/>
            </a:prstGeom>
            <a:solidFill>
              <a:schemeClr val="bg1"/>
            </a:solidFill>
            <a:ln w="190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2918" name="Line 6"/>
            <p:cNvSpPr>
              <a:spLocks noChangeShapeType="1"/>
            </p:cNvSpPr>
            <p:nvPr/>
          </p:nvSpPr>
          <p:spPr bwMode="auto">
            <a:xfrm>
              <a:off x="202" y="2127"/>
              <a:ext cx="548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2919" name="Line 7"/>
            <p:cNvSpPr>
              <a:spLocks noChangeShapeType="1"/>
            </p:cNvSpPr>
            <p:nvPr/>
          </p:nvSpPr>
          <p:spPr bwMode="auto">
            <a:xfrm>
              <a:off x="202" y="2444"/>
              <a:ext cx="548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2920" name="Text Box 8"/>
            <p:cNvSpPr txBox="1">
              <a:spLocks noChangeArrowheads="1"/>
            </p:cNvSpPr>
            <p:nvPr/>
          </p:nvSpPr>
          <p:spPr bwMode="auto">
            <a:xfrm>
              <a:off x="981" y="2127"/>
              <a:ext cx="763" cy="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800" b="1" i="0" u="none" strike="noStrike" kern="1200" cap="none" spc="0" normalizeH="0" baseline="0" noProof="0" dirty="0">
                  <a:solidFill>
                    <a:schemeClr val="tx1"/>
                  </a:solidFill>
                  <a:effectLst/>
                  <a:uLnTx/>
                  <a:uFillTx/>
                  <a:latin typeface="黑体" panose="02010609060101010101" pitchFamily="49" charset="-122"/>
                  <a:ea typeface="黑体" panose="02010609060101010101" pitchFamily="49" charset="-122"/>
                </a:rPr>
                <a:t>所加砝码重量</a:t>
              </a:r>
              <a:endParaRPr kumimoji="1" lang="zh-CN" altLang="en-US" sz="1800" b="1" i="0" u="none" strike="noStrike" kern="1200" cap="none" spc="0" normalizeH="0" baseline="0" noProof="0" dirty="0">
                <a:solidFill>
                  <a:schemeClr val="tx1"/>
                </a:solidFill>
                <a:effectLst/>
                <a:uLnTx/>
                <a:uFillTx/>
                <a:latin typeface="黑体" panose="02010609060101010101" pitchFamily="49" charset="-122"/>
                <a:ea typeface="黑体" panose="02010609060101010101" pitchFamily="49" charset="-122"/>
              </a:endParaRPr>
            </a:p>
          </p:txBody>
        </p:sp>
        <p:sp>
          <p:nvSpPr>
            <p:cNvPr id="422921" name="Text Box 9"/>
            <p:cNvSpPr txBox="1">
              <a:spLocks noChangeArrowheads="1"/>
            </p:cNvSpPr>
            <p:nvPr/>
          </p:nvSpPr>
          <p:spPr bwMode="auto">
            <a:xfrm>
              <a:off x="275" y="2454"/>
              <a:ext cx="854" cy="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1800" dirty="0">
                  <a:solidFill>
                    <a:schemeClr val="tx1"/>
                  </a:solidFill>
                  <a:latin typeface="黑体" panose="02010609060101010101" pitchFamily="49" charset="-122"/>
                  <a:ea typeface="黑体" panose="02010609060101010101" pitchFamily="49" charset="-122"/>
                </a:rPr>
                <a:t>第一次</a:t>
              </a: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2922" name="Line 10"/>
            <p:cNvSpPr>
              <a:spLocks noChangeShapeType="1"/>
            </p:cNvSpPr>
            <p:nvPr/>
          </p:nvSpPr>
          <p:spPr bwMode="auto">
            <a:xfrm>
              <a:off x="208" y="2774"/>
              <a:ext cx="548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2923" name="Line 11"/>
            <p:cNvSpPr>
              <a:spLocks noChangeShapeType="1"/>
            </p:cNvSpPr>
            <p:nvPr/>
          </p:nvSpPr>
          <p:spPr bwMode="auto">
            <a:xfrm>
              <a:off x="193" y="3096"/>
              <a:ext cx="549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2924" name="Line 12"/>
            <p:cNvSpPr>
              <a:spLocks noChangeShapeType="1"/>
            </p:cNvSpPr>
            <p:nvPr/>
          </p:nvSpPr>
          <p:spPr bwMode="auto">
            <a:xfrm>
              <a:off x="202" y="3420"/>
              <a:ext cx="548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2925" name="Line 13"/>
            <p:cNvSpPr>
              <a:spLocks noChangeShapeType="1"/>
            </p:cNvSpPr>
            <p:nvPr/>
          </p:nvSpPr>
          <p:spPr bwMode="auto">
            <a:xfrm>
              <a:off x="202" y="3753"/>
              <a:ext cx="548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2926" name="Text Box 14"/>
            <p:cNvSpPr txBox="1">
              <a:spLocks noChangeArrowheads="1"/>
            </p:cNvSpPr>
            <p:nvPr/>
          </p:nvSpPr>
          <p:spPr bwMode="auto">
            <a:xfrm>
              <a:off x="263" y="2802"/>
              <a:ext cx="854" cy="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1800" dirty="0">
                  <a:solidFill>
                    <a:schemeClr val="tx1"/>
                  </a:solidFill>
                  <a:latin typeface="黑体" panose="02010609060101010101" pitchFamily="49" charset="-122"/>
                  <a:ea typeface="黑体" panose="02010609060101010101" pitchFamily="49" charset="-122"/>
                </a:rPr>
                <a:t>第二次</a:t>
              </a: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2927" name="Text Box 15"/>
            <p:cNvSpPr txBox="1">
              <a:spLocks noChangeArrowheads="1"/>
            </p:cNvSpPr>
            <p:nvPr/>
          </p:nvSpPr>
          <p:spPr bwMode="auto">
            <a:xfrm>
              <a:off x="269" y="3123"/>
              <a:ext cx="854" cy="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1800" dirty="0">
                  <a:solidFill>
                    <a:schemeClr val="tx1"/>
                  </a:solidFill>
                  <a:latin typeface="黑体" panose="02010609060101010101" pitchFamily="49" charset="-122"/>
                  <a:ea typeface="黑体" panose="02010609060101010101" pitchFamily="49" charset="-122"/>
                </a:rPr>
                <a:t>第三次</a:t>
              </a: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2928" name="Text Box 16"/>
            <p:cNvSpPr txBox="1">
              <a:spLocks noChangeArrowheads="1"/>
            </p:cNvSpPr>
            <p:nvPr/>
          </p:nvSpPr>
          <p:spPr bwMode="auto">
            <a:xfrm>
              <a:off x="275" y="3444"/>
              <a:ext cx="854" cy="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1800" dirty="0">
                  <a:solidFill>
                    <a:schemeClr val="tx1"/>
                  </a:solidFill>
                  <a:latin typeface="黑体" panose="02010609060101010101" pitchFamily="49" charset="-122"/>
                  <a:ea typeface="黑体" panose="02010609060101010101" pitchFamily="49" charset="-122"/>
                </a:rPr>
                <a:t>第四次</a:t>
              </a: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2929" name="Text Box 17"/>
            <p:cNvSpPr txBox="1">
              <a:spLocks noChangeArrowheads="1"/>
            </p:cNvSpPr>
            <p:nvPr/>
          </p:nvSpPr>
          <p:spPr bwMode="auto">
            <a:xfrm>
              <a:off x="982" y="2809"/>
              <a:ext cx="662" cy="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1800" dirty="0">
                  <a:solidFill>
                    <a:schemeClr val="tx1"/>
                  </a:solidFill>
                  <a:latin typeface="黑体" panose="02010609060101010101" pitchFamily="49" charset="-122"/>
                  <a:ea typeface="黑体" panose="02010609060101010101" pitchFamily="49" charset="-122"/>
                </a:rPr>
                <a:t>再加</a:t>
              </a:r>
              <a:r>
                <a:rPr lang="en-US" altLang="zh-CN" sz="1800" dirty="0">
                  <a:solidFill>
                    <a:schemeClr val="tx1"/>
                  </a:solidFill>
                  <a:latin typeface="黑体" panose="02010609060101010101" pitchFamily="49" charset="-122"/>
                  <a:ea typeface="黑体" panose="02010609060101010101" pitchFamily="49" charset="-122"/>
                </a:rPr>
                <a:t>4</a:t>
              </a:r>
              <a:r>
                <a:rPr lang="zh-CN" altLang="en-US" sz="1800" dirty="0">
                  <a:solidFill>
                    <a:schemeClr val="tx1"/>
                  </a:solidFill>
                  <a:latin typeface="黑体" panose="02010609060101010101" pitchFamily="49" charset="-122"/>
                  <a:ea typeface="黑体" panose="02010609060101010101" pitchFamily="49" charset="-122"/>
                </a:rPr>
                <a:t>克</a:t>
              </a: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2930" name="Text Box 18"/>
            <p:cNvSpPr txBox="1">
              <a:spLocks noChangeArrowheads="1"/>
            </p:cNvSpPr>
            <p:nvPr/>
          </p:nvSpPr>
          <p:spPr bwMode="auto">
            <a:xfrm>
              <a:off x="990" y="3121"/>
              <a:ext cx="663" cy="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1800" dirty="0">
                  <a:solidFill>
                    <a:schemeClr val="tx1"/>
                  </a:solidFill>
                  <a:latin typeface="黑体" panose="02010609060101010101" pitchFamily="49" charset="-122"/>
                  <a:ea typeface="黑体" panose="02010609060101010101" pitchFamily="49" charset="-122"/>
                </a:rPr>
                <a:t>再加</a:t>
              </a:r>
              <a:r>
                <a:rPr lang="en-US" altLang="zh-CN" sz="1800" dirty="0">
                  <a:solidFill>
                    <a:schemeClr val="tx1"/>
                  </a:solidFill>
                  <a:latin typeface="黑体" panose="02010609060101010101" pitchFamily="49" charset="-122"/>
                  <a:ea typeface="黑体" panose="02010609060101010101" pitchFamily="49" charset="-122"/>
                </a:rPr>
                <a:t>2</a:t>
              </a:r>
              <a:r>
                <a:rPr lang="zh-CN" altLang="en-US" sz="1800" dirty="0">
                  <a:solidFill>
                    <a:schemeClr val="tx1"/>
                  </a:solidFill>
                  <a:latin typeface="黑体" panose="02010609060101010101" pitchFamily="49" charset="-122"/>
                  <a:ea typeface="黑体" panose="02010609060101010101" pitchFamily="49" charset="-122"/>
                </a:rPr>
                <a:t>克</a:t>
              </a: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2931" name="Text Box 19"/>
            <p:cNvSpPr txBox="1">
              <a:spLocks noChangeArrowheads="1"/>
            </p:cNvSpPr>
            <p:nvPr/>
          </p:nvSpPr>
          <p:spPr bwMode="auto">
            <a:xfrm>
              <a:off x="966" y="3451"/>
              <a:ext cx="663" cy="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1800" dirty="0">
                  <a:solidFill>
                    <a:schemeClr val="tx1"/>
                  </a:solidFill>
                  <a:latin typeface="黑体" panose="02010609060101010101" pitchFamily="49" charset="-122"/>
                  <a:ea typeface="黑体" panose="02010609060101010101" pitchFamily="49" charset="-122"/>
                </a:rPr>
                <a:t>再加</a:t>
              </a:r>
              <a:r>
                <a:rPr lang="en-US" altLang="zh-CN" sz="1800" dirty="0">
                  <a:solidFill>
                    <a:schemeClr val="tx1"/>
                  </a:solidFill>
                  <a:latin typeface="黑体" panose="02010609060101010101" pitchFamily="49" charset="-122"/>
                  <a:ea typeface="黑体" panose="02010609060101010101" pitchFamily="49" charset="-122"/>
                </a:rPr>
                <a:t>1</a:t>
              </a:r>
              <a:r>
                <a:rPr lang="zh-CN" altLang="en-US" sz="1800" dirty="0">
                  <a:solidFill>
                    <a:schemeClr val="tx1"/>
                  </a:solidFill>
                  <a:latin typeface="黑体" panose="02010609060101010101" pitchFamily="49" charset="-122"/>
                  <a:ea typeface="黑体" panose="02010609060101010101" pitchFamily="49" charset="-122"/>
                </a:rPr>
                <a:t>克</a:t>
              </a: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2932" name="Text Box 20"/>
            <p:cNvSpPr txBox="1">
              <a:spLocks noChangeArrowheads="1"/>
            </p:cNvSpPr>
            <p:nvPr/>
          </p:nvSpPr>
          <p:spPr bwMode="auto">
            <a:xfrm>
              <a:off x="988" y="2491"/>
              <a:ext cx="663" cy="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1800" dirty="0">
                  <a:solidFill>
                    <a:schemeClr val="tx1"/>
                  </a:solidFill>
                  <a:latin typeface="黑体" panose="02010609060101010101" pitchFamily="49" charset="-122"/>
                  <a:ea typeface="黑体" panose="02010609060101010101" pitchFamily="49" charset="-122"/>
                </a:rPr>
                <a:t>8  </a:t>
              </a:r>
              <a:r>
                <a:rPr lang="zh-CN" altLang="en-US" sz="1800" dirty="0">
                  <a:solidFill>
                    <a:schemeClr val="tx1"/>
                  </a:solidFill>
                  <a:latin typeface="黑体" panose="02010609060101010101" pitchFamily="49" charset="-122"/>
                  <a:ea typeface="黑体" panose="02010609060101010101" pitchFamily="49" charset="-122"/>
                </a:rPr>
                <a:t>克</a:t>
              </a: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2933" name="Text Box 21"/>
            <p:cNvSpPr txBox="1">
              <a:spLocks noChangeArrowheads="1"/>
            </p:cNvSpPr>
            <p:nvPr/>
          </p:nvSpPr>
          <p:spPr bwMode="auto">
            <a:xfrm>
              <a:off x="1664" y="2472"/>
              <a:ext cx="3091" cy="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砝码总重 </a:t>
              </a:r>
              <a:r>
                <a:rPr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&lt; </a:t>
              </a: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待测重量</a:t>
              </a:r>
              <a:r>
                <a:rPr lang="en-US" altLang="zh-CN" sz="18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Wx</a:t>
              </a:r>
              <a:r>
                <a:rPr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克砝码保留</a:t>
              </a:r>
              <a:endPar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2934" name="Text Box 22"/>
            <p:cNvSpPr txBox="1">
              <a:spLocks noChangeArrowheads="1"/>
            </p:cNvSpPr>
            <p:nvPr/>
          </p:nvSpPr>
          <p:spPr bwMode="auto">
            <a:xfrm>
              <a:off x="1670" y="2802"/>
              <a:ext cx="3245" cy="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砝码总重仍 </a:t>
              </a:r>
              <a:r>
                <a:rPr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&lt;</a:t>
              </a: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待测重量</a:t>
              </a:r>
              <a:r>
                <a:rPr lang="en-US" altLang="zh-CN" sz="18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Wx</a:t>
              </a:r>
              <a:r>
                <a:rPr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克砝码保留</a:t>
              </a:r>
              <a:endPar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2935" name="Text Box 23"/>
            <p:cNvSpPr txBox="1">
              <a:spLocks noChangeArrowheads="1"/>
            </p:cNvSpPr>
            <p:nvPr/>
          </p:nvSpPr>
          <p:spPr bwMode="auto">
            <a:xfrm>
              <a:off x="1666" y="3132"/>
              <a:ext cx="3245" cy="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砝码总重 </a:t>
              </a:r>
              <a:r>
                <a:rPr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&gt; </a:t>
              </a: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待测重量</a:t>
              </a:r>
              <a:r>
                <a:rPr lang="en-US" altLang="zh-CN" sz="18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Wx</a:t>
              </a:r>
              <a:r>
                <a:rPr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克砝码撤除</a:t>
              </a:r>
              <a:endPar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2936" name="Text Box 24"/>
            <p:cNvSpPr txBox="1">
              <a:spLocks noChangeArrowheads="1"/>
            </p:cNvSpPr>
            <p:nvPr/>
          </p:nvSpPr>
          <p:spPr bwMode="auto">
            <a:xfrm>
              <a:off x="1664" y="3453"/>
              <a:ext cx="3245" cy="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砝码总重 ＝ 待测重量</a:t>
              </a:r>
              <a:r>
                <a:rPr lang="en-US" altLang="zh-CN" sz="18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Wx</a:t>
              </a:r>
              <a:r>
                <a:rPr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克砝码保留</a:t>
              </a:r>
              <a:endParaRPr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2937" name="Text Box 25"/>
            <p:cNvSpPr txBox="1">
              <a:spLocks noChangeArrowheads="1"/>
            </p:cNvSpPr>
            <p:nvPr/>
          </p:nvSpPr>
          <p:spPr bwMode="auto">
            <a:xfrm>
              <a:off x="4778" y="2136"/>
              <a:ext cx="982" cy="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16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结果</a:t>
              </a: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2938" name="Line 26"/>
            <p:cNvSpPr>
              <a:spLocks noChangeShapeType="1"/>
            </p:cNvSpPr>
            <p:nvPr/>
          </p:nvSpPr>
          <p:spPr bwMode="auto">
            <a:xfrm>
              <a:off x="4772" y="2127"/>
              <a:ext cx="0" cy="162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2939" name="Line 27"/>
            <p:cNvSpPr>
              <a:spLocks noChangeShapeType="1"/>
            </p:cNvSpPr>
            <p:nvPr/>
          </p:nvSpPr>
          <p:spPr bwMode="auto">
            <a:xfrm>
              <a:off x="1653" y="2136"/>
              <a:ext cx="0" cy="161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2940" name="Line 28"/>
            <p:cNvSpPr>
              <a:spLocks noChangeShapeType="1"/>
            </p:cNvSpPr>
            <p:nvPr/>
          </p:nvSpPr>
          <p:spPr bwMode="auto">
            <a:xfrm>
              <a:off x="944" y="2136"/>
              <a:ext cx="0" cy="161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2941" name="Text Box 29"/>
            <p:cNvSpPr txBox="1">
              <a:spLocks noChangeArrowheads="1"/>
            </p:cNvSpPr>
            <p:nvPr/>
          </p:nvSpPr>
          <p:spPr bwMode="auto">
            <a:xfrm>
              <a:off x="4925" y="2481"/>
              <a:ext cx="709" cy="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1800" dirty="0">
                  <a:solidFill>
                    <a:schemeClr val="tx1"/>
                  </a:solidFill>
                  <a:latin typeface="黑体" panose="02010609060101010101" pitchFamily="49" charset="-122"/>
                  <a:ea typeface="黑体" panose="02010609060101010101" pitchFamily="49" charset="-122"/>
                </a:rPr>
                <a:t>8    </a:t>
              </a:r>
              <a:r>
                <a:rPr lang="zh-CN" altLang="en-US" sz="1800" dirty="0">
                  <a:solidFill>
                    <a:schemeClr val="tx1"/>
                  </a:solidFill>
                  <a:latin typeface="黑体" panose="02010609060101010101" pitchFamily="49" charset="-122"/>
                  <a:ea typeface="黑体" panose="02010609060101010101" pitchFamily="49" charset="-122"/>
                </a:rPr>
                <a:t>克</a:t>
              </a: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2942" name="Text Box 30"/>
            <p:cNvSpPr txBox="1">
              <a:spLocks noChangeArrowheads="1"/>
            </p:cNvSpPr>
            <p:nvPr/>
          </p:nvSpPr>
          <p:spPr bwMode="auto">
            <a:xfrm>
              <a:off x="4877" y="2811"/>
              <a:ext cx="709" cy="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1800" dirty="0">
                  <a:solidFill>
                    <a:schemeClr val="tx1"/>
                  </a:solidFill>
                  <a:latin typeface="黑体" panose="02010609060101010101" pitchFamily="49" charset="-122"/>
                  <a:ea typeface="黑体" panose="02010609060101010101" pitchFamily="49" charset="-122"/>
                </a:rPr>
                <a:t>12   </a:t>
              </a:r>
              <a:r>
                <a:rPr lang="zh-CN" altLang="en-US" sz="1800" dirty="0">
                  <a:solidFill>
                    <a:schemeClr val="tx1"/>
                  </a:solidFill>
                  <a:latin typeface="黑体" panose="02010609060101010101" pitchFamily="49" charset="-122"/>
                  <a:ea typeface="黑体" panose="02010609060101010101" pitchFamily="49" charset="-122"/>
                </a:rPr>
                <a:t>克</a:t>
              </a: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2943" name="Text Box 31"/>
            <p:cNvSpPr txBox="1">
              <a:spLocks noChangeArrowheads="1"/>
            </p:cNvSpPr>
            <p:nvPr/>
          </p:nvSpPr>
          <p:spPr bwMode="auto">
            <a:xfrm>
              <a:off x="4883" y="3141"/>
              <a:ext cx="709" cy="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1800" dirty="0">
                  <a:solidFill>
                    <a:schemeClr val="tx1"/>
                  </a:solidFill>
                  <a:latin typeface="黑体" panose="02010609060101010101" pitchFamily="49" charset="-122"/>
                  <a:ea typeface="黑体" panose="02010609060101010101" pitchFamily="49" charset="-122"/>
                </a:rPr>
                <a:t>14   </a:t>
              </a:r>
              <a:r>
                <a:rPr lang="zh-CN" altLang="en-US" sz="1800" dirty="0">
                  <a:solidFill>
                    <a:schemeClr val="tx1"/>
                  </a:solidFill>
                  <a:latin typeface="黑体" panose="02010609060101010101" pitchFamily="49" charset="-122"/>
                  <a:ea typeface="黑体" panose="02010609060101010101" pitchFamily="49" charset="-122"/>
                </a:rPr>
                <a:t>克</a:t>
              </a: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2944" name="Text Box 32"/>
            <p:cNvSpPr txBox="1">
              <a:spLocks noChangeArrowheads="1"/>
            </p:cNvSpPr>
            <p:nvPr/>
          </p:nvSpPr>
          <p:spPr bwMode="auto">
            <a:xfrm>
              <a:off x="4889" y="3453"/>
              <a:ext cx="709" cy="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1800" dirty="0">
                  <a:solidFill>
                    <a:schemeClr val="tx1"/>
                  </a:solidFill>
                  <a:latin typeface="黑体" panose="02010609060101010101" pitchFamily="49" charset="-122"/>
                  <a:ea typeface="黑体" panose="02010609060101010101" pitchFamily="49" charset="-122"/>
                </a:rPr>
                <a:t>13   </a:t>
              </a:r>
              <a:r>
                <a:rPr lang="zh-CN" altLang="en-US" sz="1800" dirty="0">
                  <a:solidFill>
                    <a:schemeClr val="tx1"/>
                  </a:solidFill>
                  <a:latin typeface="黑体" panose="02010609060101010101" pitchFamily="49" charset="-122"/>
                  <a:ea typeface="黑体" panose="02010609060101010101" pitchFamily="49" charset="-122"/>
                </a:rPr>
                <a:t>克</a:t>
              </a: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2945" name="Text Box 33"/>
            <p:cNvSpPr txBox="1">
              <a:spLocks noChangeArrowheads="1"/>
            </p:cNvSpPr>
            <p:nvPr/>
          </p:nvSpPr>
          <p:spPr bwMode="auto">
            <a:xfrm>
              <a:off x="1599" y="2075"/>
              <a:ext cx="3127" cy="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            </a:t>
              </a:r>
              <a:endParaRPr kumimoji="1"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楷体_GB2312" pitchFamily="49" charset="-122"/>
                <a:cs typeface="+mn-cs"/>
              </a:endParaRPr>
            </a:p>
          </p:txBody>
        </p:sp>
      </p:grpSp>
      <p:sp>
        <p:nvSpPr>
          <p:cNvPr id="422946" name="Rectangle 34"/>
          <p:cNvSpPr>
            <a:spLocks noChangeArrowheads="1"/>
          </p:cNvSpPr>
          <p:nvPr/>
        </p:nvSpPr>
        <p:spPr bwMode="auto">
          <a:xfrm>
            <a:off x="652365" y="765061"/>
            <a:ext cx="2661306"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（１） 转换原理 </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sp>
        <p:nvSpPr>
          <p:cNvPr id="422947" name="Rectangle 35"/>
          <p:cNvSpPr>
            <a:spLocks noChangeArrowheads="1"/>
          </p:cNvSpPr>
          <p:nvPr/>
        </p:nvSpPr>
        <p:spPr bwMode="auto">
          <a:xfrm>
            <a:off x="695469" y="1852792"/>
            <a:ext cx="5421313" cy="876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所用砝码重量：</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8</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克、</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4</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克、</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克和</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克。</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设待秤重量</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Wx</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13</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克。</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2948" name="Rectangle 36"/>
          <p:cNvSpPr>
            <a:spLocks noChangeArrowheads="1"/>
          </p:cNvSpPr>
          <p:nvPr/>
        </p:nvSpPr>
        <p:spPr bwMode="auto">
          <a:xfrm>
            <a:off x="3935730" y="2754001"/>
            <a:ext cx="1577676"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称重过程 </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22914"/>
                                        </p:tgtEl>
                                        <p:attrNameLst>
                                          <p:attrName>style.visibility</p:attrName>
                                        </p:attrNameLst>
                                      </p:cBhvr>
                                      <p:to>
                                        <p:strVal val="visible"/>
                                      </p:to>
                                    </p:set>
                                    <p:anim calcmode="lin" valueType="num">
                                      <p:cBhvr additive="base">
                                        <p:cTn id="7" dur="500" fill="hold"/>
                                        <p:tgtEl>
                                          <p:spTgt spid="422914"/>
                                        </p:tgtEl>
                                        <p:attrNameLst>
                                          <p:attrName>ppt_x</p:attrName>
                                        </p:attrNameLst>
                                      </p:cBhvr>
                                      <p:tavLst>
                                        <p:tav tm="0">
                                          <p:val>
                                            <p:strVal val="0-#ppt_w/2"/>
                                          </p:val>
                                        </p:tav>
                                        <p:tav tm="100000">
                                          <p:val>
                                            <p:strVal val="#ppt_x"/>
                                          </p:val>
                                        </p:tav>
                                      </p:tavLst>
                                    </p:anim>
                                    <p:anim calcmode="lin" valueType="num">
                                      <p:cBhvr additive="base">
                                        <p:cTn id="8" dur="500" fill="hold"/>
                                        <p:tgtEl>
                                          <p:spTgt spid="4229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2946"/>
                                        </p:tgtEl>
                                        <p:attrNameLst>
                                          <p:attrName>style.visibility</p:attrName>
                                        </p:attrNameLst>
                                      </p:cBhvr>
                                      <p:to>
                                        <p:strVal val="visible"/>
                                      </p:to>
                                    </p:set>
                                    <p:anim calcmode="lin" valueType="num">
                                      <p:cBhvr additive="base">
                                        <p:cTn id="13" dur="500" fill="hold"/>
                                        <p:tgtEl>
                                          <p:spTgt spid="422946"/>
                                        </p:tgtEl>
                                        <p:attrNameLst>
                                          <p:attrName>ppt_x</p:attrName>
                                        </p:attrNameLst>
                                      </p:cBhvr>
                                      <p:tavLst>
                                        <p:tav tm="0">
                                          <p:val>
                                            <p:strVal val="0-#ppt_w/2"/>
                                          </p:val>
                                        </p:tav>
                                        <p:tav tm="100000">
                                          <p:val>
                                            <p:strVal val="#ppt_x"/>
                                          </p:val>
                                        </p:tav>
                                      </p:tavLst>
                                    </p:anim>
                                    <p:anim calcmode="lin" valueType="num">
                                      <p:cBhvr additive="base">
                                        <p:cTn id="14" dur="500" fill="hold"/>
                                        <p:tgtEl>
                                          <p:spTgt spid="4229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2915"/>
                                        </p:tgtEl>
                                        <p:attrNameLst>
                                          <p:attrName>style.visibility</p:attrName>
                                        </p:attrNameLst>
                                      </p:cBhvr>
                                      <p:to>
                                        <p:strVal val="visible"/>
                                      </p:to>
                                    </p:set>
                                    <p:anim calcmode="lin" valueType="num">
                                      <p:cBhvr additive="base">
                                        <p:cTn id="19" dur="500" fill="hold"/>
                                        <p:tgtEl>
                                          <p:spTgt spid="422915"/>
                                        </p:tgtEl>
                                        <p:attrNameLst>
                                          <p:attrName>ppt_x</p:attrName>
                                        </p:attrNameLst>
                                      </p:cBhvr>
                                      <p:tavLst>
                                        <p:tav tm="0">
                                          <p:val>
                                            <p:strVal val="0-#ppt_w/2"/>
                                          </p:val>
                                        </p:tav>
                                        <p:tav tm="100000">
                                          <p:val>
                                            <p:strVal val="#ppt_x"/>
                                          </p:val>
                                        </p:tav>
                                      </p:tavLst>
                                    </p:anim>
                                    <p:anim calcmode="lin" valueType="num">
                                      <p:cBhvr additive="base">
                                        <p:cTn id="20" dur="500" fill="hold"/>
                                        <p:tgtEl>
                                          <p:spTgt spid="4229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2947"/>
                                        </p:tgtEl>
                                        <p:attrNameLst>
                                          <p:attrName>style.visibility</p:attrName>
                                        </p:attrNameLst>
                                      </p:cBhvr>
                                      <p:to>
                                        <p:strVal val="visible"/>
                                      </p:to>
                                    </p:set>
                                    <p:anim calcmode="lin" valueType="num">
                                      <p:cBhvr additive="base">
                                        <p:cTn id="25" dur="500" fill="hold"/>
                                        <p:tgtEl>
                                          <p:spTgt spid="422947"/>
                                        </p:tgtEl>
                                        <p:attrNameLst>
                                          <p:attrName>ppt_x</p:attrName>
                                        </p:attrNameLst>
                                      </p:cBhvr>
                                      <p:tavLst>
                                        <p:tav tm="0">
                                          <p:val>
                                            <p:strVal val="0-#ppt_w/2"/>
                                          </p:val>
                                        </p:tav>
                                        <p:tav tm="100000">
                                          <p:val>
                                            <p:strVal val="#ppt_x"/>
                                          </p:val>
                                        </p:tav>
                                      </p:tavLst>
                                    </p:anim>
                                    <p:anim calcmode="lin" valueType="num">
                                      <p:cBhvr additive="base">
                                        <p:cTn id="26" dur="500" fill="hold"/>
                                        <p:tgtEl>
                                          <p:spTgt spid="42294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22948"/>
                                        </p:tgtEl>
                                        <p:attrNameLst>
                                          <p:attrName>style.visibility</p:attrName>
                                        </p:attrNameLst>
                                      </p:cBhvr>
                                      <p:to>
                                        <p:strVal val="visible"/>
                                      </p:to>
                                    </p:set>
                                    <p:anim calcmode="lin" valueType="num">
                                      <p:cBhvr additive="base">
                                        <p:cTn id="31" dur="500" fill="hold"/>
                                        <p:tgtEl>
                                          <p:spTgt spid="422948"/>
                                        </p:tgtEl>
                                        <p:attrNameLst>
                                          <p:attrName>ppt_x</p:attrName>
                                        </p:attrNameLst>
                                      </p:cBhvr>
                                      <p:tavLst>
                                        <p:tav tm="0">
                                          <p:val>
                                            <p:strVal val="0-#ppt_w/2"/>
                                          </p:val>
                                        </p:tav>
                                        <p:tav tm="100000">
                                          <p:val>
                                            <p:strVal val="#ppt_x"/>
                                          </p:val>
                                        </p:tav>
                                      </p:tavLst>
                                    </p:anim>
                                    <p:anim calcmode="lin" valueType="num">
                                      <p:cBhvr additive="base">
                                        <p:cTn id="32" dur="500" fill="hold"/>
                                        <p:tgtEl>
                                          <p:spTgt spid="42294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22916"/>
                                        </p:tgtEl>
                                        <p:attrNameLst>
                                          <p:attrName>style.visibility</p:attrName>
                                        </p:attrNameLst>
                                      </p:cBhvr>
                                      <p:to>
                                        <p:strVal val="visible"/>
                                      </p:to>
                                    </p:set>
                                    <p:anim calcmode="lin" valueType="num">
                                      <p:cBhvr additive="base">
                                        <p:cTn id="37" dur="500" fill="hold"/>
                                        <p:tgtEl>
                                          <p:spTgt spid="422916"/>
                                        </p:tgtEl>
                                        <p:attrNameLst>
                                          <p:attrName>ppt_x</p:attrName>
                                        </p:attrNameLst>
                                      </p:cBhvr>
                                      <p:tavLst>
                                        <p:tav tm="0">
                                          <p:val>
                                            <p:strVal val="0-#ppt_w/2"/>
                                          </p:val>
                                        </p:tav>
                                        <p:tav tm="100000">
                                          <p:val>
                                            <p:strVal val="#ppt_x"/>
                                          </p:val>
                                        </p:tav>
                                      </p:tavLst>
                                    </p:anim>
                                    <p:anim calcmode="lin" valueType="num">
                                      <p:cBhvr additive="base">
                                        <p:cTn id="38" dur="500" fill="hold"/>
                                        <p:tgtEl>
                                          <p:spTgt spid="422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4" grpId="0"/>
      <p:bldP spid="422915" grpId="0" autoUpdateAnimBg="0"/>
      <p:bldP spid="422946" grpId="0" autoUpdateAnimBg="0"/>
      <p:bldP spid="422947" grpId="0" autoUpdateAnimBg="0"/>
      <p:bldP spid="42294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3938" name="Picture 2" descr="11-3-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58549" y="1204851"/>
            <a:ext cx="5357812" cy="4179887"/>
          </a:xfrm>
          <a:prstGeom prst="rect">
            <a:avLst/>
          </a:prstGeom>
          <a:noFill/>
          <a:extLst>
            <a:ext uri="{909E8E84-426E-40DD-AFC4-6F175D3DCCD1}">
              <a14:hiddenFill xmlns:a14="http://schemas.microsoft.com/office/drawing/2010/main">
                <a:solidFill>
                  <a:srgbClr val="FFFFFF"/>
                </a:solidFill>
              </a14:hiddenFill>
            </a:ext>
          </a:extLst>
        </p:spPr>
      </p:pic>
      <p:sp>
        <p:nvSpPr>
          <p:cNvPr id="423939" name="Rectangle 3"/>
          <p:cNvSpPr>
            <a:spLocks noGrp="1" noChangeArrowheads="1"/>
          </p:cNvSpPr>
          <p:nvPr>
            <p:ph type="body" idx="4294967295"/>
          </p:nvPr>
        </p:nvSpPr>
        <p:spPr>
          <a:xfrm>
            <a:off x="254524" y="209910"/>
            <a:ext cx="2573518" cy="539750"/>
          </a:xfrm>
          <a:prstGeom prst="rect">
            <a:avLst/>
          </a:prstGeom>
          <a:noFill/>
        </p:spPr>
        <p:txBody>
          <a:bodyPr/>
          <a:lstStyle/>
          <a:p>
            <a:pPr>
              <a:lnSpc>
                <a:spcPct val="90000"/>
              </a:lnSpc>
              <a:buFontTx/>
              <a:buNone/>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）转换过程</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23939">
                                            <p:txEl>
                                              <p:pRg st="0" end="0"/>
                                            </p:txEl>
                                          </p:spTgt>
                                        </p:tgtEl>
                                        <p:attrNameLst>
                                          <p:attrName>style.visibility</p:attrName>
                                        </p:attrNameLst>
                                      </p:cBhvr>
                                      <p:to>
                                        <p:strVal val="visible"/>
                                      </p:to>
                                    </p:set>
                                    <p:animEffect transition="in" filter="blinds(horizontal)">
                                      <p:cBhvr>
                                        <p:cTn id="7" dur="500"/>
                                        <p:tgtEl>
                                          <p:spTgt spid="423939">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23938"/>
                                        </p:tgtEl>
                                        <p:attrNameLst>
                                          <p:attrName>style.visibility</p:attrName>
                                        </p:attrNameLst>
                                      </p:cBhvr>
                                      <p:to>
                                        <p:strVal val="visible"/>
                                      </p:to>
                                    </p:set>
                                    <p:animEffect transition="in" filter="blinds(horizontal)">
                                      <p:cBhvr>
                                        <p:cTn id="11" dur="1000"/>
                                        <p:tgtEl>
                                          <p:spTgt spid="423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877820" y="183515"/>
            <a:ext cx="6172200" cy="6281420"/>
          </a:xfrm>
          <a:prstGeom prst="rect">
            <a:avLst/>
          </a:prstGeom>
        </p:spPr>
      </p:pic>
      <p:sp>
        <p:nvSpPr>
          <p:cNvPr id="424963" name="Text Box 3"/>
          <p:cNvSpPr txBox="1">
            <a:spLocks noChangeArrowheads="1"/>
          </p:cNvSpPr>
          <p:nvPr/>
        </p:nvSpPr>
        <p:spPr bwMode="auto">
          <a:xfrm>
            <a:off x="4886960" y="6206490"/>
            <a:ext cx="460946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omic Sans MS" panose="030F0702030302020204" pitchFamily="66" charset="0"/>
                <a:ea typeface="方正舒体" panose="02010601030101010101" pitchFamily="2" charset="-122"/>
                <a:cs typeface="+mn-cs"/>
              </a:rPr>
              <a:t>1        0         0         0         0</a:t>
            </a:r>
            <a:endParaRPr kumimoji="0" lang="en-US" altLang="zh-CN" sz="1800" b="0" i="0" u="none" strike="noStrike" kern="1200" cap="none" spc="0" normalizeH="0" baseline="0" noProof="0">
              <a:ln>
                <a:noFill/>
              </a:ln>
              <a:solidFill>
                <a:srgbClr val="000000"/>
              </a:solidFill>
              <a:effectLst/>
              <a:uLnTx/>
              <a:uFillTx/>
              <a:latin typeface="Comic Sans MS" panose="030F0702030302020204" pitchFamily="66" charset="0"/>
              <a:ea typeface="方正舒体" panose="02010601030101010101" pitchFamily="2" charset="-122"/>
              <a:cs typeface="+mn-cs"/>
            </a:endParaRPr>
          </a:p>
        </p:txBody>
      </p:sp>
      <p:sp>
        <p:nvSpPr>
          <p:cNvPr id="424964" name="Rectangle 4"/>
          <p:cNvSpPr>
            <a:spLocks noChangeArrowheads="1"/>
          </p:cNvSpPr>
          <p:nvPr/>
        </p:nvSpPr>
        <p:spPr bwMode="auto">
          <a:xfrm>
            <a:off x="4210050" y="5149850"/>
            <a:ext cx="4190365" cy="1664335"/>
          </a:xfrm>
          <a:prstGeom prst="rect">
            <a:avLst/>
          </a:prstGeom>
          <a:noFill/>
          <a:ln w="28575">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4965" name="Oval 5"/>
          <p:cNvSpPr>
            <a:spLocks noChangeArrowheads="1"/>
          </p:cNvSpPr>
          <p:nvPr/>
        </p:nvSpPr>
        <p:spPr bwMode="auto">
          <a:xfrm>
            <a:off x="3977005" y="587375"/>
            <a:ext cx="558165" cy="358775"/>
          </a:xfrm>
          <a:prstGeom prst="ellipse">
            <a:avLst/>
          </a:prstGeom>
          <a:noFill/>
          <a:ln w="28575">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4966" name="Rectangle 6"/>
          <p:cNvSpPr>
            <a:spLocks noGrp="1" noChangeArrowheads="1"/>
          </p:cNvSpPr>
          <p:nvPr>
            <p:ph type="body" idx="4294967295"/>
          </p:nvPr>
        </p:nvSpPr>
        <p:spPr>
          <a:xfrm>
            <a:off x="0" y="183515"/>
            <a:ext cx="3151188" cy="539750"/>
          </a:xfrm>
          <a:prstGeom prst="rect">
            <a:avLst/>
          </a:prstGeom>
          <a:noFill/>
        </p:spPr>
        <p:txBody>
          <a:bodyPr/>
          <a:lstStyle/>
          <a:p>
            <a:pPr>
              <a:buFontTx/>
              <a:buNone/>
            </a:pPr>
            <a:r>
              <a:rPr lang="zh-CN" altLang="en-US" sz="2800" b="1" dirty="0">
                <a:ea typeface="楷体_GB2312" pitchFamily="49" charset="-122"/>
              </a:rPr>
              <a:t>（</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）转换器实例：如</a:t>
            </a:r>
            <a:r>
              <a:rPr lang="en-US" altLang="zh-CN" sz="2800" b="1" dirty="0">
                <a:latin typeface="黑体" panose="02010609060101010101" pitchFamily="49" charset="-122"/>
                <a:ea typeface="黑体" panose="02010609060101010101" pitchFamily="49" charset="-122"/>
              </a:rPr>
              <a:t>ADC0809</a:t>
            </a:r>
            <a:endParaRPr lang="zh-CN" altLang="en-US" sz="2800" b="1" dirty="0">
              <a:latin typeface="黑体" panose="02010609060101010101" pitchFamily="49" charset="-122"/>
              <a:ea typeface="黑体" panose="02010609060101010101" pitchFamily="49" charset="-122"/>
            </a:endParaRPr>
          </a:p>
        </p:txBody>
      </p:sp>
      <p:sp>
        <p:nvSpPr>
          <p:cNvPr id="7" name="Text Box 4"/>
          <p:cNvSpPr txBox="1">
            <a:spLocks noChangeArrowheads="1"/>
          </p:cNvSpPr>
          <p:nvPr/>
        </p:nvSpPr>
        <p:spPr bwMode="auto">
          <a:xfrm>
            <a:off x="46038" y="1211323"/>
            <a:ext cx="2743200" cy="2308324"/>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转换开始前先将所有寄存器清零。开始转换以后，时钟脉冲首先将寄存器最高位置成</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，使输出数字为</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100…0</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Text Box 5"/>
          <p:cNvSpPr txBox="1">
            <a:spLocks noChangeArrowheads="1"/>
          </p:cNvSpPr>
          <p:nvPr/>
        </p:nvSpPr>
        <p:spPr bwMode="auto">
          <a:xfrm>
            <a:off x="0" y="3598923"/>
            <a:ext cx="2881313" cy="304609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这个数码被</a:t>
            </a:r>
            <a:r>
              <a:rPr kumimoji="1" lang="en-US" altLang="zh-CN"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DAC</a:t>
            </a:r>
            <a:r>
              <a:rPr kumimoji="1" lang="zh-CN" altLang="en-US"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转换成相应的模拟电压</a:t>
            </a:r>
            <a:r>
              <a:rPr kumimoji="1" lang="en-US" altLang="zh-CN" sz="2400" i="1"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400" u="none" strike="noStrike" kern="1200" cap="none" spc="0" normalizeH="0" baseline="-25000" noProof="0" dirty="0" err="1">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r>
              <a:rPr kumimoji="1" lang="en-US" altLang="zh-CN"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，与</a:t>
            </a:r>
            <a:r>
              <a:rPr kumimoji="1" lang="en-US" altLang="zh-CN" sz="2400" i="1"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400" i="1" u="none" strike="noStrike" kern="1200" cap="none" spc="0" normalizeH="0" baseline="-2500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i  </a:t>
            </a:r>
            <a:r>
              <a:rPr kumimoji="1" lang="zh-CN" altLang="en-US"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进行比较。若</a:t>
            </a:r>
            <a:r>
              <a:rPr kumimoji="1" lang="en-US" altLang="zh-CN" sz="2400" i="1"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400" i="1" u="none" strike="noStrike" kern="1200" cap="none" spc="0" normalizeH="0" baseline="-2500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i="1" u="none" strike="noStrike" kern="1200" cap="none" spc="0" normalizeH="0" baseline="0" noProof="0" dirty="0" err="1">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400" i="0" u="none" strike="noStrike" kern="1200" cap="none" spc="0" normalizeH="0" baseline="-25000" noProof="0" dirty="0" err="1">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r>
              <a:rPr kumimoji="1" lang="en-US" altLang="zh-CN"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说明数字过大，故将</a:t>
            </a:r>
            <a:r>
              <a:rPr kumimoji="1" lang="en-US" altLang="zh-CN"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清除，换为</a:t>
            </a:r>
            <a:r>
              <a:rPr kumimoji="1" lang="en-US" altLang="zh-CN"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0</a:t>
            </a:r>
            <a:r>
              <a:rPr kumimoji="1" lang="zh-CN" altLang="en-US"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；若</a:t>
            </a:r>
            <a:r>
              <a:rPr kumimoji="1" lang="en-US" altLang="zh-CN"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400" i="1" u="none" strike="noStrike" kern="1200" cap="none" spc="0" normalizeH="0" baseline="-2500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1" u="none" strike="noStrike" kern="1200" cap="none" spc="0" normalizeH="0" baseline="0" noProof="0" dirty="0" err="1">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400" u="none" strike="noStrike" kern="1200" cap="none" spc="0" normalizeH="0" baseline="-25000" noProof="0" dirty="0" err="1">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r>
              <a:rPr kumimoji="1" lang="zh-CN" altLang="en-US"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，说明数字不够大，将</a:t>
            </a:r>
            <a:r>
              <a:rPr kumimoji="1" lang="en-US" altLang="zh-CN"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保留。</a:t>
            </a:r>
            <a:endParaRPr kumimoji="1" lang="zh-CN" altLang="en-US" sz="2400" i="0" u="none" strike="noStrike" kern="1200" cap="none" spc="0" normalizeH="0" baseline="0" noProof="0" dirty="0">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 Box 6"/>
          <p:cNvSpPr txBox="1">
            <a:spLocks noChangeArrowheads="1"/>
          </p:cNvSpPr>
          <p:nvPr/>
        </p:nvSpPr>
        <p:spPr bwMode="auto">
          <a:xfrm>
            <a:off x="3071813" y="3519647"/>
            <a:ext cx="5638800" cy="156966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然后，再将次高位置成</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，并经过比较确定这个</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是否应该保留。这样逐位比较下去，一直到最低位为止。最后寄存器中的状态就是所要求的数字量输出。</a:t>
            </a:r>
            <a:endPar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24966">
                                            <p:txEl>
                                              <p:pRg st="0" end="0"/>
                                            </p:txEl>
                                          </p:spTgt>
                                        </p:tgtEl>
                                        <p:attrNameLst>
                                          <p:attrName>style.visibility</p:attrName>
                                        </p:attrNameLst>
                                      </p:cBhvr>
                                      <p:to>
                                        <p:strVal val="visible"/>
                                      </p:to>
                                    </p:set>
                                    <p:animEffect transition="in" filter="blinds(horizontal)">
                                      <p:cBhvr>
                                        <p:cTn id="7" dur="500"/>
                                        <p:tgtEl>
                                          <p:spTgt spid="4249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424964"/>
                                        </p:tgtEl>
                                        <p:attrNameLst>
                                          <p:attrName>style.visibility</p:attrName>
                                        </p:attrNameLst>
                                      </p:cBhvr>
                                      <p:to>
                                        <p:strVal val="visible"/>
                                      </p:to>
                                    </p:set>
                                    <p:anim calcmode="lin" valueType="num">
                                      <p:cBhvr>
                                        <p:cTn id="12" dur="1000" fill="hold"/>
                                        <p:tgtEl>
                                          <p:spTgt spid="424964"/>
                                        </p:tgtEl>
                                        <p:attrNameLst>
                                          <p:attrName>ppt_x</p:attrName>
                                        </p:attrNameLst>
                                      </p:cBhvr>
                                      <p:tavLst>
                                        <p:tav tm="0">
                                          <p:val>
                                            <p:strVal val="#ppt_x-.2"/>
                                          </p:val>
                                        </p:tav>
                                        <p:tav tm="100000">
                                          <p:val>
                                            <p:strVal val="#ppt_x"/>
                                          </p:val>
                                        </p:tav>
                                      </p:tavLst>
                                    </p:anim>
                                    <p:anim calcmode="lin" valueType="num">
                                      <p:cBhvr>
                                        <p:cTn id="13" dur="1000" fill="hold"/>
                                        <p:tgtEl>
                                          <p:spTgt spid="42496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2496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24963"/>
                                        </p:tgtEl>
                                        <p:attrNameLst>
                                          <p:attrName>style.visibility</p:attrName>
                                        </p:attrNameLst>
                                      </p:cBhvr>
                                      <p:to>
                                        <p:strVal val="visible"/>
                                      </p:to>
                                    </p:set>
                                    <p:anim calcmode="lin" valueType="num">
                                      <p:cBhvr additive="base">
                                        <p:cTn id="19" dur="500" fill="hold"/>
                                        <p:tgtEl>
                                          <p:spTgt spid="424963"/>
                                        </p:tgtEl>
                                        <p:attrNameLst>
                                          <p:attrName>ppt_x</p:attrName>
                                        </p:attrNameLst>
                                      </p:cBhvr>
                                      <p:tavLst>
                                        <p:tav tm="0">
                                          <p:val>
                                            <p:strVal val="#ppt_x"/>
                                          </p:val>
                                        </p:tav>
                                        <p:tav tm="100000">
                                          <p:val>
                                            <p:strVal val="#ppt_x"/>
                                          </p:val>
                                        </p:tav>
                                      </p:tavLst>
                                    </p:anim>
                                    <p:anim calcmode="lin" valueType="num">
                                      <p:cBhvr additive="base">
                                        <p:cTn id="20" dur="500" fill="hold"/>
                                        <p:tgtEl>
                                          <p:spTgt spid="4249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4965"/>
                                        </p:tgtEl>
                                        <p:attrNameLst>
                                          <p:attrName>style.visibility</p:attrName>
                                        </p:attrNameLst>
                                      </p:cBhvr>
                                      <p:to>
                                        <p:strVal val="visible"/>
                                      </p:to>
                                    </p:set>
                                    <p:anim calcmode="lin" valueType="num">
                                      <p:cBhvr additive="base">
                                        <p:cTn id="25" dur="500" fill="hold"/>
                                        <p:tgtEl>
                                          <p:spTgt spid="424965"/>
                                        </p:tgtEl>
                                        <p:attrNameLst>
                                          <p:attrName>ppt_x</p:attrName>
                                        </p:attrNameLst>
                                      </p:cBhvr>
                                      <p:tavLst>
                                        <p:tav tm="0">
                                          <p:val>
                                            <p:strVal val="#ppt_x"/>
                                          </p:val>
                                        </p:tav>
                                        <p:tav tm="100000">
                                          <p:val>
                                            <p:strVal val="#ppt_x"/>
                                          </p:val>
                                        </p:tav>
                                      </p:tavLst>
                                    </p:anim>
                                    <p:anim calcmode="lin" valueType="num">
                                      <p:cBhvr additive="base">
                                        <p:cTn id="26" dur="500" fill="hold"/>
                                        <p:tgtEl>
                                          <p:spTgt spid="42496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ppt_x</p:attrName>
                                        </p:attrNameLst>
                                      </p:cBhvr>
                                      <p:tavLst>
                                        <p:tav tm="0">
                                          <p:val>
                                            <p:strVal val="#ppt_x-.2"/>
                                          </p:val>
                                        </p:tav>
                                        <p:tav tm="100000">
                                          <p:val>
                                            <p:strVal val="#ppt_x"/>
                                          </p:val>
                                        </p:tav>
                                      </p:tavLst>
                                    </p:anim>
                                    <p:anim calcmode="lin" valueType="num">
                                      <p:cBhvr>
                                        <p:cTn id="32"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3" dur="10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9"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ppt_x</p:attrName>
                                        </p:attrNameLst>
                                      </p:cBhvr>
                                      <p:tavLst>
                                        <p:tav tm="0">
                                          <p:val>
                                            <p:strVal val="#ppt_x-.2"/>
                                          </p:val>
                                        </p:tav>
                                        <p:tav tm="100000">
                                          <p:val>
                                            <p:strVal val="#ppt_x"/>
                                          </p:val>
                                        </p:tav>
                                      </p:tavLst>
                                    </p:anim>
                                    <p:anim calcmode="lin" valueType="num">
                                      <p:cBhvr>
                                        <p:cTn id="39"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40" dur="10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ldLvl="0" animBg="1"/>
      <p:bldP spid="424966" grpId="0" build="p"/>
      <p:bldP spid="7" grpId="0" animBg="1" autoUpdateAnimBg="0"/>
      <p:bldP spid="8" grpId="0" bldLvl="0" animBg="1" autoUpdateAnimBg="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503555" y="3114675"/>
            <a:ext cx="3598545" cy="3662680"/>
          </a:xfrm>
          <a:prstGeom prst="rect">
            <a:avLst/>
          </a:prstGeom>
        </p:spPr>
      </p:pic>
      <p:sp>
        <p:nvSpPr>
          <p:cNvPr id="425986" name="Rectangle 2"/>
          <p:cNvSpPr>
            <a:spLocks noGrp="1" noChangeArrowheads="1"/>
          </p:cNvSpPr>
          <p:nvPr>
            <p:ph type="title" idx="4294967295"/>
          </p:nvPr>
        </p:nvSpPr>
        <p:spPr>
          <a:xfrm>
            <a:off x="194945" y="110503"/>
            <a:ext cx="6659880" cy="503238"/>
          </a:xfrm>
          <a:noFill/>
          <a:extLst>
            <a:ext uri="{909E8E84-426E-40DD-AFC4-6F175D3DCCD1}">
              <a14:hiddenFill xmlns:a14="http://schemas.microsoft.com/office/drawing/2010/main">
                <a:solidFill>
                  <a:schemeClr val="hlink"/>
                </a:solidFill>
              </a14:hiddenFill>
            </a:ext>
          </a:extLst>
        </p:spPr>
        <p:txBody>
          <a:bodyPr/>
          <a:lstStyle/>
          <a:p>
            <a:r>
              <a:rPr lang="zh-CN" altLang="en-US" sz="2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数码寄存器中</a:t>
            </a:r>
            <a:r>
              <a:rPr lang="en-US" altLang="zh-CN" sz="2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FF</a:t>
            </a:r>
            <a:r>
              <a:rPr lang="en-US" altLang="zh-CN" sz="2800" b="1"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2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~FF</a:t>
            </a:r>
            <a:r>
              <a:rPr lang="en-US" altLang="zh-CN" sz="2800" b="1"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2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的转换过程</a:t>
            </a:r>
            <a:endParaRPr lang="zh-CN" altLang="en-US" sz="2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25987" name="Text Box 3"/>
              <p:cNvSpPr txBox="1">
                <a:spLocks noChangeArrowheads="1"/>
              </p:cNvSpPr>
              <p:nvPr/>
            </p:nvSpPr>
            <p:spPr bwMode="auto">
              <a:xfrm>
                <a:off x="513715" y="748665"/>
                <a:ext cx="4918710" cy="349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en-US" altLang="zh-CN" sz="2400" i="1" dirty="0">
                    <a:solidFill>
                      <a:srgbClr val="000000"/>
                    </a:solidFill>
                    <a:latin typeface="Times New Roman" panose="02020603050405020304" pitchFamily="18" charset="0"/>
                  </a:rPr>
                  <a:t>V</a:t>
                </a:r>
                <a:r>
                  <a:rPr lang="en-US" altLang="zh-CN" sz="2400" baseline="-25000" dirty="0">
                    <a:solidFill>
                      <a:srgbClr val="000000"/>
                    </a:solidFill>
                    <a:latin typeface="Times New Roman" panose="02020603050405020304" pitchFamily="18" charset="0"/>
                  </a:rPr>
                  <a:t>i</a:t>
                </a:r>
                <a:r>
                  <a:rPr lang="en-US" altLang="zh-CN" sz="2400" dirty="0">
                    <a:solidFill>
                      <a:srgbClr val="000000"/>
                    </a:solidFill>
                    <a:latin typeface="Times New Roman" panose="02020603050405020304" pitchFamily="18" charset="0"/>
                  </a:rPr>
                  <a:t>=7.5V</a:t>
                </a:r>
                <a:endParaRPr lang="en-US" altLang="zh-CN" sz="2400" dirty="0">
                  <a:solidFill>
                    <a:srgbClr val="000000"/>
                  </a:solidFill>
                  <a:latin typeface="Times New Roman" panose="02020603050405020304" pitchFamily="18" charset="0"/>
                </a:endParaRPr>
              </a:p>
              <a:p>
                <a:pPr eaLnBrk="1" hangingPunct="1">
                  <a:spcBef>
                    <a:spcPct val="50000"/>
                  </a:spcBef>
                  <a:defRPr/>
                </a:pPr>
                <a:r>
                  <a:rPr lang="en-US" altLang="zh-CN" sz="2400" dirty="0">
                    <a:solidFill>
                      <a:srgbClr val="000000"/>
                    </a:solidFill>
                    <a:latin typeface="Times New Roman" panose="02020603050405020304" pitchFamily="18" charset="0"/>
                  </a:rPr>
                  <a:t>      000</a:t>
                </a:r>
                <a:endParaRPr lang="en-US" altLang="zh-CN" sz="2400" dirty="0">
                  <a:solidFill>
                    <a:srgbClr val="000000"/>
                  </a:solidFill>
                  <a:latin typeface="Times New Roman" panose="02020603050405020304" pitchFamily="18" charset="0"/>
                </a:endParaRPr>
              </a:p>
              <a:p>
                <a:pPr eaLnBrk="1" hangingPunct="1">
                  <a:spcBef>
                    <a:spcPct val="50000"/>
                  </a:spcBef>
                  <a:defRPr/>
                </a:pPr>
                <a:r>
                  <a:rPr lang="en-US" altLang="zh-CN" sz="2400" i="1" dirty="0">
                    <a:solidFill>
                      <a:srgbClr val="000000"/>
                    </a:solidFill>
                    <a:latin typeface="Times New Roman" panose="02020603050405020304" pitchFamily="18" charset="0"/>
                  </a:rPr>
                  <a:t>V</a:t>
                </a:r>
                <a:r>
                  <a:rPr lang="en-US" altLang="zh-CN" sz="1800" baseline="-25000" dirty="0">
                    <a:solidFill>
                      <a:srgbClr val="000000"/>
                    </a:solidFill>
                    <a:latin typeface="Times New Roman" panose="02020603050405020304" pitchFamily="18" charset="0"/>
                  </a:rPr>
                  <a:t>REF</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=-8V</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eaLnBrk="1" hangingPunct="1">
                  <a:spcBef>
                    <a:spcPct val="50000"/>
                  </a:spcBef>
                  <a:defRPr/>
                </a:pPr>
                <a:r>
                  <a:rPr lang="en-US" altLang="zh-CN" sz="2400" i="1" dirty="0" err="1">
                    <a:solidFill>
                      <a:srgbClr val="000000"/>
                    </a:solidFill>
                    <a:latin typeface="Times New Roman" panose="02020603050405020304" pitchFamily="18" charset="0"/>
                  </a:rPr>
                  <a:t>u</a:t>
                </a:r>
                <a:r>
                  <a:rPr lang="en-US" altLang="zh-CN" sz="1800" dirty="0" err="1">
                    <a:solidFill>
                      <a:srgbClr val="000000"/>
                    </a:solidFill>
                    <a:latin typeface="Times New Roman" panose="02020603050405020304" pitchFamily="18" charset="0"/>
                  </a:rPr>
                  <a:t>o</a:t>
                </a:r>
                <a:r>
                  <a:rPr lang="en-US" altLang="zh-CN" sz="2400" dirty="0">
                    <a:solidFill>
                      <a:srgbClr val="000000"/>
                    </a:solidFill>
                    <a:latin typeface="Times New Roman" panose="02020603050405020304" pitchFamily="18" charset="0"/>
                  </a:rPr>
                  <a:t>=</a:t>
                </a:r>
                <a14:m>
                  <m:oMath xmlns:m="http://schemas.openxmlformats.org/officeDocument/2006/math">
                    <m:f>
                      <m:fPr>
                        <m:ctrlPr>
                          <a:rPr lang="en-US" altLang="zh-CN" sz="2400" i="1" smtClean="0">
                            <a:solidFill>
                              <a:srgbClr val="000000"/>
                            </a:solidFill>
                            <a:latin typeface="Cambria Math" panose="02040503050406030204"/>
                          </a:rPr>
                        </m:ctrlPr>
                      </m:fPr>
                      <m:num>
                        <m:sSub>
                          <m:sSubPr>
                            <m:ctrlPr>
                              <a:rPr lang="en-US" altLang="zh-CN" sz="2400" i="1" smtClean="0">
                                <a:solidFill>
                                  <a:srgbClr val="000000"/>
                                </a:solidFill>
                                <a:latin typeface="Cambria Math" panose="02040503050406030204"/>
                              </a:rPr>
                            </m:ctrlPr>
                          </m:sSubPr>
                          <m:e>
                            <m:r>
                              <a:rPr lang="en-US" altLang="zh-CN" sz="2400" b="1" i="1" smtClean="0">
                                <a:solidFill>
                                  <a:srgbClr val="000000"/>
                                </a:solidFill>
                                <a:latin typeface="Cambria Math" panose="02040503050406030204" pitchFamily="18" charset="0"/>
                              </a:rPr>
                              <m:t>−</m:t>
                            </m:r>
                            <m:r>
                              <a:rPr lang="en-US" altLang="zh-CN" sz="2400" b="1" i="1" smtClean="0">
                                <a:solidFill>
                                  <a:srgbClr val="000000"/>
                                </a:solidFill>
                                <a:latin typeface="Cambria Math" panose="02040503050406030204" pitchFamily="18" charset="0"/>
                              </a:rPr>
                              <m:t>𝑽</m:t>
                            </m:r>
                          </m:e>
                          <m:sub>
                            <m:r>
                              <a:rPr lang="en-US" altLang="zh-CN" sz="2400" b="1" i="1" smtClean="0">
                                <a:solidFill>
                                  <a:srgbClr val="000000"/>
                                </a:solidFill>
                                <a:latin typeface="Cambria Math" panose="02040503050406030204" pitchFamily="18" charset="0"/>
                              </a:rPr>
                              <m:t>𝑹𝑬𝑭</m:t>
                            </m:r>
                          </m:sub>
                        </m:sSub>
                      </m:num>
                      <m:den>
                        <m:sSup>
                          <m:sSupPr>
                            <m:ctrlPr>
                              <a:rPr lang="en-US" altLang="zh-CN" sz="2400" b="1" i="1" smtClean="0">
                                <a:solidFill>
                                  <a:srgbClr val="000000"/>
                                </a:solidFill>
                                <a:latin typeface="Cambria Math" panose="02040503050406030204"/>
                              </a:rPr>
                            </m:ctrlPr>
                          </m:sSupPr>
                          <m:e>
                            <m:r>
                              <a:rPr lang="en-US" altLang="zh-CN" sz="2400" b="1" i="1" smtClean="0">
                                <a:solidFill>
                                  <a:srgbClr val="000000"/>
                                </a:solidFill>
                                <a:latin typeface="Cambria Math" panose="02040503050406030204" pitchFamily="18" charset="0"/>
                              </a:rPr>
                              <m:t>𝟐</m:t>
                            </m:r>
                          </m:e>
                          <m:sup>
                            <m:r>
                              <a:rPr lang="en-US" altLang="zh-CN" sz="2400" b="1" i="1" smtClean="0">
                                <a:solidFill>
                                  <a:srgbClr val="000000"/>
                                </a:solidFill>
                                <a:latin typeface="Cambria Math" panose="02040503050406030204" pitchFamily="18" charset="0"/>
                              </a:rPr>
                              <m:t>𝟑</m:t>
                            </m:r>
                          </m:sup>
                        </m:sSup>
                      </m:den>
                    </m:f>
                    <m:r>
                      <a:rPr lang="en-US" altLang="zh-CN" sz="2400" b="1" i="0" smtClean="0">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m:t>
                    </m:r>
                    <m:r>
                      <a:rPr lang="en-US" altLang="zh-CN" sz="2400" b="1" i="1" smtClean="0">
                        <a:solidFill>
                          <a:srgbClr val="000000"/>
                        </a:solidFill>
                        <a:latin typeface="Cambria Math" panose="02040503050406030204" pitchFamily="18" charset="0"/>
                      </a:rPr>
                      <m:t>𝒅</m:t>
                    </m:r>
                    <m:r>
                      <a:rPr lang="en-US" altLang="zh-CN" sz="2400" b="1" i="1" baseline="-25000" smtClean="0">
                        <a:solidFill>
                          <a:srgbClr val="000000"/>
                        </a:solidFill>
                        <a:latin typeface="Cambria Math" panose="02040503050406030204" pitchFamily="18" charset="0"/>
                      </a:rPr>
                      <m:t>𝟐</m:t>
                    </m:r>
                    <m:sSup>
                      <m:sSupPr>
                        <m:ctrlPr>
                          <a:rPr lang="en-US" altLang="zh-CN" sz="2400" i="1">
                            <a:solidFill>
                              <a:srgbClr val="000000"/>
                            </a:solidFill>
                            <a:latin typeface="Cambria Math" panose="02040503050406030204"/>
                          </a:rPr>
                        </m:ctrlPr>
                      </m:sSupPr>
                      <m:e>
                        <m:r>
                          <a:rPr lang="en-US" altLang="zh-CN" sz="2400" i="1">
                            <a:solidFill>
                              <a:srgbClr val="000000"/>
                            </a:solidFill>
                            <a:latin typeface="Cambria Math" panose="02040503050406030204" pitchFamily="18" charset="0"/>
                          </a:rPr>
                          <m:t>𝟐</m:t>
                        </m:r>
                      </m:e>
                      <m:sup>
                        <m:r>
                          <a:rPr lang="en-US" altLang="zh-CN" sz="2400" b="1" i="1" smtClean="0">
                            <a:solidFill>
                              <a:srgbClr val="000000"/>
                            </a:solidFill>
                            <a:latin typeface="Cambria Math" panose="02040503050406030204" pitchFamily="18" charset="0"/>
                          </a:rPr>
                          <m:t>𝟐</m:t>
                        </m:r>
                      </m:sup>
                    </m:sSup>
                    <m:r>
                      <a:rPr lang="en-US" altLang="zh-CN" sz="2400" i="1" smtClean="0">
                        <a:solidFill>
                          <a:srgbClr val="000000"/>
                        </a:solidFill>
                        <a:latin typeface="Cambria Math" panose="02040503050406030204" pitchFamily="18" charset="0"/>
                      </a:rPr>
                      <m:t>+</m:t>
                    </m:r>
                    <m:sSup>
                      <m:sSupPr>
                        <m:ctrlPr>
                          <a:rPr lang="en-US" altLang="zh-CN" sz="2400" i="1">
                            <a:solidFill>
                              <a:srgbClr val="000000"/>
                            </a:solidFill>
                            <a:latin typeface="Cambria Math" panose="02040503050406030204"/>
                          </a:rPr>
                        </m:ctrlPr>
                      </m:sSupPr>
                      <m:e>
                        <m:r>
                          <a:rPr lang="en-US" altLang="zh-CN" sz="2400" b="1" i="1" smtClean="0">
                            <a:solidFill>
                              <a:srgbClr val="000000"/>
                            </a:solidFill>
                            <a:latin typeface="Cambria Math" panose="02040503050406030204" pitchFamily="18" charset="0"/>
                          </a:rPr>
                          <m:t>𝒅</m:t>
                        </m:r>
                        <m:r>
                          <a:rPr lang="en-US" altLang="zh-CN" sz="2400" b="1" i="1" baseline="-25000" smtClean="0">
                            <a:solidFill>
                              <a:srgbClr val="000000"/>
                            </a:solidFill>
                            <a:latin typeface="Cambria Math" panose="02040503050406030204" pitchFamily="18" charset="0"/>
                          </a:rPr>
                          <m:t>𝟏</m:t>
                        </m:r>
                        <m:r>
                          <a:rPr lang="en-US" altLang="zh-CN" sz="2400" i="1">
                            <a:solidFill>
                              <a:srgbClr val="000000"/>
                            </a:solidFill>
                            <a:latin typeface="Cambria Math" panose="02040503050406030204" pitchFamily="18" charset="0"/>
                          </a:rPr>
                          <m:t>𝟐</m:t>
                        </m:r>
                      </m:e>
                      <m:sup>
                        <m:r>
                          <a:rPr lang="en-US" altLang="zh-CN" sz="2400" b="1" i="1" smtClean="0">
                            <a:solidFill>
                              <a:srgbClr val="000000"/>
                            </a:solidFill>
                            <a:latin typeface="Cambria Math" panose="02040503050406030204" pitchFamily="18" charset="0"/>
                          </a:rPr>
                          <m:t>𝟏</m:t>
                        </m:r>
                      </m:sup>
                    </m:sSup>
                    <m:r>
                      <a:rPr lang="en-US" altLang="zh-CN" sz="2400" i="1" smtClean="0">
                        <a:solidFill>
                          <a:srgbClr val="000000"/>
                        </a:solidFill>
                        <a:latin typeface="Cambria Math" panose="02040503050406030204" pitchFamily="18" charset="0"/>
                      </a:rPr>
                      <m:t>+</m:t>
                    </m:r>
                    <m:r>
                      <a:rPr lang="en-US" altLang="zh-CN" sz="2400" b="1" i="1" smtClean="0">
                        <a:solidFill>
                          <a:srgbClr val="000000"/>
                        </a:solidFill>
                        <a:latin typeface="Cambria Math" panose="02040503050406030204" pitchFamily="18" charset="0"/>
                      </a:rPr>
                      <m:t>𝒅</m:t>
                    </m:r>
                    <m:sSup>
                      <m:sSupPr>
                        <m:ctrlPr>
                          <a:rPr lang="en-US" altLang="zh-CN" sz="2400" i="1">
                            <a:solidFill>
                              <a:srgbClr val="000000"/>
                            </a:solidFill>
                            <a:latin typeface="Cambria Math" panose="02040503050406030204"/>
                          </a:rPr>
                        </m:ctrlPr>
                      </m:sSupPr>
                      <m:e>
                        <m:r>
                          <a:rPr lang="en-US" altLang="zh-CN" sz="2400" i="1" baseline="-25000">
                            <a:solidFill>
                              <a:srgbClr val="000000"/>
                            </a:solidFill>
                            <a:latin typeface="Cambria Math" panose="02040503050406030204" pitchFamily="18" charset="0"/>
                          </a:rPr>
                          <m:t>𝟎</m:t>
                        </m:r>
                        <m:r>
                          <a:rPr lang="en-US" altLang="zh-CN" sz="2400" i="1">
                            <a:solidFill>
                              <a:srgbClr val="000000"/>
                            </a:solidFill>
                            <a:latin typeface="Cambria Math" panose="02040503050406030204" pitchFamily="18" charset="0"/>
                          </a:rPr>
                          <m:t>𝟐</m:t>
                        </m:r>
                      </m:e>
                      <m:sup>
                        <m:r>
                          <a:rPr lang="en-US" altLang="zh-CN" sz="2400" b="1" i="1" smtClean="0">
                            <a:solidFill>
                              <a:srgbClr val="000000"/>
                            </a:solidFill>
                            <a:latin typeface="Cambria Math" panose="02040503050406030204" pitchFamily="18" charset="0"/>
                          </a:rPr>
                          <m:t>𝟎</m:t>
                        </m:r>
                      </m:sup>
                    </m:sSup>
                    <m:r>
                      <a:rPr lang="zh-CN" altLang="en-US" sz="2400" i="1">
                        <a:solidFill>
                          <a:srgbClr val="000000"/>
                        </a:solidFill>
                        <a:latin typeface="Cambria Math" panose="02040503050406030204" pitchFamily="18" charset="0"/>
                      </a:rPr>
                      <m:t>）</m:t>
                    </m:r>
                  </m:oMath>
                </a14:m>
                <a:endParaRPr lang="en-US" altLang="zh-CN" sz="2400" dirty="0">
                  <a:solidFill>
                    <a:srgbClr val="000000"/>
                  </a:solidFill>
                  <a:latin typeface="Times New Roman" panose="02020603050405020304" pitchFamily="18" charset="0"/>
                </a:endParaRPr>
              </a:p>
              <a:p>
                <a:pPr eaLnBrk="1" hangingPunct="1">
                  <a:spcBef>
                    <a:spcPct val="50000"/>
                  </a:spcBef>
                  <a:defRPr/>
                </a:pP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eaLnBrk="1" hangingPunct="1">
                  <a:spcBef>
                    <a:spcPct val="50000"/>
                  </a:spcBef>
                  <a:defRPr/>
                </a:pP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p:sp>
            <p:nvSpPr>
              <p:cNvPr id="425987" name="Text Box 3"/>
              <p:cNvSpPr txBox="1">
                <a:spLocks noRot="1" noChangeAspect="1" noMove="1" noResize="1" noEditPoints="1" noAdjustHandles="1" noChangeArrowheads="1" noChangeShapeType="1" noTextEdit="1"/>
              </p:cNvSpPr>
              <p:nvPr/>
            </p:nvSpPr>
            <p:spPr bwMode="auto">
              <a:xfrm>
                <a:off x="513715" y="748665"/>
                <a:ext cx="4918710" cy="3491230"/>
              </a:xfrm>
              <a:prstGeom prst="rect">
                <a:avLst/>
              </a:prstGeom>
              <a:blipFill rotWithShape="1">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25988" name="Text Box 4"/>
          <p:cNvSpPr txBox="1">
            <a:spLocks noChangeArrowheads="1"/>
          </p:cNvSpPr>
          <p:nvPr/>
        </p:nvSpPr>
        <p:spPr bwMode="auto">
          <a:xfrm>
            <a:off x="2163762" y="1308605"/>
            <a:ext cx="1265237"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00</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400" i="1" dirty="0" err="1">
                <a:solidFill>
                  <a:srgbClr val="000000"/>
                </a:solidFill>
                <a:latin typeface="Times New Roman" panose="02020603050405020304" pitchFamily="18" charset="0"/>
              </a:rPr>
              <a:t>u</a:t>
            </a:r>
            <a:r>
              <a:rPr lang="en-US" altLang="zh-CN" sz="1800" baseline="-25000" dirty="0" err="1">
                <a:solidFill>
                  <a:srgbClr val="000000"/>
                </a:solidFill>
                <a:latin typeface="Times New Roman" panose="02020603050405020304" pitchFamily="18" charset="0"/>
              </a:rPr>
              <a:t>A</a:t>
            </a:r>
            <a:r>
              <a:rPr lang="en-US" altLang="zh-CN" sz="2400" dirty="0">
                <a:solidFill>
                  <a:srgbClr val="000000"/>
                </a:solidFill>
                <a:latin typeface="Times New Roman" panose="02020603050405020304" pitchFamily="18" charset="0"/>
              </a:rPr>
              <a:t>=4V</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5989" name="Text Box 5"/>
          <p:cNvSpPr txBox="1">
            <a:spLocks noChangeArrowheads="1"/>
          </p:cNvSpPr>
          <p:nvPr/>
        </p:nvSpPr>
        <p:spPr bwMode="auto">
          <a:xfrm>
            <a:off x="4038600" y="785202"/>
            <a:ext cx="1360488"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endParaRPr>
          </a:p>
          <a:p>
            <a:pPr eaLnBrk="1" hangingPunct="1">
              <a:spcBef>
                <a:spcPct val="50000"/>
              </a:spcBef>
              <a:defRPr/>
            </a:pPr>
            <a:r>
              <a:rPr lang="en-US" altLang="zh-CN" sz="2400" i="1" dirty="0" err="1">
                <a:solidFill>
                  <a:srgbClr val="000000"/>
                </a:solidFill>
                <a:latin typeface="Times New Roman" panose="02020603050405020304" pitchFamily="18" charset="0"/>
              </a:rPr>
              <a:t>u</a:t>
            </a:r>
            <a:r>
              <a:rPr lang="en-US" altLang="zh-CN" sz="1800" baseline="-25000" dirty="0" err="1">
                <a:solidFill>
                  <a:srgbClr val="000000"/>
                </a:solidFill>
                <a:latin typeface="Times New Roman" panose="02020603050405020304" pitchFamily="18" charset="0"/>
              </a:rPr>
              <a:t>A</a:t>
            </a:r>
            <a:r>
              <a:rPr lang="en-US" altLang="zh-CN" sz="2400" dirty="0">
                <a:solidFill>
                  <a:srgbClr val="000000"/>
                </a:solidFill>
                <a:latin typeface="Times New Roman" panose="02020603050405020304" pitchFamily="18" charset="0"/>
              </a:rPr>
              <a:t>=6V</a:t>
            </a:r>
            <a:endParaRPr lang="en-US" altLang="zh-CN" sz="2400" dirty="0">
              <a:solidFill>
                <a:srgbClr val="000000"/>
              </a:solidFill>
              <a:latin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24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425990" name="Text Box 6"/>
          <p:cNvSpPr txBox="1">
            <a:spLocks noChangeArrowheads="1"/>
          </p:cNvSpPr>
          <p:nvPr/>
        </p:nvSpPr>
        <p:spPr bwMode="auto">
          <a:xfrm>
            <a:off x="4032250" y="1928202"/>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dirty="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425991" name="AutoShape 7"/>
          <p:cNvSpPr/>
          <p:nvPr/>
        </p:nvSpPr>
        <p:spPr bwMode="auto">
          <a:xfrm>
            <a:off x="3352800" y="1013802"/>
            <a:ext cx="533400" cy="1143000"/>
          </a:xfrm>
          <a:prstGeom prst="leftBrace">
            <a:avLst>
              <a:gd name="adj1" fmla="val 1785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5992" name="Text Box 8"/>
          <p:cNvSpPr txBox="1">
            <a:spLocks noChangeArrowheads="1"/>
          </p:cNvSpPr>
          <p:nvPr/>
        </p:nvSpPr>
        <p:spPr bwMode="auto">
          <a:xfrm>
            <a:off x="4751388" y="1928202"/>
            <a:ext cx="1676400" cy="820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5993" name="AutoShape 9"/>
          <p:cNvSpPr/>
          <p:nvPr/>
        </p:nvSpPr>
        <p:spPr bwMode="auto">
          <a:xfrm>
            <a:off x="6588125" y="526440"/>
            <a:ext cx="533400" cy="2133600"/>
          </a:xfrm>
          <a:prstGeom prst="leftBrace">
            <a:avLst>
              <a:gd name="adj1" fmla="val 33333"/>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5994" name="Text Box 10"/>
          <p:cNvSpPr txBox="1">
            <a:spLocks noChangeArrowheads="1"/>
          </p:cNvSpPr>
          <p:nvPr/>
        </p:nvSpPr>
        <p:spPr bwMode="auto">
          <a:xfrm>
            <a:off x="7162800" y="404202"/>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FF00FF"/>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dirty="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425995" name="Text Box 11"/>
          <p:cNvSpPr txBox="1">
            <a:spLocks noChangeArrowheads="1"/>
          </p:cNvSpPr>
          <p:nvPr/>
        </p:nvSpPr>
        <p:spPr bwMode="auto">
          <a:xfrm>
            <a:off x="7162800" y="785202"/>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en-US" altLang="zh-CN" sz="2400" b="1" i="0" u="none" strike="noStrike" kern="1200" cap="none" spc="0" normalizeH="0" baseline="0" noProof="0" dirty="0">
                <a:ln>
                  <a:noFill/>
                </a:ln>
                <a:solidFill>
                  <a:srgbClr val="FF00FF"/>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dirty="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425996" name="Text Box 12"/>
          <p:cNvSpPr txBox="1">
            <a:spLocks noChangeArrowheads="1"/>
          </p:cNvSpPr>
          <p:nvPr/>
        </p:nvSpPr>
        <p:spPr bwMode="auto">
          <a:xfrm>
            <a:off x="7924800" y="404202"/>
            <a:ext cx="1676400" cy="173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lang="en-US" altLang="zh-CN" sz="2400" baseline="-25000" dirty="0">
              <a:solidFill>
                <a:srgbClr val="000000"/>
              </a:solidFill>
              <a:latin typeface="Times New Roman" panose="02020603050405020304" pitchFamily="18" charset="0"/>
            </a:endParaRPr>
          </a:p>
          <a:p>
            <a:pPr eaLnBrk="1" hangingPunct="1">
              <a:spcBef>
                <a:spcPct val="50000"/>
              </a:spcBef>
              <a:defRPr/>
            </a:pPr>
            <a:r>
              <a:rPr lang="en-US" altLang="zh-CN" sz="2400" i="1" dirty="0" err="1">
                <a:solidFill>
                  <a:srgbClr val="000000"/>
                </a:solidFill>
                <a:latin typeface="Times New Roman" panose="02020603050405020304" pitchFamily="18" charset="0"/>
              </a:rPr>
              <a:t>u</a:t>
            </a:r>
            <a:r>
              <a:rPr lang="en-US" altLang="zh-CN" sz="1800" baseline="-25000" dirty="0" err="1">
                <a:solidFill>
                  <a:srgbClr val="000000"/>
                </a:solidFill>
                <a:latin typeface="Times New Roman" panose="02020603050405020304" pitchFamily="18" charset="0"/>
              </a:rPr>
              <a:t>A</a:t>
            </a:r>
            <a:r>
              <a:rPr lang="en-US" altLang="zh-CN" sz="2400" dirty="0">
                <a:solidFill>
                  <a:srgbClr val="000000"/>
                </a:solidFill>
                <a:latin typeface="Times New Roman" panose="02020603050405020304" pitchFamily="18" charset="0"/>
              </a:rPr>
              <a:t>=7V</a:t>
            </a:r>
            <a:endPar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5997" name="Text Box 13"/>
          <p:cNvSpPr txBox="1">
            <a:spLocks noChangeArrowheads="1"/>
          </p:cNvSpPr>
          <p:nvPr/>
        </p:nvSpPr>
        <p:spPr bwMode="auto">
          <a:xfrm>
            <a:off x="8001000" y="861402"/>
            <a:ext cx="1676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425998" name="Group 14"/>
          <p:cNvGrpSpPr/>
          <p:nvPr/>
        </p:nvGrpSpPr>
        <p:grpSpPr bwMode="auto">
          <a:xfrm>
            <a:off x="7162800" y="2004402"/>
            <a:ext cx="2438400" cy="1354138"/>
            <a:chOff x="4512" y="1776"/>
            <a:chExt cx="1536" cy="853"/>
          </a:xfrm>
        </p:grpSpPr>
        <p:sp>
          <p:nvSpPr>
            <p:cNvPr id="425999" name="Text Box 15"/>
            <p:cNvSpPr txBox="1">
              <a:spLocks noChangeArrowheads="1"/>
            </p:cNvSpPr>
            <p:nvPr/>
          </p:nvSpPr>
          <p:spPr bwMode="auto">
            <a:xfrm>
              <a:off x="4512" y="177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FF00FF"/>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dirty="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426000" name="Text Box 16"/>
            <p:cNvSpPr txBox="1">
              <a:spLocks noChangeArrowheads="1"/>
            </p:cNvSpPr>
            <p:nvPr/>
          </p:nvSpPr>
          <p:spPr bwMode="auto">
            <a:xfrm>
              <a:off x="4512" y="206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0</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en-US" altLang="zh-CN" sz="24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426001" name="Text Box 17"/>
            <p:cNvSpPr txBox="1">
              <a:spLocks noChangeArrowheads="1"/>
            </p:cNvSpPr>
            <p:nvPr/>
          </p:nvSpPr>
          <p:spPr bwMode="auto">
            <a:xfrm>
              <a:off x="4944" y="1776"/>
              <a:ext cx="105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V</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6002" name="Text Box 18"/>
            <p:cNvSpPr txBox="1">
              <a:spLocks noChangeArrowheads="1"/>
            </p:cNvSpPr>
            <p:nvPr/>
          </p:nvSpPr>
          <p:spPr bwMode="auto">
            <a:xfrm>
              <a:off x="4992" y="2112"/>
              <a:ext cx="105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426003" name="AutoShape 19"/>
          <p:cNvSpPr/>
          <p:nvPr/>
        </p:nvSpPr>
        <p:spPr bwMode="auto">
          <a:xfrm>
            <a:off x="5940425" y="2829902"/>
            <a:ext cx="381000" cy="2590800"/>
          </a:xfrm>
          <a:prstGeom prst="rightBrace">
            <a:avLst>
              <a:gd name="adj1" fmla="val 56667"/>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26004" name="Group 20"/>
          <p:cNvGrpSpPr/>
          <p:nvPr/>
        </p:nvGrpSpPr>
        <p:grpSpPr bwMode="auto">
          <a:xfrm>
            <a:off x="5029200" y="2461602"/>
            <a:ext cx="838200" cy="914400"/>
            <a:chOff x="3168" y="2064"/>
            <a:chExt cx="528" cy="576"/>
          </a:xfrm>
        </p:grpSpPr>
        <p:sp>
          <p:nvSpPr>
            <p:cNvPr id="426005" name="AutoShape 21"/>
            <p:cNvSpPr/>
            <p:nvPr/>
          </p:nvSpPr>
          <p:spPr bwMode="auto">
            <a:xfrm>
              <a:off x="3600" y="2160"/>
              <a:ext cx="96" cy="432"/>
            </a:xfrm>
            <a:prstGeom prst="rightBrace">
              <a:avLst>
                <a:gd name="adj1" fmla="val 37500"/>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6006" name="Text Box 22"/>
            <p:cNvSpPr txBox="1">
              <a:spLocks noChangeArrowheads="1"/>
            </p:cNvSpPr>
            <p:nvPr/>
          </p:nvSpPr>
          <p:spPr bwMode="auto">
            <a:xfrm>
              <a:off x="3168" y="206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111</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6007" name="Text Box 23"/>
            <p:cNvSpPr txBox="1">
              <a:spLocks noChangeArrowheads="1"/>
            </p:cNvSpPr>
            <p:nvPr/>
          </p:nvSpPr>
          <p:spPr bwMode="auto">
            <a:xfrm>
              <a:off x="3168" y="235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426008" name="Group 24"/>
          <p:cNvGrpSpPr/>
          <p:nvPr/>
        </p:nvGrpSpPr>
        <p:grpSpPr bwMode="auto">
          <a:xfrm>
            <a:off x="5029200" y="3329965"/>
            <a:ext cx="1143000" cy="838200"/>
            <a:chOff x="3168" y="2611"/>
            <a:chExt cx="720" cy="528"/>
          </a:xfrm>
        </p:grpSpPr>
        <p:sp>
          <p:nvSpPr>
            <p:cNvPr id="426009" name="AutoShape 25"/>
            <p:cNvSpPr/>
            <p:nvPr/>
          </p:nvSpPr>
          <p:spPr bwMode="auto">
            <a:xfrm>
              <a:off x="3606" y="2659"/>
              <a:ext cx="96" cy="432"/>
            </a:xfrm>
            <a:prstGeom prst="rightBrace">
              <a:avLst>
                <a:gd name="adj1" fmla="val 37500"/>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6010" name="Text Box 26"/>
            <p:cNvSpPr txBox="1">
              <a:spLocks noChangeArrowheads="1"/>
            </p:cNvSpPr>
            <p:nvPr/>
          </p:nvSpPr>
          <p:spPr bwMode="auto">
            <a:xfrm>
              <a:off x="3168" y="2611"/>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101</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6011" name="Text Box 27"/>
            <p:cNvSpPr txBox="1">
              <a:spLocks noChangeArrowheads="1"/>
            </p:cNvSpPr>
            <p:nvPr/>
          </p:nvSpPr>
          <p:spPr bwMode="auto">
            <a:xfrm>
              <a:off x="3168" y="2851"/>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100</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426012" name="Group 28"/>
          <p:cNvGrpSpPr/>
          <p:nvPr/>
        </p:nvGrpSpPr>
        <p:grpSpPr bwMode="auto">
          <a:xfrm>
            <a:off x="5003800" y="4050690"/>
            <a:ext cx="914400" cy="809625"/>
            <a:chOff x="3152" y="3065"/>
            <a:chExt cx="576" cy="510"/>
          </a:xfrm>
        </p:grpSpPr>
        <p:sp>
          <p:nvSpPr>
            <p:cNvPr id="426013" name="AutoShape 29"/>
            <p:cNvSpPr/>
            <p:nvPr/>
          </p:nvSpPr>
          <p:spPr bwMode="auto">
            <a:xfrm>
              <a:off x="3606" y="3113"/>
              <a:ext cx="96" cy="432"/>
            </a:xfrm>
            <a:prstGeom prst="rightBrace">
              <a:avLst>
                <a:gd name="adj1" fmla="val 37500"/>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6014" name="Text Box 30"/>
            <p:cNvSpPr txBox="1">
              <a:spLocks noChangeArrowheads="1"/>
            </p:cNvSpPr>
            <p:nvPr/>
          </p:nvSpPr>
          <p:spPr bwMode="auto">
            <a:xfrm>
              <a:off x="3168" y="3065"/>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011</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6015" name="Text Box 31"/>
            <p:cNvSpPr txBox="1">
              <a:spLocks noChangeArrowheads="1"/>
            </p:cNvSpPr>
            <p:nvPr/>
          </p:nvSpPr>
          <p:spPr bwMode="auto">
            <a:xfrm>
              <a:off x="3152" y="3287"/>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010</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426016" name="Group 32"/>
          <p:cNvGrpSpPr/>
          <p:nvPr/>
        </p:nvGrpSpPr>
        <p:grpSpPr bwMode="auto">
          <a:xfrm>
            <a:off x="5029200" y="4900002"/>
            <a:ext cx="1066800" cy="914400"/>
            <a:chOff x="3168" y="3600"/>
            <a:chExt cx="672" cy="576"/>
          </a:xfrm>
        </p:grpSpPr>
        <p:sp>
          <p:nvSpPr>
            <p:cNvPr id="426017" name="AutoShape 33"/>
            <p:cNvSpPr/>
            <p:nvPr/>
          </p:nvSpPr>
          <p:spPr bwMode="auto">
            <a:xfrm>
              <a:off x="3606" y="3639"/>
              <a:ext cx="96" cy="432"/>
            </a:xfrm>
            <a:prstGeom prst="rightBrace">
              <a:avLst>
                <a:gd name="adj1" fmla="val 37500"/>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6018" name="Text Box 34"/>
            <p:cNvSpPr txBox="1">
              <a:spLocks noChangeArrowheads="1"/>
            </p:cNvSpPr>
            <p:nvPr/>
          </p:nvSpPr>
          <p:spPr bwMode="auto">
            <a:xfrm>
              <a:off x="3168" y="360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001</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26019" name="Rectangle 35"/>
            <p:cNvSpPr>
              <a:spLocks noChangeArrowheads="1"/>
            </p:cNvSpPr>
            <p:nvPr/>
          </p:nvSpPr>
          <p:spPr bwMode="auto">
            <a:xfrm>
              <a:off x="3168" y="3888"/>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000</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426020" name="Line 36"/>
          <p:cNvSpPr>
            <a:spLocks noChangeShapeType="1"/>
          </p:cNvSpPr>
          <p:nvPr/>
        </p:nvSpPr>
        <p:spPr bwMode="auto">
          <a:xfrm flipH="1">
            <a:off x="6324600" y="3299802"/>
            <a:ext cx="2209800" cy="1447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26021" name="Group 37"/>
          <p:cNvGrpSpPr/>
          <p:nvPr/>
        </p:nvGrpSpPr>
        <p:grpSpPr bwMode="auto">
          <a:xfrm>
            <a:off x="1641475" y="885215"/>
            <a:ext cx="914400" cy="661988"/>
            <a:chOff x="1034" y="1071"/>
            <a:chExt cx="576" cy="417"/>
          </a:xfrm>
        </p:grpSpPr>
        <p:sp>
          <p:nvSpPr>
            <p:cNvPr id="426022" name="Line 38"/>
            <p:cNvSpPr>
              <a:spLocks noChangeShapeType="1"/>
            </p:cNvSpPr>
            <p:nvPr/>
          </p:nvSpPr>
          <p:spPr bwMode="auto">
            <a:xfrm>
              <a:off x="1104" y="1488"/>
              <a:ext cx="28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6023" name="Text Box 39"/>
            <p:cNvSpPr txBox="1">
              <a:spLocks noChangeArrowheads="1"/>
            </p:cNvSpPr>
            <p:nvPr/>
          </p:nvSpPr>
          <p:spPr bwMode="auto">
            <a:xfrm>
              <a:off x="1034" y="1071"/>
              <a:ext cx="576" cy="251"/>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mn-cs"/>
                </a:rPr>
                <a:t>1CP</a:t>
              </a:r>
              <a:endParaRPr kumimoji="1" lang="en-US" altLang="zh-CN" sz="20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mn-cs"/>
              </a:endParaRPr>
            </a:p>
          </p:txBody>
        </p:sp>
      </p:grpSp>
      <p:grpSp>
        <p:nvGrpSpPr>
          <p:cNvPr id="426024" name="Group 40"/>
          <p:cNvGrpSpPr/>
          <p:nvPr/>
        </p:nvGrpSpPr>
        <p:grpSpPr bwMode="auto">
          <a:xfrm>
            <a:off x="2627313" y="894740"/>
            <a:ext cx="914400" cy="676275"/>
            <a:chOff x="1655" y="1077"/>
            <a:chExt cx="576" cy="426"/>
          </a:xfrm>
        </p:grpSpPr>
        <p:sp>
          <p:nvSpPr>
            <p:cNvPr id="426025" name="Line 41"/>
            <p:cNvSpPr>
              <a:spLocks noChangeShapeType="1"/>
            </p:cNvSpPr>
            <p:nvPr/>
          </p:nvSpPr>
          <p:spPr bwMode="auto">
            <a:xfrm>
              <a:off x="1754" y="1503"/>
              <a:ext cx="28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6026" name="Text Box 42"/>
            <p:cNvSpPr txBox="1">
              <a:spLocks noChangeArrowheads="1"/>
            </p:cNvSpPr>
            <p:nvPr/>
          </p:nvSpPr>
          <p:spPr bwMode="auto">
            <a:xfrm>
              <a:off x="1655" y="1077"/>
              <a:ext cx="576" cy="251"/>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mn-cs"/>
                </a:rPr>
                <a:t>2CP</a:t>
              </a:r>
              <a:endParaRPr kumimoji="1" lang="en-US" altLang="zh-CN" sz="20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mn-cs"/>
              </a:endParaRPr>
            </a:p>
          </p:txBody>
        </p:sp>
      </p:grpSp>
      <p:sp>
        <p:nvSpPr>
          <p:cNvPr id="426027" name="Text Box 43"/>
          <p:cNvSpPr txBox="1">
            <a:spLocks noChangeArrowheads="1"/>
          </p:cNvSpPr>
          <p:nvPr/>
        </p:nvSpPr>
        <p:spPr bwMode="auto">
          <a:xfrm>
            <a:off x="4716463" y="885215"/>
            <a:ext cx="1676400" cy="820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V</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V</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426028" name="Group 44"/>
          <p:cNvGrpSpPr/>
          <p:nvPr/>
        </p:nvGrpSpPr>
        <p:grpSpPr bwMode="auto">
          <a:xfrm>
            <a:off x="5859463" y="1113815"/>
            <a:ext cx="914400" cy="609600"/>
            <a:chOff x="3691" y="1215"/>
            <a:chExt cx="576" cy="384"/>
          </a:xfrm>
        </p:grpSpPr>
        <p:sp>
          <p:nvSpPr>
            <p:cNvPr id="426029" name="Line 45"/>
            <p:cNvSpPr>
              <a:spLocks noChangeShapeType="1"/>
            </p:cNvSpPr>
            <p:nvPr/>
          </p:nvSpPr>
          <p:spPr bwMode="auto">
            <a:xfrm>
              <a:off x="3691" y="1599"/>
              <a:ext cx="28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6030" name="Text Box 46"/>
            <p:cNvSpPr txBox="1">
              <a:spLocks noChangeArrowheads="1"/>
            </p:cNvSpPr>
            <p:nvPr/>
          </p:nvSpPr>
          <p:spPr bwMode="auto">
            <a:xfrm>
              <a:off x="3691" y="1215"/>
              <a:ext cx="576" cy="251"/>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mn-cs"/>
                </a:rPr>
                <a:t>3CP</a:t>
              </a:r>
              <a:endParaRPr kumimoji="1" lang="en-US" altLang="zh-CN" sz="20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mn-cs"/>
              </a:endParaRPr>
            </a:p>
          </p:txBody>
        </p:sp>
      </p:grpSp>
      <p:sp>
        <p:nvSpPr>
          <p:cNvPr id="426032" name="Line 48"/>
          <p:cNvSpPr>
            <a:spLocks noChangeShapeType="1"/>
          </p:cNvSpPr>
          <p:nvPr/>
        </p:nvSpPr>
        <p:spPr bwMode="auto">
          <a:xfrm flipH="1" flipV="1">
            <a:off x="1752600" y="1723390"/>
            <a:ext cx="3589655" cy="124015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6033" name="Text Box 49"/>
          <p:cNvSpPr txBox="1">
            <a:spLocks noChangeArrowheads="1"/>
          </p:cNvSpPr>
          <p:nvPr/>
        </p:nvSpPr>
        <p:spPr bwMode="auto">
          <a:xfrm>
            <a:off x="3842782" y="2962684"/>
            <a:ext cx="988536" cy="398780"/>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5CP</a:t>
            </a:r>
            <a:endParaRPr kumimoji="1"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p:txBody>
      </p:sp>
      <p:sp>
        <p:nvSpPr>
          <p:cNvPr id="426034" name="Text Box 50"/>
          <p:cNvSpPr txBox="1">
            <a:spLocks noChangeArrowheads="1"/>
          </p:cNvSpPr>
          <p:nvPr/>
        </p:nvSpPr>
        <p:spPr bwMode="auto">
          <a:xfrm>
            <a:off x="6629400" y="3376002"/>
            <a:ext cx="914400" cy="398780"/>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mn-cs"/>
              </a:rPr>
              <a:t>4CP</a:t>
            </a:r>
            <a:endParaRPr kumimoji="1" lang="en-US" altLang="zh-CN" sz="2000" b="1" i="0" u="none" strike="noStrike" kern="1200" cap="none" spc="0" normalizeH="0" baseline="0" noProof="0">
              <a:ln>
                <a:noFill/>
              </a:ln>
              <a:solidFill>
                <a:srgbClr val="0000CC"/>
              </a:solidFill>
              <a:effectLst/>
              <a:uLnTx/>
              <a:uFillTx/>
              <a:latin typeface="Times New Roman" panose="02020603050405020304" pitchFamily="18" charset="0"/>
              <a:ea typeface="宋体" panose="02010600030101010101" pitchFamily="2" charset="-122"/>
              <a:cs typeface="+mn-cs"/>
            </a:endParaRPr>
          </a:p>
        </p:txBody>
      </p:sp>
      <p:sp>
        <p:nvSpPr>
          <p:cNvPr id="426035" name="Text Box 51"/>
          <p:cNvSpPr txBox="1">
            <a:spLocks noChangeArrowheads="1"/>
          </p:cNvSpPr>
          <p:nvPr/>
        </p:nvSpPr>
        <p:spPr bwMode="auto">
          <a:xfrm>
            <a:off x="7593012" y="3939565"/>
            <a:ext cx="1473200" cy="101566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转换时间：</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(n+2)T</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endPar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5987"/>
                                        </p:tgtEl>
                                        <p:attrNameLst>
                                          <p:attrName>style.visibility</p:attrName>
                                        </p:attrNameLst>
                                      </p:cBhvr>
                                      <p:to>
                                        <p:strVal val="visible"/>
                                      </p:to>
                                    </p:set>
                                    <p:animEffect transition="in" filter="wipe(left)">
                                      <p:cBhvr>
                                        <p:cTn id="7" dur="500"/>
                                        <p:tgtEl>
                                          <p:spTgt spid="425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6021"/>
                                        </p:tgtEl>
                                        <p:attrNameLst>
                                          <p:attrName>style.visibility</p:attrName>
                                        </p:attrNameLst>
                                      </p:cBhvr>
                                      <p:to>
                                        <p:strVal val="visible"/>
                                      </p:to>
                                    </p:set>
                                    <p:animEffect transition="in" filter="wipe(left)">
                                      <p:cBhvr>
                                        <p:cTn id="12" dur="500"/>
                                        <p:tgtEl>
                                          <p:spTgt spid="4260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5988"/>
                                        </p:tgtEl>
                                        <p:attrNameLst>
                                          <p:attrName>style.visibility</p:attrName>
                                        </p:attrNameLst>
                                      </p:cBhvr>
                                      <p:to>
                                        <p:strVal val="visible"/>
                                      </p:to>
                                    </p:set>
                                    <p:animEffect transition="in" filter="wipe(left)">
                                      <p:cBhvr>
                                        <p:cTn id="17" dur="500"/>
                                        <p:tgtEl>
                                          <p:spTgt spid="4259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26024"/>
                                        </p:tgtEl>
                                        <p:attrNameLst>
                                          <p:attrName>style.visibility</p:attrName>
                                        </p:attrNameLst>
                                      </p:cBhvr>
                                      <p:to>
                                        <p:strVal val="visible"/>
                                      </p:to>
                                    </p:set>
                                    <p:animEffect transition="in" filter="wipe(left)">
                                      <p:cBhvr>
                                        <p:cTn id="22" dur="500"/>
                                        <p:tgtEl>
                                          <p:spTgt spid="4260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5991"/>
                                        </p:tgtEl>
                                        <p:attrNameLst>
                                          <p:attrName>style.visibility</p:attrName>
                                        </p:attrNameLst>
                                      </p:cBhvr>
                                      <p:to>
                                        <p:strVal val="visible"/>
                                      </p:to>
                                    </p:set>
                                    <p:animEffect transition="in" filter="blinds(horizontal)">
                                      <p:cBhvr>
                                        <p:cTn id="27" dur="500"/>
                                        <p:tgtEl>
                                          <p:spTgt spid="42599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5989"/>
                                        </p:tgtEl>
                                        <p:attrNameLst>
                                          <p:attrName>style.visibility</p:attrName>
                                        </p:attrNameLst>
                                      </p:cBhvr>
                                      <p:to>
                                        <p:strVal val="visible"/>
                                      </p:to>
                                    </p:set>
                                    <p:animEffect transition="in" filter="blinds(horizontal)">
                                      <p:cBhvr>
                                        <p:cTn id="32" dur="500"/>
                                        <p:tgtEl>
                                          <p:spTgt spid="4259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26027"/>
                                        </p:tgtEl>
                                        <p:attrNameLst>
                                          <p:attrName>style.visibility</p:attrName>
                                        </p:attrNameLst>
                                      </p:cBhvr>
                                      <p:to>
                                        <p:strVal val="visible"/>
                                      </p:to>
                                    </p:set>
                                    <p:animEffect transition="in" filter="blinds(horizontal)">
                                      <p:cBhvr>
                                        <p:cTn id="37" dur="500"/>
                                        <p:tgtEl>
                                          <p:spTgt spid="4260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26028"/>
                                        </p:tgtEl>
                                        <p:attrNameLst>
                                          <p:attrName>style.visibility</p:attrName>
                                        </p:attrNameLst>
                                      </p:cBhvr>
                                      <p:to>
                                        <p:strVal val="visible"/>
                                      </p:to>
                                    </p:set>
                                    <p:animEffect transition="in" filter="wipe(left)">
                                      <p:cBhvr>
                                        <p:cTn id="42" dur="500"/>
                                        <p:tgtEl>
                                          <p:spTgt spid="42602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5993"/>
                                        </p:tgtEl>
                                        <p:attrNameLst>
                                          <p:attrName>style.visibility</p:attrName>
                                        </p:attrNameLst>
                                      </p:cBhvr>
                                      <p:to>
                                        <p:strVal val="visible"/>
                                      </p:to>
                                    </p:set>
                                    <p:animEffect transition="in" filter="blinds(horizontal)">
                                      <p:cBhvr>
                                        <p:cTn id="47" dur="500"/>
                                        <p:tgtEl>
                                          <p:spTgt spid="42599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25994"/>
                                        </p:tgtEl>
                                        <p:attrNameLst>
                                          <p:attrName>style.visibility</p:attrName>
                                        </p:attrNameLst>
                                      </p:cBhvr>
                                      <p:to>
                                        <p:strVal val="visible"/>
                                      </p:to>
                                    </p:set>
                                    <p:animEffect transition="in" filter="blinds(horizontal)">
                                      <p:cBhvr>
                                        <p:cTn id="52" dur="500"/>
                                        <p:tgtEl>
                                          <p:spTgt spid="42599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25996"/>
                                        </p:tgtEl>
                                        <p:attrNameLst>
                                          <p:attrName>style.visibility</p:attrName>
                                        </p:attrNameLst>
                                      </p:cBhvr>
                                      <p:to>
                                        <p:strVal val="visible"/>
                                      </p:to>
                                    </p:set>
                                    <p:animEffect transition="in" filter="blinds(horizontal)">
                                      <p:cBhvr>
                                        <p:cTn id="55" dur="500"/>
                                        <p:tgtEl>
                                          <p:spTgt spid="425996"/>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26034"/>
                                        </p:tgtEl>
                                        <p:attrNameLst>
                                          <p:attrName>style.visibility</p:attrName>
                                        </p:attrNameLst>
                                      </p:cBhvr>
                                      <p:to>
                                        <p:strVal val="visible"/>
                                      </p:to>
                                    </p:set>
                                    <p:animEffect transition="in" filter="blinds(horizontal)">
                                      <p:cBhvr>
                                        <p:cTn id="60" dur="500"/>
                                        <p:tgtEl>
                                          <p:spTgt spid="426034"/>
                                        </p:tgtEl>
                                      </p:cBhvr>
                                    </p:animEffect>
                                  </p:childTnLst>
                                </p:cTn>
                              </p:par>
                              <p:par>
                                <p:cTn id="61" presetID="3" presetClass="entr" presetSubtype="10" fill="hold" nodeType="withEffect">
                                  <p:stCondLst>
                                    <p:cond delay="0"/>
                                  </p:stCondLst>
                                  <p:childTnLst>
                                    <p:set>
                                      <p:cBhvr>
                                        <p:cTn id="62" dur="1" fill="hold">
                                          <p:stCondLst>
                                            <p:cond delay="0"/>
                                          </p:stCondLst>
                                        </p:cTn>
                                        <p:tgtEl>
                                          <p:spTgt spid="426020"/>
                                        </p:tgtEl>
                                        <p:attrNameLst>
                                          <p:attrName>style.visibility</p:attrName>
                                        </p:attrNameLst>
                                      </p:cBhvr>
                                      <p:to>
                                        <p:strVal val="visible"/>
                                      </p:to>
                                    </p:set>
                                    <p:animEffect transition="in" filter="blinds(horizontal)">
                                      <p:cBhvr>
                                        <p:cTn id="63" dur="500"/>
                                        <p:tgtEl>
                                          <p:spTgt spid="426020"/>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426004"/>
                                        </p:tgtEl>
                                        <p:attrNameLst>
                                          <p:attrName>style.visibility</p:attrName>
                                        </p:attrNameLst>
                                      </p:cBhvr>
                                      <p:to>
                                        <p:strVal val="visible"/>
                                      </p:to>
                                    </p:set>
                                    <p:animEffect transition="in" filter="blinds(horizontal)">
                                      <p:cBhvr>
                                        <p:cTn id="68" dur="500"/>
                                        <p:tgtEl>
                                          <p:spTgt spid="426004"/>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426032"/>
                                        </p:tgtEl>
                                        <p:attrNameLst>
                                          <p:attrName>style.visibility</p:attrName>
                                        </p:attrNameLst>
                                      </p:cBhvr>
                                      <p:to>
                                        <p:strVal val="visible"/>
                                      </p:to>
                                    </p:set>
                                    <p:animEffect transition="in" filter="fade">
                                      <p:cBhvr>
                                        <p:cTn id="73" dur="1000"/>
                                        <p:tgtEl>
                                          <p:spTgt spid="426032"/>
                                        </p:tgtEl>
                                      </p:cBhvr>
                                    </p:animEffect>
                                    <p:anim calcmode="lin" valueType="num">
                                      <p:cBhvr>
                                        <p:cTn id="74" dur="1000" fill="hold"/>
                                        <p:tgtEl>
                                          <p:spTgt spid="426032"/>
                                        </p:tgtEl>
                                        <p:attrNameLst>
                                          <p:attrName>ppt_x</p:attrName>
                                        </p:attrNameLst>
                                      </p:cBhvr>
                                      <p:tavLst>
                                        <p:tav tm="0">
                                          <p:val>
                                            <p:strVal val="#ppt_x"/>
                                          </p:val>
                                        </p:tav>
                                        <p:tav tm="100000">
                                          <p:val>
                                            <p:strVal val="#ppt_x"/>
                                          </p:val>
                                        </p:tav>
                                      </p:tavLst>
                                    </p:anim>
                                    <p:anim calcmode="lin" valueType="num">
                                      <p:cBhvr>
                                        <p:cTn id="75" dur="1000" fill="hold"/>
                                        <p:tgtEl>
                                          <p:spTgt spid="426032"/>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426033"/>
                                        </p:tgtEl>
                                        <p:attrNameLst>
                                          <p:attrName>style.visibility</p:attrName>
                                        </p:attrNameLst>
                                      </p:cBhvr>
                                      <p:to>
                                        <p:strVal val="visible"/>
                                      </p:to>
                                    </p:set>
                                    <p:anim calcmode="lin" valueType="num">
                                      <p:cBhvr additive="base">
                                        <p:cTn id="80" dur="500" fill="hold"/>
                                        <p:tgtEl>
                                          <p:spTgt spid="426033"/>
                                        </p:tgtEl>
                                        <p:attrNameLst>
                                          <p:attrName>ppt_x</p:attrName>
                                        </p:attrNameLst>
                                      </p:cBhvr>
                                      <p:tavLst>
                                        <p:tav tm="0">
                                          <p:val>
                                            <p:strVal val="#ppt_x"/>
                                          </p:val>
                                        </p:tav>
                                        <p:tav tm="100000">
                                          <p:val>
                                            <p:strVal val="#ppt_x"/>
                                          </p:val>
                                        </p:tav>
                                      </p:tavLst>
                                    </p:anim>
                                    <p:anim calcmode="lin" valueType="num">
                                      <p:cBhvr additive="base">
                                        <p:cTn id="81" dur="500" fill="hold"/>
                                        <p:tgtEl>
                                          <p:spTgt spid="426033"/>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426035"/>
                                        </p:tgtEl>
                                        <p:attrNameLst>
                                          <p:attrName>style.visibility</p:attrName>
                                        </p:attrNameLst>
                                      </p:cBhvr>
                                      <p:to>
                                        <p:strVal val="visible"/>
                                      </p:to>
                                    </p:set>
                                    <p:animEffect transition="in" filter="blinds(horizontal)">
                                      <p:cBhvr>
                                        <p:cTn id="86" dur="500"/>
                                        <p:tgtEl>
                                          <p:spTgt spid="426035"/>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425990">
                                            <p:txEl>
                                              <p:pRg st="0" end="0"/>
                                            </p:txEl>
                                          </p:spTgt>
                                        </p:tgtEl>
                                        <p:attrNameLst>
                                          <p:attrName>style.visibility</p:attrName>
                                        </p:attrNameLst>
                                      </p:cBhvr>
                                      <p:to>
                                        <p:strVal val="visible"/>
                                      </p:to>
                                    </p:set>
                                    <p:animEffect transition="in" filter="blinds(horizontal)">
                                      <p:cBhvr>
                                        <p:cTn id="91" dur="500"/>
                                        <p:tgtEl>
                                          <p:spTgt spid="425990">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425992"/>
                                        </p:tgtEl>
                                        <p:attrNameLst>
                                          <p:attrName>style.visibility</p:attrName>
                                        </p:attrNameLst>
                                      </p:cBhvr>
                                      <p:to>
                                        <p:strVal val="visible"/>
                                      </p:to>
                                    </p:set>
                                    <p:animEffect transition="in" filter="blinds(horizontal)">
                                      <p:cBhvr>
                                        <p:cTn id="96" dur="500"/>
                                        <p:tgtEl>
                                          <p:spTgt spid="425992"/>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425998"/>
                                        </p:tgtEl>
                                        <p:attrNameLst>
                                          <p:attrName>style.visibility</p:attrName>
                                        </p:attrNameLst>
                                      </p:cBhvr>
                                      <p:to>
                                        <p:strVal val="visible"/>
                                      </p:to>
                                    </p:set>
                                    <p:animEffect transition="in" filter="blinds(horizontal)">
                                      <p:cBhvr>
                                        <p:cTn id="101" dur="500"/>
                                        <p:tgtEl>
                                          <p:spTgt spid="425998"/>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425995"/>
                                        </p:tgtEl>
                                        <p:attrNameLst>
                                          <p:attrName>style.visibility</p:attrName>
                                        </p:attrNameLst>
                                      </p:cBhvr>
                                      <p:to>
                                        <p:strVal val="visible"/>
                                      </p:to>
                                    </p:set>
                                    <p:animEffect transition="in" filter="blinds(horizontal)">
                                      <p:cBhvr>
                                        <p:cTn id="104" dur="500"/>
                                        <p:tgtEl>
                                          <p:spTgt spid="425995"/>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425997"/>
                                        </p:tgtEl>
                                        <p:attrNameLst>
                                          <p:attrName>style.visibility</p:attrName>
                                        </p:attrNameLst>
                                      </p:cBhvr>
                                      <p:to>
                                        <p:strVal val="visible"/>
                                      </p:to>
                                    </p:set>
                                    <p:animEffect transition="in" filter="blinds(horizontal)">
                                      <p:cBhvr>
                                        <p:cTn id="107" dur="500"/>
                                        <p:tgtEl>
                                          <p:spTgt spid="425997"/>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426003"/>
                                        </p:tgtEl>
                                        <p:attrNameLst>
                                          <p:attrName>style.visibility</p:attrName>
                                        </p:attrNameLst>
                                      </p:cBhvr>
                                      <p:to>
                                        <p:strVal val="visible"/>
                                      </p:to>
                                    </p:set>
                                    <p:animEffect transition="in" filter="blinds(horizontal)">
                                      <p:cBhvr>
                                        <p:cTn id="112" dur="500"/>
                                        <p:tgtEl>
                                          <p:spTgt spid="426003"/>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426008"/>
                                        </p:tgtEl>
                                        <p:attrNameLst>
                                          <p:attrName>style.visibility</p:attrName>
                                        </p:attrNameLst>
                                      </p:cBhvr>
                                      <p:to>
                                        <p:strVal val="visible"/>
                                      </p:to>
                                    </p:set>
                                    <p:animEffect transition="in" filter="blinds(horizontal)">
                                      <p:cBhvr>
                                        <p:cTn id="117" dur="500"/>
                                        <p:tgtEl>
                                          <p:spTgt spid="426008"/>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426012"/>
                                        </p:tgtEl>
                                        <p:attrNameLst>
                                          <p:attrName>style.visibility</p:attrName>
                                        </p:attrNameLst>
                                      </p:cBhvr>
                                      <p:to>
                                        <p:strVal val="visible"/>
                                      </p:to>
                                    </p:set>
                                    <p:animEffect transition="in" filter="blinds(horizontal)">
                                      <p:cBhvr>
                                        <p:cTn id="122" dur="500"/>
                                        <p:tgtEl>
                                          <p:spTgt spid="426012"/>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426016"/>
                                        </p:tgtEl>
                                        <p:attrNameLst>
                                          <p:attrName>style.visibility</p:attrName>
                                        </p:attrNameLst>
                                      </p:cBhvr>
                                      <p:to>
                                        <p:strVal val="visible"/>
                                      </p:to>
                                    </p:set>
                                    <p:animEffect transition="in" filter="blinds(horizontal)">
                                      <p:cBhvr>
                                        <p:cTn id="127" dur="500"/>
                                        <p:tgtEl>
                                          <p:spTgt spid="426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ldLvl="0" animBg="1"/>
      <p:bldP spid="425988" grpId="0" bldLvl="0" animBg="1"/>
      <p:bldP spid="425989" grpId="0" bldLvl="0" animBg="1"/>
      <p:bldP spid="425992" grpId="0" bldLvl="0" animBg="1"/>
      <p:bldP spid="425994" grpId="0"/>
      <p:bldP spid="425995" grpId="0"/>
      <p:bldP spid="425996" grpId="0" bldLvl="0" animBg="1"/>
      <p:bldP spid="425997" grpId="0" bldLvl="0" animBg="1"/>
      <p:bldP spid="426027" grpId="0" bldLvl="0" animBg="1"/>
      <p:bldP spid="426032" grpId="0" bldLvl="0" animBg="1"/>
      <p:bldP spid="426033" grpId="0" bldLvl="0" animBg="1"/>
      <p:bldP spid="426034" grpId="0" bldLvl="0" animBg="1"/>
      <p:bldP spid="4260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7010" name="Picture 2" descr="11-3-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29000" y="2079625"/>
            <a:ext cx="5715000" cy="4243388"/>
          </a:xfrm>
          <a:prstGeom prst="rect">
            <a:avLst/>
          </a:prstGeom>
          <a:noFill/>
          <a:extLst>
            <a:ext uri="{909E8E84-426E-40DD-AFC4-6F175D3DCCD1}">
              <a14:hiddenFill xmlns:a14="http://schemas.microsoft.com/office/drawing/2010/main">
                <a:solidFill>
                  <a:srgbClr val="FFFFFF"/>
                </a:solidFill>
              </a14:hiddenFill>
            </a:ext>
          </a:extLst>
        </p:spPr>
      </p:pic>
      <p:sp>
        <p:nvSpPr>
          <p:cNvPr id="427011" name="Rectangle 3"/>
          <p:cNvSpPr>
            <a:spLocks noGrp="1" noChangeArrowheads="1"/>
          </p:cNvSpPr>
          <p:nvPr>
            <p:ph type="body" sz="half" idx="4294967295"/>
          </p:nvPr>
        </p:nvSpPr>
        <p:spPr>
          <a:xfrm>
            <a:off x="15240" y="816610"/>
            <a:ext cx="8588375" cy="1125538"/>
          </a:xfrm>
          <a:prstGeom prst="rect">
            <a:avLst/>
          </a:prstGeom>
          <a:noFill/>
        </p:spPr>
        <p:txBody>
          <a:bodyPr/>
          <a:lstStyle/>
          <a:p>
            <a:pPr>
              <a:buFontTx/>
              <a:buNone/>
            </a:pPr>
            <a:r>
              <a:rPr lang="en-US" altLang="zh-CN" sz="2000" b="1" dirty="0">
                <a:latin typeface="黑体" panose="02010609060101010101" pitchFamily="49" charset="-122"/>
                <a:ea typeface="黑体" panose="02010609060101010101" pitchFamily="49" charset="-122"/>
              </a:rPr>
              <a:t>     </a:t>
            </a:r>
            <a:r>
              <a:rPr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rPr>
              <a:t>1</a:t>
            </a:r>
            <a:r>
              <a:rPr lang="zh-CN" altLang="en-US" sz="2400" b="1" dirty="0">
                <a:effectLst>
                  <a:outerShdw blurRad="38100" dist="38100" dir="2700000" algn="tl">
                    <a:srgbClr val="C0C0C0"/>
                  </a:outerShdw>
                </a:effectLst>
                <a:latin typeface="黑体" panose="02010609060101010101" pitchFamily="49" charset="-122"/>
                <a:ea typeface="黑体" panose="02010609060101010101" pitchFamily="49" charset="-122"/>
              </a:rPr>
              <a:t>、 转换原理：</a:t>
            </a:r>
            <a:r>
              <a:rPr lang="zh-CN" altLang="en-US" sz="2400" b="1" dirty="0">
                <a:latin typeface="黑体" panose="02010609060101010101" pitchFamily="49" charset="-122"/>
                <a:ea typeface="黑体" panose="02010609060101010101" pitchFamily="49" charset="-122"/>
              </a:rPr>
              <a:t>先将</a:t>
            </a:r>
            <a:r>
              <a:rPr lang="en-US" altLang="zh-CN" sz="2400" b="1" dirty="0">
                <a:latin typeface="黑体" panose="02010609060101010101" pitchFamily="49" charset="-122"/>
                <a:ea typeface="黑体" panose="02010609060101010101" pitchFamily="49" charset="-122"/>
              </a:rPr>
              <a:t>V</a:t>
            </a:r>
            <a:r>
              <a:rPr lang="zh-CN" altLang="en-US" sz="2400" b="1" dirty="0">
                <a:latin typeface="黑体" panose="02010609060101010101" pitchFamily="49" charset="-122"/>
                <a:ea typeface="黑体" panose="02010609060101010101" pitchFamily="49" charset="-122"/>
              </a:rPr>
              <a:t>转换成与之成正比的时间宽度信号，然后在这个时间内用固定频率脉冲计数，计数的结果即为正比于输入模拟电压的数字信号。</a:t>
            </a:r>
            <a:endParaRPr lang="zh-CN" altLang="en-US" sz="2400" b="1" dirty="0">
              <a:latin typeface="黑体" panose="02010609060101010101" pitchFamily="49" charset="-122"/>
              <a:ea typeface="黑体" panose="02010609060101010101" pitchFamily="49" charset="-122"/>
            </a:endParaRPr>
          </a:p>
        </p:txBody>
      </p:sp>
      <p:graphicFrame>
        <p:nvGraphicFramePr>
          <p:cNvPr id="427022" name="Object 14"/>
          <p:cNvGraphicFramePr>
            <a:graphicFrameLocks noGrp="1" noChangeAspect="1"/>
          </p:cNvGraphicFramePr>
          <p:nvPr>
            <p:ph sz="quarter" idx="4294967295"/>
          </p:nvPr>
        </p:nvGraphicFramePr>
        <p:xfrm>
          <a:off x="198120" y="6052820"/>
          <a:ext cx="3014663" cy="698500"/>
        </p:xfrm>
        <a:graphic>
          <a:graphicData uri="http://schemas.openxmlformats.org/presentationml/2006/ole">
            <mc:AlternateContent xmlns:mc="http://schemas.openxmlformats.org/markup-compatibility/2006">
              <mc:Choice xmlns:v="urn:schemas-microsoft-com:vml" Requires="v">
                <p:oleObj spid="_x0000_s6146" name="Equation" r:id="rId2" imgW="42062400" imgH="9753600" progId="Equation.DSMT4">
                  <p:embed/>
                </p:oleObj>
              </mc:Choice>
              <mc:Fallback>
                <p:oleObj name="Equation" r:id="rId2" imgW="42062400" imgH="9753600" progId="Equation.DSMT4">
                  <p:embed/>
                  <p:pic>
                    <p:nvPicPr>
                      <p:cNvPr id="0" name="Picture 1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 y="6052820"/>
                        <a:ext cx="3014663"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27012" name="Group 4"/>
          <p:cNvGrpSpPr/>
          <p:nvPr/>
        </p:nvGrpSpPr>
        <p:grpSpPr bwMode="auto">
          <a:xfrm>
            <a:off x="4346575" y="2124075"/>
            <a:ext cx="1944688" cy="1431925"/>
            <a:chOff x="2562" y="1207"/>
            <a:chExt cx="1225" cy="817"/>
          </a:xfrm>
        </p:grpSpPr>
        <p:sp>
          <p:nvSpPr>
            <p:cNvPr id="427013" name="Oval 5"/>
            <p:cNvSpPr>
              <a:spLocks noChangeArrowheads="1"/>
            </p:cNvSpPr>
            <p:nvPr/>
          </p:nvSpPr>
          <p:spPr bwMode="auto">
            <a:xfrm>
              <a:off x="3424" y="1207"/>
              <a:ext cx="363" cy="408"/>
            </a:xfrm>
            <a:prstGeom prst="ellipse">
              <a:avLst/>
            </a:prstGeom>
            <a:noFill/>
            <a:ln w="38100">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7014" name="Oval 6"/>
            <p:cNvSpPr>
              <a:spLocks noChangeArrowheads="1"/>
            </p:cNvSpPr>
            <p:nvPr/>
          </p:nvSpPr>
          <p:spPr bwMode="auto">
            <a:xfrm>
              <a:off x="2562" y="1616"/>
              <a:ext cx="363" cy="408"/>
            </a:xfrm>
            <a:prstGeom prst="ellipse">
              <a:avLst/>
            </a:prstGeom>
            <a:noFill/>
            <a:ln w="38100">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27015" name="Rectangle 7"/>
          <p:cNvSpPr>
            <a:spLocks noChangeArrowheads="1"/>
          </p:cNvSpPr>
          <p:nvPr/>
        </p:nvSpPr>
        <p:spPr bwMode="auto">
          <a:xfrm>
            <a:off x="0" y="177800"/>
            <a:ext cx="6581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（三）双积分型</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ADC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V-T</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变换型）</a:t>
            </a:r>
            <a:endPar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7016" name="Text Box 8"/>
          <p:cNvSpPr txBox="1">
            <a:spLocks noChangeArrowheads="1"/>
          </p:cNvSpPr>
          <p:nvPr/>
        </p:nvSpPr>
        <p:spPr bwMode="auto">
          <a:xfrm>
            <a:off x="250825" y="2619375"/>
            <a:ext cx="3106738" cy="15684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转换前，</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4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，先将计数器清零，接通开关</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24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，电容</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完全放电。</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7017" name="Rectangle 9"/>
          <p:cNvSpPr>
            <a:spLocks noChangeArrowheads="1"/>
          </p:cNvSpPr>
          <p:nvPr/>
        </p:nvSpPr>
        <p:spPr bwMode="auto">
          <a:xfrm>
            <a:off x="662623" y="2047875"/>
            <a:ext cx="20425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2</a:t>
            </a:r>
            <a:r>
              <a:rPr kumimoji="1" lang="zh-CN" altLang="en-US" sz="2400" b="1" i="0" u="none" strike="noStrike" kern="1200" cap="none" spc="0" normalizeH="0" baseline="0" noProof="0" dirty="0">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 转换过程</a:t>
            </a:r>
            <a:endParaRPr kumimoji="1" lang="zh-CN" altLang="en-US" sz="2400" b="1" i="0" u="none" strike="noStrike" kern="1200" cap="none" spc="0" normalizeH="0" baseline="0" noProof="0" dirty="0">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endParaRPr>
          </a:p>
        </p:txBody>
      </p:sp>
      <p:sp>
        <p:nvSpPr>
          <p:cNvPr id="427018" name="Text Box 10"/>
          <p:cNvSpPr txBox="1">
            <a:spLocks noChangeArrowheads="1"/>
          </p:cNvSpPr>
          <p:nvPr/>
        </p:nvSpPr>
        <p:spPr bwMode="auto">
          <a:xfrm>
            <a:off x="296863" y="4284663"/>
            <a:ext cx="3646487" cy="156966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v</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L</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开始转换：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S</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断开，</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S</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合到</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v</a:t>
            </a:r>
            <a:r>
              <a:rPr kumimoji="1" lang="en-US" altLang="zh-CN" sz="2400" b="1" i="0" u="none" strike="noStrike" kern="1200" cap="none" spc="0" normalizeH="0" baseline="-25000" noProof="0" dirty="0" err="1">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一侧，积分器对</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v</a:t>
            </a:r>
            <a:r>
              <a:rPr kumimoji="1" lang="en-US" altLang="zh-CN" sz="2400" b="1" i="0" u="none" strike="noStrike" kern="1200" cap="none" spc="0" normalizeH="0" baseline="-25000" noProof="0" dirty="0" err="1">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进行固定时间</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的积分</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427019" name="Group 11"/>
          <p:cNvGrpSpPr/>
          <p:nvPr/>
        </p:nvGrpSpPr>
        <p:grpSpPr bwMode="auto">
          <a:xfrm>
            <a:off x="5786438" y="2438400"/>
            <a:ext cx="541337" cy="225425"/>
            <a:chOff x="3645" y="1536"/>
            <a:chExt cx="341" cy="142"/>
          </a:xfrm>
        </p:grpSpPr>
        <p:sp>
          <p:nvSpPr>
            <p:cNvPr id="427020" name="Rectangle 12"/>
            <p:cNvSpPr>
              <a:spLocks noChangeArrowheads="1"/>
            </p:cNvSpPr>
            <p:nvPr/>
          </p:nvSpPr>
          <p:spPr bwMode="auto">
            <a:xfrm>
              <a:off x="3674" y="1536"/>
              <a:ext cx="255" cy="14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7021" name="Line 13"/>
            <p:cNvSpPr>
              <a:spLocks noChangeShapeType="1"/>
            </p:cNvSpPr>
            <p:nvPr/>
          </p:nvSpPr>
          <p:spPr bwMode="auto">
            <a:xfrm>
              <a:off x="3645" y="1593"/>
              <a:ext cx="34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27015"/>
                                        </p:tgtEl>
                                        <p:attrNameLst>
                                          <p:attrName>style.visibility</p:attrName>
                                        </p:attrNameLst>
                                      </p:cBhvr>
                                      <p:to>
                                        <p:strVal val="visible"/>
                                      </p:to>
                                    </p:set>
                                    <p:anim calcmode="lin" valueType="num">
                                      <p:cBhvr additive="base">
                                        <p:cTn id="7" dur="500" fill="hold"/>
                                        <p:tgtEl>
                                          <p:spTgt spid="427015"/>
                                        </p:tgtEl>
                                        <p:attrNameLst>
                                          <p:attrName>ppt_x</p:attrName>
                                        </p:attrNameLst>
                                      </p:cBhvr>
                                      <p:tavLst>
                                        <p:tav tm="0">
                                          <p:val>
                                            <p:strVal val="0-#ppt_w/2"/>
                                          </p:val>
                                        </p:tav>
                                        <p:tav tm="100000">
                                          <p:val>
                                            <p:strVal val="#ppt_x"/>
                                          </p:val>
                                        </p:tav>
                                      </p:tavLst>
                                    </p:anim>
                                    <p:anim calcmode="lin" valueType="num">
                                      <p:cBhvr additive="base">
                                        <p:cTn id="8" dur="500" fill="hold"/>
                                        <p:tgtEl>
                                          <p:spTgt spid="4270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27011">
                                            <p:txEl>
                                              <p:pRg st="0" end="0"/>
                                            </p:txEl>
                                          </p:spTgt>
                                        </p:tgtEl>
                                        <p:attrNameLst>
                                          <p:attrName>style.visibility</p:attrName>
                                        </p:attrNameLst>
                                      </p:cBhvr>
                                      <p:to>
                                        <p:strVal val="visible"/>
                                      </p:to>
                                    </p:set>
                                    <p:animEffect transition="in" filter="blinds(horizontal)">
                                      <p:cBhvr>
                                        <p:cTn id="13" dur="500"/>
                                        <p:tgtEl>
                                          <p:spTgt spid="4270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27010"/>
                                        </p:tgtEl>
                                        <p:attrNameLst>
                                          <p:attrName>style.visibility</p:attrName>
                                        </p:attrNameLst>
                                      </p:cBhvr>
                                      <p:to>
                                        <p:strVal val="visible"/>
                                      </p:to>
                                    </p:set>
                                    <p:animEffect transition="in" filter="blinds(horizontal)">
                                      <p:cBhvr>
                                        <p:cTn id="18" dur="500"/>
                                        <p:tgtEl>
                                          <p:spTgt spid="4270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27012"/>
                                        </p:tgtEl>
                                        <p:attrNameLst>
                                          <p:attrName>style.visibility</p:attrName>
                                        </p:attrNameLst>
                                      </p:cBhvr>
                                      <p:to>
                                        <p:strVal val="visible"/>
                                      </p:to>
                                    </p:set>
                                    <p:anim calcmode="lin" valueType="num">
                                      <p:cBhvr additive="base">
                                        <p:cTn id="23" dur="500" fill="hold"/>
                                        <p:tgtEl>
                                          <p:spTgt spid="427012"/>
                                        </p:tgtEl>
                                        <p:attrNameLst>
                                          <p:attrName>ppt_x</p:attrName>
                                        </p:attrNameLst>
                                      </p:cBhvr>
                                      <p:tavLst>
                                        <p:tav tm="0">
                                          <p:val>
                                            <p:strVal val="#ppt_x"/>
                                          </p:val>
                                        </p:tav>
                                        <p:tav tm="100000">
                                          <p:val>
                                            <p:strVal val="#ppt_x"/>
                                          </p:val>
                                        </p:tav>
                                      </p:tavLst>
                                    </p:anim>
                                    <p:anim calcmode="lin" valueType="num">
                                      <p:cBhvr additive="base">
                                        <p:cTn id="24" dur="500" fill="hold"/>
                                        <p:tgtEl>
                                          <p:spTgt spid="4270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27017"/>
                                        </p:tgtEl>
                                        <p:attrNameLst>
                                          <p:attrName>style.visibility</p:attrName>
                                        </p:attrNameLst>
                                      </p:cBhvr>
                                      <p:to>
                                        <p:strVal val="visible"/>
                                      </p:to>
                                    </p:set>
                                    <p:animEffect transition="in" filter="wipe(left)">
                                      <p:cBhvr>
                                        <p:cTn id="29" dur="500"/>
                                        <p:tgtEl>
                                          <p:spTgt spid="42701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427016"/>
                                        </p:tgtEl>
                                        <p:attrNameLst>
                                          <p:attrName>style.visibility</p:attrName>
                                        </p:attrNameLst>
                                      </p:cBhvr>
                                      <p:to>
                                        <p:strVal val="visible"/>
                                      </p:to>
                                    </p:set>
                                    <p:anim calcmode="lin" valueType="num">
                                      <p:cBhvr additive="base">
                                        <p:cTn id="34" dur="500" fill="hold"/>
                                        <p:tgtEl>
                                          <p:spTgt spid="427016"/>
                                        </p:tgtEl>
                                        <p:attrNameLst>
                                          <p:attrName>ppt_x</p:attrName>
                                        </p:attrNameLst>
                                      </p:cBhvr>
                                      <p:tavLst>
                                        <p:tav tm="0">
                                          <p:val>
                                            <p:strVal val="0-#ppt_w/2"/>
                                          </p:val>
                                        </p:tav>
                                        <p:tav tm="100000">
                                          <p:val>
                                            <p:strVal val="#ppt_x"/>
                                          </p:val>
                                        </p:tav>
                                      </p:tavLst>
                                    </p:anim>
                                    <p:anim calcmode="lin" valueType="num">
                                      <p:cBhvr additive="base">
                                        <p:cTn id="35" dur="500" fill="hold"/>
                                        <p:tgtEl>
                                          <p:spTgt spid="42701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27019"/>
                                        </p:tgtEl>
                                        <p:attrNameLst>
                                          <p:attrName>style.visibility</p:attrName>
                                        </p:attrNameLst>
                                      </p:cBhvr>
                                      <p:to>
                                        <p:strVal val="visible"/>
                                      </p:to>
                                    </p:set>
                                    <p:animEffect transition="in" filter="blinds(horizontal)">
                                      <p:cBhvr>
                                        <p:cTn id="40" dur="500"/>
                                        <p:tgtEl>
                                          <p:spTgt spid="42701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27018"/>
                                        </p:tgtEl>
                                        <p:attrNameLst>
                                          <p:attrName>style.visibility</p:attrName>
                                        </p:attrNameLst>
                                      </p:cBhvr>
                                      <p:to>
                                        <p:strVal val="visible"/>
                                      </p:to>
                                    </p:set>
                                    <p:anim calcmode="lin" valueType="num">
                                      <p:cBhvr additive="base">
                                        <p:cTn id="45" dur="500" fill="hold"/>
                                        <p:tgtEl>
                                          <p:spTgt spid="427018"/>
                                        </p:tgtEl>
                                        <p:attrNameLst>
                                          <p:attrName>ppt_x</p:attrName>
                                        </p:attrNameLst>
                                      </p:cBhvr>
                                      <p:tavLst>
                                        <p:tav tm="0">
                                          <p:val>
                                            <p:strVal val="0-#ppt_w/2"/>
                                          </p:val>
                                        </p:tav>
                                        <p:tav tm="100000">
                                          <p:val>
                                            <p:strVal val="#ppt_x"/>
                                          </p:val>
                                        </p:tav>
                                      </p:tavLst>
                                    </p:anim>
                                    <p:anim calcmode="lin" valueType="num">
                                      <p:cBhvr additive="base">
                                        <p:cTn id="46" dur="500" fill="hold"/>
                                        <p:tgtEl>
                                          <p:spTgt spid="427018"/>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27022"/>
                                        </p:tgtEl>
                                        <p:attrNameLst>
                                          <p:attrName>style.visibility</p:attrName>
                                        </p:attrNameLst>
                                      </p:cBhvr>
                                      <p:to>
                                        <p:strVal val="visible"/>
                                      </p:to>
                                    </p:set>
                                    <p:animEffect transition="in" filter="wipe(left)">
                                      <p:cBhvr>
                                        <p:cTn id="51" dur="1000"/>
                                        <p:tgtEl>
                                          <p:spTgt spid="427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P spid="427015" grpId="0"/>
      <p:bldP spid="427016" grpId="0" bldLvl="0" animBg="1" autoUpdateAnimBg="0"/>
      <p:bldP spid="427017" grpId="0"/>
      <p:bldP spid="42701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8034" name="Picture 2" descr="11-3-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61703" y="549275"/>
            <a:ext cx="5473700" cy="4243388"/>
          </a:xfrm>
          <a:prstGeom prst="rect">
            <a:avLst/>
          </a:prstGeom>
          <a:noFill/>
          <a:extLst>
            <a:ext uri="{909E8E84-426E-40DD-AFC4-6F175D3DCCD1}">
              <a14:hiddenFill xmlns:a14="http://schemas.microsoft.com/office/drawing/2010/main">
                <a:solidFill>
                  <a:srgbClr val="FFFFFF"/>
                </a:solidFill>
              </a14:hiddenFill>
            </a:ext>
          </a:extLst>
        </p:spPr>
      </p:pic>
      <p:grpSp>
        <p:nvGrpSpPr>
          <p:cNvPr id="428035" name="Group 3"/>
          <p:cNvGrpSpPr/>
          <p:nvPr/>
        </p:nvGrpSpPr>
        <p:grpSpPr bwMode="auto">
          <a:xfrm>
            <a:off x="4257675" y="593725"/>
            <a:ext cx="1944688" cy="1395413"/>
            <a:chOff x="2562" y="1207"/>
            <a:chExt cx="1225" cy="817"/>
          </a:xfrm>
        </p:grpSpPr>
        <p:sp>
          <p:nvSpPr>
            <p:cNvPr id="428036" name="Oval 4"/>
            <p:cNvSpPr>
              <a:spLocks noChangeArrowheads="1"/>
            </p:cNvSpPr>
            <p:nvPr/>
          </p:nvSpPr>
          <p:spPr bwMode="auto">
            <a:xfrm>
              <a:off x="3424" y="1207"/>
              <a:ext cx="363" cy="408"/>
            </a:xfrm>
            <a:prstGeom prst="ellipse">
              <a:avLst/>
            </a:prstGeom>
            <a:noFill/>
            <a:ln w="38100">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8037" name="Oval 5"/>
            <p:cNvSpPr>
              <a:spLocks noChangeArrowheads="1"/>
            </p:cNvSpPr>
            <p:nvPr/>
          </p:nvSpPr>
          <p:spPr bwMode="auto">
            <a:xfrm>
              <a:off x="2562" y="1616"/>
              <a:ext cx="363" cy="408"/>
            </a:xfrm>
            <a:prstGeom prst="ellipse">
              <a:avLst/>
            </a:prstGeom>
            <a:noFill/>
            <a:ln w="38100">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428039" name="Object 7"/>
          <p:cNvGraphicFramePr>
            <a:graphicFrameLocks noGrp="1" noChangeAspect="1"/>
          </p:cNvGraphicFramePr>
          <p:nvPr>
            <p:ph sz="quarter" idx="4294967295"/>
          </p:nvPr>
        </p:nvGraphicFramePr>
        <p:xfrm>
          <a:off x="0" y="4829175"/>
          <a:ext cx="3735388" cy="804863"/>
        </p:xfrm>
        <a:graphic>
          <a:graphicData uri="http://schemas.openxmlformats.org/presentationml/2006/ole">
            <mc:AlternateContent xmlns:mc="http://schemas.openxmlformats.org/markup-compatibility/2006">
              <mc:Choice xmlns:v="urn:schemas-microsoft-com:vml" Requires="v">
                <p:oleObj spid="_x0000_s7170" name="Equation" r:id="rId2" imgW="43281600" imgH="9753600" progId="Equation.DSMT4">
                  <p:embed/>
                </p:oleObj>
              </mc:Choice>
              <mc:Fallback>
                <p:oleObj name="Equation" r:id="rId2" imgW="43281600" imgH="9753600" progId="Equation.DSMT4">
                  <p:embed/>
                  <p:pic>
                    <p:nvPicPr>
                      <p:cNvPr id="0" name="Picture 3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29175"/>
                        <a:ext cx="3735388"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8045" name="Object 13"/>
          <p:cNvGraphicFramePr>
            <a:graphicFrameLocks noGrp="1" noChangeAspect="1"/>
          </p:cNvGraphicFramePr>
          <p:nvPr>
            <p:ph sz="quarter" idx="4294967295"/>
          </p:nvPr>
        </p:nvGraphicFramePr>
        <p:xfrm>
          <a:off x="5715000" y="4778375"/>
          <a:ext cx="3429000" cy="1665288"/>
        </p:xfrm>
        <a:graphic>
          <a:graphicData uri="http://schemas.openxmlformats.org/presentationml/2006/ole">
            <mc:AlternateContent xmlns:mc="http://schemas.openxmlformats.org/markup-compatibility/2006">
              <mc:Choice xmlns:v="urn:schemas-microsoft-com:vml" Requires="v">
                <p:oleObj spid="_x0000_s7171" name="Equation" r:id="rId4" imgW="33528000" imgH="21336000" progId="Equation.DSMT4">
                  <p:embed/>
                </p:oleObj>
              </mc:Choice>
              <mc:Fallback>
                <p:oleObj name="Equation" r:id="rId4" imgW="33528000" imgH="21336000" progId="Equation.DSMT4">
                  <p:embed/>
                  <p:pic>
                    <p:nvPicPr>
                      <p:cNvPr id="0" name="Picture 3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4778375"/>
                        <a:ext cx="3429000" cy="166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8041" name="Text Box 9"/>
          <p:cNvSpPr txBox="1">
            <a:spLocks noChangeArrowheads="1"/>
          </p:cNvSpPr>
          <p:nvPr/>
        </p:nvSpPr>
        <p:spPr bwMode="auto">
          <a:xfrm>
            <a:off x="198121" y="1176973"/>
            <a:ext cx="3002280" cy="2308324"/>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S</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合到</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–V</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REF</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一侧，积分器反向积分，直到</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v</a:t>
            </a:r>
            <a:r>
              <a:rPr kumimoji="1" lang="en-US" altLang="zh-CN" sz="2400" b="1" i="0" u="none" strike="noStrike" kern="1200" cap="none" spc="0" normalizeH="0" baseline="-25000" noProof="0" dirty="0" err="1">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O</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，积分时间为</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所包含的时钟个数即为输出数字量</a:t>
            </a:r>
            <a:r>
              <a:rPr kumimoji="1" lang="zh-CN" altLang="en-US"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428042" name="Group 10"/>
          <p:cNvGrpSpPr/>
          <p:nvPr/>
        </p:nvGrpSpPr>
        <p:grpSpPr bwMode="auto">
          <a:xfrm>
            <a:off x="4346575" y="1538288"/>
            <a:ext cx="360363" cy="360362"/>
            <a:chOff x="2738" y="969"/>
            <a:chExt cx="227" cy="227"/>
          </a:xfrm>
        </p:grpSpPr>
        <p:sp>
          <p:nvSpPr>
            <p:cNvPr id="428043" name="Rectangle 11"/>
            <p:cNvSpPr>
              <a:spLocks noChangeArrowheads="1"/>
            </p:cNvSpPr>
            <p:nvPr/>
          </p:nvSpPr>
          <p:spPr bwMode="auto">
            <a:xfrm>
              <a:off x="2767" y="969"/>
              <a:ext cx="170" cy="22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8044" name="Line 12"/>
            <p:cNvSpPr>
              <a:spLocks noChangeShapeType="1"/>
            </p:cNvSpPr>
            <p:nvPr/>
          </p:nvSpPr>
          <p:spPr bwMode="auto">
            <a:xfrm flipH="1">
              <a:off x="2738" y="1054"/>
              <a:ext cx="227" cy="11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428046" name="Object 14"/>
          <p:cNvGraphicFramePr>
            <a:graphicFrameLocks noChangeAspect="1"/>
          </p:cNvGraphicFramePr>
          <p:nvPr/>
        </p:nvGraphicFramePr>
        <p:xfrm>
          <a:off x="223838" y="3878263"/>
          <a:ext cx="3492500" cy="811212"/>
        </p:xfrm>
        <a:graphic>
          <a:graphicData uri="http://schemas.openxmlformats.org/presentationml/2006/ole">
            <mc:AlternateContent xmlns:mc="http://schemas.openxmlformats.org/markup-compatibility/2006">
              <mc:Choice xmlns:v="urn:schemas-microsoft-com:vml" Requires="v">
                <p:oleObj spid="_x0000_s7172" name="Equation" r:id="rId6" imgW="38404800" imgH="9753600" progId="Equation.DSMT4">
                  <p:embed/>
                </p:oleObj>
              </mc:Choice>
              <mc:Fallback>
                <p:oleObj name="Equation" r:id="rId6" imgW="38404800" imgH="9753600" progId="Equation.DSMT4">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838" y="3878263"/>
                        <a:ext cx="3492500" cy="811212"/>
                      </a:xfrm>
                      <a:prstGeom prst="rect">
                        <a:avLst/>
                      </a:prstGeom>
                      <a:noFill/>
                      <a:ln>
                        <a:noFill/>
                      </a:ln>
                      <a:effectLst/>
                      <a:extLst>
                        <a:ext uri="{909E8E84-426E-40DD-AFC4-6F175D3DCCD1}">
                          <a14:hiddenFill xmlns:a14="http://schemas.microsoft.com/office/drawing/2010/main">
                            <a:solidFill>
                              <a:srgbClr val="CC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28034"/>
                                        </p:tgtEl>
                                        <p:attrNameLst>
                                          <p:attrName>style.visibility</p:attrName>
                                        </p:attrNameLst>
                                      </p:cBhvr>
                                      <p:to>
                                        <p:strVal val="visible"/>
                                      </p:to>
                                    </p:set>
                                    <p:animEffect transition="in" filter="blinds(horizontal)">
                                      <p:cBhvr>
                                        <p:cTn id="7" dur="500"/>
                                        <p:tgtEl>
                                          <p:spTgt spid="4280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28041"/>
                                        </p:tgtEl>
                                        <p:attrNameLst>
                                          <p:attrName>style.visibility</p:attrName>
                                        </p:attrNameLst>
                                      </p:cBhvr>
                                      <p:to>
                                        <p:strVal val="visible"/>
                                      </p:to>
                                    </p:set>
                                    <p:anim calcmode="lin" valueType="num">
                                      <p:cBhvr additive="base">
                                        <p:cTn id="12" dur="500" fill="hold"/>
                                        <p:tgtEl>
                                          <p:spTgt spid="428041"/>
                                        </p:tgtEl>
                                        <p:attrNameLst>
                                          <p:attrName>ppt_x</p:attrName>
                                        </p:attrNameLst>
                                      </p:cBhvr>
                                      <p:tavLst>
                                        <p:tav tm="0">
                                          <p:val>
                                            <p:strVal val="0-#ppt_w/2"/>
                                          </p:val>
                                        </p:tav>
                                        <p:tav tm="100000">
                                          <p:val>
                                            <p:strVal val="#ppt_x"/>
                                          </p:val>
                                        </p:tav>
                                      </p:tavLst>
                                    </p:anim>
                                    <p:anim calcmode="lin" valueType="num">
                                      <p:cBhvr additive="base">
                                        <p:cTn id="13" dur="500" fill="hold"/>
                                        <p:tgtEl>
                                          <p:spTgt spid="42804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28042"/>
                                        </p:tgtEl>
                                        <p:attrNameLst>
                                          <p:attrName>style.visibility</p:attrName>
                                        </p:attrNameLst>
                                      </p:cBhvr>
                                      <p:to>
                                        <p:strVal val="visible"/>
                                      </p:to>
                                    </p:set>
                                    <p:animEffect transition="in" filter="blinds(horizontal)">
                                      <p:cBhvr>
                                        <p:cTn id="18" dur="500"/>
                                        <p:tgtEl>
                                          <p:spTgt spid="42804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28046"/>
                                        </p:tgtEl>
                                        <p:attrNameLst>
                                          <p:attrName>style.visibility</p:attrName>
                                        </p:attrNameLst>
                                      </p:cBhvr>
                                      <p:to>
                                        <p:strVal val="visible"/>
                                      </p:to>
                                    </p:set>
                                    <p:animEffect transition="in" filter="blinds(horizontal)">
                                      <p:cBhvr>
                                        <p:cTn id="23" dur="500"/>
                                        <p:tgtEl>
                                          <p:spTgt spid="42804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428039"/>
                                        </p:tgtEl>
                                        <p:attrNameLst>
                                          <p:attrName>style.visibility</p:attrName>
                                        </p:attrNameLst>
                                      </p:cBhvr>
                                      <p:to>
                                        <p:strVal val="visible"/>
                                      </p:to>
                                    </p:set>
                                    <p:anim calcmode="lin" valueType="num">
                                      <p:cBhvr additive="base">
                                        <p:cTn id="28" dur="500" fill="hold"/>
                                        <p:tgtEl>
                                          <p:spTgt spid="428039"/>
                                        </p:tgtEl>
                                        <p:attrNameLst>
                                          <p:attrName>ppt_x</p:attrName>
                                        </p:attrNameLst>
                                      </p:cBhvr>
                                      <p:tavLst>
                                        <p:tav tm="0">
                                          <p:val>
                                            <p:strVal val="1+#ppt_w/2"/>
                                          </p:val>
                                        </p:tav>
                                        <p:tav tm="100000">
                                          <p:val>
                                            <p:strVal val="#ppt_x"/>
                                          </p:val>
                                        </p:tav>
                                      </p:tavLst>
                                    </p:anim>
                                    <p:anim calcmode="lin" valueType="num">
                                      <p:cBhvr additive="base">
                                        <p:cTn id="29" dur="500" fill="hold"/>
                                        <p:tgtEl>
                                          <p:spTgt spid="42803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28045"/>
                                        </p:tgtEl>
                                        <p:attrNameLst>
                                          <p:attrName>style.visibility</p:attrName>
                                        </p:attrNameLst>
                                      </p:cBhvr>
                                      <p:to>
                                        <p:strVal val="visible"/>
                                      </p:to>
                                    </p:set>
                                    <p:animEffect transition="in" filter="blinds(horizontal)">
                                      <p:cBhvr>
                                        <p:cTn id="34" dur="500"/>
                                        <p:tgtEl>
                                          <p:spTgt spid="428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4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9058" name="Picture 2" descr="11-3-1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00563" y="333375"/>
            <a:ext cx="4175125" cy="6191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29059" name="Object 3"/>
          <p:cNvGraphicFramePr>
            <a:graphicFrameLocks noChangeAspect="1"/>
          </p:cNvGraphicFramePr>
          <p:nvPr/>
        </p:nvGraphicFramePr>
        <p:xfrm>
          <a:off x="476250" y="4598988"/>
          <a:ext cx="3708400" cy="1738312"/>
        </p:xfrm>
        <a:graphic>
          <a:graphicData uri="http://schemas.openxmlformats.org/presentationml/2006/ole">
            <mc:AlternateContent xmlns:mc="http://schemas.openxmlformats.org/markup-compatibility/2006">
              <mc:Choice xmlns:v="urn:schemas-microsoft-com:vml" Requires="v">
                <p:oleObj spid="_x0000_s8194" name="Equation" r:id="rId2" imgW="42367200" imgH="21336000" progId="Equation.DSMT4">
                  <p:embed/>
                </p:oleObj>
              </mc:Choice>
              <mc:Fallback>
                <p:oleObj name="Equation" r:id="rId2" imgW="42367200" imgH="21336000" progId="Equation.DSMT4">
                  <p:embed/>
                  <p:pic>
                    <p:nvPicPr>
                      <p:cNvPr id="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4598988"/>
                        <a:ext cx="3708400" cy="1738312"/>
                      </a:xfrm>
                      <a:prstGeom prst="rect">
                        <a:avLst/>
                      </a:prstGeom>
                      <a:solidFill>
                        <a:srgbClr val="FF99CC">
                          <a:alpha val="25098"/>
                        </a:srgbClr>
                      </a:solidFill>
                    </p:spPr>
                  </p:pic>
                </p:oleObj>
              </mc:Fallback>
            </mc:AlternateContent>
          </a:graphicData>
        </a:graphic>
      </p:graphicFrame>
      <p:pic>
        <p:nvPicPr>
          <p:cNvPr id="429060" name="Picture 4" descr="11-3-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863" y="1089025"/>
            <a:ext cx="4537075" cy="3465513"/>
          </a:xfrm>
          <a:prstGeom prst="rect">
            <a:avLst/>
          </a:prstGeom>
          <a:noFill/>
          <a:extLst>
            <a:ext uri="{909E8E84-426E-40DD-AFC4-6F175D3DCCD1}">
              <a14:hiddenFill xmlns:a14="http://schemas.microsoft.com/office/drawing/2010/main">
                <a:solidFill>
                  <a:srgbClr val="FFFFFF"/>
                </a:solidFill>
              </a14:hiddenFill>
            </a:ext>
          </a:extLst>
        </p:spPr>
      </p:pic>
      <p:sp>
        <p:nvSpPr>
          <p:cNvPr id="429061" name="Rectangle 5"/>
          <p:cNvSpPr>
            <a:spLocks noChangeArrowheads="1"/>
          </p:cNvSpPr>
          <p:nvPr/>
        </p:nvSpPr>
        <p:spPr bwMode="auto">
          <a:xfrm>
            <a:off x="462280" y="198438"/>
            <a:ext cx="22573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转换波形</a:t>
            </a:r>
            <a:endParaRPr kumimoji="1"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grpSp>
        <p:nvGrpSpPr>
          <p:cNvPr id="429062" name="Group 6"/>
          <p:cNvGrpSpPr/>
          <p:nvPr/>
        </p:nvGrpSpPr>
        <p:grpSpPr bwMode="auto">
          <a:xfrm>
            <a:off x="4554538" y="1557338"/>
            <a:ext cx="4248150" cy="4976812"/>
            <a:chOff x="2869" y="981"/>
            <a:chExt cx="2676" cy="3135"/>
          </a:xfrm>
        </p:grpSpPr>
        <p:sp>
          <p:nvSpPr>
            <p:cNvPr id="429063" name="AutoShape 7"/>
            <p:cNvSpPr>
              <a:spLocks noChangeArrowheads="1"/>
            </p:cNvSpPr>
            <p:nvPr/>
          </p:nvSpPr>
          <p:spPr bwMode="auto">
            <a:xfrm rot="10800000">
              <a:off x="3470" y="981"/>
              <a:ext cx="1315" cy="725"/>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9064" name="Rectangle 8"/>
            <p:cNvSpPr>
              <a:spLocks noChangeArrowheads="1"/>
            </p:cNvSpPr>
            <p:nvPr/>
          </p:nvSpPr>
          <p:spPr bwMode="auto">
            <a:xfrm>
              <a:off x="2869" y="3345"/>
              <a:ext cx="2676" cy="77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9065" name="Rectangle 9"/>
            <p:cNvSpPr>
              <a:spLocks noChangeArrowheads="1"/>
            </p:cNvSpPr>
            <p:nvPr/>
          </p:nvSpPr>
          <p:spPr bwMode="auto">
            <a:xfrm>
              <a:off x="4496" y="1395"/>
              <a:ext cx="57" cy="79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9066" name="Rectangle 10"/>
            <p:cNvSpPr>
              <a:spLocks noChangeArrowheads="1"/>
            </p:cNvSpPr>
            <p:nvPr/>
          </p:nvSpPr>
          <p:spPr bwMode="auto">
            <a:xfrm>
              <a:off x="4496" y="2585"/>
              <a:ext cx="57" cy="2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9067" name="Rectangle 11"/>
            <p:cNvSpPr>
              <a:spLocks noChangeArrowheads="1"/>
            </p:cNvSpPr>
            <p:nvPr/>
          </p:nvSpPr>
          <p:spPr bwMode="auto">
            <a:xfrm>
              <a:off x="3334" y="1338"/>
              <a:ext cx="311" cy="8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9068" name="Rectangle 12"/>
            <p:cNvSpPr>
              <a:spLocks noChangeArrowheads="1"/>
            </p:cNvSpPr>
            <p:nvPr/>
          </p:nvSpPr>
          <p:spPr bwMode="auto">
            <a:xfrm>
              <a:off x="3135" y="1310"/>
              <a:ext cx="170" cy="1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9061"/>
                                        </p:tgtEl>
                                        <p:attrNameLst>
                                          <p:attrName>style.visibility</p:attrName>
                                        </p:attrNameLst>
                                      </p:cBhvr>
                                      <p:to>
                                        <p:strVal val="visible"/>
                                      </p:to>
                                    </p:set>
                                    <p:animEffect transition="in" filter="wipe(left)">
                                      <p:cBhvr>
                                        <p:cTn id="7" dur="500"/>
                                        <p:tgtEl>
                                          <p:spTgt spid="42906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29060"/>
                                        </p:tgtEl>
                                        <p:attrNameLst>
                                          <p:attrName>style.visibility</p:attrName>
                                        </p:attrNameLst>
                                      </p:cBhvr>
                                      <p:to>
                                        <p:strVal val="visible"/>
                                      </p:to>
                                    </p:set>
                                    <p:animEffect transition="in" filter="blinds(horizontal)">
                                      <p:cBhvr>
                                        <p:cTn id="11" dur="500"/>
                                        <p:tgtEl>
                                          <p:spTgt spid="42906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29059"/>
                                        </p:tgtEl>
                                        <p:attrNameLst>
                                          <p:attrName>style.visibility</p:attrName>
                                        </p:attrNameLst>
                                      </p:cBhvr>
                                      <p:to>
                                        <p:strVal val="visible"/>
                                      </p:to>
                                    </p:set>
                                    <p:animEffect transition="in" filter="blinds(horizontal)">
                                      <p:cBhvr>
                                        <p:cTn id="16" dur="500"/>
                                        <p:tgtEl>
                                          <p:spTgt spid="42905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29058"/>
                                        </p:tgtEl>
                                        <p:attrNameLst>
                                          <p:attrName>style.visibility</p:attrName>
                                        </p:attrNameLst>
                                      </p:cBhvr>
                                      <p:to>
                                        <p:strVal val="visible"/>
                                      </p:to>
                                    </p:set>
                                    <p:animEffect transition="in" filter="blinds(horizontal)">
                                      <p:cBhvr>
                                        <p:cTn id="21" dur="500"/>
                                        <p:tgtEl>
                                          <p:spTgt spid="42905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29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1"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p:cNvSpPr>
            <a:spLocks noGrp="1" noChangeArrowheads="1"/>
          </p:cNvSpPr>
          <p:nvPr>
            <p:ph type="title" idx="4294967295"/>
          </p:nvPr>
        </p:nvSpPr>
        <p:spPr>
          <a:xfrm>
            <a:off x="213360" y="321628"/>
            <a:ext cx="5445125" cy="544512"/>
          </a:xfrm>
          <a:noFill/>
        </p:spPr>
        <p:txBody>
          <a:bodyPr/>
          <a:lstStyle/>
          <a:p>
            <a:r>
              <a:rPr lang="en-US" altLang="zh-CN" sz="2800" b="1" dirty="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rPr>
              <a:t>4</a:t>
            </a:r>
            <a:r>
              <a:rPr lang="zh-CN" altLang="en-US" sz="2800" b="1" dirty="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rPr>
              <a:t>、双积分型</a:t>
            </a:r>
            <a:r>
              <a:rPr lang="en-US" altLang="zh-CN" sz="2800" b="1" dirty="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rPr>
              <a:t>A/D</a:t>
            </a:r>
            <a:r>
              <a:rPr lang="zh-CN" altLang="en-US" sz="2800" b="1" dirty="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rPr>
              <a:t>转换器的优缺点</a:t>
            </a:r>
            <a:endParaRPr lang="zh-CN" altLang="en-US" sz="2800" b="1" dirty="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aphicFrame>
        <p:nvGraphicFramePr>
          <p:cNvPr id="430088" name="Object 8"/>
          <p:cNvGraphicFramePr>
            <a:graphicFrameLocks noGrp="1" noChangeAspect="1"/>
          </p:cNvGraphicFramePr>
          <p:nvPr>
            <p:ph sz="half" idx="4294967295"/>
          </p:nvPr>
        </p:nvGraphicFramePr>
        <p:xfrm>
          <a:off x="6862763" y="1835438"/>
          <a:ext cx="1598612" cy="942975"/>
        </p:xfrm>
        <a:graphic>
          <a:graphicData uri="http://schemas.openxmlformats.org/presentationml/2006/ole">
            <mc:AlternateContent xmlns:mc="http://schemas.openxmlformats.org/markup-compatibility/2006">
              <mc:Choice xmlns:v="urn:schemas-microsoft-com:vml" Requires="v">
                <p:oleObj spid="_x0000_s9218" name="Equation" r:id="rId1" imgW="18592800" imgH="10972800" progId="Equation.DSMT4">
                  <p:embed/>
                </p:oleObj>
              </mc:Choice>
              <mc:Fallback>
                <p:oleObj name="Equation" r:id="rId1" imgW="18592800" imgH="10972800" progId="Equation.DSMT4">
                  <p:embed/>
                  <p:pic>
                    <p:nvPicPr>
                      <p:cNvPr id="0" name="Picture 10"/>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2763" y="1835438"/>
                        <a:ext cx="1598612" cy="942975"/>
                      </a:xfrm>
                      <a:prstGeom prst="rect">
                        <a:avLst/>
                      </a:prstGeom>
                      <a:solidFill>
                        <a:srgbClr val="FFCC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083" name="Rectangle 3"/>
          <p:cNvSpPr>
            <a:spLocks noChangeArrowheads="1"/>
          </p:cNvSpPr>
          <p:nvPr/>
        </p:nvSpPr>
        <p:spPr bwMode="auto">
          <a:xfrm>
            <a:off x="457199" y="914400"/>
            <a:ext cx="4745935" cy="52322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eaLnBrk="1" hangingPunct="1">
              <a:spcBef>
                <a:spcPct val="50000"/>
              </a:spcBef>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优点：如</a:t>
            </a:r>
            <a:r>
              <a:rPr lang="en-US" altLang="zh-CN" dirty="0">
                <a:solidFill>
                  <a:schemeClr val="tx1"/>
                </a:solidFill>
              </a:rPr>
              <a:t>AD571</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sp>
        <p:nvSpPr>
          <p:cNvPr id="430084" name="Text Box 4"/>
          <p:cNvSpPr txBox="1">
            <a:spLocks noChangeArrowheads="1"/>
          </p:cNvSpPr>
          <p:nvPr/>
        </p:nvSpPr>
        <p:spPr bwMode="auto">
          <a:xfrm>
            <a:off x="542925" y="1351106"/>
            <a:ext cx="7918450" cy="968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25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⑴</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由于转换结果与积分时间常数</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RC</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无关，从而消除了积分非线性带来的误差，且性能稳定。</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0085" name="Rectangle 5"/>
          <p:cNvSpPr>
            <a:spLocks noChangeArrowheads="1"/>
          </p:cNvSpPr>
          <p:nvPr/>
        </p:nvSpPr>
        <p:spPr bwMode="auto">
          <a:xfrm>
            <a:off x="611188" y="2852738"/>
            <a:ext cx="7937500" cy="1463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25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⑵</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由于双积分</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转换器在</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时间内获的是输入电压的平均值（输入端有积分器），因此具有很强的抗工频干扰的能力。 </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0086" name="Text Box 6"/>
          <p:cNvSpPr txBox="1">
            <a:spLocks noChangeArrowheads="1"/>
          </p:cNvSpPr>
          <p:nvPr/>
        </p:nvSpPr>
        <p:spPr bwMode="auto">
          <a:xfrm>
            <a:off x="542925" y="4365625"/>
            <a:ext cx="8061325" cy="968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25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不需要稳定的时钟源，只要时钟源在一个转换周期时间（</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）内保持稳定即可。</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0087" name="Text Box 7"/>
          <p:cNvSpPr txBox="1">
            <a:spLocks noChangeArrowheads="1"/>
          </p:cNvSpPr>
          <p:nvPr/>
        </p:nvSpPr>
        <p:spPr bwMode="auto">
          <a:xfrm>
            <a:off x="522288" y="5408613"/>
            <a:ext cx="826552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缺点：</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转换速度慢，每完成一次转换时间应取在      </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lvl="0" eaLnBrk="1" hangingPunct="1">
              <a:spcBef>
                <a:spcPct val="50000"/>
              </a:spcBef>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在最大</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2T</a:t>
            </a:r>
            <a:r>
              <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0"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n+1</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r>
              <a:rPr kumimoji="0"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之间，所以在</a:t>
            </a:r>
            <a:r>
              <a:rPr kumimoji="0"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kumimoji="0" lang="en-US" altLang="zh-CN" sz="2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n+1</a:t>
            </a:r>
            <a:r>
              <a:rPr kumimoji="0"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kumimoji="0" lang="en-US" altLang="zh-CN" sz="2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以上。</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082"/>
                                        </p:tgtEl>
                                        <p:attrNameLst>
                                          <p:attrName>style.visibility</p:attrName>
                                        </p:attrNameLst>
                                      </p:cBhvr>
                                      <p:to>
                                        <p:strVal val="visible"/>
                                      </p:to>
                                    </p:set>
                                    <p:anim calcmode="lin" valueType="num">
                                      <p:cBhvr additive="base">
                                        <p:cTn id="7" dur="500" fill="hold"/>
                                        <p:tgtEl>
                                          <p:spTgt spid="430082"/>
                                        </p:tgtEl>
                                        <p:attrNameLst>
                                          <p:attrName>ppt_x</p:attrName>
                                        </p:attrNameLst>
                                      </p:cBhvr>
                                      <p:tavLst>
                                        <p:tav tm="0">
                                          <p:val>
                                            <p:strVal val="0-#ppt_w/2"/>
                                          </p:val>
                                        </p:tav>
                                        <p:tav tm="100000">
                                          <p:val>
                                            <p:strVal val="#ppt_x"/>
                                          </p:val>
                                        </p:tav>
                                      </p:tavLst>
                                    </p:anim>
                                    <p:anim calcmode="lin" valueType="num">
                                      <p:cBhvr additive="base">
                                        <p:cTn id="8" dur="500" fill="hold"/>
                                        <p:tgtEl>
                                          <p:spTgt spid="4300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083"/>
                                        </p:tgtEl>
                                        <p:attrNameLst>
                                          <p:attrName>style.visibility</p:attrName>
                                        </p:attrNameLst>
                                      </p:cBhvr>
                                      <p:to>
                                        <p:strVal val="visible"/>
                                      </p:to>
                                    </p:set>
                                    <p:anim calcmode="lin" valueType="num">
                                      <p:cBhvr additive="base">
                                        <p:cTn id="13" dur="500" fill="hold"/>
                                        <p:tgtEl>
                                          <p:spTgt spid="430083"/>
                                        </p:tgtEl>
                                        <p:attrNameLst>
                                          <p:attrName>ppt_x</p:attrName>
                                        </p:attrNameLst>
                                      </p:cBhvr>
                                      <p:tavLst>
                                        <p:tav tm="0">
                                          <p:val>
                                            <p:strVal val="0-#ppt_w/2"/>
                                          </p:val>
                                        </p:tav>
                                        <p:tav tm="100000">
                                          <p:val>
                                            <p:strVal val="#ppt_x"/>
                                          </p:val>
                                        </p:tav>
                                      </p:tavLst>
                                    </p:anim>
                                    <p:anim calcmode="lin" valueType="num">
                                      <p:cBhvr additive="base">
                                        <p:cTn id="14" dur="500" fill="hold"/>
                                        <p:tgtEl>
                                          <p:spTgt spid="43008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30084"/>
                                        </p:tgtEl>
                                        <p:attrNameLst>
                                          <p:attrName>style.visibility</p:attrName>
                                        </p:attrNameLst>
                                      </p:cBhvr>
                                      <p:to>
                                        <p:strVal val="visible"/>
                                      </p:to>
                                    </p:set>
                                    <p:animEffect transition="in" filter="dissolve">
                                      <p:cBhvr>
                                        <p:cTn id="19" dur="500"/>
                                        <p:tgtEl>
                                          <p:spTgt spid="43008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30088"/>
                                        </p:tgtEl>
                                        <p:attrNameLst>
                                          <p:attrName>style.visibility</p:attrName>
                                        </p:attrNameLst>
                                      </p:cBhvr>
                                      <p:to>
                                        <p:strVal val="visible"/>
                                      </p:to>
                                    </p:set>
                                    <p:animEffect transition="in" filter="blinds(horizontal)">
                                      <p:cBhvr>
                                        <p:cTn id="24" dur="1000"/>
                                        <p:tgtEl>
                                          <p:spTgt spid="43008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30085"/>
                                        </p:tgtEl>
                                        <p:attrNameLst>
                                          <p:attrName>style.visibility</p:attrName>
                                        </p:attrNameLst>
                                      </p:cBhvr>
                                      <p:to>
                                        <p:strVal val="visible"/>
                                      </p:to>
                                    </p:set>
                                    <p:animEffect transition="in" filter="randombar(horizontal)">
                                      <p:cBhvr>
                                        <p:cTn id="29" dur="500"/>
                                        <p:tgtEl>
                                          <p:spTgt spid="430085"/>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30086"/>
                                        </p:tgtEl>
                                        <p:attrNameLst>
                                          <p:attrName>style.visibility</p:attrName>
                                        </p:attrNameLst>
                                      </p:cBhvr>
                                      <p:to>
                                        <p:strVal val="visible"/>
                                      </p:to>
                                    </p:set>
                                    <p:animEffect transition="in" filter="dissolve">
                                      <p:cBhvr>
                                        <p:cTn id="34" dur="500"/>
                                        <p:tgtEl>
                                          <p:spTgt spid="43008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30087"/>
                                        </p:tgtEl>
                                        <p:attrNameLst>
                                          <p:attrName>style.visibility</p:attrName>
                                        </p:attrNameLst>
                                      </p:cBhvr>
                                      <p:to>
                                        <p:strVal val="visible"/>
                                      </p:to>
                                    </p:set>
                                    <p:anim calcmode="lin" valueType="num">
                                      <p:cBhvr additive="base">
                                        <p:cTn id="39" dur="500" fill="hold"/>
                                        <p:tgtEl>
                                          <p:spTgt spid="430087"/>
                                        </p:tgtEl>
                                        <p:attrNameLst>
                                          <p:attrName>ppt_x</p:attrName>
                                        </p:attrNameLst>
                                      </p:cBhvr>
                                      <p:tavLst>
                                        <p:tav tm="0">
                                          <p:val>
                                            <p:strVal val="0-#ppt_w/2"/>
                                          </p:val>
                                        </p:tav>
                                        <p:tav tm="100000">
                                          <p:val>
                                            <p:strVal val="#ppt_x"/>
                                          </p:val>
                                        </p:tav>
                                      </p:tavLst>
                                    </p:anim>
                                    <p:anim calcmode="lin" valueType="num">
                                      <p:cBhvr additive="base">
                                        <p:cTn id="40" dur="500" fill="hold"/>
                                        <p:tgtEl>
                                          <p:spTgt spid="4300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2" grpId="0"/>
      <p:bldP spid="430083" grpId="0" autoUpdateAnimBg="0"/>
      <p:bldP spid="430084" grpId="0" autoUpdateAnimBg="0"/>
      <p:bldP spid="430085" grpId="0" autoUpdateAnimBg="0"/>
      <p:bldP spid="430086" grpId="0" autoUpdateAnimBg="0"/>
      <p:bldP spid="43008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§7.3 A/D</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转换器</a:t>
            </a:r>
            <a:endParaRPr lang="zh-CN" altLang="en-US" dirty="0"/>
          </a:p>
        </p:txBody>
      </p:sp>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7" name="Rectangle 2">
            <a:hlinkClick r:id="rId1" action="ppaction://hlinksldjump"/>
          </p:cNvPr>
          <p:cNvSpPr>
            <a:spLocks noChangeArrowheads="1"/>
          </p:cNvSpPr>
          <p:nvPr/>
        </p:nvSpPr>
        <p:spPr bwMode="auto">
          <a:xfrm>
            <a:off x="1063625" y="1221376"/>
            <a:ext cx="71310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lvl="0" algn="l" eaLnBrk="1" hangingPunct="1">
              <a:defRPr/>
            </a:pP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solidFill>
                  <a:schemeClr val="tx1"/>
                </a:solidFill>
                <a:latin typeface="Times New Roman" panose="02020603050405020304" pitchFamily="18" charset="0"/>
              </a:rPr>
              <a:t>10.3.1</a:t>
            </a:r>
            <a:r>
              <a:rPr kumimoji="0"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转换器的基本概念</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Rectangle 3">
            <a:hlinkClick r:id="rId2" action="ppaction://hlinksldjump"/>
          </p:cNvPr>
          <p:cNvSpPr>
            <a:spLocks noChangeArrowheads="1"/>
          </p:cNvSpPr>
          <p:nvPr/>
        </p:nvSpPr>
        <p:spPr bwMode="auto">
          <a:xfrm>
            <a:off x="1062038" y="1763713"/>
            <a:ext cx="356652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lvl="0" algn="l" eaLnBrk="1" hangingPunct="1">
              <a:defRPr/>
            </a:pP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solidFill>
                  <a:schemeClr val="tx1"/>
                </a:solidFill>
                <a:latin typeface="Times New Roman" panose="02020603050405020304" pitchFamily="18" charset="0"/>
              </a:rPr>
              <a:t>10.3.2</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典型</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ADC</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电路</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Rectangle 4">
            <a:hlinkClick r:id="rId2" action="ppaction://hlinksldjump"/>
          </p:cNvPr>
          <p:cNvSpPr>
            <a:spLocks noChangeArrowheads="1"/>
          </p:cNvSpPr>
          <p:nvPr/>
        </p:nvSpPr>
        <p:spPr bwMode="auto">
          <a:xfrm>
            <a:off x="1277161" y="2198956"/>
            <a:ext cx="6862762" cy="1977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000099"/>
                </a:solidFill>
                <a:effectLst/>
                <a:uLnTx/>
                <a:uFillTx/>
                <a:latin typeface="Arial" panose="020B0604020202020204" pitchFamily="34" charset="0"/>
                <a:ea typeface="楷体_GB2312"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、并行比较型</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转换器</a:t>
            </a:r>
            <a:b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br>
            <a:r>
              <a:rPr kumimoji="0"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 逐次比较型</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转换器</a:t>
            </a:r>
            <a:b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br>
            <a:r>
              <a:rPr kumimoji="0"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 双积分式</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转换器</a:t>
            </a:r>
            <a:r>
              <a:rPr kumimoji="0" lang="zh-CN" altLang="en-US" sz="36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36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Rectangle 5">
            <a:hlinkClick r:id="rId2" action="ppaction://hlinksldjump"/>
          </p:cNvPr>
          <p:cNvSpPr>
            <a:spLocks noChangeArrowheads="1"/>
          </p:cNvSpPr>
          <p:nvPr/>
        </p:nvSpPr>
        <p:spPr bwMode="auto">
          <a:xfrm>
            <a:off x="1062038" y="4378708"/>
            <a:ext cx="534660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lvl="0" algn="l" eaLnBrk="1" hangingPunct="1">
              <a:defRPr/>
            </a:pP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solidFill>
                  <a:schemeClr val="tx1"/>
                </a:solidFill>
                <a:latin typeface="Times New Roman" panose="02020603050405020304" pitchFamily="18" charset="0"/>
              </a:rPr>
              <a:t>10.3.3</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转换器的主要技术指标</a:t>
            </a:r>
            <a:r>
              <a:rPr kumimoji="0" lang="zh-CN" altLang="en-US" sz="3600" b="1" i="0" u="none" strike="noStrike" kern="1200" cap="none" spc="0" normalizeH="0" baseline="0" noProof="0" dirty="0">
                <a:ln>
                  <a:noFill/>
                </a:ln>
                <a:solidFill>
                  <a:srgbClr val="333399"/>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3600" b="1" i="0" u="none" strike="noStrike" kern="1200" cap="none" spc="0" normalizeH="0" baseline="0" noProof="0" dirty="0">
              <a:ln>
                <a:noFill/>
              </a:ln>
              <a:solidFill>
                <a:srgbClr val="333399"/>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1106" name="Rectangle 2">
            <a:hlinkClick r:id="rId1" action="ppaction://hlinksldjump"/>
          </p:cNvPr>
          <p:cNvSpPr>
            <a:spLocks noChangeArrowheads="1"/>
          </p:cNvSpPr>
          <p:nvPr/>
        </p:nvSpPr>
        <p:spPr bwMode="auto">
          <a:xfrm>
            <a:off x="492443" y="741258"/>
            <a:ext cx="174783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⑴</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转换精度 </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1107" name="Rectangle 3"/>
          <p:cNvSpPr>
            <a:spLocks noGrp="1" noChangeArrowheads="1"/>
          </p:cNvSpPr>
          <p:nvPr>
            <p:ph type="title" idx="4294967295"/>
          </p:nvPr>
        </p:nvSpPr>
        <p:spPr>
          <a:xfrm>
            <a:off x="106680" y="139700"/>
            <a:ext cx="7132320" cy="539750"/>
          </a:xfrm>
          <a:noFill/>
        </p:spPr>
        <p:txBody>
          <a:bodyPr/>
          <a:lstStyle/>
          <a:p>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rPr>
              <a:t>7.3.3</a:t>
            </a:r>
            <a:r>
              <a:rPr kumimoji="0"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a:solidFill>
                  <a:schemeClr val="tx1"/>
                </a:solidFill>
                <a:latin typeface="Times New Roman" panose="02020603050405020304" pitchFamily="18" charset="0"/>
                <a:ea typeface="楷体_GB2312" pitchFamily="49" charset="-122"/>
                <a:cs typeface="Times New Roman" panose="02020603050405020304" pitchFamily="18" charset="0"/>
              </a:rPr>
              <a:t>A/D</a:t>
            </a:r>
            <a:r>
              <a:rPr lang="zh-CN" altLang="en-US" sz="2800" b="1" dirty="0">
                <a:solidFill>
                  <a:schemeClr val="tx1"/>
                </a:solidFill>
                <a:ea typeface="楷体_GB2312" pitchFamily="49" charset="-122"/>
              </a:rPr>
              <a:t>转换器的主要技术指标</a:t>
            </a:r>
            <a:endParaRPr lang="zh-CN" altLang="en-US" sz="2800" b="1" dirty="0">
              <a:solidFill>
                <a:schemeClr val="tx1"/>
              </a:solidFill>
              <a:ea typeface="楷体_GB2312" pitchFamily="49" charset="-122"/>
            </a:endParaRPr>
          </a:p>
        </p:txBody>
      </p:sp>
      <p:sp>
        <p:nvSpPr>
          <p:cNvPr id="431108" name="Text Box 4"/>
          <p:cNvSpPr txBox="1">
            <a:spLocks noChangeArrowheads="1"/>
          </p:cNvSpPr>
          <p:nvPr/>
        </p:nvSpPr>
        <p:spPr bwMode="auto">
          <a:xfrm>
            <a:off x="533400" y="12954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转换器的转换精度是用</a:t>
            </a:r>
            <a:r>
              <a:rPr kumimoji="1"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分辨率</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和</a:t>
            </a:r>
            <a:r>
              <a:rPr kumimoji="1"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转换误差</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来描述的。 </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1109" name="Text Box 5"/>
          <p:cNvSpPr txBox="1">
            <a:spLocks noChangeArrowheads="1"/>
          </p:cNvSpPr>
          <p:nvPr/>
        </p:nvSpPr>
        <p:spPr bwMode="auto">
          <a:xfrm>
            <a:off x="250825" y="2060575"/>
            <a:ext cx="1501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r>
              <a:rPr kumimoji="1" lang="zh-CN" altLang="en-US" sz="2400"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分辨率</a:t>
            </a:r>
            <a:r>
              <a:rPr kumimoji="1" lang="en-US" altLang="zh-CN" sz="2400"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a:t>
            </a:r>
            <a:endParaRPr kumimoji="1" lang="en-US" altLang="zh-CN" sz="2400"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endParaRPr>
          </a:p>
        </p:txBody>
      </p:sp>
      <p:sp>
        <p:nvSpPr>
          <p:cNvPr id="431110" name="Text Box 6"/>
          <p:cNvSpPr txBox="1">
            <a:spLocks noChangeArrowheads="1"/>
          </p:cNvSpPr>
          <p:nvPr/>
        </p:nvSpPr>
        <p:spPr bwMode="auto">
          <a:xfrm>
            <a:off x="1692275" y="2060575"/>
            <a:ext cx="71659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说明</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转换器对输入信号的分辨能力。通常以输出二进制</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或十进制</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数的位数表示。  </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1111" name="Text Box 7"/>
          <p:cNvSpPr txBox="1">
            <a:spLocks noChangeArrowheads="1"/>
          </p:cNvSpPr>
          <p:nvPr/>
        </p:nvSpPr>
        <p:spPr bwMode="auto">
          <a:xfrm>
            <a:off x="250825" y="4221163"/>
            <a:ext cx="1993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r>
              <a:rPr kumimoji="1" lang="zh-CN" altLang="en-US" sz="2400"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转换误差：</a:t>
            </a:r>
            <a:endParaRPr kumimoji="1" lang="zh-CN" altLang="en-US" sz="2400"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endParaRPr>
          </a:p>
        </p:txBody>
      </p:sp>
      <p:sp>
        <p:nvSpPr>
          <p:cNvPr id="431112" name="Text Box 8"/>
          <p:cNvSpPr txBox="1">
            <a:spLocks noChangeArrowheads="1"/>
          </p:cNvSpPr>
          <p:nvPr/>
        </p:nvSpPr>
        <p:spPr bwMode="auto">
          <a:xfrm>
            <a:off x="1835150" y="4221163"/>
            <a:ext cx="68770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表示</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A/D</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转换器实际输出的数字量和理论上的输出数字量之间的差别。通常以输出误差的最大值形式给出，常用最低有效位的倍数表示。 </a:t>
            </a:r>
            <a:endPar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431113" name="Text Box 9"/>
          <p:cNvSpPr txBox="1">
            <a:spLocks noChangeArrowheads="1"/>
          </p:cNvSpPr>
          <p:nvPr/>
        </p:nvSpPr>
        <p:spPr bwMode="auto">
          <a:xfrm>
            <a:off x="381000" y="3024188"/>
            <a:ext cx="87630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90000"/>
              </a:lnSpc>
              <a:spcBef>
                <a:spcPct val="2000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例：输入模拟电压的变化范围为</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5V</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，输出</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8</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位二进制数可以分辨的最小模拟电压为</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5V×2</a:t>
            </a:r>
            <a:r>
              <a:rPr kumimoji="1" lang="zh-CN" altLang="en-US" sz="2400" b="1" i="0" u="none" strike="noStrike" kern="1200" cap="none" spc="0" normalizeH="0" baseline="30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8</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20mV</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；而输出</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位二进制数可以分辨的最小模拟电压为</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5V×2</a:t>
            </a:r>
            <a:r>
              <a:rPr kumimoji="1" lang="zh-CN" altLang="en-US" sz="2400" b="1" i="0" u="none" strike="noStrike" kern="1200" cap="none" spc="0" normalizeH="0" baseline="30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≈1.22mV</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1114" name="Text Box 10"/>
          <p:cNvSpPr txBox="1">
            <a:spLocks noChangeArrowheads="1"/>
          </p:cNvSpPr>
          <p:nvPr/>
        </p:nvSpPr>
        <p:spPr bwMode="auto">
          <a:xfrm>
            <a:off x="250825" y="5551805"/>
            <a:ext cx="87360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例：一</a:t>
            </a:r>
            <a:r>
              <a:rPr kumimoji="1"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ADC</a:t>
            </a:r>
            <a:r>
              <a:rPr kumimoji="1"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的转换误差小于</a:t>
            </a:r>
            <a:r>
              <a:rPr kumimoji="1"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a:t>
            </a:r>
            <a:r>
              <a:rPr kumimoji="1"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Times New Roman" panose="02020603050405020304" pitchFamily="18" charset="0"/>
              </a:rPr>
              <a:t>½LSB</a:t>
            </a:r>
            <a:r>
              <a:rPr kumimoji="1"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，表明实际输出的数字量和理论上应得到的数字量之间的误差小于最低有效位的半个字。</a:t>
            </a:r>
            <a:endParaRPr kumimoji="1"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1107"/>
                                        </p:tgtEl>
                                        <p:attrNameLst>
                                          <p:attrName>style.visibility</p:attrName>
                                        </p:attrNameLst>
                                      </p:cBhvr>
                                      <p:to>
                                        <p:strVal val="visible"/>
                                      </p:to>
                                    </p:set>
                                    <p:anim calcmode="lin" valueType="num">
                                      <p:cBhvr additive="base">
                                        <p:cTn id="7" dur="500" fill="hold"/>
                                        <p:tgtEl>
                                          <p:spTgt spid="431107"/>
                                        </p:tgtEl>
                                        <p:attrNameLst>
                                          <p:attrName>ppt_x</p:attrName>
                                        </p:attrNameLst>
                                      </p:cBhvr>
                                      <p:tavLst>
                                        <p:tav tm="0">
                                          <p:val>
                                            <p:strVal val="0-#ppt_w/2"/>
                                          </p:val>
                                        </p:tav>
                                        <p:tav tm="100000">
                                          <p:val>
                                            <p:strVal val="#ppt_x"/>
                                          </p:val>
                                        </p:tav>
                                      </p:tavLst>
                                    </p:anim>
                                    <p:anim calcmode="lin" valueType="num">
                                      <p:cBhvr additive="base">
                                        <p:cTn id="8" dur="500" fill="hold"/>
                                        <p:tgtEl>
                                          <p:spTgt spid="4311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1106"/>
                                        </p:tgtEl>
                                        <p:attrNameLst>
                                          <p:attrName>style.visibility</p:attrName>
                                        </p:attrNameLst>
                                      </p:cBhvr>
                                      <p:to>
                                        <p:strVal val="visible"/>
                                      </p:to>
                                    </p:set>
                                    <p:anim calcmode="lin" valueType="num">
                                      <p:cBhvr additive="base">
                                        <p:cTn id="13" dur="500" fill="hold"/>
                                        <p:tgtEl>
                                          <p:spTgt spid="431106"/>
                                        </p:tgtEl>
                                        <p:attrNameLst>
                                          <p:attrName>ppt_x</p:attrName>
                                        </p:attrNameLst>
                                      </p:cBhvr>
                                      <p:tavLst>
                                        <p:tav tm="0">
                                          <p:val>
                                            <p:strVal val="0-#ppt_w/2"/>
                                          </p:val>
                                        </p:tav>
                                        <p:tav tm="100000">
                                          <p:val>
                                            <p:strVal val="#ppt_x"/>
                                          </p:val>
                                        </p:tav>
                                      </p:tavLst>
                                    </p:anim>
                                    <p:anim calcmode="lin" valueType="num">
                                      <p:cBhvr additive="base">
                                        <p:cTn id="14" dur="500" fill="hold"/>
                                        <p:tgtEl>
                                          <p:spTgt spid="43110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1108"/>
                                        </p:tgtEl>
                                        <p:attrNameLst>
                                          <p:attrName>style.visibility</p:attrName>
                                        </p:attrNameLst>
                                      </p:cBhvr>
                                      <p:to>
                                        <p:strVal val="visible"/>
                                      </p:to>
                                    </p:set>
                                    <p:anim calcmode="lin" valueType="num">
                                      <p:cBhvr additive="base">
                                        <p:cTn id="19" dur="500" fill="hold"/>
                                        <p:tgtEl>
                                          <p:spTgt spid="431108"/>
                                        </p:tgtEl>
                                        <p:attrNameLst>
                                          <p:attrName>ppt_x</p:attrName>
                                        </p:attrNameLst>
                                      </p:cBhvr>
                                      <p:tavLst>
                                        <p:tav tm="0">
                                          <p:val>
                                            <p:strVal val="0-#ppt_w/2"/>
                                          </p:val>
                                        </p:tav>
                                        <p:tav tm="100000">
                                          <p:val>
                                            <p:strVal val="#ppt_x"/>
                                          </p:val>
                                        </p:tav>
                                      </p:tavLst>
                                    </p:anim>
                                    <p:anim calcmode="lin" valueType="num">
                                      <p:cBhvr additive="base">
                                        <p:cTn id="20" dur="500" fill="hold"/>
                                        <p:tgtEl>
                                          <p:spTgt spid="43110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431109"/>
                                        </p:tgtEl>
                                        <p:attrNameLst>
                                          <p:attrName>style.visibility</p:attrName>
                                        </p:attrNameLst>
                                      </p:cBhvr>
                                      <p:to>
                                        <p:strVal val="visible"/>
                                      </p:to>
                                    </p:set>
                                    <p:animEffect transition="in" filter="strips(downRight)">
                                      <p:cBhvr>
                                        <p:cTn id="25" dur="500"/>
                                        <p:tgtEl>
                                          <p:spTgt spid="431109"/>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431110"/>
                                        </p:tgtEl>
                                        <p:attrNameLst>
                                          <p:attrName>style.visibility</p:attrName>
                                        </p:attrNameLst>
                                      </p:cBhvr>
                                      <p:to>
                                        <p:strVal val="visible"/>
                                      </p:to>
                                    </p:set>
                                    <p:animEffect transition="in" filter="strips(downRight)">
                                      <p:cBhvr>
                                        <p:cTn id="30" dur="500"/>
                                        <p:tgtEl>
                                          <p:spTgt spid="43111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31113"/>
                                        </p:tgtEl>
                                        <p:attrNameLst>
                                          <p:attrName>style.visibility</p:attrName>
                                        </p:attrNameLst>
                                      </p:cBhvr>
                                      <p:to>
                                        <p:strVal val="visible"/>
                                      </p:to>
                                    </p:set>
                                    <p:anim calcmode="lin" valueType="num">
                                      <p:cBhvr additive="base">
                                        <p:cTn id="35" dur="500" fill="hold"/>
                                        <p:tgtEl>
                                          <p:spTgt spid="431113"/>
                                        </p:tgtEl>
                                        <p:attrNameLst>
                                          <p:attrName>ppt_x</p:attrName>
                                        </p:attrNameLst>
                                      </p:cBhvr>
                                      <p:tavLst>
                                        <p:tav tm="0">
                                          <p:val>
                                            <p:strVal val="0-#ppt_w/2"/>
                                          </p:val>
                                        </p:tav>
                                        <p:tav tm="100000">
                                          <p:val>
                                            <p:strVal val="#ppt_x"/>
                                          </p:val>
                                        </p:tav>
                                      </p:tavLst>
                                    </p:anim>
                                    <p:anim calcmode="lin" valueType="num">
                                      <p:cBhvr additive="base">
                                        <p:cTn id="36" dur="500" fill="hold"/>
                                        <p:tgtEl>
                                          <p:spTgt spid="4311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431111"/>
                                        </p:tgtEl>
                                        <p:attrNameLst>
                                          <p:attrName>style.visibility</p:attrName>
                                        </p:attrNameLst>
                                      </p:cBhvr>
                                      <p:to>
                                        <p:strVal val="visible"/>
                                      </p:to>
                                    </p:set>
                                    <p:animEffect transition="in" filter="strips(downRight)">
                                      <p:cBhvr>
                                        <p:cTn id="41" dur="500"/>
                                        <p:tgtEl>
                                          <p:spTgt spid="431111"/>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431112"/>
                                        </p:tgtEl>
                                        <p:attrNameLst>
                                          <p:attrName>style.visibility</p:attrName>
                                        </p:attrNameLst>
                                      </p:cBhvr>
                                      <p:to>
                                        <p:strVal val="visible"/>
                                      </p:to>
                                    </p:set>
                                    <p:animEffect transition="in" filter="strips(downRight)">
                                      <p:cBhvr>
                                        <p:cTn id="46" dur="500"/>
                                        <p:tgtEl>
                                          <p:spTgt spid="431112"/>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31114"/>
                                        </p:tgtEl>
                                        <p:attrNameLst>
                                          <p:attrName>style.visibility</p:attrName>
                                        </p:attrNameLst>
                                      </p:cBhvr>
                                      <p:to>
                                        <p:strVal val="visible"/>
                                      </p:to>
                                    </p:set>
                                    <p:anim calcmode="lin" valueType="num">
                                      <p:cBhvr additive="base">
                                        <p:cTn id="51" dur="500" fill="hold"/>
                                        <p:tgtEl>
                                          <p:spTgt spid="431114"/>
                                        </p:tgtEl>
                                        <p:attrNameLst>
                                          <p:attrName>ppt_x</p:attrName>
                                        </p:attrNameLst>
                                      </p:cBhvr>
                                      <p:tavLst>
                                        <p:tav tm="0">
                                          <p:val>
                                            <p:strVal val="0-#ppt_w/2"/>
                                          </p:val>
                                        </p:tav>
                                        <p:tav tm="100000">
                                          <p:val>
                                            <p:strVal val="#ppt_x"/>
                                          </p:val>
                                        </p:tav>
                                      </p:tavLst>
                                    </p:anim>
                                    <p:anim calcmode="lin" valueType="num">
                                      <p:cBhvr additive="base">
                                        <p:cTn id="52" dur="500" fill="hold"/>
                                        <p:tgtEl>
                                          <p:spTgt spid="4311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6" grpId="0" autoUpdateAnimBg="0"/>
      <p:bldP spid="431107" grpId="0"/>
      <p:bldP spid="431108" grpId="0" autoUpdateAnimBg="0"/>
      <p:bldP spid="431109" grpId="0" autoUpdateAnimBg="0"/>
      <p:bldP spid="431110" grpId="0" autoUpdateAnimBg="0"/>
      <p:bldP spid="431111" grpId="0" autoUpdateAnimBg="0"/>
      <p:bldP spid="431112" grpId="0" autoUpdateAnimBg="0"/>
      <p:bldP spid="431113" grpId="0" autoUpdateAnimBg="0"/>
      <p:bldP spid="43111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hlinkClick r:id="rId1" action="ppaction://hlinksldjump"/>
          </p:cNvPr>
          <p:cNvSpPr>
            <a:spLocks noChangeArrowheads="1"/>
          </p:cNvSpPr>
          <p:nvPr/>
        </p:nvSpPr>
        <p:spPr bwMode="auto">
          <a:xfrm>
            <a:off x="323850" y="425663"/>
            <a:ext cx="23399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⑵</a:t>
            </a:r>
            <a:r>
              <a:rPr kumimoji="0"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转换时间 </a:t>
            </a:r>
            <a:endParaRPr kumimoji="0"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2131" name="Text Box 3"/>
          <p:cNvSpPr txBox="1">
            <a:spLocks noChangeArrowheads="1"/>
          </p:cNvSpPr>
          <p:nvPr/>
        </p:nvSpPr>
        <p:spPr bwMode="auto">
          <a:xfrm>
            <a:off x="656908" y="968375"/>
            <a:ext cx="79914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指</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A/D</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转换器从转换控制信号到来开始，到输出端得到稳定的数字信号所经过的时间。</a:t>
            </a:r>
            <a:r>
              <a:rPr kumimoji="1" lang="en-US" altLang="zh-CN"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A/D</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转换器的转换时间与转换电路的类型有关。</a:t>
            </a:r>
            <a:endPar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432132" name="Text Box 4"/>
          <p:cNvSpPr txBox="1">
            <a:spLocks noChangeArrowheads="1"/>
          </p:cNvSpPr>
          <p:nvPr/>
        </p:nvSpPr>
        <p:spPr bwMode="auto">
          <a:xfrm>
            <a:off x="323850" y="4652963"/>
            <a:ext cx="85693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
                <a:srgbClr val="1F08F8"/>
              </a:buClr>
              <a:buSzPct val="50000"/>
              <a:buFont typeface="Wingdings" panose="05000000000000000000" pitchFamily="2" charset="2"/>
              <a:buChar char="n"/>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并行比较</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转换器的转换速度最高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（称为快闪</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ADC,</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即</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Flash ADC</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
                <a:srgbClr val="1F08F8"/>
              </a:buClr>
              <a:buSzPct val="50000"/>
              <a:buFont typeface="Wingdings" panose="05000000000000000000" pitchFamily="2" charset="2"/>
              <a:buChar char="n"/>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逐次比较型</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转换器次之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n+2)T</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CP</a:t>
            </a:r>
            <a:endPar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
                <a:srgbClr val="1F08F8"/>
              </a:buClr>
              <a:buSzPct val="50000"/>
              <a:buFont typeface="Wingdings" panose="05000000000000000000" pitchFamily="2" charset="2"/>
              <a:buChar char="n"/>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间接</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转换器</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如双积分</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的速度最慢。（最小</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n+1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CP</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432133" name="Group 5"/>
          <p:cNvGrpSpPr/>
          <p:nvPr/>
        </p:nvGrpSpPr>
        <p:grpSpPr bwMode="auto">
          <a:xfrm>
            <a:off x="1244601" y="2565400"/>
            <a:ext cx="6416156" cy="1989138"/>
            <a:chOff x="1017" y="2529"/>
            <a:chExt cx="3707" cy="1253"/>
          </a:xfrm>
        </p:grpSpPr>
        <p:sp>
          <p:nvSpPr>
            <p:cNvPr id="432134" name="Rectangle 6"/>
            <p:cNvSpPr>
              <a:spLocks noChangeArrowheads="1"/>
            </p:cNvSpPr>
            <p:nvPr/>
          </p:nvSpPr>
          <p:spPr bwMode="auto">
            <a:xfrm>
              <a:off x="1017" y="2558"/>
              <a:ext cx="2555"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并联比较型</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A/D</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转换器</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8</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位</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a:t>
              </a:r>
              <a:endPar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sp>
          <p:nvSpPr>
            <p:cNvPr id="432135" name="Rectangle 7"/>
            <p:cNvSpPr>
              <a:spLocks noChangeArrowheads="1"/>
            </p:cNvSpPr>
            <p:nvPr/>
          </p:nvSpPr>
          <p:spPr bwMode="auto">
            <a:xfrm>
              <a:off x="1050" y="2988"/>
              <a:ext cx="2135"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逐次比较型</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转换器</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2136" name="Rectangle 8"/>
            <p:cNvSpPr>
              <a:spLocks noChangeArrowheads="1"/>
            </p:cNvSpPr>
            <p:nvPr/>
          </p:nvSpPr>
          <p:spPr bwMode="auto">
            <a:xfrm>
              <a:off x="1105" y="3418"/>
              <a:ext cx="2379"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间接</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转换器（双积分）</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2137" name="Rectangle 9"/>
            <p:cNvSpPr>
              <a:spLocks noChangeArrowheads="1"/>
            </p:cNvSpPr>
            <p:nvPr/>
          </p:nvSpPr>
          <p:spPr bwMode="auto">
            <a:xfrm>
              <a:off x="3433" y="2988"/>
              <a:ext cx="88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10~100</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s</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2138" name="Rectangle 10"/>
            <p:cNvSpPr>
              <a:spLocks noChangeArrowheads="1"/>
            </p:cNvSpPr>
            <p:nvPr/>
          </p:nvSpPr>
          <p:spPr bwMode="auto">
            <a:xfrm>
              <a:off x="3510" y="2558"/>
              <a:ext cx="59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&lt;50ns</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432139" name="Rectangle 11"/>
            <p:cNvSpPr>
              <a:spLocks noChangeArrowheads="1"/>
            </p:cNvSpPr>
            <p:nvPr/>
          </p:nvSpPr>
          <p:spPr bwMode="auto">
            <a:xfrm>
              <a:off x="3462" y="3442"/>
              <a:ext cx="126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10ms~1000ms</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2140" name="Line 12"/>
            <p:cNvSpPr>
              <a:spLocks noChangeShapeType="1"/>
            </p:cNvSpPr>
            <p:nvPr/>
          </p:nvSpPr>
          <p:spPr bwMode="auto">
            <a:xfrm>
              <a:off x="3447" y="2529"/>
              <a:ext cx="0" cy="124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2141" name="Line 13"/>
            <p:cNvSpPr>
              <a:spLocks noChangeShapeType="1"/>
            </p:cNvSpPr>
            <p:nvPr/>
          </p:nvSpPr>
          <p:spPr bwMode="auto">
            <a:xfrm>
              <a:off x="1185" y="3782"/>
              <a:ext cx="351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2142" name="Line 14"/>
            <p:cNvSpPr>
              <a:spLocks noChangeShapeType="1"/>
            </p:cNvSpPr>
            <p:nvPr/>
          </p:nvSpPr>
          <p:spPr bwMode="auto">
            <a:xfrm>
              <a:off x="1185" y="3356"/>
              <a:ext cx="351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2143" name="Line 15"/>
            <p:cNvSpPr>
              <a:spLocks noChangeShapeType="1"/>
            </p:cNvSpPr>
            <p:nvPr/>
          </p:nvSpPr>
          <p:spPr bwMode="auto">
            <a:xfrm>
              <a:off x="1214" y="2931"/>
              <a:ext cx="348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2144" name="Line 16"/>
            <p:cNvSpPr>
              <a:spLocks noChangeShapeType="1"/>
            </p:cNvSpPr>
            <p:nvPr/>
          </p:nvSpPr>
          <p:spPr bwMode="auto">
            <a:xfrm>
              <a:off x="1185" y="2534"/>
              <a:ext cx="351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2145" name="Line 17"/>
            <p:cNvSpPr>
              <a:spLocks noChangeShapeType="1"/>
            </p:cNvSpPr>
            <p:nvPr/>
          </p:nvSpPr>
          <p:spPr bwMode="auto">
            <a:xfrm>
              <a:off x="1185" y="2534"/>
              <a:ext cx="0" cy="124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2146" name="Line 18"/>
            <p:cNvSpPr>
              <a:spLocks noChangeShapeType="1"/>
            </p:cNvSpPr>
            <p:nvPr/>
          </p:nvSpPr>
          <p:spPr bwMode="auto">
            <a:xfrm>
              <a:off x="4701" y="2534"/>
              <a:ext cx="0" cy="124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Effect transition="in" filter="blinds(horizontal)">
                                      <p:cBhvr>
                                        <p:cTn id="7" dur="500"/>
                                        <p:tgtEl>
                                          <p:spTgt spid="432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2133"/>
                                        </p:tgtEl>
                                        <p:attrNameLst>
                                          <p:attrName>style.visibility</p:attrName>
                                        </p:attrNameLst>
                                      </p:cBhvr>
                                      <p:to>
                                        <p:strVal val="visible"/>
                                      </p:to>
                                    </p:set>
                                    <p:animEffect transition="in" filter="blinds(horizontal)">
                                      <p:cBhvr>
                                        <p:cTn id="12" dur="500"/>
                                        <p:tgtEl>
                                          <p:spTgt spid="4321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2132"/>
                                        </p:tgtEl>
                                        <p:attrNameLst>
                                          <p:attrName>style.visibility</p:attrName>
                                        </p:attrNameLst>
                                      </p:cBhvr>
                                      <p:to>
                                        <p:strVal val="visible"/>
                                      </p:to>
                                    </p:set>
                                    <p:animEffect transition="in" filter="blinds(horizontal)">
                                      <p:cBhvr>
                                        <p:cTn id="17" dur="500"/>
                                        <p:tgtEl>
                                          <p:spTgt spid="432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sp>
        <p:nvSpPr>
          <p:cNvPr id="4" name="Text Box 2"/>
          <p:cNvSpPr txBox="1">
            <a:spLocks noChangeArrowheads="1"/>
          </p:cNvSpPr>
          <p:nvPr/>
        </p:nvSpPr>
        <p:spPr bwMode="auto">
          <a:xfrm>
            <a:off x="349568" y="1600835"/>
            <a:ext cx="8497887" cy="402907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、掌握数模和模数转换的有关概念：</a:t>
            </a:r>
            <a:endPar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DAC</a:t>
            </a: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和</a:t>
            </a: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ADC</a:t>
            </a: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的定义、性能指标；</a:t>
            </a: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ADC</a:t>
            </a: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的组成等。</a:t>
            </a:r>
            <a:endPar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、掌握几种典型数模和模数转换电路的电路结构  及工作原理</a:t>
            </a:r>
            <a:r>
              <a:rPr kumimoji="1"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倒梯形（</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型）电阻网络</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DAC</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，权电流型</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DAC</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  逐次渐近型</a:t>
            </a:r>
            <a:r>
              <a:rPr kumimoji="1"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ADC</a:t>
            </a:r>
            <a:r>
              <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（逐次比较型），双积分</a:t>
            </a:r>
            <a:r>
              <a:rPr kumimoji="1"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ADC</a:t>
            </a:r>
            <a:r>
              <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、掌握数模和模数转换器的性能指标。</a:t>
            </a:r>
            <a:r>
              <a:rPr kumimoji="1"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endParaRPr kumimoji="1"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§7.3 A/D</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转换器</a:t>
            </a:r>
            <a:endParaRPr lang="zh-CN" altLang="en-US" dirty="0"/>
          </a:p>
        </p:txBody>
      </p:sp>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5" name="TextBox 4"/>
          <p:cNvSpPr txBox="1"/>
          <p:nvPr/>
        </p:nvSpPr>
        <p:spPr bwMode="auto">
          <a:xfrm>
            <a:off x="650448" y="1102935"/>
            <a:ext cx="5354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lvl="0" eaLnBrk="1" hangingPunct="1">
              <a:spcBef>
                <a:spcPct val="50000"/>
              </a:spcBef>
            </a:pPr>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7</a:t>
            </a:r>
            <a:r>
              <a:rPr lang="en-US" altLang="zh-CN" sz="2800" dirty="0">
                <a:solidFill>
                  <a:schemeClr val="tx1"/>
                </a:solidFill>
                <a:latin typeface="Times New Roman" panose="02020603050405020304" pitchFamily="18" charset="0"/>
              </a:rPr>
              <a:t>.3.1 </a:t>
            </a:r>
            <a:r>
              <a:rPr kumimoji="0"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A/D</a:t>
            </a:r>
            <a:r>
              <a:rPr kumimoji="0"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转换器的基本概念</a:t>
            </a:r>
            <a:r>
              <a:rPr lang="en-US" altLang="zh-CN" sz="2800" dirty="0">
                <a:solidFill>
                  <a:schemeClr val="tx1"/>
                </a:solidFill>
                <a:latin typeface="Times New Roman" panose="02020603050405020304" pitchFamily="18" charset="0"/>
              </a:rPr>
              <a:t> </a:t>
            </a:r>
            <a:endParaRPr lang="zh-CN" altLang="en-US" sz="2800" dirty="0">
              <a:solidFill>
                <a:schemeClr val="tx1"/>
              </a:solidFill>
              <a:latin typeface="Times New Roman" panose="02020603050405020304" pitchFamily="18" charset="0"/>
            </a:endParaRPr>
          </a:p>
        </p:txBody>
      </p:sp>
      <p:sp>
        <p:nvSpPr>
          <p:cNvPr id="6" name="Rectangle 8"/>
          <p:cNvSpPr>
            <a:spLocks noChangeArrowheads="1"/>
          </p:cNvSpPr>
          <p:nvPr/>
        </p:nvSpPr>
        <p:spPr bwMode="auto">
          <a:xfrm>
            <a:off x="2436730" y="1826694"/>
            <a:ext cx="5849938" cy="463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620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811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10000"/>
              </a:lnSpc>
              <a:spcBef>
                <a:spcPct val="20000"/>
              </a:spcBef>
              <a:spcAft>
                <a:spcPct val="0"/>
              </a:spcAft>
              <a:buClrTx/>
              <a:buSzTx/>
              <a:buFontTx/>
              <a:buNone/>
              <a:defRPr/>
            </a:pPr>
            <a:r>
              <a:rPr kumimoji="0" lang="zh-CN" altLang="en-US" sz="24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将模拟电压成正比地转换成对应的数字量。 </a:t>
            </a:r>
            <a:endParaRPr kumimoji="0" lang="zh-CN" altLang="en-US" sz="24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7" name="Rectangle 9"/>
          <p:cNvSpPr>
            <a:spLocks noChangeArrowheads="1"/>
          </p:cNvSpPr>
          <p:nvPr/>
        </p:nvSpPr>
        <p:spPr bwMode="auto">
          <a:xfrm>
            <a:off x="488360" y="1805157"/>
            <a:ext cx="19598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功能</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GB"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8" name="Group 10"/>
          <p:cNvGrpSpPr/>
          <p:nvPr/>
        </p:nvGrpSpPr>
        <p:grpSpPr bwMode="auto">
          <a:xfrm>
            <a:off x="1272389" y="2378557"/>
            <a:ext cx="2398713" cy="938212"/>
            <a:chOff x="754" y="3351"/>
            <a:chExt cx="1511" cy="591"/>
          </a:xfrm>
        </p:grpSpPr>
        <p:grpSp>
          <p:nvGrpSpPr>
            <p:cNvPr id="9" name="Group 11"/>
            <p:cNvGrpSpPr/>
            <p:nvPr/>
          </p:nvGrpSpPr>
          <p:grpSpPr bwMode="auto">
            <a:xfrm>
              <a:off x="754" y="3402"/>
              <a:ext cx="1511" cy="540"/>
              <a:chOff x="754" y="3402"/>
              <a:chExt cx="1511" cy="540"/>
            </a:xfrm>
          </p:grpSpPr>
          <p:sp>
            <p:nvSpPr>
              <p:cNvPr id="11" name="Line 12"/>
              <p:cNvSpPr>
                <a:spLocks noChangeShapeType="1"/>
              </p:cNvSpPr>
              <p:nvPr/>
            </p:nvSpPr>
            <p:spPr bwMode="auto">
              <a:xfrm>
                <a:off x="1803" y="3776"/>
                <a:ext cx="351" cy="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Text Box 13"/>
              <p:cNvSpPr txBox="1">
                <a:spLocks noChangeArrowheads="1"/>
              </p:cNvSpPr>
              <p:nvPr/>
            </p:nvSpPr>
            <p:spPr bwMode="auto">
              <a:xfrm>
                <a:off x="754" y="3402"/>
                <a:ext cx="151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GB"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aphicFrame>
            <p:nvGraphicFramePr>
              <p:cNvPr id="13" name="Object 14"/>
              <p:cNvGraphicFramePr>
                <a:graphicFrameLocks noChangeAspect="1"/>
              </p:cNvGraphicFramePr>
              <p:nvPr/>
            </p:nvGraphicFramePr>
            <p:xfrm>
              <a:off x="1406" y="3577"/>
              <a:ext cx="353" cy="365"/>
            </p:xfrm>
            <a:graphic>
              <a:graphicData uri="http://schemas.openxmlformats.org/presentationml/2006/ole">
                <mc:AlternateContent xmlns:mc="http://schemas.openxmlformats.org/markup-compatibility/2006">
                  <mc:Choice xmlns:v="urn:schemas-microsoft-com:vml" Requires="v">
                    <p:oleObj spid="_x0000_s2050" name="Equation" r:id="rId1" imgW="3962400" imgH="5181600" progId="Equation.3">
                      <p:embed/>
                    </p:oleObj>
                  </mc:Choice>
                  <mc:Fallback>
                    <p:oleObj name="Equation" r:id="rId1" imgW="3962400" imgH="51816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 y="3577"/>
                            <a:ext cx="35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 name="Rectangle 15"/>
            <p:cNvSpPr>
              <a:spLocks noChangeArrowheads="1"/>
            </p:cNvSpPr>
            <p:nvPr/>
          </p:nvSpPr>
          <p:spPr bwMode="auto">
            <a:xfrm>
              <a:off x="952" y="3351"/>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输入模拟电压</a:t>
              </a:r>
              <a:endParaRPr kumimoji="1" lang="en-GB"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grpSp>
      <p:grpSp>
        <p:nvGrpSpPr>
          <p:cNvPr id="14" name="Group 16"/>
          <p:cNvGrpSpPr/>
          <p:nvPr/>
        </p:nvGrpSpPr>
        <p:grpSpPr bwMode="auto">
          <a:xfrm>
            <a:off x="3660693" y="2704993"/>
            <a:ext cx="1431925" cy="819150"/>
            <a:chOff x="1897" y="1930"/>
            <a:chExt cx="1346" cy="1022"/>
          </a:xfrm>
        </p:grpSpPr>
        <p:sp>
          <p:nvSpPr>
            <p:cNvPr id="15" name="Rectangle 17" descr="羊皮纸"/>
            <p:cNvSpPr>
              <a:spLocks noChangeArrowheads="1"/>
            </p:cNvSpPr>
            <p:nvPr/>
          </p:nvSpPr>
          <p:spPr bwMode="auto">
            <a:xfrm>
              <a:off x="1897" y="1930"/>
              <a:ext cx="1346" cy="1022"/>
            </a:xfrm>
            <a:prstGeom prst="rect">
              <a:avLst/>
            </a:prstGeom>
            <a:blipFill dpi="0" rotWithShape="0">
              <a:blip r:embed="rId3" cstate="print"/>
              <a:srcRect/>
              <a:tile tx="0" ty="0" sx="100000" sy="100000" flip="none" algn="tl"/>
            </a:blip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 name="Text Box 18" descr="羊皮纸"/>
            <p:cNvSpPr txBox="1">
              <a:spLocks noChangeArrowheads="1"/>
            </p:cNvSpPr>
            <p:nvPr/>
          </p:nvSpPr>
          <p:spPr bwMode="auto">
            <a:xfrm>
              <a:off x="2013" y="2083"/>
              <a:ext cx="1070" cy="722"/>
            </a:xfrm>
            <a:prstGeom prst="rect">
              <a:avLst/>
            </a:prstGeom>
            <a:blipFill dpi="0" rotWithShape="0">
              <a:blip r:embed="rId3" cstate="print"/>
              <a:srcRect/>
              <a:tile tx="0" ty="0" sx="100000" sy="100000" flip="none" algn="tl"/>
            </a:blip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32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ADC</a:t>
              </a:r>
              <a:endParaRPr kumimoji="1" lang="en-US" altLang="zh-CN" sz="32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endParaRPr>
            </a:p>
          </p:txBody>
        </p:sp>
      </p:grpSp>
      <p:grpSp>
        <p:nvGrpSpPr>
          <p:cNvPr id="17" name="Group 19"/>
          <p:cNvGrpSpPr/>
          <p:nvPr/>
        </p:nvGrpSpPr>
        <p:grpSpPr bwMode="auto">
          <a:xfrm>
            <a:off x="5092618" y="2389080"/>
            <a:ext cx="2314575" cy="1001713"/>
            <a:chOff x="3292" y="2286"/>
            <a:chExt cx="1458" cy="631"/>
          </a:xfrm>
        </p:grpSpPr>
        <p:sp>
          <p:nvSpPr>
            <p:cNvPr id="18" name="AutoShape 20"/>
            <p:cNvSpPr>
              <a:spLocks noChangeArrowheads="1"/>
            </p:cNvSpPr>
            <p:nvPr/>
          </p:nvSpPr>
          <p:spPr bwMode="auto">
            <a:xfrm>
              <a:off x="3292" y="2625"/>
              <a:ext cx="532" cy="292"/>
            </a:xfrm>
            <a:prstGeom prst="rightArrow">
              <a:avLst>
                <a:gd name="adj1" fmla="val 50000"/>
                <a:gd name="adj2" fmla="val 45548"/>
              </a:avLst>
            </a:prstGeom>
            <a:solidFill>
              <a:srgbClr val="FFFFFF"/>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Text Box 21"/>
            <p:cNvSpPr txBox="1">
              <a:spLocks noChangeArrowheads="1"/>
            </p:cNvSpPr>
            <p:nvPr/>
          </p:nvSpPr>
          <p:spPr bwMode="auto">
            <a:xfrm>
              <a:off x="3782" y="2625"/>
              <a:ext cx="8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D</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~D</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Text Box 22"/>
            <p:cNvSpPr txBox="1">
              <a:spLocks noChangeArrowheads="1"/>
            </p:cNvSpPr>
            <p:nvPr/>
          </p:nvSpPr>
          <p:spPr bwMode="auto">
            <a:xfrm>
              <a:off x="3453" y="2286"/>
              <a:ext cx="129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输出数字量</a:t>
              </a:r>
              <a:endParaRPr kumimoji="1"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grpSp>
      <p:sp>
        <p:nvSpPr>
          <p:cNvPr id="21" name="Rectangle 2"/>
          <p:cNvSpPr>
            <a:spLocks noChangeArrowheads="1"/>
          </p:cNvSpPr>
          <p:nvPr/>
        </p:nvSpPr>
        <p:spPr bwMode="auto">
          <a:xfrm>
            <a:off x="566738" y="4423498"/>
            <a:ext cx="8164512"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620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811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1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rgbClr val="333399"/>
                </a:solidFill>
                <a:effectLst/>
                <a:uLnTx/>
                <a:uFillTx/>
                <a:latin typeface="Arial" panose="020B0604020202020204" pitchFamily="34" charset="0"/>
                <a:ea typeface="黑体" panose="02010609060101010101" pitchFamily="49" charset="-122"/>
                <a:cs typeface="+mn-cs"/>
              </a:rPr>
              <a:t>    </a:t>
            </a:r>
            <a:r>
              <a:rPr kumimoji="0"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0"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转换器要将时间上连续，幅值也连续的模拟量转换为时间上离散，幅值也离散的数字信号，它一般要包括</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采样</a:t>
            </a:r>
            <a:r>
              <a:rPr kumimoji="0" lang="zh-CN" altLang="en-US" sz="2400" b="1" i="0" u="none" strike="noStrike" kern="1200" cap="none" spc="0" normalizeH="0" baseline="0" noProof="0" dirty="0">
                <a:ln>
                  <a:noFill/>
                </a:ln>
                <a:solidFill>
                  <a:srgbClr val="CC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保持，量化</a:t>
            </a:r>
            <a:r>
              <a:rPr kumimoji="0"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及</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编码</a:t>
            </a:r>
            <a:r>
              <a:rPr kumimoji="0"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个过程。</a:t>
            </a:r>
            <a:endParaRPr kumimoji="0" lang="en-US" altLang="zh-CN" sz="24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Text Box 3"/>
          <p:cNvSpPr txBox="1">
            <a:spLocks noChangeArrowheads="1"/>
          </p:cNvSpPr>
          <p:nvPr/>
        </p:nvSpPr>
        <p:spPr bwMode="auto">
          <a:xfrm>
            <a:off x="476250" y="3862209"/>
            <a:ext cx="48244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转换过程</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4" presetClass="entr" presetSubtype="32"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ou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strips(downRight)">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strips(downRight)">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autoUpdateAnimBg="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478588"/>
            <a:ext cx="903288" cy="338137"/>
          </a:xfrm>
          <a:prstGeom prst="rect">
            <a:avLst/>
          </a:prstGeom>
        </p:spPr>
        <p:txBody>
          <a:bodyPr/>
          <a:lstStyle/>
          <a:p>
            <a:pPr>
              <a:defRPr/>
            </a:pPr>
            <a:fld id="{315B291C-51FB-4C18-A138-CCB3C24CD792}" type="slidenum">
              <a:rPr lang="en-US" altLang="zh-CN"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fld>
            <a:endPar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Rectangle 3"/>
          <p:cNvSpPr txBox="1">
            <a:spLocks noChangeArrowheads="1"/>
          </p:cNvSpPr>
          <p:nvPr/>
        </p:nvSpPr>
        <p:spPr>
          <a:xfrm>
            <a:off x="1143000" y="228600"/>
            <a:ext cx="4366260" cy="457200"/>
          </a:xfrm>
          <a:prstGeom prst="rect">
            <a:avLst/>
          </a:prstGeom>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90000"/>
              </a:lnSpc>
              <a:buFont typeface="Monotype Sorts" pitchFamily="2" charset="2"/>
              <a:buNone/>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取样</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保持电路</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Picture 10" descr="mso2409C"/>
          <p:cNvPicPr>
            <a:picLocks noChangeAspect="1" noChangeArrowheads="1"/>
          </p:cNvPicPr>
          <p:nvPr/>
        </p:nvPicPr>
        <p:blipFill>
          <a:blip r:embed="rId1">
            <a:grayscl/>
            <a:lum bright="-18000" contrast="54000"/>
            <a:extLst>
              <a:ext uri="{28A0092B-C50C-407E-A947-70E740481C1C}">
                <a14:useLocalDpi xmlns:a14="http://schemas.microsoft.com/office/drawing/2010/main" val="0"/>
              </a:ext>
            </a:extLst>
          </a:blip>
          <a:srcRect/>
          <a:stretch>
            <a:fillRect/>
          </a:stretch>
        </p:blipFill>
        <p:spPr bwMode="auto">
          <a:xfrm>
            <a:off x="0" y="896471"/>
            <a:ext cx="61214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1"/>
          <p:cNvSpPr txBox="1">
            <a:spLocks noChangeArrowheads="1"/>
          </p:cNvSpPr>
          <p:nvPr/>
        </p:nvSpPr>
        <p:spPr bwMode="auto">
          <a:xfrm>
            <a:off x="1511300" y="4202767"/>
            <a:ext cx="61213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b="1" u="none" dirty="0">
                <a:latin typeface="Times New Roman" panose="02020603050405020304" pitchFamily="18" charset="0"/>
                <a:ea typeface="黑体" panose="02010609060101010101" pitchFamily="49" charset="-122"/>
                <a:cs typeface="Times New Roman" panose="02020603050405020304" pitchFamily="18" charset="0"/>
              </a:rPr>
              <a:t>采样时，</a:t>
            </a:r>
            <a:r>
              <a:rPr lang="en-US" altLang="zh-CN" b="1" i="1" u="none" dirty="0" err="1">
                <a:latin typeface="Times New Roman" panose="02020603050405020304" pitchFamily="18" charset="0"/>
                <a:ea typeface="黑体" panose="02010609060101010101" pitchFamily="49" charset="-122"/>
                <a:cs typeface="Times New Roman" panose="02020603050405020304" pitchFamily="18" charset="0"/>
              </a:rPr>
              <a:t>u</a:t>
            </a:r>
            <a:r>
              <a:rPr lang="en-US" altLang="zh-CN" b="1" u="none" baseline="-25000" dirty="0" err="1">
                <a:latin typeface="Times New Roman" panose="02020603050405020304" pitchFamily="18" charset="0"/>
                <a:ea typeface="黑体" panose="02010609060101010101" pitchFamily="49" charset="-122"/>
                <a:cs typeface="Times New Roman" panose="02020603050405020304" pitchFamily="18" charset="0"/>
              </a:rPr>
              <a:t>L</a:t>
            </a:r>
            <a:r>
              <a:rPr lang="en-US" altLang="zh-CN" b="1" u="none" dirty="0">
                <a:latin typeface="Times New Roman" panose="02020603050405020304" pitchFamily="18" charset="0"/>
                <a:ea typeface="黑体" panose="02010609060101010101" pitchFamily="49" charset="-122"/>
                <a:cs typeface="Times New Roman" panose="02020603050405020304" pitchFamily="18" charset="0"/>
              </a:rPr>
              <a:t>=1, S</a:t>
            </a:r>
            <a:r>
              <a:rPr lang="zh-CN" altLang="en-US" b="1" u="none" dirty="0">
                <a:latin typeface="Times New Roman" panose="02020603050405020304" pitchFamily="18" charset="0"/>
                <a:ea typeface="黑体" panose="02010609060101010101" pitchFamily="49" charset="-122"/>
                <a:cs typeface="Times New Roman" panose="02020603050405020304" pitchFamily="18" charset="0"/>
              </a:rPr>
              <a:t>闭合，</a:t>
            </a:r>
            <a:r>
              <a:rPr lang="en-US" altLang="zh-CN" b="1" i="1" u="none"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b="1" u="none" baseline="-25000" dirty="0">
                <a:latin typeface="Times New Roman" panose="02020603050405020304" pitchFamily="18" charset="0"/>
                <a:ea typeface="黑体" panose="02010609060101010101" pitchFamily="49" charset="-122"/>
                <a:cs typeface="Times New Roman" panose="02020603050405020304" pitchFamily="18" charset="0"/>
              </a:rPr>
              <a:t>0</a:t>
            </a:r>
            <a:r>
              <a:rPr lang="en-US" altLang="zh-CN" b="1" u="none"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i="1" u="none"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b="1" u="none" baseline="-25000" dirty="0">
                <a:latin typeface="Times New Roman" panose="02020603050405020304" pitchFamily="18" charset="0"/>
                <a:ea typeface="黑体" panose="02010609060101010101" pitchFamily="49" charset="-122"/>
                <a:cs typeface="Times New Roman" panose="02020603050405020304" pitchFamily="18" charset="0"/>
              </a:rPr>
              <a:t>0</a:t>
            </a:r>
            <a:r>
              <a:rPr lang="en-US" altLang="zh-CN" b="1" u="none"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b="1" i="1" u="none"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lang="en-US" altLang="zh-CN" b="1" i="1" u="none" baseline="-25000"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i</a:t>
            </a:r>
            <a:endParaRPr lang="en-US" altLang="zh-CN" b="1" i="1" u="none" baseline="-25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p:txBody>
      </p:sp>
      <p:sp>
        <p:nvSpPr>
          <p:cNvPr id="8" name="Text Box 12"/>
          <p:cNvSpPr txBox="1">
            <a:spLocks noChangeArrowheads="1"/>
          </p:cNvSpPr>
          <p:nvPr/>
        </p:nvSpPr>
        <p:spPr bwMode="auto">
          <a:xfrm>
            <a:off x="1788430" y="4850467"/>
            <a:ext cx="55671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b="1" i="1" u="none"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b="1" u="none" baseline="-25000" dirty="0">
                <a:latin typeface="Times New Roman" panose="02020603050405020304" pitchFamily="18" charset="0"/>
                <a:ea typeface="黑体" panose="02010609060101010101" pitchFamily="49" charset="-122"/>
                <a:cs typeface="Times New Roman" panose="02020603050405020304" pitchFamily="18" charset="0"/>
              </a:rPr>
              <a:t>0</a:t>
            </a:r>
            <a:r>
              <a:rPr lang="en-US" altLang="zh-CN" b="1" u="none"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b="1" u="none" dirty="0">
                <a:latin typeface="Times New Roman" panose="02020603050405020304" pitchFamily="18" charset="0"/>
                <a:ea typeface="黑体" panose="02010609060101010101" pitchFamily="49" charset="-122"/>
                <a:cs typeface="Times New Roman" panose="02020603050405020304" pitchFamily="18" charset="0"/>
              </a:rPr>
              <a:t>通过</a:t>
            </a:r>
            <a:r>
              <a:rPr lang="en-US" altLang="zh-CN" b="1" u="none"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b="1" u="none" baseline="-250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b="1" u="none" dirty="0">
                <a:latin typeface="Times New Roman" panose="02020603050405020304" pitchFamily="18" charset="0"/>
                <a:ea typeface="黑体" panose="02010609060101010101" pitchFamily="49" charset="-122"/>
                <a:cs typeface="Times New Roman" panose="02020603050405020304" pitchFamily="18" charset="0"/>
              </a:rPr>
              <a:t>对</a:t>
            </a:r>
            <a:r>
              <a:rPr lang="en-US" altLang="zh-CN" b="1" u="none"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b="1" u="none" baseline="-25000" dirty="0">
                <a:latin typeface="Times New Roman" panose="02020603050405020304" pitchFamily="18" charset="0"/>
                <a:ea typeface="黑体" panose="02010609060101010101" pitchFamily="49" charset="-122"/>
                <a:cs typeface="Times New Roman" panose="02020603050405020304" pitchFamily="18" charset="0"/>
              </a:rPr>
              <a:t>h</a:t>
            </a:r>
            <a:r>
              <a:rPr lang="zh-CN" altLang="en-US" b="1" u="none" dirty="0">
                <a:latin typeface="Times New Roman" panose="02020603050405020304" pitchFamily="18" charset="0"/>
                <a:ea typeface="黑体" panose="02010609060101010101" pitchFamily="49" charset="-122"/>
                <a:cs typeface="Times New Roman" panose="02020603050405020304" pitchFamily="18" charset="0"/>
              </a:rPr>
              <a:t>充电，</a:t>
            </a:r>
            <a:r>
              <a:rPr lang="en-US" altLang="zh-CN" b="1" i="1" u="none" dirty="0" err="1">
                <a:latin typeface="Times New Roman" panose="02020603050405020304" pitchFamily="18" charset="0"/>
                <a:ea typeface="黑体" panose="02010609060101010101" pitchFamily="49" charset="-122"/>
                <a:cs typeface="Times New Roman" panose="02020603050405020304" pitchFamily="18" charset="0"/>
              </a:rPr>
              <a:t>u</a:t>
            </a:r>
            <a:r>
              <a:rPr lang="en-US" altLang="zh-CN" b="1" u="none" baseline="-25000" dirty="0" err="1">
                <a:latin typeface="Times New Roman" panose="02020603050405020304" pitchFamily="18" charset="0"/>
                <a:ea typeface="黑体" panose="02010609060101010101" pitchFamily="49" charset="-122"/>
                <a:cs typeface="Times New Roman" panose="02020603050405020304" pitchFamily="18" charset="0"/>
              </a:rPr>
              <a:t>ch</a:t>
            </a:r>
            <a:r>
              <a:rPr lang="en-US" altLang="zh-CN" b="1" u="none"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i="1" u="none" dirty="0" err="1">
                <a:latin typeface="Times New Roman" panose="02020603050405020304" pitchFamily="18" charset="0"/>
                <a:ea typeface="黑体" panose="02010609060101010101" pitchFamily="49" charset="-122"/>
                <a:cs typeface="Times New Roman" panose="02020603050405020304" pitchFamily="18" charset="0"/>
              </a:rPr>
              <a:t>u</a:t>
            </a:r>
            <a:r>
              <a:rPr lang="en-US" altLang="zh-CN" b="1" i="1" u="none" baseline="-25000" dirty="0" err="1">
                <a:latin typeface="Times New Roman" panose="02020603050405020304" pitchFamily="18" charset="0"/>
                <a:ea typeface="黑体" panose="02010609060101010101" pitchFamily="49" charset="-122"/>
                <a:cs typeface="Times New Roman" panose="02020603050405020304" pitchFamily="18" charset="0"/>
              </a:rPr>
              <a:t>i</a:t>
            </a:r>
            <a:endParaRPr lang="en-US" altLang="zh-CN" b="1" i="1" u="none"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 Box 13"/>
          <p:cNvSpPr txBox="1">
            <a:spLocks noChangeArrowheads="1"/>
          </p:cNvSpPr>
          <p:nvPr/>
        </p:nvSpPr>
        <p:spPr bwMode="auto">
          <a:xfrm>
            <a:off x="1438276" y="5498167"/>
            <a:ext cx="71440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b="1" i="1" u="none" dirty="0" err="1">
                <a:latin typeface="Times New Roman" panose="02020603050405020304" pitchFamily="18" charset="0"/>
                <a:ea typeface="黑体" panose="02010609060101010101" pitchFamily="49" charset="-122"/>
                <a:cs typeface="Times New Roman" panose="02020603050405020304" pitchFamily="18" charset="0"/>
              </a:rPr>
              <a:t>u</a:t>
            </a:r>
            <a:r>
              <a:rPr lang="en-US" altLang="zh-CN" b="1" u="none" baseline="-25000" dirty="0" err="1">
                <a:latin typeface="Times New Roman" panose="02020603050405020304" pitchFamily="18" charset="0"/>
                <a:ea typeface="黑体" panose="02010609060101010101" pitchFamily="49" charset="-122"/>
                <a:cs typeface="Times New Roman" panose="02020603050405020304" pitchFamily="18" charset="0"/>
              </a:rPr>
              <a:t>L</a:t>
            </a:r>
            <a:r>
              <a:rPr lang="en-US" altLang="zh-CN" b="1" u="none" dirty="0">
                <a:latin typeface="Times New Roman" panose="02020603050405020304" pitchFamily="18" charset="0"/>
                <a:ea typeface="黑体" panose="02010609060101010101" pitchFamily="49" charset="-122"/>
                <a:cs typeface="Times New Roman" panose="02020603050405020304" pitchFamily="18" charset="0"/>
              </a:rPr>
              <a:t>=0, S</a:t>
            </a:r>
            <a:r>
              <a:rPr lang="zh-CN" altLang="en-US" b="1" u="none" dirty="0">
                <a:latin typeface="Times New Roman" panose="02020603050405020304" pitchFamily="18" charset="0"/>
                <a:ea typeface="黑体" panose="02010609060101010101" pitchFamily="49" charset="-122"/>
                <a:cs typeface="Times New Roman" panose="02020603050405020304" pitchFamily="18" charset="0"/>
              </a:rPr>
              <a:t>打开，电容无法放电，</a:t>
            </a:r>
            <a:r>
              <a:rPr lang="en-US" altLang="zh-CN" b="1" i="1" u="none"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b="1" u="none" baseline="-25000" dirty="0">
                <a:latin typeface="Times New Roman" panose="02020603050405020304" pitchFamily="18" charset="0"/>
                <a:ea typeface="黑体" panose="02010609060101010101" pitchFamily="49" charset="-122"/>
                <a:cs typeface="Times New Roman" panose="02020603050405020304" pitchFamily="18" charset="0"/>
              </a:rPr>
              <a:t>0</a:t>
            </a:r>
            <a:r>
              <a:rPr lang="en-US" altLang="zh-CN" b="1" u="none"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b="1" i="1" u="none"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lang="en-US" altLang="zh-CN" b="1" i="1" u="none" baseline="-25000"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i</a:t>
            </a:r>
            <a:endParaRPr lang="en-US" altLang="zh-CN" b="1" i="1" u="none" baseline="-25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p:txBody>
      </p:sp>
      <p:sp>
        <p:nvSpPr>
          <p:cNvPr id="2" name="文本框 1"/>
          <p:cNvSpPr txBox="1"/>
          <p:nvPr/>
        </p:nvSpPr>
        <p:spPr bwMode="auto">
          <a:xfrm>
            <a:off x="6121400" y="685800"/>
            <a:ext cx="270951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zh-CN" altLang="zh-CN" dirty="0">
                <a:solidFill>
                  <a:schemeClr val="tx1"/>
                </a:solidFill>
              </a:rPr>
              <a:t>采样定理</a:t>
            </a:r>
            <a:r>
              <a:rPr lang="zh-CN" altLang="en-US" dirty="0">
                <a:solidFill>
                  <a:schemeClr val="tx1"/>
                </a:solidFill>
              </a:rPr>
              <a:t>：</a:t>
            </a:r>
            <a:endParaRPr lang="en-US" altLang="zh-CN" dirty="0">
              <a:solidFill>
                <a:schemeClr val="tx1"/>
              </a:solidFill>
            </a:endParaRPr>
          </a:p>
          <a:p>
            <a:pPr eaLnBrk="1" hangingPunct="1">
              <a:spcBef>
                <a:spcPct val="50000"/>
              </a:spcBef>
            </a:pPr>
            <a:r>
              <a:rPr lang="en-US" altLang="zh-CN" i="1" dirty="0">
                <a:solidFill>
                  <a:schemeClr val="tx1"/>
                </a:solidFill>
              </a:rPr>
              <a:t>f</a:t>
            </a:r>
            <a:r>
              <a:rPr lang="en-US" altLang="zh-CN" baseline="-25000" dirty="0">
                <a:solidFill>
                  <a:schemeClr val="tx1"/>
                </a:solidFill>
              </a:rPr>
              <a:t>s</a:t>
            </a:r>
            <a:r>
              <a:rPr lang="zh-CN" altLang="zh-CN" dirty="0">
                <a:solidFill>
                  <a:schemeClr val="tx1"/>
                </a:solidFill>
              </a:rPr>
              <a:t>≥</a:t>
            </a:r>
            <a:r>
              <a:rPr lang="en-US" altLang="zh-CN" dirty="0">
                <a:solidFill>
                  <a:schemeClr val="tx1"/>
                </a:solidFill>
              </a:rPr>
              <a:t>2 </a:t>
            </a:r>
            <a:r>
              <a:rPr lang="en-US" altLang="zh-CN" i="1" dirty="0" err="1">
                <a:solidFill>
                  <a:schemeClr val="tx1"/>
                </a:solidFill>
              </a:rPr>
              <a:t>f</a:t>
            </a:r>
            <a:r>
              <a:rPr lang="en-US" altLang="zh-CN" baseline="-25000" dirty="0" err="1">
                <a:solidFill>
                  <a:schemeClr val="tx1"/>
                </a:solidFill>
              </a:rPr>
              <a:t>i,max</a:t>
            </a:r>
            <a:endParaRPr lang="zh-CN" altLang="en-US" sz="2800" dirty="0">
              <a:solidFill>
                <a:schemeClr val="tx1"/>
              </a:solidFill>
              <a:latin typeface="Times New Roman" panose="02020603050405020304" pitchFamily="18" charset="0"/>
            </a:endParaRPr>
          </a:p>
        </p:txBody>
      </p:sp>
      <p:graphicFrame>
        <p:nvGraphicFramePr>
          <p:cNvPr id="11" name="对象 10"/>
          <p:cNvGraphicFramePr>
            <a:graphicFrameLocks noChangeAspect="1"/>
          </p:cNvGraphicFramePr>
          <p:nvPr/>
        </p:nvGraphicFramePr>
        <p:xfrm>
          <a:off x="5779605" y="2344251"/>
          <a:ext cx="3241024" cy="1772325"/>
        </p:xfrm>
        <a:graphic>
          <a:graphicData uri="http://schemas.openxmlformats.org/presentationml/2006/ole">
            <mc:AlternateContent xmlns:mc="http://schemas.openxmlformats.org/markup-compatibility/2006">
              <mc:Choice xmlns:v="urn:schemas-microsoft-com:vml" Requires="v">
                <p:oleObj spid="_x0000_s3074" name="" r:id="rId2" imgW="2422525" imgH="1325245" progId="Flash.Movie">
                  <p:embed/>
                </p:oleObj>
              </mc:Choice>
              <mc:Fallback>
                <p:oleObj name="" r:id="rId2" imgW="2422525" imgH="1325245" progId="Flash.Movie">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605" y="2344251"/>
                        <a:ext cx="3241024" cy="1772325"/>
                      </a:xfrm>
                      <a:prstGeom prst="rect">
                        <a:avLst/>
                      </a:prstGeom>
                      <a:noFill/>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p:nvPr/>
        </p:nvSpPr>
        <p:spPr>
          <a:xfrm>
            <a:off x="0" y="6478588"/>
            <a:ext cx="903288" cy="33813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fld>
            <a:endPar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Rectangle 544"/>
          <p:cNvSpPr>
            <a:spLocks noChangeArrowheads="1"/>
          </p:cNvSpPr>
          <p:nvPr/>
        </p:nvSpPr>
        <p:spPr bwMode="auto">
          <a:xfrm>
            <a:off x="354330" y="788670"/>
            <a:ext cx="8275320"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00050">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b="1" u="none" dirty="0">
                <a:solidFill>
                  <a:schemeClr val="bg2"/>
                </a:solidFill>
                <a:latin typeface="Times New Roman" panose="02020603050405020304" pitchFamily="18" charset="0"/>
                <a:ea typeface="创艺简中圆" pitchFamily="2" charset="-122"/>
              </a:rPr>
              <a:t>量化与编码的概念</a:t>
            </a:r>
            <a:r>
              <a:rPr lang="zh-CN" altLang="en-US" sz="2400" b="1" u="none" dirty="0">
                <a:solidFill>
                  <a:schemeClr val="bg2"/>
                </a:solidFill>
                <a:latin typeface="Times New Roman" panose="02020603050405020304" pitchFamily="18" charset="0"/>
                <a:ea typeface="创艺简中圆" pitchFamily="2" charset="-122"/>
              </a:rPr>
              <a:t>  </a:t>
            </a:r>
            <a:endParaRPr lang="zh-CN" altLang="en-US" sz="2400" b="1" u="none" dirty="0">
              <a:solidFill>
                <a:schemeClr val="bg2"/>
              </a:solidFill>
              <a:latin typeface="Times New Roman" panose="02020603050405020304" pitchFamily="18" charset="0"/>
              <a:ea typeface="创艺简中圆" pitchFamily="2" charset="-122"/>
            </a:endParaRPr>
          </a:p>
          <a:p>
            <a:pPr algn="just">
              <a:spcBef>
                <a:spcPct val="0"/>
              </a:spcBef>
              <a:buClrTx/>
              <a:buSzTx/>
              <a:buFontTx/>
              <a:buNone/>
            </a:pPr>
            <a:endParaRPr lang="zh-CN" altLang="en-US" sz="2400" b="1" u="none" dirty="0">
              <a:solidFill>
                <a:schemeClr val="bg2"/>
              </a:solidFill>
              <a:latin typeface="Times New Roman" panose="02020603050405020304" pitchFamily="18" charset="0"/>
            </a:endParaRPr>
          </a:p>
          <a:p>
            <a:pPr algn="just">
              <a:spcBef>
                <a:spcPct val="0"/>
              </a:spcBef>
              <a:buClrTx/>
              <a:buSzTx/>
              <a:buFontTx/>
              <a:buNone/>
            </a:pPr>
            <a:r>
              <a:rPr lang="zh-CN" altLang="en-US" sz="2400" b="1" u="none" dirty="0">
                <a:solidFill>
                  <a:schemeClr val="bg2"/>
                </a:solidFill>
                <a:latin typeface="Times New Roman" panose="02020603050405020304" pitchFamily="18" charset="0"/>
                <a:ea typeface="创艺简中圆" pitchFamily="2" charset="-122"/>
              </a:rPr>
              <a:t>对模拟信号幅值的离散化</a:t>
            </a:r>
            <a:r>
              <a:rPr lang="en-US" altLang="zh-CN" sz="2400" b="1" u="none" dirty="0">
                <a:solidFill>
                  <a:schemeClr val="bg2"/>
                </a:solidFill>
                <a:latin typeface="Times New Roman" panose="02020603050405020304" pitchFamily="18" charset="0"/>
                <a:ea typeface="创艺简中圆" pitchFamily="2" charset="-122"/>
              </a:rPr>
              <a:t>—</a:t>
            </a:r>
            <a:r>
              <a:rPr lang="zh-CN" altLang="en-US" sz="2400" b="1" u="none" dirty="0">
                <a:solidFill>
                  <a:schemeClr val="bg2"/>
                </a:solidFill>
                <a:latin typeface="Times New Roman" panose="02020603050405020304" pitchFamily="18" charset="0"/>
                <a:ea typeface="创艺简中圆" pitchFamily="2" charset="-122"/>
              </a:rPr>
              <a:t>量化：</a:t>
            </a:r>
            <a:r>
              <a:rPr lang="zh-CN" altLang="en-US" sz="2600" b="1" u="none" dirty="0">
                <a:solidFill>
                  <a:schemeClr val="bg2"/>
                </a:solidFill>
                <a:latin typeface="黑体" panose="02010609060101010101" pitchFamily="49" charset="-122"/>
                <a:ea typeface="黑体" panose="02010609060101010101" pitchFamily="49" charset="-122"/>
              </a:rPr>
              <a:t>用最小数量单位△度量模拟信号。量化单位△，也就是最低有效位（</a:t>
            </a:r>
            <a:r>
              <a:rPr lang="en-US" altLang="zh-CN" sz="2600" b="1" u="none" dirty="0">
                <a:solidFill>
                  <a:schemeClr val="bg2"/>
                </a:solidFill>
                <a:latin typeface="黑体" panose="02010609060101010101" pitchFamily="49" charset="-122"/>
                <a:ea typeface="黑体" panose="02010609060101010101" pitchFamily="49" charset="-122"/>
                <a:cs typeface="Times New Roman" panose="02020603050405020304" pitchFamily="18" charset="0"/>
              </a:rPr>
              <a:t>LSB</a:t>
            </a:r>
            <a:r>
              <a:rPr lang="zh-CN" altLang="en-US" sz="2600" b="1" u="none" dirty="0">
                <a:solidFill>
                  <a:schemeClr val="bg2"/>
                </a:solidFill>
                <a:latin typeface="黑体" panose="02010609060101010101" pitchFamily="49" charset="-122"/>
                <a:ea typeface="黑体" panose="02010609060101010101" pitchFamily="49" charset="-122"/>
              </a:rPr>
              <a:t>）所代表数值。</a:t>
            </a:r>
            <a:endParaRPr lang="zh-CN" altLang="en-US" sz="2600" b="1" u="none" dirty="0">
              <a:solidFill>
                <a:schemeClr val="bg2"/>
              </a:solidFill>
              <a:latin typeface="黑体" panose="02010609060101010101" pitchFamily="49" charset="-122"/>
              <a:ea typeface="黑体" panose="02010609060101010101" pitchFamily="49" charset="-122"/>
            </a:endParaRPr>
          </a:p>
          <a:p>
            <a:pPr algn="just">
              <a:spcBef>
                <a:spcPct val="0"/>
              </a:spcBef>
              <a:buClrTx/>
              <a:buSzTx/>
              <a:buFontTx/>
              <a:buNone/>
            </a:pPr>
            <a:endParaRPr lang="zh-CN" altLang="en-US" sz="2600" b="1" u="none" dirty="0">
              <a:solidFill>
                <a:schemeClr val="bg2"/>
              </a:solidFill>
              <a:latin typeface="黑体" panose="02010609060101010101" pitchFamily="49" charset="-122"/>
              <a:ea typeface="黑体" panose="02010609060101010101" pitchFamily="49" charset="-122"/>
            </a:endParaRPr>
          </a:p>
          <a:p>
            <a:pPr algn="just">
              <a:spcBef>
                <a:spcPct val="0"/>
              </a:spcBef>
              <a:buClrTx/>
              <a:buSzTx/>
              <a:buFontTx/>
              <a:buNone/>
            </a:pPr>
            <a:r>
              <a:rPr lang="zh-CN" altLang="en-US" sz="2600" b="1" u="none" dirty="0">
                <a:solidFill>
                  <a:schemeClr val="bg2"/>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2600" b="1" u="none" dirty="0">
                <a:solidFill>
                  <a:schemeClr val="bg2"/>
                </a:solidFill>
                <a:latin typeface="黑体" panose="02010609060101010101" pitchFamily="49" charset="-122"/>
                <a:ea typeface="黑体" panose="02010609060101010101" pitchFamily="49" charset="-122"/>
              </a:rPr>
              <a:t>把量化的结果用代码（二进制码或其他编码）表示出来，称为编码。这些代码就是</a:t>
            </a:r>
            <a:r>
              <a:rPr lang="en-US" altLang="zh-CN" sz="2600" b="1" u="none" dirty="0">
                <a:solidFill>
                  <a:schemeClr val="bg2"/>
                </a:solidFill>
                <a:latin typeface="黑体" panose="02010609060101010101" pitchFamily="49" charset="-122"/>
                <a:ea typeface="黑体" panose="02010609060101010101" pitchFamily="49" charset="-122"/>
                <a:cs typeface="Times New Roman" panose="02020603050405020304" pitchFamily="18" charset="0"/>
              </a:rPr>
              <a:t>A/D</a:t>
            </a:r>
            <a:r>
              <a:rPr lang="zh-CN" altLang="en-US" sz="2600" b="1" u="none" dirty="0">
                <a:solidFill>
                  <a:schemeClr val="bg2"/>
                </a:solidFill>
                <a:latin typeface="黑体" panose="02010609060101010101" pitchFamily="49" charset="-122"/>
                <a:ea typeface="黑体" panose="02010609060101010101" pitchFamily="49" charset="-122"/>
              </a:rPr>
              <a:t>转换的结果。</a:t>
            </a:r>
            <a:endParaRPr lang="zh-CN" altLang="en-US" sz="2600" b="1" u="none" dirty="0">
              <a:solidFill>
                <a:schemeClr val="bg2"/>
              </a:solidFill>
              <a:latin typeface="黑体" panose="02010609060101010101" pitchFamily="49" charset="-122"/>
              <a:ea typeface="黑体" panose="02010609060101010101" pitchFamily="49" charset="-122"/>
            </a:endParaRPr>
          </a:p>
          <a:p>
            <a:pPr algn="just">
              <a:spcBef>
                <a:spcPct val="0"/>
              </a:spcBef>
              <a:buClrTx/>
              <a:buSzTx/>
              <a:buFontTx/>
              <a:buNone/>
            </a:pPr>
            <a:endParaRPr lang="zh-CN" altLang="en-US" sz="2600" b="1" u="none" dirty="0">
              <a:solidFill>
                <a:schemeClr val="bg2"/>
              </a:solidFill>
              <a:latin typeface="黑体" panose="02010609060101010101" pitchFamily="49" charset="-122"/>
              <a:ea typeface="黑体" panose="02010609060101010101" pitchFamily="49" charset="-122"/>
            </a:endParaRPr>
          </a:p>
          <a:p>
            <a:pPr algn="just">
              <a:spcBef>
                <a:spcPct val="0"/>
              </a:spcBef>
              <a:buClrTx/>
              <a:buSzTx/>
              <a:buFontTx/>
              <a:buNone/>
            </a:pPr>
            <a:r>
              <a:rPr lang="zh-CN" altLang="en-US" sz="2600" b="1" u="none" dirty="0">
                <a:solidFill>
                  <a:schemeClr val="bg2"/>
                </a:solidFill>
                <a:latin typeface="黑体" panose="02010609060101010101" pitchFamily="49" charset="-122"/>
                <a:ea typeface="黑体" panose="02010609060101010101" pitchFamily="49" charset="-122"/>
              </a:rPr>
              <a:t>量化过程不可避免地会引入误差</a:t>
            </a:r>
            <a:r>
              <a:rPr lang="en-US" altLang="zh-CN" sz="2600" b="1" u="none" dirty="0">
                <a:solidFill>
                  <a:schemeClr val="bg2"/>
                </a:solidFill>
                <a:latin typeface="黑体" panose="02010609060101010101" pitchFamily="49" charset="-122"/>
                <a:ea typeface="黑体" panose="02010609060101010101" pitchFamily="49" charset="-122"/>
              </a:rPr>
              <a:t>—</a:t>
            </a:r>
            <a:r>
              <a:rPr lang="zh-CN" altLang="en-US" sz="2600" b="1" u="none" dirty="0">
                <a:solidFill>
                  <a:schemeClr val="bg2"/>
                </a:solidFill>
                <a:latin typeface="黑体" panose="02010609060101010101" pitchFamily="49" charset="-122"/>
                <a:ea typeface="黑体" panose="02010609060101010101" pitchFamily="49" charset="-122"/>
              </a:rPr>
              <a:t>量化误差。位数越多，量化误差越小；同时也与量化方法有关。</a:t>
            </a:r>
            <a:endParaRPr lang="zh-CN" altLang="en-US" sz="2600" b="1" u="none" dirty="0">
              <a:solidFill>
                <a:schemeClr val="bg2"/>
              </a:solidFill>
              <a:latin typeface="黑体" panose="02010609060101010101" pitchFamily="49" charset="-122"/>
              <a:ea typeface="黑体" panose="02010609060101010101" pitchFamily="49" charset="-122"/>
            </a:endParaRPr>
          </a:p>
          <a:p>
            <a:pPr>
              <a:spcBef>
                <a:spcPct val="0"/>
              </a:spcBef>
              <a:buClrTx/>
              <a:buSzTx/>
              <a:buFontTx/>
              <a:buNone/>
            </a:pPr>
            <a:endParaRPr lang="en-US" altLang="zh-CN" sz="2400" dirty="0">
              <a:solidFill>
                <a:schemeClr val="bg2"/>
              </a:solidFill>
              <a:latin typeface="Times New Roman" panose="02020603050405020304" pitchFamily="18" charset="0"/>
            </a:endParaRP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p:nvPr/>
        </p:nvSpPr>
        <p:spPr>
          <a:xfrm>
            <a:off x="142716" y="6437024"/>
            <a:ext cx="903288" cy="33813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fld>
            <a:endPar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Picture 58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4360" y="544963"/>
            <a:ext cx="3700145" cy="576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4" name="Picture 5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2978" y="657295"/>
            <a:ext cx="3705252" cy="554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§7.3 A/D</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转换器</a:t>
            </a:r>
            <a:endParaRPr lang="zh-CN" altLang="en-US" dirty="0"/>
          </a:p>
        </p:txBody>
      </p:sp>
      <p:sp>
        <p:nvSpPr>
          <p:cNvPr id="4" name="灯片编号占位符 3"/>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5" name="Rectangle 4"/>
          <p:cNvSpPr>
            <a:spLocks noChangeArrowheads="1"/>
          </p:cNvSpPr>
          <p:nvPr/>
        </p:nvSpPr>
        <p:spPr bwMode="auto">
          <a:xfrm>
            <a:off x="582629" y="986658"/>
            <a:ext cx="281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转换器分类</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Text Box 5"/>
          <p:cNvSpPr txBox="1">
            <a:spLocks noChangeArrowheads="1"/>
          </p:cNvSpPr>
          <p:nvPr/>
        </p:nvSpPr>
        <p:spPr bwMode="auto">
          <a:xfrm>
            <a:off x="595018" y="1480009"/>
            <a:ext cx="8029575" cy="1130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直接</a:t>
            </a: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ADC</a:t>
            </a:r>
            <a:r>
              <a:rPr kumimoji="1"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把输入的模拟电压直接转换为输出的数字量，而不需要经过中间变量；</a:t>
            </a:r>
            <a:r>
              <a:rPr kumimoji="1" lang="zh-CN" altLang="en-US" sz="2400" b="1" i="0" u="none" strike="noStrike" kern="1200" cap="none" spc="0" normalizeH="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AutoShape 6"/>
          <p:cNvSpPr/>
          <p:nvPr/>
        </p:nvSpPr>
        <p:spPr bwMode="auto">
          <a:xfrm>
            <a:off x="4041758" y="3059983"/>
            <a:ext cx="76200" cy="914400"/>
          </a:xfrm>
          <a:prstGeom prst="leftBrace">
            <a:avLst>
              <a:gd name="adj1" fmla="val 100000"/>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Text Box 7"/>
          <p:cNvSpPr txBox="1">
            <a:spLocks noChangeArrowheads="1"/>
          </p:cNvSpPr>
          <p:nvPr/>
        </p:nvSpPr>
        <p:spPr bwMode="auto">
          <a:xfrm>
            <a:off x="4279294" y="3026055"/>
            <a:ext cx="2590800" cy="45720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计数型</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ADC</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 Box 8"/>
          <p:cNvSpPr txBox="1">
            <a:spLocks noChangeArrowheads="1"/>
          </p:cNvSpPr>
          <p:nvPr/>
        </p:nvSpPr>
        <p:spPr bwMode="auto">
          <a:xfrm>
            <a:off x="4277412" y="3625330"/>
            <a:ext cx="4329260" cy="45720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逐次渐近型</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ADC</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（逐次比较型）</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Text Box 9"/>
          <p:cNvSpPr txBox="1">
            <a:spLocks noChangeArrowheads="1"/>
          </p:cNvSpPr>
          <p:nvPr/>
        </p:nvSpPr>
        <p:spPr bwMode="auto">
          <a:xfrm>
            <a:off x="588276" y="4101776"/>
            <a:ext cx="7696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）间接</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：把输入的模拟电压先转换为某中间变量，然后再转换为数字量。</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Text Box 10"/>
          <p:cNvSpPr txBox="1">
            <a:spLocks noChangeArrowheads="1"/>
          </p:cNvSpPr>
          <p:nvPr/>
        </p:nvSpPr>
        <p:spPr bwMode="auto">
          <a:xfrm>
            <a:off x="1650001" y="5268522"/>
            <a:ext cx="4094162" cy="101566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
                <a:srgbClr val="1F08F8"/>
              </a:buClr>
              <a:buSzPct val="50000"/>
              <a:buFont typeface="Wingdings" panose="05000000000000000000" pitchFamily="2" charset="2"/>
              <a:buChar char="n"/>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V-T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型（双积分型）</a:t>
            </a: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
                <a:srgbClr val="1F08F8"/>
              </a:buClr>
              <a:buSzPct val="50000"/>
              <a:buFont typeface="Wingdings" panose="05000000000000000000" pitchFamily="2" charset="2"/>
              <a:buChar char="n"/>
              <a:defRPr/>
            </a:pP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V-F</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型</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TextBox 12"/>
          <p:cNvSpPr txBox="1"/>
          <p:nvPr/>
        </p:nvSpPr>
        <p:spPr bwMode="auto">
          <a:xfrm>
            <a:off x="1555422" y="2705494"/>
            <a:ext cx="349734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buClr>
                <a:srgbClr val="1F08F8"/>
              </a:buClr>
              <a:buSzPct val="50000"/>
              <a:buFont typeface="Wingdings" panose="05000000000000000000" pitchFamily="2" charset="2"/>
              <a:buChar char="n"/>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并联比较型</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ADC</a:t>
            </a: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50000"/>
              </a:spcBef>
              <a:buClr>
                <a:srgbClr val="1F08F8"/>
              </a:buClr>
              <a:buSzPct val="50000"/>
              <a:buFont typeface="Wingdings" panose="05000000000000000000" pitchFamily="2" charset="2"/>
              <a:buChar char="n"/>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反馈比较型</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ADC</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ppt_x</p:attrName>
                                        </p:attrNameLst>
                                      </p:cBhvr>
                                      <p:tavLst>
                                        <p:tav tm="0">
                                          <p:val>
                                            <p:strVal val="#ppt_x-.2"/>
                                          </p:val>
                                        </p:tav>
                                        <p:tav tm="100000">
                                          <p:val>
                                            <p:strVal val="#ppt_x"/>
                                          </p:val>
                                        </p:tav>
                                      </p:tavLst>
                                    </p:anim>
                                    <p:anim calcmode="lin" valueType="num">
                                      <p:cBhvr>
                                        <p:cTn id="25"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0-#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utoUpdateAnimBg="0"/>
      <p:bldP spid="8" grpId="0"/>
      <p:bldP spid="9" grpId="0"/>
      <p:bldP spid="10" grpId="0" autoUpdateAnimBg="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body" idx="4294967295"/>
          </p:nvPr>
        </p:nvSpPr>
        <p:spPr>
          <a:xfrm>
            <a:off x="0" y="842062"/>
            <a:ext cx="2817813" cy="576263"/>
          </a:xfrm>
          <a:prstGeom prst="rect">
            <a:avLst/>
          </a:prstGeom>
          <a:noFill/>
        </p:spPr>
        <p:txBody>
          <a:bodyPr/>
          <a:lstStyle/>
          <a:p>
            <a:pPr>
              <a:buFontTx/>
              <a:buNone/>
            </a:pPr>
            <a:r>
              <a:rPr lang="zh-CN" altLang="en-US" sz="2400" b="1" dirty="0">
                <a:latin typeface="黑体" panose="02010609060101010101" pitchFamily="49" charset="-122"/>
                <a:ea typeface="黑体" panose="02010609060101010101" pitchFamily="49" charset="-122"/>
              </a:rPr>
              <a:t>（一）并联比较型</a:t>
            </a:r>
            <a:endParaRPr lang="zh-CN" altLang="en-US" dirty="0">
              <a:latin typeface="黑体" panose="02010609060101010101" pitchFamily="49" charset="-122"/>
              <a:ea typeface="黑体" panose="02010609060101010101" pitchFamily="49" charset="-122"/>
            </a:endParaRPr>
          </a:p>
        </p:txBody>
      </p:sp>
      <p:grpSp>
        <p:nvGrpSpPr>
          <p:cNvPr id="419843" name="Group 3"/>
          <p:cNvGrpSpPr/>
          <p:nvPr/>
        </p:nvGrpSpPr>
        <p:grpSpPr bwMode="auto">
          <a:xfrm>
            <a:off x="279400" y="1943100"/>
            <a:ext cx="3436938" cy="4600575"/>
            <a:chOff x="-18" y="1289"/>
            <a:chExt cx="2165" cy="2898"/>
          </a:xfrm>
        </p:grpSpPr>
        <p:graphicFrame>
          <p:nvGraphicFramePr>
            <p:cNvPr id="419844" name="Object 4"/>
            <p:cNvGraphicFramePr>
              <a:graphicFrameLocks noChangeAspect="1"/>
            </p:cNvGraphicFramePr>
            <p:nvPr/>
          </p:nvGraphicFramePr>
          <p:xfrm>
            <a:off x="379" y="3838"/>
            <a:ext cx="1213" cy="349"/>
          </p:xfrm>
          <a:graphic>
            <a:graphicData uri="http://schemas.openxmlformats.org/presentationml/2006/ole">
              <mc:AlternateContent xmlns:mc="http://schemas.openxmlformats.org/markup-compatibility/2006">
                <mc:Choice xmlns:v="urn:schemas-microsoft-com:vml" Requires="v">
                  <p:oleObj spid="_x0000_s4098" name="公式" r:id="rId1" imgW="32918400" imgH="9448800" progId="Equation.3">
                    <p:embed/>
                  </p:oleObj>
                </mc:Choice>
                <mc:Fallback>
                  <p:oleObj name="公式" r:id="rId1" imgW="32918400" imgH="9448800" progId="Equation.3">
                    <p:embed/>
                    <p:pic>
                      <p:nvPicPr>
                        <p:cNvPr id="0" name="Picture 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 y="3838"/>
                          <a:ext cx="1213" cy="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45" name="Object 5"/>
            <p:cNvGraphicFramePr>
              <a:graphicFrameLocks noChangeAspect="1"/>
            </p:cNvGraphicFramePr>
            <p:nvPr/>
          </p:nvGraphicFramePr>
          <p:xfrm>
            <a:off x="281" y="3475"/>
            <a:ext cx="1801" cy="341"/>
          </p:xfrm>
          <a:graphic>
            <a:graphicData uri="http://schemas.openxmlformats.org/presentationml/2006/ole">
              <mc:AlternateContent xmlns:mc="http://schemas.openxmlformats.org/markup-compatibility/2006">
                <mc:Choice xmlns:v="urn:schemas-microsoft-com:vml" Requires="v">
                  <p:oleObj spid="_x0000_s4099" name="公式" r:id="rId3" imgW="39014400" imgH="9448800" progId="Equation.3">
                    <p:embed/>
                  </p:oleObj>
                </mc:Choice>
                <mc:Fallback>
                  <p:oleObj name="公式" r:id="rId3" imgW="39014400" imgH="9448800" progId="Equation.3">
                    <p:embed/>
                    <p:pic>
                      <p:nvPicPr>
                        <p:cNvPr id="0" name="Picture 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 y="3475"/>
                          <a:ext cx="1801"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46" name="Object 6"/>
            <p:cNvGraphicFramePr>
              <a:graphicFrameLocks noChangeAspect="1"/>
            </p:cNvGraphicFramePr>
            <p:nvPr/>
          </p:nvGraphicFramePr>
          <p:xfrm>
            <a:off x="-15" y="3113"/>
            <a:ext cx="1914" cy="366"/>
          </p:xfrm>
          <a:graphic>
            <a:graphicData uri="http://schemas.openxmlformats.org/presentationml/2006/ole">
              <mc:AlternateContent xmlns:mc="http://schemas.openxmlformats.org/markup-compatibility/2006">
                <mc:Choice xmlns:v="urn:schemas-microsoft-com:vml" Requires="v">
                  <p:oleObj spid="_x0000_s4100" name="公式" r:id="rId5" imgW="39014400" imgH="9448800" progId="Equation.3">
                    <p:embed/>
                  </p:oleObj>
                </mc:Choice>
                <mc:Fallback>
                  <p:oleObj name="公式" r:id="rId5" imgW="39014400" imgH="9448800" progId="Equation.3">
                    <p:embed/>
                    <p:pic>
                      <p:nvPicPr>
                        <p:cNvPr id="0" name="Picture 1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 y="3113"/>
                          <a:ext cx="1914" cy="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47" name="Object 7"/>
            <p:cNvGraphicFramePr>
              <a:graphicFrameLocks noChangeAspect="1"/>
            </p:cNvGraphicFramePr>
            <p:nvPr/>
          </p:nvGraphicFramePr>
          <p:xfrm>
            <a:off x="234" y="2794"/>
            <a:ext cx="1913" cy="321"/>
          </p:xfrm>
          <a:graphic>
            <a:graphicData uri="http://schemas.openxmlformats.org/presentationml/2006/ole">
              <mc:AlternateContent xmlns:mc="http://schemas.openxmlformats.org/markup-compatibility/2006">
                <mc:Choice xmlns:v="urn:schemas-microsoft-com:vml" Requires="v">
                  <p:oleObj spid="_x0000_s4101" name="公式" r:id="rId7" imgW="39014400" imgH="9448800" progId="Equation.3">
                    <p:embed/>
                  </p:oleObj>
                </mc:Choice>
                <mc:Fallback>
                  <p:oleObj name="公式" r:id="rId7" imgW="39014400" imgH="9448800" progId="Equation.3">
                    <p:embed/>
                    <p:pic>
                      <p:nvPicPr>
                        <p:cNvPr id="0" name="Picture 1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 y="2794"/>
                          <a:ext cx="1913"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48" name="Line 8"/>
            <p:cNvSpPr>
              <a:spLocks noChangeShapeType="1"/>
            </p:cNvSpPr>
            <p:nvPr/>
          </p:nvSpPr>
          <p:spPr bwMode="auto">
            <a:xfrm>
              <a:off x="-9" y="3829"/>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49" name="Line 9"/>
            <p:cNvSpPr>
              <a:spLocks noChangeShapeType="1"/>
            </p:cNvSpPr>
            <p:nvPr/>
          </p:nvSpPr>
          <p:spPr bwMode="auto">
            <a:xfrm>
              <a:off x="0" y="3457"/>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50" name="Line 10"/>
            <p:cNvSpPr>
              <a:spLocks noChangeShapeType="1"/>
            </p:cNvSpPr>
            <p:nvPr/>
          </p:nvSpPr>
          <p:spPr bwMode="auto">
            <a:xfrm>
              <a:off x="0" y="3113"/>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51" name="Line 11"/>
            <p:cNvSpPr>
              <a:spLocks noChangeShapeType="1"/>
            </p:cNvSpPr>
            <p:nvPr/>
          </p:nvSpPr>
          <p:spPr bwMode="auto">
            <a:xfrm>
              <a:off x="4" y="2750"/>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19852" name="Object 12"/>
            <p:cNvGraphicFramePr>
              <a:graphicFrameLocks noChangeAspect="1"/>
            </p:cNvGraphicFramePr>
            <p:nvPr/>
          </p:nvGraphicFramePr>
          <p:xfrm>
            <a:off x="-15" y="2432"/>
            <a:ext cx="1913" cy="320"/>
          </p:xfrm>
          <a:graphic>
            <a:graphicData uri="http://schemas.openxmlformats.org/presentationml/2006/ole">
              <mc:AlternateContent xmlns:mc="http://schemas.openxmlformats.org/markup-compatibility/2006">
                <mc:Choice xmlns:v="urn:schemas-microsoft-com:vml" Requires="v">
                  <p:oleObj spid="_x0000_s4102" name="公式" r:id="rId9" imgW="39014400" imgH="9448800" progId="Equation.3">
                    <p:embed/>
                  </p:oleObj>
                </mc:Choice>
                <mc:Fallback>
                  <p:oleObj name="公式" r:id="rId9" imgW="39014400" imgH="9448800" progId="Equation.3">
                    <p:embed/>
                    <p:pic>
                      <p:nvPicPr>
                        <p:cNvPr id="0" name="Picture 1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 y="2432"/>
                          <a:ext cx="1913"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53" name="Line 13"/>
            <p:cNvSpPr>
              <a:spLocks noChangeShapeType="1"/>
            </p:cNvSpPr>
            <p:nvPr/>
          </p:nvSpPr>
          <p:spPr bwMode="auto">
            <a:xfrm>
              <a:off x="-18" y="2387"/>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19854" name="Object 14"/>
            <p:cNvGraphicFramePr>
              <a:graphicFrameLocks noChangeAspect="1"/>
            </p:cNvGraphicFramePr>
            <p:nvPr/>
          </p:nvGraphicFramePr>
          <p:xfrm>
            <a:off x="234" y="2069"/>
            <a:ext cx="1913" cy="320"/>
          </p:xfrm>
          <a:graphic>
            <a:graphicData uri="http://schemas.openxmlformats.org/presentationml/2006/ole">
              <mc:AlternateContent xmlns:mc="http://schemas.openxmlformats.org/markup-compatibility/2006">
                <mc:Choice xmlns:v="urn:schemas-microsoft-com:vml" Requires="v">
                  <p:oleObj spid="_x0000_s4103" name="公式" r:id="rId11" imgW="39014400" imgH="9448800" progId="Equation.3">
                    <p:embed/>
                  </p:oleObj>
                </mc:Choice>
                <mc:Fallback>
                  <p:oleObj name="公式" r:id="rId11" imgW="39014400" imgH="9448800" progId="Equation.3">
                    <p:embed/>
                    <p:pic>
                      <p:nvPicPr>
                        <p:cNvPr id="0" name="Picture 1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4" y="2069"/>
                          <a:ext cx="1913"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55" name="Line 15"/>
            <p:cNvSpPr>
              <a:spLocks noChangeShapeType="1"/>
            </p:cNvSpPr>
            <p:nvPr/>
          </p:nvSpPr>
          <p:spPr bwMode="auto">
            <a:xfrm>
              <a:off x="27" y="2024"/>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19856" name="Object 16"/>
            <p:cNvGraphicFramePr>
              <a:graphicFrameLocks noChangeAspect="1"/>
            </p:cNvGraphicFramePr>
            <p:nvPr/>
          </p:nvGraphicFramePr>
          <p:xfrm>
            <a:off x="-15" y="1707"/>
            <a:ext cx="1913" cy="319"/>
          </p:xfrm>
          <a:graphic>
            <a:graphicData uri="http://schemas.openxmlformats.org/presentationml/2006/ole">
              <mc:AlternateContent xmlns:mc="http://schemas.openxmlformats.org/markup-compatibility/2006">
                <mc:Choice xmlns:v="urn:schemas-microsoft-com:vml" Requires="v">
                  <p:oleObj spid="_x0000_s4104" name="公式" r:id="rId13" imgW="39014400" imgH="9448800" progId="Equation.3">
                    <p:embed/>
                  </p:oleObj>
                </mc:Choice>
                <mc:Fallback>
                  <p:oleObj name="公式" r:id="rId13" imgW="39014400" imgH="9448800" progId="Equation.3">
                    <p:embed/>
                    <p:pic>
                      <p:nvPicPr>
                        <p:cNvPr id="0" name="Picture 1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 y="1707"/>
                          <a:ext cx="1913"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57" name="Line 17"/>
            <p:cNvSpPr>
              <a:spLocks noChangeShapeType="1"/>
            </p:cNvSpPr>
            <p:nvPr/>
          </p:nvSpPr>
          <p:spPr bwMode="auto">
            <a:xfrm>
              <a:off x="4" y="1661"/>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19858" name="Object 18"/>
            <p:cNvGraphicFramePr>
              <a:graphicFrameLocks noChangeAspect="1"/>
            </p:cNvGraphicFramePr>
            <p:nvPr/>
          </p:nvGraphicFramePr>
          <p:xfrm>
            <a:off x="196" y="1298"/>
            <a:ext cx="1898" cy="320"/>
          </p:xfrm>
          <a:graphic>
            <a:graphicData uri="http://schemas.openxmlformats.org/presentationml/2006/ole">
              <mc:AlternateContent xmlns:mc="http://schemas.openxmlformats.org/markup-compatibility/2006">
                <mc:Choice xmlns:v="urn:schemas-microsoft-com:vml" Requires="v">
                  <p:oleObj spid="_x0000_s4105" name="公式" r:id="rId15" imgW="38709600" imgH="9448800" progId="Equation.3">
                    <p:embed/>
                  </p:oleObj>
                </mc:Choice>
                <mc:Fallback>
                  <p:oleObj name="公式" r:id="rId15" imgW="38709600" imgH="9448800" progId="Equation.3">
                    <p:embed/>
                    <p:pic>
                      <p:nvPicPr>
                        <p:cNvPr id="0" name="Picture 1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6" y="1298"/>
                          <a:ext cx="1898"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59" name="Line 19"/>
            <p:cNvSpPr>
              <a:spLocks noChangeShapeType="1"/>
            </p:cNvSpPr>
            <p:nvPr/>
          </p:nvSpPr>
          <p:spPr bwMode="auto">
            <a:xfrm>
              <a:off x="0" y="1289"/>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60" name="Line 20"/>
            <p:cNvSpPr>
              <a:spLocks noChangeShapeType="1"/>
            </p:cNvSpPr>
            <p:nvPr/>
          </p:nvSpPr>
          <p:spPr bwMode="auto">
            <a:xfrm>
              <a:off x="4" y="4183"/>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19861" name="Text Box 21"/>
          <p:cNvSpPr txBox="1">
            <a:spLocks noChangeArrowheads="1"/>
          </p:cNvSpPr>
          <p:nvPr/>
        </p:nvSpPr>
        <p:spPr bwMode="auto">
          <a:xfrm>
            <a:off x="611189" y="1268413"/>
            <a:ext cx="12458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i="0" u="none" strike="noStrike" kern="1200" cap="none" spc="0" normalizeH="0" baseline="0" noProof="0" dirty="0">
                <a:ln>
                  <a:noFill/>
                </a:ln>
                <a:solidFill>
                  <a:srgbClr val="FF3300"/>
                </a:solidFill>
                <a:effectLst/>
                <a:uLnTx/>
                <a:uFillTx/>
                <a:latin typeface="黑体" panose="02010609060101010101" pitchFamily="49" charset="-122"/>
                <a:ea typeface="黑体" panose="02010609060101010101" pitchFamily="49" charset="-122"/>
              </a:rPr>
              <a:t>量化</a:t>
            </a:r>
            <a:endParaRPr kumimoji="0" lang="zh-CN" altLang="en-US" sz="2400" i="0" u="none" strike="noStrike" kern="1200" cap="none" spc="0" normalizeH="0" baseline="0" noProof="0" dirty="0">
              <a:ln>
                <a:noFill/>
              </a:ln>
              <a:solidFill>
                <a:srgbClr val="FF3300"/>
              </a:solidFill>
              <a:effectLst/>
              <a:uLnTx/>
              <a:uFillTx/>
              <a:latin typeface="黑体" panose="02010609060101010101" pitchFamily="49" charset="-122"/>
              <a:ea typeface="黑体" panose="02010609060101010101" pitchFamily="49" charset="-122"/>
            </a:endParaRPr>
          </a:p>
        </p:txBody>
      </p:sp>
      <p:sp>
        <p:nvSpPr>
          <p:cNvPr id="419862" name="Rectangle 22"/>
          <p:cNvSpPr>
            <a:spLocks noChangeArrowheads="1"/>
          </p:cNvSpPr>
          <p:nvPr/>
        </p:nvSpPr>
        <p:spPr bwMode="auto">
          <a:xfrm>
            <a:off x="279104" y="223118"/>
            <a:ext cx="701621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lvl="0" eaLnBrk="1" hangingPunct="1">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7.3.2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典型</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ADC</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电路：如</a:t>
            </a:r>
            <a:r>
              <a:rPr kumimoji="0"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AD9012</a:t>
            </a:r>
            <a:endParaRPr kumimoji="0"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19863" name="Picture 23" descr="11-3-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159250" y="954088"/>
            <a:ext cx="5003800" cy="5445125"/>
          </a:xfrm>
          <a:prstGeom prst="rect">
            <a:avLst/>
          </a:prstGeom>
          <a:noFill/>
          <a:extLst>
            <a:ext uri="{909E8E84-426E-40DD-AFC4-6F175D3DCCD1}">
              <a14:hiddenFill xmlns:a14="http://schemas.microsoft.com/office/drawing/2010/main">
                <a:solidFill>
                  <a:srgbClr val="FFFFFF"/>
                </a:solidFill>
              </a14:hiddenFill>
            </a:ext>
          </a:extLst>
        </p:spPr>
      </p:pic>
      <p:grpSp>
        <p:nvGrpSpPr>
          <p:cNvPr id="419864" name="Group 24"/>
          <p:cNvGrpSpPr/>
          <p:nvPr/>
        </p:nvGrpSpPr>
        <p:grpSpPr bwMode="auto">
          <a:xfrm>
            <a:off x="3690938" y="1628775"/>
            <a:ext cx="1466850" cy="4432300"/>
            <a:chOff x="2325" y="1026"/>
            <a:chExt cx="924" cy="2792"/>
          </a:xfrm>
        </p:grpSpPr>
        <p:graphicFrame>
          <p:nvGraphicFramePr>
            <p:cNvPr id="419865" name="Object 25"/>
            <p:cNvGraphicFramePr>
              <a:graphicFrameLocks noChangeAspect="1"/>
            </p:cNvGraphicFramePr>
            <p:nvPr/>
          </p:nvGraphicFramePr>
          <p:xfrm>
            <a:off x="2325" y="3458"/>
            <a:ext cx="347" cy="360"/>
          </p:xfrm>
          <a:graphic>
            <a:graphicData uri="http://schemas.openxmlformats.org/presentationml/2006/ole">
              <mc:AlternateContent xmlns:mc="http://schemas.openxmlformats.org/markup-compatibility/2006">
                <mc:Choice xmlns:v="urn:schemas-microsoft-com:vml" Requires="v">
                  <p:oleObj spid="_x0000_s4106" name="公式" r:id="rId18" imgW="9144000" imgH="9448800" progId="Equation.3">
                    <p:embed/>
                  </p:oleObj>
                </mc:Choice>
                <mc:Fallback>
                  <p:oleObj name="公式" r:id="rId18" imgW="9144000" imgH="9448800" progId="Equation.3">
                    <p:embed/>
                    <p:pic>
                      <p:nvPicPr>
                        <p:cNvPr id="0" name="Picture 1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25" y="3458"/>
                          <a:ext cx="347" cy="360"/>
                        </a:xfrm>
                        <a:prstGeom prst="rect">
                          <a:avLst/>
                        </a:prstGeom>
                        <a:solidFill>
                          <a:srgbClr val="99FF33"/>
                        </a:solidFill>
                        <a:ln w="19050">
                          <a:solidFill>
                            <a:srgbClr val="000000"/>
                          </a:solidFill>
                          <a:miter lim="800000"/>
                          <a:headEnd/>
                          <a:tailEnd/>
                        </a:ln>
                      </p:spPr>
                    </p:pic>
                  </p:oleObj>
                </mc:Fallback>
              </mc:AlternateContent>
            </a:graphicData>
          </a:graphic>
        </p:graphicFrame>
        <p:graphicFrame>
          <p:nvGraphicFramePr>
            <p:cNvPr id="419866" name="Object 26"/>
            <p:cNvGraphicFramePr>
              <a:graphicFrameLocks noChangeAspect="1"/>
            </p:cNvGraphicFramePr>
            <p:nvPr/>
          </p:nvGraphicFramePr>
          <p:xfrm>
            <a:off x="2325" y="3096"/>
            <a:ext cx="347" cy="358"/>
          </p:xfrm>
          <a:graphic>
            <a:graphicData uri="http://schemas.openxmlformats.org/presentationml/2006/ole">
              <mc:AlternateContent xmlns:mc="http://schemas.openxmlformats.org/markup-compatibility/2006">
                <mc:Choice xmlns:v="urn:schemas-microsoft-com:vml" Requires="v">
                  <p:oleObj spid="_x0000_s4107" name="公式" r:id="rId20" imgW="9144000" imgH="9448800" progId="Equation.3">
                    <p:embed/>
                  </p:oleObj>
                </mc:Choice>
                <mc:Fallback>
                  <p:oleObj name="公式" r:id="rId20" imgW="9144000" imgH="9448800" progId="Equation.3">
                    <p:embed/>
                    <p:pic>
                      <p:nvPicPr>
                        <p:cNvPr id="0" name="Picture 1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25" y="3096"/>
                          <a:ext cx="347" cy="358"/>
                        </a:xfrm>
                        <a:prstGeom prst="rect">
                          <a:avLst/>
                        </a:prstGeom>
                        <a:solidFill>
                          <a:srgbClr val="FFCCFF"/>
                        </a:solidFill>
                        <a:ln w="19050">
                          <a:solidFill>
                            <a:srgbClr val="000000"/>
                          </a:solidFill>
                          <a:miter lim="800000"/>
                          <a:headEnd/>
                          <a:tailEnd/>
                        </a:ln>
                      </p:spPr>
                    </p:pic>
                  </p:oleObj>
                </mc:Fallback>
              </mc:AlternateContent>
            </a:graphicData>
          </a:graphic>
        </p:graphicFrame>
        <p:graphicFrame>
          <p:nvGraphicFramePr>
            <p:cNvPr id="419867" name="Object 27"/>
            <p:cNvGraphicFramePr>
              <a:graphicFrameLocks noChangeAspect="1"/>
            </p:cNvGraphicFramePr>
            <p:nvPr/>
          </p:nvGraphicFramePr>
          <p:xfrm>
            <a:off x="2325" y="2733"/>
            <a:ext cx="347" cy="358"/>
          </p:xfrm>
          <a:graphic>
            <a:graphicData uri="http://schemas.openxmlformats.org/presentationml/2006/ole">
              <mc:AlternateContent xmlns:mc="http://schemas.openxmlformats.org/markup-compatibility/2006">
                <mc:Choice xmlns:v="urn:schemas-microsoft-com:vml" Requires="v">
                  <p:oleObj spid="_x0000_s4108" name="公式" r:id="rId22" imgW="9144000" imgH="9448800" progId="Equation.3">
                    <p:embed/>
                  </p:oleObj>
                </mc:Choice>
                <mc:Fallback>
                  <p:oleObj name="公式" r:id="rId22" imgW="9144000" imgH="9448800" progId="Equation.3">
                    <p:embed/>
                    <p:pic>
                      <p:nvPicPr>
                        <p:cNvPr id="0" name="Picture 1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25" y="2733"/>
                          <a:ext cx="347" cy="358"/>
                        </a:xfrm>
                        <a:prstGeom prst="rect">
                          <a:avLst/>
                        </a:prstGeom>
                        <a:solidFill>
                          <a:srgbClr val="99FF33"/>
                        </a:solidFill>
                        <a:ln w="19050">
                          <a:solidFill>
                            <a:srgbClr val="000000"/>
                          </a:solidFill>
                          <a:miter lim="800000"/>
                          <a:headEnd/>
                          <a:tailEnd/>
                        </a:ln>
                      </p:spPr>
                    </p:pic>
                  </p:oleObj>
                </mc:Fallback>
              </mc:AlternateContent>
            </a:graphicData>
          </a:graphic>
        </p:graphicFrame>
        <p:graphicFrame>
          <p:nvGraphicFramePr>
            <p:cNvPr id="419868" name="Object 28"/>
            <p:cNvGraphicFramePr>
              <a:graphicFrameLocks noChangeAspect="1"/>
            </p:cNvGraphicFramePr>
            <p:nvPr/>
          </p:nvGraphicFramePr>
          <p:xfrm>
            <a:off x="2325" y="2370"/>
            <a:ext cx="349" cy="360"/>
          </p:xfrm>
          <a:graphic>
            <a:graphicData uri="http://schemas.openxmlformats.org/presentationml/2006/ole">
              <mc:AlternateContent xmlns:mc="http://schemas.openxmlformats.org/markup-compatibility/2006">
                <mc:Choice xmlns:v="urn:schemas-microsoft-com:vml" Requires="v">
                  <p:oleObj spid="_x0000_s4109" name="公式" r:id="rId24" imgW="9144000" imgH="9448800" progId="Equation.3">
                    <p:embed/>
                  </p:oleObj>
                </mc:Choice>
                <mc:Fallback>
                  <p:oleObj name="公式" r:id="rId24" imgW="9144000" imgH="9448800" progId="Equation.3">
                    <p:embed/>
                    <p:pic>
                      <p:nvPicPr>
                        <p:cNvPr id="0" name="Picture 1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325" y="2370"/>
                          <a:ext cx="349" cy="360"/>
                        </a:xfrm>
                        <a:prstGeom prst="rect">
                          <a:avLst/>
                        </a:prstGeom>
                        <a:solidFill>
                          <a:srgbClr val="FFCCFF"/>
                        </a:solidFill>
                        <a:ln w="19050">
                          <a:solidFill>
                            <a:srgbClr val="000000"/>
                          </a:solidFill>
                          <a:miter lim="800000"/>
                          <a:headEnd/>
                          <a:tailEnd/>
                        </a:ln>
                      </p:spPr>
                    </p:pic>
                  </p:oleObj>
                </mc:Fallback>
              </mc:AlternateContent>
            </a:graphicData>
          </a:graphic>
        </p:graphicFrame>
        <p:graphicFrame>
          <p:nvGraphicFramePr>
            <p:cNvPr id="419869" name="Object 29"/>
            <p:cNvGraphicFramePr>
              <a:graphicFrameLocks noChangeAspect="1"/>
            </p:cNvGraphicFramePr>
            <p:nvPr/>
          </p:nvGraphicFramePr>
          <p:xfrm>
            <a:off x="2325" y="2007"/>
            <a:ext cx="349" cy="360"/>
          </p:xfrm>
          <a:graphic>
            <a:graphicData uri="http://schemas.openxmlformats.org/presentationml/2006/ole">
              <mc:AlternateContent xmlns:mc="http://schemas.openxmlformats.org/markup-compatibility/2006">
                <mc:Choice xmlns:v="urn:schemas-microsoft-com:vml" Requires="v">
                  <p:oleObj spid="_x0000_s4110" name="公式" r:id="rId26" imgW="9144000" imgH="9448800" progId="Equation.3">
                    <p:embed/>
                  </p:oleObj>
                </mc:Choice>
                <mc:Fallback>
                  <p:oleObj name="公式" r:id="rId26" imgW="9144000" imgH="9448800" progId="Equation.3">
                    <p:embed/>
                    <p:pic>
                      <p:nvPicPr>
                        <p:cNvPr id="0" name="Picture 13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25" y="2007"/>
                          <a:ext cx="349" cy="360"/>
                        </a:xfrm>
                        <a:prstGeom prst="rect">
                          <a:avLst/>
                        </a:prstGeom>
                        <a:solidFill>
                          <a:srgbClr val="99FF33"/>
                        </a:solidFill>
                        <a:ln w="19050">
                          <a:solidFill>
                            <a:srgbClr val="000000"/>
                          </a:solidFill>
                          <a:miter lim="800000"/>
                          <a:headEnd/>
                          <a:tailEnd/>
                        </a:ln>
                      </p:spPr>
                    </p:pic>
                  </p:oleObj>
                </mc:Fallback>
              </mc:AlternateContent>
            </a:graphicData>
          </a:graphic>
        </p:graphicFrame>
        <p:graphicFrame>
          <p:nvGraphicFramePr>
            <p:cNvPr id="419870" name="Object 30"/>
            <p:cNvGraphicFramePr>
              <a:graphicFrameLocks noChangeAspect="1"/>
            </p:cNvGraphicFramePr>
            <p:nvPr/>
          </p:nvGraphicFramePr>
          <p:xfrm>
            <a:off x="2325" y="1644"/>
            <a:ext cx="349" cy="359"/>
          </p:xfrm>
          <a:graphic>
            <a:graphicData uri="http://schemas.openxmlformats.org/presentationml/2006/ole">
              <mc:AlternateContent xmlns:mc="http://schemas.openxmlformats.org/markup-compatibility/2006">
                <mc:Choice xmlns:v="urn:schemas-microsoft-com:vml" Requires="v">
                  <p:oleObj spid="_x0000_s4111" name="公式" r:id="rId28" imgW="9144000" imgH="9448800" progId="Equation.3">
                    <p:embed/>
                  </p:oleObj>
                </mc:Choice>
                <mc:Fallback>
                  <p:oleObj name="公式" r:id="rId28" imgW="9144000" imgH="9448800" progId="Equation.3">
                    <p:embed/>
                    <p:pic>
                      <p:nvPicPr>
                        <p:cNvPr id="0" name="Picture 13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325" y="1644"/>
                          <a:ext cx="349" cy="359"/>
                        </a:xfrm>
                        <a:prstGeom prst="rect">
                          <a:avLst/>
                        </a:prstGeom>
                        <a:solidFill>
                          <a:srgbClr val="FFCCFF"/>
                        </a:solidFill>
                        <a:ln w="19050">
                          <a:solidFill>
                            <a:srgbClr val="000000"/>
                          </a:solidFill>
                          <a:miter lim="800000"/>
                          <a:headEnd/>
                          <a:tailEnd/>
                        </a:ln>
                      </p:spPr>
                    </p:pic>
                  </p:oleObj>
                </mc:Fallback>
              </mc:AlternateContent>
            </a:graphicData>
          </a:graphic>
        </p:graphicFrame>
        <p:graphicFrame>
          <p:nvGraphicFramePr>
            <p:cNvPr id="419871" name="Object 31"/>
            <p:cNvGraphicFramePr>
              <a:graphicFrameLocks noChangeAspect="1"/>
            </p:cNvGraphicFramePr>
            <p:nvPr/>
          </p:nvGraphicFramePr>
          <p:xfrm>
            <a:off x="2325" y="1281"/>
            <a:ext cx="349" cy="359"/>
          </p:xfrm>
          <a:graphic>
            <a:graphicData uri="http://schemas.openxmlformats.org/presentationml/2006/ole">
              <mc:AlternateContent xmlns:mc="http://schemas.openxmlformats.org/markup-compatibility/2006">
                <mc:Choice xmlns:v="urn:schemas-microsoft-com:vml" Requires="v">
                  <p:oleObj spid="_x0000_s4112" name="公式" r:id="rId30" imgW="9144000" imgH="9448800" progId="Equation.3">
                    <p:embed/>
                  </p:oleObj>
                </mc:Choice>
                <mc:Fallback>
                  <p:oleObj name="公式" r:id="rId30" imgW="9144000" imgH="9448800" progId="Equation.3">
                    <p:embed/>
                    <p:pic>
                      <p:nvPicPr>
                        <p:cNvPr id="0" name="Picture 13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325" y="1281"/>
                          <a:ext cx="349" cy="359"/>
                        </a:xfrm>
                        <a:prstGeom prst="rect">
                          <a:avLst/>
                        </a:prstGeom>
                        <a:solidFill>
                          <a:srgbClr val="99FF33"/>
                        </a:solidFill>
                        <a:ln w="19050">
                          <a:solidFill>
                            <a:srgbClr val="000000"/>
                          </a:solidFill>
                          <a:miter lim="800000"/>
                          <a:headEnd/>
                          <a:tailEnd/>
                        </a:ln>
                      </p:spPr>
                    </p:pic>
                  </p:oleObj>
                </mc:Fallback>
              </mc:AlternateContent>
            </a:graphicData>
          </a:graphic>
        </p:graphicFrame>
        <p:sp>
          <p:nvSpPr>
            <p:cNvPr id="419872" name="Line 32"/>
            <p:cNvSpPr>
              <a:spLocks noChangeShapeType="1"/>
            </p:cNvSpPr>
            <p:nvPr/>
          </p:nvSpPr>
          <p:spPr bwMode="auto">
            <a:xfrm flipV="1">
              <a:off x="2649" y="3266"/>
              <a:ext cx="571" cy="474"/>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3" name="Line 33"/>
            <p:cNvSpPr>
              <a:spLocks noChangeShapeType="1"/>
            </p:cNvSpPr>
            <p:nvPr/>
          </p:nvSpPr>
          <p:spPr bwMode="auto">
            <a:xfrm flipV="1">
              <a:off x="2613" y="2869"/>
              <a:ext cx="607" cy="508"/>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4" name="Line 34"/>
            <p:cNvSpPr>
              <a:spLocks noChangeShapeType="1"/>
            </p:cNvSpPr>
            <p:nvPr/>
          </p:nvSpPr>
          <p:spPr bwMode="auto">
            <a:xfrm flipV="1">
              <a:off x="2604" y="2472"/>
              <a:ext cx="616" cy="542"/>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5" name="Line 35"/>
            <p:cNvSpPr>
              <a:spLocks noChangeShapeType="1"/>
            </p:cNvSpPr>
            <p:nvPr/>
          </p:nvSpPr>
          <p:spPr bwMode="auto">
            <a:xfrm flipV="1">
              <a:off x="2604" y="2132"/>
              <a:ext cx="616" cy="519"/>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6" name="Line 36"/>
            <p:cNvSpPr>
              <a:spLocks noChangeShapeType="1"/>
            </p:cNvSpPr>
            <p:nvPr/>
          </p:nvSpPr>
          <p:spPr bwMode="auto">
            <a:xfrm flipV="1">
              <a:off x="2597" y="1763"/>
              <a:ext cx="652" cy="516"/>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7" name="Line 37"/>
            <p:cNvSpPr>
              <a:spLocks noChangeShapeType="1"/>
            </p:cNvSpPr>
            <p:nvPr/>
          </p:nvSpPr>
          <p:spPr bwMode="auto">
            <a:xfrm flipV="1">
              <a:off x="2604" y="1395"/>
              <a:ext cx="645" cy="521"/>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8" name="Line 38"/>
            <p:cNvSpPr>
              <a:spLocks noChangeShapeType="1"/>
            </p:cNvSpPr>
            <p:nvPr/>
          </p:nvSpPr>
          <p:spPr bwMode="auto">
            <a:xfrm flipV="1">
              <a:off x="2642" y="1026"/>
              <a:ext cx="578" cy="527"/>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9862"/>
                                        </p:tgtEl>
                                        <p:attrNameLst>
                                          <p:attrName>style.visibility</p:attrName>
                                        </p:attrNameLst>
                                      </p:cBhvr>
                                      <p:to>
                                        <p:strVal val="visible"/>
                                      </p:to>
                                    </p:set>
                                    <p:anim calcmode="lin" valueType="num">
                                      <p:cBhvr additive="base">
                                        <p:cTn id="7" dur="500" fill="hold"/>
                                        <p:tgtEl>
                                          <p:spTgt spid="419862"/>
                                        </p:tgtEl>
                                        <p:attrNameLst>
                                          <p:attrName>ppt_x</p:attrName>
                                        </p:attrNameLst>
                                      </p:cBhvr>
                                      <p:tavLst>
                                        <p:tav tm="0">
                                          <p:val>
                                            <p:strVal val="0-#ppt_w/2"/>
                                          </p:val>
                                        </p:tav>
                                        <p:tav tm="100000">
                                          <p:val>
                                            <p:strVal val="#ppt_x"/>
                                          </p:val>
                                        </p:tav>
                                      </p:tavLst>
                                    </p:anim>
                                    <p:anim calcmode="lin" valueType="num">
                                      <p:cBhvr additive="base">
                                        <p:cTn id="8" dur="500" fill="hold"/>
                                        <p:tgtEl>
                                          <p:spTgt spid="4198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19842">
                                            <p:txEl>
                                              <p:pRg st="0" end="0"/>
                                            </p:txEl>
                                          </p:spTgt>
                                        </p:tgtEl>
                                        <p:attrNameLst>
                                          <p:attrName>style.visibility</p:attrName>
                                        </p:attrNameLst>
                                      </p:cBhvr>
                                      <p:to>
                                        <p:strVal val="visible"/>
                                      </p:to>
                                    </p:set>
                                    <p:animEffect transition="in" filter="blinds(horizontal)">
                                      <p:cBhvr>
                                        <p:cTn id="13" dur="500"/>
                                        <p:tgtEl>
                                          <p:spTgt spid="41984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19863"/>
                                        </p:tgtEl>
                                        <p:attrNameLst>
                                          <p:attrName>style.visibility</p:attrName>
                                        </p:attrNameLst>
                                      </p:cBhvr>
                                      <p:to>
                                        <p:strVal val="visible"/>
                                      </p:to>
                                    </p:set>
                                    <p:animEffect transition="in" filter="blinds(horizontal)">
                                      <p:cBhvr>
                                        <p:cTn id="18" dur="500"/>
                                        <p:tgtEl>
                                          <p:spTgt spid="419863"/>
                                        </p:tgtEl>
                                      </p:cBhvr>
                                    </p:animEffect>
                                  </p:childTnLst>
                                </p:cTn>
                              </p:par>
                            </p:childTnLst>
                          </p:cTn>
                        </p:par>
                      </p:childTnLst>
                    </p:cTn>
                  </p:par>
                  <p:par>
                    <p:cTn id="19" fill="hold">
                      <p:stCondLst>
                        <p:cond delay="indefinite"/>
                      </p:stCondLst>
                      <p:childTnLst>
                        <p:par>
                          <p:cTn id="20" fill="hold">
                            <p:stCondLst>
                              <p:cond delay="0"/>
                            </p:stCondLst>
                            <p:childTnLst>
                              <p:par>
                                <p:cTn id="21" presetID="29" presetClass="entr" presetSubtype="0" fill="hold" nodeType="clickEffect">
                                  <p:stCondLst>
                                    <p:cond delay="0"/>
                                  </p:stCondLst>
                                  <p:childTnLst>
                                    <p:set>
                                      <p:cBhvr>
                                        <p:cTn id="22" dur="1" fill="hold">
                                          <p:stCondLst>
                                            <p:cond delay="0"/>
                                          </p:stCondLst>
                                        </p:cTn>
                                        <p:tgtEl>
                                          <p:spTgt spid="419864"/>
                                        </p:tgtEl>
                                        <p:attrNameLst>
                                          <p:attrName>style.visibility</p:attrName>
                                        </p:attrNameLst>
                                      </p:cBhvr>
                                      <p:to>
                                        <p:strVal val="visible"/>
                                      </p:to>
                                    </p:set>
                                    <p:anim calcmode="lin" valueType="num">
                                      <p:cBhvr>
                                        <p:cTn id="23" dur="1000" fill="hold"/>
                                        <p:tgtEl>
                                          <p:spTgt spid="419864"/>
                                        </p:tgtEl>
                                        <p:attrNameLst>
                                          <p:attrName>ppt_x</p:attrName>
                                        </p:attrNameLst>
                                      </p:cBhvr>
                                      <p:tavLst>
                                        <p:tav tm="0">
                                          <p:val>
                                            <p:strVal val="#ppt_x-.2"/>
                                          </p:val>
                                        </p:tav>
                                        <p:tav tm="100000">
                                          <p:val>
                                            <p:strVal val="#ppt_x"/>
                                          </p:val>
                                        </p:tav>
                                      </p:tavLst>
                                    </p:anim>
                                    <p:anim calcmode="lin" valueType="num">
                                      <p:cBhvr>
                                        <p:cTn id="24" dur="1000" fill="hold"/>
                                        <p:tgtEl>
                                          <p:spTgt spid="419864"/>
                                        </p:tgtEl>
                                        <p:attrNameLst>
                                          <p:attrName>ppt_y</p:attrName>
                                        </p:attrNameLst>
                                      </p:cBhvr>
                                      <p:tavLst>
                                        <p:tav tm="0">
                                          <p:val>
                                            <p:strVal val="#ppt_y"/>
                                          </p:val>
                                        </p:tav>
                                        <p:tav tm="100000">
                                          <p:val>
                                            <p:strVal val="#ppt_y"/>
                                          </p:val>
                                        </p:tav>
                                      </p:tavLst>
                                    </p:anim>
                                    <p:animEffect transition="in" filter="wipe(right)" prLst="gradientSize: 0.1">
                                      <p:cBhvr>
                                        <p:cTn id="25" dur="1000"/>
                                        <p:tgtEl>
                                          <p:spTgt spid="419864"/>
                                        </p:tgtEl>
                                      </p:cBhvr>
                                    </p:animEffec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nodeType="clickEffect">
                                  <p:stCondLst>
                                    <p:cond delay="0"/>
                                  </p:stCondLst>
                                  <p:childTnLst>
                                    <p:set>
                                      <p:cBhvr>
                                        <p:cTn id="29" dur="1" fill="hold">
                                          <p:stCondLst>
                                            <p:cond delay="0"/>
                                          </p:stCondLst>
                                        </p:cTn>
                                        <p:tgtEl>
                                          <p:spTgt spid="419843"/>
                                        </p:tgtEl>
                                        <p:attrNameLst>
                                          <p:attrName>style.visibility</p:attrName>
                                        </p:attrNameLst>
                                      </p:cBhvr>
                                      <p:to>
                                        <p:strVal val="visible"/>
                                      </p:to>
                                    </p:set>
                                    <p:anim calcmode="lin" valueType="num">
                                      <p:cBhvr>
                                        <p:cTn id="30" dur="1000" fill="hold"/>
                                        <p:tgtEl>
                                          <p:spTgt spid="419843"/>
                                        </p:tgtEl>
                                        <p:attrNameLst>
                                          <p:attrName>ppt_x</p:attrName>
                                        </p:attrNameLst>
                                      </p:cBhvr>
                                      <p:tavLst>
                                        <p:tav tm="0">
                                          <p:val>
                                            <p:strVal val="#ppt_x-.2"/>
                                          </p:val>
                                        </p:tav>
                                        <p:tav tm="100000">
                                          <p:val>
                                            <p:strVal val="#ppt_x"/>
                                          </p:val>
                                        </p:tav>
                                      </p:tavLst>
                                    </p:anim>
                                    <p:anim calcmode="lin" valueType="num">
                                      <p:cBhvr>
                                        <p:cTn id="31" dur="1000" fill="hold"/>
                                        <p:tgtEl>
                                          <p:spTgt spid="419843"/>
                                        </p:tgtEl>
                                        <p:attrNameLst>
                                          <p:attrName>ppt_y</p:attrName>
                                        </p:attrNameLst>
                                      </p:cBhvr>
                                      <p:tavLst>
                                        <p:tav tm="0">
                                          <p:val>
                                            <p:strVal val="#ppt_y"/>
                                          </p:val>
                                        </p:tav>
                                        <p:tav tm="100000">
                                          <p:val>
                                            <p:strVal val="#ppt_y"/>
                                          </p:val>
                                        </p:tav>
                                      </p:tavLst>
                                    </p:anim>
                                    <p:animEffect transition="in" filter="wipe(right)" prLst="gradientSize: 0.1">
                                      <p:cBhvr>
                                        <p:cTn id="32" dur="1000"/>
                                        <p:tgtEl>
                                          <p:spTgt spid="41984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19861"/>
                                        </p:tgtEl>
                                        <p:attrNameLst>
                                          <p:attrName>style.visibility</p:attrName>
                                        </p:attrNameLst>
                                      </p:cBhvr>
                                      <p:to>
                                        <p:strVal val="visible"/>
                                      </p:to>
                                    </p:set>
                                    <p:anim calcmode="lin" valueType="num">
                                      <p:cBhvr additive="base">
                                        <p:cTn id="37" dur="500" fill="hold"/>
                                        <p:tgtEl>
                                          <p:spTgt spid="419861"/>
                                        </p:tgtEl>
                                        <p:attrNameLst>
                                          <p:attrName>ppt_x</p:attrName>
                                        </p:attrNameLst>
                                      </p:cBhvr>
                                      <p:tavLst>
                                        <p:tav tm="0">
                                          <p:val>
                                            <p:strVal val="0-#ppt_w/2"/>
                                          </p:val>
                                        </p:tav>
                                        <p:tav tm="100000">
                                          <p:val>
                                            <p:strVal val="#ppt_x"/>
                                          </p:val>
                                        </p:tav>
                                      </p:tavLst>
                                    </p:anim>
                                    <p:anim calcmode="lin" valueType="num">
                                      <p:cBhvr additive="base">
                                        <p:cTn id="38" dur="500" fill="hold"/>
                                        <p:tgtEl>
                                          <p:spTgt spid="4198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2" grpId="0" build="p"/>
      <p:bldP spid="419861" grpId="0"/>
      <p:bldP spid="4198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0866" name="Group 2"/>
          <p:cNvGrpSpPr/>
          <p:nvPr/>
        </p:nvGrpSpPr>
        <p:grpSpPr bwMode="auto">
          <a:xfrm>
            <a:off x="109538" y="1052513"/>
            <a:ext cx="3436937" cy="4600575"/>
            <a:chOff x="-18" y="1289"/>
            <a:chExt cx="2165" cy="2898"/>
          </a:xfrm>
        </p:grpSpPr>
        <p:graphicFrame>
          <p:nvGraphicFramePr>
            <p:cNvPr id="420867" name="Object 3"/>
            <p:cNvGraphicFramePr>
              <a:graphicFrameLocks noChangeAspect="1"/>
            </p:cNvGraphicFramePr>
            <p:nvPr/>
          </p:nvGraphicFramePr>
          <p:xfrm>
            <a:off x="380" y="3838"/>
            <a:ext cx="1212" cy="349"/>
          </p:xfrm>
          <a:graphic>
            <a:graphicData uri="http://schemas.openxmlformats.org/presentationml/2006/ole">
              <mc:AlternateContent xmlns:mc="http://schemas.openxmlformats.org/markup-compatibility/2006">
                <mc:Choice xmlns:v="urn:schemas-microsoft-com:vml" Requires="v">
                  <p:oleObj spid="_x0000_s5122" name="公式" r:id="rId1" imgW="32918400" imgH="9448800" progId="Equation.3">
                    <p:embed/>
                  </p:oleObj>
                </mc:Choice>
                <mc:Fallback>
                  <p:oleObj name="公式" r:id="rId1" imgW="32918400" imgH="9448800" progId="Equation.3">
                    <p:embed/>
                    <p:pic>
                      <p:nvPicPr>
                        <p:cNvPr id="0" name="Picture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 y="3838"/>
                          <a:ext cx="1212" cy="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868" name="Object 4"/>
            <p:cNvGraphicFramePr>
              <a:graphicFrameLocks noChangeAspect="1"/>
            </p:cNvGraphicFramePr>
            <p:nvPr/>
          </p:nvGraphicFramePr>
          <p:xfrm>
            <a:off x="282" y="3475"/>
            <a:ext cx="1800" cy="341"/>
          </p:xfrm>
          <a:graphic>
            <a:graphicData uri="http://schemas.openxmlformats.org/presentationml/2006/ole">
              <mc:AlternateContent xmlns:mc="http://schemas.openxmlformats.org/markup-compatibility/2006">
                <mc:Choice xmlns:v="urn:schemas-microsoft-com:vml" Requires="v">
                  <p:oleObj spid="_x0000_s5123" name="公式" r:id="rId3" imgW="39014400" imgH="9448800" progId="Equation.3">
                    <p:embed/>
                  </p:oleObj>
                </mc:Choice>
                <mc:Fallback>
                  <p:oleObj name="公式" r:id="rId3" imgW="39014400" imgH="9448800" progId="Equation.3">
                    <p:embed/>
                    <p:pic>
                      <p:nvPicPr>
                        <p:cNvPr id="0"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 y="3475"/>
                          <a:ext cx="1800"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869" name="Object 5"/>
            <p:cNvGraphicFramePr>
              <a:graphicFrameLocks noChangeAspect="1"/>
            </p:cNvGraphicFramePr>
            <p:nvPr/>
          </p:nvGraphicFramePr>
          <p:xfrm>
            <a:off x="-15" y="3113"/>
            <a:ext cx="1914" cy="366"/>
          </p:xfrm>
          <a:graphic>
            <a:graphicData uri="http://schemas.openxmlformats.org/presentationml/2006/ole">
              <mc:AlternateContent xmlns:mc="http://schemas.openxmlformats.org/markup-compatibility/2006">
                <mc:Choice xmlns:v="urn:schemas-microsoft-com:vml" Requires="v">
                  <p:oleObj spid="_x0000_s5124" name="公式" r:id="rId5" imgW="39014400" imgH="9448800" progId="Equation.3">
                    <p:embed/>
                  </p:oleObj>
                </mc:Choice>
                <mc:Fallback>
                  <p:oleObj name="公式" r:id="rId5" imgW="39014400" imgH="9448800" progId="Equation.3">
                    <p:embed/>
                    <p:pic>
                      <p:nvPicPr>
                        <p:cNvPr id="0" name="Picture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 y="3113"/>
                          <a:ext cx="1914" cy="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870" name="Object 6"/>
            <p:cNvGraphicFramePr>
              <a:graphicFrameLocks noChangeAspect="1"/>
            </p:cNvGraphicFramePr>
            <p:nvPr/>
          </p:nvGraphicFramePr>
          <p:xfrm>
            <a:off x="234" y="2794"/>
            <a:ext cx="1913" cy="321"/>
          </p:xfrm>
          <a:graphic>
            <a:graphicData uri="http://schemas.openxmlformats.org/presentationml/2006/ole">
              <mc:AlternateContent xmlns:mc="http://schemas.openxmlformats.org/markup-compatibility/2006">
                <mc:Choice xmlns:v="urn:schemas-microsoft-com:vml" Requires="v">
                  <p:oleObj spid="_x0000_s5125" name="公式" r:id="rId7" imgW="39014400" imgH="9448800" progId="Equation.3">
                    <p:embed/>
                  </p:oleObj>
                </mc:Choice>
                <mc:Fallback>
                  <p:oleObj name="公式" r:id="rId7" imgW="39014400" imgH="9448800" progId="Equation.3">
                    <p:embed/>
                    <p:pic>
                      <p:nvPicPr>
                        <p:cNvPr id="0" name="Picture 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 y="2794"/>
                          <a:ext cx="1913"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1" name="Line 7"/>
            <p:cNvSpPr>
              <a:spLocks noChangeShapeType="1"/>
            </p:cNvSpPr>
            <p:nvPr/>
          </p:nvSpPr>
          <p:spPr bwMode="auto">
            <a:xfrm>
              <a:off x="-9" y="3829"/>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872" name="Line 8"/>
            <p:cNvSpPr>
              <a:spLocks noChangeShapeType="1"/>
            </p:cNvSpPr>
            <p:nvPr/>
          </p:nvSpPr>
          <p:spPr bwMode="auto">
            <a:xfrm>
              <a:off x="0" y="3457"/>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873" name="Line 9"/>
            <p:cNvSpPr>
              <a:spLocks noChangeShapeType="1"/>
            </p:cNvSpPr>
            <p:nvPr/>
          </p:nvSpPr>
          <p:spPr bwMode="auto">
            <a:xfrm>
              <a:off x="0" y="3113"/>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874" name="Line 10"/>
            <p:cNvSpPr>
              <a:spLocks noChangeShapeType="1"/>
            </p:cNvSpPr>
            <p:nvPr/>
          </p:nvSpPr>
          <p:spPr bwMode="auto">
            <a:xfrm>
              <a:off x="4" y="2750"/>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20875" name="Object 11"/>
            <p:cNvGraphicFramePr>
              <a:graphicFrameLocks noChangeAspect="1"/>
            </p:cNvGraphicFramePr>
            <p:nvPr/>
          </p:nvGraphicFramePr>
          <p:xfrm>
            <a:off x="-15" y="2432"/>
            <a:ext cx="1912" cy="320"/>
          </p:xfrm>
          <a:graphic>
            <a:graphicData uri="http://schemas.openxmlformats.org/presentationml/2006/ole">
              <mc:AlternateContent xmlns:mc="http://schemas.openxmlformats.org/markup-compatibility/2006">
                <mc:Choice xmlns:v="urn:schemas-microsoft-com:vml" Requires="v">
                  <p:oleObj spid="_x0000_s5126" name="公式" r:id="rId9" imgW="39014400" imgH="9448800" progId="Equation.3">
                    <p:embed/>
                  </p:oleObj>
                </mc:Choice>
                <mc:Fallback>
                  <p:oleObj name="公式" r:id="rId9" imgW="39014400" imgH="9448800" progId="Equation.3">
                    <p:embed/>
                    <p:pic>
                      <p:nvPicPr>
                        <p:cNvPr id="0" name="Picture 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 y="2432"/>
                          <a:ext cx="1912"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6" name="Line 12"/>
            <p:cNvSpPr>
              <a:spLocks noChangeShapeType="1"/>
            </p:cNvSpPr>
            <p:nvPr/>
          </p:nvSpPr>
          <p:spPr bwMode="auto">
            <a:xfrm>
              <a:off x="-18" y="2387"/>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20877" name="Object 13"/>
            <p:cNvGraphicFramePr>
              <a:graphicFrameLocks noChangeAspect="1"/>
            </p:cNvGraphicFramePr>
            <p:nvPr/>
          </p:nvGraphicFramePr>
          <p:xfrm>
            <a:off x="234" y="2069"/>
            <a:ext cx="1913" cy="320"/>
          </p:xfrm>
          <a:graphic>
            <a:graphicData uri="http://schemas.openxmlformats.org/presentationml/2006/ole">
              <mc:AlternateContent xmlns:mc="http://schemas.openxmlformats.org/markup-compatibility/2006">
                <mc:Choice xmlns:v="urn:schemas-microsoft-com:vml" Requires="v">
                  <p:oleObj spid="_x0000_s5127" name="公式" r:id="rId11" imgW="39014400" imgH="9448800" progId="Equation.3">
                    <p:embed/>
                  </p:oleObj>
                </mc:Choice>
                <mc:Fallback>
                  <p:oleObj name="公式" r:id="rId11" imgW="39014400" imgH="9448800" progId="Equation.3">
                    <p:embed/>
                    <p:pic>
                      <p:nvPicPr>
                        <p:cNvPr id="0" name="Picture 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4" y="2069"/>
                          <a:ext cx="1913"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8" name="Line 14"/>
            <p:cNvSpPr>
              <a:spLocks noChangeShapeType="1"/>
            </p:cNvSpPr>
            <p:nvPr/>
          </p:nvSpPr>
          <p:spPr bwMode="auto">
            <a:xfrm>
              <a:off x="27" y="2024"/>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20879" name="Object 15"/>
            <p:cNvGraphicFramePr>
              <a:graphicFrameLocks noChangeAspect="1"/>
            </p:cNvGraphicFramePr>
            <p:nvPr/>
          </p:nvGraphicFramePr>
          <p:xfrm>
            <a:off x="-15" y="1707"/>
            <a:ext cx="1912" cy="319"/>
          </p:xfrm>
          <a:graphic>
            <a:graphicData uri="http://schemas.openxmlformats.org/presentationml/2006/ole">
              <mc:AlternateContent xmlns:mc="http://schemas.openxmlformats.org/markup-compatibility/2006">
                <mc:Choice xmlns:v="urn:schemas-microsoft-com:vml" Requires="v">
                  <p:oleObj spid="_x0000_s5128" name="公式" r:id="rId13" imgW="39014400" imgH="9448800" progId="Equation.3">
                    <p:embed/>
                  </p:oleObj>
                </mc:Choice>
                <mc:Fallback>
                  <p:oleObj name="公式" r:id="rId13" imgW="39014400" imgH="9448800" progId="Equation.3">
                    <p:embed/>
                    <p:pic>
                      <p:nvPicPr>
                        <p:cNvPr id="0" name="Picture 7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 y="1707"/>
                          <a:ext cx="1912"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80" name="Line 16"/>
            <p:cNvSpPr>
              <a:spLocks noChangeShapeType="1"/>
            </p:cNvSpPr>
            <p:nvPr/>
          </p:nvSpPr>
          <p:spPr bwMode="auto">
            <a:xfrm>
              <a:off x="4" y="1661"/>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420881" name="Object 17"/>
            <p:cNvGraphicFramePr>
              <a:graphicFrameLocks noChangeAspect="1"/>
            </p:cNvGraphicFramePr>
            <p:nvPr/>
          </p:nvGraphicFramePr>
          <p:xfrm>
            <a:off x="196" y="1298"/>
            <a:ext cx="1898" cy="320"/>
          </p:xfrm>
          <a:graphic>
            <a:graphicData uri="http://schemas.openxmlformats.org/presentationml/2006/ole">
              <mc:AlternateContent xmlns:mc="http://schemas.openxmlformats.org/markup-compatibility/2006">
                <mc:Choice xmlns:v="urn:schemas-microsoft-com:vml" Requires="v">
                  <p:oleObj spid="_x0000_s5129" name="公式" r:id="rId15" imgW="38709600" imgH="9448800" progId="Equation.3">
                    <p:embed/>
                  </p:oleObj>
                </mc:Choice>
                <mc:Fallback>
                  <p:oleObj name="公式" r:id="rId15" imgW="38709600" imgH="9448800" progId="Equation.3">
                    <p:embed/>
                    <p:pic>
                      <p:nvPicPr>
                        <p:cNvPr id="0" name="Picture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6" y="1298"/>
                          <a:ext cx="1898"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82" name="Line 18"/>
            <p:cNvSpPr>
              <a:spLocks noChangeShapeType="1"/>
            </p:cNvSpPr>
            <p:nvPr/>
          </p:nvSpPr>
          <p:spPr bwMode="auto">
            <a:xfrm>
              <a:off x="0" y="1289"/>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883" name="Line 19"/>
            <p:cNvSpPr>
              <a:spLocks noChangeShapeType="1"/>
            </p:cNvSpPr>
            <p:nvPr/>
          </p:nvSpPr>
          <p:spPr bwMode="auto">
            <a:xfrm>
              <a:off x="4" y="4183"/>
              <a:ext cx="1927"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20884" name="Text Box 20"/>
          <p:cNvSpPr txBox="1">
            <a:spLocks noChangeArrowheads="1"/>
          </p:cNvSpPr>
          <p:nvPr/>
        </p:nvSpPr>
        <p:spPr bwMode="auto">
          <a:xfrm>
            <a:off x="2306245" y="216276"/>
            <a:ext cx="49672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输入→量化 →编码</a:t>
            </a:r>
            <a:endParaRPr kumimoji="0" lang="zh-CN" altLang="en-US"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grpSp>
        <p:nvGrpSpPr>
          <p:cNvPr id="420885" name="Group 21"/>
          <p:cNvGrpSpPr/>
          <p:nvPr/>
        </p:nvGrpSpPr>
        <p:grpSpPr bwMode="auto">
          <a:xfrm>
            <a:off x="3276600" y="677863"/>
            <a:ext cx="2420938" cy="4838700"/>
            <a:chOff x="2563" y="391"/>
            <a:chExt cx="1995" cy="3048"/>
          </a:xfrm>
        </p:grpSpPr>
        <p:sp>
          <p:nvSpPr>
            <p:cNvPr id="420886" name="Text Box 22"/>
            <p:cNvSpPr txBox="1">
              <a:spLocks noChangeArrowheads="1"/>
            </p:cNvSpPr>
            <p:nvPr/>
          </p:nvSpPr>
          <p:spPr bwMode="auto">
            <a:xfrm>
              <a:off x="3787" y="391"/>
              <a:ext cx="771" cy="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rPr>
                <a:t>111</a:t>
              </a:r>
              <a:endPar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rPr>
                <a:t>110</a:t>
              </a:r>
              <a:endPar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rPr>
                <a:t>101</a:t>
              </a:r>
              <a:endPar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rPr>
                <a:t>100</a:t>
              </a:r>
              <a:endPar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rPr>
                <a:t>011</a:t>
              </a:r>
              <a:endPar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rPr>
                <a:t>010</a:t>
              </a:r>
              <a:endPar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rPr>
                <a:t>001</a:t>
              </a:r>
              <a:endPar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rPr>
                <a:t>000</a:t>
              </a:r>
              <a:endPar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方正舒体" panose="02010601030101010101" pitchFamily="2" charset="-122"/>
                <a:cs typeface="+mn-cs"/>
              </a:endParaRPr>
            </a:p>
          </p:txBody>
        </p:sp>
        <p:sp>
          <p:nvSpPr>
            <p:cNvPr id="420887" name="Line 23"/>
            <p:cNvSpPr>
              <a:spLocks noChangeShapeType="1"/>
            </p:cNvSpPr>
            <p:nvPr/>
          </p:nvSpPr>
          <p:spPr bwMode="auto">
            <a:xfrm>
              <a:off x="2563" y="3339"/>
              <a:ext cx="1270" cy="0"/>
            </a:xfrm>
            <a:prstGeom prst="line">
              <a:avLst/>
            </a:prstGeom>
            <a:noFill/>
            <a:ln w="3810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888" name="Line 24"/>
            <p:cNvSpPr>
              <a:spLocks noChangeShapeType="1"/>
            </p:cNvSpPr>
            <p:nvPr/>
          </p:nvSpPr>
          <p:spPr bwMode="auto">
            <a:xfrm>
              <a:off x="2563" y="2976"/>
              <a:ext cx="1270" cy="0"/>
            </a:xfrm>
            <a:prstGeom prst="line">
              <a:avLst/>
            </a:prstGeom>
            <a:noFill/>
            <a:ln w="3810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889" name="Line 25"/>
            <p:cNvSpPr>
              <a:spLocks noChangeShapeType="1"/>
            </p:cNvSpPr>
            <p:nvPr/>
          </p:nvSpPr>
          <p:spPr bwMode="auto">
            <a:xfrm>
              <a:off x="2563" y="2659"/>
              <a:ext cx="1270" cy="0"/>
            </a:xfrm>
            <a:prstGeom prst="line">
              <a:avLst/>
            </a:prstGeom>
            <a:noFill/>
            <a:ln w="3810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890" name="Line 26"/>
            <p:cNvSpPr>
              <a:spLocks noChangeShapeType="1"/>
            </p:cNvSpPr>
            <p:nvPr/>
          </p:nvSpPr>
          <p:spPr bwMode="auto">
            <a:xfrm>
              <a:off x="2563" y="2296"/>
              <a:ext cx="1270" cy="0"/>
            </a:xfrm>
            <a:prstGeom prst="line">
              <a:avLst/>
            </a:prstGeom>
            <a:noFill/>
            <a:ln w="3810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891" name="Line 27"/>
            <p:cNvSpPr>
              <a:spLocks noChangeShapeType="1"/>
            </p:cNvSpPr>
            <p:nvPr/>
          </p:nvSpPr>
          <p:spPr bwMode="auto">
            <a:xfrm>
              <a:off x="2563" y="1933"/>
              <a:ext cx="1270" cy="0"/>
            </a:xfrm>
            <a:prstGeom prst="line">
              <a:avLst/>
            </a:prstGeom>
            <a:noFill/>
            <a:ln w="3810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892" name="Line 28"/>
            <p:cNvSpPr>
              <a:spLocks noChangeShapeType="1"/>
            </p:cNvSpPr>
            <p:nvPr/>
          </p:nvSpPr>
          <p:spPr bwMode="auto">
            <a:xfrm>
              <a:off x="2563" y="1616"/>
              <a:ext cx="1270" cy="0"/>
            </a:xfrm>
            <a:prstGeom prst="line">
              <a:avLst/>
            </a:prstGeom>
            <a:noFill/>
            <a:ln w="3810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893" name="Line 29"/>
            <p:cNvSpPr>
              <a:spLocks noChangeShapeType="1"/>
            </p:cNvSpPr>
            <p:nvPr/>
          </p:nvSpPr>
          <p:spPr bwMode="auto">
            <a:xfrm>
              <a:off x="2563" y="1280"/>
              <a:ext cx="1270" cy="0"/>
            </a:xfrm>
            <a:prstGeom prst="line">
              <a:avLst/>
            </a:prstGeom>
            <a:noFill/>
            <a:ln w="3810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894" name="Line 30"/>
            <p:cNvSpPr>
              <a:spLocks noChangeShapeType="1"/>
            </p:cNvSpPr>
            <p:nvPr/>
          </p:nvSpPr>
          <p:spPr bwMode="auto">
            <a:xfrm>
              <a:off x="2563" y="899"/>
              <a:ext cx="1270" cy="0"/>
            </a:xfrm>
            <a:prstGeom prst="line">
              <a:avLst/>
            </a:prstGeom>
            <a:noFill/>
            <a:ln w="3810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420895" name="Picture 31" descr="11-3-7b"/>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472113" y="954088"/>
            <a:ext cx="3492500" cy="4949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20884"/>
                                        </p:tgtEl>
                                        <p:attrNameLst>
                                          <p:attrName>style.visibility</p:attrName>
                                        </p:attrNameLst>
                                      </p:cBhvr>
                                      <p:to>
                                        <p:strVal val="visible"/>
                                      </p:to>
                                    </p:set>
                                    <p:animEffect transition="in" filter="blinds(horizontal)">
                                      <p:cBhvr>
                                        <p:cTn id="7" dur="500"/>
                                        <p:tgtEl>
                                          <p:spTgt spid="4208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0866"/>
                                        </p:tgtEl>
                                        <p:attrNameLst>
                                          <p:attrName>style.visibility</p:attrName>
                                        </p:attrNameLst>
                                      </p:cBhvr>
                                      <p:to>
                                        <p:strVal val="visible"/>
                                      </p:to>
                                    </p:set>
                                    <p:animEffect transition="in" filter="blinds(horizontal)">
                                      <p:cBhvr>
                                        <p:cTn id="12" dur="500"/>
                                        <p:tgtEl>
                                          <p:spTgt spid="420866"/>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nodeType="clickEffect">
                                  <p:stCondLst>
                                    <p:cond delay="0"/>
                                  </p:stCondLst>
                                  <p:childTnLst>
                                    <p:set>
                                      <p:cBhvr>
                                        <p:cTn id="16" dur="1" fill="hold">
                                          <p:stCondLst>
                                            <p:cond delay="0"/>
                                          </p:stCondLst>
                                        </p:cTn>
                                        <p:tgtEl>
                                          <p:spTgt spid="420885"/>
                                        </p:tgtEl>
                                        <p:attrNameLst>
                                          <p:attrName>style.visibility</p:attrName>
                                        </p:attrNameLst>
                                      </p:cBhvr>
                                      <p:to>
                                        <p:strVal val="visible"/>
                                      </p:to>
                                    </p:set>
                                    <p:anim calcmode="lin" valueType="num">
                                      <p:cBhvr>
                                        <p:cTn id="17" dur="1000" fill="hold"/>
                                        <p:tgtEl>
                                          <p:spTgt spid="420885"/>
                                        </p:tgtEl>
                                        <p:attrNameLst>
                                          <p:attrName>ppt_x</p:attrName>
                                        </p:attrNameLst>
                                      </p:cBhvr>
                                      <p:tavLst>
                                        <p:tav tm="0">
                                          <p:val>
                                            <p:strVal val="#ppt_x-.2"/>
                                          </p:val>
                                        </p:tav>
                                        <p:tav tm="100000">
                                          <p:val>
                                            <p:strVal val="#ppt_x"/>
                                          </p:val>
                                        </p:tav>
                                      </p:tavLst>
                                    </p:anim>
                                    <p:anim calcmode="lin" valueType="num">
                                      <p:cBhvr>
                                        <p:cTn id="18" dur="1000" fill="hold"/>
                                        <p:tgtEl>
                                          <p:spTgt spid="420885"/>
                                        </p:tgtEl>
                                        <p:attrNameLst>
                                          <p:attrName>ppt_y</p:attrName>
                                        </p:attrNameLst>
                                      </p:cBhvr>
                                      <p:tavLst>
                                        <p:tav tm="0">
                                          <p:val>
                                            <p:strVal val="#ppt_y"/>
                                          </p:val>
                                        </p:tav>
                                        <p:tav tm="100000">
                                          <p:val>
                                            <p:strVal val="#ppt_y"/>
                                          </p:val>
                                        </p:tav>
                                      </p:tavLst>
                                    </p:anim>
                                    <p:animEffect transition="in" filter="wipe(right)" prLst="gradientSize: 0.1">
                                      <p:cBhvr>
                                        <p:cTn id="19" dur="1000"/>
                                        <p:tgtEl>
                                          <p:spTgt spid="42088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420895"/>
                                        </p:tgtEl>
                                        <p:attrNameLst>
                                          <p:attrName>style.visibility</p:attrName>
                                        </p:attrNameLst>
                                      </p:cBhvr>
                                      <p:to>
                                        <p:strVal val="visible"/>
                                      </p:to>
                                    </p:set>
                                    <p:animEffect transition="in" filter="dissolve">
                                      <p:cBhvr>
                                        <p:cTn id="24" dur="500"/>
                                        <p:tgtEl>
                                          <p:spTgt spid="420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84" grpId="0"/>
    </p:bldLst>
  </p:timing>
</p:sld>
</file>

<file path=ppt/tags/tag1.xml><?xml version="1.0" encoding="utf-8"?>
<p:tagLst xmlns:p="http://schemas.openxmlformats.org/presentationml/2006/main">
  <p:tag name="COMMONDATA" val="eyJoZGlkIjoiMTczYTJjMTEyMGI4ZTcyNGJlNGQ2ZmIxNTkyNWUzZDkifQ=="/>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l">
          <a:spcBef>
            <a:spcPct val="50000"/>
          </a:spcBef>
          <a:defRPr dirty="0">
            <a:solidFill>
              <a:schemeClr val="tx1"/>
            </a:solidFill>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miter lim="800000"/>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defRPr>
        </a:defPPr>
      </a:lstStyle>
    </a:lnDef>
    <a:txDef>
      <a:spPr bwMode="auto">
        <a:noFill/>
        <a:ln>
          <a:noFill/>
        </a:ln>
      </a:spPr>
      <a:bodyPr>
        <a:spAutoFit/>
      </a:bodyPr>
      <a:lstStyle>
        <a:defPPr algn="l" eaLnBrk="1" hangingPunct="1">
          <a:spcBef>
            <a:spcPct val="50000"/>
          </a:spcBef>
          <a:buClrTx/>
          <a:buSzTx/>
          <a:buFontTx/>
          <a:buNone/>
          <a:defRPr sz="2800">
            <a:latin typeface="Times New Roman" panose="02020603050405020304" pitchFamily="18" charset="0"/>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课件北航模板</Template>
  <TotalTime>0</TotalTime>
  <Words>3534</Words>
  <Application>WPS 演示</Application>
  <PresentationFormat>全屏显示(4:3)</PresentationFormat>
  <Paragraphs>413</Paragraphs>
  <Slides>22</Slides>
  <Notes>6</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32</vt:i4>
      </vt:variant>
      <vt:variant>
        <vt:lpstr>幻灯片标题</vt:lpstr>
      </vt:variant>
      <vt:variant>
        <vt:i4>22</vt:i4>
      </vt:variant>
    </vt:vector>
  </HeadingPairs>
  <TitlesOfParts>
    <vt:vector size="74" baseType="lpstr">
      <vt:lpstr>Arial</vt:lpstr>
      <vt:lpstr>宋体</vt:lpstr>
      <vt:lpstr>Wingdings</vt:lpstr>
      <vt:lpstr>Tahoma</vt:lpstr>
      <vt:lpstr>Times New Roman</vt:lpstr>
      <vt:lpstr>黑体</vt:lpstr>
      <vt:lpstr>楷体_GB2312</vt:lpstr>
      <vt:lpstr>新宋体</vt:lpstr>
      <vt:lpstr>Monotype Sorts</vt:lpstr>
      <vt:lpstr>Wingdings</vt:lpstr>
      <vt:lpstr>Symbol</vt:lpstr>
      <vt:lpstr>创艺简中圆</vt:lpstr>
      <vt:lpstr>方正舒体</vt:lpstr>
      <vt:lpstr>Calibri</vt:lpstr>
      <vt:lpstr>微软雅黑</vt:lpstr>
      <vt:lpstr>Arial Unicode MS</vt:lpstr>
      <vt:lpstr>Comic Sans MS</vt:lpstr>
      <vt:lpstr>Cambria Math</vt:lpstr>
      <vt:lpstr>Cambria Math</vt:lpstr>
      <vt:lpstr>Blends</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Flash.Movie</vt:lpstr>
      <vt:lpstr>Equation.DSMT4</vt:lpstr>
      <vt:lpstr>Equation.DSMT4</vt:lpstr>
      <vt:lpstr>Equation.DSMT4</vt:lpstr>
      <vt:lpstr>Equation.3</vt:lpstr>
      <vt:lpstr>Equation.3</vt:lpstr>
      <vt:lpstr>Equation.3</vt:lpstr>
      <vt:lpstr>Equation.3</vt:lpstr>
      <vt:lpstr>Equation.3</vt:lpstr>
      <vt:lpstr>Equation.3</vt:lpstr>
      <vt:lpstr>复习：D/A转换</vt:lpstr>
      <vt:lpstr>§7.3 A/D转换器</vt:lpstr>
      <vt:lpstr>§7.3 A/D转换器</vt:lpstr>
      <vt:lpstr>PowerPoint 演示文稿</vt:lpstr>
      <vt:lpstr>PowerPoint 演示文稿</vt:lpstr>
      <vt:lpstr>PowerPoint 演示文稿</vt:lpstr>
      <vt:lpstr>§7.3 A/D转换器</vt:lpstr>
      <vt:lpstr>PowerPoint 演示文稿</vt:lpstr>
      <vt:lpstr>PowerPoint 演示文稿</vt:lpstr>
      <vt:lpstr>PowerPoint 演示文稿</vt:lpstr>
      <vt:lpstr>(二)反馈比较型ADC</vt:lpstr>
      <vt:lpstr>2、 逐次渐近（逼近）型A/D转换器</vt:lpstr>
      <vt:lpstr>PowerPoint 演示文稿</vt:lpstr>
      <vt:lpstr>PowerPoint 演示文稿</vt:lpstr>
      <vt:lpstr>数码寄存器中FFA~FFC的转换过程</vt:lpstr>
      <vt:lpstr>PowerPoint 演示文稿</vt:lpstr>
      <vt:lpstr>PowerPoint 演示文稿</vt:lpstr>
      <vt:lpstr>PowerPoint 演示文稿</vt:lpstr>
      <vt:lpstr>4、双积分型A/D转换器的优缺点</vt:lpstr>
      <vt:lpstr>§ 7.3.3 A/D转换器的主要技术指标</vt:lpstr>
      <vt:lpstr>PowerPoint 演示文稿</vt:lpstr>
      <vt:lpstr>总结</vt:lpstr>
    </vt:vector>
  </TitlesOfParts>
  <Company>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逻辑代数及逻辑函数的化简</dc:title>
  <dc:creator>thtf</dc:creator>
  <cp:lastModifiedBy>胡晓光</cp:lastModifiedBy>
  <cp:revision>285</cp:revision>
  <dcterms:created xsi:type="dcterms:W3CDTF">2004-02-20T06:45:00Z</dcterms:created>
  <dcterms:modified xsi:type="dcterms:W3CDTF">2022-05-19T07:36:28Z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0DD8ABFFC69D48B2B64E1E08A370500A</vt:lpwstr>
  </property>
  <property fmtid="{D5CDD505-2E9C-101B-9397-08002B2CF9AE}" pid="3" name="KSOProductBuildVer">
    <vt:lpwstr>2052-11.1.0.11636</vt:lpwstr>
  </property>
</Properties>
</file>