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621" r:id="rId4"/>
    <p:sldId id="460" r:id="rId6"/>
    <p:sldId id="622" r:id="rId7"/>
    <p:sldId id="584" r:id="rId8"/>
    <p:sldId id="585" r:id="rId9"/>
    <p:sldId id="586" r:id="rId10"/>
    <p:sldId id="587" r:id="rId11"/>
    <p:sldId id="589" r:id="rId12"/>
    <p:sldId id="588" r:id="rId13"/>
    <p:sldId id="594" r:id="rId14"/>
    <p:sldId id="595" r:id="rId15"/>
    <p:sldId id="590" r:id="rId16"/>
    <p:sldId id="591" r:id="rId17"/>
    <p:sldId id="592" r:id="rId18"/>
    <p:sldId id="593" r:id="rId19"/>
    <p:sldId id="601" r:id="rId20"/>
    <p:sldId id="602" r:id="rId21"/>
    <p:sldId id="603" r:id="rId22"/>
    <p:sldId id="604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3333CC"/>
    <a:srgbClr val="FF99FF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25" autoAdjust="0"/>
    <p:restoredTop sz="82255" autoAdjust="0"/>
  </p:normalViewPr>
  <p:slideViewPr>
    <p:cSldViewPr snapToGrid="0">
      <p:cViewPr varScale="1">
        <p:scale>
          <a:sx n="78" d="100"/>
          <a:sy n="78" d="100"/>
        </p:scale>
        <p:origin x="1071" y="27"/>
      </p:cViewPr>
      <p:guideLst>
        <p:guide orient="horz" pos="22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5%8F%8D%E5%90%91%E9%A5%B1%E5%92%8C%E7%94%B5%E6%B5%81&amp;tn=SE_PcZhidaonwhc_ngpagmjz&amp;rsv_dl=gh_pc_zhida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33CE97-CE35-493D-9476-D12D3F712BC5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定义高低电平电压：</a:t>
            </a:r>
            <a:r>
              <a:rPr lang="en-US" altLang="zh-CN" dirty="0"/>
              <a:t>5V</a:t>
            </a:r>
            <a:r>
              <a:rPr lang="zh-CN" altLang="en-US" dirty="0"/>
              <a:t>，</a:t>
            </a:r>
            <a:r>
              <a:rPr lang="en-US" altLang="zh-CN" dirty="0"/>
              <a:t>0.3V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76-1AD5-4170-B991-3C3C98CA94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这里给出端的概念，细化原理。</a:t>
            </a:r>
            <a:endParaRPr lang="en-US" altLang="zh-CN" dirty="0"/>
          </a:p>
          <a:p>
            <a:r>
              <a:rPr lang="zh-CN" altLang="en-US" dirty="0"/>
              <a:t>可以在板书给出明确说明。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给个门电路输入接 </a:t>
            </a:r>
            <a:r>
              <a:rPr lang="en-US" altLang="zh-CN" dirty="0"/>
              <a:t>0V</a:t>
            </a:r>
            <a:r>
              <a:rPr lang="zh-CN" altLang="en-US" dirty="0"/>
              <a:t>，</a:t>
            </a:r>
            <a:r>
              <a:rPr lang="en-US" altLang="zh-CN" dirty="0"/>
              <a:t>5V</a:t>
            </a:r>
            <a:r>
              <a:rPr lang="zh-CN" altLang="en-US" dirty="0"/>
              <a:t>，电阻时，万用表测量的数据？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给个门电路输入接 </a:t>
            </a:r>
            <a:r>
              <a:rPr lang="en-US" altLang="zh-CN" dirty="0"/>
              <a:t>0V</a:t>
            </a:r>
            <a:r>
              <a:rPr lang="zh-CN" altLang="en-US" dirty="0"/>
              <a:t>，</a:t>
            </a:r>
            <a:r>
              <a:rPr lang="en-US" altLang="zh-CN" dirty="0"/>
              <a:t>5V</a:t>
            </a:r>
            <a:r>
              <a:rPr lang="zh-CN" altLang="en-US" dirty="0"/>
              <a:t>，电阻时，万用表测量的数据？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理解，</a:t>
            </a:r>
            <a:r>
              <a:rPr lang="en-US" altLang="zh-CN" dirty="0"/>
              <a:t>IOH</a:t>
            </a:r>
            <a:r>
              <a:rPr lang="zh-CN" altLang="en-US" dirty="0"/>
              <a:t>为什么这么定义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传输延迟时间：几个</a:t>
            </a:r>
            <a:r>
              <a:rPr lang="en-US" altLang="zh-CN" dirty="0"/>
              <a:t>ns</a:t>
            </a:r>
            <a:r>
              <a:rPr lang="zh-CN" altLang="en-US" dirty="0"/>
              <a:t>；</a:t>
            </a:r>
            <a:r>
              <a:rPr lang="en-US" altLang="zh-CN" dirty="0" err="1"/>
              <a:t>TpLH</a:t>
            </a:r>
            <a:r>
              <a:rPr lang="zh-CN" altLang="en-US" dirty="0"/>
              <a:t>（</a:t>
            </a:r>
            <a:r>
              <a:rPr lang="en-US" altLang="zh-CN" dirty="0"/>
              <a:t>Tpd2</a:t>
            </a:r>
            <a:r>
              <a:rPr lang="zh-CN" altLang="en-US" dirty="0"/>
              <a:t>）大一些，因为</a:t>
            </a:r>
            <a:r>
              <a:rPr lang="en-US" altLang="zh-CN" dirty="0"/>
              <a:t>T5</a:t>
            </a:r>
            <a:r>
              <a:rPr lang="zh-CN" altLang="en-US"/>
              <a:t>从饱和到截止变化慢一些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动态功率在输入电平由高变低的时候出现脉冲电流：是因为</a:t>
            </a:r>
            <a:r>
              <a:rPr lang="en-US" altLang="zh-CN" dirty="0"/>
              <a:t>T5</a:t>
            </a:r>
            <a:r>
              <a:rPr lang="zh-CN" altLang="en-US" dirty="0"/>
              <a:t>由截止到导通快于</a:t>
            </a:r>
            <a:r>
              <a:rPr lang="en-US" altLang="zh-CN" dirty="0"/>
              <a:t>T3T4</a:t>
            </a:r>
            <a:r>
              <a:rPr lang="zh-CN" altLang="en-US"/>
              <a:t>的截止，此时三个三极管都导通，所以电源电流出现了一个峰值。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清华</a:t>
            </a:r>
            <a:r>
              <a:rPr lang="en-US" altLang="zh-CN" dirty="0" err="1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Vt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是温度电压当量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0.026v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也就是我们常用的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26mv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  <a:hlinkClick r:id="rId3"/>
              </a:rPr>
              <a:t>反向饱和电流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 对于分立元件 其典型值是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黑体" panose="02010609060101010101" pitchFamily="49" charset="-122"/>
                <a:cs typeface="+mn-cs"/>
              </a:rPr>
              <a:t>10^(-8)~10^(-14)A</a:t>
            </a:r>
            <a:endParaRPr lang="en-US" altLang="zh-CN" dirty="0"/>
          </a:p>
          <a:p>
            <a:r>
              <a:rPr lang="zh-CN" altLang="en-US" dirty="0"/>
              <a:t>数字模型，开关模型，要让二极管工作，得克服这个电压。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76-1AD5-4170-B991-3C3C98CA94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电压</a:t>
            </a:r>
            <a:r>
              <a:rPr lang="en-US" altLang="zh-CN" dirty="0"/>
              <a:t>-</a:t>
            </a:r>
            <a:r>
              <a:rPr lang="zh-CN" altLang="en-US" dirty="0"/>
              <a:t>电流的动态过程：</a:t>
            </a:r>
            <a:r>
              <a:rPr lang="en-US" altLang="zh-CN" dirty="0"/>
              <a:t>1</a:t>
            </a:r>
            <a:r>
              <a:rPr lang="zh-CN" altLang="en-US" dirty="0"/>
              <a:t>、扩散形成的延迟，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PN</a:t>
            </a:r>
            <a:r>
              <a:rPr lang="zh-CN" altLang="en-US" dirty="0"/>
              <a:t>结电荷形成反向电流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76-1AD5-4170-B991-3C3C98CA94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76-1AD5-4170-B991-3C3C98CA94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76-1AD5-4170-B991-3C3C98CA942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如果二极管与门串联？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366"/>
            <a:ext cx="7886700" cy="65279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8945"/>
            <a:ext cx="7886700" cy="515042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487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9767"/>
            <a:ext cx="813816" cy="3519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6AB32-464C-401F-BFCA-223EB6557C7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0B3BA-79C2-4B7C-B414-832AFB883E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2896" y="6282119"/>
            <a:ext cx="903288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67A8-7131-4CDF-A0AD-CF5F7551383D}" type="slidenum">
              <a:rPr lang="en-US" altLang="zh-CN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-15430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2FC0-08F1-40BC-A364-B94EA5D1BA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82880" y="6446711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0B3BA-79C2-4B7C-B414-832AFB883E45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>
    <p:blinds dir="vert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1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50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4" Type="http://schemas.openxmlformats.org/officeDocument/2006/relationships/notesSlide" Target="../notesSlides/notesSlide11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2.bin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2.png"/><Relationship Id="rId7" Type="http://schemas.openxmlformats.org/officeDocument/2006/relationships/image" Target="../media/image43.png"/><Relationship Id="rId6" Type="http://schemas.openxmlformats.org/officeDocument/2006/relationships/image" Target="../media/image44.png"/><Relationship Id="rId5" Type="http://schemas.openxmlformats.org/officeDocument/2006/relationships/image" Target="../media/image26.png"/><Relationship Id="rId4" Type="http://schemas.openxmlformats.org/officeDocument/2006/relationships/image" Target="../media/image61.png"/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3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3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jpeg"/><Relationship Id="rId3" Type="http://schemas.openxmlformats.org/officeDocument/2006/relationships/image" Target="../media/image63.png"/><Relationship Id="rId2" Type="http://schemas.openxmlformats.org/officeDocument/2006/relationships/image" Target="../media/image69.jpeg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14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5.png"/><Relationship Id="rId1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661411" y="2404630"/>
            <a:ext cx="7426325" cy="695325"/>
          </a:xfrm>
        </p:spPr>
        <p:txBody>
          <a:bodyPr/>
          <a:lstStyle/>
          <a:p>
            <a:pPr algn="ctr"/>
            <a:r>
              <a:rPr lang="zh-CN" altLang="en-US" dirty="0"/>
              <a:t>第二章 逻辑门电路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220046" y="3454703"/>
            <a:ext cx="4986870" cy="2317173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2.1 </a:t>
            </a:r>
            <a:r>
              <a:rPr lang="zh-CN" altLang="en-US" dirty="0"/>
              <a:t>分立元件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2.2 </a:t>
            </a:r>
            <a:r>
              <a:rPr lang="zh-CN" altLang="en-US" dirty="0"/>
              <a:t>分立元件门电路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2.3 </a:t>
            </a:r>
            <a:r>
              <a:rPr lang="zh-CN" altLang="en-US" dirty="0"/>
              <a:t>集成</a:t>
            </a:r>
            <a:r>
              <a:rPr lang="en-US" altLang="zh-CN" dirty="0"/>
              <a:t>TTL</a:t>
            </a:r>
            <a:r>
              <a:rPr lang="zh-CN" altLang="en-US" dirty="0"/>
              <a:t>门电路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2.4 </a:t>
            </a:r>
            <a:r>
              <a:rPr lang="zh-CN" altLang="en-US" dirty="0"/>
              <a:t>集成</a:t>
            </a:r>
            <a:r>
              <a:rPr lang="en-US" altLang="zh-CN" dirty="0"/>
              <a:t>CMOS</a:t>
            </a:r>
            <a:r>
              <a:rPr lang="zh-CN" altLang="en-US" dirty="0"/>
              <a:t>门电路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33350" y="2202869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门：</a:t>
            </a:r>
            <a:endParaRPr lang="zh-CN" altLang="en-US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电子开关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6" name="AutoShape 4"/>
          <p:cNvSpPr/>
          <p:nvPr/>
        </p:nvSpPr>
        <p:spPr bwMode="auto">
          <a:xfrm>
            <a:off x="1943100" y="1936169"/>
            <a:ext cx="434975" cy="2286000"/>
          </a:xfrm>
          <a:prstGeom prst="leftBrace">
            <a:avLst>
              <a:gd name="adj1" fmla="val 43796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3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086100" y="2107619"/>
            <a:ext cx="54864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满足一定条件时，电路允                           许信号通过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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开关接通 。</a:t>
            </a:r>
            <a:endParaRPr lang="zh-CN" altLang="en-US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305050" y="1642482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开门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状态：</a:t>
            </a:r>
            <a:endParaRPr lang="zh-CN" altLang="en-US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305050" y="3822119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关门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状态：</a:t>
            </a:r>
            <a:endParaRPr lang="zh-CN" altLang="en-US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086100" y="4450769"/>
            <a:ext cx="504825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条件不满足时，信号通不过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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开关断开 。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Times New Roman" panose="02020603050405020304" pitchFamily="18" charset="0"/>
              </a:rPr>
              <a:t>§2.2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Times New Roman" panose="02020603050405020304" pitchFamily="18" charset="0"/>
              </a:rPr>
              <a:t>分立元件门电路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 build="p"/>
      <p:bldP spid="105477" grpId="0" autoUpdateAnimBg="0"/>
      <p:bldP spid="105478" grpId="0" autoUpdateAnimBg="0"/>
      <p:bldP spid="105479" grpId="0" autoUpdateAnimBg="0"/>
      <p:bldP spid="1054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14300" y="2686050"/>
            <a:ext cx="106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00200" y="131445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endParaRPr lang="zh-CN" altLang="en-US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0" name="AutoShape 4"/>
          <p:cNvSpPr/>
          <p:nvPr/>
        </p:nvSpPr>
        <p:spPr bwMode="auto">
          <a:xfrm>
            <a:off x="996950" y="1644650"/>
            <a:ext cx="692150" cy="3175000"/>
          </a:xfrm>
          <a:prstGeom prst="leftBrace">
            <a:avLst>
              <a:gd name="adj1" fmla="val 38226"/>
              <a:gd name="adj2" fmla="val 51667"/>
            </a:avLst>
          </a:prstGeom>
          <a:noFill/>
          <a:ln w="571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3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1" name="AutoShape 5"/>
          <p:cNvSpPr/>
          <p:nvPr/>
        </p:nvSpPr>
        <p:spPr bwMode="auto">
          <a:xfrm>
            <a:off x="2928938" y="800100"/>
            <a:ext cx="322262" cy="1714500"/>
          </a:xfrm>
          <a:prstGeom prst="leftBrace">
            <a:avLst>
              <a:gd name="adj1" fmla="val 44335"/>
              <a:gd name="adj2" fmla="val 50000"/>
            </a:avLst>
          </a:prstGeom>
          <a:noFill/>
          <a:ln w="38100">
            <a:solidFill>
              <a:srgbClr val="0066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3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6502" name="Group 6"/>
          <p:cNvGrpSpPr/>
          <p:nvPr/>
        </p:nvGrpSpPr>
        <p:grpSpPr bwMode="auto">
          <a:xfrm>
            <a:off x="5353050" y="579438"/>
            <a:ext cx="2686050" cy="728662"/>
            <a:chOff x="3928" y="45"/>
            <a:chExt cx="1692" cy="459"/>
          </a:xfrm>
        </p:grpSpPr>
        <p:grpSp>
          <p:nvGrpSpPr>
            <p:cNvPr id="106503" name="Group 7"/>
            <p:cNvGrpSpPr/>
            <p:nvPr/>
          </p:nvGrpSpPr>
          <p:grpSpPr bwMode="auto">
            <a:xfrm>
              <a:off x="3928" y="184"/>
              <a:ext cx="1692" cy="264"/>
              <a:chOff x="2040" y="2128"/>
              <a:chExt cx="1692" cy="264"/>
            </a:xfrm>
          </p:grpSpPr>
          <p:sp>
            <p:nvSpPr>
              <p:cNvPr id="106504" name="Line 8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05" name="Line 9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06" name="Line 10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07" name="Oval 11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08" name="Oval 12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09" name="Oval 13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0" name="Oval 14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11" name="Arc 15"/>
            <p:cNvSpPr/>
            <p:nvPr/>
          </p:nvSpPr>
          <p:spPr bwMode="auto">
            <a:xfrm flipH="1">
              <a:off x="4696" y="45"/>
              <a:ext cx="248" cy="459"/>
            </a:xfrm>
            <a:custGeom>
              <a:avLst/>
              <a:gdLst>
                <a:gd name="G0" fmla="+- 0 0 0"/>
                <a:gd name="G1" fmla="+- 19657 0 0"/>
                <a:gd name="G2" fmla="+- 21600 0 0"/>
                <a:gd name="T0" fmla="*/ 8954 w 21600"/>
                <a:gd name="T1" fmla="*/ 0 h 19657"/>
                <a:gd name="T2" fmla="*/ 21600 w 21600"/>
                <a:gd name="T3" fmla="*/ 19657 h 19657"/>
                <a:gd name="T4" fmla="*/ 0 w 21600"/>
                <a:gd name="T5" fmla="*/ 19657 h 19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657" fill="none" extrusionOk="0">
                  <a:moveTo>
                    <a:pt x="8953" y="0"/>
                  </a:moveTo>
                  <a:cubicBezTo>
                    <a:pt x="16656" y="3508"/>
                    <a:pt x="21600" y="11192"/>
                    <a:pt x="21600" y="19657"/>
                  </a:cubicBezTo>
                </a:path>
                <a:path w="21600" h="19657" stroke="0" extrusionOk="0">
                  <a:moveTo>
                    <a:pt x="8953" y="0"/>
                  </a:moveTo>
                  <a:cubicBezTo>
                    <a:pt x="16656" y="3508"/>
                    <a:pt x="21600" y="11192"/>
                    <a:pt x="21600" y="19657"/>
                  </a:cubicBezTo>
                  <a:lnTo>
                    <a:pt x="0" y="19657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512" name="Group 16"/>
          <p:cNvGrpSpPr/>
          <p:nvPr/>
        </p:nvGrpSpPr>
        <p:grpSpPr bwMode="auto">
          <a:xfrm>
            <a:off x="5340350" y="1931988"/>
            <a:ext cx="2686050" cy="639762"/>
            <a:chOff x="3880" y="1301"/>
            <a:chExt cx="1692" cy="403"/>
          </a:xfrm>
        </p:grpSpPr>
        <p:grpSp>
          <p:nvGrpSpPr>
            <p:cNvPr id="106513" name="Group 17"/>
            <p:cNvGrpSpPr/>
            <p:nvPr/>
          </p:nvGrpSpPr>
          <p:grpSpPr bwMode="auto">
            <a:xfrm>
              <a:off x="3880" y="1440"/>
              <a:ext cx="1692" cy="264"/>
              <a:chOff x="2040" y="2128"/>
              <a:chExt cx="1692" cy="264"/>
            </a:xfrm>
          </p:grpSpPr>
          <p:sp>
            <p:nvSpPr>
              <p:cNvPr id="106514" name="Line 18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5" name="Line 19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6" name="Line 20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7" name="Oval 21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8" name="Oval 22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19" name="Oval 23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20" name="Oval 24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21" name="Arc 25"/>
            <p:cNvSpPr/>
            <p:nvPr/>
          </p:nvSpPr>
          <p:spPr bwMode="auto">
            <a:xfrm flipV="1">
              <a:off x="4664" y="1301"/>
              <a:ext cx="144" cy="378"/>
            </a:xfrm>
            <a:custGeom>
              <a:avLst/>
              <a:gdLst>
                <a:gd name="G0" fmla="+- 0 0 0"/>
                <a:gd name="G1" fmla="+- 20613 0 0"/>
                <a:gd name="G2" fmla="+- 21600 0 0"/>
                <a:gd name="T0" fmla="*/ 6454 w 21600"/>
                <a:gd name="T1" fmla="*/ 0 h 22732"/>
                <a:gd name="T2" fmla="*/ 21496 w 21600"/>
                <a:gd name="T3" fmla="*/ 22732 h 22732"/>
                <a:gd name="T4" fmla="*/ 0 w 21600"/>
                <a:gd name="T5" fmla="*/ 20613 h 2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732" fill="none" extrusionOk="0">
                  <a:moveTo>
                    <a:pt x="6454" y="-1"/>
                  </a:moveTo>
                  <a:cubicBezTo>
                    <a:pt x="15465" y="2821"/>
                    <a:pt x="21600" y="11169"/>
                    <a:pt x="21600" y="20613"/>
                  </a:cubicBezTo>
                  <a:cubicBezTo>
                    <a:pt x="21600" y="21320"/>
                    <a:pt x="21565" y="22027"/>
                    <a:pt x="21495" y="22731"/>
                  </a:cubicBezTo>
                </a:path>
                <a:path w="21600" h="22732" stroke="0" extrusionOk="0">
                  <a:moveTo>
                    <a:pt x="6454" y="-1"/>
                  </a:moveTo>
                  <a:cubicBezTo>
                    <a:pt x="15465" y="2821"/>
                    <a:pt x="21600" y="11169"/>
                    <a:pt x="21600" y="20613"/>
                  </a:cubicBezTo>
                  <a:cubicBezTo>
                    <a:pt x="21600" y="21320"/>
                    <a:pt x="21565" y="22027"/>
                    <a:pt x="21495" y="22731"/>
                  </a:cubicBezTo>
                  <a:lnTo>
                    <a:pt x="0" y="20613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251200" y="2159000"/>
            <a:ext cx="233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反向截止：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5676900" y="762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开关接通</a:t>
            </a:r>
            <a:endParaRPr lang="zh-CN" altLang="en-US" sz="320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5524500" y="14478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开关断开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1600200" y="443865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C,E)</a:t>
            </a:r>
            <a:endParaRPr lang="en-US" altLang="zh-CN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6" name="AutoShape 30"/>
          <p:cNvSpPr/>
          <p:nvPr/>
        </p:nvSpPr>
        <p:spPr bwMode="auto">
          <a:xfrm>
            <a:off x="2927350" y="3886200"/>
            <a:ext cx="311150" cy="1752600"/>
          </a:xfrm>
          <a:prstGeom prst="leftBrace">
            <a:avLst>
              <a:gd name="adj1" fmla="val 72468"/>
              <a:gd name="adj2" fmla="val 50000"/>
            </a:avLst>
          </a:prstGeom>
          <a:noFill/>
          <a:ln w="38100">
            <a:solidFill>
              <a:srgbClr val="0066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sz="36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3194050" y="3606800"/>
            <a:ext cx="236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饱和区： 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3232150" y="5359400"/>
            <a:ext cx="238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截止区：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6921500" y="3617913"/>
            <a:ext cx="2076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开关接通</a:t>
            </a:r>
            <a:endParaRPr lang="zh-CN" altLang="en-US" sz="32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6530" name="Group 34"/>
          <p:cNvGrpSpPr/>
          <p:nvPr/>
        </p:nvGrpSpPr>
        <p:grpSpPr bwMode="auto">
          <a:xfrm>
            <a:off x="6818313" y="4360863"/>
            <a:ext cx="1614487" cy="2420937"/>
            <a:chOff x="4639" y="2679"/>
            <a:chExt cx="1017" cy="1525"/>
          </a:xfrm>
        </p:grpSpPr>
        <p:grpSp>
          <p:nvGrpSpPr>
            <p:cNvPr id="106531" name="Group 35"/>
            <p:cNvGrpSpPr/>
            <p:nvPr/>
          </p:nvGrpSpPr>
          <p:grpSpPr bwMode="auto">
            <a:xfrm rot="5400000">
              <a:off x="4639" y="3312"/>
              <a:ext cx="1339" cy="243"/>
              <a:chOff x="2040" y="2128"/>
              <a:chExt cx="1692" cy="264"/>
            </a:xfrm>
          </p:grpSpPr>
          <p:sp>
            <p:nvSpPr>
              <p:cNvPr id="106532" name="Line 36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3" name="Line 37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4" name="Line 38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5" name="Oval 39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6" name="Oval 40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7" name="Oval 41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38" name="Oval 42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39" name="Arc 43"/>
            <p:cNvSpPr/>
            <p:nvPr/>
          </p:nvSpPr>
          <p:spPr bwMode="auto">
            <a:xfrm rot="-5400000">
              <a:off x="5344" y="3152"/>
              <a:ext cx="93" cy="519"/>
            </a:xfrm>
            <a:custGeom>
              <a:avLst/>
              <a:gdLst>
                <a:gd name="G0" fmla="+- 0 0 0"/>
                <a:gd name="G1" fmla="+- 21149 0 0"/>
                <a:gd name="G2" fmla="+- 21600 0 0"/>
                <a:gd name="T0" fmla="*/ 4393 w 21600"/>
                <a:gd name="T1" fmla="*/ 0 h 38604"/>
                <a:gd name="T2" fmla="*/ 12723 w 21600"/>
                <a:gd name="T3" fmla="*/ 38604 h 38604"/>
                <a:gd name="T4" fmla="*/ 0 w 21600"/>
                <a:gd name="T5" fmla="*/ 21149 h 38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04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8051"/>
                    <a:pt x="18301" y="34538"/>
                    <a:pt x="12723" y="38604"/>
                  </a:cubicBezTo>
                </a:path>
                <a:path w="21600" h="38604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8051"/>
                    <a:pt x="18301" y="34538"/>
                    <a:pt x="12723" y="38604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40" name="Group 44"/>
            <p:cNvGrpSpPr/>
            <p:nvPr/>
          </p:nvGrpSpPr>
          <p:grpSpPr bwMode="auto">
            <a:xfrm>
              <a:off x="4692" y="3376"/>
              <a:ext cx="365" cy="66"/>
              <a:chOff x="4692" y="3344"/>
              <a:chExt cx="365" cy="66"/>
            </a:xfrm>
          </p:grpSpPr>
          <p:sp>
            <p:nvSpPr>
              <p:cNvPr id="106541" name="Line 45"/>
              <p:cNvSpPr>
                <a:spLocks noChangeShapeType="1"/>
              </p:cNvSpPr>
              <p:nvPr/>
            </p:nvSpPr>
            <p:spPr bwMode="auto">
              <a:xfrm>
                <a:off x="4780" y="3372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42" name="Oval 46"/>
              <p:cNvSpPr>
                <a:spLocks noChangeArrowheads="1"/>
              </p:cNvSpPr>
              <p:nvPr/>
            </p:nvSpPr>
            <p:spPr bwMode="auto">
              <a:xfrm>
                <a:off x="4692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43" name="Oval 47"/>
              <p:cNvSpPr>
                <a:spLocks noChangeArrowheads="1"/>
              </p:cNvSpPr>
              <p:nvPr/>
            </p:nvSpPr>
            <p:spPr bwMode="auto">
              <a:xfrm>
                <a:off x="4980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44" name="Text Box 48"/>
            <p:cNvSpPr txBox="1">
              <a:spLocks noChangeArrowheads="1"/>
            </p:cNvSpPr>
            <p:nvPr/>
          </p:nvSpPr>
          <p:spPr bwMode="auto">
            <a:xfrm>
              <a:off x="5276" y="2679"/>
              <a:ext cx="3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545" name="Text Box 49"/>
            <p:cNvSpPr txBox="1">
              <a:spLocks noChangeArrowheads="1"/>
            </p:cNvSpPr>
            <p:nvPr/>
          </p:nvSpPr>
          <p:spPr bwMode="auto">
            <a:xfrm>
              <a:off x="5265" y="3839"/>
              <a:ext cx="2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546" name="Text Box 50"/>
            <p:cNvSpPr txBox="1">
              <a:spLocks noChangeArrowheads="1"/>
            </p:cNvSpPr>
            <p:nvPr/>
          </p:nvSpPr>
          <p:spPr bwMode="auto">
            <a:xfrm>
              <a:off x="4639" y="3379"/>
              <a:ext cx="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6547" name="Text Box 51"/>
          <p:cNvSpPr txBox="1">
            <a:spLocks noChangeArrowheads="1"/>
          </p:cNvSpPr>
          <p:nvPr/>
        </p:nvSpPr>
        <p:spPr bwMode="auto">
          <a:xfrm>
            <a:off x="4851400" y="5389563"/>
            <a:ext cx="2019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开关断开</a:t>
            </a:r>
            <a:endParaRPr lang="zh-CN" altLang="en-US" sz="320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48" name="Text Box 52"/>
          <p:cNvSpPr txBox="1">
            <a:spLocks noChangeArrowheads="1"/>
          </p:cNvSpPr>
          <p:nvPr/>
        </p:nvSpPr>
        <p:spPr bwMode="auto">
          <a:xfrm>
            <a:off x="3143250" y="571500"/>
            <a:ext cx="316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正向导通：     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6549" name="Group 53"/>
          <p:cNvGrpSpPr/>
          <p:nvPr/>
        </p:nvGrpSpPr>
        <p:grpSpPr bwMode="auto">
          <a:xfrm>
            <a:off x="4913313" y="2635250"/>
            <a:ext cx="2097087" cy="2632075"/>
            <a:chOff x="3383" y="1780"/>
            <a:chExt cx="1321" cy="1658"/>
          </a:xfrm>
        </p:grpSpPr>
        <p:grpSp>
          <p:nvGrpSpPr>
            <p:cNvPr id="106550" name="Group 54"/>
            <p:cNvGrpSpPr/>
            <p:nvPr/>
          </p:nvGrpSpPr>
          <p:grpSpPr bwMode="auto">
            <a:xfrm rot="5400000">
              <a:off x="3558" y="2446"/>
              <a:ext cx="1483" cy="357"/>
              <a:chOff x="3928" y="45"/>
              <a:chExt cx="1692" cy="459"/>
            </a:xfrm>
          </p:grpSpPr>
          <p:grpSp>
            <p:nvGrpSpPr>
              <p:cNvPr id="106551" name="Group 55"/>
              <p:cNvGrpSpPr/>
              <p:nvPr/>
            </p:nvGrpSpPr>
            <p:grpSpPr bwMode="auto">
              <a:xfrm>
                <a:off x="3928" y="184"/>
                <a:ext cx="1692" cy="264"/>
                <a:chOff x="2040" y="2128"/>
                <a:chExt cx="1692" cy="264"/>
              </a:xfrm>
            </p:grpSpPr>
            <p:sp>
              <p:nvSpPr>
                <p:cNvPr id="106552" name="Line 56"/>
                <p:cNvSpPr>
                  <a:spLocks noChangeShapeType="1"/>
                </p:cNvSpPr>
                <p:nvPr/>
              </p:nvSpPr>
              <p:spPr bwMode="auto">
                <a:xfrm>
                  <a:off x="2136" y="2328"/>
                  <a:ext cx="5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3" name="Line 57"/>
                <p:cNvSpPr>
                  <a:spLocks noChangeShapeType="1"/>
                </p:cNvSpPr>
                <p:nvPr/>
              </p:nvSpPr>
              <p:spPr bwMode="auto">
                <a:xfrm>
                  <a:off x="3136" y="235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4" name="Line 58"/>
                <p:cNvSpPr>
                  <a:spLocks noChangeShapeType="1"/>
                </p:cNvSpPr>
                <p:nvPr/>
              </p:nvSpPr>
              <p:spPr bwMode="auto">
                <a:xfrm>
                  <a:off x="2544" y="2128"/>
                  <a:ext cx="51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5" name="Oval 59"/>
                <p:cNvSpPr>
                  <a:spLocks noChangeArrowheads="1"/>
                </p:cNvSpPr>
                <p:nvPr/>
              </p:nvSpPr>
              <p:spPr bwMode="auto">
                <a:xfrm>
                  <a:off x="2616" y="2280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6" name="Oval 60"/>
                <p:cNvSpPr>
                  <a:spLocks noChangeArrowheads="1"/>
                </p:cNvSpPr>
                <p:nvPr/>
              </p:nvSpPr>
              <p:spPr bwMode="auto">
                <a:xfrm>
                  <a:off x="2040" y="2292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7" name="Oval 61"/>
                <p:cNvSpPr>
                  <a:spLocks noChangeArrowheads="1"/>
                </p:cNvSpPr>
                <p:nvPr/>
              </p:nvSpPr>
              <p:spPr bwMode="auto">
                <a:xfrm>
                  <a:off x="3648" y="2308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06558" name="Oval 62"/>
                <p:cNvSpPr>
                  <a:spLocks noChangeArrowheads="1"/>
                </p:cNvSpPr>
                <p:nvPr/>
              </p:nvSpPr>
              <p:spPr bwMode="auto">
                <a:xfrm>
                  <a:off x="3060" y="2304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zh-CN" altLang="en-US" sz="3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06559" name="Arc 63"/>
              <p:cNvSpPr/>
              <p:nvPr/>
            </p:nvSpPr>
            <p:spPr bwMode="auto">
              <a:xfrm flipH="1">
                <a:off x="4696" y="45"/>
                <a:ext cx="248" cy="459"/>
              </a:xfrm>
              <a:custGeom>
                <a:avLst/>
                <a:gdLst>
                  <a:gd name="G0" fmla="+- 0 0 0"/>
                  <a:gd name="G1" fmla="+- 19657 0 0"/>
                  <a:gd name="G2" fmla="+- 21600 0 0"/>
                  <a:gd name="T0" fmla="*/ 8954 w 21600"/>
                  <a:gd name="T1" fmla="*/ 0 h 19657"/>
                  <a:gd name="T2" fmla="*/ 21600 w 21600"/>
                  <a:gd name="T3" fmla="*/ 19657 h 19657"/>
                  <a:gd name="T4" fmla="*/ 0 w 21600"/>
                  <a:gd name="T5" fmla="*/ 19657 h 19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657" fill="none" extrusionOk="0">
                    <a:moveTo>
                      <a:pt x="8953" y="0"/>
                    </a:moveTo>
                    <a:cubicBezTo>
                      <a:pt x="16656" y="3508"/>
                      <a:pt x="21600" y="11192"/>
                      <a:pt x="21600" y="19657"/>
                    </a:cubicBezTo>
                  </a:path>
                  <a:path w="21600" h="19657" stroke="0" extrusionOk="0">
                    <a:moveTo>
                      <a:pt x="8953" y="0"/>
                    </a:moveTo>
                    <a:cubicBezTo>
                      <a:pt x="16656" y="3508"/>
                      <a:pt x="21600" y="11192"/>
                      <a:pt x="21600" y="19657"/>
                    </a:cubicBezTo>
                    <a:lnTo>
                      <a:pt x="0" y="19657"/>
                    </a:lnTo>
                    <a:close/>
                  </a:path>
                </a:pathLst>
              </a:custGeom>
              <a:noFill/>
              <a:ln w="38100">
                <a:solidFill>
                  <a:srgbClr val="99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6560" name="Text Box 64"/>
            <p:cNvSpPr txBox="1">
              <a:spLocks noChangeArrowheads="1"/>
            </p:cNvSpPr>
            <p:nvPr/>
          </p:nvSpPr>
          <p:spPr bwMode="auto">
            <a:xfrm>
              <a:off x="4220" y="1780"/>
              <a:ext cx="4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561" name="Text Box 65"/>
            <p:cNvSpPr txBox="1">
              <a:spLocks noChangeArrowheads="1"/>
            </p:cNvSpPr>
            <p:nvPr/>
          </p:nvSpPr>
          <p:spPr bwMode="auto">
            <a:xfrm>
              <a:off x="4217" y="3073"/>
              <a:ext cx="2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562" name="Text Box 66"/>
            <p:cNvSpPr txBox="1">
              <a:spLocks noChangeArrowheads="1"/>
            </p:cNvSpPr>
            <p:nvPr/>
          </p:nvSpPr>
          <p:spPr bwMode="auto">
            <a:xfrm>
              <a:off x="3383" y="2392"/>
              <a:ext cx="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6563" name="Group 67"/>
            <p:cNvGrpSpPr/>
            <p:nvPr/>
          </p:nvGrpSpPr>
          <p:grpSpPr bwMode="auto">
            <a:xfrm>
              <a:off x="3644" y="2560"/>
              <a:ext cx="365" cy="66"/>
              <a:chOff x="4692" y="3344"/>
              <a:chExt cx="365" cy="66"/>
            </a:xfrm>
          </p:grpSpPr>
          <p:sp>
            <p:nvSpPr>
              <p:cNvPr id="106564" name="Line 68"/>
              <p:cNvSpPr>
                <a:spLocks noChangeShapeType="1"/>
              </p:cNvSpPr>
              <p:nvPr/>
            </p:nvSpPr>
            <p:spPr bwMode="auto">
              <a:xfrm>
                <a:off x="4780" y="3372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65" name="Oval 69"/>
              <p:cNvSpPr>
                <a:spLocks noChangeArrowheads="1"/>
              </p:cNvSpPr>
              <p:nvPr/>
            </p:nvSpPr>
            <p:spPr bwMode="auto">
              <a:xfrm>
                <a:off x="4692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566" name="Oval 70"/>
              <p:cNvSpPr>
                <a:spLocks noChangeArrowheads="1"/>
              </p:cNvSpPr>
              <p:nvPr/>
            </p:nvSpPr>
            <p:spPr bwMode="auto">
              <a:xfrm>
                <a:off x="4980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zh-CN" altLang="en-US" sz="3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22" grpId="0" autoUpdateAnimBg="0" build="p"/>
      <p:bldP spid="106523" grpId="0" autoUpdateAnimBg="0"/>
      <p:bldP spid="106524" grpId="0" autoUpdateAnimBg="0"/>
      <p:bldP spid="106525" grpId="0" autoUpdateAnimBg="0"/>
      <p:bldP spid="106527" grpId="0" autoUpdateAnimBg="0"/>
      <p:bldP spid="106528" grpId="0" autoUpdateAnimBg="0"/>
      <p:bldP spid="106529" grpId="0" autoUpdateAnimBg="0"/>
      <p:bldP spid="106547" grpId="0" autoUpdateAnimBg="0"/>
      <p:bldP spid="1065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F0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Times New Roman" panose="02020603050405020304" pitchFamily="18" charset="0"/>
              </a:rPr>
              <a:t>§2</a:t>
            </a:r>
            <a:r>
              <a:rPr lang="en-US" altLang="zh-CN" dirty="0"/>
              <a:t>.2 </a:t>
            </a:r>
            <a:r>
              <a:rPr lang="zh-CN" altLang="en-US" dirty="0"/>
              <a:t>分立元件门电路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847157"/>
            <a:ext cx="45720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1</a:t>
            </a:r>
            <a:r>
              <a: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、与门电路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35780" y="2439262"/>
            <a:ext cx="0" cy="146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62893" y="2109625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34455" y="1858442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012910" y="1370377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1370377"/>
                <a:ext cx="613309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97" t="-11" r="-10170" b="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等腰三角形 9"/>
          <p:cNvSpPr/>
          <p:nvPr/>
        </p:nvSpPr>
        <p:spPr>
          <a:xfrm rot="5400000" flipV="1">
            <a:off x="1019201" y="2633738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65691" y="2564980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30041" y="2027719"/>
            <a:ext cx="44385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R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38912" y="2743200"/>
            <a:ext cx="1496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14528" y="3291840"/>
            <a:ext cx="1521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14528" y="3895344"/>
            <a:ext cx="1521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 flipV="1">
            <a:off x="1019202" y="3172225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65692" y="3103467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rot="5400000" flipV="1">
            <a:off x="1019201" y="3785882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65691" y="3717124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4891" y="2223203"/>
                <a:ext cx="526233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" y="2223203"/>
                <a:ext cx="526233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83" t="-16" r="-9726" b="9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4891" y="2770017"/>
                <a:ext cx="52783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" y="2770017"/>
                <a:ext cx="527837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83" t="-34" r="-9272" b="1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84891" y="3406587"/>
                <a:ext cx="50699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" y="3406587"/>
                <a:ext cx="506997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86" t="-104" r="-9756" b="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1935780" y="2979967"/>
            <a:ext cx="807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805868" y="2770017"/>
                <a:ext cx="50218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868" y="2770017"/>
                <a:ext cx="502189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87" t="-34" r="-9668" b="1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28419" y="4237238"/>
            <a:ext cx="8121044" cy="2629017"/>
            <a:chOff x="1305" y="6673"/>
            <a:chExt cx="12789" cy="4140"/>
          </a:xfrm>
        </p:grpSpPr>
        <p:sp>
          <p:nvSpPr>
            <p:cNvPr id="29" name="文本框 28"/>
            <p:cNvSpPr txBox="1"/>
            <p:nvPr/>
          </p:nvSpPr>
          <p:spPr>
            <a:xfrm>
              <a:off x="1556" y="6673"/>
              <a:ext cx="6067" cy="824"/>
            </a:xfrm>
            <a:prstGeom prst="rect">
              <a:avLst/>
            </a:prstGeom>
            <a:solidFill>
              <a:srgbClr val="FF33CC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输入低电平</a:t>
              </a: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——0.3V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1372" y="7516"/>
                  <a:ext cx="12722" cy="1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Wingdings" panose="05000000000000000000" pitchFamily="2" charset="2"/>
                    <a:buChar char="Ø"/>
                  </a:pP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有任意一端输入低电平，则二极管导通，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0.3+0.7)V=1V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，视为低电平</a:t>
                  </a:r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" y="7516"/>
                  <a:ext cx="12722" cy="1503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305" y="9000"/>
                  <a:ext cx="12722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Wingdings" panose="05000000000000000000" pitchFamily="2" charset="2"/>
                    <a:buChar char="Ø"/>
                  </a:pP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输入全为高电平，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</m:oMath>
                  </a14:m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通过</a:t>
                  </a:r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R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送往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kumimoji="0" lang="zh-CN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为高电平</a:t>
                  </a:r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" y="9000"/>
                  <a:ext cx="12722" cy="82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2802" y="9991"/>
              <a:ext cx="923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上拉电阻</a:t>
              </a:r>
              <a:r>
                <a:rPr kumimoji="0" lang="en-US" altLang="zh-CN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R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：信号端通过电阻接电源</a:t>
              </a:r>
              <a:endParaRPr kumimoji="0" lang="zh-CN" altLang="en-US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7275" y="1769745"/>
            <a:ext cx="2675890" cy="2667000"/>
            <a:chOff x="7665" y="2787"/>
            <a:chExt cx="4214" cy="4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9300" y="3277"/>
                  <a:ext cx="1325" cy="22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＆</m:t>
                        </m:r>
                      </m:oMath>
                    </m:oMathPara>
                  </a14:m>
                  <a:endParaRPr kumimoji="0" lang="zh-CN" altLang="en-US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" y="3277"/>
                  <a:ext cx="1325" cy="2217"/>
                </a:xfrm>
                <a:prstGeom prst="rect">
                  <a:avLst/>
                </a:prstGeom>
                <a:blipFill rotWithShape="1">
                  <a:blip r:embed="rId8"/>
                </a:blip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/>
            <p:cNvCxnSpPr/>
            <p:nvPr/>
          </p:nvCxnSpPr>
          <p:spPr>
            <a:xfrm>
              <a:off x="8186" y="3581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58" y="4255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186" y="4905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625" y="4274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673" y="2787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A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65" y="3561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B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75" y="4521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C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225" y="3491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F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02" y="6261"/>
              <a:ext cx="2523" cy="72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+mn-lt"/>
                </a:rPr>
                <a:t>F=A•B • C</a:t>
              </a:r>
              <a:endParaRPr lang="zh-CN" altLang="en-US" sz="24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839595" y="1702435"/>
            <a:ext cx="166370" cy="18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2770" y="2641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2</a:t>
            </a:r>
            <a:r>
              <a: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、或门电路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>
            <a:endCxn id="6" idx="0"/>
          </p:cNvCxnSpPr>
          <p:nvPr/>
        </p:nvCxnSpPr>
        <p:spPr>
          <a:xfrm flipH="1">
            <a:off x="3153655" y="1544985"/>
            <a:ext cx="1325" cy="1427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82093" y="2972305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53655" y="3290358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16200000" flipH="1" flipV="1">
            <a:off x="2191606" y="1435524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461675" y="1366765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49241" y="2890399"/>
            <a:ext cx="44385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R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658112" y="1544985"/>
            <a:ext cx="1496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633728" y="2093625"/>
            <a:ext cx="1521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633728" y="2703225"/>
            <a:ext cx="1521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 flipH="1" flipV="1">
            <a:off x="2191606" y="1974011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457023" y="1905252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6200000" flipH="1" flipV="1">
            <a:off x="2191607" y="2587668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461675" y="2518909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304091" y="1024988"/>
                <a:ext cx="526233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1" y="1024988"/>
                <a:ext cx="526233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83" t="-23" r="-9726" b="10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304091" y="1571802"/>
                <a:ext cx="52783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1" y="1571802"/>
                <a:ext cx="52783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83" t="-41" r="-9272" b="1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304091" y="2208372"/>
                <a:ext cx="50699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1" y="2208372"/>
                <a:ext cx="506997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86" t="-111" r="-9756" b="4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3154980" y="1781752"/>
            <a:ext cx="807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025068" y="1571802"/>
                <a:ext cx="50218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68" y="1571802"/>
                <a:ext cx="502189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87" t="-41" r="-9668" b="1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3003330" y="3637949"/>
            <a:ext cx="318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098746" y="3748098"/>
            <a:ext cx="143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21386" y="3541541"/>
            <a:ext cx="481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87680" y="3960008"/>
            <a:ext cx="8424672" cy="2415392"/>
            <a:chOff x="768" y="6236"/>
            <a:chExt cx="13267" cy="3804"/>
          </a:xfrm>
        </p:grpSpPr>
        <p:sp>
          <p:nvSpPr>
            <p:cNvPr id="42" name="文本框 41"/>
            <p:cNvSpPr txBox="1"/>
            <p:nvPr/>
          </p:nvSpPr>
          <p:spPr>
            <a:xfrm>
              <a:off x="768" y="6236"/>
              <a:ext cx="13267" cy="1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A,B,C</a:t>
              </a: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三个输入端中只要有一个是高电平，则该路二极管导通，输出</a:t>
              </a: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F</a:t>
              </a: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被钳制在高电平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68" y="7930"/>
              <a:ext cx="1225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当</a:t>
              </a: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A,B,C</a:t>
              </a: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输入均为低电平时，输出</a:t>
              </a: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F</a:t>
              </a:r>
              <a:r>
                <a: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为低电平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553" y="9218"/>
              <a:ext cx="85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下拉电阻</a:t>
              </a:r>
              <a:r>
                <a:rPr kumimoji="0" lang="en-US" altLang="zh-CN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R</a:t>
              </a: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：信号端通过电阻接地。</a:t>
              </a:r>
              <a:endParaRPr kumimoji="0" lang="zh-CN" altLang="en-US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13935" y="1196340"/>
            <a:ext cx="2675890" cy="2419985"/>
            <a:chOff x="7581" y="1884"/>
            <a:chExt cx="4214" cy="3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9216" y="2243"/>
                  <a:ext cx="1325" cy="22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altLang="zh-CN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" y="2243"/>
                  <a:ext cx="1325" cy="2217"/>
                </a:xfrm>
                <a:prstGeom prst="rect">
                  <a:avLst/>
                </a:prstGeom>
                <a:blipFill rotWithShape="1">
                  <a:blip r:embed="rId5"/>
                </a:blip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连接符 33"/>
            <p:cNvCxnSpPr/>
            <p:nvPr/>
          </p:nvCxnSpPr>
          <p:spPr>
            <a:xfrm>
              <a:off x="8102" y="2679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074" y="3352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102" y="4002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541" y="3371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7589" y="1884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A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581" y="2658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B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81" y="3473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C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141" y="2588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F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8793" y="5235"/>
            <a:ext cx="234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6" imgW="35661600" imgH="7010400" progId="Equation.DSMT4">
                    <p:embed/>
                  </p:oleObj>
                </mc:Choice>
                <mc:Fallback>
                  <p:oleObj name="Equation" r:id="rId6" imgW="35661600" imgH="7010400" progId="Equation.DSMT4">
                    <p:embed/>
                    <p:pic>
                      <p:nvPicPr>
                        <p:cNvPr id="0" name="对象 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793" y="5235"/>
                          <a:ext cx="2340" cy="460"/>
                        </a:xfrm>
                        <a:prstGeom prst="rect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650" y="286325"/>
            <a:ext cx="457200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3</a:t>
            </a:r>
            <a:r>
              <a: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、非门电路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31782" y="2733595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 rot="16200000">
            <a:off x="1256569" y="2574568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487157" y="2733594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924479" y="2439397"/>
            <a:ext cx="0" cy="612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924479" y="2439397"/>
            <a:ext cx="310100" cy="2226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924479" y="2884669"/>
            <a:ext cx="365759" cy="23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66384" y="3123208"/>
            <a:ext cx="0" cy="40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35904" y="1930514"/>
            <a:ext cx="0" cy="508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163017" y="1600877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234579" y="1091994"/>
            <a:ext cx="0" cy="508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234579" y="2137247"/>
            <a:ext cx="1176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flipV="1">
            <a:off x="2163017" y="3499623"/>
            <a:ext cx="214686" cy="36576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>
              <a:solidFill>
                <a:prstClr val="white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2234578" y="2010027"/>
            <a:ext cx="0" cy="349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2313034" y="1441853"/>
                <a:ext cx="516232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034" y="1441853"/>
                <a:ext cx="516232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71" t="-94" r="-8298" b="2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313034" y="785409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034" y="785409"/>
                <a:ext cx="613309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59" t="-127" r="-10207" b="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892470" y="2137245"/>
                <a:ext cx="537070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70" y="2137245"/>
                <a:ext cx="53707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55" t="-109" r="-7893" b="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87727" y="2402298"/>
                <a:ext cx="561285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7" y="2402298"/>
                <a:ext cx="561285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72" t="-22" r="62" b="1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2786399" y="2622464"/>
                <a:ext cx="53563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99" y="2622464"/>
                <a:ext cx="535639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4" t="-127" r="66" b="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797102" y="2081509"/>
            <a:ext cx="485029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822975" y="3179919"/>
            <a:ext cx="485029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895" y="4276090"/>
            <a:ext cx="9277350" cy="2400935"/>
            <a:chOff x="77" y="6734"/>
            <a:chExt cx="14610" cy="3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7" y="6734"/>
                  <a:ext cx="14611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=0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=1,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截止区相当于开关断开，输出端高电平。</a:t>
                  </a:r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6734"/>
                  <a:ext cx="14611" cy="82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7" y="7821"/>
                  <a:ext cx="14323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=1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a14:m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=0,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饱和区相当于开关接通，输出端低电平。</a:t>
                  </a:r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7821"/>
                  <a:ext cx="14323" cy="82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02" y="9013"/>
                  <a:ext cx="13998" cy="1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三极管输入高电平时，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kumimoji="0"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𝐁𝐒</m:t>
                          </m:r>
                        </m:sub>
                      </m:sSub>
                      <m:r>
                        <a:rPr kumimoji="0" lang="zh-CN" alt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三极管工作在深度饱和状态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，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输出低电平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𝐂𝐄</m:t>
                          </m:r>
                        </m:sub>
                      </m:sSub>
                      <m:r>
                        <a:rPr kumimoji="0"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0" lang="en-US" altLang="zh-CN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0" lang="en-US" altLang="zh-CN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0" lang="en-US" altLang="zh-CN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𝟑𝐕</m:t>
                      </m:r>
                    </m:oMath>
                  </a14:m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" y="9013"/>
                  <a:ext cx="13998" cy="150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5067935" y="1866265"/>
            <a:ext cx="2765425" cy="2156460"/>
            <a:chOff x="7981" y="2939"/>
            <a:chExt cx="4355" cy="3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9660" y="2939"/>
                  <a:ext cx="1325" cy="22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3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zh-CN" altLang="en-US" sz="3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" y="2939"/>
                  <a:ext cx="1325" cy="2217"/>
                </a:xfrm>
                <a:prstGeom prst="rect">
                  <a:avLst/>
                </a:prstGeom>
                <a:blipFill rotWithShape="1">
                  <a:blip r:embed="rId9"/>
                </a:blip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>
              <a:off x="8518" y="3918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222" y="3918"/>
              <a:ext cx="11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981" y="3483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A 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316" y="3122"/>
              <a:ext cx="654" cy="82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F</a:t>
              </a:r>
              <a:endParaRPr kumimoji="0" lang="zh-CN" altLang="en-US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0995" y="3833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9605" y="5735"/>
            <a:ext cx="108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10" imgW="16459200" imgH="9144000" progId="Equation.DSMT4">
                    <p:embed/>
                  </p:oleObj>
                </mc:Choice>
                <mc:Fallback>
                  <p:oleObj name="Equation" r:id="rId10" imgW="16459200" imgH="9144000" progId="Equation.DSMT4">
                    <p:embed/>
                    <p:pic>
                      <p:nvPicPr>
                        <p:cNvPr id="0" name="对象 4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605" y="5735"/>
                          <a:ext cx="1080" cy="600"/>
                        </a:xfrm>
                        <a:prstGeom prst="rect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151380" y="937895"/>
            <a:ext cx="166370" cy="18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5268" y="59449"/>
                <a:ext cx="7924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rPr>
                  <a:t>例：由分立元件设计异或计算 </a:t>
                </a:r>
                <a14:m>
                  <m:oMath xmlns:m="http://schemas.openxmlformats.org/officeDocument/2006/math">
                    <m:r>
                      <a:rPr kumimoji="0"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kumimoji="0"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kumimoji="0"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kumimoji="0"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kumimoji="0"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kumimoji="0"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8" y="59449"/>
                <a:ext cx="7924102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2346" y="2540552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6200000">
            <a:off x="1127133" y="2381525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57721" y="2540551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795043" y="2246354"/>
            <a:ext cx="0" cy="612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795043" y="2236657"/>
            <a:ext cx="310100" cy="2226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95043" y="2610898"/>
            <a:ext cx="365759" cy="23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36948" y="2849437"/>
            <a:ext cx="0" cy="272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06468" y="1727774"/>
            <a:ext cx="0" cy="508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33581" y="1398137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105143" y="1146954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05143" y="1934507"/>
            <a:ext cx="1176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flipV="1">
            <a:off x="2033581" y="3131772"/>
            <a:ext cx="214686" cy="36576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155851" y="2021213"/>
                <a:ext cx="53905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kumimoji="0"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51" y="2021213"/>
                <a:ext cx="53905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5" t="-2" r="-8370" b="-3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83598" y="658889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98" y="658889"/>
                <a:ext cx="61330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76" t="-91" r="-10190" b="2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3281936" y="1954729"/>
            <a:ext cx="0" cy="3801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38392" y="5174468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 rot="16200000">
            <a:off x="1163179" y="5015441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93767" y="5174467"/>
            <a:ext cx="437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831089" y="4880270"/>
            <a:ext cx="0" cy="612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831089" y="4870573"/>
            <a:ext cx="310100" cy="2226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831089" y="5244814"/>
            <a:ext cx="365759" cy="23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72994" y="5483353"/>
            <a:ext cx="0" cy="272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42514" y="4361690"/>
            <a:ext cx="0" cy="508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069627" y="4032053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141189" y="3780870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/>
        </p:nvSpPr>
        <p:spPr>
          <a:xfrm flipV="1">
            <a:off x="2069627" y="5765688"/>
            <a:ext cx="214686" cy="36576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218866" y="4686519"/>
                <a:ext cx="52783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kumimoji="0"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866" y="4686519"/>
                <a:ext cx="527837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3" t="-51" r="-9321" b="-3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/>
          <p:cNvCxnSpPr/>
          <p:nvPr/>
        </p:nvCxnSpPr>
        <p:spPr>
          <a:xfrm>
            <a:off x="1986139" y="3780870"/>
            <a:ext cx="298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21007" y="2540551"/>
            <a:ext cx="0" cy="110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99754" y="3645186"/>
            <a:ext cx="3764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92967" y="2817151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564529" y="2565968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4642984" y="2077903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84" y="2077903"/>
                <a:ext cx="613309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81" t="-42" r="-10185" b="1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stCxn id="56" idx="2"/>
          </p:cNvCxnSpPr>
          <p:nvPr/>
        </p:nvCxnSpPr>
        <p:spPr>
          <a:xfrm>
            <a:off x="4564529" y="3135204"/>
            <a:ext cx="0" cy="1433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136948" y="4568422"/>
            <a:ext cx="24275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等腰三角形 65"/>
          <p:cNvSpPr/>
          <p:nvPr/>
        </p:nvSpPr>
        <p:spPr>
          <a:xfrm rot="5400000" flipV="1">
            <a:off x="3806508" y="3527647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852998" y="3458889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等腰三角形 68"/>
          <p:cNvSpPr/>
          <p:nvPr/>
        </p:nvSpPr>
        <p:spPr>
          <a:xfrm rot="5400000" flipV="1">
            <a:off x="3804490" y="4460339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3850980" y="4391581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23560" y="5178724"/>
            <a:ext cx="0" cy="110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02307" y="6283359"/>
            <a:ext cx="3764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495520" y="5027555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567082" y="4776372"/>
            <a:ext cx="0" cy="25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4645537" y="4288307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537" y="4288307"/>
                <a:ext cx="61330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83" t="-35" r="-10183" b="11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/>
          <p:cNvCxnSpPr>
            <a:stCxn id="73" idx="2"/>
          </p:cNvCxnSpPr>
          <p:nvPr/>
        </p:nvCxnSpPr>
        <p:spPr>
          <a:xfrm>
            <a:off x="4567082" y="5345608"/>
            <a:ext cx="0" cy="937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3281936" y="5717400"/>
            <a:ext cx="12851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等腰三角形 78"/>
          <p:cNvSpPr/>
          <p:nvPr/>
        </p:nvSpPr>
        <p:spPr>
          <a:xfrm rot="5400000" flipV="1">
            <a:off x="3809061" y="6165820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855551" y="6097062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等腰三角形 80"/>
          <p:cNvSpPr/>
          <p:nvPr/>
        </p:nvSpPr>
        <p:spPr>
          <a:xfrm rot="5400000" flipV="1">
            <a:off x="3807043" y="5609317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3853533" y="5540559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564529" y="3829639"/>
            <a:ext cx="1982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564529" y="5911309"/>
            <a:ext cx="120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766816" y="4568422"/>
            <a:ext cx="0" cy="1342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766816" y="4568422"/>
            <a:ext cx="780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等腰三角形 95"/>
          <p:cNvSpPr/>
          <p:nvPr/>
        </p:nvSpPr>
        <p:spPr>
          <a:xfrm rot="16200000" flipH="1" flipV="1">
            <a:off x="6020619" y="3720177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286035" y="3651419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等腰三角形 97"/>
          <p:cNvSpPr/>
          <p:nvPr/>
        </p:nvSpPr>
        <p:spPr>
          <a:xfrm rot="16200000" flipH="1" flipV="1">
            <a:off x="6016526" y="4443168"/>
            <a:ext cx="311906" cy="21892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6281942" y="4374410"/>
            <a:ext cx="0" cy="37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547104" y="3829639"/>
            <a:ext cx="0" cy="1415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6555805" y="5549014"/>
            <a:ext cx="0" cy="508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482918" y="5219377"/>
            <a:ext cx="143123" cy="3180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396779" y="6154305"/>
            <a:ext cx="318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6492195" y="6264454"/>
            <a:ext cx="143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314835" y="6057897"/>
            <a:ext cx="481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397407" y="4568422"/>
                <a:ext cx="527837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7" y="4568422"/>
                <a:ext cx="52783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01" t="-54" r="-9254" b="13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262244" y="1929215"/>
                <a:ext cx="526233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4" y="1929215"/>
                <a:ext cx="526233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119" t="-20" r="-9690" b="10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连接符 114"/>
          <p:cNvCxnSpPr/>
          <p:nvPr/>
        </p:nvCxnSpPr>
        <p:spPr>
          <a:xfrm>
            <a:off x="6563756" y="4191079"/>
            <a:ext cx="788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/>
              <p:cNvSpPr/>
              <p:nvPr/>
            </p:nvSpPr>
            <p:spPr>
              <a:xfrm>
                <a:off x="7479111" y="3906461"/>
                <a:ext cx="478015" cy="523220"/>
              </a:xfrm>
              <a:prstGeom prst="rect">
                <a:avLst/>
              </a:prstGeom>
              <a:ln w="38100">
                <a:noFill/>
              </a:ln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kumimoji="0" lang="zh-CN" altLang="en-US" sz="1800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7" name="矩形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11" y="3906461"/>
                <a:ext cx="47801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7" t="-110" r="120" b="10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文本框 117"/>
          <p:cNvSpPr txBox="1"/>
          <p:nvPr/>
        </p:nvSpPr>
        <p:spPr>
          <a:xfrm>
            <a:off x="5530850" y="905510"/>
            <a:ext cx="3549015" cy="2245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缺点：</a:t>
            </a:r>
            <a:r>
              <a:rPr kumimoji="0" lang="en-US" altLang="zh-CN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1.</a:t>
            </a: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由分立元件构成电路输出的高低电平数值和输入高、低电平数值不相等；</a:t>
            </a:r>
            <a:r>
              <a:rPr kumimoji="0" lang="en-US" altLang="zh-CN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2.带负载能力差</a:t>
            </a: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。</a:t>
            </a:r>
            <a:endParaRPr kumimoji="0" lang="zh-CN" altLang="en-US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2434500" y="3614195"/>
                <a:ext cx="613309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00" y="3614195"/>
                <a:ext cx="613309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89" t="-95" r="-10178" b="3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23110" y="961390"/>
            <a:ext cx="166370" cy="18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469765" y="2425700"/>
            <a:ext cx="166370" cy="18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95800" y="4636135"/>
            <a:ext cx="166370" cy="18542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8" grpId="0" bldLvl="0" animBg="1"/>
      <p:bldP spid="1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6538" y="310069"/>
            <a:ext cx="4838700" cy="5847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§2</a:t>
            </a:r>
            <a:r>
              <a:rPr kumimoji="0" lang="en-US" altLang="zh-CN" sz="3200" noProof="0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3     TTL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集成门电路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Group 116"/>
          <p:cNvGrpSpPr/>
          <p:nvPr/>
        </p:nvGrpSpPr>
        <p:grpSpPr bwMode="auto">
          <a:xfrm>
            <a:off x="1841500" y="955675"/>
            <a:ext cx="7045324" cy="4114800"/>
            <a:chOff x="1160" y="602"/>
            <a:chExt cx="4438" cy="2592"/>
          </a:xfrm>
        </p:grpSpPr>
        <p:grpSp>
          <p:nvGrpSpPr>
            <p:cNvPr id="4" name="Group 107"/>
            <p:cNvGrpSpPr/>
            <p:nvPr/>
          </p:nvGrpSpPr>
          <p:grpSpPr bwMode="auto">
            <a:xfrm>
              <a:off x="2841" y="1610"/>
              <a:ext cx="336" cy="288"/>
              <a:chOff x="2200" y="1610"/>
              <a:chExt cx="336" cy="288"/>
            </a:xfrm>
          </p:grpSpPr>
          <p:sp>
            <p:nvSpPr>
              <p:cNvPr id="85" name="Line 6"/>
              <p:cNvSpPr>
                <a:spLocks noChangeShapeType="1"/>
              </p:cNvSpPr>
              <p:nvPr/>
            </p:nvSpPr>
            <p:spPr bwMode="auto">
              <a:xfrm>
                <a:off x="2392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2392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Line 8"/>
              <p:cNvSpPr>
                <a:spLocks noChangeShapeType="1"/>
              </p:cNvSpPr>
              <p:nvPr/>
            </p:nvSpPr>
            <p:spPr bwMode="auto">
              <a:xfrm flipV="1">
                <a:off x="2392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2200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" name="Group 111"/>
            <p:cNvGrpSpPr/>
            <p:nvPr/>
          </p:nvGrpSpPr>
          <p:grpSpPr bwMode="auto">
            <a:xfrm>
              <a:off x="4425" y="1610"/>
              <a:ext cx="336" cy="288"/>
              <a:chOff x="3784" y="1610"/>
              <a:chExt cx="336" cy="288"/>
            </a:xfrm>
          </p:grpSpPr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3976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3976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 flipV="1">
                <a:off x="3976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784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Group 112"/>
            <p:cNvGrpSpPr/>
            <p:nvPr/>
          </p:nvGrpSpPr>
          <p:grpSpPr bwMode="auto">
            <a:xfrm>
              <a:off x="4425" y="2186"/>
              <a:ext cx="336" cy="288"/>
              <a:chOff x="3784" y="2186"/>
              <a:chExt cx="336" cy="288"/>
            </a:xfrm>
          </p:grpSpPr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3976" y="218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8" name="Line 17"/>
              <p:cNvSpPr>
                <a:spLocks noChangeShapeType="1"/>
              </p:cNvSpPr>
              <p:nvPr/>
            </p:nvSpPr>
            <p:spPr bwMode="auto">
              <a:xfrm>
                <a:off x="3976" y="233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Line 18"/>
              <p:cNvSpPr>
                <a:spLocks noChangeShapeType="1"/>
              </p:cNvSpPr>
              <p:nvPr/>
            </p:nvSpPr>
            <p:spPr bwMode="auto">
              <a:xfrm flipV="1">
                <a:off x="3976" y="2186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>
                <a:off x="3784" y="233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" name="Group 110"/>
            <p:cNvGrpSpPr/>
            <p:nvPr/>
          </p:nvGrpSpPr>
          <p:grpSpPr bwMode="auto">
            <a:xfrm>
              <a:off x="3465" y="1274"/>
              <a:ext cx="336" cy="288"/>
              <a:chOff x="2824" y="1274"/>
              <a:chExt cx="336" cy="288"/>
            </a:xfrm>
          </p:grpSpPr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>
                <a:off x="3016" y="127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>
                <a:off x="3016" y="1418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 flipV="1">
                <a:off x="3016" y="127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>
                <a:off x="2824" y="1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" name="Group 108"/>
            <p:cNvGrpSpPr/>
            <p:nvPr/>
          </p:nvGrpSpPr>
          <p:grpSpPr bwMode="auto">
            <a:xfrm>
              <a:off x="1785" y="1562"/>
              <a:ext cx="720" cy="192"/>
              <a:chOff x="1144" y="1562"/>
              <a:chExt cx="720" cy="192"/>
            </a:xfrm>
          </p:grpSpPr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>
                <a:off x="1240" y="156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 flipH="1">
                <a:off x="1144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Line 28"/>
              <p:cNvSpPr>
                <a:spLocks noChangeShapeType="1"/>
              </p:cNvSpPr>
              <p:nvPr/>
            </p:nvSpPr>
            <p:spPr bwMode="auto">
              <a:xfrm flipH="1">
                <a:off x="1288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Line 29"/>
              <p:cNvSpPr>
                <a:spLocks noChangeShapeType="1"/>
              </p:cNvSpPr>
              <p:nvPr/>
            </p:nvSpPr>
            <p:spPr bwMode="auto">
              <a:xfrm flipH="1">
                <a:off x="143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Line 30"/>
              <p:cNvSpPr>
                <a:spLocks noChangeShapeType="1"/>
              </p:cNvSpPr>
              <p:nvPr/>
            </p:nvSpPr>
            <p:spPr bwMode="auto">
              <a:xfrm>
                <a:off x="167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69" y="1034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129" y="2474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4713" y="890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3753" y="2522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3129" y="938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2217" y="127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2217" y="746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217" y="746"/>
              <a:ext cx="26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2468" y="175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 flipH="1" flipV="1">
              <a:off x="3177" y="1178"/>
              <a:ext cx="9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177" y="74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3177" y="141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3177" y="189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3801" y="1562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3177" y="2330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4761" y="1894"/>
              <a:ext cx="0" cy="3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>
              <a:off x="3801" y="1754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761" y="746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4761" y="1130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801" y="1274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3801" y="2762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>
              <a:off x="3177" y="271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4761" y="2474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3177" y="3050"/>
              <a:ext cx="15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4665" y="319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1471" y="1754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1951" y="1754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1471" y="199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2095" y="1754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 flipH="1">
              <a:off x="1471" y="2234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983" y="602"/>
              <a:ext cx="4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160" y="1606"/>
              <a:ext cx="257" cy="75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151" y="1754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2255" y="108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3273" y="89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3168" y="161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5" name="Text Box 67"/>
            <p:cNvSpPr txBox="1">
              <a:spLocks noChangeArrowheads="1"/>
            </p:cNvSpPr>
            <p:nvPr/>
          </p:nvSpPr>
          <p:spPr bwMode="auto">
            <a:xfrm>
              <a:off x="3803" y="137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6" name="Text Box 68"/>
            <p:cNvSpPr txBox="1">
              <a:spLocks noChangeArrowheads="1"/>
            </p:cNvSpPr>
            <p:nvPr/>
          </p:nvSpPr>
          <p:spPr bwMode="auto">
            <a:xfrm>
              <a:off x="4848" y="161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" name="Text Box 69"/>
            <p:cNvSpPr txBox="1">
              <a:spLocks noChangeArrowheads="1"/>
            </p:cNvSpPr>
            <p:nvPr/>
          </p:nvSpPr>
          <p:spPr bwMode="auto">
            <a:xfrm>
              <a:off x="4800" y="228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 sz="2400" b="0" i="0" u="none" strike="noStrike" kern="0" cap="none" spc="0" normalizeH="0" baseline="-2500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8" name="Text Box 70"/>
            <p:cNvSpPr txBox="1">
              <a:spLocks noChangeArrowheads="1"/>
            </p:cNvSpPr>
            <p:nvPr/>
          </p:nvSpPr>
          <p:spPr bwMode="auto">
            <a:xfrm>
              <a:off x="3215" y="252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3839" y="257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4847" y="938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1" name="Line 73"/>
            <p:cNvSpPr>
              <a:spLocks noChangeShapeType="1"/>
            </p:cNvSpPr>
            <p:nvPr/>
          </p:nvSpPr>
          <p:spPr bwMode="auto">
            <a:xfrm>
              <a:off x="4761" y="209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5365" y="1961"/>
              <a:ext cx="23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3" name="Oval 81"/>
            <p:cNvSpPr>
              <a:spLocks noChangeArrowheads="1"/>
            </p:cNvSpPr>
            <p:nvPr/>
          </p:nvSpPr>
          <p:spPr bwMode="auto">
            <a:xfrm>
              <a:off x="3779" y="1721"/>
              <a:ext cx="48" cy="48"/>
            </a:xfrm>
            <a:prstGeom prst="ellipse">
              <a:avLst/>
            </a:prstGeom>
            <a:solidFill>
              <a:srgbClr val="FFFFFF"/>
            </a:solidFill>
            <a:ln w="28575" cap="sq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4" name="Oval 93"/>
            <p:cNvSpPr>
              <a:spLocks noChangeArrowheads="1"/>
            </p:cNvSpPr>
            <p:nvPr/>
          </p:nvSpPr>
          <p:spPr bwMode="auto">
            <a:xfrm>
              <a:off x="1398" y="1705"/>
              <a:ext cx="77" cy="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Oval 94"/>
            <p:cNvSpPr>
              <a:spLocks noChangeArrowheads="1"/>
            </p:cNvSpPr>
            <p:nvPr/>
          </p:nvSpPr>
          <p:spPr bwMode="auto">
            <a:xfrm>
              <a:off x="1377" y="1966"/>
              <a:ext cx="77" cy="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6" name="Oval 95"/>
            <p:cNvSpPr>
              <a:spLocks noChangeArrowheads="1"/>
            </p:cNvSpPr>
            <p:nvPr/>
          </p:nvSpPr>
          <p:spPr bwMode="auto">
            <a:xfrm>
              <a:off x="1388" y="2205"/>
              <a:ext cx="77" cy="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7" name="Oval 96"/>
            <p:cNvSpPr>
              <a:spLocks noChangeArrowheads="1"/>
            </p:cNvSpPr>
            <p:nvPr/>
          </p:nvSpPr>
          <p:spPr bwMode="auto">
            <a:xfrm>
              <a:off x="5311" y="2031"/>
              <a:ext cx="77" cy="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8" name="Oval 97"/>
            <p:cNvSpPr>
              <a:spLocks noChangeArrowheads="1"/>
            </p:cNvSpPr>
            <p:nvPr/>
          </p:nvSpPr>
          <p:spPr bwMode="auto">
            <a:xfrm>
              <a:off x="4887" y="695"/>
              <a:ext cx="77" cy="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Oval 98"/>
            <p:cNvSpPr>
              <a:spLocks noChangeArrowheads="1"/>
            </p:cNvSpPr>
            <p:nvPr/>
          </p:nvSpPr>
          <p:spPr bwMode="auto">
            <a:xfrm>
              <a:off x="3127" y="1369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" name="Oval 99"/>
            <p:cNvSpPr>
              <a:spLocks noChangeArrowheads="1"/>
            </p:cNvSpPr>
            <p:nvPr/>
          </p:nvSpPr>
          <p:spPr bwMode="auto">
            <a:xfrm>
              <a:off x="3127" y="2281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" name="Oval 100"/>
            <p:cNvSpPr>
              <a:spLocks noChangeArrowheads="1"/>
            </p:cNvSpPr>
            <p:nvPr/>
          </p:nvSpPr>
          <p:spPr bwMode="auto">
            <a:xfrm>
              <a:off x="3768" y="1695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>
              <a:off x="4724" y="1227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>
              <a:off x="4713" y="2042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>
              <a:off x="3757" y="3010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>
              <a:off x="4713" y="3010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Oval 114"/>
            <p:cNvSpPr>
              <a:spLocks noChangeArrowheads="1"/>
            </p:cNvSpPr>
            <p:nvPr/>
          </p:nvSpPr>
          <p:spPr bwMode="auto">
            <a:xfrm>
              <a:off x="3127" y="717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7" name="Oval 115"/>
            <p:cNvSpPr>
              <a:spLocks noChangeArrowheads="1"/>
            </p:cNvSpPr>
            <p:nvPr/>
          </p:nvSpPr>
          <p:spPr bwMode="auto">
            <a:xfrm>
              <a:off x="4725" y="717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9" name="Group 157"/>
          <p:cNvGrpSpPr/>
          <p:nvPr/>
        </p:nvGrpSpPr>
        <p:grpSpPr bwMode="auto">
          <a:xfrm>
            <a:off x="631825" y="4086225"/>
            <a:ext cx="3389313" cy="2486025"/>
            <a:chOff x="170" y="2444"/>
            <a:chExt cx="2135" cy="1566"/>
          </a:xfrm>
        </p:grpSpPr>
        <p:sp>
          <p:nvSpPr>
            <p:cNvPr id="98" name="Line 132"/>
            <p:cNvSpPr>
              <a:spLocks noChangeShapeType="1"/>
            </p:cNvSpPr>
            <p:nvPr/>
          </p:nvSpPr>
          <p:spPr bwMode="auto">
            <a:xfrm>
              <a:off x="473" y="3870"/>
              <a:ext cx="10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7" name="Line 131"/>
            <p:cNvSpPr>
              <a:spLocks noChangeShapeType="1"/>
            </p:cNvSpPr>
            <p:nvPr/>
          </p:nvSpPr>
          <p:spPr bwMode="auto">
            <a:xfrm>
              <a:off x="503" y="3536"/>
              <a:ext cx="10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459" y="3165"/>
              <a:ext cx="1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" name="Line 119"/>
            <p:cNvSpPr>
              <a:spLocks noChangeShapeType="1"/>
            </p:cNvSpPr>
            <p:nvPr/>
          </p:nvSpPr>
          <p:spPr bwMode="auto">
            <a:xfrm>
              <a:off x="1572" y="2634"/>
              <a:ext cx="0" cy="1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" name="Text Box 120"/>
            <p:cNvSpPr txBox="1">
              <a:spLocks noChangeArrowheads="1"/>
            </p:cNvSpPr>
            <p:nvPr/>
          </p:nvSpPr>
          <p:spPr bwMode="auto">
            <a:xfrm>
              <a:off x="1582" y="2444"/>
              <a:ext cx="41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3" name="Rectangle 121"/>
            <p:cNvSpPr>
              <a:spLocks noChangeArrowheads="1"/>
            </p:cNvSpPr>
            <p:nvPr/>
          </p:nvSpPr>
          <p:spPr bwMode="auto">
            <a:xfrm>
              <a:off x="1529" y="2794"/>
              <a:ext cx="87" cy="22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4" name="Group 122"/>
            <p:cNvGrpSpPr/>
            <p:nvPr/>
          </p:nvGrpSpPr>
          <p:grpSpPr bwMode="auto">
            <a:xfrm>
              <a:off x="984" y="3091"/>
              <a:ext cx="197" cy="148"/>
              <a:chOff x="1680" y="1968"/>
              <a:chExt cx="216" cy="192"/>
            </a:xfrm>
          </p:grpSpPr>
          <p:sp>
            <p:nvSpPr>
              <p:cNvPr id="121" name="AutoShape 123"/>
              <p:cNvSpPr>
                <a:spLocks noChangeArrowheads="1"/>
              </p:cNvSpPr>
              <p:nvPr/>
            </p:nvSpPr>
            <p:spPr bwMode="auto">
              <a:xfrm rot="-5400000">
                <a:off x="1728" y="1968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2" name="Line 12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5" name="Group 125"/>
            <p:cNvGrpSpPr/>
            <p:nvPr/>
          </p:nvGrpSpPr>
          <p:grpSpPr bwMode="auto">
            <a:xfrm>
              <a:off x="984" y="3462"/>
              <a:ext cx="197" cy="149"/>
              <a:chOff x="1680" y="1968"/>
              <a:chExt cx="216" cy="192"/>
            </a:xfrm>
          </p:grpSpPr>
          <p:sp>
            <p:nvSpPr>
              <p:cNvPr id="119" name="Line 127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0" name="AutoShape 126"/>
              <p:cNvSpPr>
                <a:spLocks noChangeArrowheads="1"/>
              </p:cNvSpPr>
              <p:nvPr/>
            </p:nvSpPr>
            <p:spPr bwMode="auto">
              <a:xfrm rot="-5400000">
                <a:off x="1728" y="1968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6" name="Group 128"/>
            <p:cNvGrpSpPr/>
            <p:nvPr/>
          </p:nvGrpSpPr>
          <p:grpSpPr bwMode="auto">
            <a:xfrm>
              <a:off x="984" y="3796"/>
              <a:ext cx="197" cy="149"/>
              <a:chOff x="1680" y="1968"/>
              <a:chExt cx="216" cy="192"/>
            </a:xfrm>
          </p:grpSpPr>
          <p:sp>
            <p:nvSpPr>
              <p:cNvPr id="117" name="AutoShape 129"/>
              <p:cNvSpPr>
                <a:spLocks noChangeArrowheads="1"/>
              </p:cNvSpPr>
              <p:nvPr/>
            </p:nvSpPr>
            <p:spPr bwMode="auto">
              <a:xfrm rot="-5400000">
                <a:off x="1728" y="1968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8" name="Line 13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9" name="Line 133"/>
            <p:cNvSpPr>
              <a:spLocks noChangeShapeType="1"/>
            </p:cNvSpPr>
            <p:nvPr/>
          </p:nvSpPr>
          <p:spPr bwMode="auto">
            <a:xfrm>
              <a:off x="1572" y="3017"/>
              <a:ext cx="0" cy="8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" name="Text Box 134"/>
            <p:cNvSpPr txBox="1">
              <a:spLocks noChangeArrowheads="1"/>
            </p:cNvSpPr>
            <p:nvPr/>
          </p:nvSpPr>
          <p:spPr bwMode="auto">
            <a:xfrm>
              <a:off x="197" y="3001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A  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1" name="Text Box 135"/>
            <p:cNvSpPr txBox="1">
              <a:spLocks noChangeArrowheads="1"/>
            </p:cNvSpPr>
            <p:nvPr/>
          </p:nvSpPr>
          <p:spPr bwMode="auto">
            <a:xfrm>
              <a:off x="194" y="3367"/>
              <a:ext cx="2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B 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2" name="Text Box 136"/>
            <p:cNvSpPr txBox="1">
              <a:spLocks noChangeArrowheads="1"/>
            </p:cNvSpPr>
            <p:nvPr/>
          </p:nvSpPr>
          <p:spPr bwMode="auto">
            <a:xfrm>
              <a:off x="170" y="3721"/>
              <a:ext cx="303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C 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3" name="Text Box 137"/>
            <p:cNvSpPr txBox="1">
              <a:spLocks noChangeArrowheads="1"/>
            </p:cNvSpPr>
            <p:nvPr/>
          </p:nvSpPr>
          <p:spPr bwMode="auto">
            <a:xfrm>
              <a:off x="1578" y="2763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104" name="Group 138"/>
            <p:cNvGrpSpPr/>
            <p:nvPr/>
          </p:nvGrpSpPr>
          <p:grpSpPr bwMode="auto">
            <a:xfrm flipH="1">
              <a:off x="1791" y="3091"/>
              <a:ext cx="197" cy="148"/>
              <a:chOff x="1680" y="1968"/>
              <a:chExt cx="216" cy="192"/>
            </a:xfrm>
          </p:grpSpPr>
          <p:sp>
            <p:nvSpPr>
              <p:cNvPr id="115" name="AutoShape 139"/>
              <p:cNvSpPr>
                <a:spLocks noChangeArrowheads="1"/>
              </p:cNvSpPr>
              <p:nvPr/>
            </p:nvSpPr>
            <p:spPr bwMode="auto">
              <a:xfrm rot="-5400000">
                <a:off x="1728" y="1968"/>
                <a:ext cx="144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6" name="Line 14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2040" y="3001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295" y="2866"/>
              <a:ext cx="28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07" name="Oval 147"/>
            <p:cNvSpPr>
              <a:spLocks noChangeArrowheads="1"/>
            </p:cNvSpPr>
            <p:nvPr/>
          </p:nvSpPr>
          <p:spPr bwMode="auto">
            <a:xfrm>
              <a:off x="1549" y="3148"/>
              <a:ext cx="43" cy="37"/>
            </a:xfrm>
            <a:prstGeom prst="ellipse">
              <a:avLst/>
            </a:prstGeom>
            <a:solidFill>
              <a:srgbClr val="3333CC"/>
            </a:solidFill>
            <a:ln w="28575" cap="sq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" name="Oval 148"/>
            <p:cNvSpPr>
              <a:spLocks noChangeArrowheads="1"/>
            </p:cNvSpPr>
            <p:nvPr/>
          </p:nvSpPr>
          <p:spPr bwMode="auto">
            <a:xfrm>
              <a:off x="1549" y="3519"/>
              <a:ext cx="43" cy="37"/>
            </a:xfrm>
            <a:prstGeom prst="ellipse">
              <a:avLst/>
            </a:prstGeom>
            <a:solidFill>
              <a:srgbClr val="3333CC"/>
            </a:solidFill>
            <a:ln w="28575" cap="sq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9" name="Oval 149"/>
            <p:cNvSpPr>
              <a:spLocks noChangeArrowheads="1"/>
            </p:cNvSpPr>
            <p:nvPr/>
          </p:nvSpPr>
          <p:spPr bwMode="auto">
            <a:xfrm>
              <a:off x="434" y="3129"/>
              <a:ext cx="76" cy="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0" name="Oval 150"/>
            <p:cNvSpPr>
              <a:spLocks noChangeArrowheads="1"/>
            </p:cNvSpPr>
            <p:nvPr/>
          </p:nvSpPr>
          <p:spPr bwMode="auto">
            <a:xfrm>
              <a:off x="434" y="3499"/>
              <a:ext cx="76" cy="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1" name="Oval 151"/>
            <p:cNvSpPr>
              <a:spLocks noChangeArrowheads="1"/>
            </p:cNvSpPr>
            <p:nvPr/>
          </p:nvSpPr>
          <p:spPr bwMode="auto">
            <a:xfrm>
              <a:off x="413" y="3846"/>
              <a:ext cx="76" cy="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" name="Oval 152"/>
            <p:cNvSpPr>
              <a:spLocks noChangeArrowheads="1"/>
            </p:cNvSpPr>
            <p:nvPr/>
          </p:nvSpPr>
          <p:spPr bwMode="auto">
            <a:xfrm>
              <a:off x="1532" y="2553"/>
              <a:ext cx="76" cy="7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" name="Oval 155"/>
            <p:cNvSpPr>
              <a:spLocks noChangeArrowheads="1"/>
            </p:cNvSpPr>
            <p:nvPr/>
          </p:nvSpPr>
          <p:spPr bwMode="auto">
            <a:xfrm>
              <a:off x="1543" y="3150"/>
              <a:ext cx="43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" name="Oval 156"/>
            <p:cNvSpPr>
              <a:spLocks noChangeArrowheads="1"/>
            </p:cNvSpPr>
            <p:nvPr/>
          </p:nvSpPr>
          <p:spPr bwMode="auto">
            <a:xfrm>
              <a:off x="1543" y="3520"/>
              <a:ext cx="43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3" name="AutoShape 159"/>
          <p:cNvSpPr>
            <a:spLocks noChangeArrowheads="1"/>
          </p:cNvSpPr>
          <p:nvPr/>
        </p:nvSpPr>
        <p:spPr bwMode="auto">
          <a:xfrm>
            <a:off x="327025" y="3206750"/>
            <a:ext cx="1122363" cy="1536700"/>
          </a:xfrm>
          <a:prstGeom prst="wedgeRoundRectCallout">
            <a:avLst>
              <a:gd name="adj1" fmla="val 102333"/>
              <a:gd name="adj2" fmla="val 49069"/>
              <a:gd name="adj3" fmla="val 16667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等效电路</a:t>
            </a:r>
            <a:endParaRPr kumimoji="1" lang="zh-CN" altLang="en-US" sz="28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" name="Text Box 162"/>
          <p:cNvSpPr txBox="1">
            <a:spLocks noChangeArrowheads="1"/>
          </p:cNvSpPr>
          <p:nvPr/>
        </p:nvSpPr>
        <p:spPr bwMode="auto">
          <a:xfrm>
            <a:off x="4068762" y="5877183"/>
            <a:ext cx="4841875" cy="5238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黑体" panose="02010609060101010101" pitchFamily="49" charset="-122"/>
              </a:rPr>
              <a:t>典型的电路，优美的作品！</a:t>
            </a:r>
            <a:endParaRPr kumimoji="0" lang="zh-CN" altLang="en-US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23" grpId="0" animBg="1" autoUpdateAnimBg="0"/>
      <p:bldP spid="1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3838" y="324178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一、与非门工作原理</a:t>
            </a:r>
            <a:endParaRPr lang="zh-CN" altLang="en-US" sz="2800" b="1" dirty="0"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197035" y="1016000"/>
            <a:ext cx="3486150" cy="9461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设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: 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L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=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(0.3V)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      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H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(3.6V)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2" name="Text Box 93"/>
          <p:cNvSpPr txBox="1">
            <a:spLocks noChangeArrowheads="1"/>
          </p:cNvSpPr>
          <p:nvPr/>
        </p:nvSpPr>
        <p:spPr bwMode="auto">
          <a:xfrm>
            <a:off x="214497" y="1898650"/>
            <a:ext cx="3554413" cy="1490664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、当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中  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     有“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0”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时， 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=0,V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=1,V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=1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214497" y="3487738"/>
            <a:ext cx="88677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流向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A, 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其电流为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IL 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be1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)/R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=1.4 mA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954272" y="4157663"/>
            <a:ext cx="3157538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b1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+V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be1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5" name="Text Box 96"/>
          <p:cNvSpPr txBox="1">
            <a:spLocks noChangeArrowheads="1"/>
          </p:cNvSpPr>
          <p:nvPr/>
        </p:nvSpPr>
        <p:spPr bwMode="auto">
          <a:xfrm>
            <a:off x="3111685" y="4827588"/>
            <a:ext cx="2641600" cy="4762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导致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、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截止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Text Box 99"/>
          <p:cNvSpPr txBox="1">
            <a:spLocks noChangeArrowheads="1"/>
          </p:cNvSpPr>
          <p:nvPr/>
        </p:nvSpPr>
        <p:spPr bwMode="auto">
          <a:xfrm>
            <a:off x="5681847" y="4760913"/>
            <a:ext cx="3744913" cy="4762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c2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≈V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cc   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、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导通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9" name="Text Box 100"/>
          <p:cNvSpPr txBox="1">
            <a:spLocks noChangeArrowheads="1"/>
          </p:cNvSpPr>
          <p:nvPr/>
        </p:nvSpPr>
        <p:spPr bwMode="auto">
          <a:xfrm>
            <a:off x="681222" y="5487988"/>
            <a:ext cx="2159000" cy="4762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输出电压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0" name="Text Box 101"/>
          <p:cNvSpPr txBox="1">
            <a:spLocks noChangeArrowheads="1"/>
          </p:cNvSpPr>
          <p:nvPr/>
        </p:nvSpPr>
        <p:spPr bwMode="auto">
          <a:xfrm>
            <a:off x="2541772" y="5416550"/>
            <a:ext cx="5141913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cc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be3</a:t>
            </a:r>
            <a:r>
              <a:rPr kumimoji="0" lang="en-US" altLang="zh-CN" sz="28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be4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=3.6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760413" y="6126163"/>
            <a:ext cx="6072187" cy="52322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输出电流 </a:t>
            </a:r>
            <a:r>
              <a:rPr kumimoji="0"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向外流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拉电流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700647" y="280511"/>
            <a:ext cx="5257369" cy="3398097"/>
            <a:chOff x="3778250" y="-104034"/>
            <a:chExt cx="5257369" cy="3398097"/>
          </a:xfrm>
        </p:grpSpPr>
        <p:grpSp>
          <p:nvGrpSpPr>
            <p:cNvPr id="3" name="Group 91"/>
            <p:cNvGrpSpPr/>
            <p:nvPr/>
          </p:nvGrpSpPr>
          <p:grpSpPr bwMode="auto">
            <a:xfrm>
              <a:off x="3778250" y="-104034"/>
              <a:ext cx="5192713" cy="3398097"/>
              <a:chOff x="348" y="956"/>
              <a:chExt cx="3010" cy="1652"/>
            </a:xfrm>
          </p:grpSpPr>
          <p:sp>
            <p:nvSpPr>
              <p:cNvPr id="4" name="Rectangle 90"/>
              <p:cNvSpPr>
                <a:spLocks noChangeArrowheads="1"/>
              </p:cNvSpPr>
              <p:nvPr/>
            </p:nvSpPr>
            <p:spPr bwMode="auto">
              <a:xfrm>
                <a:off x="348" y="956"/>
                <a:ext cx="3010" cy="16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 bwMode="auto">
              <a:xfrm>
                <a:off x="468" y="987"/>
                <a:ext cx="2844" cy="1522"/>
                <a:chOff x="1102" y="488"/>
                <a:chExt cx="4553" cy="2706"/>
              </a:xfrm>
            </p:grpSpPr>
            <p:grpSp>
              <p:nvGrpSpPr>
                <p:cNvPr id="6" name="Group 5"/>
                <p:cNvGrpSpPr/>
                <p:nvPr/>
              </p:nvGrpSpPr>
              <p:grpSpPr bwMode="auto">
                <a:xfrm>
                  <a:off x="2841" y="1610"/>
                  <a:ext cx="336" cy="288"/>
                  <a:chOff x="2200" y="1610"/>
                  <a:chExt cx="336" cy="288"/>
                </a:xfrm>
              </p:grpSpPr>
              <p:sp>
                <p:nvSpPr>
                  <p:cNvPr id="8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392" y="161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392" y="1754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9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92" y="1610"/>
                    <a:ext cx="144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1754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 bwMode="auto">
                <a:xfrm>
                  <a:off x="4425" y="1610"/>
                  <a:ext cx="336" cy="288"/>
                  <a:chOff x="3784" y="1610"/>
                  <a:chExt cx="336" cy="288"/>
                </a:xfrm>
              </p:grpSpPr>
              <p:sp>
                <p:nvSpPr>
                  <p:cNvPr id="8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976" y="161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976" y="1754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6" y="1610"/>
                    <a:ext cx="144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784" y="1754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8" name="Group 15"/>
                <p:cNvGrpSpPr/>
                <p:nvPr/>
              </p:nvGrpSpPr>
              <p:grpSpPr bwMode="auto">
                <a:xfrm>
                  <a:off x="4425" y="2186"/>
                  <a:ext cx="336" cy="288"/>
                  <a:chOff x="3784" y="2186"/>
                  <a:chExt cx="336" cy="288"/>
                </a:xfrm>
              </p:grpSpPr>
              <p:sp>
                <p:nvSpPr>
                  <p:cNvPr id="7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76" y="2186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76" y="2330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1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6" y="2186"/>
                    <a:ext cx="144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84" y="233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9" name="Group 20"/>
                <p:cNvGrpSpPr/>
                <p:nvPr/>
              </p:nvGrpSpPr>
              <p:grpSpPr bwMode="auto">
                <a:xfrm>
                  <a:off x="3465" y="1274"/>
                  <a:ext cx="336" cy="288"/>
                  <a:chOff x="2824" y="1274"/>
                  <a:chExt cx="336" cy="288"/>
                </a:xfrm>
              </p:grpSpPr>
              <p:sp>
                <p:nvSpPr>
                  <p:cNvPr id="7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16" y="1274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16" y="1418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7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6" y="1274"/>
                    <a:ext cx="144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824" y="141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0" name="Group 25"/>
                <p:cNvGrpSpPr/>
                <p:nvPr/>
              </p:nvGrpSpPr>
              <p:grpSpPr bwMode="auto">
                <a:xfrm>
                  <a:off x="1785" y="1562"/>
                  <a:ext cx="720" cy="192"/>
                  <a:chOff x="1144" y="1562"/>
                  <a:chExt cx="720" cy="192"/>
                </a:xfrm>
              </p:grpSpPr>
              <p:sp>
                <p:nvSpPr>
                  <p:cNvPr id="7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40" y="1562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44" y="1562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2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88" y="1562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3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2" y="1562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672" y="1562"/>
                    <a:ext cx="19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1" name="Rectangle 31"/>
                <p:cNvSpPr>
                  <a:spLocks noChangeArrowheads="1"/>
                </p:cNvSpPr>
                <p:nvPr/>
              </p:nvSpPr>
              <p:spPr bwMode="auto">
                <a:xfrm>
                  <a:off x="2169" y="1034"/>
                  <a:ext cx="96" cy="24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129" y="2474"/>
                  <a:ext cx="96" cy="24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" name="Rectangle 33"/>
                <p:cNvSpPr>
                  <a:spLocks noChangeArrowheads="1"/>
                </p:cNvSpPr>
                <p:nvPr/>
              </p:nvSpPr>
              <p:spPr bwMode="auto">
                <a:xfrm>
                  <a:off x="4713" y="890"/>
                  <a:ext cx="96" cy="24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4" name="Rectangle 34"/>
                <p:cNvSpPr>
                  <a:spLocks noChangeArrowheads="1"/>
                </p:cNvSpPr>
                <p:nvPr/>
              </p:nvSpPr>
              <p:spPr bwMode="auto">
                <a:xfrm>
                  <a:off x="3753" y="2522"/>
                  <a:ext cx="96" cy="24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Rectangle 35"/>
                <p:cNvSpPr>
                  <a:spLocks noChangeArrowheads="1"/>
                </p:cNvSpPr>
                <p:nvPr/>
              </p:nvSpPr>
              <p:spPr bwMode="auto">
                <a:xfrm>
                  <a:off x="3129" y="938"/>
                  <a:ext cx="96" cy="24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Line 36"/>
                <p:cNvSpPr>
                  <a:spLocks noChangeShapeType="1"/>
                </p:cNvSpPr>
                <p:nvPr/>
              </p:nvSpPr>
              <p:spPr bwMode="auto">
                <a:xfrm>
                  <a:off x="2217" y="127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Line 37"/>
                <p:cNvSpPr>
                  <a:spLocks noChangeShapeType="1"/>
                </p:cNvSpPr>
                <p:nvPr/>
              </p:nvSpPr>
              <p:spPr bwMode="auto">
                <a:xfrm>
                  <a:off x="2217" y="74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Line 38"/>
                <p:cNvSpPr>
                  <a:spLocks noChangeShapeType="1"/>
                </p:cNvSpPr>
                <p:nvPr/>
              </p:nvSpPr>
              <p:spPr bwMode="auto">
                <a:xfrm>
                  <a:off x="2217" y="746"/>
                  <a:ext cx="26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" name="Line 39"/>
                <p:cNvSpPr>
                  <a:spLocks noChangeShapeType="1"/>
                </p:cNvSpPr>
                <p:nvPr/>
              </p:nvSpPr>
              <p:spPr bwMode="auto">
                <a:xfrm>
                  <a:off x="2468" y="175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177" y="117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Line 41"/>
                <p:cNvSpPr>
                  <a:spLocks noChangeShapeType="1"/>
                </p:cNvSpPr>
                <p:nvPr/>
              </p:nvSpPr>
              <p:spPr bwMode="auto">
                <a:xfrm>
                  <a:off x="3177" y="74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Line 42"/>
                <p:cNvSpPr>
                  <a:spLocks noChangeShapeType="1"/>
                </p:cNvSpPr>
                <p:nvPr/>
              </p:nvSpPr>
              <p:spPr bwMode="auto">
                <a:xfrm>
                  <a:off x="3177" y="141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Line 43"/>
                <p:cNvSpPr>
                  <a:spLocks noChangeShapeType="1"/>
                </p:cNvSpPr>
                <p:nvPr/>
              </p:nvSpPr>
              <p:spPr bwMode="auto">
                <a:xfrm>
                  <a:off x="3177" y="1898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Line 44"/>
                <p:cNvSpPr>
                  <a:spLocks noChangeShapeType="1"/>
                </p:cNvSpPr>
                <p:nvPr/>
              </p:nvSpPr>
              <p:spPr bwMode="auto">
                <a:xfrm>
                  <a:off x="3801" y="1562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Line 45"/>
                <p:cNvSpPr>
                  <a:spLocks noChangeShapeType="1"/>
                </p:cNvSpPr>
                <p:nvPr/>
              </p:nvSpPr>
              <p:spPr bwMode="auto">
                <a:xfrm>
                  <a:off x="3177" y="2330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Line 46"/>
                <p:cNvSpPr>
                  <a:spLocks noChangeShapeType="1"/>
                </p:cNvSpPr>
                <p:nvPr/>
              </p:nvSpPr>
              <p:spPr bwMode="auto">
                <a:xfrm>
                  <a:off x="4761" y="1894"/>
                  <a:ext cx="0" cy="31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Line 47"/>
                <p:cNvSpPr>
                  <a:spLocks noChangeShapeType="1"/>
                </p:cNvSpPr>
                <p:nvPr/>
              </p:nvSpPr>
              <p:spPr bwMode="auto">
                <a:xfrm>
                  <a:off x="3801" y="1754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Line 48"/>
                <p:cNvSpPr>
                  <a:spLocks noChangeShapeType="1"/>
                </p:cNvSpPr>
                <p:nvPr/>
              </p:nvSpPr>
              <p:spPr bwMode="auto">
                <a:xfrm>
                  <a:off x="4761" y="74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Line 49"/>
                <p:cNvSpPr>
                  <a:spLocks noChangeShapeType="1"/>
                </p:cNvSpPr>
                <p:nvPr/>
              </p:nvSpPr>
              <p:spPr bwMode="auto">
                <a:xfrm>
                  <a:off x="4761" y="1130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Line 50"/>
                <p:cNvSpPr>
                  <a:spLocks noChangeShapeType="1"/>
                </p:cNvSpPr>
                <p:nvPr/>
              </p:nvSpPr>
              <p:spPr bwMode="auto">
                <a:xfrm>
                  <a:off x="3801" y="1274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Line 51"/>
                <p:cNvSpPr>
                  <a:spLocks noChangeShapeType="1"/>
                </p:cNvSpPr>
                <p:nvPr/>
              </p:nvSpPr>
              <p:spPr bwMode="auto">
                <a:xfrm>
                  <a:off x="3801" y="276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Line 52"/>
                <p:cNvSpPr>
                  <a:spLocks noChangeShapeType="1"/>
                </p:cNvSpPr>
                <p:nvPr/>
              </p:nvSpPr>
              <p:spPr bwMode="auto">
                <a:xfrm>
                  <a:off x="3177" y="271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Line 53"/>
                <p:cNvSpPr>
                  <a:spLocks noChangeShapeType="1"/>
                </p:cNvSpPr>
                <p:nvPr/>
              </p:nvSpPr>
              <p:spPr bwMode="auto">
                <a:xfrm>
                  <a:off x="4761" y="2474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4" name="Line 54"/>
                <p:cNvSpPr>
                  <a:spLocks noChangeShapeType="1"/>
                </p:cNvSpPr>
                <p:nvPr/>
              </p:nvSpPr>
              <p:spPr bwMode="auto">
                <a:xfrm>
                  <a:off x="3177" y="3050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" name="Line 55"/>
                <p:cNvSpPr>
                  <a:spLocks noChangeShapeType="1"/>
                </p:cNvSpPr>
                <p:nvPr/>
              </p:nvSpPr>
              <p:spPr bwMode="auto">
                <a:xfrm>
                  <a:off x="4665" y="319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6" name="Line 56"/>
                <p:cNvSpPr>
                  <a:spLocks noChangeShapeType="1"/>
                </p:cNvSpPr>
                <p:nvPr/>
              </p:nvSpPr>
              <p:spPr bwMode="auto">
                <a:xfrm>
                  <a:off x="1471" y="175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" name="Line 57"/>
                <p:cNvSpPr>
                  <a:spLocks noChangeShapeType="1"/>
                </p:cNvSpPr>
                <p:nvPr/>
              </p:nvSpPr>
              <p:spPr bwMode="auto">
                <a:xfrm>
                  <a:off x="1951" y="175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" name="Line 58"/>
                <p:cNvSpPr>
                  <a:spLocks noChangeShapeType="1"/>
                </p:cNvSpPr>
                <p:nvPr/>
              </p:nvSpPr>
              <p:spPr bwMode="auto">
                <a:xfrm>
                  <a:off x="1471" y="199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" name="Line 59"/>
                <p:cNvSpPr>
                  <a:spLocks noChangeShapeType="1"/>
                </p:cNvSpPr>
                <p:nvPr/>
              </p:nvSpPr>
              <p:spPr bwMode="auto">
                <a:xfrm>
                  <a:off x="2095" y="1754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471" y="2234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872" y="488"/>
                  <a:ext cx="683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+5V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02" y="1313"/>
                  <a:ext cx="378" cy="134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066" y="1586"/>
                  <a:ext cx="455" cy="51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1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181" y="968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R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1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99" y="774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R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2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095" y="1496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2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731" y="1257"/>
                  <a:ext cx="455" cy="51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3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73" y="1496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4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725" y="2171"/>
                  <a:ext cx="455" cy="51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5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41" y="2409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R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3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67" y="2455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R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5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73" y="822"/>
                  <a:ext cx="457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R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4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3" name="Line 73"/>
                <p:cNvSpPr>
                  <a:spLocks noChangeShapeType="1"/>
                </p:cNvSpPr>
                <p:nvPr/>
              </p:nvSpPr>
              <p:spPr bwMode="auto">
                <a:xfrm>
                  <a:off x="4761" y="2090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5310" y="1847"/>
                  <a:ext cx="345" cy="51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5" name="Oval 75"/>
                <p:cNvSpPr>
                  <a:spLocks noChangeArrowheads="1"/>
                </p:cNvSpPr>
                <p:nvPr/>
              </p:nvSpPr>
              <p:spPr bwMode="auto">
                <a:xfrm>
                  <a:off x="3779" y="1721"/>
                  <a:ext cx="48" cy="48"/>
                </a:xfrm>
                <a:prstGeom prst="ellipse">
                  <a:avLst/>
                </a:pr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6" name="Oval 76"/>
                <p:cNvSpPr>
                  <a:spLocks noChangeArrowheads="1"/>
                </p:cNvSpPr>
                <p:nvPr/>
              </p:nvSpPr>
              <p:spPr bwMode="auto">
                <a:xfrm>
                  <a:off x="1398" y="1705"/>
                  <a:ext cx="77" cy="7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" name="Oval 77"/>
                <p:cNvSpPr>
                  <a:spLocks noChangeArrowheads="1"/>
                </p:cNvSpPr>
                <p:nvPr/>
              </p:nvSpPr>
              <p:spPr bwMode="auto">
                <a:xfrm>
                  <a:off x="1377" y="1966"/>
                  <a:ext cx="77" cy="7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8" name="Oval 78"/>
                <p:cNvSpPr>
                  <a:spLocks noChangeArrowheads="1"/>
                </p:cNvSpPr>
                <p:nvPr/>
              </p:nvSpPr>
              <p:spPr bwMode="auto">
                <a:xfrm>
                  <a:off x="1388" y="2205"/>
                  <a:ext cx="77" cy="7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9" name="Oval 79"/>
                <p:cNvSpPr>
                  <a:spLocks noChangeArrowheads="1"/>
                </p:cNvSpPr>
                <p:nvPr/>
              </p:nvSpPr>
              <p:spPr bwMode="auto">
                <a:xfrm>
                  <a:off x="5311" y="2031"/>
                  <a:ext cx="77" cy="7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0" name="Oval 80"/>
                <p:cNvSpPr>
                  <a:spLocks noChangeArrowheads="1"/>
                </p:cNvSpPr>
                <p:nvPr/>
              </p:nvSpPr>
              <p:spPr bwMode="auto">
                <a:xfrm>
                  <a:off x="4887" y="695"/>
                  <a:ext cx="77" cy="77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" name="Oval 81"/>
                <p:cNvSpPr>
                  <a:spLocks noChangeArrowheads="1"/>
                </p:cNvSpPr>
                <p:nvPr/>
              </p:nvSpPr>
              <p:spPr bwMode="auto">
                <a:xfrm>
                  <a:off x="3127" y="1369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" name="Oval 82"/>
                <p:cNvSpPr>
                  <a:spLocks noChangeArrowheads="1"/>
                </p:cNvSpPr>
                <p:nvPr/>
              </p:nvSpPr>
              <p:spPr bwMode="auto">
                <a:xfrm>
                  <a:off x="3127" y="2281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3" name="Oval 83"/>
                <p:cNvSpPr>
                  <a:spLocks noChangeArrowheads="1"/>
                </p:cNvSpPr>
                <p:nvPr/>
              </p:nvSpPr>
              <p:spPr bwMode="auto">
                <a:xfrm>
                  <a:off x="3768" y="1695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" name="Oval 84"/>
                <p:cNvSpPr>
                  <a:spLocks noChangeArrowheads="1"/>
                </p:cNvSpPr>
                <p:nvPr/>
              </p:nvSpPr>
              <p:spPr bwMode="auto">
                <a:xfrm>
                  <a:off x="4724" y="1227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5" name="Oval 85"/>
                <p:cNvSpPr>
                  <a:spLocks noChangeArrowheads="1"/>
                </p:cNvSpPr>
                <p:nvPr/>
              </p:nvSpPr>
              <p:spPr bwMode="auto">
                <a:xfrm>
                  <a:off x="4713" y="2042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6" name="Oval 86"/>
                <p:cNvSpPr>
                  <a:spLocks noChangeArrowheads="1"/>
                </p:cNvSpPr>
                <p:nvPr/>
              </p:nvSpPr>
              <p:spPr bwMode="auto">
                <a:xfrm>
                  <a:off x="3757" y="3010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7" name="Oval 87"/>
                <p:cNvSpPr>
                  <a:spLocks noChangeArrowheads="1"/>
                </p:cNvSpPr>
                <p:nvPr/>
              </p:nvSpPr>
              <p:spPr bwMode="auto">
                <a:xfrm>
                  <a:off x="4713" y="3010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" name="Oval 88"/>
                <p:cNvSpPr>
                  <a:spLocks noChangeArrowheads="1"/>
                </p:cNvSpPr>
                <p:nvPr/>
              </p:nvSpPr>
              <p:spPr bwMode="auto">
                <a:xfrm>
                  <a:off x="3127" y="717"/>
                  <a:ext cx="77" cy="7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" name="Oval 89"/>
                <p:cNvSpPr>
                  <a:spLocks noChangeArrowheads="1"/>
                </p:cNvSpPr>
                <p:nvPr/>
              </p:nvSpPr>
              <p:spPr bwMode="auto">
                <a:xfrm>
                  <a:off x="4725" y="717"/>
                  <a:ext cx="77" cy="77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02" name="Group 105"/>
            <p:cNvGrpSpPr/>
            <p:nvPr/>
          </p:nvGrpSpPr>
          <p:grpSpPr bwMode="auto">
            <a:xfrm>
              <a:off x="4081984" y="668796"/>
              <a:ext cx="739775" cy="568325"/>
              <a:chOff x="2794" y="696"/>
              <a:chExt cx="466" cy="358"/>
            </a:xfrm>
          </p:grpSpPr>
          <p:sp>
            <p:nvSpPr>
              <p:cNvPr id="103" name="Freeform 103"/>
              <p:cNvSpPr/>
              <p:nvPr/>
            </p:nvSpPr>
            <p:spPr bwMode="auto">
              <a:xfrm>
                <a:off x="2978" y="696"/>
                <a:ext cx="282" cy="358"/>
              </a:xfrm>
              <a:custGeom>
                <a:avLst/>
                <a:gdLst>
                  <a:gd name="T0" fmla="*/ 282 w 282"/>
                  <a:gd name="T1" fmla="*/ 0 h 358"/>
                  <a:gd name="T2" fmla="*/ 282 w 282"/>
                  <a:gd name="T3" fmla="*/ 206 h 358"/>
                  <a:gd name="T4" fmla="*/ 130 w 282"/>
                  <a:gd name="T5" fmla="*/ 358 h 358"/>
                  <a:gd name="T6" fmla="*/ 0 w 282"/>
                  <a:gd name="T7" fmla="*/ 358 h 3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358">
                    <a:moveTo>
                      <a:pt x="282" y="0"/>
                    </a:moveTo>
                    <a:lnTo>
                      <a:pt x="282" y="206"/>
                    </a:lnTo>
                    <a:lnTo>
                      <a:pt x="130" y="358"/>
                    </a:lnTo>
                    <a:lnTo>
                      <a:pt x="0" y="35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Text Box 104"/>
              <p:cNvSpPr txBox="1">
                <a:spLocks noChangeArrowheads="1"/>
              </p:cNvSpPr>
              <p:nvPr/>
            </p:nvSpPr>
            <p:spPr bwMode="auto">
              <a:xfrm>
                <a:off x="2794" y="706"/>
                <a:ext cx="44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kumimoji="1" lang="en-US" altLang="zh-CN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IL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5" name="Group 108"/>
            <p:cNvGrpSpPr/>
            <p:nvPr/>
          </p:nvGrpSpPr>
          <p:grpSpPr bwMode="auto">
            <a:xfrm>
              <a:off x="8053455" y="810505"/>
              <a:ext cx="950913" cy="881062"/>
              <a:chOff x="5064" y="717"/>
              <a:chExt cx="599" cy="555"/>
            </a:xfrm>
          </p:grpSpPr>
          <p:sp>
            <p:nvSpPr>
              <p:cNvPr id="106" name="Freeform 106"/>
              <p:cNvSpPr/>
              <p:nvPr/>
            </p:nvSpPr>
            <p:spPr bwMode="auto">
              <a:xfrm>
                <a:off x="5064" y="717"/>
                <a:ext cx="305" cy="555"/>
              </a:xfrm>
              <a:custGeom>
                <a:avLst/>
                <a:gdLst>
                  <a:gd name="T0" fmla="*/ 0 w 305"/>
                  <a:gd name="T1" fmla="*/ 0 h 555"/>
                  <a:gd name="T2" fmla="*/ 0 w 305"/>
                  <a:gd name="T3" fmla="*/ 555 h 555"/>
                  <a:gd name="T4" fmla="*/ 305 w 305"/>
                  <a:gd name="T5" fmla="*/ 555 h 5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5" h="555">
                    <a:moveTo>
                      <a:pt x="0" y="0"/>
                    </a:moveTo>
                    <a:lnTo>
                      <a:pt x="0" y="555"/>
                    </a:lnTo>
                    <a:lnTo>
                      <a:pt x="305" y="55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5185" y="924"/>
                <a:ext cx="4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kumimoji="1" lang="en-US" altLang="zh-CN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OH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8" name="Text Box 64"/>
            <p:cNvSpPr txBox="1">
              <a:spLocks noChangeArrowheads="1"/>
            </p:cNvSpPr>
            <p:nvPr/>
          </p:nvSpPr>
          <p:spPr bwMode="auto">
            <a:xfrm>
              <a:off x="5162042" y="271506"/>
              <a:ext cx="561372" cy="4616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3K</a:t>
              </a:r>
              <a:endPara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幼圆" panose="02010509060101010101" pitchFamily="49" charset="-122"/>
              </a:endParaRPr>
            </a:p>
          </p:txBody>
        </p:sp>
        <p:sp>
          <p:nvSpPr>
            <p:cNvPr id="109" name="Text Box 64"/>
            <p:cNvSpPr txBox="1">
              <a:spLocks noChangeArrowheads="1"/>
            </p:cNvSpPr>
            <p:nvPr/>
          </p:nvSpPr>
          <p:spPr bwMode="auto">
            <a:xfrm>
              <a:off x="6384854" y="240825"/>
              <a:ext cx="875561" cy="4616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幼圆" panose="02010509060101010101" pitchFamily="49" charset="-122"/>
                </a:rPr>
                <a:t>750</a:t>
              </a:r>
              <a:r>
                <a:rPr lang="el-GR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Ω</a:t>
              </a:r>
              <a:endPara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幼圆" panose="02010509060101010101" pitchFamily="49" charset="-122"/>
              </a:endParaRPr>
            </a:p>
          </p:txBody>
        </p: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5345737" y="2205335"/>
              <a:ext cx="875561" cy="4616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36</a:t>
              </a:r>
              <a:r>
                <a:rPr kumimoji="1" lang="en-US" altLang="zh-CN" sz="2400" b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幼圆" panose="02010509060101010101" pitchFamily="49" charset="-122"/>
                </a:rPr>
                <a:t>0</a:t>
              </a:r>
              <a:r>
                <a:rPr lang="el-GR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Ω</a:t>
              </a:r>
              <a:endPara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幼圆" panose="02010509060101010101" pitchFamily="49" charset="-122"/>
              </a:endParaRPr>
            </a:p>
          </p:txBody>
        </p:sp>
        <p:sp>
          <p:nvSpPr>
            <p:cNvPr id="111" name="Text Box 64"/>
            <p:cNvSpPr txBox="1">
              <a:spLocks noChangeArrowheads="1"/>
            </p:cNvSpPr>
            <p:nvPr/>
          </p:nvSpPr>
          <p:spPr bwMode="auto">
            <a:xfrm>
              <a:off x="8160058" y="312599"/>
              <a:ext cx="875561" cy="4616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10</a:t>
              </a:r>
              <a:r>
                <a:rPr kumimoji="1" lang="en-US" altLang="zh-CN" sz="2400" b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幼圆" panose="02010509060101010101" pitchFamily="49" charset="-122"/>
                </a:rPr>
                <a:t>0</a:t>
              </a:r>
              <a:r>
                <a:rPr lang="el-GR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Ω</a:t>
              </a:r>
              <a:endPara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幼圆" panose="02010509060101010101" pitchFamily="49" charset="-122"/>
              </a:endParaRPr>
            </a:p>
          </p:txBody>
        </p:sp>
        <p:sp>
          <p:nvSpPr>
            <p:cNvPr id="112" name="Text Box 64"/>
            <p:cNvSpPr txBox="1">
              <a:spLocks noChangeArrowheads="1"/>
            </p:cNvSpPr>
            <p:nvPr/>
          </p:nvSpPr>
          <p:spPr bwMode="auto">
            <a:xfrm>
              <a:off x="7243438" y="2312957"/>
              <a:ext cx="561372" cy="4616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0" kern="0" dirty="0">
                  <a:solidFill>
                    <a:sysClr val="windowText" lastClr="000000"/>
                  </a:solidFill>
                  <a:ea typeface="幼圆" panose="02010509060101010101" pitchFamily="49" charset="-122"/>
                </a:rPr>
                <a:t>3K</a:t>
              </a:r>
              <a:endPara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1" grpId="0" autoUpdateAnimBg="0"/>
      <p:bldP spid="92" grpId="0" autoUpdateAnimBg="0"/>
      <p:bldP spid="93" grpId="0" autoUpdateAnimBg="0"/>
      <p:bldP spid="94" grpId="0" autoUpdateAnimBg="0"/>
      <p:bldP spid="95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4638" y="410359"/>
            <a:ext cx="26148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2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、当</a:t>
            </a:r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A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、</a:t>
            </a:r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B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、</a:t>
            </a:r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C</a:t>
            </a:r>
            <a:b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</a:br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       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全为“</a:t>
            </a:r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1”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时</a:t>
            </a:r>
            <a:endParaRPr lang="zh-CN" altLang="en-US" sz="2800" b="1" dirty="0"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3795713" y="444500"/>
            <a:ext cx="5192712" cy="3651136"/>
            <a:chOff x="348" y="956"/>
            <a:chExt cx="3010" cy="1652"/>
          </a:xfrm>
          <a:noFill/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48" y="956"/>
              <a:ext cx="3010" cy="1652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5" name="Group 6"/>
            <p:cNvGrpSpPr/>
            <p:nvPr/>
          </p:nvGrpSpPr>
          <p:grpSpPr bwMode="auto">
            <a:xfrm>
              <a:off x="468" y="987"/>
              <a:ext cx="2844" cy="1522"/>
              <a:chOff x="1102" y="488"/>
              <a:chExt cx="4553" cy="2706"/>
            </a:xfrm>
            <a:grpFill/>
          </p:grpSpPr>
          <p:grpSp>
            <p:nvGrpSpPr>
              <p:cNvPr id="6" name="Group 7"/>
              <p:cNvGrpSpPr/>
              <p:nvPr/>
            </p:nvGrpSpPr>
            <p:grpSpPr bwMode="auto">
              <a:xfrm>
                <a:off x="2841" y="1610"/>
                <a:ext cx="336" cy="288"/>
                <a:chOff x="2200" y="1610"/>
                <a:chExt cx="336" cy="288"/>
              </a:xfrm>
              <a:grpFill/>
            </p:grpSpPr>
            <p:sp>
              <p:nvSpPr>
                <p:cNvPr id="87" name="Line 8"/>
                <p:cNvSpPr>
                  <a:spLocks noChangeShapeType="1"/>
                </p:cNvSpPr>
                <p:nvPr/>
              </p:nvSpPr>
              <p:spPr bwMode="auto">
                <a:xfrm>
                  <a:off x="2392" y="1610"/>
                  <a:ext cx="0" cy="288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8" name="Line 9"/>
                <p:cNvSpPr>
                  <a:spLocks noChangeShapeType="1"/>
                </p:cNvSpPr>
                <p:nvPr/>
              </p:nvSpPr>
              <p:spPr bwMode="auto">
                <a:xfrm>
                  <a:off x="2392" y="1754"/>
                  <a:ext cx="144" cy="144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392" y="1610"/>
                  <a:ext cx="144" cy="96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0" name="Line 11"/>
                <p:cNvSpPr>
                  <a:spLocks noChangeShapeType="1"/>
                </p:cNvSpPr>
                <p:nvPr/>
              </p:nvSpPr>
              <p:spPr bwMode="auto">
                <a:xfrm>
                  <a:off x="2200" y="1754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4425" y="1610"/>
                <a:ext cx="336" cy="288"/>
                <a:chOff x="3784" y="1610"/>
                <a:chExt cx="336" cy="288"/>
              </a:xfrm>
              <a:grpFill/>
            </p:grpSpPr>
            <p:sp>
              <p:nvSpPr>
                <p:cNvPr id="83" name="Line 13"/>
                <p:cNvSpPr>
                  <a:spLocks noChangeShapeType="1"/>
                </p:cNvSpPr>
                <p:nvPr/>
              </p:nvSpPr>
              <p:spPr bwMode="auto">
                <a:xfrm>
                  <a:off x="3976" y="1610"/>
                  <a:ext cx="0" cy="288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4" name="Line 14"/>
                <p:cNvSpPr>
                  <a:spLocks noChangeShapeType="1"/>
                </p:cNvSpPr>
                <p:nvPr/>
              </p:nvSpPr>
              <p:spPr bwMode="auto">
                <a:xfrm>
                  <a:off x="3976" y="1754"/>
                  <a:ext cx="144" cy="144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976" y="1610"/>
                  <a:ext cx="144" cy="96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6" name="Line 16"/>
                <p:cNvSpPr>
                  <a:spLocks noChangeShapeType="1"/>
                </p:cNvSpPr>
                <p:nvPr/>
              </p:nvSpPr>
              <p:spPr bwMode="auto">
                <a:xfrm>
                  <a:off x="3784" y="1754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4425" y="2186"/>
                <a:ext cx="336" cy="288"/>
                <a:chOff x="3784" y="2186"/>
                <a:chExt cx="336" cy="288"/>
              </a:xfrm>
              <a:grpFill/>
            </p:grpSpPr>
            <p:sp>
              <p:nvSpPr>
                <p:cNvPr id="79" name="Line 18"/>
                <p:cNvSpPr>
                  <a:spLocks noChangeShapeType="1"/>
                </p:cNvSpPr>
                <p:nvPr/>
              </p:nvSpPr>
              <p:spPr bwMode="auto">
                <a:xfrm>
                  <a:off x="3976" y="2186"/>
                  <a:ext cx="0" cy="288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0" name="Line 19"/>
                <p:cNvSpPr>
                  <a:spLocks noChangeShapeType="1"/>
                </p:cNvSpPr>
                <p:nvPr/>
              </p:nvSpPr>
              <p:spPr bwMode="auto">
                <a:xfrm>
                  <a:off x="3976" y="2330"/>
                  <a:ext cx="144" cy="144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976" y="2186"/>
                  <a:ext cx="144" cy="96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2" name="Line 21"/>
                <p:cNvSpPr>
                  <a:spLocks noChangeShapeType="1"/>
                </p:cNvSpPr>
                <p:nvPr/>
              </p:nvSpPr>
              <p:spPr bwMode="auto">
                <a:xfrm>
                  <a:off x="3784" y="2330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 bwMode="auto">
              <a:xfrm>
                <a:off x="3465" y="1274"/>
                <a:ext cx="336" cy="288"/>
                <a:chOff x="2824" y="1274"/>
                <a:chExt cx="336" cy="288"/>
              </a:xfrm>
              <a:grpFill/>
            </p:grpSpPr>
            <p:sp>
              <p:nvSpPr>
                <p:cNvPr id="75" name="Line 23"/>
                <p:cNvSpPr>
                  <a:spLocks noChangeShapeType="1"/>
                </p:cNvSpPr>
                <p:nvPr/>
              </p:nvSpPr>
              <p:spPr bwMode="auto">
                <a:xfrm>
                  <a:off x="3016" y="1274"/>
                  <a:ext cx="0" cy="288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6" name="Line 24"/>
                <p:cNvSpPr>
                  <a:spLocks noChangeShapeType="1"/>
                </p:cNvSpPr>
                <p:nvPr/>
              </p:nvSpPr>
              <p:spPr bwMode="auto">
                <a:xfrm>
                  <a:off x="3016" y="1418"/>
                  <a:ext cx="144" cy="144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16" y="1274"/>
                  <a:ext cx="144" cy="96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8" name="Line 26"/>
                <p:cNvSpPr>
                  <a:spLocks noChangeShapeType="1"/>
                </p:cNvSpPr>
                <p:nvPr/>
              </p:nvSpPr>
              <p:spPr bwMode="auto">
                <a:xfrm>
                  <a:off x="2824" y="1418"/>
                  <a:ext cx="192" cy="0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0" name="Group 27"/>
              <p:cNvGrpSpPr/>
              <p:nvPr/>
            </p:nvGrpSpPr>
            <p:grpSpPr bwMode="auto">
              <a:xfrm>
                <a:off x="1785" y="1562"/>
                <a:ext cx="720" cy="192"/>
                <a:chOff x="1144" y="1562"/>
                <a:chExt cx="720" cy="192"/>
              </a:xfrm>
              <a:grpFill/>
            </p:grpSpPr>
            <p:sp>
              <p:nvSpPr>
                <p:cNvPr id="70" name="Line 28"/>
                <p:cNvSpPr>
                  <a:spLocks noChangeShapeType="1"/>
                </p:cNvSpPr>
                <p:nvPr/>
              </p:nvSpPr>
              <p:spPr bwMode="auto">
                <a:xfrm>
                  <a:off x="1240" y="1562"/>
                  <a:ext cx="624" cy="0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144" y="1562"/>
                  <a:ext cx="192" cy="192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288" y="1562"/>
                  <a:ext cx="192" cy="192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432" y="1562"/>
                  <a:ext cx="192" cy="192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4" name="Line 32"/>
                <p:cNvSpPr>
                  <a:spLocks noChangeShapeType="1"/>
                </p:cNvSpPr>
                <p:nvPr/>
              </p:nvSpPr>
              <p:spPr bwMode="auto">
                <a:xfrm>
                  <a:off x="1672" y="1562"/>
                  <a:ext cx="192" cy="192"/>
                </a:xfrm>
                <a:prstGeom prst="lin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2169" y="1034"/>
                <a:ext cx="96" cy="240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3129" y="2474"/>
                <a:ext cx="96" cy="240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Rectangle 35"/>
              <p:cNvSpPr>
                <a:spLocks noChangeArrowheads="1"/>
              </p:cNvSpPr>
              <p:nvPr/>
            </p:nvSpPr>
            <p:spPr bwMode="auto">
              <a:xfrm>
                <a:off x="4713" y="890"/>
                <a:ext cx="96" cy="240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Rectangle 36"/>
              <p:cNvSpPr>
                <a:spLocks noChangeArrowheads="1"/>
              </p:cNvSpPr>
              <p:nvPr/>
            </p:nvSpPr>
            <p:spPr bwMode="auto">
              <a:xfrm>
                <a:off x="3753" y="2522"/>
                <a:ext cx="96" cy="240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3129" y="938"/>
                <a:ext cx="96" cy="240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2217" y="1274"/>
                <a:ext cx="0" cy="288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Line 39"/>
              <p:cNvSpPr>
                <a:spLocks noChangeShapeType="1"/>
              </p:cNvSpPr>
              <p:nvPr/>
            </p:nvSpPr>
            <p:spPr bwMode="auto">
              <a:xfrm>
                <a:off x="2217" y="746"/>
                <a:ext cx="0" cy="288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Line 40"/>
              <p:cNvSpPr>
                <a:spLocks noChangeShapeType="1"/>
              </p:cNvSpPr>
              <p:nvPr/>
            </p:nvSpPr>
            <p:spPr bwMode="auto">
              <a:xfrm>
                <a:off x="2217" y="746"/>
                <a:ext cx="2688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2468" y="1754"/>
                <a:ext cx="384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 flipV="1">
                <a:off x="3177" y="1178"/>
                <a:ext cx="0" cy="432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43"/>
              <p:cNvSpPr>
                <a:spLocks noChangeShapeType="1"/>
              </p:cNvSpPr>
              <p:nvPr/>
            </p:nvSpPr>
            <p:spPr bwMode="auto">
              <a:xfrm>
                <a:off x="3177" y="746"/>
                <a:ext cx="0" cy="192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44"/>
              <p:cNvSpPr>
                <a:spLocks noChangeShapeType="1"/>
              </p:cNvSpPr>
              <p:nvPr/>
            </p:nvSpPr>
            <p:spPr bwMode="auto">
              <a:xfrm>
                <a:off x="3177" y="1418"/>
                <a:ext cx="336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45"/>
              <p:cNvSpPr>
                <a:spLocks noChangeShapeType="1"/>
              </p:cNvSpPr>
              <p:nvPr/>
            </p:nvSpPr>
            <p:spPr bwMode="auto">
              <a:xfrm>
                <a:off x="3177" y="1898"/>
                <a:ext cx="0" cy="576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46"/>
              <p:cNvSpPr>
                <a:spLocks noChangeShapeType="1"/>
              </p:cNvSpPr>
              <p:nvPr/>
            </p:nvSpPr>
            <p:spPr bwMode="auto">
              <a:xfrm>
                <a:off x="3801" y="1562"/>
                <a:ext cx="0" cy="96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Line 47"/>
              <p:cNvSpPr>
                <a:spLocks noChangeShapeType="1"/>
              </p:cNvSpPr>
              <p:nvPr/>
            </p:nvSpPr>
            <p:spPr bwMode="auto">
              <a:xfrm>
                <a:off x="3177" y="2330"/>
                <a:ext cx="1296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Line 48"/>
              <p:cNvSpPr>
                <a:spLocks noChangeShapeType="1"/>
              </p:cNvSpPr>
              <p:nvPr/>
            </p:nvSpPr>
            <p:spPr bwMode="auto">
              <a:xfrm>
                <a:off x="4761" y="1894"/>
                <a:ext cx="0" cy="314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Line 49"/>
              <p:cNvSpPr>
                <a:spLocks noChangeShapeType="1"/>
              </p:cNvSpPr>
              <p:nvPr/>
            </p:nvSpPr>
            <p:spPr bwMode="auto">
              <a:xfrm>
                <a:off x="3801" y="1754"/>
                <a:ext cx="672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Line 50"/>
              <p:cNvSpPr>
                <a:spLocks noChangeShapeType="1"/>
              </p:cNvSpPr>
              <p:nvPr/>
            </p:nvSpPr>
            <p:spPr bwMode="auto">
              <a:xfrm>
                <a:off x="4761" y="746"/>
                <a:ext cx="0" cy="144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Line 51"/>
              <p:cNvSpPr>
                <a:spLocks noChangeShapeType="1"/>
              </p:cNvSpPr>
              <p:nvPr/>
            </p:nvSpPr>
            <p:spPr bwMode="auto">
              <a:xfrm>
                <a:off x="4761" y="1130"/>
                <a:ext cx="0" cy="48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Line 52"/>
              <p:cNvSpPr>
                <a:spLocks noChangeShapeType="1"/>
              </p:cNvSpPr>
              <p:nvPr/>
            </p:nvSpPr>
            <p:spPr bwMode="auto">
              <a:xfrm>
                <a:off x="3801" y="1274"/>
                <a:ext cx="960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Line 53"/>
              <p:cNvSpPr>
                <a:spLocks noChangeShapeType="1"/>
              </p:cNvSpPr>
              <p:nvPr/>
            </p:nvSpPr>
            <p:spPr bwMode="auto">
              <a:xfrm>
                <a:off x="3801" y="2762"/>
                <a:ext cx="0" cy="288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Line 54"/>
              <p:cNvSpPr>
                <a:spLocks noChangeShapeType="1"/>
              </p:cNvSpPr>
              <p:nvPr/>
            </p:nvSpPr>
            <p:spPr bwMode="auto">
              <a:xfrm>
                <a:off x="3177" y="2714"/>
                <a:ext cx="0" cy="336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Line 55"/>
              <p:cNvSpPr>
                <a:spLocks noChangeShapeType="1"/>
              </p:cNvSpPr>
              <p:nvPr/>
            </p:nvSpPr>
            <p:spPr bwMode="auto">
              <a:xfrm>
                <a:off x="4761" y="2474"/>
                <a:ext cx="0" cy="72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Line 56"/>
              <p:cNvSpPr>
                <a:spLocks noChangeShapeType="1"/>
              </p:cNvSpPr>
              <p:nvPr/>
            </p:nvSpPr>
            <p:spPr bwMode="auto">
              <a:xfrm>
                <a:off x="3177" y="3050"/>
                <a:ext cx="1584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Line 57"/>
              <p:cNvSpPr>
                <a:spLocks noChangeShapeType="1"/>
              </p:cNvSpPr>
              <p:nvPr/>
            </p:nvSpPr>
            <p:spPr bwMode="auto">
              <a:xfrm>
                <a:off x="4665" y="3192"/>
                <a:ext cx="240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58"/>
              <p:cNvSpPr>
                <a:spLocks noChangeShapeType="1"/>
              </p:cNvSpPr>
              <p:nvPr/>
            </p:nvSpPr>
            <p:spPr bwMode="auto">
              <a:xfrm>
                <a:off x="1471" y="1754"/>
                <a:ext cx="336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Line 59"/>
              <p:cNvSpPr>
                <a:spLocks noChangeShapeType="1"/>
              </p:cNvSpPr>
              <p:nvPr/>
            </p:nvSpPr>
            <p:spPr bwMode="auto">
              <a:xfrm>
                <a:off x="1951" y="1754"/>
                <a:ext cx="0" cy="24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1471" y="1994"/>
                <a:ext cx="480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" name="Line 61"/>
              <p:cNvSpPr>
                <a:spLocks noChangeShapeType="1"/>
              </p:cNvSpPr>
              <p:nvPr/>
            </p:nvSpPr>
            <p:spPr bwMode="auto">
              <a:xfrm>
                <a:off x="2095" y="1754"/>
                <a:ext cx="0" cy="48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Line 62"/>
              <p:cNvSpPr>
                <a:spLocks noChangeShapeType="1"/>
              </p:cNvSpPr>
              <p:nvPr/>
            </p:nvSpPr>
            <p:spPr bwMode="auto">
              <a:xfrm flipH="1">
                <a:off x="1471" y="2234"/>
                <a:ext cx="624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Text Box 63"/>
              <p:cNvSpPr txBox="1">
                <a:spLocks noChangeArrowheads="1"/>
              </p:cNvSpPr>
              <p:nvPr/>
            </p:nvSpPr>
            <p:spPr bwMode="auto">
              <a:xfrm>
                <a:off x="4872" y="488"/>
                <a:ext cx="683" cy="51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+5V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2" name="Text Box 64"/>
              <p:cNvSpPr txBox="1">
                <a:spLocks noChangeArrowheads="1"/>
              </p:cNvSpPr>
              <p:nvPr/>
            </p:nvSpPr>
            <p:spPr bwMode="auto">
              <a:xfrm>
                <a:off x="1102" y="1313"/>
                <a:ext cx="378" cy="1344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3" name="Text Box 65"/>
              <p:cNvSpPr txBox="1">
                <a:spLocks noChangeArrowheads="1"/>
              </p:cNvSpPr>
              <p:nvPr/>
            </p:nvSpPr>
            <p:spPr bwMode="auto">
              <a:xfrm>
                <a:off x="2066" y="1586"/>
                <a:ext cx="455" cy="513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4" name="Text Box 66"/>
              <p:cNvSpPr txBox="1">
                <a:spLocks noChangeArrowheads="1"/>
              </p:cNvSpPr>
              <p:nvPr/>
            </p:nvSpPr>
            <p:spPr bwMode="auto">
              <a:xfrm>
                <a:off x="2181" y="968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Text Box 67"/>
              <p:cNvSpPr txBox="1">
                <a:spLocks noChangeArrowheads="1"/>
              </p:cNvSpPr>
              <p:nvPr/>
            </p:nvSpPr>
            <p:spPr bwMode="auto">
              <a:xfrm>
                <a:off x="3199" y="774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Text Box 68"/>
              <p:cNvSpPr txBox="1">
                <a:spLocks noChangeArrowheads="1"/>
              </p:cNvSpPr>
              <p:nvPr/>
            </p:nvSpPr>
            <p:spPr bwMode="auto">
              <a:xfrm>
                <a:off x="3095" y="1496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" name="Text Box 69"/>
              <p:cNvSpPr txBox="1">
                <a:spLocks noChangeArrowheads="1"/>
              </p:cNvSpPr>
              <p:nvPr/>
            </p:nvSpPr>
            <p:spPr bwMode="auto">
              <a:xfrm>
                <a:off x="3731" y="1257"/>
                <a:ext cx="455" cy="513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8" name="Text Box 70"/>
              <p:cNvSpPr txBox="1">
                <a:spLocks noChangeArrowheads="1"/>
              </p:cNvSpPr>
              <p:nvPr/>
            </p:nvSpPr>
            <p:spPr bwMode="auto">
              <a:xfrm>
                <a:off x="4773" y="1496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9" name="Text Box 71"/>
              <p:cNvSpPr txBox="1">
                <a:spLocks noChangeArrowheads="1"/>
              </p:cNvSpPr>
              <p:nvPr/>
            </p:nvSpPr>
            <p:spPr bwMode="auto">
              <a:xfrm>
                <a:off x="4725" y="2171"/>
                <a:ext cx="455" cy="513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0" name="Text Box 72"/>
              <p:cNvSpPr txBox="1">
                <a:spLocks noChangeArrowheads="1"/>
              </p:cNvSpPr>
              <p:nvPr/>
            </p:nvSpPr>
            <p:spPr bwMode="auto">
              <a:xfrm>
                <a:off x="3141" y="2409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Text Box 73"/>
              <p:cNvSpPr txBox="1">
                <a:spLocks noChangeArrowheads="1"/>
              </p:cNvSpPr>
              <p:nvPr/>
            </p:nvSpPr>
            <p:spPr bwMode="auto">
              <a:xfrm>
                <a:off x="3767" y="2455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Text Box 74"/>
              <p:cNvSpPr txBox="1">
                <a:spLocks noChangeArrowheads="1"/>
              </p:cNvSpPr>
              <p:nvPr/>
            </p:nvSpPr>
            <p:spPr bwMode="auto">
              <a:xfrm>
                <a:off x="4773" y="822"/>
                <a:ext cx="457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3" name="Line 75"/>
              <p:cNvSpPr>
                <a:spLocks noChangeShapeType="1"/>
              </p:cNvSpPr>
              <p:nvPr/>
            </p:nvSpPr>
            <p:spPr bwMode="auto">
              <a:xfrm>
                <a:off x="4761" y="2090"/>
                <a:ext cx="576" cy="0"/>
              </a:xfrm>
              <a:prstGeom prst="lin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Text Box 76"/>
              <p:cNvSpPr txBox="1">
                <a:spLocks noChangeArrowheads="1"/>
              </p:cNvSpPr>
              <p:nvPr/>
            </p:nvSpPr>
            <p:spPr bwMode="auto">
              <a:xfrm>
                <a:off x="5310" y="1847"/>
                <a:ext cx="345" cy="517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Oval 77"/>
              <p:cNvSpPr>
                <a:spLocks noChangeArrowheads="1"/>
              </p:cNvSpPr>
              <p:nvPr/>
            </p:nvSpPr>
            <p:spPr bwMode="auto">
              <a:xfrm>
                <a:off x="3779" y="1721"/>
                <a:ext cx="48" cy="48"/>
              </a:xfrm>
              <a:prstGeom prst="ellipse">
                <a:avLst/>
              </a:prstGeom>
              <a:grpFill/>
              <a:ln w="28575" cap="sq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Oval 78"/>
              <p:cNvSpPr>
                <a:spLocks noChangeArrowheads="1"/>
              </p:cNvSpPr>
              <p:nvPr/>
            </p:nvSpPr>
            <p:spPr bwMode="auto">
              <a:xfrm>
                <a:off x="1398" y="1705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Oval 79"/>
              <p:cNvSpPr>
                <a:spLocks noChangeArrowheads="1"/>
              </p:cNvSpPr>
              <p:nvPr/>
            </p:nvSpPr>
            <p:spPr bwMode="auto">
              <a:xfrm>
                <a:off x="1377" y="1966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Oval 80"/>
              <p:cNvSpPr>
                <a:spLocks noChangeArrowheads="1"/>
              </p:cNvSpPr>
              <p:nvPr/>
            </p:nvSpPr>
            <p:spPr bwMode="auto">
              <a:xfrm>
                <a:off x="1388" y="2205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Oval 81"/>
              <p:cNvSpPr>
                <a:spLocks noChangeArrowheads="1"/>
              </p:cNvSpPr>
              <p:nvPr/>
            </p:nvSpPr>
            <p:spPr bwMode="auto">
              <a:xfrm>
                <a:off x="5311" y="2031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Oval 82"/>
              <p:cNvSpPr>
                <a:spLocks noChangeArrowheads="1"/>
              </p:cNvSpPr>
              <p:nvPr/>
            </p:nvSpPr>
            <p:spPr bwMode="auto">
              <a:xfrm>
                <a:off x="4887" y="695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3127" y="1369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Oval 84"/>
              <p:cNvSpPr>
                <a:spLocks noChangeArrowheads="1"/>
              </p:cNvSpPr>
              <p:nvPr/>
            </p:nvSpPr>
            <p:spPr bwMode="auto">
              <a:xfrm>
                <a:off x="3127" y="2281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3" name="Oval 85"/>
              <p:cNvSpPr>
                <a:spLocks noChangeArrowheads="1"/>
              </p:cNvSpPr>
              <p:nvPr/>
            </p:nvSpPr>
            <p:spPr bwMode="auto">
              <a:xfrm>
                <a:off x="3768" y="1695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4" name="Oval 86"/>
              <p:cNvSpPr>
                <a:spLocks noChangeArrowheads="1"/>
              </p:cNvSpPr>
              <p:nvPr/>
            </p:nvSpPr>
            <p:spPr bwMode="auto">
              <a:xfrm>
                <a:off x="4724" y="1227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5" name="Oval 87"/>
              <p:cNvSpPr>
                <a:spLocks noChangeArrowheads="1"/>
              </p:cNvSpPr>
              <p:nvPr/>
            </p:nvSpPr>
            <p:spPr bwMode="auto">
              <a:xfrm>
                <a:off x="4713" y="2042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Oval 88"/>
              <p:cNvSpPr>
                <a:spLocks noChangeArrowheads="1"/>
              </p:cNvSpPr>
              <p:nvPr/>
            </p:nvSpPr>
            <p:spPr bwMode="auto">
              <a:xfrm>
                <a:off x="3757" y="3010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Oval 89"/>
              <p:cNvSpPr>
                <a:spLocks noChangeArrowheads="1"/>
              </p:cNvSpPr>
              <p:nvPr/>
            </p:nvSpPr>
            <p:spPr bwMode="auto">
              <a:xfrm>
                <a:off x="4713" y="3010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Oval 90"/>
              <p:cNvSpPr>
                <a:spLocks noChangeArrowheads="1"/>
              </p:cNvSpPr>
              <p:nvPr/>
            </p:nvSpPr>
            <p:spPr bwMode="auto">
              <a:xfrm>
                <a:off x="3127" y="717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Oval 91"/>
              <p:cNvSpPr>
                <a:spLocks noChangeArrowheads="1"/>
              </p:cNvSpPr>
              <p:nvPr/>
            </p:nvSpPr>
            <p:spPr bwMode="auto">
              <a:xfrm>
                <a:off x="4725" y="717"/>
                <a:ext cx="77" cy="77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44488" y="1627188"/>
            <a:ext cx="314007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=3.6V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2" name="Text Box 93"/>
          <p:cNvSpPr txBox="1">
            <a:spLocks noChangeArrowheads="1"/>
          </p:cNvSpPr>
          <p:nvPr/>
        </p:nvSpPr>
        <p:spPr bwMode="auto">
          <a:xfrm>
            <a:off x="311150" y="2401888"/>
            <a:ext cx="3227388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R1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全部流向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基极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93" name="Group 96"/>
          <p:cNvGrpSpPr/>
          <p:nvPr/>
        </p:nvGrpSpPr>
        <p:grpSpPr bwMode="auto">
          <a:xfrm>
            <a:off x="5597004" y="1200257"/>
            <a:ext cx="706437" cy="757237"/>
            <a:chOff x="3499" y="479"/>
            <a:chExt cx="445" cy="477"/>
          </a:xfrm>
          <a:noFill/>
        </p:grpSpPr>
        <p:sp>
          <p:nvSpPr>
            <p:cNvPr id="94" name="Freeform 94"/>
            <p:cNvSpPr/>
            <p:nvPr/>
          </p:nvSpPr>
          <p:spPr bwMode="auto">
            <a:xfrm>
              <a:off x="3510" y="543"/>
              <a:ext cx="229" cy="413"/>
            </a:xfrm>
            <a:custGeom>
              <a:avLst/>
              <a:gdLst>
                <a:gd name="T0" fmla="*/ 0 w 229"/>
                <a:gd name="T1" fmla="*/ 0 h 413"/>
                <a:gd name="T2" fmla="*/ 0 w 229"/>
                <a:gd name="T3" fmla="*/ 413 h 413"/>
                <a:gd name="T4" fmla="*/ 229 w 229"/>
                <a:gd name="T5" fmla="*/ 413 h 4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413">
                  <a:moveTo>
                    <a:pt x="0" y="0"/>
                  </a:moveTo>
                  <a:lnTo>
                    <a:pt x="0" y="413"/>
                  </a:lnTo>
                  <a:lnTo>
                    <a:pt x="229" y="413"/>
                  </a:lnTo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3499" y="479"/>
              <a:ext cx="445" cy="327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R1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6" name="Text Box 97"/>
          <p:cNvSpPr txBox="1">
            <a:spLocks noChangeArrowheads="1"/>
          </p:cNvSpPr>
          <p:nvPr/>
        </p:nvSpPr>
        <p:spPr bwMode="auto">
          <a:xfrm>
            <a:off x="4121712" y="3483543"/>
            <a:ext cx="210661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饱和</a:t>
            </a:r>
            <a:endParaRPr lang="zh-CN" altLang="en-US" sz="2800" baseline="-25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7" name="Text Box 98"/>
          <p:cNvSpPr txBox="1">
            <a:spLocks noChangeArrowheads="1"/>
          </p:cNvSpPr>
          <p:nvPr/>
        </p:nvSpPr>
        <p:spPr bwMode="auto">
          <a:xfrm>
            <a:off x="575368" y="2974799"/>
            <a:ext cx="19494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b1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=2.1V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8" name="Text Box 99"/>
          <p:cNvSpPr txBox="1">
            <a:spLocks noChangeArrowheads="1"/>
          </p:cNvSpPr>
          <p:nvPr/>
        </p:nvSpPr>
        <p:spPr bwMode="auto">
          <a:xfrm>
            <a:off x="42061" y="4711700"/>
            <a:ext cx="1570038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c2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=1V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9" name="Text Box 100"/>
          <p:cNvSpPr txBox="1">
            <a:spLocks noChangeArrowheads="1"/>
          </p:cNvSpPr>
          <p:nvPr/>
        </p:nvSpPr>
        <p:spPr bwMode="auto">
          <a:xfrm>
            <a:off x="278585" y="4101538"/>
            <a:ext cx="8522722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输入漏电流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IH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很小，从多发射极流入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,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每个最大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40</a:t>
            </a:r>
            <a:r>
              <a:rPr kumimoji="0" lang="el-GR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μ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0" name="Text Box 101"/>
          <p:cNvSpPr txBox="1">
            <a:spLocks noChangeArrowheads="1"/>
          </p:cNvSpPr>
          <p:nvPr/>
        </p:nvSpPr>
        <p:spPr bwMode="auto">
          <a:xfrm>
            <a:off x="1242833" y="4703263"/>
            <a:ext cx="2963127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导通，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 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截止。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452446" y="6022107"/>
            <a:ext cx="6659562" cy="43338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输出电流 </a:t>
            </a:r>
            <a:r>
              <a:rPr kumimoji="0"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kumimoji="0" lang="zh-CN" altLang="en-US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从外电路流向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5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灌电流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532647" y="5388269"/>
            <a:ext cx="20193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输出电压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:</a:t>
            </a:r>
            <a:endParaRPr kumimoji="0"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2196054" y="5499236"/>
            <a:ext cx="3470275" cy="43338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=V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ces5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=0.1~0.3V 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04" name="Group 126"/>
          <p:cNvGrpSpPr/>
          <p:nvPr/>
        </p:nvGrpSpPr>
        <p:grpSpPr bwMode="auto">
          <a:xfrm>
            <a:off x="4276667" y="1228378"/>
            <a:ext cx="811212" cy="727075"/>
            <a:chOff x="2815" y="1163"/>
            <a:chExt cx="511" cy="458"/>
          </a:xfrm>
          <a:noFill/>
        </p:grpSpPr>
        <p:sp>
          <p:nvSpPr>
            <p:cNvPr id="105" name="Freeform 124"/>
            <p:cNvSpPr/>
            <p:nvPr/>
          </p:nvSpPr>
          <p:spPr bwMode="auto">
            <a:xfrm>
              <a:off x="2837" y="1163"/>
              <a:ext cx="413" cy="185"/>
            </a:xfrm>
            <a:custGeom>
              <a:avLst/>
              <a:gdLst>
                <a:gd name="T0" fmla="*/ 0 w 413"/>
                <a:gd name="T1" fmla="*/ 185 h 185"/>
                <a:gd name="T2" fmla="*/ 413 w 413"/>
                <a:gd name="T3" fmla="*/ 185 h 185"/>
                <a:gd name="T4" fmla="*/ 413 w 413"/>
                <a:gd name="T5" fmla="*/ 0 h 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3" h="185">
                  <a:moveTo>
                    <a:pt x="0" y="185"/>
                  </a:moveTo>
                  <a:lnTo>
                    <a:pt x="413" y="185"/>
                  </a:lnTo>
                  <a:lnTo>
                    <a:pt x="413" y="0"/>
                  </a:lnTo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" name="Text Box 125"/>
            <p:cNvSpPr txBox="1">
              <a:spLocks noChangeArrowheads="1"/>
            </p:cNvSpPr>
            <p:nvPr/>
          </p:nvSpPr>
          <p:spPr bwMode="auto">
            <a:xfrm>
              <a:off x="2815" y="1294"/>
              <a:ext cx="511" cy="327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IH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7" name="Group 133"/>
          <p:cNvGrpSpPr/>
          <p:nvPr/>
        </p:nvGrpSpPr>
        <p:grpSpPr bwMode="auto">
          <a:xfrm>
            <a:off x="8337463" y="2772617"/>
            <a:ext cx="692150" cy="639762"/>
            <a:chOff x="5249" y="1271"/>
            <a:chExt cx="436" cy="403"/>
          </a:xfrm>
          <a:noFill/>
        </p:grpSpPr>
        <p:sp>
          <p:nvSpPr>
            <p:cNvPr id="108" name="Freeform 131"/>
            <p:cNvSpPr/>
            <p:nvPr/>
          </p:nvSpPr>
          <p:spPr bwMode="auto">
            <a:xfrm>
              <a:off x="5249" y="1294"/>
              <a:ext cx="173" cy="380"/>
            </a:xfrm>
            <a:custGeom>
              <a:avLst/>
              <a:gdLst>
                <a:gd name="T0" fmla="*/ 65 w 239"/>
                <a:gd name="T1" fmla="*/ 0 h 380"/>
                <a:gd name="T2" fmla="*/ 0 w 239"/>
                <a:gd name="T3" fmla="*/ 0 h 380"/>
                <a:gd name="T4" fmla="*/ 0 w 239"/>
                <a:gd name="T5" fmla="*/ 380 h 3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" h="380">
                  <a:moveTo>
                    <a:pt x="239" y="0"/>
                  </a:moveTo>
                  <a:lnTo>
                    <a:pt x="0" y="0"/>
                  </a:lnTo>
                  <a:lnTo>
                    <a:pt x="0" y="380"/>
                  </a:lnTo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9" name="Text Box 132"/>
            <p:cNvSpPr txBox="1">
              <a:spLocks noChangeArrowheads="1"/>
            </p:cNvSpPr>
            <p:nvPr/>
          </p:nvSpPr>
          <p:spPr bwMode="auto">
            <a:xfrm>
              <a:off x="5249" y="1271"/>
              <a:ext cx="436" cy="330"/>
            </a:xfrm>
            <a:prstGeom prst="rect">
              <a:avLst/>
            </a:prstGeom>
            <a:grp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0L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0" name="Text Box 93"/>
          <p:cNvSpPr txBox="1">
            <a:spLocks noChangeArrowheads="1"/>
          </p:cNvSpPr>
          <p:nvPr/>
        </p:nvSpPr>
        <p:spPr bwMode="auto">
          <a:xfrm>
            <a:off x="532553" y="3497272"/>
            <a:ext cx="3768463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R1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=(5-2.1)/3K=0.9mA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11" name="Text Box 93"/>
          <p:cNvSpPr txBox="1">
            <a:spLocks noChangeArrowheads="1"/>
          </p:cNvSpPr>
          <p:nvPr/>
        </p:nvSpPr>
        <p:spPr bwMode="auto">
          <a:xfrm>
            <a:off x="4119059" y="4592855"/>
            <a:ext cx="514675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B5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=(5-1)/750-0.7/360=5mA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12" name="Text Box 97"/>
          <p:cNvSpPr txBox="1">
            <a:spLocks noChangeArrowheads="1"/>
          </p:cNvSpPr>
          <p:nvPr/>
        </p:nvSpPr>
        <p:spPr bwMode="auto">
          <a:xfrm>
            <a:off x="6149426" y="5136890"/>
            <a:ext cx="210661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饱和</a:t>
            </a:r>
            <a:endParaRPr lang="zh-CN" altLang="en-US" sz="2800" baseline="-25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1" grpId="0" animBg="1" autoUpdateAnimBg="0"/>
      <p:bldP spid="92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10" grpId="0" animBg="1" autoUpdateAnimBg="0"/>
      <p:bldP spid="111" grpId="0" animBg="1" autoUpdateAnimBg="0"/>
      <p:bldP spid="1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8613" y="46467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与非门结构</a:t>
            </a:r>
            <a:endParaRPr lang="zh-CN" altLang="en-US" sz="2800" b="1" dirty="0"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660400" y="4708525"/>
            <a:ext cx="2084388" cy="1117600"/>
            <a:chOff x="569" y="1912"/>
            <a:chExt cx="1313" cy="704"/>
          </a:xfrm>
        </p:grpSpPr>
        <p:grpSp>
          <p:nvGrpSpPr>
            <p:cNvPr id="4" name="Group 4"/>
            <p:cNvGrpSpPr/>
            <p:nvPr/>
          </p:nvGrpSpPr>
          <p:grpSpPr bwMode="auto">
            <a:xfrm>
              <a:off x="839" y="2036"/>
              <a:ext cx="1043" cy="327"/>
              <a:chOff x="839" y="2036"/>
              <a:chExt cx="1043" cy="327"/>
            </a:xfrm>
          </p:grpSpPr>
          <p:grpSp>
            <p:nvGrpSpPr>
              <p:cNvPr id="8" name="Group 5"/>
              <p:cNvGrpSpPr/>
              <p:nvPr/>
            </p:nvGrpSpPr>
            <p:grpSpPr bwMode="auto">
              <a:xfrm>
                <a:off x="839" y="2069"/>
                <a:ext cx="1043" cy="272"/>
                <a:chOff x="839" y="2069"/>
                <a:chExt cx="1043" cy="272"/>
              </a:xfrm>
            </p:grpSpPr>
            <p:sp>
              <p:nvSpPr>
                <p:cNvPr id="10" name="Rectangle 6"/>
                <p:cNvSpPr>
                  <a:spLocks noChangeArrowheads="1"/>
                </p:cNvSpPr>
                <p:nvPr/>
              </p:nvSpPr>
              <p:spPr bwMode="auto">
                <a:xfrm>
                  <a:off x="1111" y="2069"/>
                  <a:ext cx="499" cy="272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39" y="2115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39" y="2296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" name="Line 9"/>
                <p:cNvSpPr>
                  <a:spLocks noChangeShapeType="1"/>
                </p:cNvSpPr>
                <p:nvPr/>
              </p:nvSpPr>
              <p:spPr bwMode="auto">
                <a:xfrm>
                  <a:off x="1610" y="2205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1100" y="2036"/>
                <a:ext cx="49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T1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1179" y="2289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与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569" y="1912"/>
              <a:ext cx="37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80" y="2116"/>
              <a:ext cx="3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2489200" y="4192588"/>
            <a:ext cx="2220913" cy="1985962"/>
            <a:chOff x="1721" y="1587"/>
            <a:chExt cx="1399" cy="1251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62" y="1888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562" y="2523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882" y="2069"/>
              <a:ext cx="499" cy="27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381" y="211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81" y="2296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2562" y="188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62" y="2296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03" y="2037"/>
              <a:ext cx="49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T2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721" y="2323"/>
              <a:ext cx="8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分相器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43" y="2511"/>
              <a:ext cx="57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AB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5" name="Group 25"/>
            <p:cNvGrpSpPr/>
            <p:nvPr/>
          </p:nvGrpSpPr>
          <p:grpSpPr bwMode="auto">
            <a:xfrm>
              <a:off x="2510" y="1587"/>
              <a:ext cx="501" cy="327"/>
              <a:chOff x="1467" y="3619"/>
              <a:chExt cx="501" cy="327"/>
            </a:xfrm>
          </p:grpSpPr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1467" y="3619"/>
                <a:ext cx="50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AB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1554" y="3662"/>
                <a:ext cx="2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8" name="Group 28"/>
          <p:cNvGrpSpPr/>
          <p:nvPr/>
        </p:nvGrpSpPr>
        <p:grpSpPr bwMode="auto">
          <a:xfrm>
            <a:off x="4321175" y="3995739"/>
            <a:ext cx="2268538" cy="752475"/>
            <a:chOff x="2875" y="1463"/>
            <a:chExt cx="1429" cy="474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606" y="1888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875" y="1463"/>
              <a:ext cx="10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“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”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驱动极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1" name="Group 33"/>
            <p:cNvGrpSpPr/>
            <p:nvPr/>
          </p:nvGrpSpPr>
          <p:grpSpPr bwMode="auto">
            <a:xfrm>
              <a:off x="3803" y="1610"/>
              <a:ext cx="501" cy="327"/>
              <a:chOff x="1467" y="3619"/>
              <a:chExt cx="501" cy="327"/>
            </a:xfrm>
          </p:grpSpPr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1467" y="3619"/>
                <a:ext cx="50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AB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554" y="3662"/>
                <a:ext cx="2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4" name="Group 36"/>
          <p:cNvGrpSpPr/>
          <p:nvPr/>
        </p:nvGrpSpPr>
        <p:grpSpPr bwMode="auto">
          <a:xfrm>
            <a:off x="6489700" y="4670425"/>
            <a:ext cx="1773238" cy="1008063"/>
            <a:chOff x="4241" y="1888"/>
            <a:chExt cx="1117" cy="635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241" y="188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4241" y="2205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571" y="2053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Y=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8" name="Group 40"/>
            <p:cNvGrpSpPr/>
            <p:nvPr/>
          </p:nvGrpSpPr>
          <p:grpSpPr bwMode="auto">
            <a:xfrm>
              <a:off x="4857" y="2034"/>
              <a:ext cx="501" cy="327"/>
              <a:chOff x="1467" y="3619"/>
              <a:chExt cx="501" cy="327"/>
            </a:xfrm>
          </p:grpSpPr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1467" y="3619"/>
                <a:ext cx="50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AB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554" y="3662"/>
                <a:ext cx="2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41" name="Group 43"/>
          <p:cNvGrpSpPr/>
          <p:nvPr/>
        </p:nvGrpSpPr>
        <p:grpSpPr bwMode="auto">
          <a:xfrm>
            <a:off x="4389438" y="5419725"/>
            <a:ext cx="2216150" cy="1104900"/>
            <a:chOff x="2918" y="2360"/>
            <a:chExt cx="1396" cy="696"/>
          </a:xfrm>
        </p:grpSpPr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3606" y="2523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3075" y="2393"/>
              <a:ext cx="683" cy="2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918" y="2768"/>
              <a:ext cx="10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“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”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驱动极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3216" y="2360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T5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6" name="Group 48"/>
            <p:cNvGrpSpPr/>
            <p:nvPr/>
          </p:nvGrpSpPr>
          <p:grpSpPr bwMode="auto">
            <a:xfrm>
              <a:off x="3813" y="2534"/>
              <a:ext cx="501" cy="327"/>
              <a:chOff x="1467" y="3619"/>
              <a:chExt cx="501" cy="327"/>
            </a:xfrm>
          </p:grpSpPr>
          <p:sp>
            <p:nvSpPr>
              <p:cNvPr id="47" name="Text Box 49"/>
              <p:cNvSpPr txBox="1">
                <a:spLocks noChangeArrowheads="1"/>
              </p:cNvSpPr>
              <p:nvPr/>
            </p:nvSpPr>
            <p:spPr bwMode="auto">
              <a:xfrm>
                <a:off x="1467" y="3619"/>
                <a:ext cx="50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AB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554" y="3662"/>
                <a:ext cx="2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49" name="Group 51"/>
          <p:cNvGrpSpPr/>
          <p:nvPr/>
        </p:nvGrpSpPr>
        <p:grpSpPr bwMode="auto">
          <a:xfrm>
            <a:off x="2313093" y="296863"/>
            <a:ext cx="6600720" cy="3611562"/>
            <a:chOff x="1151" y="581"/>
            <a:chExt cx="4455" cy="2613"/>
          </a:xfrm>
        </p:grpSpPr>
        <p:grpSp>
          <p:nvGrpSpPr>
            <p:cNvPr id="50" name="Group 52"/>
            <p:cNvGrpSpPr/>
            <p:nvPr/>
          </p:nvGrpSpPr>
          <p:grpSpPr bwMode="auto">
            <a:xfrm>
              <a:off x="2841" y="1610"/>
              <a:ext cx="336" cy="288"/>
              <a:chOff x="2200" y="1610"/>
              <a:chExt cx="336" cy="288"/>
            </a:xfrm>
          </p:grpSpPr>
          <p:sp>
            <p:nvSpPr>
              <p:cNvPr id="131" name="Line 53"/>
              <p:cNvSpPr>
                <a:spLocks noChangeShapeType="1"/>
              </p:cNvSpPr>
              <p:nvPr/>
            </p:nvSpPr>
            <p:spPr bwMode="auto">
              <a:xfrm>
                <a:off x="2392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Line 54"/>
              <p:cNvSpPr>
                <a:spLocks noChangeShapeType="1"/>
              </p:cNvSpPr>
              <p:nvPr/>
            </p:nvSpPr>
            <p:spPr bwMode="auto">
              <a:xfrm>
                <a:off x="2392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3" name="Line 55"/>
              <p:cNvSpPr>
                <a:spLocks noChangeShapeType="1"/>
              </p:cNvSpPr>
              <p:nvPr/>
            </p:nvSpPr>
            <p:spPr bwMode="auto">
              <a:xfrm flipV="1">
                <a:off x="2392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4" name="Line 56"/>
              <p:cNvSpPr>
                <a:spLocks noChangeShapeType="1"/>
              </p:cNvSpPr>
              <p:nvPr/>
            </p:nvSpPr>
            <p:spPr bwMode="auto">
              <a:xfrm>
                <a:off x="2200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1" name="Group 57"/>
            <p:cNvGrpSpPr/>
            <p:nvPr/>
          </p:nvGrpSpPr>
          <p:grpSpPr bwMode="auto">
            <a:xfrm>
              <a:off x="4425" y="1610"/>
              <a:ext cx="336" cy="288"/>
              <a:chOff x="3784" y="1610"/>
              <a:chExt cx="336" cy="288"/>
            </a:xfrm>
          </p:grpSpPr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3976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Line 59"/>
              <p:cNvSpPr>
                <a:spLocks noChangeShapeType="1"/>
              </p:cNvSpPr>
              <p:nvPr/>
            </p:nvSpPr>
            <p:spPr bwMode="auto">
              <a:xfrm>
                <a:off x="3976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9" name="Line 60"/>
              <p:cNvSpPr>
                <a:spLocks noChangeShapeType="1"/>
              </p:cNvSpPr>
              <p:nvPr/>
            </p:nvSpPr>
            <p:spPr bwMode="auto">
              <a:xfrm flipV="1">
                <a:off x="3976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0" name="Line 61"/>
              <p:cNvSpPr>
                <a:spLocks noChangeShapeType="1"/>
              </p:cNvSpPr>
              <p:nvPr/>
            </p:nvSpPr>
            <p:spPr bwMode="auto">
              <a:xfrm>
                <a:off x="3784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2" name="Group 62"/>
            <p:cNvGrpSpPr/>
            <p:nvPr/>
          </p:nvGrpSpPr>
          <p:grpSpPr bwMode="auto">
            <a:xfrm>
              <a:off x="4425" y="2186"/>
              <a:ext cx="336" cy="288"/>
              <a:chOff x="3784" y="2186"/>
              <a:chExt cx="336" cy="288"/>
            </a:xfrm>
          </p:grpSpPr>
          <p:sp>
            <p:nvSpPr>
              <p:cNvPr id="123" name="Line 63"/>
              <p:cNvSpPr>
                <a:spLocks noChangeShapeType="1"/>
              </p:cNvSpPr>
              <p:nvPr/>
            </p:nvSpPr>
            <p:spPr bwMode="auto">
              <a:xfrm>
                <a:off x="3976" y="218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4" name="Line 64"/>
              <p:cNvSpPr>
                <a:spLocks noChangeShapeType="1"/>
              </p:cNvSpPr>
              <p:nvPr/>
            </p:nvSpPr>
            <p:spPr bwMode="auto">
              <a:xfrm>
                <a:off x="3976" y="2330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5" name="Line 65"/>
              <p:cNvSpPr>
                <a:spLocks noChangeShapeType="1"/>
              </p:cNvSpPr>
              <p:nvPr/>
            </p:nvSpPr>
            <p:spPr bwMode="auto">
              <a:xfrm flipV="1">
                <a:off x="3976" y="218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6" name="Line 66"/>
              <p:cNvSpPr>
                <a:spLocks noChangeShapeType="1"/>
              </p:cNvSpPr>
              <p:nvPr/>
            </p:nvSpPr>
            <p:spPr bwMode="auto">
              <a:xfrm>
                <a:off x="3784" y="233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3" name="Group 67"/>
            <p:cNvGrpSpPr/>
            <p:nvPr/>
          </p:nvGrpSpPr>
          <p:grpSpPr bwMode="auto">
            <a:xfrm>
              <a:off x="3465" y="1274"/>
              <a:ext cx="336" cy="288"/>
              <a:chOff x="2824" y="1274"/>
              <a:chExt cx="336" cy="288"/>
            </a:xfrm>
          </p:grpSpPr>
          <p:sp>
            <p:nvSpPr>
              <p:cNvPr id="119" name="Line 68"/>
              <p:cNvSpPr>
                <a:spLocks noChangeShapeType="1"/>
              </p:cNvSpPr>
              <p:nvPr/>
            </p:nvSpPr>
            <p:spPr bwMode="auto">
              <a:xfrm>
                <a:off x="3016" y="127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0" name="Line 69"/>
              <p:cNvSpPr>
                <a:spLocks noChangeShapeType="1"/>
              </p:cNvSpPr>
              <p:nvPr/>
            </p:nvSpPr>
            <p:spPr bwMode="auto">
              <a:xfrm>
                <a:off x="3016" y="1418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1" name="Line 70"/>
              <p:cNvSpPr>
                <a:spLocks noChangeShapeType="1"/>
              </p:cNvSpPr>
              <p:nvPr/>
            </p:nvSpPr>
            <p:spPr bwMode="auto">
              <a:xfrm flipV="1">
                <a:off x="3016" y="127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2" name="Line 71"/>
              <p:cNvSpPr>
                <a:spLocks noChangeShapeType="1"/>
              </p:cNvSpPr>
              <p:nvPr/>
            </p:nvSpPr>
            <p:spPr bwMode="auto">
              <a:xfrm>
                <a:off x="2824" y="141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4" name="Group 72"/>
            <p:cNvGrpSpPr/>
            <p:nvPr/>
          </p:nvGrpSpPr>
          <p:grpSpPr bwMode="auto">
            <a:xfrm>
              <a:off x="1785" y="1562"/>
              <a:ext cx="720" cy="192"/>
              <a:chOff x="1144" y="1562"/>
              <a:chExt cx="720" cy="192"/>
            </a:xfrm>
          </p:grpSpPr>
          <p:sp>
            <p:nvSpPr>
              <p:cNvPr id="114" name="Line 73"/>
              <p:cNvSpPr>
                <a:spLocks noChangeShapeType="1"/>
              </p:cNvSpPr>
              <p:nvPr/>
            </p:nvSpPr>
            <p:spPr bwMode="auto">
              <a:xfrm>
                <a:off x="1240" y="156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5" name="Line 74"/>
              <p:cNvSpPr>
                <a:spLocks noChangeShapeType="1"/>
              </p:cNvSpPr>
              <p:nvPr/>
            </p:nvSpPr>
            <p:spPr bwMode="auto">
              <a:xfrm flipH="1">
                <a:off x="1144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 flipH="1">
                <a:off x="1288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 flipH="1">
                <a:off x="143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167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5" name="Rectangle 78"/>
            <p:cNvSpPr>
              <a:spLocks noChangeArrowheads="1"/>
            </p:cNvSpPr>
            <p:nvPr/>
          </p:nvSpPr>
          <p:spPr bwMode="auto">
            <a:xfrm>
              <a:off x="2169" y="1034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6" name="Rectangle 79"/>
            <p:cNvSpPr>
              <a:spLocks noChangeArrowheads="1"/>
            </p:cNvSpPr>
            <p:nvPr/>
          </p:nvSpPr>
          <p:spPr bwMode="auto">
            <a:xfrm>
              <a:off x="3129" y="2474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7" name="Rectangle 80"/>
            <p:cNvSpPr>
              <a:spLocks noChangeArrowheads="1"/>
            </p:cNvSpPr>
            <p:nvPr/>
          </p:nvSpPr>
          <p:spPr bwMode="auto">
            <a:xfrm>
              <a:off x="4713" y="890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8" name="Rectangle 81"/>
            <p:cNvSpPr>
              <a:spLocks noChangeArrowheads="1"/>
            </p:cNvSpPr>
            <p:nvPr/>
          </p:nvSpPr>
          <p:spPr bwMode="auto">
            <a:xfrm>
              <a:off x="3753" y="2522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Rectangle 82"/>
            <p:cNvSpPr>
              <a:spLocks noChangeArrowheads="1"/>
            </p:cNvSpPr>
            <p:nvPr/>
          </p:nvSpPr>
          <p:spPr bwMode="auto">
            <a:xfrm>
              <a:off x="3129" y="938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" name="Line 83"/>
            <p:cNvSpPr>
              <a:spLocks noChangeShapeType="1"/>
            </p:cNvSpPr>
            <p:nvPr/>
          </p:nvSpPr>
          <p:spPr bwMode="auto">
            <a:xfrm>
              <a:off x="2217" y="127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" name="Line 84"/>
            <p:cNvSpPr>
              <a:spLocks noChangeShapeType="1"/>
            </p:cNvSpPr>
            <p:nvPr/>
          </p:nvSpPr>
          <p:spPr bwMode="auto">
            <a:xfrm>
              <a:off x="2217" y="74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2" name="Line 85"/>
            <p:cNvSpPr>
              <a:spLocks noChangeShapeType="1"/>
            </p:cNvSpPr>
            <p:nvPr/>
          </p:nvSpPr>
          <p:spPr bwMode="auto">
            <a:xfrm>
              <a:off x="2217" y="746"/>
              <a:ext cx="26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Line 86"/>
            <p:cNvSpPr>
              <a:spLocks noChangeShapeType="1"/>
            </p:cNvSpPr>
            <p:nvPr/>
          </p:nvSpPr>
          <p:spPr bwMode="auto">
            <a:xfrm>
              <a:off x="2468" y="175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" name="Line 87"/>
            <p:cNvSpPr>
              <a:spLocks noChangeShapeType="1"/>
            </p:cNvSpPr>
            <p:nvPr/>
          </p:nvSpPr>
          <p:spPr bwMode="auto">
            <a:xfrm flipV="1">
              <a:off x="3177" y="117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>
              <a:off x="3177" y="74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>
              <a:off x="3177" y="141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7" name="Line 90"/>
            <p:cNvSpPr>
              <a:spLocks noChangeShapeType="1"/>
            </p:cNvSpPr>
            <p:nvPr/>
          </p:nvSpPr>
          <p:spPr bwMode="auto">
            <a:xfrm>
              <a:off x="3177" y="189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8" name="Line 91"/>
            <p:cNvSpPr>
              <a:spLocks noChangeShapeType="1"/>
            </p:cNvSpPr>
            <p:nvPr/>
          </p:nvSpPr>
          <p:spPr bwMode="auto">
            <a:xfrm>
              <a:off x="3801" y="156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" name="Line 92"/>
            <p:cNvSpPr>
              <a:spLocks noChangeShapeType="1"/>
            </p:cNvSpPr>
            <p:nvPr/>
          </p:nvSpPr>
          <p:spPr bwMode="auto">
            <a:xfrm>
              <a:off x="3177" y="233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" name="Line 93"/>
            <p:cNvSpPr>
              <a:spLocks noChangeShapeType="1"/>
            </p:cNvSpPr>
            <p:nvPr/>
          </p:nvSpPr>
          <p:spPr bwMode="auto">
            <a:xfrm>
              <a:off x="4761" y="1894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94"/>
            <p:cNvSpPr>
              <a:spLocks noChangeShapeType="1"/>
            </p:cNvSpPr>
            <p:nvPr/>
          </p:nvSpPr>
          <p:spPr bwMode="auto">
            <a:xfrm>
              <a:off x="3801" y="175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" name="Line 95"/>
            <p:cNvSpPr>
              <a:spLocks noChangeShapeType="1"/>
            </p:cNvSpPr>
            <p:nvPr/>
          </p:nvSpPr>
          <p:spPr bwMode="auto">
            <a:xfrm>
              <a:off x="4761" y="74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" name="Line 96"/>
            <p:cNvSpPr>
              <a:spLocks noChangeShapeType="1"/>
            </p:cNvSpPr>
            <p:nvPr/>
          </p:nvSpPr>
          <p:spPr bwMode="auto">
            <a:xfrm>
              <a:off x="4761" y="113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4" name="Line 97"/>
            <p:cNvSpPr>
              <a:spLocks noChangeShapeType="1"/>
            </p:cNvSpPr>
            <p:nvPr/>
          </p:nvSpPr>
          <p:spPr bwMode="auto">
            <a:xfrm>
              <a:off x="3801" y="127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98"/>
            <p:cNvSpPr>
              <a:spLocks noChangeShapeType="1"/>
            </p:cNvSpPr>
            <p:nvPr/>
          </p:nvSpPr>
          <p:spPr bwMode="auto">
            <a:xfrm>
              <a:off x="3801" y="276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3177" y="271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100"/>
            <p:cNvSpPr>
              <a:spLocks noChangeShapeType="1"/>
            </p:cNvSpPr>
            <p:nvPr/>
          </p:nvSpPr>
          <p:spPr bwMode="auto">
            <a:xfrm>
              <a:off x="4761" y="2474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" name="Line 101"/>
            <p:cNvSpPr>
              <a:spLocks noChangeShapeType="1"/>
            </p:cNvSpPr>
            <p:nvPr/>
          </p:nvSpPr>
          <p:spPr bwMode="auto">
            <a:xfrm>
              <a:off x="3177" y="305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" name="Line 102"/>
            <p:cNvSpPr>
              <a:spLocks noChangeShapeType="1"/>
            </p:cNvSpPr>
            <p:nvPr/>
          </p:nvSpPr>
          <p:spPr bwMode="auto">
            <a:xfrm>
              <a:off x="4665" y="319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0" name="Line 103"/>
            <p:cNvSpPr>
              <a:spLocks noChangeShapeType="1"/>
            </p:cNvSpPr>
            <p:nvPr/>
          </p:nvSpPr>
          <p:spPr bwMode="auto">
            <a:xfrm>
              <a:off x="1471" y="175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>
              <a:off x="1951" y="175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" name="Line 105"/>
            <p:cNvSpPr>
              <a:spLocks noChangeShapeType="1"/>
            </p:cNvSpPr>
            <p:nvPr/>
          </p:nvSpPr>
          <p:spPr bwMode="auto">
            <a:xfrm>
              <a:off x="1471" y="199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3" name="Line 106"/>
            <p:cNvSpPr>
              <a:spLocks noChangeShapeType="1"/>
            </p:cNvSpPr>
            <p:nvPr/>
          </p:nvSpPr>
          <p:spPr bwMode="auto">
            <a:xfrm>
              <a:off x="2095" y="175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" name="Line 107"/>
            <p:cNvSpPr>
              <a:spLocks noChangeShapeType="1"/>
            </p:cNvSpPr>
            <p:nvPr/>
          </p:nvSpPr>
          <p:spPr bwMode="auto">
            <a:xfrm flipH="1">
              <a:off x="1471" y="223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" name="Text Box 108"/>
            <p:cNvSpPr txBox="1">
              <a:spLocks noChangeArrowheads="1"/>
            </p:cNvSpPr>
            <p:nvPr/>
          </p:nvSpPr>
          <p:spPr bwMode="auto">
            <a:xfrm>
              <a:off x="4967" y="581"/>
              <a:ext cx="493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6" name="Text Box 109"/>
            <p:cNvSpPr txBox="1">
              <a:spLocks noChangeArrowheads="1"/>
            </p:cNvSpPr>
            <p:nvPr/>
          </p:nvSpPr>
          <p:spPr bwMode="auto">
            <a:xfrm>
              <a:off x="1151" y="1549"/>
              <a:ext cx="275" cy="86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7" name="Text Box 110"/>
            <p:cNvSpPr txBox="1">
              <a:spLocks noChangeArrowheads="1"/>
            </p:cNvSpPr>
            <p:nvPr/>
          </p:nvSpPr>
          <p:spPr bwMode="auto">
            <a:xfrm>
              <a:off x="2127" y="1678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8" name="Text Box 111"/>
            <p:cNvSpPr txBox="1">
              <a:spLocks noChangeArrowheads="1"/>
            </p:cNvSpPr>
            <p:nvPr/>
          </p:nvSpPr>
          <p:spPr bwMode="auto">
            <a:xfrm>
              <a:off x="2243" y="1061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89" name="Text Box 112"/>
            <p:cNvSpPr txBox="1">
              <a:spLocks noChangeArrowheads="1"/>
            </p:cNvSpPr>
            <p:nvPr/>
          </p:nvSpPr>
          <p:spPr bwMode="auto">
            <a:xfrm>
              <a:off x="3262" y="868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0" name="Text Box 113"/>
            <p:cNvSpPr txBox="1">
              <a:spLocks noChangeArrowheads="1"/>
            </p:cNvSpPr>
            <p:nvPr/>
          </p:nvSpPr>
          <p:spPr bwMode="auto">
            <a:xfrm>
              <a:off x="3157" y="1589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1" name="Text Box 114"/>
            <p:cNvSpPr txBox="1">
              <a:spLocks noChangeArrowheads="1"/>
            </p:cNvSpPr>
            <p:nvPr/>
          </p:nvSpPr>
          <p:spPr bwMode="auto">
            <a:xfrm>
              <a:off x="3791" y="1348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2" name="Text Box 115"/>
            <p:cNvSpPr txBox="1">
              <a:spLocks noChangeArrowheads="1"/>
            </p:cNvSpPr>
            <p:nvPr/>
          </p:nvSpPr>
          <p:spPr bwMode="auto">
            <a:xfrm>
              <a:off x="4838" y="1589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3" name="Text Box 116"/>
            <p:cNvSpPr txBox="1">
              <a:spLocks noChangeArrowheads="1"/>
            </p:cNvSpPr>
            <p:nvPr/>
          </p:nvSpPr>
          <p:spPr bwMode="auto">
            <a:xfrm>
              <a:off x="4789" y="2261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4" name="Text Box 117"/>
            <p:cNvSpPr txBox="1">
              <a:spLocks noChangeArrowheads="1"/>
            </p:cNvSpPr>
            <p:nvPr/>
          </p:nvSpPr>
          <p:spPr bwMode="auto">
            <a:xfrm>
              <a:off x="3204" y="2500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5" name="Text Box 118"/>
            <p:cNvSpPr txBox="1">
              <a:spLocks noChangeArrowheads="1"/>
            </p:cNvSpPr>
            <p:nvPr/>
          </p:nvSpPr>
          <p:spPr bwMode="auto">
            <a:xfrm>
              <a:off x="3827" y="2547"/>
              <a:ext cx="332" cy="3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6" name="Text Box 119"/>
            <p:cNvSpPr txBox="1">
              <a:spLocks noChangeArrowheads="1"/>
            </p:cNvSpPr>
            <p:nvPr/>
          </p:nvSpPr>
          <p:spPr bwMode="auto">
            <a:xfrm>
              <a:off x="4837" y="916"/>
              <a:ext cx="33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7" name="Line 120"/>
            <p:cNvSpPr>
              <a:spLocks noChangeShapeType="1"/>
            </p:cNvSpPr>
            <p:nvPr/>
          </p:nvSpPr>
          <p:spPr bwMode="auto">
            <a:xfrm>
              <a:off x="4761" y="209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5356" y="1937"/>
              <a:ext cx="250" cy="3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99" name="Oval 122"/>
            <p:cNvSpPr>
              <a:spLocks noChangeArrowheads="1"/>
            </p:cNvSpPr>
            <p:nvPr/>
          </p:nvSpPr>
          <p:spPr bwMode="auto">
            <a:xfrm>
              <a:off x="3779" y="1721"/>
              <a:ext cx="48" cy="48"/>
            </a:xfrm>
            <a:prstGeom prst="ellipse">
              <a:avLst/>
            </a:prstGeom>
            <a:solidFill>
              <a:srgbClr val="FFFFFF"/>
            </a:solidFill>
            <a:ln w="28575" cap="sq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" name="Oval 123"/>
            <p:cNvSpPr>
              <a:spLocks noChangeArrowheads="1"/>
            </p:cNvSpPr>
            <p:nvPr/>
          </p:nvSpPr>
          <p:spPr bwMode="auto">
            <a:xfrm>
              <a:off x="1398" y="1705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1" name="Oval 124"/>
            <p:cNvSpPr>
              <a:spLocks noChangeArrowheads="1"/>
            </p:cNvSpPr>
            <p:nvPr/>
          </p:nvSpPr>
          <p:spPr bwMode="auto">
            <a:xfrm>
              <a:off x="1377" y="1966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" name="Oval 125"/>
            <p:cNvSpPr>
              <a:spLocks noChangeArrowheads="1"/>
            </p:cNvSpPr>
            <p:nvPr/>
          </p:nvSpPr>
          <p:spPr bwMode="auto">
            <a:xfrm>
              <a:off x="1388" y="2205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3" name="Oval 126"/>
            <p:cNvSpPr>
              <a:spLocks noChangeArrowheads="1"/>
            </p:cNvSpPr>
            <p:nvPr/>
          </p:nvSpPr>
          <p:spPr bwMode="auto">
            <a:xfrm>
              <a:off x="5311" y="2031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" name="Oval 127"/>
            <p:cNvSpPr>
              <a:spLocks noChangeArrowheads="1"/>
            </p:cNvSpPr>
            <p:nvPr/>
          </p:nvSpPr>
          <p:spPr bwMode="auto">
            <a:xfrm>
              <a:off x="4887" y="695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" name="Oval 128"/>
            <p:cNvSpPr>
              <a:spLocks noChangeArrowheads="1"/>
            </p:cNvSpPr>
            <p:nvPr/>
          </p:nvSpPr>
          <p:spPr bwMode="auto">
            <a:xfrm>
              <a:off x="3127" y="1369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>
              <a:off x="3127" y="2281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7" name="Oval 130"/>
            <p:cNvSpPr>
              <a:spLocks noChangeArrowheads="1"/>
            </p:cNvSpPr>
            <p:nvPr/>
          </p:nvSpPr>
          <p:spPr bwMode="auto">
            <a:xfrm>
              <a:off x="3768" y="1695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" name="Oval 131"/>
            <p:cNvSpPr>
              <a:spLocks noChangeArrowheads="1"/>
            </p:cNvSpPr>
            <p:nvPr/>
          </p:nvSpPr>
          <p:spPr bwMode="auto">
            <a:xfrm>
              <a:off x="4724" y="1227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9" name="Oval 132"/>
            <p:cNvSpPr>
              <a:spLocks noChangeArrowheads="1"/>
            </p:cNvSpPr>
            <p:nvPr/>
          </p:nvSpPr>
          <p:spPr bwMode="auto">
            <a:xfrm>
              <a:off x="4713" y="2042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0" name="Oval 133"/>
            <p:cNvSpPr>
              <a:spLocks noChangeArrowheads="1"/>
            </p:cNvSpPr>
            <p:nvPr/>
          </p:nvSpPr>
          <p:spPr bwMode="auto">
            <a:xfrm>
              <a:off x="3757" y="3010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1" name="Oval 134"/>
            <p:cNvSpPr>
              <a:spLocks noChangeArrowheads="1"/>
            </p:cNvSpPr>
            <p:nvPr/>
          </p:nvSpPr>
          <p:spPr bwMode="auto">
            <a:xfrm>
              <a:off x="4713" y="3010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" name="Oval 135"/>
            <p:cNvSpPr>
              <a:spLocks noChangeArrowheads="1"/>
            </p:cNvSpPr>
            <p:nvPr/>
          </p:nvSpPr>
          <p:spPr bwMode="auto">
            <a:xfrm>
              <a:off x="3127" y="717"/>
              <a:ext cx="77" cy="7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" name="Oval 136"/>
            <p:cNvSpPr>
              <a:spLocks noChangeArrowheads="1"/>
            </p:cNvSpPr>
            <p:nvPr/>
          </p:nvSpPr>
          <p:spPr bwMode="auto">
            <a:xfrm>
              <a:off x="4725" y="717"/>
              <a:ext cx="77" cy="7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5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638676" y="4402826"/>
            <a:ext cx="1084263" cy="62796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rPr>
              <a:t>T3,T4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662" y="264609"/>
            <a:ext cx="3271838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概述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2736" y="2150611"/>
            <a:ext cx="4412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ea typeface="黑体" panose="02010609060101010101" pitchFamily="49" charset="-122"/>
              </a:rPr>
              <a:t>集成门电路的分类</a:t>
            </a:r>
            <a:endParaRPr kumimoji="0"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69094" y="3204378"/>
            <a:ext cx="205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ea typeface="黑体" panose="02010609060101010101" pitchFamily="49" charset="-122"/>
              </a:rPr>
              <a:t>两大类工艺技术的特点：</a:t>
            </a:r>
            <a:endParaRPr kumimoji="0"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4149" name="Group 53"/>
          <p:cNvGraphicFramePr>
            <a:graphicFrameLocks noGrp="1"/>
          </p:cNvGraphicFramePr>
          <p:nvPr/>
        </p:nvGraphicFramePr>
        <p:xfrm>
          <a:off x="2426494" y="2859435"/>
          <a:ext cx="6096000" cy="1601788"/>
        </p:xfrm>
        <a:graphic>
          <a:graphicData uri="http://schemas.openxmlformats.org/drawingml/2006/table">
            <a:tbl>
              <a:tblPr/>
              <a:tblGrid>
                <a:gridCol w="1524000"/>
                <a:gridCol w="1500187"/>
                <a:gridCol w="1547813"/>
                <a:gridCol w="1524000"/>
              </a:tblGrid>
              <a:tr h="518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速度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功耗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集成度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TTL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快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大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低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MOS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慢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小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高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482600" y="4664075"/>
            <a:ext cx="4626588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dirty="0">
                <a:ea typeface="黑体" panose="02010609060101010101" pitchFamily="49" charset="-122"/>
              </a:rPr>
              <a:t>目前最常用的工艺</a:t>
            </a:r>
            <a:r>
              <a:rPr kumimoji="0" lang="en-US" altLang="zh-CN" sz="2800" dirty="0">
                <a:ea typeface="黑体" panose="02010609060101010101" pitchFamily="49" charset="-122"/>
              </a:rPr>
              <a:t>:    CMOS</a:t>
            </a:r>
            <a:endParaRPr kumimoji="0"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600" y="1056949"/>
            <a:ext cx="7805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门电路：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用以实现逻辑关系的单元电路，与基本逻辑关系相对应。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2" grpId="0" autoUpdateAnimBg="0"/>
      <p:bldP spid="4150" grpId="0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2"/>
          <p:cNvSpPr>
            <a:spLocks noChangeArrowheads="1"/>
          </p:cNvSpPr>
          <p:nvPr/>
        </p:nvSpPr>
        <p:spPr bwMode="auto">
          <a:xfrm>
            <a:off x="5589588" y="5883275"/>
            <a:ext cx="1898650" cy="758825"/>
          </a:xfrm>
          <a:prstGeom prst="rect">
            <a:avLst/>
          </a:prstGeom>
          <a:gradFill rotWithShape="0">
            <a:gsLst>
              <a:gs pos="0">
                <a:srgbClr val="FFE1FF"/>
              </a:gs>
              <a:gs pos="50000">
                <a:srgbClr val="FFFFB1"/>
              </a:gs>
              <a:gs pos="100000">
                <a:srgbClr val="FFE1FF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30413" y="284165"/>
            <a:ext cx="2957512" cy="522287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800" b="1">
                <a:solidFill>
                  <a:sysClr val="windowText" lastClr="000000"/>
                </a:solidFill>
              </a:rPr>
              <a:t>1</a:t>
            </a:r>
            <a:r>
              <a:rPr kumimoji="0" lang="zh-CN" altLang="en-US" sz="2800" b="1">
                <a:solidFill>
                  <a:sysClr val="windowText" lastClr="000000"/>
                </a:solidFill>
              </a:rPr>
              <a:t>、电压传输特性</a:t>
            </a:r>
            <a:endParaRPr kumimoji="0" lang="zh-CN" altLang="en-US" sz="28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214313" y="850900"/>
            <a:ext cx="3557587" cy="2973388"/>
            <a:chOff x="516" y="775"/>
            <a:chExt cx="2241" cy="187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60" y="1352"/>
              <a:ext cx="528" cy="8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172" y="149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172" y="178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932" y="202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00" y="1784"/>
              <a:ext cx="144" cy="43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00" y="1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884" y="116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884" y="116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700" y="221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884" y="22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84" y="2504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20" y="20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076" y="2121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20" y="2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988" y="173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084" y="17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08" y="1400"/>
              <a:ext cx="27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504" y="1605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04" y="1704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372" y="17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229" y="1965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372" y="226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26" y="775"/>
              <a:ext cx="5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+5V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675" y="2479"/>
              <a:ext cx="48" cy="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604" y="26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662" y="1115"/>
              <a:ext cx="76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334" y="1751"/>
              <a:ext cx="76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182" y="1981"/>
              <a:ext cx="76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182" y="2466"/>
              <a:ext cx="76" cy="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16" y="1815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35" name="Group 80"/>
          <p:cNvGrpSpPr/>
          <p:nvPr/>
        </p:nvGrpSpPr>
        <p:grpSpPr bwMode="auto">
          <a:xfrm>
            <a:off x="5024438" y="1646238"/>
            <a:ext cx="2265362" cy="1660525"/>
            <a:chOff x="2697" y="2482"/>
            <a:chExt cx="1427" cy="1046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697" y="248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070" y="2483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309" y="2856"/>
              <a:ext cx="144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44" y="3516"/>
              <a:ext cx="68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0" name="Group 82"/>
          <p:cNvGrpSpPr/>
          <p:nvPr/>
        </p:nvGrpSpPr>
        <p:grpSpPr bwMode="auto">
          <a:xfrm>
            <a:off x="4719638" y="774700"/>
            <a:ext cx="1154112" cy="2811463"/>
            <a:chOff x="2505" y="1933"/>
            <a:chExt cx="727" cy="1771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697" y="1933"/>
              <a:ext cx="53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 err="1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-2500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/V</a:t>
              </a:r>
              <a:endPara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V="1">
              <a:off x="2697" y="2042"/>
              <a:ext cx="0" cy="16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2697" y="2408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2697" y="3032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2697" y="2716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2889" y="3128"/>
              <a:ext cx="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2697" y="3328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2505" y="319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505" y="2905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2505" y="256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505" y="22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52" name="Group 81"/>
          <p:cNvGrpSpPr/>
          <p:nvPr/>
        </p:nvGrpSpPr>
        <p:grpSpPr bwMode="auto">
          <a:xfrm>
            <a:off x="4651375" y="3167059"/>
            <a:ext cx="3956049" cy="628649"/>
            <a:chOff x="2462" y="3440"/>
            <a:chExt cx="2492" cy="396"/>
          </a:xfrm>
        </p:grpSpPr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2601" y="3608"/>
              <a:ext cx="16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Text Box 42"/>
            <p:cNvSpPr txBox="1">
              <a:spLocks noChangeArrowheads="1"/>
            </p:cNvSpPr>
            <p:nvPr/>
          </p:nvSpPr>
          <p:spPr bwMode="auto">
            <a:xfrm>
              <a:off x="4234" y="3440"/>
              <a:ext cx="720" cy="29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/V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462" y="35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3177" y="3560"/>
              <a:ext cx="0" cy="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705" y="3560"/>
              <a:ext cx="0" cy="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3081" y="352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3609" y="352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4277520" y="1422400"/>
            <a:ext cx="72231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endParaRPr kumimoji="1" lang="en-US" altLang="zh-CN" sz="2400" b="1" i="0" u="none" strike="noStrike" kern="1200" cap="none" spc="0" normalizeH="0" baseline="-25000" noProof="0" dirty="0"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1" name="Group 93"/>
          <p:cNvGrpSpPr/>
          <p:nvPr/>
        </p:nvGrpSpPr>
        <p:grpSpPr bwMode="auto">
          <a:xfrm>
            <a:off x="4225925" y="3065463"/>
            <a:ext cx="1984375" cy="457200"/>
            <a:chOff x="2662" y="1931"/>
            <a:chExt cx="1250" cy="288"/>
          </a:xfrm>
        </p:grpSpPr>
        <p:sp>
          <p:nvSpPr>
            <p:cNvPr id="62" name="Line 71"/>
            <p:cNvSpPr>
              <a:spLocks noChangeShapeType="1"/>
            </p:cNvSpPr>
            <p:nvPr/>
          </p:nvSpPr>
          <p:spPr bwMode="auto">
            <a:xfrm flipH="1">
              <a:off x="3144" y="2060"/>
              <a:ext cx="7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2662" y="1931"/>
              <a:ext cx="44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1" lang="en-US" altLang="zh-CN" sz="2400" b="1" i="0" u="none" strike="noStrike" kern="1200" cap="none" spc="0" normalizeH="0" baseline="-2500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4" name="Group 85"/>
          <p:cNvGrpSpPr/>
          <p:nvPr/>
        </p:nvGrpSpPr>
        <p:grpSpPr bwMode="auto">
          <a:xfrm>
            <a:off x="3942556" y="2004547"/>
            <a:ext cx="2090737" cy="457200"/>
            <a:chOff x="2487" y="1270"/>
            <a:chExt cx="1317" cy="288"/>
          </a:xfrm>
        </p:grpSpPr>
        <p:sp>
          <p:nvSpPr>
            <p:cNvPr id="65" name="Line 83"/>
            <p:cNvSpPr>
              <a:spLocks noChangeShapeType="1"/>
            </p:cNvSpPr>
            <p:nvPr/>
          </p:nvSpPr>
          <p:spPr bwMode="auto">
            <a:xfrm>
              <a:off x="3152" y="1456"/>
              <a:ext cx="65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2487" y="1270"/>
              <a:ext cx="92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 err="1"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OHmin</a:t>
              </a:r>
              <a:endParaRPr kumimoji="1" lang="en-US" altLang="zh-CN" sz="2400" b="1" i="0" u="none" strike="noStrike" kern="1200" cap="none" spc="0" normalizeH="0" baseline="-25000" noProof="0" dirty="0"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7" name="Group 97"/>
          <p:cNvGrpSpPr/>
          <p:nvPr/>
        </p:nvGrpSpPr>
        <p:grpSpPr bwMode="auto">
          <a:xfrm>
            <a:off x="5787628" y="2297189"/>
            <a:ext cx="838200" cy="1533526"/>
            <a:chOff x="3684" y="1467"/>
            <a:chExt cx="528" cy="966"/>
          </a:xfrm>
        </p:grpSpPr>
        <p:sp>
          <p:nvSpPr>
            <p:cNvPr id="68" name="Line 86"/>
            <p:cNvSpPr>
              <a:spLocks noChangeShapeType="1"/>
            </p:cNvSpPr>
            <p:nvPr/>
          </p:nvSpPr>
          <p:spPr bwMode="auto">
            <a:xfrm>
              <a:off x="3782" y="1467"/>
              <a:ext cx="0" cy="6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9" name="Text Box 87"/>
            <p:cNvSpPr txBox="1">
              <a:spLocks noChangeArrowheads="1"/>
            </p:cNvSpPr>
            <p:nvPr/>
          </p:nvSpPr>
          <p:spPr bwMode="auto">
            <a:xfrm>
              <a:off x="3684" y="2142"/>
              <a:ext cx="528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off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0" name="Text Box 89"/>
          <p:cNvSpPr txBox="1">
            <a:spLocks noChangeArrowheads="1"/>
          </p:cNvSpPr>
          <p:nvPr/>
        </p:nvSpPr>
        <p:spPr bwMode="auto">
          <a:xfrm>
            <a:off x="485775" y="4621213"/>
            <a:ext cx="784860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开门电平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对应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0.4V)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，输入</a:t>
            </a: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iH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V)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1" name="Group 99"/>
          <p:cNvGrpSpPr/>
          <p:nvPr/>
        </p:nvGrpSpPr>
        <p:grpSpPr bwMode="auto">
          <a:xfrm>
            <a:off x="3879850" y="2744788"/>
            <a:ext cx="2298699" cy="457200"/>
            <a:chOff x="2444" y="1762"/>
            <a:chExt cx="1448" cy="288"/>
          </a:xfrm>
        </p:grpSpPr>
        <p:sp>
          <p:nvSpPr>
            <p:cNvPr id="72" name="Line 90"/>
            <p:cNvSpPr>
              <a:spLocks noChangeShapeType="1"/>
            </p:cNvSpPr>
            <p:nvPr/>
          </p:nvSpPr>
          <p:spPr bwMode="auto">
            <a:xfrm>
              <a:off x="3142" y="1977"/>
              <a:ext cx="750" cy="0"/>
            </a:xfrm>
            <a:prstGeom prst="line">
              <a:avLst/>
            </a:prstGeom>
            <a:noFill/>
            <a:ln w="38100">
              <a:noFill/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3" name="Text Box 91"/>
            <p:cNvSpPr txBox="1">
              <a:spLocks noChangeArrowheads="1"/>
            </p:cNvSpPr>
            <p:nvPr/>
          </p:nvSpPr>
          <p:spPr bwMode="auto">
            <a:xfrm>
              <a:off x="2444" y="1762"/>
              <a:ext cx="76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0Lmax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4" name="Group 113"/>
          <p:cNvGrpSpPr/>
          <p:nvPr/>
        </p:nvGrpSpPr>
        <p:grpSpPr bwMode="auto">
          <a:xfrm>
            <a:off x="6182404" y="3163022"/>
            <a:ext cx="1265239" cy="862156"/>
            <a:chOff x="3850" y="1952"/>
            <a:chExt cx="797" cy="496"/>
          </a:xfrm>
        </p:grpSpPr>
        <p:sp>
          <p:nvSpPr>
            <p:cNvPr id="75" name="Line 95"/>
            <p:cNvSpPr>
              <a:spLocks noChangeShapeType="1"/>
            </p:cNvSpPr>
            <p:nvPr/>
          </p:nvSpPr>
          <p:spPr bwMode="auto">
            <a:xfrm flipH="1">
              <a:off x="3850" y="1952"/>
              <a:ext cx="3" cy="152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" name="Text Box 96"/>
            <p:cNvSpPr txBox="1">
              <a:spLocks noChangeArrowheads="1"/>
            </p:cNvSpPr>
            <p:nvPr/>
          </p:nvSpPr>
          <p:spPr bwMode="auto">
            <a:xfrm>
              <a:off x="4201" y="2182"/>
              <a:ext cx="446" cy="26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on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7" name="Text Box 98"/>
          <p:cNvSpPr txBox="1">
            <a:spLocks noChangeArrowheads="1"/>
          </p:cNvSpPr>
          <p:nvPr/>
        </p:nvSpPr>
        <p:spPr bwMode="auto">
          <a:xfrm>
            <a:off x="517524" y="4038600"/>
            <a:ext cx="8254143" cy="52322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off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关门电平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对应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2.4V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），输入</a:t>
            </a: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14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iL</a:t>
            </a:r>
            <a:r>
              <a:rPr lang="zh-CN" altLang="en-US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0.8V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8" name="Group 107"/>
          <p:cNvGrpSpPr/>
          <p:nvPr/>
        </p:nvGrpSpPr>
        <p:grpSpPr bwMode="auto">
          <a:xfrm>
            <a:off x="2328863" y="5080000"/>
            <a:ext cx="2881312" cy="1458913"/>
            <a:chOff x="-11" y="3265"/>
            <a:chExt cx="1815" cy="919"/>
          </a:xfrm>
        </p:grpSpPr>
        <p:sp>
          <p:nvSpPr>
            <p:cNvPr id="79" name="Line 100"/>
            <p:cNvSpPr>
              <a:spLocks noChangeShapeType="1"/>
            </p:cNvSpPr>
            <p:nvPr/>
          </p:nvSpPr>
          <p:spPr bwMode="auto">
            <a:xfrm>
              <a:off x="424" y="4043"/>
              <a:ext cx="93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" name="Line 101"/>
            <p:cNvSpPr>
              <a:spLocks noChangeShapeType="1"/>
            </p:cNvSpPr>
            <p:nvPr/>
          </p:nvSpPr>
          <p:spPr bwMode="auto">
            <a:xfrm>
              <a:off x="424" y="3402"/>
              <a:ext cx="0" cy="78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Text Box 102"/>
            <p:cNvSpPr txBox="1">
              <a:spLocks noChangeArrowheads="1"/>
            </p:cNvSpPr>
            <p:nvPr/>
          </p:nvSpPr>
          <p:spPr bwMode="auto">
            <a:xfrm>
              <a:off x="1348" y="3851"/>
              <a:ext cx="45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" name="Text Box 103"/>
            <p:cNvSpPr txBox="1">
              <a:spLocks noChangeArrowheads="1"/>
            </p:cNvSpPr>
            <p:nvPr/>
          </p:nvSpPr>
          <p:spPr bwMode="auto">
            <a:xfrm>
              <a:off x="425" y="3265"/>
              <a:ext cx="45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800" b="1" i="1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" name="Freeform 104"/>
            <p:cNvSpPr/>
            <p:nvPr/>
          </p:nvSpPr>
          <p:spPr bwMode="auto">
            <a:xfrm>
              <a:off x="424" y="3619"/>
              <a:ext cx="804" cy="391"/>
            </a:xfrm>
            <a:custGeom>
              <a:avLst/>
              <a:gdLst>
                <a:gd name="T0" fmla="*/ 0 w 804"/>
                <a:gd name="T1" fmla="*/ 0 h 391"/>
                <a:gd name="T2" fmla="*/ 522 w 804"/>
                <a:gd name="T3" fmla="*/ 0 h 391"/>
                <a:gd name="T4" fmla="*/ 522 w 804"/>
                <a:gd name="T5" fmla="*/ 391 h 391"/>
                <a:gd name="T6" fmla="*/ 804 w 804"/>
                <a:gd name="T7" fmla="*/ 391 h 3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4" h="391">
                  <a:moveTo>
                    <a:pt x="0" y="0"/>
                  </a:moveTo>
                  <a:lnTo>
                    <a:pt x="522" y="0"/>
                  </a:lnTo>
                  <a:lnTo>
                    <a:pt x="522" y="391"/>
                  </a:lnTo>
                  <a:lnTo>
                    <a:pt x="804" y="391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" name="Text Box 105"/>
            <p:cNvSpPr txBox="1">
              <a:spLocks noChangeArrowheads="1"/>
            </p:cNvSpPr>
            <p:nvPr/>
          </p:nvSpPr>
          <p:spPr bwMode="auto">
            <a:xfrm>
              <a:off x="-11" y="3390"/>
              <a:ext cx="69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" name="Text Box 106"/>
            <p:cNvSpPr txBox="1">
              <a:spLocks noChangeArrowheads="1"/>
            </p:cNvSpPr>
            <p:nvPr/>
          </p:nvSpPr>
          <p:spPr bwMode="auto">
            <a:xfrm>
              <a:off x="10" y="3836"/>
              <a:ext cx="5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6" name="Text Box 108"/>
          <p:cNvSpPr txBox="1">
            <a:spLocks noChangeArrowheads="1"/>
          </p:cNvSpPr>
          <p:nvPr/>
        </p:nvSpPr>
        <p:spPr bwMode="auto">
          <a:xfrm>
            <a:off x="741363" y="5711825"/>
            <a:ext cx="1328737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理想化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Text Box 109"/>
          <p:cNvSpPr txBox="1">
            <a:spLocks noChangeArrowheads="1"/>
          </p:cNvSpPr>
          <p:nvPr/>
        </p:nvSpPr>
        <p:spPr bwMode="auto">
          <a:xfrm>
            <a:off x="3605213" y="6227763"/>
            <a:ext cx="706437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8" name="Text Box 110"/>
          <p:cNvSpPr txBox="1">
            <a:spLocks noChangeArrowheads="1"/>
          </p:cNvSpPr>
          <p:nvPr/>
        </p:nvSpPr>
        <p:spPr bwMode="auto">
          <a:xfrm>
            <a:off x="4795838" y="5330825"/>
            <a:ext cx="4141787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阈值电压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门槛电平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Text Box 111"/>
          <p:cNvSpPr txBox="1">
            <a:spLocks noChangeArrowheads="1"/>
          </p:cNvSpPr>
          <p:nvPr/>
        </p:nvSpPr>
        <p:spPr bwMode="auto">
          <a:xfrm>
            <a:off x="5711825" y="5986463"/>
            <a:ext cx="1620838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=1.4V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388938" y="26464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1" hangingPunct="1">
              <a:defRPr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solidFill>
                  <a:srgbClr val="1F08F8"/>
                </a:solidFill>
                <a:ea typeface="黑体" panose="02010609060101010101" pitchFamily="49" charset="-122"/>
              </a:rPr>
              <a:t>二、特性</a:t>
            </a:r>
            <a:endParaRPr lang="zh-CN" altLang="en-US" dirty="0">
              <a:solidFill>
                <a:srgbClr val="1F08F8"/>
              </a:solidFill>
              <a:ea typeface="黑体" panose="02010609060101010101" pitchFamily="49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54" y="352425"/>
            <a:ext cx="3523620" cy="2162176"/>
          </a:xfrm>
          <a:prstGeom prst="rect">
            <a:avLst/>
          </a:prstGeom>
        </p:spPr>
      </p:pic>
      <p:sp>
        <p:nvSpPr>
          <p:cNvPr id="95" name="Text Box 109"/>
          <p:cNvSpPr txBox="1">
            <a:spLocks noChangeArrowheads="1"/>
          </p:cNvSpPr>
          <p:nvPr/>
        </p:nvSpPr>
        <p:spPr bwMode="auto">
          <a:xfrm>
            <a:off x="6117115" y="2778889"/>
            <a:ext cx="706437" cy="46166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5014914" y="3174210"/>
            <a:ext cx="119289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083224" y="2774950"/>
            <a:ext cx="0" cy="6436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utoUpdateAnimBg="0"/>
      <p:bldP spid="60" grpId="0" bldLvl="0" animBg="1" autoUpdateAnimBg="0"/>
      <p:bldP spid="70" grpId="0" bldLvl="0" animBg="1" autoUpdateAnimBg="0"/>
      <p:bldP spid="77" grpId="0" bldLvl="0" animBg="1" autoUpdateAnimBg="0"/>
      <p:bldP spid="86" grpId="0" bldLvl="0" animBg="1" autoUpdateAnimBg="0"/>
      <p:bldP spid="87" grpId="0" bldLvl="0" animBg="1" autoUpdateAnimBg="0"/>
      <p:bldP spid="88" grpId="0" bldLvl="0" animBg="1" autoUpdateAnimBg="0"/>
      <p:bldP spid="89" grpId="0" bldLvl="0" animBg="1" autoUpdateAnimBg="0"/>
      <p:bldP spid="95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22288" y="1089025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当前一级门带动相同的后一级门时，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03238"/>
            <a:ext cx="4572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输入端噪声容限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Picture 4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4" y="1546225"/>
            <a:ext cx="4608512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365940" y="2132012"/>
            <a:ext cx="367278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NH</a:t>
            </a:r>
            <a:endParaRPr lang="en-US" altLang="zh-CN" baseline="-25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=V 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IH(min)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-V 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OH(min)</a:t>
            </a:r>
            <a:endParaRPr lang="en-US" altLang="zh-CN" baseline="-25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endParaRPr lang="en-US" altLang="zh-CN" baseline="-25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NL</a:t>
            </a:r>
            <a:endParaRPr lang="en-US" altLang="zh-CN" baseline="-25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=V 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IL(max)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-V </a:t>
            </a:r>
            <a:r>
              <a:rPr lang="en-US" altLang="zh-CN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OL(max)</a:t>
            </a:r>
            <a:endParaRPr lang="zh-CN" altLang="en-US" baseline="-25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5940" y="4413212"/>
            <a:ext cx="298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=2-2.4=-0.4V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365940" y="4992697"/>
            <a:ext cx="325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=0.8-0.4=0.4V</a:t>
            </a:r>
            <a:endParaRPr lang="zh-CN" altLang="en-US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/>
          <p:nvPr/>
        </p:nvGrpSpPr>
        <p:grpSpPr bwMode="auto">
          <a:xfrm>
            <a:off x="309563" y="830762"/>
            <a:ext cx="2921000" cy="2938463"/>
            <a:chOff x="579" y="676"/>
            <a:chExt cx="1840" cy="1851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19" y="1231"/>
              <a:ext cx="528" cy="86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931" y="1375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931" y="1663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459" y="943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59" y="2095"/>
              <a:ext cx="0" cy="43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979" y="2383"/>
              <a:ext cx="4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979" y="1903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979" y="2196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747" y="1615"/>
              <a:ext cx="96" cy="9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43" y="1663"/>
              <a:ext cx="29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267" y="1279"/>
              <a:ext cx="229" cy="23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100" y="1484"/>
              <a:ext cx="319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274" y="676"/>
              <a:ext cx="405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434" y="2358"/>
              <a:ext cx="48" cy="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363" y="2527"/>
              <a:ext cx="19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79" y="1903"/>
              <a:ext cx="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835" y="1999"/>
              <a:ext cx="288" cy="3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" y="1958"/>
              <a:ext cx="528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835" y="2095"/>
              <a:ext cx="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931" y="2191"/>
              <a:ext cx="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898" y="1833"/>
              <a:ext cx="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96" y="1589"/>
              <a:ext cx="328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1412876" y="4973787"/>
            <a:ext cx="7780337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IH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输入高电平电流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输入漏电流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40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A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)-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端电流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1364817" y="4129520"/>
            <a:ext cx="4813785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IS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输入短路电流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–1.6mA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1347067" y="4559399"/>
            <a:ext cx="672133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IL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输入低电平电流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门电流</a:t>
            </a:r>
            <a:endParaRPr lang="en-US" altLang="zh-CN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180182" y="874"/>
            <a:ext cx="41925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1F08F8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1F08F8"/>
                </a:solidFill>
                <a:ea typeface="黑体" panose="02010609060101010101" pitchFamily="49" charset="-122"/>
              </a:rPr>
              <a:t>、 输入伏安特性</a:t>
            </a:r>
            <a:endParaRPr lang="zh-CN" altLang="en-US" sz="2800" dirty="0">
              <a:solidFill>
                <a:srgbClr val="1F08F8"/>
              </a:solidFill>
              <a:ea typeface="黑体" panose="02010609060101010101" pitchFamily="49" charset="-122"/>
            </a:endParaRPr>
          </a:p>
        </p:txBody>
      </p:sp>
      <p:sp>
        <p:nvSpPr>
          <p:cNvPr id="52" name="灯片编号占位符 1"/>
          <p:cNvSpPr txBox="1"/>
          <p:nvPr/>
        </p:nvSpPr>
        <p:spPr bwMode="auto">
          <a:xfrm>
            <a:off x="6554788" y="6221144"/>
            <a:ext cx="1905000" cy="53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9987" y="206874"/>
            <a:ext cx="4211850" cy="2286001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3342482" y="1284106"/>
            <a:ext cx="4202113" cy="2640013"/>
            <a:chOff x="3342482" y="1284106"/>
            <a:chExt cx="4202113" cy="2640013"/>
          </a:xfrm>
        </p:grpSpPr>
        <p:grpSp>
          <p:nvGrpSpPr>
            <p:cNvPr id="25" name="Group 59"/>
            <p:cNvGrpSpPr/>
            <p:nvPr/>
          </p:nvGrpSpPr>
          <p:grpSpPr bwMode="auto">
            <a:xfrm>
              <a:off x="3342482" y="1284106"/>
              <a:ext cx="4202113" cy="2640013"/>
              <a:chOff x="2920" y="692"/>
              <a:chExt cx="2647" cy="1663"/>
            </a:xfrm>
          </p:grpSpPr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4751" y="1238"/>
                <a:ext cx="816" cy="288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r>
                  <a:rPr kumimoji="1" lang="en-US" altLang="zh-CN" sz="24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/V</a:t>
                </a:r>
                <a:endPara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27" name="Group 58"/>
              <p:cNvGrpSpPr/>
              <p:nvPr/>
            </p:nvGrpSpPr>
            <p:grpSpPr bwMode="auto">
              <a:xfrm>
                <a:off x="2920" y="692"/>
                <a:ext cx="1848" cy="1663"/>
                <a:chOff x="2920" y="692"/>
                <a:chExt cx="1848" cy="1663"/>
              </a:xfrm>
            </p:grpSpPr>
            <p:sp>
              <p:nvSpPr>
                <p:cNvPr id="28" name="Line 27"/>
                <p:cNvSpPr>
                  <a:spLocks noChangeShapeType="1"/>
                </p:cNvSpPr>
                <p:nvPr/>
              </p:nvSpPr>
              <p:spPr bwMode="auto">
                <a:xfrm rot="10800000">
                  <a:off x="3232" y="915"/>
                  <a:ext cx="1" cy="144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Line 28"/>
                <p:cNvSpPr>
                  <a:spLocks noChangeShapeType="1"/>
                </p:cNvSpPr>
                <p:nvPr/>
              </p:nvSpPr>
              <p:spPr bwMode="auto">
                <a:xfrm>
                  <a:off x="3088" y="1395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190" y="692"/>
                  <a:ext cx="816" cy="288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/mA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051" y="1347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1" y="1135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Rectangle 42"/>
                <p:cNvSpPr>
                  <a:spLocks noChangeArrowheads="1"/>
                </p:cNvSpPr>
                <p:nvPr/>
              </p:nvSpPr>
              <p:spPr bwMode="auto">
                <a:xfrm>
                  <a:off x="3809" y="133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2</a:t>
                  </a:r>
                  <a:endPara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35" name="Group 50"/>
                <p:cNvGrpSpPr/>
                <p:nvPr/>
              </p:nvGrpSpPr>
              <p:grpSpPr bwMode="auto">
                <a:xfrm>
                  <a:off x="3029" y="1310"/>
                  <a:ext cx="1552" cy="835"/>
                  <a:chOff x="1246" y="3234"/>
                  <a:chExt cx="1552" cy="835"/>
                </a:xfrm>
              </p:grpSpPr>
              <p:sp>
                <p:nvSpPr>
                  <p:cNvPr id="3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997" y="3234"/>
                    <a:ext cx="801" cy="5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9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81" y="3234"/>
                    <a:ext cx="516" cy="543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6" y="3781"/>
                    <a:ext cx="48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20" y="1586"/>
                  <a:ext cx="37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IS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6" y="969"/>
                  <a:ext cx="4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IH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45" name="Group 54"/>
            <p:cNvGrpSpPr/>
            <p:nvPr/>
          </p:nvGrpSpPr>
          <p:grpSpPr bwMode="auto">
            <a:xfrm>
              <a:off x="3996532" y="2445544"/>
              <a:ext cx="588962" cy="820737"/>
              <a:chOff x="3304" y="1206"/>
              <a:chExt cx="371" cy="517"/>
            </a:xfrm>
          </p:grpSpPr>
          <p:sp>
            <p:nvSpPr>
              <p:cNvPr id="46" name="Line 51"/>
              <p:cNvSpPr>
                <a:spLocks noChangeShapeType="1"/>
              </p:cNvSpPr>
              <p:nvPr/>
            </p:nvSpPr>
            <p:spPr bwMode="auto">
              <a:xfrm flipH="1">
                <a:off x="3325" y="1206"/>
                <a:ext cx="1" cy="34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3304" y="1435"/>
                <a:ext cx="3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IL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55" name="直接连接符 54"/>
            <p:cNvCxnSpPr>
              <a:stCxn id="39" idx="1"/>
            </p:cNvCxnSpPr>
            <p:nvPr/>
          </p:nvCxnSpPr>
          <p:spPr>
            <a:xfrm flipH="1">
              <a:off x="3590925" y="3127375"/>
              <a:ext cx="297815" cy="5715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4726781" y="2936078"/>
            <a:ext cx="4309365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IS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=(5-0.7)/3K=1.43mA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57688" y="3640891"/>
            <a:ext cx="3277126" cy="523220"/>
            <a:chOff x="4753770" y="3647394"/>
            <a:chExt cx="3277126" cy="523220"/>
          </a:xfrm>
        </p:grpSpPr>
        <p:sp>
          <p:nvSpPr>
            <p:cNvPr id="64" name="Text Box 93"/>
            <p:cNvSpPr txBox="1">
              <a:spLocks noChangeArrowheads="1"/>
            </p:cNvSpPr>
            <p:nvPr/>
          </p:nvSpPr>
          <p:spPr bwMode="auto">
            <a:xfrm>
              <a:off x="4753770" y="3647394"/>
              <a:ext cx="3277126" cy="52322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0" lang="en-US" altLang="zh-CN" sz="28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kumimoji="0" lang="en-US" altLang="zh-CN" sz="2800" baseline="-30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IL</a:t>
              </a:r>
              <a:r>
                <a:rPr kumimoji="0" lang="en-US" altLang="zh-CN" sz="28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=(5-0.7-V</a:t>
              </a:r>
              <a:r>
                <a:rPr kumimoji="0" lang="en-US" altLang="zh-CN" sz="2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kumimoji="0" lang="en-US" altLang="zh-CN" sz="28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)/3K=</a:t>
              </a:r>
              <a:endPara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7747760" y="3712354"/>
              <a:ext cx="0" cy="3723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416918" y="5483939"/>
            <a:ext cx="312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悬空时：</a:t>
            </a:r>
            <a:r>
              <a:rPr lang="en-US" altLang="zh-CN" sz="2800" dirty="0">
                <a:solidFill>
                  <a:srgbClr val="FF0000"/>
                </a:solidFill>
              </a:rPr>
              <a:t>V</a:t>
            </a:r>
            <a:r>
              <a:rPr lang="en-US" altLang="zh-CN" sz="14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=1.4V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01763" y="5940210"/>
            <a:ext cx="713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08F8"/>
                </a:solidFill>
              </a:rPr>
              <a:t>低电平输入时，其他悬空端的电压都与这个低电平相同。</a:t>
            </a:r>
            <a:endParaRPr lang="zh-CN" altLang="en-US" sz="2800" dirty="0">
              <a:solidFill>
                <a:srgbClr val="1F08F8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 autoUpdateAnimBg="0"/>
      <p:bldP spid="49" grpId="0" bldLvl="0" animBg="1" autoUpdateAnimBg="0"/>
      <p:bldP spid="50" grpId="0" bldLvl="0" animBg="1" autoUpdateAnimBg="0"/>
      <p:bldP spid="51" grpId="0" bldLvl="0" animBg="1" autoUpdateAnimBg="0"/>
      <p:bldP spid="63" grpId="0" bldLvl="0" animBg="1" autoUpdateAnimBg="0"/>
      <p:bldP spid="41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04" y="4483735"/>
            <a:ext cx="3143951" cy="1980690"/>
          </a:xfrm>
          <a:prstGeom prst="rect">
            <a:avLst/>
          </a:prstGeom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27038" y="350838"/>
            <a:ext cx="39417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、 输入端负载特性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Group 45"/>
          <p:cNvGrpSpPr/>
          <p:nvPr/>
        </p:nvGrpSpPr>
        <p:grpSpPr bwMode="auto">
          <a:xfrm>
            <a:off x="5260279" y="137003"/>
            <a:ext cx="2924175" cy="2938462"/>
            <a:chOff x="349" y="600"/>
            <a:chExt cx="1842" cy="185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991" y="1155"/>
              <a:ext cx="528" cy="86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703" y="1299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03" y="1587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231" y="867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231" y="2019"/>
              <a:ext cx="0" cy="43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51" y="2307"/>
              <a:ext cx="4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751" y="1827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751" y="2120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519" y="1539"/>
              <a:ext cx="96" cy="9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615" y="1587"/>
              <a:ext cx="29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39" y="1203"/>
              <a:ext cx="276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&amp;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2" y="1408"/>
              <a:ext cx="31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046" y="600"/>
              <a:ext cx="5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206" y="2282"/>
              <a:ext cx="48" cy="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35" y="2451"/>
              <a:ext cx="19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51" y="1827"/>
              <a:ext cx="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707" y="1924"/>
              <a:ext cx="76" cy="27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772" y="1912"/>
              <a:ext cx="37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620" y="1858"/>
              <a:ext cx="0" cy="34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349" y="1815"/>
              <a:ext cx="4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Group 69"/>
          <p:cNvGrpSpPr/>
          <p:nvPr/>
        </p:nvGrpSpPr>
        <p:grpSpPr bwMode="auto">
          <a:xfrm>
            <a:off x="6531708" y="2306162"/>
            <a:ext cx="2878137" cy="2451100"/>
            <a:chOff x="2665" y="748"/>
            <a:chExt cx="1813" cy="1544"/>
          </a:xfrm>
        </p:grpSpPr>
        <p:sp>
          <p:nvSpPr>
            <p:cNvPr id="25" name="Freeform 41"/>
            <p:cNvSpPr/>
            <p:nvPr/>
          </p:nvSpPr>
          <p:spPr bwMode="auto">
            <a:xfrm>
              <a:off x="2925" y="1738"/>
              <a:ext cx="271" cy="554"/>
            </a:xfrm>
            <a:custGeom>
              <a:avLst/>
              <a:gdLst>
                <a:gd name="T0" fmla="*/ 271 w 271"/>
                <a:gd name="T1" fmla="*/ 0 h 554"/>
                <a:gd name="T2" fmla="*/ 87 w 271"/>
                <a:gd name="T3" fmla="*/ 0 h 554"/>
                <a:gd name="T4" fmla="*/ 87 w 271"/>
                <a:gd name="T5" fmla="*/ 554 h 554"/>
                <a:gd name="T6" fmla="*/ 174 w 271"/>
                <a:gd name="T7" fmla="*/ 554 h 554"/>
                <a:gd name="T8" fmla="*/ 0 w 271"/>
                <a:gd name="T9" fmla="*/ 543 h 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554">
                  <a:moveTo>
                    <a:pt x="271" y="0"/>
                  </a:moveTo>
                  <a:lnTo>
                    <a:pt x="87" y="0"/>
                  </a:lnTo>
                  <a:lnTo>
                    <a:pt x="87" y="554"/>
                  </a:lnTo>
                  <a:lnTo>
                    <a:pt x="174" y="554"/>
                  </a:lnTo>
                  <a:lnTo>
                    <a:pt x="0" y="543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935" y="1835"/>
              <a:ext cx="109" cy="30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3088" y="1846"/>
              <a:ext cx="0" cy="33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89" y="1803"/>
              <a:ext cx="4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3469" y="1139"/>
              <a:ext cx="500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b1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0" name="Group 50"/>
            <p:cNvGrpSpPr/>
            <p:nvPr/>
          </p:nvGrpSpPr>
          <p:grpSpPr bwMode="auto">
            <a:xfrm>
              <a:off x="3158" y="748"/>
              <a:ext cx="1320" cy="1185"/>
              <a:chOff x="680" y="2596"/>
              <a:chExt cx="1320" cy="1185"/>
            </a:xfrm>
          </p:grpSpPr>
          <p:grpSp>
            <p:nvGrpSpPr>
              <p:cNvPr id="32" name="Group 38"/>
              <p:cNvGrpSpPr/>
              <p:nvPr/>
            </p:nvGrpSpPr>
            <p:grpSpPr bwMode="auto">
              <a:xfrm>
                <a:off x="680" y="3035"/>
                <a:ext cx="549" cy="560"/>
                <a:chOff x="4059" y="2688"/>
                <a:chExt cx="680" cy="560"/>
              </a:xfrm>
            </p:grpSpPr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59" y="3067"/>
                  <a:ext cx="226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95" y="3067"/>
                  <a:ext cx="226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4195" y="3067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4512" y="3067"/>
                  <a:ext cx="227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16" y="2688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3" name="Freeform 39"/>
              <p:cNvSpPr/>
              <p:nvPr/>
            </p:nvSpPr>
            <p:spPr bwMode="auto">
              <a:xfrm>
                <a:off x="968" y="2782"/>
                <a:ext cx="315" cy="403"/>
              </a:xfrm>
              <a:custGeom>
                <a:avLst/>
                <a:gdLst>
                  <a:gd name="T0" fmla="*/ 0 w 315"/>
                  <a:gd name="T1" fmla="*/ 403 h 403"/>
                  <a:gd name="T2" fmla="*/ 0 w 315"/>
                  <a:gd name="T3" fmla="*/ 0 h 403"/>
                  <a:gd name="T4" fmla="*/ 315 w 315"/>
                  <a:gd name="T5" fmla="*/ 0 h 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5" h="403">
                    <a:moveTo>
                      <a:pt x="0" y="403"/>
                    </a:moveTo>
                    <a:lnTo>
                      <a:pt x="0" y="0"/>
                    </a:lnTo>
                    <a:lnTo>
                      <a:pt x="315" y="0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914" y="2977"/>
                <a:ext cx="109" cy="30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Text Box 46"/>
              <p:cNvSpPr txBox="1">
                <a:spLocks noChangeArrowheads="1"/>
              </p:cNvSpPr>
              <p:nvPr/>
            </p:nvSpPr>
            <p:spPr bwMode="auto">
              <a:xfrm>
                <a:off x="882" y="3454"/>
                <a:ext cx="41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Text Box 48"/>
              <p:cNvSpPr txBox="1">
                <a:spLocks noChangeArrowheads="1"/>
              </p:cNvSpPr>
              <p:nvPr/>
            </p:nvSpPr>
            <p:spPr bwMode="auto">
              <a:xfrm>
                <a:off x="1272" y="2596"/>
                <a:ext cx="728" cy="32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+5V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2665" y="1835"/>
              <a:ext cx="41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536575" y="1017588"/>
            <a:ext cx="42608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较小时，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&lt;U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=“0”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519113" y="1758950"/>
            <a:ext cx="42608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较大时，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&gt;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=“1”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342900" y="2727325"/>
            <a:ext cx="1450975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临界时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45" name="Group 80"/>
          <p:cNvGrpSpPr/>
          <p:nvPr/>
        </p:nvGrpSpPr>
        <p:grpSpPr bwMode="auto">
          <a:xfrm>
            <a:off x="1689100" y="2466973"/>
            <a:ext cx="3794125" cy="1063625"/>
            <a:chOff x="630" y="2608"/>
            <a:chExt cx="2390" cy="670"/>
          </a:xfrm>
        </p:grpSpPr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630" y="2793"/>
              <a:ext cx="57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1022" y="2945"/>
              <a:ext cx="67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" name="Text Box 77"/>
            <p:cNvSpPr txBox="1">
              <a:spLocks noChangeArrowheads="1"/>
            </p:cNvSpPr>
            <p:nvPr/>
          </p:nvSpPr>
          <p:spPr bwMode="auto">
            <a:xfrm>
              <a:off x="1005" y="2951"/>
              <a:ext cx="771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+R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b1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1152" y="2608"/>
              <a:ext cx="47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1663" y="2771"/>
              <a:ext cx="135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(5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–U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be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)=1.4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4" name="Group 85"/>
          <p:cNvGrpSpPr/>
          <p:nvPr/>
        </p:nvGrpSpPr>
        <p:grpSpPr bwMode="auto">
          <a:xfrm>
            <a:off x="6428520" y="2741137"/>
            <a:ext cx="996950" cy="1328737"/>
            <a:chOff x="3882" y="2413"/>
            <a:chExt cx="628" cy="837"/>
          </a:xfrm>
        </p:grpSpPr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3882" y="2923"/>
              <a:ext cx="28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4119" y="2413"/>
              <a:ext cx="391" cy="782"/>
            </a:xfrm>
            <a:custGeom>
              <a:avLst/>
              <a:gdLst>
                <a:gd name="T0" fmla="*/ 391 w 391"/>
                <a:gd name="T1" fmla="*/ 0 h 782"/>
                <a:gd name="T2" fmla="*/ 391 w 391"/>
                <a:gd name="T3" fmla="*/ 445 h 782"/>
                <a:gd name="T4" fmla="*/ 206 w 391"/>
                <a:gd name="T5" fmla="*/ 630 h 782"/>
                <a:gd name="T6" fmla="*/ 0 w 391"/>
                <a:gd name="T7" fmla="*/ 630 h 782"/>
                <a:gd name="T8" fmla="*/ 0 w 391"/>
                <a:gd name="T9" fmla="*/ 782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1" h="782">
                  <a:moveTo>
                    <a:pt x="391" y="0"/>
                  </a:moveTo>
                  <a:lnTo>
                    <a:pt x="391" y="445"/>
                  </a:lnTo>
                  <a:lnTo>
                    <a:pt x="206" y="630"/>
                  </a:lnTo>
                  <a:lnTo>
                    <a:pt x="0" y="630"/>
                  </a:lnTo>
                  <a:lnTo>
                    <a:pt x="0" y="782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7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0" name="Group 80"/>
          <p:cNvGrpSpPr/>
          <p:nvPr/>
        </p:nvGrpSpPr>
        <p:grpSpPr bwMode="auto">
          <a:xfrm>
            <a:off x="733107" y="3762669"/>
            <a:ext cx="3645783" cy="571500"/>
            <a:chOff x="1405" y="2771"/>
            <a:chExt cx="2545" cy="360"/>
          </a:xfrm>
        </p:grpSpPr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2810" y="2801"/>
              <a:ext cx="1140" cy="33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+R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b1</a:t>
              </a:r>
              <a:r>
                <a:rPr lang="zh-CN" altLang="en-US" sz="2800" b="0" kern="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）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1405" y="2793"/>
              <a:ext cx="47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79"/>
            <p:cNvSpPr txBox="1">
              <a:spLocks noChangeArrowheads="1"/>
            </p:cNvSpPr>
            <p:nvPr/>
          </p:nvSpPr>
          <p:spPr bwMode="auto">
            <a:xfrm>
              <a:off x="1663" y="2771"/>
              <a:ext cx="135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(5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–U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be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)=1.4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37922" y="4422663"/>
            <a:ext cx="3861995" cy="572774"/>
            <a:chOff x="710005" y="4707708"/>
            <a:chExt cx="3861995" cy="572774"/>
          </a:xfrm>
        </p:grpSpPr>
        <p:sp>
          <p:nvSpPr>
            <p:cNvPr id="58" name="文本框 57"/>
            <p:cNvSpPr txBox="1"/>
            <p:nvPr/>
          </p:nvSpPr>
          <p:spPr>
            <a:xfrm>
              <a:off x="710005" y="4757262"/>
              <a:ext cx="707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0" dirty="0">
                  <a:solidFill>
                    <a:schemeClr val="tx1"/>
                  </a:solidFill>
                  <a:latin typeface="+mn-lt"/>
                </a:rPr>
                <a:t>4.3</a:t>
              </a:r>
              <a:endParaRPr lang="zh-CN" alt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Text Box 78"/>
            <p:cNvSpPr txBox="1">
              <a:spLocks noChangeArrowheads="1"/>
            </p:cNvSpPr>
            <p:nvPr/>
          </p:nvSpPr>
          <p:spPr bwMode="auto">
            <a:xfrm>
              <a:off x="1208619" y="4756567"/>
              <a:ext cx="684748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89101" y="4721642"/>
              <a:ext cx="2280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0" dirty="0">
                  <a:solidFill>
                    <a:schemeClr val="tx1"/>
                  </a:solidFill>
                  <a:latin typeface="+mn-lt"/>
                </a:rPr>
                <a:t>-1.4      =1.4</a:t>
              </a:r>
              <a:endParaRPr lang="zh-CN" alt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2432129" y="4707708"/>
              <a:ext cx="684748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3859905" y="4720987"/>
              <a:ext cx="712095" cy="52322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b1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806518" y="5073772"/>
            <a:ext cx="2717073" cy="536499"/>
            <a:chOff x="1789463" y="4707708"/>
            <a:chExt cx="2782537" cy="536499"/>
          </a:xfrm>
        </p:grpSpPr>
        <p:sp>
          <p:nvSpPr>
            <p:cNvPr id="80" name="文本框 79"/>
            <p:cNvSpPr txBox="1"/>
            <p:nvPr/>
          </p:nvSpPr>
          <p:spPr>
            <a:xfrm>
              <a:off x="1789463" y="4720987"/>
              <a:ext cx="2280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  <a:latin typeface="+mn-lt"/>
                </a:rPr>
                <a:t>2</a:t>
              </a:r>
              <a:r>
                <a:rPr lang="en-US" altLang="zh-CN" sz="2800" b="0" dirty="0">
                  <a:solidFill>
                    <a:schemeClr val="tx1"/>
                  </a:solidFill>
                  <a:latin typeface="+mn-lt"/>
                </a:rPr>
                <a:t>.9         =1.4</a:t>
              </a:r>
              <a:endParaRPr lang="zh-CN" alt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Text Box 78"/>
            <p:cNvSpPr txBox="1">
              <a:spLocks noChangeArrowheads="1"/>
            </p:cNvSpPr>
            <p:nvPr/>
          </p:nvSpPr>
          <p:spPr bwMode="auto">
            <a:xfrm>
              <a:off x="2432129" y="4707708"/>
              <a:ext cx="684748" cy="51911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R  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3859905" y="4720987"/>
              <a:ext cx="712095" cy="52322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b1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42" grpId="0" bldLvl="0" animBg="1" autoUpdateAnimBg="0"/>
      <p:bldP spid="43" grpId="0" bldLvl="0" animBg="1" autoUpdateAnimBg="0"/>
      <p:bldP spid="44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04" y="4483735"/>
            <a:ext cx="3143951" cy="1980690"/>
          </a:xfrm>
          <a:prstGeom prst="rect">
            <a:avLst/>
          </a:prstGeom>
        </p:spPr>
      </p:pic>
      <p:grpSp>
        <p:nvGrpSpPr>
          <p:cNvPr id="3" name="Group 45"/>
          <p:cNvGrpSpPr/>
          <p:nvPr/>
        </p:nvGrpSpPr>
        <p:grpSpPr bwMode="auto">
          <a:xfrm>
            <a:off x="5260279" y="137003"/>
            <a:ext cx="2924175" cy="2938462"/>
            <a:chOff x="349" y="600"/>
            <a:chExt cx="1842" cy="185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991" y="1155"/>
              <a:ext cx="528" cy="86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703" y="1299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03" y="1587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231" y="867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231" y="2019"/>
              <a:ext cx="0" cy="43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751" y="2307"/>
              <a:ext cx="4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751" y="1827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751" y="2120"/>
              <a:ext cx="0" cy="19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519" y="1539"/>
              <a:ext cx="96" cy="9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615" y="1587"/>
              <a:ext cx="29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39" y="1203"/>
              <a:ext cx="276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&amp;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2" y="1408"/>
              <a:ext cx="31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046" y="600"/>
              <a:ext cx="5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</a:rPr>
                <a:t>+5V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206" y="2282"/>
              <a:ext cx="48" cy="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135" y="2451"/>
              <a:ext cx="19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51" y="1827"/>
              <a:ext cx="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707" y="1924"/>
              <a:ext cx="76" cy="27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772" y="1912"/>
              <a:ext cx="37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620" y="1858"/>
              <a:ext cx="0" cy="34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349" y="1815"/>
              <a:ext cx="4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Group 69"/>
          <p:cNvGrpSpPr/>
          <p:nvPr/>
        </p:nvGrpSpPr>
        <p:grpSpPr bwMode="auto">
          <a:xfrm>
            <a:off x="6531709" y="2306162"/>
            <a:ext cx="2613025" cy="2451100"/>
            <a:chOff x="2665" y="748"/>
            <a:chExt cx="1646" cy="1544"/>
          </a:xfrm>
        </p:grpSpPr>
        <p:sp>
          <p:nvSpPr>
            <p:cNvPr id="25" name="Freeform 41"/>
            <p:cNvSpPr/>
            <p:nvPr/>
          </p:nvSpPr>
          <p:spPr bwMode="auto">
            <a:xfrm>
              <a:off x="2925" y="1738"/>
              <a:ext cx="271" cy="554"/>
            </a:xfrm>
            <a:custGeom>
              <a:avLst/>
              <a:gdLst>
                <a:gd name="T0" fmla="*/ 271 w 271"/>
                <a:gd name="T1" fmla="*/ 0 h 554"/>
                <a:gd name="T2" fmla="*/ 87 w 271"/>
                <a:gd name="T3" fmla="*/ 0 h 554"/>
                <a:gd name="T4" fmla="*/ 87 w 271"/>
                <a:gd name="T5" fmla="*/ 554 h 554"/>
                <a:gd name="T6" fmla="*/ 174 w 271"/>
                <a:gd name="T7" fmla="*/ 554 h 554"/>
                <a:gd name="T8" fmla="*/ 0 w 271"/>
                <a:gd name="T9" fmla="*/ 543 h 5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" h="554">
                  <a:moveTo>
                    <a:pt x="271" y="0"/>
                  </a:moveTo>
                  <a:lnTo>
                    <a:pt x="87" y="0"/>
                  </a:lnTo>
                  <a:lnTo>
                    <a:pt x="87" y="554"/>
                  </a:lnTo>
                  <a:lnTo>
                    <a:pt x="174" y="554"/>
                  </a:lnTo>
                  <a:lnTo>
                    <a:pt x="0" y="543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935" y="1835"/>
              <a:ext cx="109" cy="30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3088" y="1846"/>
              <a:ext cx="0" cy="33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89" y="1803"/>
              <a:ext cx="4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3469" y="1139"/>
              <a:ext cx="500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b1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30" name="Group 50"/>
            <p:cNvGrpSpPr/>
            <p:nvPr/>
          </p:nvGrpSpPr>
          <p:grpSpPr bwMode="auto">
            <a:xfrm>
              <a:off x="3158" y="748"/>
              <a:ext cx="1153" cy="1185"/>
              <a:chOff x="680" y="2596"/>
              <a:chExt cx="1153" cy="1185"/>
            </a:xfrm>
          </p:grpSpPr>
          <p:grpSp>
            <p:nvGrpSpPr>
              <p:cNvPr id="32" name="Group 38"/>
              <p:cNvGrpSpPr/>
              <p:nvPr/>
            </p:nvGrpSpPr>
            <p:grpSpPr bwMode="auto">
              <a:xfrm>
                <a:off x="680" y="3035"/>
                <a:ext cx="549" cy="560"/>
                <a:chOff x="4059" y="2688"/>
                <a:chExt cx="680" cy="560"/>
              </a:xfrm>
            </p:grpSpPr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59" y="3067"/>
                  <a:ext cx="226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95" y="3067"/>
                  <a:ext cx="226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4195" y="3067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4512" y="3067"/>
                  <a:ext cx="227" cy="18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16" y="2688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3" name="Freeform 39"/>
              <p:cNvSpPr/>
              <p:nvPr/>
            </p:nvSpPr>
            <p:spPr bwMode="auto">
              <a:xfrm>
                <a:off x="968" y="2782"/>
                <a:ext cx="315" cy="403"/>
              </a:xfrm>
              <a:custGeom>
                <a:avLst/>
                <a:gdLst>
                  <a:gd name="T0" fmla="*/ 0 w 315"/>
                  <a:gd name="T1" fmla="*/ 403 h 403"/>
                  <a:gd name="T2" fmla="*/ 0 w 315"/>
                  <a:gd name="T3" fmla="*/ 0 h 403"/>
                  <a:gd name="T4" fmla="*/ 315 w 315"/>
                  <a:gd name="T5" fmla="*/ 0 h 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5" h="403">
                    <a:moveTo>
                      <a:pt x="0" y="403"/>
                    </a:moveTo>
                    <a:lnTo>
                      <a:pt x="0" y="0"/>
                    </a:lnTo>
                    <a:lnTo>
                      <a:pt x="315" y="0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914" y="2977"/>
                <a:ext cx="109" cy="30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Text Box 46"/>
              <p:cNvSpPr txBox="1">
                <a:spLocks noChangeArrowheads="1"/>
              </p:cNvSpPr>
              <p:nvPr/>
            </p:nvSpPr>
            <p:spPr bwMode="auto">
              <a:xfrm>
                <a:off x="882" y="3454"/>
                <a:ext cx="41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Text Box 48"/>
              <p:cNvSpPr txBox="1">
                <a:spLocks noChangeArrowheads="1"/>
              </p:cNvSpPr>
              <p:nvPr/>
            </p:nvSpPr>
            <p:spPr bwMode="auto">
              <a:xfrm>
                <a:off x="1272" y="2596"/>
                <a:ext cx="561" cy="32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+5V</a:t>
                </a:r>
                <a:endPara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" name="Text Box 66"/>
            <p:cNvSpPr txBox="1">
              <a:spLocks noChangeArrowheads="1"/>
            </p:cNvSpPr>
            <p:nvPr/>
          </p:nvSpPr>
          <p:spPr bwMode="auto">
            <a:xfrm>
              <a:off x="2665" y="1835"/>
              <a:ext cx="41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kumimoji="1" lang="en-US" altLang="zh-CN" sz="24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524768" y="567389"/>
            <a:ext cx="426085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=1.4K</a:t>
            </a:r>
            <a:r>
              <a:rPr lang="el-GR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Ω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&lt;1.4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=“0”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43" name="Text Box 73"/>
          <p:cNvSpPr txBox="1">
            <a:spLocks noChangeArrowheads="1"/>
          </p:cNvSpPr>
          <p:nvPr/>
        </p:nvSpPr>
        <p:spPr bwMode="auto">
          <a:xfrm>
            <a:off x="507306" y="1308751"/>
            <a:ext cx="42608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较大时，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&gt;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1,4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=“1”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419992" y="2228765"/>
            <a:ext cx="5346700" cy="1169551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on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开门电阻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&gt;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on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(2.5K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)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为高电平。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52" name="Text Box 82"/>
          <p:cNvSpPr txBox="1">
            <a:spLocks noChangeArrowheads="1"/>
          </p:cNvSpPr>
          <p:nvPr/>
        </p:nvSpPr>
        <p:spPr bwMode="auto">
          <a:xfrm>
            <a:off x="389345" y="3715479"/>
            <a:ext cx="5278437" cy="1169551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off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关门电阻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&lt; </a:t>
            </a: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off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(0.85K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)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为低电平。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225038" y="5386203"/>
            <a:ext cx="56070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TTL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门电路输入端悬空时为“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1”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54" name="Group 85"/>
          <p:cNvGrpSpPr/>
          <p:nvPr/>
        </p:nvGrpSpPr>
        <p:grpSpPr bwMode="auto">
          <a:xfrm>
            <a:off x="6428520" y="2741137"/>
            <a:ext cx="996950" cy="1328737"/>
            <a:chOff x="3882" y="2413"/>
            <a:chExt cx="628" cy="837"/>
          </a:xfrm>
        </p:grpSpPr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3882" y="2923"/>
              <a:ext cx="28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4119" y="2413"/>
              <a:ext cx="391" cy="782"/>
            </a:xfrm>
            <a:custGeom>
              <a:avLst/>
              <a:gdLst>
                <a:gd name="T0" fmla="*/ 391 w 391"/>
                <a:gd name="T1" fmla="*/ 0 h 782"/>
                <a:gd name="T2" fmla="*/ 391 w 391"/>
                <a:gd name="T3" fmla="*/ 445 h 782"/>
                <a:gd name="T4" fmla="*/ 206 w 391"/>
                <a:gd name="T5" fmla="*/ 630 h 782"/>
                <a:gd name="T6" fmla="*/ 0 w 391"/>
                <a:gd name="T7" fmla="*/ 630 h 782"/>
                <a:gd name="T8" fmla="*/ 0 w 391"/>
                <a:gd name="T9" fmla="*/ 782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1" h="782">
                  <a:moveTo>
                    <a:pt x="391" y="0"/>
                  </a:moveTo>
                  <a:lnTo>
                    <a:pt x="391" y="445"/>
                  </a:lnTo>
                  <a:lnTo>
                    <a:pt x="206" y="630"/>
                  </a:lnTo>
                  <a:lnTo>
                    <a:pt x="0" y="630"/>
                  </a:lnTo>
                  <a:lnTo>
                    <a:pt x="0" y="782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7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 autoUpdateAnimBg="0"/>
      <p:bldP spid="43" grpId="0" bldLvl="0" animBg="1" autoUpdateAnimBg="0"/>
      <p:bldP spid="51" grpId="0" bldLvl="0" animBg="1" autoUpdateAnimBg="0"/>
      <p:bldP spid="52" grpId="0" bldLvl="0" animBg="1" autoUpdateAnimBg="0"/>
      <p:bldP spid="53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38125" y="247650"/>
            <a:ext cx="2336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、输出特性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455152" y="2198167"/>
            <a:ext cx="874598" cy="1342855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＆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2914372" y="2581227"/>
            <a:ext cx="54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 flipH="1">
            <a:off x="2914372" y="3215541"/>
            <a:ext cx="540000" cy="0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4329750" y="2761594"/>
            <a:ext cx="663632" cy="108000"/>
            <a:chOff x="3142671" y="2100135"/>
            <a:chExt cx="663632" cy="108000"/>
          </a:xfrm>
        </p:grpSpPr>
        <p:cxnSp>
          <p:nvCxnSpPr>
            <p:cNvPr id="17" name="直接连接符 16"/>
            <p:cNvCxnSpPr/>
            <p:nvPr/>
          </p:nvCxnSpPr>
          <p:spPr bwMode="auto">
            <a:xfrm flipH="1">
              <a:off x="3266303" y="2145957"/>
              <a:ext cx="540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椭圆 17"/>
            <p:cNvSpPr/>
            <p:nvPr/>
          </p:nvSpPr>
          <p:spPr bwMode="auto">
            <a:xfrm>
              <a:off x="3142671" y="2100135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00308" y="271005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19307" y="3887065"/>
            <a:ext cx="207562" cy="161896"/>
            <a:chOff x="3085971" y="3762404"/>
            <a:chExt cx="288000" cy="160867"/>
          </a:xfrm>
        </p:grpSpPr>
        <p:cxnSp>
          <p:nvCxnSpPr>
            <p:cNvPr id="14" name="直接连接符 13"/>
            <p:cNvCxnSpPr/>
            <p:nvPr/>
          </p:nvCxnSpPr>
          <p:spPr bwMode="auto">
            <a:xfrm flipH="1">
              <a:off x="3085971" y="3762404"/>
              <a:ext cx="288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3121971" y="3847071"/>
              <a:ext cx="216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3157971" y="3923271"/>
              <a:ext cx="144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文本框 9"/>
          <p:cNvSpPr txBox="1"/>
          <p:nvPr/>
        </p:nvSpPr>
        <p:spPr>
          <a:xfrm>
            <a:off x="5050408" y="35295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2162" y="3136999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</a:t>
            </a:r>
            <a:endParaRPr kumimoji="0" lang="zh-CN" altLang="en-US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514822" y="2699760"/>
            <a:ext cx="451851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4565951" y="2138197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</a:t>
            </a:r>
            <a:endParaRPr kumimoji="0" lang="zh-CN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454372" y="4457086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1" imgW="36576000" imgH="10058400" progId="Equation.DSMT4">
                  <p:embed/>
                </p:oleObj>
              </mc:Choice>
              <mc:Fallback>
                <p:oleObj name="Equation" r:id="rId1" imgW="36576000" imgH="10058400" progId="Equation.DSMT4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372" y="4457086"/>
                        <a:ext cx="1524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85" y="361315"/>
            <a:ext cx="4134485" cy="22447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4" grpId="0" bldLvl="0" animBg="1"/>
      <p:bldP spid="8" grpId="0"/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238124" y="247650"/>
            <a:ext cx="3519489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①输出高电平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6248068" y="1060453"/>
            <a:ext cx="2932112" cy="116046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拉电流负载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输出高电平有效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63" name="Group 35"/>
          <p:cNvGrpSpPr/>
          <p:nvPr/>
        </p:nvGrpSpPr>
        <p:grpSpPr bwMode="auto">
          <a:xfrm>
            <a:off x="4833605" y="1182690"/>
            <a:ext cx="1362075" cy="1346200"/>
            <a:chOff x="2184" y="739"/>
            <a:chExt cx="858" cy="848"/>
          </a:xfrm>
        </p:grpSpPr>
        <p:sp>
          <p:nvSpPr>
            <p:cNvPr id="64" name="Freeform 31"/>
            <p:cNvSpPr/>
            <p:nvPr/>
          </p:nvSpPr>
          <p:spPr bwMode="auto">
            <a:xfrm>
              <a:off x="2184" y="739"/>
              <a:ext cx="294" cy="641"/>
            </a:xfrm>
            <a:custGeom>
              <a:avLst/>
              <a:gdLst>
                <a:gd name="T0" fmla="*/ 0 w 294"/>
                <a:gd name="T1" fmla="*/ 0 h 641"/>
                <a:gd name="T2" fmla="*/ 294 w 294"/>
                <a:gd name="T3" fmla="*/ 0 h 641"/>
                <a:gd name="T4" fmla="*/ 294 w 294"/>
                <a:gd name="T5" fmla="*/ 641 h 6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" h="641">
                  <a:moveTo>
                    <a:pt x="0" y="0"/>
                  </a:moveTo>
                  <a:lnTo>
                    <a:pt x="294" y="0"/>
                  </a:lnTo>
                  <a:lnTo>
                    <a:pt x="294" y="64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34"/>
            <p:cNvSpPr txBox="1">
              <a:spLocks noChangeArrowheads="1"/>
            </p:cNvSpPr>
            <p:nvPr/>
          </p:nvSpPr>
          <p:spPr bwMode="auto">
            <a:xfrm>
              <a:off x="2466" y="1260"/>
              <a:ext cx="57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OH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153917" y="6217730"/>
            <a:ext cx="5934074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输出高电平电流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拉电流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400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A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67" name="Group 78"/>
          <p:cNvGrpSpPr/>
          <p:nvPr/>
        </p:nvGrpSpPr>
        <p:grpSpPr bwMode="auto">
          <a:xfrm>
            <a:off x="3109580" y="733428"/>
            <a:ext cx="2241550" cy="1708150"/>
            <a:chOff x="1034" y="587"/>
            <a:chExt cx="1412" cy="1076"/>
          </a:xfrm>
        </p:grpSpPr>
        <p:grpSp>
          <p:nvGrpSpPr>
            <p:cNvPr id="68" name="Group 63"/>
            <p:cNvGrpSpPr/>
            <p:nvPr/>
          </p:nvGrpSpPr>
          <p:grpSpPr bwMode="auto">
            <a:xfrm>
              <a:off x="1034" y="587"/>
              <a:ext cx="1412" cy="1076"/>
              <a:chOff x="1034" y="587"/>
              <a:chExt cx="1412" cy="1076"/>
            </a:xfrm>
          </p:grpSpPr>
          <p:sp>
            <p:nvSpPr>
              <p:cNvPr id="70" name="Rectangle 64"/>
              <p:cNvSpPr>
                <a:spLocks noChangeArrowheads="1"/>
              </p:cNvSpPr>
              <p:nvPr/>
            </p:nvSpPr>
            <p:spPr bwMode="auto">
              <a:xfrm>
                <a:off x="1664" y="750"/>
                <a:ext cx="261" cy="413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Oval 65"/>
              <p:cNvSpPr>
                <a:spLocks noChangeArrowheads="1"/>
              </p:cNvSpPr>
              <p:nvPr/>
            </p:nvSpPr>
            <p:spPr bwMode="auto">
              <a:xfrm>
                <a:off x="1913" y="892"/>
                <a:ext cx="87" cy="8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Line 66"/>
              <p:cNvSpPr>
                <a:spLocks noChangeShapeType="1"/>
              </p:cNvSpPr>
              <p:nvPr/>
            </p:nvSpPr>
            <p:spPr bwMode="auto">
              <a:xfrm>
                <a:off x="1338" y="935"/>
                <a:ext cx="32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3" name="Freeform 67"/>
              <p:cNvSpPr/>
              <p:nvPr/>
            </p:nvSpPr>
            <p:spPr bwMode="auto">
              <a:xfrm>
                <a:off x="2011" y="924"/>
                <a:ext cx="316" cy="739"/>
              </a:xfrm>
              <a:custGeom>
                <a:avLst/>
                <a:gdLst>
                  <a:gd name="T0" fmla="*/ 0 w 316"/>
                  <a:gd name="T1" fmla="*/ 0 h 565"/>
                  <a:gd name="T2" fmla="*/ 229 w 316"/>
                  <a:gd name="T3" fmla="*/ 0 h 565"/>
                  <a:gd name="T4" fmla="*/ 229 w 316"/>
                  <a:gd name="T5" fmla="*/ 1655 h 565"/>
                  <a:gd name="T6" fmla="*/ 316 w 316"/>
                  <a:gd name="T7" fmla="*/ 1655 h 565"/>
                  <a:gd name="T8" fmla="*/ 142 w 316"/>
                  <a:gd name="T9" fmla="*/ 1655 h 5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" h="565">
                    <a:moveTo>
                      <a:pt x="0" y="0"/>
                    </a:moveTo>
                    <a:lnTo>
                      <a:pt x="229" y="0"/>
                    </a:lnTo>
                    <a:lnTo>
                      <a:pt x="229" y="565"/>
                    </a:lnTo>
                    <a:lnTo>
                      <a:pt x="316" y="565"/>
                    </a:lnTo>
                    <a:lnTo>
                      <a:pt x="142" y="565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Text Box 68"/>
              <p:cNvSpPr txBox="1">
                <a:spLocks noChangeArrowheads="1"/>
              </p:cNvSpPr>
              <p:nvPr/>
            </p:nvSpPr>
            <p:spPr bwMode="auto">
              <a:xfrm>
                <a:off x="1034" y="674"/>
                <a:ext cx="54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“0”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5" name="Text Box 69"/>
              <p:cNvSpPr txBox="1">
                <a:spLocks noChangeArrowheads="1"/>
              </p:cNvSpPr>
              <p:nvPr/>
            </p:nvSpPr>
            <p:spPr bwMode="auto">
              <a:xfrm>
                <a:off x="1903" y="587"/>
                <a:ext cx="54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“1”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Text Box 70"/>
              <p:cNvSpPr txBox="1">
                <a:spLocks noChangeArrowheads="1"/>
              </p:cNvSpPr>
              <p:nvPr/>
            </p:nvSpPr>
            <p:spPr bwMode="auto">
              <a:xfrm>
                <a:off x="1859" y="1252"/>
                <a:ext cx="304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7" name="Oval 71"/>
              <p:cNvSpPr>
                <a:spLocks noChangeArrowheads="1"/>
              </p:cNvSpPr>
              <p:nvPr/>
            </p:nvSpPr>
            <p:spPr bwMode="auto">
              <a:xfrm>
                <a:off x="2098" y="1252"/>
                <a:ext cx="250" cy="2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 bwMode="auto">
              <a:xfrm flipH="1">
                <a:off x="2130" y="1290"/>
                <a:ext cx="185" cy="17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2132" y="1292"/>
                <a:ext cx="174" cy="17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2184" y="952"/>
                <a:ext cx="109" cy="267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1957" y="948"/>
                <a:ext cx="30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1674" y="760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4090655" y="2991351"/>
            <a:ext cx="29337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拉电流负载特性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4090655" y="5324432"/>
            <a:ext cx="36068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6701775" y="3544845"/>
            <a:ext cx="0" cy="18637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5" name="Text Box 83"/>
          <p:cNvSpPr txBox="1">
            <a:spLocks noChangeArrowheads="1"/>
          </p:cNvSpPr>
          <p:nvPr/>
        </p:nvSpPr>
        <p:spPr bwMode="auto">
          <a:xfrm>
            <a:off x="4146900" y="5267458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-0.9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86" name="Text Box 84"/>
          <p:cNvSpPr txBox="1">
            <a:spLocks noChangeArrowheads="1"/>
          </p:cNvSpPr>
          <p:nvPr/>
        </p:nvSpPr>
        <p:spPr bwMode="auto">
          <a:xfrm>
            <a:off x="4820951" y="5260886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-0.6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87" name="Text Box 86"/>
          <p:cNvSpPr txBox="1">
            <a:spLocks noChangeArrowheads="1"/>
          </p:cNvSpPr>
          <p:nvPr/>
        </p:nvSpPr>
        <p:spPr bwMode="auto">
          <a:xfrm>
            <a:off x="7679992" y="4976770"/>
            <a:ext cx="15001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oH</a:t>
            </a:r>
            <a:r>
              <a:rPr lang="en-US" altLang="zh-CN" sz="2800" i="1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/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</a:t>
            </a:r>
            <a:endParaRPr lang="en-US" altLang="zh-CN" sz="2800" i="1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88" name="Text Box 87"/>
          <p:cNvSpPr txBox="1">
            <a:spLocks noChangeArrowheads="1"/>
          </p:cNvSpPr>
          <p:nvPr/>
        </p:nvSpPr>
        <p:spPr bwMode="auto">
          <a:xfrm>
            <a:off x="6427137" y="5011695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89" name="Text Box 88"/>
          <p:cNvSpPr txBox="1">
            <a:spLocks noChangeArrowheads="1"/>
          </p:cNvSpPr>
          <p:nvPr/>
        </p:nvSpPr>
        <p:spPr bwMode="auto">
          <a:xfrm>
            <a:off x="6427137" y="4597357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2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0" name="Text Box 89"/>
          <p:cNvSpPr txBox="1">
            <a:spLocks noChangeArrowheads="1"/>
          </p:cNvSpPr>
          <p:nvPr/>
        </p:nvSpPr>
        <p:spPr bwMode="auto">
          <a:xfrm>
            <a:off x="6427137" y="4183020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3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6427137" y="3803607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2" name="Arc 93"/>
          <p:cNvSpPr/>
          <p:nvPr/>
        </p:nvSpPr>
        <p:spPr bwMode="auto">
          <a:xfrm flipH="1">
            <a:off x="6203467" y="3952832"/>
            <a:ext cx="496554" cy="213310"/>
          </a:xfrm>
          <a:custGeom>
            <a:avLst/>
            <a:gdLst>
              <a:gd name="T0" fmla="*/ 0 w 21126"/>
              <a:gd name="T1" fmla="*/ 0 h 21600"/>
              <a:gd name="T2" fmla="*/ 0 w 21126"/>
              <a:gd name="T3" fmla="*/ 0 h 21600"/>
              <a:gd name="T4" fmla="*/ 0 w 21126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26" h="21600" fill="none" extrusionOk="0">
                <a:moveTo>
                  <a:pt x="-1" y="0"/>
                </a:moveTo>
                <a:cubicBezTo>
                  <a:pt x="10195" y="0"/>
                  <a:pt x="19002" y="7128"/>
                  <a:pt x="21126" y="17099"/>
                </a:cubicBezTo>
              </a:path>
              <a:path w="21126" h="21600" stroke="0" extrusionOk="0">
                <a:moveTo>
                  <a:pt x="-1" y="0"/>
                </a:moveTo>
                <a:cubicBezTo>
                  <a:pt x="10195" y="0"/>
                  <a:pt x="19002" y="7128"/>
                  <a:pt x="21126" y="1709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 flipH="1">
            <a:off x="4322240" y="4102057"/>
            <a:ext cx="1897725" cy="124592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5555407" y="4580480"/>
            <a:ext cx="1173087" cy="16877"/>
          </a:xfrm>
          <a:prstGeom prst="line">
            <a:avLst/>
          </a:prstGeom>
          <a:noFill/>
          <a:ln w="31750">
            <a:solidFill>
              <a:srgbClr val="3333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6" name="Text Box 97"/>
          <p:cNvSpPr txBox="1">
            <a:spLocks noChangeArrowheads="1"/>
          </p:cNvSpPr>
          <p:nvPr/>
        </p:nvSpPr>
        <p:spPr bwMode="auto">
          <a:xfrm>
            <a:off x="6789087" y="3267032"/>
            <a:ext cx="15001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i="1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i="1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oH</a:t>
            </a:r>
            <a:r>
              <a:rPr lang="en-US" altLang="zh-CN" sz="2800" i="1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/V</a:t>
            </a:r>
            <a:endParaRPr lang="en-US" altLang="zh-CN" sz="2800" i="1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7" name="Text Box 98"/>
          <p:cNvSpPr txBox="1">
            <a:spLocks noChangeArrowheads="1"/>
          </p:cNvSpPr>
          <p:nvPr/>
        </p:nvSpPr>
        <p:spPr bwMode="auto">
          <a:xfrm>
            <a:off x="6644942" y="4184652"/>
            <a:ext cx="21050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U</a:t>
            </a:r>
            <a:r>
              <a:rPr lang="en-US" altLang="zh-CN" sz="2800" baseline="-25000" dirty="0" err="1">
                <a:solidFill>
                  <a:sysClr val="windowText" lastClr="000000"/>
                </a:solidFill>
                <a:ea typeface="黑体" panose="02010609060101010101" pitchFamily="49" charset="-122"/>
              </a:rPr>
              <a:t>OHmin</a:t>
            </a:r>
            <a:endParaRPr lang="en-US" altLang="zh-CN" sz="2800" baseline="-25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98" name="Text Box 99"/>
          <p:cNvSpPr txBox="1">
            <a:spLocks noChangeArrowheads="1"/>
          </p:cNvSpPr>
          <p:nvPr/>
        </p:nvSpPr>
        <p:spPr bwMode="auto">
          <a:xfrm>
            <a:off x="5374624" y="5362093"/>
            <a:ext cx="21050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err="1">
                <a:solidFill>
                  <a:srgbClr val="FF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ea typeface="黑体" panose="02010609060101010101" pitchFamily="49" charset="-122"/>
              </a:rPr>
              <a:t>OHmax</a:t>
            </a:r>
            <a:endParaRPr lang="en-US" altLang="zh-CN" sz="2800" baseline="-25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9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10872" y="1172997"/>
            <a:ext cx="2547408" cy="1760725"/>
            <a:chOff x="1337447" y="1398127"/>
            <a:chExt cx="2547408" cy="1760725"/>
          </a:xfrm>
        </p:grpSpPr>
        <p:sp>
          <p:nvSpPr>
            <p:cNvPr id="101" name="矩形 100"/>
            <p:cNvSpPr/>
            <p:nvPr/>
          </p:nvSpPr>
          <p:spPr bwMode="auto">
            <a:xfrm>
              <a:off x="1878227" y="1458097"/>
              <a:ext cx="874598" cy="1342855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eaLnBrk="1" fontAlgn="auto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＆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 flipH="1">
              <a:off x="1337447" y="1841157"/>
              <a:ext cx="540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连接符 102"/>
            <p:cNvCxnSpPr/>
            <p:nvPr/>
          </p:nvCxnSpPr>
          <p:spPr bwMode="auto">
            <a:xfrm flipH="1">
              <a:off x="1337447" y="2475471"/>
              <a:ext cx="5400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" name="组合 103"/>
            <p:cNvGrpSpPr/>
            <p:nvPr/>
          </p:nvGrpSpPr>
          <p:grpSpPr>
            <a:xfrm>
              <a:off x="2752825" y="2021524"/>
              <a:ext cx="663632" cy="108000"/>
              <a:chOff x="3142671" y="2100135"/>
              <a:chExt cx="663632" cy="108000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 flipH="1">
                <a:off x="3266303" y="2145957"/>
                <a:ext cx="540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5" name="椭圆 114"/>
              <p:cNvSpPr/>
              <p:nvPr/>
            </p:nvSpPr>
            <p:spPr bwMode="auto">
              <a:xfrm>
                <a:off x="3142671" y="2100135"/>
                <a:ext cx="108000" cy="10800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3423383" y="196998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+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3138601" y="2996956"/>
              <a:ext cx="207562" cy="161896"/>
              <a:chOff x="3085971" y="3762404"/>
              <a:chExt cx="288000" cy="160867"/>
            </a:xfrm>
          </p:grpSpPr>
          <p:cxnSp>
            <p:nvCxnSpPr>
              <p:cNvPr id="111" name="直接连接符 110"/>
              <p:cNvCxnSpPr/>
              <p:nvPr/>
            </p:nvCxnSpPr>
            <p:spPr bwMode="auto">
              <a:xfrm flipH="1">
                <a:off x="3085971" y="3762404"/>
                <a:ext cx="288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直接连接符 111"/>
              <p:cNvCxnSpPr/>
              <p:nvPr/>
            </p:nvCxnSpPr>
            <p:spPr bwMode="auto">
              <a:xfrm flipH="1">
                <a:off x="3121971" y="3847071"/>
                <a:ext cx="216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直接连接符 112"/>
              <p:cNvCxnSpPr/>
              <p:nvPr/>
            </p:nvCxnSpPr>
            <p:spPr bwMode="auto">
              <a:xfrm flipH="1">
                <a:off x="3157971" y="3923271"/>
                <a:ext cx="144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7" name="文本框 106"/>
            <p:cNvSpPr txBox="1"/>
            <p:nvPr/>
          </p:nvSpPr>
          <p:spPr>
            <a:xfrm>
              <a:off x="3473483" y="278952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-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405237" y="2396929"/>
              <a:ext cx="4796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</a:t>
              </a:r>
              <a:r>
                <a:rPr kumimoji="0" lang="en-US" altLang="zh-CN" sz="20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</a:t>
              </a:r>
              <a:endParaRPr kumimoji="0" lang="zh-CN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 flipH="1">
              <a:off x="2937897" y="1959690"/>
              <a:ext cx="45185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文本框 109"/>
            <p:cNvSpPr txBox="1"/>
            <p:nvPr/>
          </p:nvSpPr>
          <p:spPr>
            <a:xfrm>
              <a:off x="2989026" y="139812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</a:t>
              </a:r>
              <a:endPara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16" name="对象 115"/>
          <p:cNvGraphicFramePr>
            <a:graphicFrameLocks noChangeAspect="1"/>
          </p:cNvGraphicFramePr>
          <p:nvPr/>
        </p:nvGraphicFramePr>
        <p:xfrm>
          <a:off x="634667" y="3012366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1" imgW="36576000" imgH="10058400" progId="Equation.DSMT4">
                  <p:embed/>
                </p:oleObj>
              </mc:Choice>
              <mc:Fallback>
                <p:oleObj name="Equation" r:id="rId1" imgW="36576000" imgH="10058400" progId="Equation.DSMT4">
                  <p:embed/>
                  <p:pic>
                    <p:nvPicPr>
                      <p:cNvPr id="0" name="对象 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667" y="3012366"/>
                        <a:ext cx="1524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Line 96"/>
          <p:cNvSpPr>
            <a:spLocks noChangeShapeType="1"/>
          </p:cNvSpPr>
          <p:nvPr/>
        </p:nvSpPr>
        <p:spPr bwMode="auto">
          <a:xfrm flipH="1">
            <a:off x="5540189" y="4507454"/>
            <a:ext cx="15218" cy="816978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45" y="3770762"/>
            <a:ext cx="4200785" cy="2279995"/>
          </a:xfrm>
          <a:prstGeom prst="rect">
            <a:avLst/>
          </a:prstGeom>
        </p:spPr>
      </p:pic>
      <p:sp>
        <p:nvSpPr>
          <p:cNvPr id="121" name="Text Box 84"/>
          <p:cNvSpPr txBox="1">
            <a:spLocks noChangeArrowheads="1"/>
          </p:cNvSpPr>
          <p:nvPr/>
        </p:nvSpPr>
        <p:spPr bwMode="auto">
          <a:xfrm>
            <a:off x="5590049" y="5264081"/>
            <a:ext cx="949325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-0.3</a:t>
            </a:r>
            <a:endParaRPr lang="en-US" altLang="zh-CN" sz="2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 autoUpdateAnimBg="0"/>
      <p:bldP spid="62" grpId="0" bldLvl="0" animBg="1" autoUpdateAnimBg="0"/>
      <p:bldP spid="66" grpId="0" bldLvl="0" animBg="1" autoUpdateAnimBg="0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19" grpId="0" bldLvl="0" animBg="1"/>
      <p:bldP spid="12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47598" y="180075"/>
            <a:ext cx="38385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②输出低电平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434138" y="944134"/>
            <a:ext cx="2932112" cy="116046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灌电流负载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输出低电平有效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552950" y="840946"/>
            <a:ext cx="931863" cy="879475"/>
            <a:chOff x="1760" y="2576"/>
            <a:chExt cx="587" cy="554"/>
          </a:xfrm>
        </p:grpSpPr>
        <p:sp>
          <p:nvSpPr>
            <p:cNvPr id="5" name="Freeform 6"/>
            <p:cNvSpPr/>
            <p:nvPr/>
          </p:nvSpPr>
          <p:spPr bwMode="auto">
            <a:xfrm>
              <a:off x="1924" y="2576"/>
              <a:ext cx="370" cy="554"/>
            </a:xfrm>
            <a:custGeom>
              <a:avLst/>
              <a:gdLst>
                <a:gd name="T0" fmla="*/ 370 w 370"/>
                <a:gd name="T1" fmla="*/ 0 h 554"/>
                <a:gd name="T2" fmla="*/ 370 w 370"/>
                <a:gd name="T3" fmla="*/ 554 h 554"/>
                <a:gd name="T4" fmla="*/ 0 w 370"/>
                <a:gd name="T5" fmla="*/ 554 h 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0" h="554">
                  <a:moveTo>
                    <a:pt x="370" y="0"/>
                  </a:moveTo>
                  <a:lnTo>
                    <a:pt x="370" y="554"/>
                  </a:lnTo>
                  <a:lnTo>
                    <a:pt x="0" y="554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760" y="2792"/>
              <a:ext cx="58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57450" y="6182019"/>
            <a:ext cx="59880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输出低电平电流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灌电流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16mA)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Group 9"/>
          <p:cNvGrpSpPr/>
          <p:nvPr/>
        </p:nvGrpSpPr>
        <p:grpSpPr bwMode="auto">
          <a:xfrm>
            <a:off x="3227388" y="390096"/>
            <a:ext cx="3656012" cy="2244725"/>
            <a:chOff x="904" y="2292"/>
            <a:chExt cx="2303" cy="1414"/>
          </a:xfrm>
        </p:grpSpPr>
        <p:grpSp>
          <p:nvGrpSpPr>
            <p:cNvPr id="9" name="Group 10"/>
            <p:cNvGrpSpPr/>
            <p:nvPr/>
          </p:nvGrpSpPr>
          <p:grpSpPr bwMode="auto">
            <a:xfrm>
              <a:off x="904" y="2292"/>
              <a:ext cx="2303" cy="1414"/>
              <a:chOff x="740" y="2750"/>
              <a:chExt cx="2303" cy="1414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577" y="3837"/>
                <a:ext cx="543" cy="32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“0”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740" y="3447"/>
                <a:ext cx="543" cy="32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“1”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958" y="3839"/>
                <a:ext cx="30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 flipV="1">
                <a:off x="1360" y="3522"/>
                <a:ext cx="261" cy="413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 flipV="1">
                <a:off x="1609" y="3706"/>
                <a:ext cx="87" cy="8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1034" y="3750"/>
                <a:ext cx="32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1706" y="2989"/>
                <a:ext cx="587" cy="771"/>
              </a:xfrm>
              <a:custGeom>
                <a:avLst/>
                <a:gdLst>
                  <a:gd name="T0" fmla="*/ 0 w 587"/>
                  <a:gd name="T1" fmla="*/ 771 h 771"/>
                  <a:gd name="T2" fmla="*/ 587 w 587"/>
                  <a:gd name="T3" fmla="*/ 771 h 771"/>
                  <a:gd name="T4" fmla="*/ 587 w 587"/>
                  <a:gd name="T5" fmla="*/ 0 h 77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7" h="771">
                    <a:moveTo>
                      <a:pt x="0" y="771"/>
                    </a:moveTo>
                    <a:lnTo>
                      <a:pt x="587" y="771"/>
                    </a:lnTo>
                    <a:lnTo>
                      <a:pt x="587" y="0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 flipV="1">
                <a:off x="2250" y="2913"/>
                <a:ext cx="87" cy="8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9" name="Group 19"/>
              <p:cNvGrpSpPr/>
              <p:nvPr/>
            </p:nvGrpSpPr>
            <p:grpSpPr bwMode="auto">
              <a:xfrm>
                <a:off x="1913" y="3629"/>
                <a:ext cx="250" cy="250"/>
                <a:chOff x="1794" y="3326"/>
                <a:chExt cx="250" cy="250"/>
              </a:xfrm>
            </p:grpSpPr>
            <p:sp>
              <p:nvSpPr>
                <p:cNvPr id="23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1794" y="3326"/>
                  <a:ext cx="250" cy="25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843" y="3365"/>
                  <a:ext cx="174" cy="17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848" y="3360"/>
                  <a:ext cx="174" cy="17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2228" y="3184"/>
                <a:ext cx="108" cy="27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2315" y="2750"/>
                <a:ext cx="728" cy="3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+5V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2314" y="3140"/>
                <a:ext cx="39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522" y="3086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914181" y="2518645"/>
            <a:ext cx="29337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灌电流负载特性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7" name="Group 55"/>
          <p:cNvGrpSpPr/>
          <p:nvPr/>
        </p:nvGrpSpPr>
        <p:grpSpPr bwMode="auto">
          <a:xfrm>
            <a:off x="3206527" y="2734314"/>
            <a:ext cx="6128008" cy="2857500"/>
            <a:chOff x="1216" y="2324"/>
            <a:chExt cx="4250" cy="1800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260" y="3684"/>
              <a:ext cx="227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260" y="2499"/>
              <a:ext cx="0" cy="117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640" y="3662"/>
              <a:ext cx="598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032" y="3662"/>
              <a:ext cx="598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521" y="3465"/>
              <a:ext cx="945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/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m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958" y="3348"/>
              <a:ext cx="46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0.1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2281" y="2324"/>
              <a:ext cx="94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</a:t>
              </a:r>
              <a:r>
                <a:rPr kumimoji="1" lang="en-US" altLang="zh-CN" sz="2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/V</a:t>
              </a:r>
              <a:endPara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1216" y="2608"/>
              <a:ext cx="13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OLmax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3595" y="3797"/>
              <a:ext cx="793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OLmax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3511" y="3651"/>
              <a:ext cx="598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15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1958" y="3120"/>
              <a:ext cx="46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0.2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1969" y="2913"/>
              <a:ext cx="46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0.3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1980" y="2706"/>
              <a:ext cx="46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0.4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" name="Arc 52"/>
            <p:cNvSpPr/>
            <p:nvPr/>
          </p:nvSpPr>
          <p:spPr bwMode="auto">
            <a:xfrm flipV="1">
              <a:off x="2250" y="2847"/>
              <a:ext cx="1543" cy="5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2239" y="2847"/>
              <a:ext cx="1521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3793" y="2869"/>
              <a:ext cx="0" cy="826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" name="灯片编号占位符 1"/>
          <p:cNvSpPr txBox="1"/>
          <p:nvPr/>
        </p:nvSpPr>
        <p:spPr bwMode="auto">
          <a:xfrm>
            <a:off x="6978967" y="6234984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60" y="987319"/>
            <a:ext cx="2578832" cy="231058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52" y="3791684"/>
            <a:ext cx="4360694" cy="23667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 autoUpdateAnimBg="0"/>
      <p:bldP spid="7" grpId="0" bldLvl="0" animBg="1"/>
      <p:bldP spid="2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74650" y="609600"/>
            <a:ext cx="2336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门电路级联：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760663" y="206375"/>
            <a:ext cx="5745162" cy="1373188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        </a:t>
            </a:r>
            <a:r>
              <a:rPr kumimoji="0"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前一个器件的输出就是后一个器件的输入，后一个是前一个的负载，两者要相互影响。</a:t>
            </a:r>
            <a:endParaRPr kumimoji="0"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Line 38"/>
          <p:cNvSpPr>
            <a:spLocks noChangeShapeType="1"/>
          </p:cNvSpPr>
          <p:nvPr/>
        </p:nvSpPr>
        <p:spPr bwMode="auto">
          <a:xfrm>
            <a:off x="2592388" y="3449638"/>
            <a:ext cx="0" cy="316865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395413" y="4457700"/>
            <a:ext cx="873125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593975" y="1768475"/>
            <a:ext cx="0" cy="1512888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412750" y="2162175"/>
            <a:ext cx="873125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1655763" y="1955800"/>
            <a:ext cx="873125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" name="Group 60"/>
          <p:cNvGrpSpPr/>
          <p:nvPr/>
        </p:nvGrpSpPr>
        <p:grpSpPr bwMode="auto">
          <a:xfrm>
            <a:off x="1914525" y="2535238"/>
            <a:ext cx="1638300" cy="458787"/>
            <a:chOff x="1358" y="1575"/>
            <a:chExt cx="1032" cy="289"/>
          </a:xfrm>
        </p:grpSpPr>
        <p:sp>
          <p:nvSpPr>
            <p:cNvPr id="10" name="Line 56"/>
            <p:cNvSpPr>
              <a:spLocks noChangeShapeType="1"/>
            </p:cNvSpPr>
            <p:nvPr/>
          </p:nvSpPr>
          <p:spPr bwMode="auto">
            <a:xfrm>
              <a:off x="1369" y="1587"/>
              <a:ext cx="38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Line 57"/>
            <p:cNvSpPr>
              <a:spLocks noChangeShapeType="1"/>
            </p:cNvSpPr>
            <p:nvPr/>
          </p:nvSpPr>
          <p:spPr bwMode="auto">
            <a:xfrm>
              <a:off x="1847" y="1587"/>
              <a:ext cx="38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869" y="1576"/>
              <a:ext cx="52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 L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1358" y="1575"/>
              <a:ext cx="52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OL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57"/>
          <p:cNvGrpSpPr/>
          <p:nvPr/>
        </p:nvGrpSpPr>
        <p:grpSpPr bwMode="auto">
          <a:xfrm>
            <a:off x="735013" y="3192463"/>
            <a:ext cx="1708150" cy="2892425"/>
            <a:chOff x="463" y="2011"/>
            <a:chExt cx="1076" cy="1822"/>
          </a:xfrm>
        </p:grpSpPr>
        <p:grpSp>
          <p:nvGrpSpPr>
            <p:cNvPr id="15" name="Group 150"/>
            <p:cNvGrpSpPr/>
            <p:nvPr/>
          </p:nvGrpSpPr>
          <p:grpSpPr bwMode="auto">
            <a:xfrm>
              <a:off x="463" y="2291"/>
              <a:ext cx="1076" cy="1542"/>
              <a:chOff x="463" y="2291"/>
              <a:chExt cx="1076" cy="1542"/>
            </a:xfrm>
          </p:grpSpPr>
          <p:grpSp>
            <p:nvGrpSpPr>
              <p:cNvPr id="18" name="Group 148"/>
              <p:cNvGrpSpPr/>
              <p:nvPr/>
            </p:nvGrpSpPr>
            <p:grpSpPr bwMode="auto">
              <a:xfrm>
                <a:off x="463" y="2653"/>
                <a:ext cx="362" cy="273"/>
                <a:chOff x="463" y="2653"/>
                <a:chExt cx="362" cy="273"/>
              </a:xfrm>
            </p:grpSpPr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44" y="2653"/>
                  <a:ext cx="0" cy="27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auto">
                <a:xfrm>
                  <a:off x="644" y="2835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44" y="2653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63" y="2789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9" name="Group 149"/>
              <p:cNvGrpSpPr/>
              <p:nvPr/>
            </p:nvGrpSpPr>
            <p:grpSpPr bwMode="auto">
              <a:xfrm>
                <a:off x="463" y="3243"/>
                <a:ext cx="362" cy="273"/>
                <a:chOff x="463" y="3243"/>
                <a:chExt cx="362" cy="273"/>
              </a:xfrm>
            </p:grpSpPr>
            <p:sp>
              <p:nvSpPr>
                <p:cNvPr id="2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644" y="3243"/>
                  <a:ext cx="0" cy="27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Line 26"/>
                <p:cNvSpPr>
                  <a:spLocks noChangeShapeType="1"/>
                </p:cNvSpPr>
                <p:nvPr/>
              </p:nvSpPr>
              <p:spPr bwMode="auto">
                <a:xfrm>
                  <a:off x="644" y="3425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644" y="3243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63" y="3379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>
                <a:off x="825" y="2926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 flipV="1">
                <a:off x="825" y="2291"/>
                <a:ext cx="0" cy="36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31"/>
              <p:cNvSpPr>
                <a:spLocks noChangeShapeType="1"/>
              </p:cNvSpPr>
              <p:nvPr/>
            </p:nvSpPr>
            <p:spPr bwMode="auto">
              <a:xfrm>
                <a:off x="825" y="3515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>
                <a:off x="825" y="3107"/>
                <a:ext cx="71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762" y="2630"/>
                <a:ext cx="42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Text Box 64"/>
              <p:cNvSpPr txBox="1">
                <a:spLocks noChangeArrowheads="1"/>
              </p:cNvSpPr>
              <p:nvPr/>
            </p:nvSpPr>
            <p:spPr bwMode="auto">
              <a:xfrm>
                <a:off x="881" y="3250"/>
                <a:ext cx="424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 flipV="1">
              <a:off x="750" y="3825"/>
              <a:ext cx="150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587" y="2011"/>
              <a:ext cx="837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+5V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4" name="Group 75"/>
          <p:cNvGrpSpPr/>
          <p:nvPr/>
        </p:nvGrpSpPr>
        <p:grpSpPr bwMode="auto">
          <a:xfrm>
            <a:off x="2432050" y="3362325"/>
            <a:ext cx="2657475" cy="1819275"/>
            <a:chOff x="1684" y="2096"/>
            <a:chExt cx="1674" cy="1146"/>
          </a:xfrm>
        </p:grpSpPr>
        <p:grpSp>
          <p:nvGrpSpPr>
            <p:cNvPr id="35" name="Group 4"/>
            <p:cNvGrpSpPr/>
            <p:nvPr/>
          </p:nvGrpSpPr>
          <p:grpSpPr bwMode="auto">
            <a:xfrm>
              <a:off x="1924" y="2096"/>
              <a:ext cx="1434" cy="1146"/>
              <a:chOff x="3077" y="2564"/>
              <a:chExt cx="1434" cy="1146"/>
            </a:xfrm>
          </p:grpSpPr>
          <p:grpSp>
            <p:nvGrpSpPr>
              <p:cNvPr id="37" name="Group 5"/>
              <p:cNvGrpSpPr/>
              <p:nvPr/>
            </p:nvGrpSpPr>
            <p:grpSpPr bwMode="auto">
              <a:xfrm>
                <a:off x="3191" y="2564"/>
                <a:ext cx="1320" cy="1146"/>
                <a:chOff x="680" y="2596"/>
                <a:chExt cx="1320" cy="1146"/>
              </a:xfrm>
            </p:grpSpPr>
            <p:grpSp>
              <p:nvGrpSpPr>
                <p:cNvPr id="39" name="Group 6"/>
                <p:cNvGrpSpPr/>
                <p:nvPr/>
              </p:nvGrpSpPr>
              <p:grpSpPr bwMode="auto">
                <a:xfrm>
                  <a:off x="680" y="3035"/>
                  <a:ext cx="549" cy="560"/>
                  <a:chOff x="4059" y="2688"/>
                  <a:chExt cx="680" cy="560"/>
                </a:xfrm>
              </p:grpSpPr>
              <p:sp>
                <p:nvSpPr>
                  <p:cNvPr id="44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59" y="3067"/>
                    <a:ext cx="226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5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3067"/>
                    <a:ext cx="226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3067"/>
                    <a:ext cx="45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067"/>
                    <a:ext cx="227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8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2688"/>
                    <a:ext cx="0" cy="363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40" name="Freeform 12"/>
                <p:cNvSpPr/>
                <p:nvPr/>
              </p:nvSpPr>
              <p:spPr bwMode="auto">
                <a:xfrm>
                  <a:off x="968" y="2782"/>
                  <a:ext cx="315" cy="403"/>
                </a:xfrm>
                <a:custGeom>
                  <a:avLst/>
                  <a:gdLst>
                    <a:gd name="T0" fmla="*/ 0 w 315"/>
                    <a:gd name="T1" fmla="*/ 403 h 403"/>
                    <a:gd name="T2" fmla="*/ 0 w 315"/>
                    <a:gd name="T3" fmla="*/ 0 h 403"/>
                    <a:gd name="T4" fmla="*/ 315 w 315"/>
                    <a:gd name="T5" fmla="*/ 0 h 40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5" h="403">
                      <a:moveTo>
                        <a:pt x="0" y="403"/>
                      </a:moveTo>
                      <a:lnTo>
                        <a:pt x="0" y="0"/>
                      </a:lnTo>
                      <a:lnTo>
                        <a:pt x="315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33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" name="Rectangle 13"/>
                <p:cNvSpPr>
                  <a:spLocks noChangeArrowheads="1"/>
                </p:cNvSpPr>
                <p:nvPr/>
              </p:nvSpPr>
              <p:spPr bwMode="auto">
                <a:xfrm>
                  <a:off x="914" y="2977"/>
                  <a:ext cx="109" cy="304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82" y="3454"/>
                  <a:ext cx="4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72" y="2596"/>
                  <a:ext cx="728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+5V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3077" y="2932"/>
                <a:ext cx="50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b1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684" y="3086"/>
              <a:ext cx="381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9" name="Freeform 76"/>
          <p:cNvSpPr/>
          <p:nvPr/>
        </p:nvSpPr>
        <p:spPr bwMode="auto">
          <a:xfrm>
            <a:off x="1881188" y="3951288"/>
            <a:ext cx="1725612" cy="1914525"/>
          </a:xfrm>
          <a:custGeom>
            <a:avLst/>
            <a:gdLst>
              <a:gd name="T0" fmla="*/ 2147483647 w 1087"/>
              <a:gd name="T1" fmla="*/ 0 h 1206"/>
              <a:gd name="T2" fmla="*/ 2147483647 w 1087"/>
              <a:gd name="T3" fmla="*/ 2147483647 h 1206"/>
              <a:gd name="T4" fmla="*/ 2147483647 w 1087"/>
              <a:gd name="T5" fmla="*/ 2147483647 h 1206"/>
              <a:gd name="T6" fmla="*/ 0 w 1087"/>
              <a:gd name="T7" fmla="*/ 2147483647 h 1206"/>
              <a:gd name="T8" fmla="*/ 0 w 1087"/>
              <a:gd name="T9" fmla="*/ 2147483647 h 1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1206">
                <a:moveTo>
                  <a:pt x="1087" y="0"/>
                </a:moveTo>
                <a:lnTo>
                  <a:pt x="1087" y="402"/>
                </a:lnTo>
                <a:lnTo>
                  <a:pt x="858" y="717"/>
                </a:lnTo>
                <a:lnTo>
                  <a:pt x="0" y="717"/>
                </a:lnTo>
                <a:lnTo>
                  <a:pt x="0" y="1206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0" name="Group 82"/>
          <p:cNvGrpSpPr/>
          <p:nvPr/>
        </p:nvGrpSpPr>
        <p:grpSpPr bwMode="auto">
          <a:xfrm>
            <a:off x="2673350" y="5089525"/>
            <a:ext cx="965200" cy="492125"/>
            <a:chOff x="1836" y="3184"/>
            <a:chExt cx="608" cy="310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836" y="3184"/>
              <a:ext cx="381" cy="0"/>
            </a:xfrm>
            <a:prstGeom prst="line">
              <a:avLst/>
            </a:prstGeom>
            <a:noFill/>
            <a:ln w="38100">
              <a:noFill/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" name="Text Box 80"/>
            <p:cNvSpPr txBox="1">
              <a:spLocks noChangeArrowheads="1"/>
            </p:cNvSpPr>
            <p:nvPr/>
          </p:nvSpPr>
          <p:spPr bwMode="auto">
            <a:xfrm>
              <a:off x="1923" y="3206"/>
              <a:ext cx="52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53" name="Group 83"/>
          <p:cNvGrpSpPr/>
          <p:nvPr/>
        </p:nvGrpSpPr>
        <p:grpSpPr bwMode="auto">
          <a:xfrm>
            <a:off x="1844675" y="5072063"/>
            <a:ext cx="827088" cy="612775"/>
            <a:chOff x="1314" y="3173"/>
            <a:chExt cx="521" cy="386"/>
          </a:xfrm>
        </p:grpSpPr>
        <p:sp>
          <p:nvSpPr>
            <p:cNvPr id="54" name="Line 78"/>
            <p:cNvSpPr>
              <a:spLocks noChangeShapeType="1"/>
            </p:cNvSpPr>
            <p:nvPr/>
          </p:nvSpPr>
          <p:spPr bwMode="auto">
            <a:xfrm rot="16200000" flipV="1">
              <a:off x="1141" y="3369"/>
              <a:ext cx="381" cy="0"/>
            </a:xfrm>
            <a:prstGeom prst="line">
              <a:avLst/>
            </a:prstGeom>
            <a:noFill/>
            <a:ln w="38100">
              <a:noFill/>
              <a:round/>
              <a:head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1314" y="3173"/>
              <a:ext cx="52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OL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156"/>
          <p:cNvGrpSpPr/>
          <p:nvPr/>
        </p:nvGrpSpPr>
        <p:grpSpPr bwMode="auto">
          <a:xfrm>
            <a:off x="5048250" y="3295650"/>
            <a:ext cx="1708150" cy="2892425"/>
            <a:chOff x="3180" y="2076"/>
            <a:chExt cx="1076" cy="1822"/>
          </a:xfrm>
        </p:grpSpPr>
        <p:grpSp>
          <p:nvGrpSpPr>
            <p:cNvPr id="57" name="Group 154"/>
            <p:cNvGrpSpPr/>
            <p:nvPr/>
          </p:nvGrpSpPr>
          <p:grpSpPr bwMode="auto">
            <a:xfrm>
              <a:off x="3180" y="2356"/>
              <a:ext cx="1076" cy="1542"/>
              <a:chOff x="3180" y="2356"/>
              <a:chExt cx="1076" cy="1542"/>
            </a:xfrm>
          </p:grpSpPr>
          <p:grpSp>
            <p:nvGrpSpPr>
              <p:cNvPr id="60" name="Group 152"/>
              <p:cNvGrpSpPr/>
              <p:nvPr/>
            </p:nvGrpSpPr>
            <p:grpSpPr bwMode="auto">
              <a:xfrm>
                <a:off x="3180" y="2718"/>
                <a:ext cx="362" cy="273"/>
                <a:chOff x="3180" y="2718"/>
                <a:chExt cx="362" cy="273"/>
              </a:xfrm>
            </p:grpSpPr>
            <p:sp>
              <p:nvSpPr>
                <p:cNvPr id="72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361" y="2718"/>
                  <a:ext cx="0" cy="27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3" name="Line 106"/>
                <p:cNvSpPr>
                  <a:spLocks noChangeShapeType="1"/>
                </p:cNvSpPr>
                <p:nvPr/>
              </p:nvSpPr>
              <p:spPr bwMode="auto">
                <a:xfrm>
                  <a:off x="3361" y="2900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4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3361" y="2718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5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180" y="2854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61" name="Group 153"/>
              <p:cNvGrpSpPr/>
              <p:nvPr/>
            </p:nvGrpSpPr>
            <p:grpSpPr bwMode="auto">
              <a:xfrm>
                <a:off x="3180" y="3308"/>
                <a:ext cx="362" cy="273"/>
                <a:chOff x="3180" y="3308"/>
                <a:chExt cx="362" cy="273"/>
              </a:xfrm>
            </p:grpSpPr>
            <p:sp>
              <p:nvSpPr>
                <p:cNvPr id="68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361" y="3308"/>
                  <a:ext cx="0" cy="273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9" name="Line 111"/>
                <p:cNvSpPr>
                  <a:spLocks noChangeShapeType="1"/>
                </p:cNvSpPr>
                <p:nvPr/>
              </p:nvSpPr>
              <p:spPr bwMode="auto">
                <a:xfrm>
                  <a:off x="3361" y="3490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361" y="3308"/>
                  <a:ext cx="181" cy="9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3180" y="3444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2" name="Line 114"/>
              <p:cNvSpPr>
                <a:spLocks noChangeShapeType="1"/>
              </p:cNvSpPr>
              <p:nvPr/>
            </p:nvSpPr>
            <p:spPr bwMode="auto">
              <a:xfrm>
                <a:off x="3542" y="2991"/>
                <a:ext cx="0" cy="31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3" name="Line 115"/>
              <p:cNvSpPr>
                <a:spLocks noChangeShapeType="1"/>
              </p:cNvSpPr>
              <p:nvPr/>
            </p:nvSpPr>
            <p:spPr bwMode="auto">
              <a:xfrm flipV="1">
                <a:off x="3542" y="2356"/>
                <a:ext cx="0" cy="36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4" name="Line 116"/>
              <p:cNvSpPr>
                <a:spLocks noChangeShapeType="1"/>
              </p:cNvSpPr>
              <p:nvPr/>
            </p:nvSpPr>
            <p:spPr bwMode="auto">
              <a:xfrm>
                <a:off x="3542" y="358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5" name="Line 117"/>
              <p:cNvSpPr>
                <a:spLocks noChangeShapeType="1"/>
              </p:cNvSpPr>
              <p:nvPr/>
            </p:nvSpPr>
            <p:spPr bwMode="auto">
              <a:xfrm>
                <a:off x="3542" y="3172"/>
                <a:ext cx="71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6" name="Text Box 118"/>
              <p:cNvSpPr txBox="1">
                <a:spLocks noChangeArrowheads="1"/>
              </p:cNvSpPr>
              <p:nvPr/>
            </p:nvSpPr>
            <p:spPr bwMode="auto">
              <a:xfrm>
                <a:off x="3610" y="2684"/>
                <a:ext cx="424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7" name="Text Box 119"/>
              <p:cNvSpPr txBox="1">
                <a:spLocks noChangeArrowheads="1"/>
              </p:cNvSpPr>
              <p:nvPr/>
            </p:nvSpPr>
            <p:spPr bwMode="auto">
              <a:xfrm>
                <a:off x="3598" y="3315"/>
                <a:ext cx="42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T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8" name="Line 120"/>
            <p:cNvSpPr>
              <a:spLocks noChangeShapeType="1"/>
            </p:cNvSpPr>
            <p:nvPr/>
          </p:nvSpPr>
          <p:spPr bwMode="auto">
            <a:xfrm flipV="1">
              <a:off x="3467" y="3890"/>
              <a:ext cx="168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Text Box 121"/>
            <p:cNvSpPr txBox="1">
              <a:spLocks noChangeArrowheads="1"/>
            </p:cNvSpPr>
            <p:nvPr/>
          </p:nvSpPr>
          <p:spPr bwMode="auto">
            <a:xfrm>
              <a:off x="3304" y="2076"/>
              <a:ext cx="837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+5V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6" name="Text Box 124"/>
          <p:cNvSpPr txBox="1">
            <a:spLocks noChangeArrowheads="1"/>
          </p:cNvSpPr>
          <p:nvPr/>
        </p:nvSpPr>
        <p:spPr bwMode="auto">
          <a:xfrm>
            <a:off x="5622925" y="4973638"/>
            <a:ext cx="873125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77" name="Rectangle 125"/>
          <p:cNvSpPr>
            <a:spLocks noChangeArrowheads="1"/>
          </p:cNvSpPr>
          <p:nvPr/>
        </p:nvSpPr>
        <p:spPr bwMode="auto">
          <a:xfrm>
            <a:off x="5262563" y="5159375"/>
            <a:ext cx="484187" cy="638175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78" name="Group 126"/>
          <p:cNvGrpSpPr/>
          <p:nvPr/>
        </p:nvGrpSpPr>
        <p:grpSpPr bwMode="auto">
          <a:xfrm>
            <a:off x="6211888" y="3465513"/>
            <a:ext cx="2657475" cy="1819275"/>
            <a:chOff x="1684" y="2096"/>
            <a:chExt cx="1674" cy="1146"/>
          </a:xfrm>
        </p:grpSpPr>
        <p:grpSp>
          <p:nvGrpSpPr>
            <p:cNvPr id="79" name="Group 127"/>
            <p:cNvGrpSpPr/>
            <p:nvPr/>
          </p:nvGrpSpPr>
          <p:grpSpPr bwMode="auto">
            <a:xfrm>
              <a:off x="1924" y="2096"/>
              <a:ext cx="1434" cy="1146"/>
              <a:chOff x="3077" y="2564"/>
              <a:chExt cx="1434" cy="1146"/>
            </a:xfrm>
          </p:grpSpPr>
          <p:grpSp>
            <p:nvGrpSpPr>
              <p:cNvPr id="81" name="Group 128"/>
              <p:cNvGrpSpPr/>
              <p:nvPr/>
            </p:nvGrpSpPr>
            <p:grpSpPr bwMode="auto">
              <a:xfrm>
                <a:off x="3191" y="2564"/>
                <a:ext cx="1320" cy="1146"/>
                <a:chOff x="680" y="2596"/>
                <a:chExt cx="1320" cy="1146"/>
              </a:xfrm>
            </p:grpSpPr>
            <p:grpSp>
              <p:nvGrpSpPr>
                <p:cNvPr id="83" name="Group 129"/>
                <p:cNvGrpSpPr/>
                <p:nvPr/>
              </p:nvGrpSpPr>
              <p:grpSpPr bwMode="auto">
                <a:xfrm>
                  <a:off x="680" y="3035"/>
                  <a:ext cx="549" cy="560"/>
                  <a:chOff x="4059" y="2688"/>
                  <a:chExt cx="680" cy="560"/>
                </a:xfrm>
              </p:grpSpPr>
              <p:sp>
                <p:nvSpPr>
                  <p:cNvPr id="88" name="Line 1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59" y="3067"/>
                    <a:ext cx="226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9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3067"/>
                    <a:ext cx="226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tail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3067"/>
                    <a:ext cx="45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1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067"/>
                    <a:ext cx="227" cy="181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2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2688"/>
                    <a:ext cx="0" cy="363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84" name="Freeform 135"/>
                <p:cNvSpPr/>
                <p:nvPr/>
              </p:nvSpPr>
              <p:spPr bwMode="auto">
                <a:xfrm>
                  <a:off x="968" y="2782"/>
                  <a:ext cx="315" cy="403"/>
                </a:xfrm>
                <a:custGeom>
                  <a:avLst/>
                  <a:gdLst>
                    <a:gd name="T0" fmla="*/ 0 w 315"/>
                    <a:gd name="T1" fmla="*/ 403 h 403"/>
                    <a:gd name="T2" fmla="*/ 0 w 315"/>
                    <a:gd name="T3" fmla="*/ 0 h 403"/>
                    <a:gd name="T4" fmla="*/ 315 w 315"/>
                    <a:gd name="T5" fmla="*/ 0 h 40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5" h="403">
                      <a:moveTo>
                        <a:pt x="0" y="403"/>
                      </a:moveTo>
                      <a:lnTo>
                        <a:pt x="0" y="0"/>
                      </a:lnTo>
                      <a:lnTo>
                        <a:pt x="315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33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5" name="Rectangle 136"/>
                <p:cNvSpPr>
                  <a:spLocks noChangeArrowheads="1"/>
                </p:cNvSpPr>
                <p:nvPr/>
              </p:nvSpPr>
              <p:spPr bwMode="auto">
                <a:xfrm>
                  <a:off x="914" y="2977"/>
                  <a:ext cx="109" cy="304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6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882" y="3454"/>
                  <a:ext cx="4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T</a:t>
                  </a:r>
                  <a:r>
                    <a: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7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1272" y="2596"/>
                  <a:ext cx="728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+5V</a:t>
                  </a:r>
                  <a:endPara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82" name="Text Box 139"/>
              <p:cNvSpPr txBox="1">
                <a:spLocks noChangeArrowheads="1"/>
              </p:cNvSpPr>
              <p:nvPr/>
            </p:nvSpPr>
            <p:spPr bwMode="auto">
              <a:xfrm>
                <a:off x="3077" y="2932"/>
                <a:ext cx="50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kumimoji="1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b1</a:t>
                </a:r>
                <a:endPara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0" name="Line 140"/>
            <p:cNvSpPr>
              <a:spLocks noChangeShapeType="1"/>
            </p:cNvSpPr>
            <p:nvPr/>
          </p:nvSpPr>
          <p:spPr bwMode="auto">
            <a:xfrm>
              <a:off x="1684" y="3086"/>
              <a:ext cx="381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3" name="Freeform 141"/>
          <p:cNvSpPr/>
          <p:nvPr/>
        </p:nvSpPr>
        <p:spPr bwMode="auto">
          <a:xfrm>
            <a:off x="5710238" y="3916363"/>
            <a:ext cx="1120775" cy="1052512"/>
          </a:xfrm>
          <a:custGeom>
            <a:avLst/>
            <a:gdLst>
              <a:gd name="T0" fmla="*/ 0 w 619"/>
              <a:gd name="T1" fmla="*/ 0 h 663"/>
              <a:gd name="T2" fmla="*/ 0 w 619"/>
              <a:gd name="T3" fmla="*/ 2147483647 h 663"/>
              <a:gd name="T4" fmla="*/ 2147483647 w 619"/>
              <a:gd name="T5" fmla="*/ 2147483647 h 663"/>
              <a:gd name="T6" fmla="*/ 2147483647 w 619"/>
              <a:gd name="T7" fmla="*/ 2147483647 h 6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9" h="663">
                <a:moveTo>
                  <a:pt x="0" y="0"/>
                </a:moveTo>
                <a:lnTo>
                  <a:pt x="0" y="663"/>
                </a:lnTo>
                <a:lnTo>
                  <a:pt x="522" y="663"/>
                </a:lnTo>
                <a:lnTo>
                  <a:pt x="619" y="51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4" name="Group 146"/>
          <p:cNvGrpSpPr/>
          <p:nvPr/>
        </p:nvGrpSpPr>
        <p:grpSpPr bwMode="auto">
          <a:xfrm>
            <a:off x="5746750" y="4397375"/>
            <a:ext cx="1328738" cy="579438"/>
            <a:chOff x="3500" y="2803"/>
            <a:chExt cx="837" cy="365"/>
          </a:xfrm>
        </p:grpSpPr>
        <p:sp>
          <p:nvSpPr>
            <p:cNvPr id="95" name="Text Box 144"/>
            <p:cNvSpPr txBox="1">
              <a:spLocks noChangeArrowheads="1"/>
            </p:cNvSpPr>
            <p:nvPr/>
          </p:nvSpPr>
          <p:spPr bwMode="auto">
            <a:xfrm>
              <a:off x="3500" y="2880"/>
              <a:ext cx="47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OH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6" name="Text Box 145"/>
            <p:cNvSpPr txBox="1">
              <a:spLocks noChangeArrowheads="1"/>
            </p:cNvSpPr>
            <p:nvPr/>
          </p:nvSpPr>
          <p:spPr bwMode="auto">
            <a:xfrm>
              <a:off x="3859" y="2803"/>
              <a:ext cx="47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97" name="Line 147"/>
          <p:cNvSpPr>
            <a:spLocks noChangeShapeType="1"/>
          </p:cNvSpPr>
          <p:nvPr/>
        </p:nvSpPr>
        <p:spPr bwMode="auto">
          <a:xfrm>
            <a:off x="6354763" y="3519488"/>
            <a:ext cx="0" cy="3168650"/>
          </a:xfrm>
          <a:prstGeom prst="line">
            <a:avLst/>
          </a:prstGeom>
          <a:noFill/>
          <a:ln w="38100">
            <a:solidFill>
              <a:srgbClr val="3333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8" name="Group 160"/>
          <p:cNvGrpSpPr/>
          <p:nvPr/>
        </p:nvGrpSpPr>
        <p:grpSpPr bwMode="auto">
          <a:xfrm>
            <a:off x="914400" y="4968875"/>
            <a:ext cx="484188" cy="896938"/>
            <a:chOff x="576" y="3130"/>
            <a:chExt cx="305" cy="565"/>
          </a:xfrm>
        </p:grpSpPr>
        <p:sp>
          <p:nvSpPr>
            <p:cNvPr id="99" name="Rectangle 158"/>
            <p:cNvSpPr>
              <a:spLocks noChangeArrowheads="1"/>
            </p:cNvSpPr>
            <p:nvPr/>
          </p:nvSpPr>
          <p:spPr bwMode="auto">
            <a:xfrm>
              <a:off x="576" y="3195"/>
              <a:ext cx="305" cy="4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" name="Line 159"/>
            <p:cNvSpPr>
              <a:spLocks noChangeShapeType="1"/>
            </p:cNvSpPr>
            <p:nvPr/>
          </p:nvSpPr>
          <p:spPr bwMode="auto">
            <a:xfrm>
              <a:off x="826" y="3130"/>
              <a:ext cx="0" cy="56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1" name="Group 166"/>
          <p:cNvGrpSpPr/>
          <p:nvPr/>
        </p:nvGrpSpPr>
        <p:grpSpPr bwMode="auto">
          <a:xfrm>
            <a:off x="1092200" y="2149475"/>
            <a:ext cx="3113088" cy="577850"/>
            <a:chOff x="546" y="843"/>
            <a:chExt cx="1961" cy="364"/>
          </a:xfrm>
        </p:grpSpPr>
        <p:grpSp>
          <p:nvGrpSpPr>
            <p:cNvPr id="102" name="Group 61"/>
            <p:cNvGrpSpPr/>
            <p:nvPr/>
          </p:nvGrpSpPr>
          <p:grpSpPr bwMode="auto">
            <a:xfrm>
              <a:off x="546" y="843"/>
              <a:ext cx="1961" cy="364"/>
              <a:chOff x="839" y="1343"/>
              <a:chExt cx="1961" cy="364"/>
            </a:xfrm>
          </p:grpSpPr>
          <p:grpSp>
            <p:nvGrpSpPr>
              <p:cNvPr id="105" name="Group 43"/>
              <p:cNvGrpSpPr/>
              <p:nvPr/>
            </p:nvGrpSpPr>
            <p:grpSpPr bwMode="auto">
              <a:xfrm>
                <a:off x="1020" y="1343"/>
                <a:ext cx="317" cy="363"/>
                <a:chOff x="1020" y="1706"/>
                <a:chExt cx="317" cy="363"/>
              </a:xfrm>
            </p:grpSpPr>
            <p:sp>
              <p:nvSpPr>
                <p:cNvPr id="112" name="Rectangle 4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3" name="Oval 4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06" name="Group 46"/>
              <p:cNvGrpSpPr/>
              <p:nvPr/>
            </p:nvGrpSpPr>
            <p:grpSpPr bwMode="auto">
              <a:xfrm>
                <a:off x="2301" y="1344"/>
                <a:ext cx="317" cy="363"/>
                <a:chOff x="1020" y="1706"/>
                <a:chExt cx="317" cy="363"/>
              </a:xfrm>
            </p:grpSpPr>
            <p:sp>
              <p:nvSpPr>
                <p:cNvPr id="110" name="Rectangle 4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1" name="Oval 4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07" name="Line 49"/>
              <p:cNvSpPr>
                <a:spLocks noChangeShapeType="1"/>
              </p:cNvSpPr>
              <p:nvPr/>
            </p:nvSpPr>
            <p:spPr bwMode="auto">
              <a:xfrm>
                <a:off x="1338" y="1525"/>
                <a:ext cx="96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2619" y="1525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 flipH="1">
                <a:off x="839" y="1525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3" name="Text Box 163"/>
            <p:cNvSpPr txBox="1">
              <a:spLocks noChangeArrowheads="1"/>
            </p:cNvSpPr>
            <p:nvPr/>
          </p:nvSpPr>
          <p:spPr bwMode="auto">
            <a:xfrm>
              <a:off x="728" y="848"/>
              <a:ext cx="26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" name="Text Box 164"/>
            <p:cNvSpPr txBox="1">
              <a:spLocks noChangeArrowheads="1"/>
            </p:cNvSpPr>
            <p:nvPr/>
          </p:nvSpPr>
          <p:spPr bwMode="auto">
            <a:xfrm>
              <a:off x="2011" y="848"/>
              <a:ext cx="26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4" name="Group 168"/>
          <p:cNvGrpSpPr/>
          <p:nvPr/>
        </p:nvGrpSpPr>
        <p:grpSpPr bwMode="auto">
          <a:xfrm>
            <a:off x="4725988" y="1785938"/>
            <a:ext cx="3652837" cy="1512887"/>
            <a:chOff x="2977" y="1125"/>
            <a:chExt cx="2301" cy="953"/>
          </a:xfrm>
        </p:grpSpPr>
        <p:grpSp>
          <p:nvGrpSpPr>
            <p:cNvPr id="115" name="Group 123"/>
            <p:cNvGrpSpPr/>
            <p:nvPr/>
          </p:nvGrpSpPr>
          <p:grpSpPr bwMode="auto">
            <a:xfrm>
              <a:off x="2977" y="1125"/>
              <a:ext cx="2301" cy="953"/>
              <a:chOff x="2977" y="1125"/>
              <a:chExt cx="2301" cy="953"/>
            </a:xfrm>
          </p:grpSpPr>
          <p:grpSp>
            <p:nvGrpSpPr>
              <p:cNvPr id="118" name="Group 101"/>
              <p:cNvGrpSpPr/>
              <p:nvPr/>
            </p:nvGrpSpPr>
            <p:grpSpPr bwMode="auto">
              <a:xfrm>
                <a:off x="2977" y="1297"/>
                <a:ext cx="2301" cy="655"/>
                <a:chOff x="2934" y="1156"/>
                <a:chExt cx="2301" cy="655"/>
              </a:xfrm>
            </p:grpSpPr>
            <p:grpSp>
              <p:nvGrpSpPr>
                <p:cNvPr id="120" name="Group 84"/>
                <p:cNvGrpSpPr/>
                <p:nvPr/>
              </p:nvGrpSpPr>
              <p:grpSpPr bwMode="auto">
                <a:xfrm>
                  <a:off x="3274" y="1278"/>
                  <a:ext cx="1961" cy="364"/>
                  <a:chOff x="839" y="1343"/>
                  <a:chExt cx="1961" cy="364"/>
                </a:xfrm>
              </p:grpSpPr>
              <p:grpSp>
                <p:nvGrpSpPr>
                  <p:cNvPr id="128" name="Group 85"/>
                  <p:cNvGrpSpPr/>
                  <p:nvPr/>
                </p:nvGrpSpPr>
                <p:grpSpPr bwMode="auto">
                  <a:xfrm>
                    <a:off x="1020" y="1343"/>
                    <a:ext cx="317" cy="363"/>
                    <a:chOff x="1020" y="1706"/>
                    <a:chExt cx="317" cy="363"/>
                  </a:xfrm>
                </p:grpSpPr>
                <p:sp>
                  <p:nvSpPr>
                    <p:cNvPr id="135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" y="1706"/>
                      <a:ext cx="227" cy="363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36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1842"/>
                      <a:ext cx="90" cy="9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129" name="Group 88"/>
                  <p:cNvGrpSpPr/>
                  <p:nvPr/>
                </p:nvGrpSpPr>
                <p:grpSpPr bwMode="auto">
                  <a:xfrm>
                    <a:off x="2301" y="1344"/>
                    <a:ext cx="317" cy="363"/>
                    <a:chOff x="1020" y="1706"/>
                    <a:chExt cx="317" cy="363"/>
                  </a:xfrm>
                </p:grpSpPr>
                <p:sp>
                  <p:nvSpPr>
                    <p:cNvPr id="133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" y="1706"/>
                      <a:ext cx="227" cy="363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134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1842"/>
                      <a:ext cx="90" cy="9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13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1338" y="1525"/>
                    <a:ext cx="96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1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19" y="152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32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" y="1525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21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651" y="1156"/>
                  <a:ext cx="550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</a:rPr>
                    <a:t>“</a:t>
                  </a: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</a:rPr>
                    <a:t>”</a:t>
                  </a: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2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934" y="1221"/>
                  <a:ext cx="550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</a:rPr>
                    <a:t>“</a:t>
                  </a: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r>
                    <a:rPr kumimoji="0" lang="en-US" altLang="zh-CN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</a:rPr>
                    <a:t>”</a:t>
                  </a: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123" name="Group 96"/>
                <p:cNvGrpSpPr/>
                <p:nvPr/>
              </p:nvGrpSpPr>
              <p:grpSpPr bwMode="auto">
                <a:xfrm flipH="1">
                  <a:off x="3694" y="1522"/>
                  <a:ext cx="1032" cy="289"/>
                  <a:chOff x="1358" y="1575"/>
                  <a:chExt cx="1032" cy="289"/>
                </a:xfrm>
              </p:grpSpPr>
              <p:sp>
                <p:nvSpPr>
                  <p:cNvPr id="124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369" y="1587"/>
                    <a:ext cx="38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head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847" y="1587"/>
                    <a:ext cx="38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  <a:headEnd type="stealth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6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9" y="1576"/>
                    <a:ext cx="521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I</a:t>
                    </a:r>
                    <a:r>
                      <a:rPr kumimoji="1" lang="en-US" altLang="zh-CN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OH</a:t>
                    </a:r>
                    <a:endPara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27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8" y="1575"/>
                    <a:ext cx="521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I</a:t>
                    </a:r>
                    <a:r>
                      <a:rPr kumimoji="1" lang="en-US" altLang="zh-CN" sz="24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I H</a:t>
                    </a:r>
                    <a:endParaRPr kumimoji="1" lang="en-US" altLang="zh-CN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119" name="Line 122"/>
              <p:cNvSpPr>
                <a:spLocks noChangeShapeType="1"/>
              </p:cNvSpPr>
              <p:nvPr/>
            </p:nvSpPr>
            <p:spPr bwMode="auto">
              <a:xfrm>
                <a:off x="4297" y="1125"/>
                <a:ext cx="0" cy="95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6" name="Text Box 165"/>
            <p:cNvSpPr txBox="1">
              <a:spLocks noChangeArrowheads="1"/>
            </p:cNvSpPr>
            <p:nvPr/>
          </p:nvSpPr>
          <p:spPr bwMode="auto">
            <a:xfrm>
              <a:off x="3500" y="1423"/>
              <a:ext cx="26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7" name="Text Box 167"/>
            <p:cNvSpPr txBox="1">
              <a:spLocks noChangeArrowheads="1"/>
            </p:cNvSpPr>
            <p:nvPr/>
          </p:nvSpPr>
          <p:spPr bwMode="auto">
            <a:xfrm>
              <a:off x="4783" y="1423"/>
              <a:ext cx="26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7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/>
      <p:bldP spid="5" grpId="0" bldLvl="0" animBg="1" autoUpdateAnimBg="0"/>
      <p:bldP spid="7" grpId="0" bldLvl="0" animBg="1" autoUpdateAnimBg="0"/>
      <p:bldP spid="8" grpId="0" bldLvl="0" animBg="1" autoUpdateAnimBg="0"/>
      <p:bldP spid="76" grpId="0" bldLvl="0" animBg="1"/>
      <p:bldP spid="7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282575"/>
            <a:ext cx="29416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负载能力的计算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Group 54"/>
          <p:cNvGrpSpPr/>
          <p:nvPr/>
        </p:nvGrpSpPr>
        <p:grpSpPr bwMode="auto">
          <a:xfrm>
            <a:off x="1344613" y="1473200"/>
            <a:ext cx="1223962" cy="3168650"/>
            <a:chOff x="880" y="819"/>
            <a:chExt cx="771" cy="1996"/>
          </a:xfrm>
        </p:grpSpPr>
        <p:sp>
          <p:nvSpPr>
            <p:cNvPr id="4" name="Line 36"/>
            <p:cNvSpPr>
              <a:spLocks noChangeShapeType="1"/>
            </p:cNvSpPr>
            <p:nvPr/>
          </p:nvSpPr>
          <p:spPr bwMode="auto">
            <a:xfrm>
              <a:off x="880" y="1318"/>
              <a:ext cx="31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" name="Line 37"/>
            <p:cNvSpPr>
              <a:spLocks noChangeShapeType="1"/>
            </p:cNvSpPr>
            <p:nvPr/>
          </p:nvSpPr>
          <p:spPr bwMode="auto">
            <a:xfrm>
              <a:off x="1197" y="819"/>
              <a:ext cx="0" cy="199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1197" y="819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197" y="1454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197" y="2135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197" y="2815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085850" y="2401888"/>
            <a:ext cx="7683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</a:t>
            </a: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1" name="Group 59"/>
          <p:cNvGrpSpPr/>
          <p:nvPr/>
        </p:nvGrpSpPr>
        <p:grpSpPr bwMode="auto">
          <a:xfrm>
            <a:off x="1103313" y="982663"/>
            <a:ext cx="1520825" cy="3597275"/>
            <a:chOff x="728" y="521"/>
            <a:chExt cx="958" cy="2266"/>
          </a:xfrm>
        </p:grpSpPr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728" y="1000"/>
              <a:ext cx="50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OH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1250" y="521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4" name="Text Box 56"/>
            <p:cNvSpPr txBox="1">
              <a:spLocks noChangeArrowheads="1"/>
            </p:cNvSpPr>
            <p:nvPr/>
          </p:nvSpPr>
          <p:spPr bwMode="auto">
            <a:xfrm>
              <a:off x="1239" y="1162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1239" y="1836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1228" y="2499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H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7" name="Text Box 60"/>
          <p:cNvSpPr txBox="1">
            <a:spLocks noChangeArrowheads="1"/>
          </p:cNvSpPr>
          <p:nvPr/>
        </p:nvSpPr>
        <p:spPr bwMode="auto">
          <a:xfrm>
            <a:off x="1447800" y="5454650"/>
            <a:ext cx="19319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=N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IH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Text Box 61"/>
          <p:cNvSpPr txBox="1">
            <a:spLocks noChangeArrowheads="1"/>
          </p:cNvSpPr>
          <p:nvPr/>
        </p:nvSpPr>
        <p:spPr bwMode="auto">
          <a:xfrm>
            <a:off x="620713" y="6142038"/>
            <a:ext cx="367506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N=I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/I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IH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=400/40=10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9" name="Group 114"/>
          <p:cNvGrpSpPr/>
          <p:nvPr/>
        </p:nvGrpSpPr>
        <p:grpSpPr bwMode="auto">
          <a:xfrm>
            <a:off x="5348288" y="730250"/>
            <a:ext cx="1223962" cy="3168650"/>
            <a:chOff x="3380" y="612"/>
            <a:chExt cx="771" cy="1996"/>
          </a:xfrm>
        </p:grpSpPr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3380" y="1111"/>
              <a:ext cx="31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3697" y="612"/>
              <a:ext cx="0" cy="199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 flipH="1">
              <a:off x="3697" y="612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 flipH="1">
              <a:off x="3697" y="1247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H="1">
              <a:off x="3697" y="1928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>
              <a:off x="3697" y="2608"/>
              <a:ext cx="45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 Box 69"/>
          <p:cNvSpPr txBox="1">
            <a:spLocks noChangeArrowheads="1"/>
          </p:cNvSpPr>
          <p:nvPr/>
        </p:nvSpPr>
        <p:spPr bwMode="auto">
          <a:xfrm>
            <a:off x="5089525" y="1658938"/>
            <a:ext cx="7683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kumimoji="0" lang="en-US" altLang="zh-CN" sz="24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endParaRPr kumimoji="0" lang="en-US" altLang="zh-CN" sz="24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7" name="Group 108"/>
          <p:cNvGrpSpPr/>
          <p:nvPr/>
        </p:nvGrpSpPr>
        <p:grpSpPr bwMode="auto">
          <a:xfrm>
            <a:off x="5106988" y="239713"/>
            <a:ext cx="1520825" cy="3597275"/>
            <a:chOff x="728" y="521"/>
            <a:chExt cx="958" cy="2266"/>
          </a:xfrm>
        </p:grpSpPr>
        <p:sp>
          <p:nvSpPr>
            <p:cNvPr id="28" name="Text Box 109"/>
            <p:cNvSpPr txBox="1">
              <a:spLocks noChangeArrowheads="1"/>
            </p:cNvSpPr>
            <p:nvPr/>
          </p:nvSpPr>
          <p:spPr bwMode="auto">
            <a:xfrm>
              <a:off x="728" y="1000"/>
              <a:ext cx="50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OL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Text Box 110"/>
            <p:cNvSpPr txBox="1">
              <a:spLocks noChangeArrowheads="1"/>
            </p:cNvSpPr>
            <p:nvPr/>
          </p:nvSpPr>
          <p:spPr bwMode="auto">
            <a:xfrm>
              <a:off x="1250" y="521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Text Box 111"/>
            <p:cNvSpPr txBox="1">
              <a:spLocks noChangeArrowheads="1"/>
            </p:cNvSpPr>
            <p:nvPr/>
          </p:nvSpPr>
          <p:spPr bwMode="auto">
            <a:xfrm>
              <a:off x="1239" y="1162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Text Box 112"/>
            <p:cNvSpPr txBox="1">
              <a:spLocks noChangeArrowheads="1"/>
            </p:cNvSpPr>
            <p:nvPr/>
          </p:nvSpPr>
          <p:spPr bwMode="auto">
            <a:xfrm>
              <a:off x="1239" y="1836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228" y="2499"/>
              <a:ext cx="4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</a:t>
              </a:r>
              <a:r>
                <a:rPr lang="en-US" altLang="zh-CN" sz="2400" baseline="-250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I L</a:t>
              </a:r>
              <a:endParaRPr lang="en-US" altLang="zh-CN" sz="24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3" name="Text Box 115"/>
          <p:cNvSpPr txBox="1">
            <a:spLocks noChangeArrowheads="1"/>
          </p:cNvSpPr>
          <p:nvPr/>
        </p:nvSpPr>
        <p:spPr bwMode="auto">
          <a:xfrm>
            <a:off x="5745163" y="4730750"/>
            <a:ext cx="1931987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=N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IL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34" name="Text Box 116"/>
          <p:cNvSpPr txBox="1">
            <a:spLocks noChangeArrowheads="1"/>
          </p:cNvSpPr>
          <p:nvPr/>
        </p:nvSpPr>
        <p:spPr bwMode="auto">
          <a:xfrm>
            <a:off x="4811713" y="5381625"/>
            <a:ext cx="3675062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N=I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/I</a:t>
            </a:r>
            <a:r>
              <a:rPr kumimoji="0"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IL</a:t>
            </a:r>
            <a:r>
              <a:rPr kumimoji="0"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=16/1.6=10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35" name="Text Box 117"/>
          <p:cNvSpPr txBox="1">
            <a:spLocks noChangeArrowheads="1"/>
          </p:cNvSpPr>
          <p:nvPr/>
        </p:nvSpPr>
        <p:spPr bwMode="auto">
          <a:xfrm>
            <a:off x="4968875" y="6056313"/>
            <a:ext cx="25717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N 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扇出系数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6" name="Group 126"/>
          <p:cNvGrpSpPr/>
          <p:nvPr/>
        </p:nvGrpSpPr>
        <p:grpSpPr bwMode="auto">
          <a:xfrm>
            <a:off x="377825" y="1449388"/>
            <a:ext cx="3354388" cy="3897312"/>
            <a:chOff x="1238" y="1250"/>
            <a:chExt cx="2113" cy="2455"/>
          </a:xfrm>
        </p:grpSpPr>
        <p:grpSp>
          <p:nvGrpSpPr>
            <p:cNvPr id="37" name="Group 52"/>
            <p:cNvGrpSpPr/>
            <p:nvPr/>
          </p:nvGrpSpPr>
          <p:grpSpPr bwMode="auto">
            <a:xfrm>
              <a:off x="1238" y="1255"/>
              <a:ext cx="2113" cy="2450"/>
              <a:chOff x="271" y="787"/>
              <a:chExt cx="2113" cy="2450"/>
            </a:xfrm>
          </p:grpSpPr>
          <p:grpSp>
            <p:nvGrpSpPr>
              <p:cNvPr id="43" name="Group 4"/>
              <p:cNvGrpSpPr/>
              <p:nvPr/>
            </p:nvGrpSpPr>
            <p:grpSpPr bwMode="auto">
              <a:xfrm>
                <a:off x="1885" y="787"/>
                <a:ext cx="317" cy="363"/>
                <a:chOff x="1020" y="1706"/>
                <a:chExt cx="317" cy="363"/>
              </a:xfrm>
            </p:grpSpPr>
            <p:sp>
              <p:nvSpPr>
                <p:cNvPr id="78" name="Rectangle 5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9" name="Oval 6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4" name="Group 7"/>
              <p:cNvGrpSpPr/>
              <p:nvPr/>
            </p:nvGrpSpPr>
            <p:grpSpPr bwMode="auto">
              <a:xfrm>
                <a:off x="1885" y="1422"/>
                <a:ext cx="317" cy="363"/>
                <a:chOff x="1020" y="1706"/>
                <a:chExt cx="317" cy="363"/>
              </a:xfrm>
            </p:grpSpPr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7" name="Oval 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5" name="Group 10"/>
              <p:cNvGrpSpPr/>
              <p:nvPr/>
            </p:nvGrpSpPr>
            <p:grpSpPr bwMode="auto">
              <a:xfrm>
                <a:off x="1885" y="2102"/>
                <a:ext cx="317" cy="363"/>
                <a:chOff x="1020" y="1706"/>
                <a:chExt cx="317" cy="363"/>
              </a:xfrm>
            </p:grpSpPr>
            <p:sp>
              <p:nvSpPr>
                <p:cNvPr id="74" name="Rectangle 1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5" name="Oval 1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6" name="Group 13"/>
              <p:cNvGrpSpPr/>
              <p:nvPr/>
            </p:nvGrpSpPr>
            <p:grpSpPr bwMode="auto">
              <a:xfrm>
                <a:off x="1885" y="2783"/>
                <a:ext cx="317" cy="363"/>
                <a:chOff x="1020" y="1706"/>
                <a:chExt cx="317" cy="363"/>
              </a:xfrm>
            </p:grpSpPr>
            <p:sp>
              <p:nvSpPr>
                <p:cNvPr id="72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3" name="Oval 1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>
                <a:off x="816" y="1377"/>
                <a:ext cx="44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1250" y="87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>
                <a:off x="1250" y="878"/>
                <a:ext cx="0" cy="19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 flipH="1">
                <a:off x="1250" y="1513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1250" y="2193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 flipH="1">
                <a:off x="1250" y="287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 flipH="1">
                <a:off x="1658" y="1059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>
                <a:off x="1658" y="1059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 flipH="1">
                <a:off x="1658" y="169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>
                <a:off x="1658" y="1694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 flipH="1">
                <a:off x="1658" y="2375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658" y="2375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 flipH="1">
                <a:off x="1658" y="3055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>
                <a:off x="1658" y="3055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1" name="Line 30"/>
              <p:cNvSpPr>
                <a:spLocks noChangeShapeType="1"/>
              </p:cNvSpPr>
              <p:nvPr/>
            </p:nvSpPr>
            <p:spPr bwMode="auto">
              <a:xfrm>
                <a:off x="2203" y="96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Line 31"/>
              <p:cNvSpPr>
                <a:spLocks noChangeShapeType="1"/>
              </p:cNvSpPr>
              <p:nvPr/>
            </p:nvSpPr>
            <p:spPr bwMode="auto">
              <a:xfrm>
                <a:off x="2203" y="160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2203" y="228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2203" y="296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5" name="Line 34"/>
              <p:cNvSpPr>
                <a:spLocks noChangeShapeType="1"/>
              </p:cNvSpPr>
              <p:nvPr/>
            </p:nvSpPr>
            <p:spPr bwMode="auto">
              <a:xfrm flipH="1">
                <a:off x="271" y="137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66" name="Group 43"/>
              <p:cNvGrpSpPr/>
              <p:nvPr/>
            </p:nvGrpSpPr>
            <p:grpSpPr bwMode="auto">
              <a:xfrm>
                <a:off x="498" y="1195"/>
                <a:ext cx="317" cy="363"/>
                <a:chOff x="1020" y="1706"/>
                <a:chExt cx="317" cy="363"/>
              </a:xfrm>
            </p:grpSpPr>
            <p:sp>
              <p:nvSpPr>
                <p:cNvPr id="70" name="Rectangle 4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1" name="Oval 4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7" name="Oval 47"/>
              <p:cNvSpPr>
                <a:spLocks noChangeArrowheads="1"/>
              </p:cNvSpPr>
              <p:nvPr/>
            </p:nvSpPr>
            <p:spPr bwMode="auto">
              <a:xfrm>
                <a:off x="1209" y="1347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Oval 48"/>
              <p:cNvSpPr>
                <a:spLocks noChangeArrowheads="1"/>
              </p:cNvSpPr>
              <p:nvPr/>
            </p:nvSpPr>
            <p:spPr bwMode="auto">
              <a:xfrm>
                <a:off x="1219" y="1477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1219" y="2162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" name="Text Box 120"/>
            <p:cNvSpPr txBox="1">
              <a:spLocks noChangeArrowheads="1"/>
            </p:cNvSpPr>
            <p:nvPr/>
          </p:nvSpPr>
          <p:spPr bwMode="auto">
            <a:xfrm>
              <a:off x="1456" y="1652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122"/>
            <p:cNvSpPr txBox="1">
              <a:spLocks noChangeArrowheads="1"/>
            </p:cNvSpPr>
            <p:nvPr/>
          </p:nvSpPr>
          <p:spPr bwMode="auto">
            <a:xfrm>
              <a:off x="2826" y="1250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123"/>
            <p:cNvSpPr txBox="1">
              <a:spLocks noChangeArrowheads="1"/>
            </p:cNvSpPr>
            <p:nvPr/>
          </p:nvSpPr>
          <p:spPr bwMode="auto">
            <a:xfrm>
              <a:off x="2826" y="1891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" name="Text Box 124"/>
            <p:cNvSpPr txBox="1">
              <a:spLocks noChangeArrowheads="1"/>
            </p:cNvSpPr>
            <p:nvPr/>
          </p:nvSpPr>
          <p:spPr bwMode="auto">
            <a:xfrm>
              <a:off x="2826" y="2543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" name="Text Box 125"/>
            <p:cNvSpPr txBox="1">
              <a:spLocks noChangeArrowheads="1"/>
            </p:cNvSpPr>
            <p:nvPr/>
          </p:nvSpPr>
          <p:spPr bwMode="auto">
            <a:xfrm>
              <a:off x="2848" y="3249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0" name="Group 131"/>
          <p:cNvGrpSpPr/>
          <p:nvPr/>
        </p:nvGrpSpPr>
        <p:grpSpPr bwMode="auto">
          <a:xfrm>
            <a:off x="4208463" y="692150"/>
            <a:ext cx="3354387" cy="3911600"/>
            <a:chOff x="3499" y="414"/>
            <a:chExt cx="2113" cy="2464"/>
          </a:xfrm>
        </p:grpSpPr>
        <p:grpSp>
          <p:nvGrpSpPr>
            <p:cNvPr id="81" name="Group 70"/>
            <p:cNvGrpSpPr/>
            <p:nvPr/>
          </p:nvGrpSpPr>
          <p:grpSpPr bwMode="auto">
            <a:xfrm>
              <a:off x="3499" y="428"/>
              <a:ext cx="2113" cy="2450"/>
              <a:chOff x="271" y="787"/>
              <a:chExt cx="2113" cy="2450"/>
            </a:xfrm>
          </p:grpSpPr>
          <p:grpSp>
            <p:nvGrpSpPr>
              <p:cNvPr id="87" name="Group 71"/>
              <p:cNvGrpSpPr/>
              <p:nvPr/>
            </p:nvGrpSpPr>
            <p:grpSpPr bwMode="auto">
              <a:xfrm>
                <a:off x="1885" y="787"/>
                <a:ext cx="317" cy="363"/>
                <a:chOff x="1020" y="1706"/>
                <a:chExt cx="317" cy="363"/>
              </a:xfrm>
            </p:grpSpPr>
            <p:sp>
              <p:nvSpPr>
                <p:cNvPr id="122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" name="Oval 73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88" name="Group 74"/>
              <p:cNvGrpSpPr/>
              <p:nvPr/>
            </p:nvGrpSpPr>
            <p:grpSpPr bwMode="auto">
              <a:xfrm>
                <a:off x="1885" y="1422"/>
                <a:ext cx="317" cy="363"/>
                <a:chOff x="1020" y="1706"/>
                <a:chExt cx="317" cy="363"/>
              </a:xfrm>
            </p:grpSpPr>
            <p:sp>
              <p:nvSpPr>
                <p:cNvPr id="120" name="Rectangle 75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1" name="Oval 76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89" name="Group 77"/>
              <p:cNvGrpSpPr/>
              <p:nvPr/>
            </p:nvGrpSpPr>
            <p:grpSpPr bwMode="auto">
              <a:xfrm>
                <a:off x="1885" y="2102"/>
                <a:ext cx="317" cy="363"/>
                <a:chOff x="1020" y="1706"/>
                <a:chExt cx="317" cy="363"/>
              </a:xfrm>
            </p:grpSpPr>
            <p:sp>
              <p:nvSpPr>
                <p:cNvPr id="118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9" name="Oval 7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90" name="Group 80"/>
              <p:cNvGrpSpPr/>
              <p:nvPr/>
            </p:nvGrpSpPr>
            <p:grpSpPr bwMode="auto">
              <a:xfrm>
                <a:off x="1885" y="2783"/>
                <a:ext cx="317" cy="363"/>
                <a:chOff x="1020" y="1706"/>
                <a:chExt cx="317" cy="363"/>
              </a:xfrm>
            </p:grpSpPr>
            <p:sp>
              <p:nvSpPr>
                <p:cNvPr id="116" name="Rectangle 8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7" name="Oval 8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1" name="Line 83"/>
              <p:cNvSpPr>
                <a:spLocks noChangeShapeType="1"/>
              </p:cNvSpPr>
              <p:nvPr/>
            </p:nvSpPr>
            <p:spPr bwMode="auto">
              <a:xfrm>
                <a:off x="816" y="1377"/>
                <a:ext cx="44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auto">
              <a:xfrm flipH="1">
                <a:off x="1250" y="878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auto">
              <a:xfrm>
                <a:off x="1250" y="878"/>
                <a:ext cx="0" cy="19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Line 86"/>
              <p:cNvSpPr>
                <a:spLocks noChangeShapeType="1"/>
              </p:cNvSpPr>
              <p:nvPr/>
            </p:nvSpPr>
            <p:spPr bwMode="auto">
              <a:xfrm flipH="1">
                <a:off x="1250" y="1513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Line 87"/>
              <p:cNvSpPr>
                <a:spLocks noChangeShapeType="1"/>
              </p:cNvSpPr>
              <p:nvPr/>
            </p:nvSpPr>
            <p:spPr bwMode="auto">
              <a:xfrm flipH="1">
                <a:off x="1250" y="2193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Line 88"/>
              <p:cNvSpPr>
                <a:spLocks noChangeShapeType="1"/>
              </p:cNvSpPr>
              <p:nvPr/>
            </p:nvSpPr>
            <p:spPr bwMode="auto">
              <a:xfrm flipH="1">
                <a:off x="1250" y="2874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Line 89"/>
              <p:cNvSpPr>
                <a:spLocks noChangeShapeType="1"/>
              </p:cNvSpPr>
              <p:nvPr/>
            </p:nvSpPr>
            <p:spPr bwMode="auto">
              <a:xfrm flipH="1">
                <a:off x="1658" y="1059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Line 90"/>
              <p:cNvSpPr>
                <a:spLocks noChangeShapeType="1"/>
              </p:cNvSpPr>
              <p:nvPr/>
            </p:nvSpPr>
            <p:spPr bwMode="auto">
              <a:xfrm>
                <a:off x="1658" y="1059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Line 91"/>
              <p:cNvSpPr>
                <a:spLocks noChangeShapeType="1"/>
              </p:cNvSpPr>
              <p:nvPr/>
            </p:nvSpPr>
            <p:spPr bwMode="auto">
              <a:xfrm flipH="1">
                <a:off x="1658" y="169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Line 92"/>
              <p:cNvSpPr>
                <a:spLocks noChangeShapeType="1"/>
              </p:cNvSpPr>
              <p:nvPr/>
            </p:nvSpPr>
            <p:spPr bwMode="auto">
              <a:xfrm>
                <a:off x="1658" y="1694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Line 93"/>
              <p:cNvSpPr>
                <a:spLocks noChangeShapeType="1"/>
              </p:cNvSpPr>
              <p:nvPr/>
            </p:nvSpPr>
            <p:spPr bwMode="auto">
              <a:xfrm flipH="1">
                <a:off x="1658" y="2375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>
                <a:off x="1658" y="2375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Line 95"/>
              <p:cNvSpPr>
                <a:spLocks noChangeShapeType="1"/>
              </p:cNvSpPr>
              <p:nvPr/>
            </p:nvSpPr>
            <p:spPr bwMode="auto">
              <a:xfrm flipH="1">
                <a:off x="1658" y="3055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Line 96"/>
              <p:cNvSpPr>
                <a:spLocks noChangeShapeType="1"/>
              </p:cNvSpPr>
              <p:nvPr/>
            </p:nvSpPr>
            <p:spPr bwMode="auto">
              <a:xfrm>
                <a:off x="1658" y="3055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" name="Line 97"/>
              <p:cNvSpPr>
                <a:spLocks noChangeShapeType="1"/>
              </p:cNvSpPr>
              <p:nvPr/>
            </p:nvSpPr>
            <p:spPr bwMode="auto">
              <a:xfrm>
                <a:off x="2203" y="96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6" name="Line 98"/>
              <p:cNvSpPr>
                <a:spLocks noChangeShapeType="1"/>
              </p:cNvSpPr>
              <p:nvPr/>
            </p:nvSpPr>
            <p:spPr bwMode="auto">
              <a:xfrm>
                <a:off x="2203" y="160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7" name="Line 99"/>
              <p:cNvSpPr>
                <a:spLocks noChangeShapeType="1"/>
              </p:cNvSpPr>
              <p:nvPr/>
            </p:nvSpPr>
            <p:spPr bwMode="auto">
              <a:xfrm>
                <a:off x="2203" y="228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8" name="Line 100"/>
              <p:cNvSpPr>
                <a:spLocks noChangeShapeType="1"/>
              </p:cNvSpPr>
              <p:nvPr/>
            </p:nvSpPr>
            <p:spPr bwMode="auto">
              <a:xfrm>
                <a:off x="2203" y="2964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9" name="Line 101"/>
              <p:cNvSpPr>
                <a:spLocks noChangeShapeType="1"/>
              </p:cNvSpPr>
              <p:nvPr/>
            </p:nvSpPr>
            <p:spPr bwMode="auto">
              <a:xfrm flipH="1">
                <a:off x="271" y="137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10" name="Group 102"/>
              <p:cNvGrpSpPr/>
              <p:nvPr/>
            </p:nvGrpSpPr>
            <p:grpSpPr bwMode="auto">
              <a:xfrm>
                <a:off x="498" y="1195"/>
                <a:ext cx="317" cy="363"/>
                <a:chOff x="1020" y="1706"/>
                <a:chExt cx="317" cy="363"/>
              </a:xfrm>
            </p:grpSpPr>
            <p:sp>
              <p:nvSpPr>
                <p:cNvPr id="1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5" name="Oval 104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11" name="Oval 105"/>
              <p:cNvSpPr>
                <a:spLocks noChangeArrowheads="1"/>
              </p:cNvSpPr>
              <p:nvPr/>
            </p:nvSpPr>
            <p:spPr bwMode="auto">
              <a:xfrm>
                <a:off x="1209" y="1347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2" name="Oval 106"/>
              <p:cNvSpPr>
                <a:spLocks noChangeArrowheads="1"/>
              </p:cNvSpPr>
              <p:nvPr/>
            </p:nvSpPr>
            <p:spPr bwMode="auto">
              <a:xfrm>
                <a:off x="1219" y="1477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3" name="Oval 107"/>
              <p:cNvSpPr>
                <a:spLocks noChangeArrowheads="1"/>
              </p:cNvSpPr>
              <p:nvPr/>
            </p:nvSpPr>
            <p:spPr bwMode="auto">
              <a:xfrm>
                <a:off x="1219" y="2162"/>
                <a:ext cx="56" cy="5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086" y="414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3" name="Text Box 127"/>
            <p:cNvSpPr txBox="1">
              <a:spLocks noChangeArrowheads="1"/>
            </p:cNvSpPr>
            <p:nvPr/>
          </p:nvSpPr>
          <p:spPr bwMode="auto">
            <a:xfrm>
              <a:off x="3716" y="826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" name="Text Box 128"/>
            <p:cNvSpPr txBox="1">
              <a:spLocks noChangeArrowheads="1"/>
            </p:cNvSpPr>
            <p:nvPr/>
          </p:nvSpPr>
          <p:spPr bwMode="auto">
            <a:xfrm>
              <a:off x="5086" y="1055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" name="Text Box 129"/>
            <p:cNvSpPr txBox="1">
              <a:spLocks noChangeArrowheads="1"/>
            </p:cNvSpPr>
            <p:nvPr/>
          </p:nvSpPr>
          <p:spPr bwMode="auto">
            <a:xfrm>
              <a:off x="5097" y="1740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Text Box 130"/>
            <p:cNvSpPr txBox="1">
              <a:spLocks noChangeArrowheads="1"/>
            </p:cNvSpPr>
            <p:nvPr/>
          </p:nvSpPr>
          <p:spPr bwMode="auto">
            <a:xfrm>
              <a:off x="5086" y="2413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endPara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4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10" grpId="0" bldLvl="0" animBg="1" autoUpdateAnimBg="0"/>
      <p:bldP spid="17" grpId="0" bldLvl="0" animBg="1" autoUpdateAnimBg="0"/>
      <p:bldP spid="18" grpId="0" bldLvl="0" animBg="1" autoUpdateAnimBg="0"/>
      <p:bldP spid="26" grpId="0" bldLvl="0" animBg="1"/>
      <p:bldP spid="33" grpId="0" bldLvl="0" animBg="1" autoUpdateAnimBg="0"/>
      <p:bldP spid="34" grpId="0" bldLvl="0" animBg="1" autoUpdateAnimBg="0"/>
      <p:bldP spid="35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Image result for é»è¾çµè·¯å°è£åå±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0"/>
          <a:stretch>
            <a:fillRect/>
          </a:stretch>
        </p:blipFill>
        <p:spPr bwMode="auto">
          <a:xfrm>
            <a:off x="685875" y="2235200"/>
            <a:ext cx="7904405" cy="39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711200" y="305435"/>
            <a:ext cx="776732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ea typeface="黑体" panose="02010609060101010101" pitchFamily="49" charset="-122"/>
              </a:rPr>
              <a:t>按封装（外形）分：</a:t>
            </a:r>
            <a:endParaRPr kumimoji="0" lang="en-US" altLang="zh-CN" sz="28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dirty="0">
                <a:ea typeface="黑体" panose="02010609060101010101" pitchFamily="49" charset="-122"/>
              </a:rPr>
              <a:t>    </a:t>
            </a:r>
            <a:r>
              <a:rPr kumimoji="0" lang="zh-CN" altLang="en-US" sz="2800" dirty="0">
                <a:ea typeface="黑体" panose="02010609060101010101" pitchFamily="49" charset="-122"/>
              </a:rPr>
              <a:t>双列直插、扁平封装、四面引线扁平封装、针栅阵列封装</a:t>
            </a:r>
            <a:endParaRPr kumimoji="0" lang="zh-CN" altLang="en-US" sz="2800" dirty="0">
              <a:ea typeface="黑体" panose="02010609060101010101" pitchFamily="49" charset="-122"/>
            </a:endParaRPr>
          </a:p>
        </p:txBody>
      </p:sp>
      <p:pic>
        <p:nvPicPr>
          <p:cNvPr id="68612" name="Picture 4" descr="Image result for é»è¾çµè·¯å°è£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63" y="1839320"/>
            <a:ext cx="2133836" cy="17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0375" y="644525"/>
            <a:ext cx="19399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直流参数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42218" y="1536569"/>
            <a:ext cx="6659563" cy="411162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低电平输入电流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IL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1.6 mA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高电平输入电流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IH 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40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 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低电平输出电流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16 mA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高电平输出电流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 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400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A 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低电平输出电压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OL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0.4V</a:t>
            </a:r>
            <a:r>
              <a:rPr lang="en-US" altLang="zh-CN" sz="2800" baseline="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(10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个负载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高电平输出电压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OH </a:t>
            </a:r>
            <a:r>
              <a:rPr lang="en-US" altLang="zh-CN" sz="28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2.4V</a:t>
            </a:r>
            <a:r>
              <a:rPr lang="en-US" altLang="zh-CN" sz="2800" baseline="-30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(10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个负载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) </a:t>
            </a:r>
            <a:endParaRPr lang="en-US" altLang="zh-CN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392113" y="315913"/>
            <a:ext cx="29067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、传输延迟时间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69" name="Group 64"/>
          <p:cNvGrpSpPr/>
          <p:nvPr/>
        </p:nvGrpSpPr>
        <p:grpSpPr bwMode="auto">
          <a:xfrm>
            <a:off x="3243263" y="561975"/>
            <a:ext cx="5334000" cy="762000"/>
            <a:chOff x="342" y="2257"/>
            <a:chExt cx="3360" cy="480"/>
          </a:xfrm>
        </p:grpSpPr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486" y="2737"/>
              <a:ext cx="33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Arc 8"/>
            <p:cNvSpPr/>
            <p:nvPr/>
          </p:nvSpPr>
          <p:spPr bwMode="auto">
            <a:xfrm flipV="1">
              <a:off x="822" y="2593"/>
              <a:ext cx="192" cy="144"/>
            </a:xfrm>
            <a:custGeom>
              <a:avLst/>
              <a:gdLst>
                <a:gd name="T0" fmla="*/ 0 w 21590"/>
                <a:gd name="T1" fmla="*/ 0 h 21600"/>
                <a:gd name="T2" fmla="*/ 0 w 21590"/>
                <a:gd name="T3" fmla="*/ 0 h 21600"/>
                <a:gd name="T4" fmla="*/ 0 w 2159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600" fill="none" extrusionOk="0">
                  <a:moveTo>
                    <a:pt x="-1" y="0"/>
                  </a:moveTo>
                  <a:cubicBezTo>
                    <a:pt x="11672" y="0"/>
                    <a:pt x="21233" y="9273"/>
                    <a:pt x="21589" y="20940"/>
                  </a:cubicBezTo>
                </a:path>
                <a:path w="21590" h="21600" stroke="0" extrusionOk="0">
                  <a:moveTo>
                    <a:pt x="-1" y="0"/>
                  </a:moveTo>
                  <a:cubicBezTo>
                    <a:pt x="11672" y="0"/>
                    <a:pt x="21233" y="9273"/>
                    <a:pt x="21589" y="209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V="1">
              <a:off x="1014" y="2305"/>
              <a:ext cx="96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1206" y="2257"/>
              <a:ext cx="110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4" name="Arc 11"/>
            <p:cNvSpPr/>
            <p:nvPr/>
          </p:nvSpPr>
          <p:spPr bwMode="auto">
            <a:xfrm flipH="1">
              <a:off x="1110" y="2257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368" y="2305"/>
              <a:ext cx="144" cy="38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6" name="Arc 13"/>
            <p:cNvSpPr/>
            <p:nvPr/>
          </p:nvSpPr>
          <p:spPr bwMode="auto">
            <a:xfrm>
              <a:off x="2267" y="2257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2646" y="2737"/>
              <a:ext cx="10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" name="Arc 15"/>
            <p:cNvSpPr/>
            <p:nvPr/>
          </p:nvSpPr>
          <p:spPr bwMode="auto">
            <a:xfrm flipH="1" flipV="1">
              <a:off x="2497" y="2641"/>
              <a:ext cx="14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342" y="2383"/>
              <a:ext cx="278" cy="32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0" name="Group 65"/>
          <p:cNvGrpSpPr/>
          <p:nvPr/>
        </p:nvGrpSpPr>
        <p:grpSpPr bwMode="auto">
          <a:xfrm>
            <a:off x="3208338" y="1549400"/>
            <a:ext cx="5486400" cy="812800"/>
            <a:chOff x="342" y="2911"/>
            <a:chExt cx="3456" cy="512"/>
          </a:xfrm>
        </p:grpSpPr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1244" y="3019"/>
              <a:ext cx="288" cy="3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H="1">
              <a:off x="2934" y="3025"/>
              <a:ext cx="197" cy="34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3222" y="2976"/>
              <a:ext cx="5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" name="Arc 19"/>
            <p:cNvSpPr/>
            <p:nvPr/>
          </p:nvSpPr>
          <p:spPr bwMode="auto">
            <a:xfrm>
              <a:off x="1110" y="2929"/>
              <a:ext cx="135" cy="144"/>
            </a:xfrm>
            <a:custGeom>
              <a:avLst/>
              <a:gdLst>
                <a:gd name="T0" fmla="*/ 0 w 20319"/>
                <a:gd name="T1" fmla="*/ 0 h 21600"/>
                <a:gd name="T2" fmla="*/ 0 w 20319"/>
                <a:gd name="T3" fmla="*/ 0 h 21600"/>
                <a:gd name="T4" fmla="*/ 0 w 2031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19" h="21600" fill="none" extrusionOk="0">
                  <a:moveTo>
                    <a:pt x="-1" y="0"/>
                  </a:moveTo>
                  <a:cubicBezTo>
                    <a:pt x="9104" y="0"/>
                    <a:pt x="17230" y="5708"/>
                    <a:pt x="20319" y="14272"/>
                  </a:cubicBezTo>
                </a:path>
                <a:path w="20319" h="21600" stroke="0" extrusionOk="0">
                  <a:moveTo>
                    <a:pt x="-1" y="0"/>
                  </a:moveTo>
                  <a:cubicBezTo>
                    <a:pt x="9104" y="0"/>
                    <a:pt x="17230" y="5708"/>
                    <a:pt x="20319" y="1427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" name="Arc 20"/>
            <p:cNvSpPr/>
            <p:nvPr/>
          </p:nvSpPr>
          <p:spPr bwMode="auto">
            <a:xfrm flipH="1" flipV="1">
              <a:off x="1524" y="3327"/>
              <a:ext cx="141" cy="96"/>
            </a:xfrm>
            <a:custGeom>
              <a:avLst/>
              <a:gdLst>
                <a:gd name="T0" fmla="*/ 0 w 21207"/>
                <a:gd name="T1" fmla="*/ 0 h 21600"/>
                <a:gd name="T2" fmla="*/ 0 w 21207"/>
                <a:gd name="T3" fmla="*/ 0 h 21600"/>
                <a:gd name="T4" fmla="*/ 0 w 2120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07" h="21600" fill="none" extrusionOk="0">
                  <a:moveTo>
                    <a:pt x="-1" y="0"/>
                  </a:moveTo>
                  <a:cubicBezTo>
                    <a:pt x="10347" y="0"/>
                    <a:pt x="19241" y="7338"/>
                    <a:pt x="21206" y="17497"/>
                  </a:cubicBezTo>
                </a:path>
                <a:path w="21207" h="21600" stroke="0" extrusionOk="0">
                  <a:moveTo>
                    <a:pt x="-1" y="0"/>
                  </a:moveTo>
                  <a:cubicBezTo>
                    <a:pt x="10347" y="0"/>
                    <a:pt x="19241" y="7338"/>
                    <a:pt x="21206" y="174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Arc 21"/>
            <p:cNvSpPr/>
            <p:nvPr/>
          </p:nvSpPr>
          <p:spPr bwMode="auto">
            <a:xfrm flipV="1">
              <a:off x="2765" y="3323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7" name="Arc 22"/>
            <p:cNvSpPr/>
            <p:nvPr/>
          </p:nvSpPr>
          <p:spPr bwMode="auto">
            <a:xfrm flipH="1">
              <a:off x="3126" y="2977"/>
              <a:ext cx="96" cy="96"/>
            </a:xfrm>
            <a:custGeom>
              <a:avLst/>
              <a:gdLst>
                <a:gd name="T0" fmla="*/ 0 w 21587"/>
                <a:gd name="T1" fmla="*/ 0 h 21600"/>
                <a:gd name="T2" fmla="*/ 0 w 21587"/>
                <a:gd name="T3" fmla="*/ 0 h 21600"/>
                <a:gd name="T4" fmla="*/ 0 w 215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87" h="21600" fill="none" extrusionOk="0">
                  <a:moveTo>
                    <a:pt x="-1" y="0"/>
                  </a:moveTo>
                  <a:cubicBezTo>
                    <a:pt x="11642" y="0"/>
                    <a:pt x="21189" y="9226"/>
                    <a:pt x="21587" y="20861"/>
                  </a:cubicBezTo>
                </a:path>
                <a:path w="21587" h="21600" stroke="0" extrusionOk="0">
                  <a:moveTo>
                    <a:pt x="-1" y="0"/>
                  </a:moveTo>
                  <a:cubicBezTo>
                    <a:pt x="11642" y="0"/>
                    <a:pt x="21189" y="9226"/>
                    <a:pt x="21587" y="208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1666" y="3419"/>
              <a:ext cx="110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342" y="2911"/>
              <a:ext cx="253" cy="32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H="1">
              <a:off x="486" y="2929"/>
              <a:ext cx="62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1" name="Group 58"/>
          <p:cNvGrpSpPr/>
          <p:nvPr/>
        </p:nvGrpSpPr>
        <p:grpSpPr bwMode="auto">
          <a:xfrm>
            <a:off x="311150" y="3262313"/>
            <a:ext cx="3433763" cy="776287"/>
            <a:chOff x="2934" y="468"/>
            <a:chExt cx="2163" cy="489"/>
          </a:xfrm>
        </p:grpSpPr>
        <p:sp>
          <p:nvSpPr>
            <p:cNvPr id="92" name="Freeform 53"/>
            <p:cNvSpPr/>
            <p:nvPr/>
          </p:nvSpPr>
          <p:spPr bwMode="auto">
            <a:xfrm>
              <a:off x="3173" y="468"/>
              <a:ext cx="1924" cy="380"/>
            </a:xfrm>
            <a:custGeom>
              <a:avLst/>
              <a:gdLst>
                <a:gd name="T0" fmla="*/ 0 w 1924"/>
                <a:gd name="T1" fmla="*/ 380 h 380"/>
                <a:gd name="T2" fmla="*/ 457 w 1924"/>
                <a:gd name="T3" fmla="*/ 380 h 380"/>
                <a:gd name="T4" fmla="*/ 457 w 1924"/>
                <a:gd name="T5" fmla="*/ 0 h 380"/>
                <a:gd name="T6" fmla="*/ 1446 w 1924"/>
                <a:gd name="T7" fmla="*/ 0 h 380"/>
                <a:gd name="T8" fmla="*/ 1446 w 1924"/>
                <a:gd name="T9" fmla="*/ 380 h 380"/>
                <a:gd name="T10" fmla="*/ 1924 w 1924"/>
                <a:gd name="T11" fmla="*/ 380 h 3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4" h="380">
                  <a:moveTo>
                    <a:pt x="0" y="380"/>
                  </a:moveTo>
                  <a:lnTo>
                    <a:pt x="457" y="380"/>
                  </a:lnTo>
                  <a:lnTo>
                    <a:pt x="457" y="0"/>
                  </a:lnTo>
                  <a:lnTo>
                    <a:pt x="1446" y="0"/>
                  </a:lnTo>
                  <a:lnTo>
                    <a:pt x="1446" y="380"/>
                  </a:lnTo>
                  <a:lnTo>
                    <a:pt x="1924" y="38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2934" y="630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4" name="Group 59"/>
          <p:cNvGrpSpPr/>
          <p:nvPr/>
        </p:nvGrpSpPr>
        <p:grpSpPr bwMode="auto">
          <a:xfrm>
            <a:off x="327025" y="3935413"/>
            <a:ext cx="3416300" cy="841375"/>
            <a:chOff x="2966" y="1424"/>
            <a:chExt cx="2152" cy="530"/>
          </a:xfrm>
        </p:grpSpPr>
        <p:sp>
          <p:nvSpPr>
            <p:cNvPr id="95" name="Freeform 55"/>
            <p:cNvSpPr/>
            <p:nvPr/>
          </p:nvSpPr>
          <p:spPr bwMode="auto">
            <a:xfrm flipV="1">
              <a:off x="3194" y="1574"/>
              <a:ext cx="1924" cy="380"/>
            </a:xfrm>
            <a:custGeom>
              <a:avLst/>
              <a:gdLst>
                <a:gd name="T0" fmla="*/ 0 w 1924"/>
                <a:gd name="T1" fmla="*/ 380 h 380"/>
                <a:gd name="T2" fmla="*/ 457 w 1924"/>
                <a:gd name="T3" fmla="*/ 380 h 380"/>
                <a:gd name="T4" fmla="*/ 457 w 1924"/>
                <a:gd name="T5" fmla="*/ 0 h 380"/>
                <a:gd name="T6" fmla="*/ 1446 w 1924"/>
                <a:gd name="T7" fmla="*/ 0 h 380"/>
                <a:gd name="T8" fmla="*/ 1446 w 1924"/>
                <a:gd name="T9" fmla="*/ 380 h 380"/>
                <a:gd name="T10" fmla="*/ 1924 w 1924"/>
                <a:gd name="T11" fmla="*/ 380 h 3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4" h="380">
                  <a:moveTo>
                    <a:pt x="0" y="380"/>
                  </a:moveTo>
                  <a:lnTo>
                    <a:pt x="457" y="380"/>
                  </a:lnTo>
                  <a:lnTo>
                    <a:pt x="457" y="0"/>
                  </a:lnTo>
                  <a:lnTo>
                    <a:pt x="1446" y="0"/>
                  </a:lnTo>
                  <a:lnTo>
                    <a:pt x="1446" y="380"/>
                  </a:lnTo>
                  <a:lnTo>
                    <a:pt x="1924" y="38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6" name="Text Box 57"/>
            <p:cNvSpPr txBox="1">
              <a:spLocks noChangeArrowheads="1"/>
            </p:cNvSpPr>
            <p:nvPr/>
          </p:nvSpPr>
          <p:spPr bwMode="auto">
            <a:xfrm>
              <a:off x="2966" y="1424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7" name="Line 60"/>
          <p:cNvSpPr>
            <a:spLocks noChangeShapeType="1"/>
          </p:cNvSpPr>
          <p:nvPr/>
        </p:nvSpPr>
        <p:spPr bwMode="auto">
          <a:xfrm>
            <a:off x="1416050" y="2900363"/>
            <a:ext cx="0" cy="2155825"/>
          </a:xfrm>
          <a:prstGeom prst="line">
            <a:avLst/>
          </a:prstGeom>
          <a:noFill/>
          <a:ln w="38100">
            <a:solidFill>
              <a:srgbClr val="3333CC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8" name="Line 61"/>
          <p:cNvSpPr>
            <a:spLocks noChangeShapeType="1"/>
          </p:cNvSpPr>
          <p:nvPr/>
        </p:nvSpPr>
        <p:spPr bwMode="auto">
          <a:xfrm>
            <a:off x="2986088" y="2813050"/>
            <a:ext cx="0" cy="2155825"/>
          </a:xfrm>
          <a:prstGeom prst="line">
            <a:avLst/>
          </a:prstGeom>
          <a:noFill/>
          <a:ln w="38100">
            <a:solidFill>
              <a:srgbClr val="3333CC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9" name="Text Box 62"/>
          <p:cNvSpPr txBox="1">
            <a:spLocks noChangeArrowheads="1"/>
          </p:cNvSpPr>
          <p:nvPr/>
        </p:nvSpPr>
        <p:spPr bwMode="auto">
          <a:xfrm>
            <a:off x="1328738" y="5038725"/>
            <a:ext cx="18288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理想波形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0" name="Text Box 63"/>
          <p:cNvSpPr txBox="1">
            <a:spLocks noChangeArrowheads="1"/>
          </p:cNvSpPr>
          <p:nvPr/>
        </p:nvSpPr>
        <p:spPr bwMode="auto">
          <a:xfrm>
            <a:off x="7070725" y="344488"/>
            <a:ext cx="18288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实际波形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01" name="Text Box 70"/>
          <p:cNvSpPr txBox="1">
            <a:spLocks noChangeArrowheads="1"/>
          </p:cNvSpPr>
          <p:nvPr/>
        </p:nvSpPr>
        <p:spPr bwMode="auto">
          <a:xfrm>
            <a:off x="4224338" y="2611438"/>
            <a:ext cx="914400" cy="51911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Pd1</a:t>
            </a:r>
            <a:endParaRPr kumimoji="1" lang="en-US" altLang="zh-CN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2" name="Group 73"/>
          <p:cNvGrpSpPr/>
          <p:nvPr/>
        </p:nvGrpSpPr>
        <p:grpSpPr bwMode="auto">
          <a:xfrm>
            <a:off x="3930650" y="704850"/>
            <a:ext cx="1966913" cy="2052638"/>
            <a:chOff x="785" y="2020"/>
            <a:chExt cx="1239" cy="1293"/>
          </a:xfrm>
        </p:grpSpPr>
        <p:grpSp>
          <p:nvGrpSpPr>
            <p:cNvPr id="103" name="Group 69"/>
            <p:cNvGrpSpPr/>
            <p:nvPr/>
          </p:nvGrpSpPr>
          <p:grpSpPr bwMode="auto">
            <a:xfrm>
              <a:off x="785" y="2134"/>
              <a:ext cx="848" cy="1179"/>
              <a:chOff x="785" y="2134"/>
              <a:chExt cx="848" cy="1179"/>
            </a:xfrm>
          </p:grpSpPr>
          <p:sp>
            <p:nvSpPr>
              <p:cNvPr id="106" name="Line 32"/>
              <p:cNvSpPr>
                <a:spLocks noChangeShapeType="1"/>
              </p:cNvSpPr>
              <p:nvPr/>
            </p:nvSpPr>
            <p:spPr bwMode="auto">
              <a:xfrm flipH="1">
                <a:off x="1062" y="2134"/>
                <a:ext cx="0" cy="114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7" name="Line 66"/>
              <p:cNvSpPr>
                <a:spLocks noChangeShapeType="1"/>
              </p:cNvSpPr>
              <p:nvPr/>
            </p:nvSpPr>
            <p:spPr bwMode="auto">
              <a:xfrm>
                <a:off x="1344" y="2825"/>
                <a:ext cx="0" cy="48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8" name="Line 67"/>
              <p:cNvSpPr>
                <a:spLocks noChangeShapeType="1"/>
              </p:cNvSpPr>
              <p:nvPr/>
            </p:nvSpPr>
            <p:spPr bwMode="auto">
              <a:xfrm>
                <a:off x="785" y="3087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9" name="Line 68"/>
              <p:cNvSpPr>
                <a:spLocks noChangeShapeType="1"/>
              </p:cNvSpPr>
              <p:nvPr/>
            </p:nvSpPr>
            <p:spPr bwMode="auto">
              <a:xfrm flipH="1">
                <a:off x="1345" y="311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4" name="Text Box 71"/>
            <p:cNvSpPr txBox="1">
              <a:spLocks noChangeArrowheads="1"/>
            </p:cNvSpPr>
            <p:nvPr/>
          </p:nvSpPr>
          <p:spPr bwMode="auto">
            <a:xfrm>
              <a:off x="1037" y="202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50%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" name="Text Box 72"/>
            <p:cNvSpPr txBox="1">
              <a:spLocks noChangeArrowheads="1"/>
            </p:cNvSpPr>
            <p:nvPr/>
          </p:nvSpPr>
          <p:spPr bwMode="auto">
            <a:xfrm>
              <a:off x="1352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50%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Group 78"/>
          <p:cNvGrpSpPr/>
          <p:nvPr/>
        </p:nvGrpSpPr>
        <p:grpSpPr bwMode="auto">
          <a:xfrm>
            <a:off x="6103938" y="884238"/>
            <a:ext cx="1795462" cy="2141537"/>
            <a:chOff x="2154" y="2133"/>
            <a:chExt cx="1131" cy="1349"/>
          </a:xfrm>
        </p:grpSpPr>
        <p:sp>
          <p:nvSpPr>
            <p:cNvPr id="111" name="Text Box 41"/>
            <p:cNvSpPr txBox="1">
              <a:spLocks noChangeArrowheads="1"/>
            </p:cNvSpPr>
            <p:nvPr/>
          </p:nvSpPr>
          <p:spPr bwMode="auto">
            <a:xfrm>
              <a:off x="2437" y="3119"/>
              <a:ext cx="576" cy="32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Pd2</a:t>
              </a:r>
              <a:endPara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" name="Line 74"/>
            <p:cNvSpPr>
              <a:spLocks noChangeShapeType="1"/>
            </p:cNvSpPr>
            <p:nvPr/>
          </p:nvSpPr>
          <p:spPr bwMode="auto">
            <a:xfrm>
              <a:off x="2438" y="2133"/>
              <a:ext cx="0" cy="131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" name="Line 75"/>
            <p:cNvSpPr>
              <a:spLocks noChangeShapeType="1"/>
            </p:cNvSpPr>
            <p:nvPr/>
          </p:nvSpPr>
          <p:spPr bwMode="auto">
            <a:xfrm>
              <a:off x="3004" y="2428"/>
              <a:ext cx="0" cy="105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4" name="Line 76"/>
            <p:cNvSpPr>
              <a:spLocks noChangeShapeType="1"/>
            </p:cNvSpPr>
            <p:nvPr/>
          </p:nvSpPr>
          <p:spPr bwMode="auto">
            <a:xfrm flipH="1">
              <a:off x="2997" y="3245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" name="Line 77"/>
            <p:cNvSpPr>
              <a:spLocks noChangeShapeType="1"/>
            </p:cNvSpPr>
            <p:nvPr/>
          </p:nvSpPr>
          <p:spPr bwMode="auto">
            <a:xfrm>
              <a:off x="2154" y="3272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6" name="Text Box 79"/>
          <p:cNvSpPr txBox="1">
            <a:spLocks noChangeArrowheads="1"/>
          </p:cNvSpPr>
          <p:nvPr/>
        </p:nvSpPr>
        <p:spPr bwMode="auto">
          <a:xfrm>
            <a:off x="4418013" y="3484563"/>
            <a:ext cx="403701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pd1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前沿传输延迟时间</a:t>
            </a:r>
            <a:endParaRPr lang="zh-CN" altLang="en-US" sz="2800" baseline="-25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4400550" y="4140200"/>
            <a:ext cx="403701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aseline="-250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pd2</a:t>
            </a:r>
            <a:r>
              <a:rPr lang="en-US" altLang="zh-CN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后沿传输延迟时间</a:t>
            </a:r>
            <a:endParaRPr lang="zh-CN" altLang="en-US" sz="2800" baseline="-250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sp>
        <p:nvSpPr>
          <p:cNvPr id="118" name="Text Box 81"/>
          <p:cNvSpPr txBox="1">
            <a:spLocks noChangeArrowheads="1"/>
          </p:cNvSpPr>
          <p:nvPr/>
        </p:nvSpPr>
        <p:spPr bwMode="auto">
          <a:xfrm>
            <a:off x="3519488" y="5037138"/>
            <a:ext cx="1931987" cy="9461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ea typeface="黑体" panose="02010609060101010101" pitchFamily="49" charset="-122"/>
              </a:rPr>
              <a:t>平均传输延迟时间</a:t>
            </a:r>
            <a:endParaRPr lang="zh-CN" altLang="en-US" sz="2800" dirty="0">
              <a:solidFill>
                <a:sysClr val="windowText" lastClr="0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19" name="Group 86"/>
          <p:cNvGrpSpPr/>
          <p:nvPr/>
        </p:nvGrpSpPr>
        <p:grpSpPr bwMode="auto">
          <a:xfrm>
            <a:off x="5451475" y="4984750"/>
            <a:ext cx="2122488" cy="1071563"/>
            <a:chOff x="3597" y="3173"/>
            <a:chExt cx="1337" cy="675"/>
          </a:xfrm>
        </p:grpSpPr>
        <p:sp>
          <p:nvSpPr>
            <p:cNvPr id="120" name="Text Box 82"/>
            <p:cNvSpPr txBox="1">
              <a:spLocks noChangeArrowheads="1"/>
            </p:cNvSpPr>
            <p:nvPr/>
          </p:nvSpPr>
          <p:spPr bwMode="auto">
            <a:xfrm>
              <a:off x="3597" y="3391"/>
              <a:ext cx="609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1" lang="en-US" altLang="zh-CN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pd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" name="Line 83"/>
            <p:cNvSpPr>
              <a:spLocks noChangeShapeType="1"/>
            </p:cNvSpPr>
            <p:nvPr/>
          </p:nvSpPr>
          <p:spPr bwMode="auto">
            <a:xfrm>
              <a:off x="4032" y="3543"/>
              <a:ext cx="8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2" name="Text Box 84"/>
            <p:cNvSpPr txBox="1">
              <a:spLocks noChangeArrowheads="1"/>
            </p:cNvSpPr>
            <p:nvPr/>
          </p:nvSpPr>
          <p:spPr bwMode="auto">
            <a:xfrm>
              <a:off x="3978" y="3173"/>
              <a:ext cx="95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pd1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+t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pd2</a:t>
              </a:r>
              <a:endPara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" name="Text Box 85"/>
            <p:cNvSpPr txBox="1">
              <a:spLocks noChangeArrowheads="1"/>
            </p:cNvSpPr>
            <p:nvPr/>
          </p:nvSpPr>
          <p:spPr bwMode="auto">
            <a:xfrm>
              <a:off x="4282" y="3521"/>
              <a:ext cx="38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4" name="Group 90"/>
          <p:cNvGrpSpPr/>
          <p:nvPr/>
        </p:nvGrpSpPr>
        <p:grpSpPr bwMode="auto">
          <a:xfrm>
            <a:off x="412750" y="1277938"/>
            <a:ext cx="2468563" cy="669925"/>
            <a:chOff x="260" y="805"/>
            <a:chExt cx="1555" cy="422"/>
          </a:xfrm>
        </p:grpSpPr>
        <p:grpSp>
          <p:nvGrpSpPr>
            <p:cNvPr id="125" name="Group 51"/>
            <p:cNvGrpSpPr/>
            <p:nvPr/>
          </p:nvGrpSpPr>
          <p:grpSpPr bwMode="auto">
            <a:xfrm>
              <a:off x="260" y="814"/>
              <a:ext cx="1555" cy="413"/>
              <a:chOff x="130" y="2151"/>
              <a:chExt cx="1555" cy="413"/>
            </a:xfrm>
          </p:grpSpPr>
          <p:sp>
            <p:nvSpPr>
              <p:cNvPr id="127" name="Rectangle 45"/>
              <p:cNvSpPr>
                <a:spLocks noChangeArrowheads="1"/>
              </p:cNvSpPr>
              <p:nvPr/>
            </p:nvSpPr>
            <p:spPr bwMode="auto">
              <a:xfrm>
                <a:off x="705" y="2151"/>
                <a:ext cx="283" cy="413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Oval 46"/>
              <p:cNvSpPr>
                <a:spLocks noChangeArrowheads="1"/>
              </p:cNvSpPr>
              <p:nvPr/>
            </p:nvSpPr>
            <p:spPr bwMode="auto">
              <a:xfrm>
                <a:off x="1000" y="2304"/>
                <a:ext cx="76" cy="7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9" name="Line 47"/>
              <p:cNvSpPr>
                <a:spLocks noChangeShapeType="1"/>
              </p:cNvSpPr>
              <p:nvPr/>
            </p:nvSpPr>
            <p:spPr bwMode="auto">
              <a:xfrm>
                <a:off x="337" y="2347"/>
                <a:ext cx="36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0" name="Line 48"/>
              <p:cNvSpPr>
                <a:spLocks noChangeShapeType="1"/>
              </p:cNvSpPr>
              <p:nvPr/>
            </p:nvSpPr>
            <p:spPr bwMode="auto">
              <a:xfrm>
                <a:off x="1076" y="2347"/>
                <a:ext cx="23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1" name="Text Box 49"/>
              <p:cNvSpPr txBox="1">
                <a:spLocks noChangeArrowheads="1"/>
              </p:cNvSpPr>
              <p:nvPr/>
            </p:nvSpPr>
            <p:spPr bwMode="auto">
              <a:xfrm>
                <a:off x="1294" y="2184"/>
                <a:ext cx="39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Text Box 50"/>
              <p:cNvSpPr txBox="1">
                <a:spLocks noChangeArrowheads="1"/>
              </p:cNvSpPr>
              <p:nvPr/>
            </p:nvSpPr>
            <p:spPr bwMode="auto">
              <a:xfrm>
                <a:off x="130" y="2174"/>
                <a:ext cx="39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26" name="Text Box 89"/>
            <p:cNvSpPr txBox="1">
              <a:spLocks noChangeArrowheads="1"/>
            </p:cNvSpPr>
            <p:nvPr/>
          </p:nvSpPr>
          <p:spPr bwMode="auto">
            <a:xfrm>
              <a:off x="836" y="805"/>
              <a:ext cx="23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3" name="灯片编号占位符 1"/>
          <p:cNvSpPr txBox="1"/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39702C-352F-43CE-989D-82DB2C1A5AF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 autoUpdateAnimBg="0"/>
      <p:bldP spid="99" grpId="0" bldLvl="0" animBg="1" autoUpdateAnimBg="0"/>
      <p:bldP spid="100" grpId="0" bldLvl="0" animBg="1" autoUpdateAnimBg="0"/>
      <p:bldP spid="101" grpId="0" bldLvl="0" animBg="1" autoUpdateAnimBg="0"/>
      <p:bldP spid="116" grpId="0" bldLvl="0" animBg="1" autoUpdateAnimBg="0"/>
      <p:bldP spid="117" grpId="0" bldLvl="0" animBg="1" autoUpdateAnimBg="0"/>
      <p:bldP spid="118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2113" y="315913"/>
            <a:ext cx="29067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、功率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8940" y="894697"/>
            <a:ext cx="29067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静态功率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33350" y="1481506"/>
                <a:ext cx="3944157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CCL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CCH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CC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0" y="1481506"/>
                <a:ext cx="3944157" cy="608372"/>
              </a:xfrm>
              <a:prstGeom prst="rect">
                <a:avLst/>
              </a:prstGeom>
              <a:blipFill rotWithShape="1">
                <a:blip r:embed="rId1"/>
                <a:stretch>
                  <a:fillRect l="-14" t="-8" r="-160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8940" y="2230444"/>
            <a:ext cx="29067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49" charset="-122"/>
                <a:cs typeface="+mj-cs"/>
              </a:rPr>
              <a:t>动态功率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68610" name="Picture 2" descr="Image result for TTLé¨ å¨æçµæµ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"/>
          <a:stretch>
            <a:fillRect/>
          </a:stretch>
        </p:blipFill>
        <p:spPr bwMode="auto">
          <a:xfrm>
            <a:off x="2058134" y="2173149"/>
            <a:ext cx="3552825" cy="25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47" y="546197"/>
            <a:ext cx="4196426" cy="2277629"/>
          </a:xfrm>
          <a:prstGeom prst="rect">
            <a:avLst/>
          </a:prstGeom>
        </p:spPr>
      </p:pic>
      <p:pic>
        <p:nvPicPr>
          <p:cNvPr id="68612" name="Picture 4" descr="Image result for TTL æ»¤æ³¢çµå®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7" y="4751030"/>
            <a:ext cx="2735505" cy="182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28055"/>
            <a:ext cx="2120749" cy="1743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16" y="4828055"/>
            <a:ext cx="2575053" cy="174379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/>
      <p:bldP spid="4" grpId="0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783" y="4205917"/>
            <a:ext cx="1984849" cy="2516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  <a:cs typeface="Times New Roman" panose="02020603050405020304" pitchFamily="18" charset="0"/>
              </a:rPr>
              <a:t>§2.1 </a:t>
            </a:r>
            <a:r>
              <a:rPr lang="zh-CN" altLang="en-US" b="1" dirty="0">
                <a:latin typeface="+mn-lt"/>
                <a:cs typeface="Times New Roman" panose="02020603050405020304" pitchFamily="18" charset="0"/>
              </a:rPr>
              <a:t>分立元件</a:t>
            </a:r>
            <a:endParaRPr lang="zh-CN" altLang="en-US" b="1" dirty="0">
              <a:latin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90192" y="1946823"/>
            <a:ext cx="2160000" cy="420624"/>
            <a:chOff x="2308860" y="2162556"/>
            <a:chExt cx="2160000" cy="42062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3209544" y="2185416"/>
              <a:ext cx="420624" cy="37490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17468" y="2207260"/>
              <a:ext cx="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08860" y="2377440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971998" y="224756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5940" y="222772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09594" y="3114025"/>
                <a:ext cx="2509212" cy="641714"/>
              </a:xfrm>
              <a:prstGeom prst="rect">
                <a:avLst/>
              </a:prstGeom>
              <a:noFill/>
              <a:ln w="38100">
                <a:solidFill>
                  <a:srgbClr val="FF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kumimoji="0"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0"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94" y="3114025"/>
                <a:ext cx="2509212" cy="641714"/>
              </a:xfrm>
              <a:prstGeom prst="rect">
                <a:avLst/>
              </a:prstGeom>
              <a:blipFill rotWithShape="1">
                <a:blip r:embed="rId2"/>
                <a:stretch>
                  <a:fillRect l="-770" t="-3065" r="-1469" b="-2914"/>
                </a:stretch>
              </a:blipFill>
              <a:ln w="38100">
                <a:solidFill>
                  <a:srgbClr val="FF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915586" y="97776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1 </a:t>
            </a: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二极管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6882" y="1034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等效电路模型</a:t>
            </a:r>
            <a:endParaRPr kumimoji="0" lang="zh-CN" altLang="en-US" sz="24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8103" y="1993123"/>
            <a:ext cx="54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15731" y="1871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>
            <a:stCxn id="20" idx="3"/>
            <a:endCxn id="21" idx="2"/>
          </p:cNvCxnSpPr>
          <p:nvPr/>
        </p:nvCxnSpPr>
        <p:spPr>
          <a:xfrm>
            <a:off x="7308103" y="2083123"/>
            <a:ext cx="407628" cy="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715731" y="2087275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6412378" y="2087275"/>
            <a:ext cx="360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440100" y="2087275"/>
            <a:ext cx="6134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053558" y="1871275"/>
            <a:ext cx="358820" cy="2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893577" y="160213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R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41173" y="269576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419545" y="2925697"/>
            <a:ext cx="82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1173" y="2925095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440100" y="2911760"/>
            <a:ext cx="6134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053558" y="2695760"/>
            <a:ext cx="358820" cy="2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412378" y="3768981"/>
            <a:ext cx="82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5432933" y="3755044"/>
            <a:ext cx="6134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6046391" y="3539044"/>
            <a:ext cx="358820" cy="2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5059680" y="2017943"/>
            <a:ext cx="254000" cy="182215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5306" y="1455050"/>
            <a:ext cx="62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U</a:t>
            </a:r>
            <a:r>
              <a:rPr kumimoji="0" lang="en-US" altLang="zh-CN" sz="2000" baseline="-25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ON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33577" y="176134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1016" y="17322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19500" y="230243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0.7V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937771" y="2608729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55210" y="25795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024229" y="250153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0" lang="zh-CN" altLang="en-US" sz="240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29" y="2501536"/>
                <a:ext cx="2468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6" t="-73" r="-1787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8285829" y="1500982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0.7V</a:t>
            </a:r>
            <a:endParaRPr kumimoji="0" lang="zh-CN" altLang="en-US" sz="200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40518" y="35676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√</a:t>
            </a:r>
            <a:endParaRPr kumimoji="0" lang="zh-CN" altLang="en-US" i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445710" y="26555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i="1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√</a:t>
            </a:r>
            <a:endParaRPr kumimoji="0" lang="zh-CN" altLang="en-US" b="0" i="1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50192" y="4472998"/>
            <a:ext cx="1800000" cy="2252133"/>
            <a:chOff x="3424798" y="4377267"/>
            <a:chExt cx="1800000" cy="225213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424798" y="6063871"/>
              <a:ext cx="18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3894667" y="4377267"/>
              <a:ext cx="0" cy="2252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464191" y="4472998"/>
            <a:ext cx="1800000" cy="2252133"/>
            <a:chOff x="3424798" y="4377267"/>
            <a:chExt cx="1800000" cy="2252133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3424798" y="6063871"/>
              <a:ext cx="18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3894667" y="4377267"/>
              <a:ext cx="0" cy="2252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385829" y="4472998"/>
            <a:ext cx="1800000" cy="2252133"/>
            <a:chOff x="3424798" y="4377267"/>
            <a:chExt cx="1800000" cy="2252133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3424798" y="6063871"/>
              <a:ext cx="18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894667" y="4377267"/>
              <a:ext cx="0" cy="2252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3760873" y="6192042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Uon</a:t>
            </a:r>
            <a:endParaRPr kumimoji="0" lang="zh-CN" altLang="en-US" sz="200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62" name="直接连接符 61"/>
          <p:cNvCxnSpPr>
            <a:stCxn id="61" idx="0"/>
          </p:cNvCxnSpPr>
          <p:nvPr/>
        </p:nvCxnSpPr>
        <p:spPr>
          <a:xfrm flipV="1">
            <a:off x="4081634" y="5092004"/>
            <a:ext cx="259090" cy="11000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320833" y="5092004"/>
            <a:ext cx="0" cy="1080000"/>
          </a:xfrm>
          <a:prstGeom prst="line">
            <a:avLst/>
          </a:prstGeom>
          <a:ln w="28575">
            <a:solidFill>
              <a:srgbClr val="1F0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19240" y="6179639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Uon</a:t>
            </a:r>
            <a:endParaRPr kumimoji="0" lang="zh-CN" altLang="en-US" sz="200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61950" y="5068149"/>
            <a:ext cx="0" cy="10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560357" y="6155784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Uon</a:t>
            </a:r>
            <a:endParaRPr kumimoji="0" lang="zh-CN" altLang="en-US" sz="200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4798" y="393551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三种等效电路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739124" y="6136192"/>
            <a:ext cx="40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u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418805" y="4574672"/>
            <a:ext cx="311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i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883407" y="6172003"/>
            <a:ext cx="3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u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610846" y="4522531"/>
            <a:ext cx="40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i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481274" y="4590942"/>
            <a:ext cx="40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 err="1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i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625632" y="6136192"/>
            <a:ext cx="3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u</a:t>
            </a:r>
            <a:endParaRPr kumimoji="0" lang="zh-CN" altLang="en-US" sz="20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0" grpId="0" animBg="1"/>
      <p:bldP spid="21" grpId="0" animBg="1"/>
      <p:bldP spid="33" grpId="0"/>
      <p:bldP spid="36" grpId="0" animBg="1"/>
      <p:bldP spid="51" grpId="0" animBg="1"/>
      <p:bldP spid="3" grpId="0"/>
      <p:bldP spid="5" grpId="0"/>
      <p:bldP spid="7" grpId="0"/>
      <p:bldP spid="52" grpId="0"/>
      <p:bldP spid="54" grpId="0"/>
      <p:bldP spid="56" grpId="0"/>
      <p:bldP spid="24" grpId="0"/>
      <p:bldP spid="26" grpId="0"/>
      <p:bldP spid="63" grpId="0"/>
      <p:bldP spid="61" grpId="0"/>
      <p:bldP spid="66" grpId="0"/>
      <p:bldP spid="68" grpId="0"/>
      <p:bldP spid="39" grpId="0"/>
      <p:bldP spid="64" grpId="0"/>
      <p:bldP spid="69" grpId="0"/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5315328" y="3180252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481590" y="209932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/>
          <p:nvPr/>
        </p:nvCxnSpPr>
        <p:spPr>
          <a:xfrm>
            <a:off x="5481590" y="2444765"/>
            <a:ext cx="1316665" cy="735487"/>
          </a:xfrm>
          <a:prstGeom prst="bentConnector3">
            <a:avLst>
              <a:gd name="adj1" fmla="val 87232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4390" y="199152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800" dirty="0" err="1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U</a:t>
            </a:r>
            <a:r>
              <a:rPr kumimoji="0" lang="en-US" altLang="zh-CN" sz="1800" baseline="-25000" dirty="0" err="1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i</a:t>
            </a:r>
            <a:endParaRPr kumimoji="0" lang="zh-CN" altLang="en-US" sz="1800" baseline="-25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315328" y="4518320"/>
            <a:ext cx="21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81590" y="3635485"/>
            <a:ext cx="10159" cy="11681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3" idx="2"/>
          </p:cNvCxnSpPr>
          <p:nvPr/>
        </p:nvCxnSpPr>
        <p:spPr>
          <a:xfrm>
            <a:off x="5697042" y="3872205"/>
            <a:ext cx="928543" cy="14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29190" y="3887485"/>
            <a:ext cx="0" cy="82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6625585" y="4518318"/>
            <a:ext cx="278129" cy="197160"/>
          </a:xfrm>
          <a:custGeom>
            <a:avLst/>
            <a:gdLst>
              <a:gd name="connsiteX0" fmla="*/ 0 w 231494"/>
              <a:gd name="connsiteY0" fmla="*/ 148379 h 148379"/>
              <a:gd name="connsiteX1" fmla="*/ 104172 w 231494"/>
              <a:gd name="connsiteY1" fmla="*/ 9483 h 148379"/>
              <a:gd name="connsiteX2" fmla="*/ 231494 w 231494"/>
              <a:gd name="connsiteY2" fmla="*/ 9483 h 1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4" h="148379">
                <a:moveTo>
                  <a:pt x="0" y="148379"/>
                </a:moveTo>
                <a:cubicBezTo>
                  <a:pt x="32795" y="90505"/>
                  <a:pt x="65590" y="32632"/>
                  <a:pt x="104172" y="9483"/>
                </a:cubicBezTo>
                <a:cubicBezTo>
                  <a:pt x="142754" y="-13666"/>
                  <a:pt x="160117" y="13341"/>
                  <a:pt x="231494" y="948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0192" y="1946823"/>
            <a:ext cx="2160000" cy="420624"/>
            <a:chOff x="2308860" y="2162556"/>
            <a:chExt cx="2160000" cy="42062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209544" y="2185416"/>
              <a:ext cx="420624" cy="37490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617468" y="2207260"/>
              <a:ext cx="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308860" y="2377440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971998" y="224756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940" y="222772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5586" y="97776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1 </a:t>
            </a: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二极管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024229" y="250153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0" lang="zh-CN" altLang="en-US" sz="240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29" y="2501536"/>
                <a:ext cx="24686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96" t="-73" r="-1787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059680" y="10317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二极管的电流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206701" y="3442447"/>
                <a:ext cx="120435" cy="311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0" lang="zh-CN" altLang="en-US" sz="2000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01" y="3442447"/>
                <a:ext cx="120435" cy="311931"/>
              </a:xfrm>
              <a:prstGeom prst="rect">
                <a:avLst/>
              </a:prstGeom>
              <a:blipFill rotWithShape="1">
                <a:blip r:embed="rId2"/>
                <a:stretch>
                  <a:fillRect l="-279" t="-36" r="100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5481590" y="2444765"/>
            <a:ext cx="0" cy="7345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173119" y="3179325"/>
            <a:ext cx="30847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155634" y="4595311"/>
                <a:ext cx="1380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sz="2000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34" y="4595311"/>
                <a:ext cx="13805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329" t="-147" r="54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178939" y="3252388"/>
                <a:ext cx="1380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0" lang="zh-CN" altLang="en-US" sz="2000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39" y="3252388"/>
                <a:ext cx="13805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91" t="-180" r="377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形 27"/>
          <p:cNvSpPr/>
          <p:nvPr/>
        </p:nvSpPr>
        <p:spPr>
          <a:xfrm rot="5660718">
            <a:off x="5080785" y="3992534"/>
            <a:ext cx="914400" cy="157045"/>
          </a:xfrm>
          <a:prstGeom prst="arc">
            <a:avLst>
              <a:gd name="adj1" fmla="val 1636244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rot="16622708">
            <a:off x="5350291" y="4120415"/>
            <a:ext cx="617735" cy="116651"/>
          </a:xfrm>
          <a:prstGeom prst="arc">
            <a:avLst>
              <a:gd name="adj1" fmla="val 1636244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0118" y="1781092"/>
            <a:ext cx="826936" cy="15948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40118" y="2437597"/>
            <a:ext cx="8269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923636" y="2724944"/>
            <a:ext cx="826936" cy="72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</p:cNvCxnSpPr>
          <p:nvPr/>
        </p:nvCxnSpPr>
        <p:spPr>
          <a:xfrm flipV="1">
            <a:off x="2353586" y="1327868"/>
            <a:ext cx="0" cy="453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53586" y="1327868"/>
            <a:ext cx="2600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53663" y="1327868"/>
            <a:ext cx="0" cy="56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82101" y="1892410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>
            <a:stCxn id="18" idx="2"/>
          </p:cNvCxnSpPr>
          <p:nvPr/>
        </p:nvCxnSpPr>
        <p:spPr>
          <a:xfrm>
            <a:off x="4953663" y="2210463"/>
            <a:ext cx="0" cy="43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86685" y="2643429"/>
            <a:ext cx="318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82101" y="2711395"/>
            <a:ext cx="1431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86685" y="2795829"/>
            <a:ext cx="318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82101" y="2863795"/>
            <a:ext cx="1431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953663" y="2863795"/>
            <a:ext cx="0" cy="1127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00118" y="258023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16658" y="2566947"/>
            <a:ext cx="0" cy="375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45096" y="2941983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>
            <a:stCxn id="39" idx="2"/>
          </p:cNvCxnSpPr>
          <p:nvPr/>
        </p:nvCxnSpPr>
        <p:spPr>
          <a:xfrm>
            <a:off x="1416658" y="3260036"/>
            <a:ext cx="0" cy="254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49680" y="3527349"/>
            <a:ext cx="318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345096" y="3595315"/>
            <a:ext cx="1431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416658" y="3595315"/>
            <a:ext cx="0" cy="396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190584" y="1922890"/>
            <a:ext cx="32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N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90584" y="2800803"/>
            <a:ext cx="32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N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14437" y="2392742"/>
            <a:ext cx="32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P</a:t>
            </a:r>
            <a:endParaRPr kumimoji="0" lang="zh-CN" altLang="en-US" sz="200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1378227" y="2038334"/>
                <a:ext cx="4108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b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0" lang="zh-CN" altLang="en-US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227" y="2038334"/>
                <a:ext cx="410818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67" t="-144" r="-10759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/>
          <p:cNvSpPr txBox="1"/>
          <p:nvPr/>
        </p:nvSpPr>
        <p:spPr>
          <a:xfrm>
            <a:off x="481485" y="1878351"/>
            <a:ext cx="144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b</a:t>
            </a:r>
            <a:r>
              <a:rPr kumimoji="0" lang="zh-CN" altLang="en-US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基极</a:t>
            </a:r>
            <a:endParaRPr kumimoji="0" lang="zh-CN" altLang="en-US" sz="2400" b="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84922" y="1357886"/>
            <a:ext cx="14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c</a:t>
            </a:r>
            <a:r>
              <a:rPr kumimoji="0" lang="zh-CN" altLang="en-US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集电极</a:t>
            </a:r>
            <a:endParaRPr kumimoji="0" lang="zh-CN" altLang="en-US" sz="2400" b="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46374" y="3465630"/>
            <a:ext cx="161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e</a:t>
            </a:r>
            <a:r>
              <a:rPr kumimoji="0" lang="zh-CN" altLang="en-US" sz="2400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rPr>
              <a:t>发射极</a:t>
            </a:r>
            <a:endParaRPr kumimoji="0" lang="zh-CN" altLang="en-US" sz="2400" b="0" dirty="0">
              <a:solidFill>
                <a:srgbClr val="0000FF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>
            <a:stCxn id="4" idx="2"/>
          </p:cNvCxnSpPr>
          <p:nvPr/>
        </p:nvCxnSpPr>
        <p:spPr>
          <a:xfrm>
            <a:off x="2353586" y="3375896"/>
            <a:ext cx="0" cy="973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895420" y="1669774"/>
            <a:ext cx="0" cy="2011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985532" y="1422526"/>
                <a:ext cx="3899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532" y="1422526"/>
                <a:ext cx="389979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02" t="-29" r="-12739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/>
          <p:cNvCxnSpPr/>
          <p:nvPr/>
        </p:nvCxnSpPr>
        <p:spPr>
          <a:xfrm flipV="1">
            <a:off x="2647784" y="2210463"/>
            <a:ext cx="571169" cy="250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3197933" y="1922156"/>
                <a:ext cx="13451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sz="2400" b="0" dirty="0">
                    <a:solidFill>
                      <a:srgbClr val="FF0000"/>
                    </a:solidFill>
                    <a:latin typeface="Times New Roman" panose="02020603050405020304"/>
                    <a:ea typeface="黑体" panose="02010609060101010101" pitchFamily="49" charset="-122"/>
                  </a:rPr>
                  <a:t>集电结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kumimoji="0" lang="en-US" altLang="zh-CN" sz="2400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zh-CN" altLang="en-US" sz="2400" b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33" y="1922156"/>
                <a:ext cx="134517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" t="-2" r="2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/>
          <p:cNvCxnSpPr/>
          <p:nvPr/>
        </p:nvCxnSpPr>
        <p:spPr>
          <a:xfrm>
            <a:off x="2633156" y="2738670"/>
            <a:ext cx="571169" cy="217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/>
              <p:cNvSpPr/>
              <p:nvPr/>
            </p:nvSpPr>
            <p:spPr>
              <a:xfrm>
                <a:off x="3207706" y="2608863"/>
                <a:ext cx="13380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sz="2400" b="0" dirty="0">
                    <a:solidFill>
                      <a:srgbClr val="FF0000"/>
                    </a:solidFill>
                    <a:latin typeface="Times New Roman" panose="02020603050405020304"/>
                    <a:ea typeface="黑体" panose="02010609060101010101" pitchFamily="49" charset="-122"/>
                  </a:rPr>
                  <a:t>发射结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zh-CN" altLang="en-US" sz="2400" b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06" y="2608863"/>
                <a:ext cx="133805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4" t="-61" r="33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5191608" y="1835992"/>
                <a:ext cx="516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08" y="1835992"/>
                <a:ext cx="516232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94" t="-48" r="-8275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874385" y="1428750"/>
            <a:ext cx="3641090" cy="1584325"/>
            <a:chOff x="9251" y="2250"/>
            <a:chExt cx="5734" cy="24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9251" y="2250"/>
                  <a:ext cx="5735" cy="1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正向</m:t>
                      </m:r>
                    </m:oMath>
                  </a14:m>
                  <a:r>
                    <a:rPr kumimoji="0" lang="zh-CN" altLang="en-US" b="0" dirty="0">
                      <a:solidFill>
                        <a:srgbClr val="0000FF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偏置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0" lang="en-US" altLang="zh-CN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kumimoji="0" lang="en-US" altLang="zh-CN" b="0" dirty="0">
                    <a:solidFill>
                      <a:srgbClr val="0000FF"/>
                    </a:solidFill>
                    <a:latin typeface="Times New Roman" panose="02020603050405020304"/>
                    <a:ea typeface="Cambria Math" panose="02040503050406030204" pitchFamily="18" charset="0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反向</m:t>
                      </m:r>
                    </m:oMath>
                  </a14:m>
                  <a:r>
                    <a:rPr kumimoji="0" lang="zh-CN" altLang="en-US" b="0" dirty="0">
                      <a:solidFill>
                        <a:srgbClr val="0000FF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偏置 </a:t>
                  </a:r>
                  <a:endParaRPr kumimoji="0" lang="zh-CN" altLang="en-US" b="0" dirty="0">
                    <a:solidFill>
                      <a:srgbClr val="0000FF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" y="2250"/>
                  <a:ext cx="5735" cy="1503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0192" y="3921"/>
                  <a:ext cx="3218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kumimoji="0" lang="en-US" altLang="zh-C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  <m:r>
                          <a:rPr kumimoji="0" lang="en-US" altLang="zh-CN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zh-CN" alt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  <m:sSub>
                          <m:sSubPr>
                            <m:ctrlPr>
                              <a:rPr kumimoji="0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kumimoji="0" lang="en-US" altLang="zh-CN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dirty="0">
                    <a:solidFill>
                      <a:srgbClr val="FF0000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" y="3921"/>
                  <a:ext cx="3218" cy="82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194560" y="4338320"/>
            <a:ext cx="6812280" cy="1990725"/>
            <a:chOff x="3456" y="6832"/>
            <a:chExt cx="10728" cy="3135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456" y="6832"/>
              <a:ext cx="5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矩形 78"/>
                <p:cNvSpPr/>
                <p:nvPr/>
              </p:nvSpPr>
              <p:spPr>
                <a:xfrm>
                  <a:off x="3860" y="7482"/>
                  <a:ext cx="1789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kumimoji="0" lang="en-US" altLang="zh-CN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" y="7482"/>
                  <a:ext cx="1789" cy="82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矩形 80"/>
                <p:cNvSpPr/>
                <p:nvPr/>
              </p:nvSpPr>
              <p:spPr>
                <a:xfrm>
                  <a:off x="4023" y="8465"/>
                  <a:ext cx="4696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集电结</m:t>
                      </m:r>
                    </m:oMath>
                  </a14:m>
                  <a:r>
                    <a:rPr kumimoji="0" lang="zh-CN" altLang="en-US" b="0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将要正偏</a:t>
                  </a:r>
                  <a:endParaRPr kumimoji="0" lang="zh-CN" altLang="en-US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" y="8465"/>
                  <a:ext cx="4696" cy="82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7914" y="8465"/>
                  <a:ext cx="6270" cy="1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kumimoji="0"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0"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kumimoji="0" lang="en-US" altLang="zh-CN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kumimoji="0"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kumimoji="0"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临界饱和</m:t>
                        </m:r>
                      </m:oMath>
                    </m:oMathPara>
                  </a14:m>
                  <a:endParaRPr kumimoji="0" lang="en-US" altLang="zh-CN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      · </a:t>
                  </a:r>
                  <a:r>
                    <a:rPr kumimoji="0" lang="en-US" altLang="zh-CN" dirty="0" err="1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Uce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≈</a:t>
                  </a:r>
                  <a:r>
                    <a:rPr kumimoji="0" lang="en-US" altLang="zh-CN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0</a:t>
                  </a:r>
                  <a:r>
                    <a:rPr kumimoji="0" lang="zh-CN" altLang="en-US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，短路线</a:t>
                  </a:r>
                  <a:endParaRPr kumimoji="0" lang="zh-CN" altLang="en-US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" y="8465"/>
                  <a:ext cx="6270" cy="1503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/>
                <p:cNvSpPr/>
                <p:nvPr/>
              </p:nvSpPr>
              <p:spPr>
                <a:xfrm>
                  <a:off x="5331" y="7487"/>
                  <a:ext cx="1992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kumimoji="0" lang="zh-CN" altLang="en-US" sz="1800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" y="7487"/>
                  <a:ext cx="1992" cy="82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/>
                <p:cNvSpPr/>
                <p:nvPr/>
              </p:nvSpPr>
              <p:spPr>
                <a:xfrm>
                  <a:off x="6934" y="7487"/>
                  <a:ext cx="1959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kumimoji="0" lang="zh-CN" altLang="en-US" sz="1800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" y="7487"/>
                  <a:ext cx="1959" cy="82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8519" y="7482"/>
                  <a:ext cx="2630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0"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kumimoji="0" lang="en-US" altLang="zh-CN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sub>
                            </m:s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sub>
                        </m:s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kumimoji="0" lang="zh-CN" altLang="en-US" sz="1800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" y="7482"/>
                  <a:ext cx="2630" cy="824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/>
                <p:cNvSpPr/>
                <p:nvPr/>
              </p:nvSpPr>
              <p:spPr>
                <a:xfrm>
                  <a:off x="10765" y="7477"/>
                  <a:ext cx="2388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0"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kumimoji="0" lang="en-US" altLang="zh-CN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𝐂𝐄</m:t>
                            </m:r>
                          </m:sub>
                        </m:sSub>
                        <m:r>
                          <a:rPr kumimoji="0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kumimoji="0" lang="zh-CN" altLang="en-US" sz="1800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" y="7477"/>
                  <a:ext cx="2388" cy="824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本框 51"/>
          <p:cNvSpPr txBox="1"/>
          <p:nvPr/>
        </p:nvSpPr>
        <p:spPr>
          <a:xfrm>
            <a:off x="721580" y="19641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2 </a:t>
            </a: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三极管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8706" y="3991555"/>
            <a:ext cx="944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 rot="10800000">
            <a:off x="2254857" y="2673272"/>
            <a:ext cx="429904" cy="633967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12039257">
            <a:off x="1966984" y="2611986"/>
            <a:ext cx="340051" cy="45719"/>
          </a:xfrm>
          <a:prstGeom prst="rightArrow">
            <a:avLst>
              <a:gd name="adj1" fmla="val 50000"/>
              <a:gd name="adj2" fmla="val 43333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2333834" y="2088847"/>
            <a:ext cx="303214" cy="538856"/>
          </a:xfrm>
          <a:prstGeom prst="up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353586" y="3991555"/>
            <a:ext cx="2592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6200000">
            <a:off x="1562447" y="2331541"/>
            <a:ext cx="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98233" y="3462352"/>
            <a:ext cx="4373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rot="16200000">
            <a:off x="1223020" y="3303325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53608" y="3462351"/>
            <a:ext cx="4373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90930" y="3168154"/>
            <a:ext cx="0" cy="6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90930" y="3168154"/>
            <a:ext cx="310100" cy="222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890930" y="3613426"/>
            <a:ext cx="365759" cy="23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32835" y="3851965"/>
            <a:ext cx="0" cy="715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02355" y="2659271"/>
            <a:ext cx="0" cy="508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29468" y="2329634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201030" y="1820751"/>
            <a:ext cx="0" cy="508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01030" y="2866004"/>
            <a:ext cx="11767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/>
        </p:nvSpPr>
        <p:spPr>
          <a:xfrm flipV="1">
            <a:off x="2129468" y="4567584"/>
            <a:ext cx="214686" cy="3657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01029" y="2738784"/>
            <a:ext cx="0" cy="34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453608" y="286600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08" y="2866004"/>
                <a:ext cx="397994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23" t="-58" r="-12459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279485" y="2866003"/>
                <a:ext cx="3771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2866003"/>
                <a:ext cx="377155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25" t="-58" r="-13186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279485" y="2170610"/>
                <a:ext cx="516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2170610"/>
                <a:ext cx="516232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91" t="-42" r="-8278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279485" y="1514166"/>
                <a:ext cx="613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1514166"/>
                <a:ext cx="613309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77" t="-76" r="-1019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858921" y="2866002"/>
                <a:ext cx="5370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21" y="2866002"/>
                <a:ext cx="53707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75" t="-57" r="-7873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3071168" y="3390789"/>
                <a:ext cx="689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68" y="3390789"/>
                <a:ext cx="689741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45" t="-122" r="-6749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698233" y="4467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三极管的输入特性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081" y="288926"/>
            <a:ext cx="3530208" cy="332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221831" y="3828110"/>
                <a:ext cx="683329" cy="468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eqArr>
                            <m:eqArrPr>
                              <m:ctrlPr>
                                <a:rPr kumimoji="0"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𝐁𝐄</m:t>
                              </m:r>
                            </m:e>
                            <m:e>
                              <m:r>
                                <a:rPr kumimoji="0" lang="en-US" altLang="zh-CN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31" y="3828110"/>
                <a:ext cx="683329" cy="468911"/>
              </a:xfrm>
              <a:prstGeom prst="rect">
                <a:avLst/>
              </a:prstGeom>
              <a:blipFill rotWithShape="1">
                <a:blip r:embed="rId8"/>
                <a:stretch>
                  <a:fillRect l="-13" t="-70" r="-6853" b="-31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54" y="1388841"/>
            <a:ext cx="4986528" cy="381609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4485" y="5370830"/>
            <a:ext cx="8133080" cy="1525270"/>
            <a:chOff x="511" y="8458"/>
            <a:chExt cx="12808" cy="24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11" y="9268"/>
                  <a:ext cx="12809" cy="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0" lang="en-US" altLang="zh-CN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0" lang="en-US" altLang="zh-CN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0" lang="en-US" altLang="zh-CN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kumimoji="0" lang="en-US" altLang="zh-CN" b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a14:m>
                  <a:r>
                    <a:rPr kumimoji="0" lang="zh-CN" altLang="en-US" b="0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时，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b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  <m: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kumimoji="0" lang="zh-CN" altLang="en-US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kumimoji="0" lang="zh-CN" altLang="en-US" b="0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临界饱和</a:t>
                  </a:r>
                  <a:endParaRPr kumimoji="0" lang="zh-CN" altLang="en-US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" y="9268"/>
                  <a:ext cx="12809" cy="82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/>
            <p:cNvGrpSpPr/>
            <p:nvPr/>
          </p:nvGrpSpPr>
          <p:grpSpPr>
            <a:xfrm>
              <a:off x="511" y="8458"/>
              <a:ext cx="8712" cy="2403"/>
              <a:chOff x="511" y="8458"/>
              <a:chExt cx="8712" cy="24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511" y="8458"/>
                    <a:ext cx="7764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kumimoji="0" lang="zh-CN" altLang="en-US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a14:m>
                    <a:r>
                      <a:rPr kumimoji="0" lang="zh-CN" altLang="en-US" b="0" dirty="0">
                        <a:solidFill>
                          <a:prstClr val="black"/>
                        </a:solidFill>
                        <a:latin typeface="Times New Roman" panose="02020603050405020304"/>
                        <a:ea typeface="黑体" panose="02010609060101010101" pitchFamily="49" charset="-122"/>
                      </a:rPr>
                      <a:t>时 进入饱和状态</a:t>
                    </a:r>
                    <a:endParaRPr kumimoji="0" lang="zh-CN" altLang="en-US" b="0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" y="8458"/>
                    <a:ext cx="7764" cy="82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511" y="10037"/>
                    <a:ext cx="8712" cy="8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kumimoji="0" lang="zh-CN" altLang="en-US" b="0" dirty="0">
                        <a:solidFill>
                          <a:prstClr val="black"/>
                        </a:solidFill>
                        <a:latin typeface="Times New Roman" panose="02020603050405020304"/>
                        <a:ea typeface="黑体" panose="02010609060101010101" pitchFamily="49" charset="-122"/>
                      </a:rPr>
                      <a:t>饱和深度不同，本课程</a:t>
                    </a:r>
                    <a14:m>
                      <m:oMath xmlns:m="http://schemas.openxmlformats.org/officeDocument/2006/math">
                        <m:r>
                          <a:rPr kumimoji="0" lang="en-US" altLang="zh-CN" b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ce</m:t>
                            </m:r>
                          </m:sub>
                        </m:sSub>
                        <m:r>
                          <a:rPr kumimoji="0"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US" altLang="zh-CN" b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en-US" altLang="zh-CN" b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kumimoji="0" lang="en-US" altLang="zh-CN" b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a14:m>
                    <a:endParaRPr kumimoji="0" lang="zh-CN" altLang="en-US" b="0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" y="10037"/>
                    <a:ext cx="8712" cy="824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文本框 27"/>
          <p:cNvSpPr txBox="1"/>
          <p:nvPr/>
        </p:nvSpPr>
        <p:spPr>
          <a:xfrm>
            <a:off x="743967" y="4357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三极管的输出特性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84560" y="1708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线性区</a:t>
            </a:r>
            <a:endParaRPr kumimoji="0" lang="zh-CN" altLang="en-US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8233" y="3462352"/>
            <a:ext cx="4373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 rot="16200000">
            <a:off x="1223020" y="3303325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453608" y="3462351"/>
            <a:ext cx="4373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890930" y="3168154"/>
            <a:ext cx="0" cy="6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890930" y="3168154"/>
            <a:ext cx="310100" cy="222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890930" y="3613426"/>
            <a:ext cx="365759" cy="23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32835" y="3851965"/>
            <a:ext cx="0" cy="715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02355" y="2659271"/>
            <a:ext cx="0" cy="508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129468" y="2329634"/>
            <a:ext cx="143123" cy="318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201030" y="1820751"/>
            <a:ext cx="0" cy="508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01030" y="2866004"/>
            <a:ext cx="11767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 flipV="1">
            <a:off x="2129468" y="4567584"/>
            <a:ext cx="214686" cy="3657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201029" y="2738784"/>
            <a:ext cx="0" cy="34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1453608" y="2866004"/>
                <a:ext cx="39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08" y="2866004"/>
                <a:ext cx="397994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23" t="-58" r="-12459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279485" y="2866003"/>
                <a:ext cx="3771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2866003"/>
                <a:ext cx="377155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25" t="-58" r="-13186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279485" y="2170610"/>
                <a:ext cx="516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2170610"/>
                <a:ext cx="516232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91" t="-42" r="-8278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2279485" y="1514166"/>
                <a:ext cx="613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85" y="1514166"/>
                <a:ext cx="613309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77" t="-76" r="-1019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858921" y="2866002"/>
                <a:ext cx="5370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21" y="2866002"/>
                <a:ext cx="537070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75" t="-57" r="-7873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071168" y="3390789"/>
                <a:ext cx="622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kumimoji="0" lang="en-US" altLang="zh-CN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𝐜𝐞</m:t>
                          </m:r>
                        </m:sub>
                      </m:sSub>
                    </m:oMath>
                  </m:oMathPara>
                </a14:m>
                <a:endParaRPr kumimoji="0" lang="zh-CN" altLang="en-US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68" y="3390789"/>
                <a:ext cx="622414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49" t="-122" r="-768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54906" y="1820751"/>
            <a:ext cx="2624265" cy="2696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606888" y="759154"/>
            <a:ext cx="460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067567" y="544469"/>
            <a:ext cx="318052" cy="214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01522" y="759154"/>
            <a:ext cx="477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6552" y="759154"/>
            <a:ext cx="0" cy="147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78600" y="2238097"/>
            <a:ext cx="1502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89348" y="1538382"/>
            <a:ext cx="0" cy="699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381397" y="1244184"/>
            <a:ext cx="214685" cy="31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381397" y="687592"/>
            <a:ext cx="0" cy="564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81397" y="703495"/>
            <a:ext cx="7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53167" y="321832"/>
            <a:ext cx="43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b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630526" y="2238097"/>
            <a:ext cx="0" cy="318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 flipV="1">
            <a:off x="5527159" y="2444391"/>
            <a:ext cx="214686" cy="3657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69048" y="2395032"/>
            <a:ext cx="56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e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09549" y="164372"/>
            <a:ext cx="78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c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03672" y="1252135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198517" y="1689458"/>
            <a:ext cx="3657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83756" y="736632"/>
            <a:ext cx="1308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en-US" altLang="zh-CN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0.7V</a:t>
            </a:r>
            <a:endParaRPr kumimoji="0" lang="en-US" altLang="zh-CN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64276" y="838829"/>
            <a:ext cx="1308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+</a:t>
            </a:r>
            <a:endParaRPr kumimoji="0" lang="en-US" altLang="zh-CN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0~0.3V</a:t>
            </a:r>
            <a:endParaRPr kumimoji="0" lang="en-US" altLang="zh-CN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-</a:t>
            </a:r>
            <a:endParaRPr kumimoji="0" lang="zh-CN" altLang="en-US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50" y="2957830"/>
            <a:ext cx="7771130" cy="1694815"/>
            <a:chOff x="450" y="4658"/>
            <a:chExt cx="12238" cy="26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/>
                <p:cNvSpPr/>
                <p:nvPr/>
              </p:nvSpPr>
              <p:spPr>
                <a:xfrm>
                  <a:off x="6112" y="4696"/>
                  <a:ext cx="6286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kumimoji="0"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zh-CN" altLang="en-US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kumimoji="0" lang="zh-CN" altLang="en-US" b="0" dirty="0">
                      <a:solidFill>
                        <a:prstClr val="black"/>
                      </a:solidFill>
                      <a:latin typeface="Times New Roman" panose="02020603050405020304"/>
                      <a:ea typeface="黑体" panose="02010609060101010101" pitchFamily="49" charset="-122"/>
                    </a:rPr>
                    <a:t>进入饱和状态</a:t>
                  </a:r>
                  <a:endParaRPr kumimoji="0" lang="zh-CN" altLang="en-US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" y="4696"/>
                  <a:ext cx="6286" cy="82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/>
            <p:cNvSpPr txBox="1"/>
            <p:nvPr/>
          </p:nvSpPr>
          <p:spPr>
            <a:xfrm>
              <a:off x="1684" y="5934"/>
              <a:ext cx="4107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prstClr val="black"/>
                  </a:solidFill>
                  <a:latin typeface="Times New Roman" panose="02020603050405020304"/>
                  <a:ea typeface="黑体" panose="02010609060101010101" pitchFamily="49" charset="-122"/>
                </a:rPr>
                <a:t>计算方法</a:t>
              </a:r>
              <a:endPara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4417" y="5948"/>
                  <a:ext cx="2706" cy="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ce</m:t>
                            </m:r>
                          </m:sub>
                        </m:sSub>
                        <m:r>
                          <a:rPr kumimoji="0" lang="en-US" altLang="zh-CN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kumimoji="0"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kumimoji="0" lang="en-US" altLang="zh-CN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0" lang="zh-CN" altLang="en-US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" y="5948"/>
                  <a:ext cx="2706" cy="82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7355" y="5669"/>
                  <a:ext cx="2132" cy="13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kumimoji="0" lang="en-US" altLang="zh-CN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b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altLang="zh-CN" b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CC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b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US" altLang="zh-CN" b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zh-CN" altLang="en-US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" y="5669"/>
                  <a:ext cx="2132" cy="138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0106" y="5377"/>
                  <a:ext cx="2582" cy="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kumimoji="0" lang="en-US" altLang="zh-CN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0" lang="en-US" altLang="zh-CN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CC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r>
                              <a:rPr kumimoji="0" lang="zh-CN" alt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oMath>
                    </m:oMathPara>
                  </a14:m>
                  <a:endParaRPr kumimoji="0" lang="zh-CN" altLang="en-US" b="0" dirty="0">
                    <a:solidFill>
                      <a:prstClr val="black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" y="5377"/>
                  <a:ext cx="2582" cy="195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/>
            <p:cNvSpPr txBox="1"/>
            <p:nvPr/>
          </p:nvSpPr>
          <p:spPr>
            <a:xfrm>
              <a:off x="450" y="4658"/>
              <a:ext cx="4335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</a:rPr>
                <a:t>临界饱和基流</a:t>
              </a:r>
              <a:r>
                <a:rPr kumimoji="0" lang="en-US" altLang="zh-CN" b="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</a:rPr>
                <a:t>I</a:t>
              </a:r>
              <a:r>
                <a:rPr kumimoji="0" lang="en-US" altLang="zh-CN" b="0" baseline="-25000" dirty="0">
                  <a:solidFill>
                    <a:srgbClr val="FF0000"/>
                  </a:solidFill>
                  <a:latin typeface="Times New Roman" panose="02020603050405020304"/>
                  <a:ea typeface="黑体" panose="02010609060101010101" pitchFamily="49" charset="-122"/>
                </a:rPr>
                <a:t>BS</a:t>
              </a:r>
              <a:endParaRPr kumimoji="0" lang="zh-CN" altLang="en-US" b="0" baseline="-250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10590" y="4636135"/>
            <a:ext cx="5929630" cy="1958975"/>
            <a:chOff x="1434" y="7301"/>
            <a:chExt cx="9338" cy="3085"/>
          </a:xfrm>
        </p:grpSpPr>
        <p:sp>
          <p:nvSpPr>
            <p:cNvPr id="43" name="文本框 42"/>
            <p:cNvSpPr txBox="1"/>
            <p:nvPr/>
          </p:nvSpPr>
          <p:spPr>
            <a:xfrm>
              <a:off x="1434" y="7301"/>
              <a:ext cx="9338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总结：判断三极管是否工作在饱和区</a:t>
              </a:r>
              <a:endParaRPr kumimoji="0" lang="en-US" altLang="zh-CN" b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53" y="8258"/>
              <a:ext cx="4865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方法</a:t>
              </a:r>
              <a:r>
                <a:rPr kumimoji="0" lang="en-US" altLang="zh-CN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1 </a:t>
              </a: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判断</a:t>
              </a:r>
              <a:r>
                <a:rPr kumimoji="0" lang="en-US" altLang="zh-CN" b="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U</a:t>
              </a:r>
              <a:r>
                <a:rPr kumimoji="0" lang="en-US" altLang="zh-CN" b="0" baseline="-2500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c</a:t>
              </a: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，</a:t>
              </a:r>
              <a:r>
                <a:rPr kumimoji="0" lang="en-US" altLang="zh-CN" b="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U</a:t>
              </a:r>
              <a:r>
                <a:rPr kumimoji="0" lang="en-US" altLang="zh-CN" b="0" baseline="-2500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b</a:t>
              </a:r>
              <a:endParaRPr kumimoji="0" lang="zh-CN" altLang="en-US" b="0" baseline="-2500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53" y="9282"/>
              <a:ext cx="4570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方法</a:t>
              </a:r>
              <a:r>
                <a:rPr kumimoji="0" lang="en-US" altLang="zh-CN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2 </a:t>
              </a: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判断</a:t>
              </a:r>
              <a:r>
                <a:rPr kumimoji="0" lang="en-US" altLang="zh-CN" b="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i</a:t>
              </a:r>
              <a:r>
                <a:rPr kumimoji="0" lang="en-US" altLang="zh-CN" b="0" baseline="-2500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B</a:t>
              </a:r>
              <a:r>
                <a:rPr kumimoji="0" lang="zh-CN" altLang="en-US" b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，</a:t>
              </a:r>
              <a:r>
                <a:rPr kumimoji="0" lang="en-US" altLang="zh-CN" b="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i</a:t>
              </a:r>
              <a:r>
                <a:rPr kumimoji="0" lang="en-US" altLang="zh-CN" b="0" baseline="-25000" dirty="0" err="1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49" charset="-122"/>
                </a:rPr>
                <a:t>BS</a:t>
              </a:r>
              <a:endParaRPr kumimoji="0" lang="zh-CN" altLang="en-US" b="0" baseline="-2500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6757" y="8258"/>
                  <a:ext cx="2449" cy="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kumimoji="0" lang="zh-CN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b="0" dirty="0">
                    <a:solidFill>
                      <a:srgbClr val="FF0000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" y="8258"/>
                  <a:ext cx="2449" cy="82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6897" y="9002"/>
                  <a:ext cx="2170" cy="1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kumimoji="0" lang="en-US" altLang="zh-CN" b="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0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kumimoji="0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b="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CC</m:t>
                            </m:r>
                          </m:num>
                          <m:den>
                            <m:r>
                              <a:rPr kumimoji="0" lang="zh-CN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b="0" i="1" baseline="-25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oMath>
                    </m:oMathPara>
                  </a14:m>
                  <a:endParaRPr kumimoji="0" lang="zh-CN" altLang="en-US" b="0" dirty="0">
                    <a:solidFill>
                      <a:srgbClr val="FF0000"/>
                    </a:solidFill>
                    <a:latin typeface="Times New Roman" panose="02020603050405020304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" y="9002"/>
                  <a:ext cx="2170" cy="138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133478" y="6569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dirty="0">
                <a:solidFill>
                  <a:prstClr val="black"/>
                </a:solidFill>
                <a:latin typeface="Times New Roman" panose="02020603050405020304"/>
                <a:ea typeface="黑体" panose="02010609060101010101" pitchFamily="49" charset="-122"/>
              </a:rPr>
              <a:t>三极管的开关模型</a:t>
            </a:r>
            <a:endParaRPr kumimoji="0" lang="zh-CN" altLang="en-US" b="0" dirty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46C1BD7-E5E5-4426-A862-2F1C35782B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30" grpId="0"/>
      <p:bldP spid="31" grpId="0"/>
      <p:bldP spid="32" grpId="0" animBg="1"/>
      <p:bldP spid="33" grpId="0" animBg="1"/>
      <p:bldP spid="34" grpId="0"/>
      <p:bldP spid="3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3884</Words>
  <Application>WPS 演示</Application>
  <PresentationFormat>全屏显示(4:3)</PresentationFormat>
  <Paragraphs>1185</Paragraphs>
  <Slides>32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5" baseType="lpstr">
      <vt:lpstr>Arial</vt:lpstr>
      <vt:lpstr>宋体</vt:lpstr>
      <vt:lpstr>Wingdings</vt:lpstr>
      <vt:lpstr>Tahoma</vt:lpstr>
      <vt:lpstr>Times New Roman</vt:lpstr>
      <vt:lpstr>黑体</vt:lpstr>
      <vt:lpstr>Times New Roman</vt:lpstr>
      <vt:lpstr>Cambria Math</vt:lpstr>
      <vt:lpstr>Monotype Sorts</vt:lpstr>
      <vt:lpstr>Wingdings</vt:lpstr>
      <vt:lpstr>Calibri</vt:lpstr>
      <vt:lpstr>微软雅黑</vt:lpstr>
      <vt:lpstr>Arial Unicode MS</vt:lpstr>
      <vt:lpstr>幼圆</vt:lpstr>
      <vt:lpstr>楷体_GB2312</vt:lpstr>
      <vt:lpstr>新宋体</vt:lpstr>
      <vt:lpstr>Symbol</vt:lpstr>
      <vt:lpstr>Office 主题</vt:lpstr>
      <vt:lpstr>Blends</vt:lpstr>
      <vt:lpstr>Equation.DSMT4</vt:lpstr>
      <vt:lpstr>Equation.DSMT4</vt:lpstr>
      <vt:lpstr>Equation.DSMT4</vt:lpstr>
      <vt:lpstr>Equation.DSMT4</vt:lpstr>
      <vt:lpstr>第二章 逻辑门电路</vt:lpstr>
      <vt:lpstr>概述</vt:lpstr>
      <vt:lpstr>PowerPoint 演示文稿</vt:lpstr>
      <vt:lpstr>§2.1 分立元件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§2.2 分立元件门电路</vt:lpstr>
      <vt:lpstr>PowerPoint 演示文稿</vt:lpstr>
      <vt:lpstr>§2.2 分立元件门电路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411</cp:revision>
  <dcterms:created xsi:type="dcterms:W3CDTF">2004-02-20T06:45:00Z</dcterms:created>
  <dcterms:modified xsi:type="dcterms:W3CDTF">2022-03-13T05:39:36Z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29BA3D9D86054C6BA704E506B632BF22</vt:lpwstr>
  </property>
  <property fmtid="{D5CDD505-2E9C-101B-9397-08002B2CF9AE}" pid="3" name="KSOProductBuildVer">
    <vt:lpwstr>2052-11.1.0.11365</vt:lpwstr>
  </property>
</Properties>
</file>