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53" r:id="rId3"/>
    <p:sldId id="654" r:id="rId5"/>
    <p:sldId id="655" r:id="rId6"/>
    <p:sldId id="656" r:id="rId7"/>
    <p:sldId id="657" r:id="rId8"/>
    <p:sldId id="658" r:id="rId9"/>
    <p:sldId id="659" r:id="rId10"/>
    <p:sldId id="660" r:id="rId11"/>
    <p:sldId id="661" r:id="rId12"/>
    <p:sldId id="662" r:id="rId13"/>
    <p:sldId id="664" r:id="rId14"/>
    <p:sldId id="663" r:id="rId15"/>
    <p:sldId id="665" r:id="rId16"/>
    <p:sldId id="666" r:id="rId17"/>
    <p:sldId id="667" r:id="rId18"/>
    <p:sldId id="668" r:id="rId1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08F8"/>
    <a:srgbClr val="3333CC"/>
    <a:srgbClr val="FF99FF"/>
    <a:srgbClr val="9090F4"/>
    <a:srgbClr val="FFFF00"/>
    <a:srgbClr val="F6F000"/>
    <a:srgbClr val="CC9900"/>
    <a:srgbClr val="FF33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025" autoAdjust="0"/>
    <p:restoredTop sz="82255" autoAdjust="0"/>
  </p:normalViewPr>
  <p:slideViewPr>
    <p:cSldViewPr snapToGrid="0">
      <p:cViewPr varScale="1">
        <p:scale>
          <a:sx n="78" d="100"/>
          <a:sy n="78" d="100"/>
        </p:scale>
        <p:origin x="1071" y="27"/>
      </p:cViewPr>
      <p:guideLst>
        <p:guide orient="horz" pos="219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.wmf"/><Relationship Id="rId8" Type="http://schemas.openxmlformats.org/officeDocument/2006/relationships/image" Target="../media/image13.wmf"/><Relationship Id="rId7" Type="http://schemas.openxmlformats.org/officeDocument/2006/relationships/image" Target="../media/image12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CAF0DD12-6D0B-434E-AEAE-27A0808CBFD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</a:t>
            </a:r>
            <a:r>
              <a:rPr lang="en-US" altLang="zh-CN" dirty="0"/>
              <a:t>the end</a:t>
            </a:r>
            <a:r>
              <a:rPr lang="zh-CN" altLang="en-US" dirty="0"/>
              <a:t>之后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线与 重要 图</a:t>
            </a:r>
            <a:endParaRPr lang="en-US" altLang="zh-CN" dirty="0"/>
          </a:p>
          <a:p>
            <a:r>
              <a:rPr lang="zh-CN" altLang="en-US" dirty="0"/>
              <a:t>原因：</a:t>
            </a:r>
            <a:r>
              <a:rPr lang="en-US" altLang="zh-CN" dirty="0"/>
              <a:t>P94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三态门  </a:t>
            </a:r>
            <a:r>
              <a:rPr lang="en-US" altLang="zh-CN" dirty="0"/>
              <a:t>datasheet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4366"/>
            <a:ext cx="7886700" cy="652791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000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8945"/>
            <a:ext cx="7886700" cy="515042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8" name="Picture 4" descr="https://timgsa.baidu.com/timg?image&amp;quality=80&amp;size=b9999_10000&amp;sec=1513060306437&amp;di=30658f392e20939a542ddf602e2badff&amp;imgtype=0&amp;src=http%3A%2F%2Fphotocdn.sohu.com%2F20160130%2Fmp57336747_1454147583329_1_th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t="40974" b="38513"/>
          <a:stretch>
            <a:fillRect/>
          </a:stretch>
        </p:blipFill>
        <p:spPr bwMode="auto">
          <a:xfrm>
            <a:off x="7640514" y="95243"/>
            <a:ext cx="1415562" cy="2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03487"/>
            <a:ext cx="7772400" cy="1006476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rgbClr val="0000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7" name="Picture 2" descr="https://timgsa.baidu.com/timg?image&amp;quality=80&amp;size=b9999_10000&amp;sec=1513061652214&amp;di=0dbe8ba562ebf8b0aac6fc468b7851b5&amp;imgtype=0&amp;src=http%3A%2F%2Fphotocdn.sohu.com%2F20160130%2Fmp57336747_1454147583329_1_th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92" b="35641"/>
          <a:stretch>
            <a:fillRect/>
          </a:stretch>
        </p:blipFill>
        <p:spPr bwMode="auto">
          <a:xfrm>
            <a:off x="372005" y="275048"/>
            <a:ext cx="3389022" cy="67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ttps://timgsa.baidu.com/timg?image&amp;quality=80&amp;size=b9999_10000&amp;sec=1513060306437&amp;di=30658f392e20939a542ddf602e2badff&amp;imgtype=0&amp;src=http%3A%2F%2Fphotocdn.sohu.com%2F20160130%2Fmp57336747_1454147583329_1_th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t="40974" b="38513"/>
          <a:stretch>
            <a:fillRect/>
          </a:stretch>
        </p:blipFill>
        <p:spPr bwMode="auto">
          <a:xfrm>
            <a:off x="7640514" y="95243"/>
            <a:ext cx="1415562" cy="2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-154305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52FC0-08F1-40BC-A364-B94EA5D1BA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22" Type="http://schemas.openxmlformats.org/officeDocument/2006/relationships/notesSlide" Target="../notesSlides/notesSlide6.xml"/><Relationship Id="rId21" Type="http://schemas.openxmlformats.org/officeDocument/2006/relationships/vmlDrawing" Target="../drawings/vmlDrawing2.vml"/><Relationship Id="rId20" Type="http://schemas.openxmlformats.org/officeDocument/2006/relationships/slideLayout" Target="../slideLayouts/slideLayout1.xml"/><Relationship Id="rId2" Type="http://schemas.openxmlformats.org/officeDocument/2006/relationships/image" Target="../media/image6.wmf"/><Relationship Id="rId19" Type="http://schemas.openxmlformats.org/officeDocument/2006/relationships/oleObject" Target="../embeddings/oleObject11.bin"/><Relationship Id="rId18" Type="http://schemas.openxmlformats.org/officeDocument/2006/relationships/image" Target="../media/image14.wmf"/><Relationship Id="rId17" Type="http://schemas.openxmlformats.org/officeDocument/2006/relationships/oleObject" Target="../embeddings/oleObject10.bin"/><Relationship Id="rId16" Type="http://schemas.openxmlformats.org/officeDocument/2006/relationships/image" Target="../media/image13.wmf"/><Relationship Id="rId15" Type="http://schemas.openxmlformats.org/officeDocument/2006/relationships/oleObject" Target="../embeddings/oleObject9.bin"/><Relationship Id="rId14" Type="http://schemas.openxmlformats.org/officeDocument/2006/relationships/image" Target="../media/image12.wmf"/><Relationship Id="rId13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2" descr="3-5-2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1493838"/>
            <a:ext cx="4949825" cy="436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85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997146" y="553894"/>
            <a:ext cx="1784645" cy="693737"/>
          </a:xfrm>
          <a:noFill/>
        </p:spPr>
        <p:txBody>
          <a:bodyPr>
            <a:noAutofit/>
          </a:bodyPr>
          <a:lstStyle/>
          <a:p>
            <a:pPr algn="l"/>
            <a:r>
              <a:rPr lang="en-US" altLang="zh-CN" sz="2400" b="1" dirty="0"/>
              <a:t>TTL</a:t>
            </a:r>
            <a:r>
              <a:rPr lang="zh-CN" altLang="en-US" sz="2400" b="1" dirty="0"/>
              <a:t>或非门 </a:t>
            </a:r>
            <a:br>
              <a:rPr lang="en-US" altLang="zh-CN" sz="2400" b="1" dirty="0"/>
            </a:br>
            <a:r>
              <a:rPr lang="zh-CN" altLang="en-US" sz="2400" b="1" dirty="0"/>
              <a:t>（全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）</a:t>
            </a:r>
            <a:endParaRPr lang="zh-CN" altLang="en-US" sz="2400" b="1" dirty="0"/>
          </a:p>
        </p:txBody>
      </p:sp>
      <p:grpSp>
        <p:nvGrpSpPr>
          <p:cNvPr id="121860" name="Group 4"/>
          <p:cNvGrpSpPr/>
          <p:nvPr/>
        </p:nvGrpSpPr>
        <p:grpSpPr bwMode="auto">
          <a:xfrm>
            <a:off x="1600200" y="1808163"/>
            <a:ext cx="598488" cy="3259137"/>
            <a:chOff x="864" y="1584"/>
            <a:chExt cx="377" cy="2053"/>
          </a:xfrm>
        </p:grpSpPr>
        <p:grpSp>
          <p:nvGrpSpPr>
            <p:cNvPr id="121861" name="Group 5"/>
            <p:cNvGrpSpPr/>
            <p:nvPr/>
          </p:nvGrpSpPr>
          <p:grpSpPr bwMode="auto">
            <a:xfrm>
              <a:off x="864" y="1584"/>
              <a:ext cx="377" cy="853"/>
              <a:chOff x="144" y="720"/>
              <a:chExt cx="360" cy="924"/>
            </a:xfrm>
          </p:grpSpPr>
          <p:sp>
            <p:nvSpPr>
              <p:cNvPr id="121862" name="Oval 6"/>
              <p:cNvSpPr>
                <a:spLocks noChangeArrowheads="1"/>
              </p:cNvSpPr>
              <p:nvPr/>
            </p:nvSpPr>
            <p:spPr bwMode="auto">
              <a:xfrm>
                <a:off x="144" y="1296"/>
                <a:ext cx="348" cy="34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21863" name="Line 7"/>
              <p:cNvSpPr>
                <a:spLocks noChangeShapeType="1"/>
              </p:cNvSpPr>
              <p:nvPr/>
            </p:nvSpPr>
            <p:spPr bwMode="auto">
              <a:xfrm flipV="1">
                <a:off x="336" y="1056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21864" name="Oval 8"/>
              <p:cNvSpPr>
                <a:spLocks noChangeArrowheads="1"/>
              </p:cNvSpPr>
              <p:nvPr/>
            </p:nvSpPr>
            <p:spPr bwMode="auto">
              <a:xfrm>
                <a:off x="156" y="720"/>
                <a:ext cx="348" cy="34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长城楷体" pitchFamily="49" charset="-122"/>
                    <a:cs typeface="+mn-cs"/>
                  </a:rPr>
                  <a:t>0</a:t>
                </a:r>
                <a:endPara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长城楷体" pitchFamily="49" charset="-122"/>
                  <a:cs typeface="+mn-cs"/>
                </a:endParaRPr>
              </a:p>
            </p:txBody>
          </p:sp>
        </p:grpSp>
        <p:grpSp>
          <p:nvGrpSpPr>
            <p:cNvPr id="121865" name="Group 9"/>
            <p:cNvGrpSpPr/>
            <p:nvPr/>
          </p:nvGrpSpPr>
          <p:grpSpPr bwMode="auto">
            <a:xfrm>
              <a:off x="864" y="2784"/>
              <a:ext cx="377" cy="853"/>
              <a:chOff x="144" y="720"/>
              <a:chExt cx="360" cy="924"/>
            </a:xfrm>
          </p:grpSpPr>
          <p:sp>
            <p:nvSpPr>
              <p:cNvPr id="121866" name="Oval 10"/>
              <p:cNvSpPr>
                <a:spLocks noChangeArrowheads="1"/>
              </p:cNvSpPr>
              <p:nvPr/>
            </p:nvSpPr>
            <p:spPr bwMode="auto">
              <a:xfrm>
                <a:off x="144" y="1296"/>
                <a:ext cx="348" cy="34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21867" name="Line 11"/>
              <p:cNvSpPr>
                <a:spLocks noChangeShapeType="1"/>
              </p:cNvSpPr>
              <p:nvPr/>
            </p:nvSpPr>
            <p:spPr bwMode="auto">
              <a:xfrm flipV="1">
                <a:off x="336" y="1056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21868" name="Oval 12"/>
              <p:cNvSpPr>
                <a:spLocks noChangeArrowheads="1"/>
              </p:cNvSpPr>
              <p:nvPr/>
            </p:nvSpPr>
            <p:spPr bwMode="auto">
              <a:xfrm>
                <a:off x="156" y="720"/>
                <a:ext cx="348" cy="34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长城楷体" pitchFamily="49" charset="-122"/>
                    <a:cs typeface="+mn-cs"/>
                  </a:rPr>
                  <a:t>0</a:t>
                </a:r>
                <a:endPara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长城楷体" pitchFamily="49" charset="-122"/>
                  <a:cs typeface="+mn-cs"/>
                </a:endParaRPr>
              </a:p>
            </p:txBody>
          </p:sp>
        </p:grpSp>
      </p:grpSp>
      <p:grpSp>
        <p:nvGrpSpPr>
          <p:cNvPr id="121869" name="Group 13"/>
          <p:cNvGrpSpPr/>
          <p:nvPr/>
        </p:nvGrpSpPr>
        <p:grpSpPr bwMode="auto">
          <a:xfrm>
            <a:off x="3492500" y="2528888"/>
            <a:ext cx="2520950" cy="3502025"/>
            <a:chOff x="2160" y="2012"/>
            <a:chExt cx="1588" cy="2152"/>
          </a:xfrm>
        </p:grpSpPr>
        <p:sp>
          <p:nvSpPr>
            <p:cNvPr id="121870" name="Oval 14"/>
            <p:cNvSpPr>
              <a:spLocks noChangeArrowheads="1"/>
            </p:cNvSpPr>
            <p:nvPr/>
          </p:nvSpPr>
          <p:spPr bwMode="auto">
            <a:xfrm>
              <a:off x="2160" y="2012"/>
              <a:ext cx="484" cy="53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1871" name="Oval 15"/>
            <p:cNvSpPr>
              <a:spLocks noChangeArrowheads="1"/>
            </p:cNvSpPr>
            <p:nvPr/>
          </p:nvSpPr>
          <p:spPr bwMode="auto">
            <a:xfrm>
              <a:off x="2160" y="3168"/>
              <a:ext cx="484" cy="53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1872" name="Oval 16"/>
            <p:cNvSpPr>
              <a:spLocks noChangeArrowheads="1"/>
            </p:cNvSpPr>
            <p:nvPr/>
          </p:nvSpPr>
          <p:spPr bwMode="auto">
            <a:xfrm>
              <a:off x="3264" y="2736"/>
              <a:ext cx="484" cy="53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1873" name="Line 17"/>
            <p:cNvSpPr>
              <a:spLocks noChangeShapeType="1"/>
            </p:cNvSpPr>
            <p:nvPr/>
          </p:nvSpPr>
          <p:spPr bwMode="auto">
            <a:xfrm flipV="1">
              <a:off x="3024" y="3209"/>
              <a:ext cx="336" cy="6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1874" name="Line 18"/>
            <p:cNvSpPr>
              <a:spLocks noChangeShapeType="1"/>
            </p:cNvSpPr>
            <p:nvPr/>
          </p:nvSpPr>
          <p:spPr bwMode="auto">
            <a:xfrm flipH="1" flipV="1">
              <a:off x="2592" y="2441"/>
              <a:ext cx="432" cy="13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1875" name="Line 19"/>
            <p:cNvSpPr>
              <a:spLocks noChangeShapeType="1"/>
            </p:cNvSpPr>
            <p:nvPr/>
          </p:nvSpPr>
          <p:spPr bwMode="auto">
            <a:xfrm flipH="1" flipV="1">
              <a:off x="2640" y="3497"/>
              <a:ext cx="384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1876" name="Oval 20"/>
            <p:cNvSpPr>
              <a:spLocks noChangeArrowheads="1"/>
            </p:cNvSpPr>
            <p:nvPr/>
          </p:nvSpPr>
          <p:spPr bwMode="auto">
            <a:xfrm>
              <a:off x="2592" y="3840"/>
              <a:ext cx="922" cy="3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截止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长城楷体" pitchFamily="49" charset="-122"/>
                <a:cs typeface="+mn-cs"/>
              </a:endParaRPr>
            </a:p>
          </p:txBody>
        </p:sp>
      </p:grpSp>
      <p:grpSp>
        <p:nvGrpSpPr>
          <p:cNvPr id="121877" name="Group 21"/>
          <p:cNvGrpSpPr/>
          <p:nvPr/>
        </p:nvGrpSpPr>
        <p:grpSpPr bwMode="auto">
          <a:xfrm>
            <a:off x="5943600" y="2978150"/>
            <a:ext cx="1676400" cy="990600"/>
            <a:chOff x="3744" y="2256"/>
            <a:chExt cx="1056" cy="624"/>
          </a:xfrm>
        </p:grpSpPr>
        <p:grpSp>
          <p:nvGrpSpPr>
            <p:cNvPr id="121878" name="Group 22"/>
            <p:cNvGrpSpPr/>
            <p:nvPr/>
          </p:nvGrpSpPr>
          <p:grpSpPr bwMode="auto">
            <a:xfrm>
              <a:off x="3744" y="2304"/>
              <a:ext cx="1056" cy="576"/>
              <a:chOff x="3744" y="2304"/>
              <a:chExt cx="1056" cy="576"/>
            </a:xfrm>
          </p:grpSpPr>
          <p:sp>
            <p:nvSpPr>
              <p:cNvPr id="121879" name="Oval 23"/>
              <p:cNvSpPr>
                <a:spLocks noChangeArrowheads="1"/>
              </p:cNvSpPr>
              <p:nvPr/>
            </p:nvSpPr>
            <p:spPr bwMode="auto">
              <a:xfrm>
                <a:off x="3744" y="2544"/>
                <a:ext cx="384" cy="33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21880" name="Line 24"/>
              <p:cNvSpPr>
                <a:spLocks noChangeShapeType="1"/>
              </p:cNvSpPr>
              <p:nvPr/>
            </p:nvSpPr>
            <p:spPr bwMode="auto">
              <a:xfrm flipH="1">
                <a:off x="4128" y="2544"/>
                <a:ext cx="288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21881" name="Oval 25"/>
              <p:cNvSpPr>
                <a:spLocks noChangeArrowheads="1"/>
              </p:cNvSpPr>
              <p:nvPr/>
            </p:nvSpPr>
            <p:spPr bwMode="auto">
              <a:xfrm>
                <a:off x="4368" y="2304"/>
                <a:ext cx="432" cy="33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121882" name="Text Box 26"/>
            <p:cNvSpPr txBox="1">
              <a:spLocks noChangeArrowheads="1"/>
            </p:cNvSpPr>
            <p:nvPr/>
          </p:nvSpPr>
          <p:spPr bwMode="auto">
            <a:xfrm>
              <a:off x="4464" y="225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21883" name="Group 27"/>
          <p:cNvGrpSpPr/>
          <p:nvPr/>
        </p:nvGrpSpPr>
        <p:grpSpPr bwMode="auto">
          <a:xfrm>
            <a:off x="4346575" y="922338"/>
            <a:ext cx="1676400" cy="2057400"/>
            <a:chOff x="2736" y="1056"/>
            <a:chExt cx="964" cy="1248"/>
          </a:xfrm>
        </p:grpSpPr>
        <p:sp>
          <p:nvSpPr>
            <p:cNvPr id="121884" name="Oval 28"/>
            <p:cNvSpPr>
              <a:spLocks noChangeArrowheads="1"/>
            </p:cNvSpPr>
            <p:nvPr/>
          </p:nvSpPr>
          <p:spPr bwMode="auto">
            <a:xfrm>
              <a:off x="3216" y="1920"/>
              <a:ext cx="484" cy="3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1885" name="Oval 29"/>
            <p:cNvSpPr>
              <a:spLocks noChangeArrowheads="1"/>
            </p:cNvSpPr>
            <p:nvPr/>
          </p:nvSpPr>
          <p:spPr bwMode="auto">
            <a:xfrm>
              <a:off x="2736" y="1056"/>
              <a:ext cx="904" cy="3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导通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长城楷体" pitchFamily="49" charset="-122"/>
                <a:cs typeface="+mn-cs"/>
              </a:endParaRPr>
            </a:p>
          </p:txBody>
        </p:sp>
        <p:sp>
          <p:nvSpPr>
            <p:cNvPr id="121886" name="Line 30"/>
            <p:cNvSpPr>
              <a:spLocks noChangeShapeType="1"/>
            </p:cNvSpPr>
            <p:nvPr/>
          </p:nvSpPr>
          <p:spPr bwMode="auto">
            <a:xfrm flipH="1" flipV="1">
              <a:off x="3168" y="1392"/>
              <a:ext cx="144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140171"/>
            <a:ext cx="4073888" cy="5048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 eaLnBrk="1" hangingPunct="1"/>
            <a:r>
              <a:rPr lang="zh-CN" altLang="en-US" sz="2800" b="1" dirty="0">
                <a:solidFill>
                  <a:srgbClr val="1F08F8"/>
                </a:solidFill>
                <a:latin typeface="+mn-lt"/>
              </a:rPr>
              <a:t>含有三态门的表示法</a:t>
            </a:r>
            <a:endParaRPr lang="zh-CN" altLang="en-US" sz="2800" b="1" dirty="0">
              <a:solidFill>
                <a:srgbClr val="1F08F8"/>
              </a:solidFill>
              <a:latin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-16002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639702C-352F-43CE-989D-82DB2C1A5AF7}" type="slidenum">
              <a:rPr lang="en-US" altLang="zh-CN" smtClean="0">
                <a:latin typeface="+mn-lt"/>
              </a:rPr>
            </a:fld>
            <a:endParaRPr lang="en-US" altLang="zh-CN">
              <a:latin typeface="+mn-lt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 flipV="1">
            <a:off x="4327888" y="1284880"/>
            <a:ext cx="1800000" cy="0"/>
          </a:xfrm>
          <a:prstGeom prst="line">
            <a:avLst/>
          </a:prstGeom>
          <a:noFill/>
          <a:ln w="38100" cap="flat" cmpd="sng" algn="ctr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连接符 10"/>
          <p:cNvCxnSpPr/>
          <p:nvPr/>
        </p:nvCxnSpPr>
        <p:spPr bwMode="auto">
          <a:xfrm>
            <a:off x="5073960" y="962885"/>
            <a:ext cx="0" cy="1440000"/>
          </a:xfrm>
          <a:prstGeom prst="line">
            <a:avLst/>
          </a:prstGeom>
          <a:noFill/>
          <a:ln w="38100" cap="flat" cmpd="sng" algn="ctr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1" name="对象 70"/>
          <p:cNvGraphicFramePr>
            <a:graphicFrameLocks noChangeAspect="1"/>
          </p:cNvGraphicFramePr>
          <p:nvPr/>
        </p:nvGraphicFramePr>
        <p:xfrm>
          <a:off x="4503393" y="857103"/>
          <a:ext cx="254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1" imgW="6096000" imgH="9144000" progId="Equation.DSMT4">
                  <p:embed/>
                </p:oleObj>
              </mc:Choice>
              <mc:Fallback>
                <p:oleObj name="Equation" r:id="rId1" imgW="6096000" imgH="9144000" progId="Equation.DSMT4">
                  <p:embed/>
                  <p:pic>
                    <p:nvPicPr>
                      <p:cNvPr id="0" name="对象 7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03393" y="857103"/>
                        <a:ext cx="254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文本框 71"/>
          <p:cNvSpPr txBox="1"/>
          <p:nvPr/>
        </p:nvSpPr>
        <p:spPr>
          <a:xfrm>
            <a:off x="5483915" y="798601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46032" y="1357369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0</a:t>
            </a:r>
            <a:endParaRPr lang="zh-CN" altLang="en-US" dirty="0">
              <a:solidFill>
                <a:schemeClr val="tx1"/>
              </a:solidFill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5494127" y="1424744"/>
          <a:ext cx="292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3" imgW="7010400" imgH="9144000" progId="Equation.DSMT4">
                  <p:embed/>
                </p:oleObj>
              </mc:Choice>
              <mc:Fallback>
                <p:oleObj name="Equation" r:id="rId3" imgW="7010400" imgH="9144000" progId="Equation.DSMT4">
                  <p:embed/>
                  <p:pic>
                    <p:nvPicPr>
                      <p:cNvPr id="0" name="对象 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94127" y="1424744"/>
                        <a:ext cx="292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文本框 74"/>
          <p:cNvSpPr txBox="1"/>
          <p:nvPr/>
        </p:nvSpPr>
        <p:spPr>
          <a:xfrm>
            <a:off x="4446032" y="1949054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1</a:t>
            </a:r>
            <a:endParaRPr lang="zh-CN" altLang="en-US" dirty="0">
              <a:solidFill>
                <a:schemeClr val="tx1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77391" y="196295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Z</a:t>
            </a:r>
            <a:endParaRPr lang="zh-CN" altLang="en-US" dirty="0">
              <a:solidFill>
                <a:schemeClr val="tx1"/>
              </a:solidFill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6245584" y="1589844"/>
          <a:ext cx="283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5" imgW="67970400" imgH="10363200" progId="Equation.DSMT4">
                  <p:embed/>
                </p:oleObj>
              </mc:Choice>
              <mc:Fallback>
                <p:oleObj name="Equation" r:id="rId5" imgW="67970400" imgH="10363200" progId="Equation.DSMT4">
                  <p:embed/>
                  <p:pic>
                    <p:nvPicPr>
                      <p:cNvPr id="0" name="对象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45584" y="1589844"/>
                        <a:ext cx="28321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249738" y="3005138"/>
          <a:ext cx="1536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7" imgW="36880800" imgH="9144000" progId="Equation.DSMT4">
                  <p:embed/>
                </p:oleObj>
              </mc:Choice>
              <mc:Fallback>
                <p:oleObj name="Equation" r:id="rId7" imgW="36880800" imgH="9144000" progId="Equation.DSMT4">
                  <p:embed/>
                  <p:pic>
                    <p:nvPicPr>
                      <p:cNvPr id="0" name="对象 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49738" y="3005138"/>
                        <a:ext cx="1536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对象 87"/>
          <p:cNvGraphicFramePr>
            <a:graphicFrameLocks noChangeAspect="1"/>
          </p:cNvGraphicFramePr>
          <p:nvPr/>
        </p:nvGraphicFramePr>
        <p:xfrm>
          <a:off x="4262438" y="4425950"/>
          <a:ext cx="1511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9" imgW="36271200" imgH="9144000" progId="Equation.DSMT4">
                  <p:embed/>
                </p:oleObj>
              </mc:Choice>
              <mc:Fallback>
                <p:oleObj name="Equation" r:id="rId9" imgW="36271200" imgH="9144000" progId="Equation.DSMT4">
                  <p:embed/>
                  <p:pic>
                    <p:nvPicPr>
                      <p:cNvPr id="0" name="对象 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62438" y="4425950"/>
                        <a:ext cx="1511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对象 97"/>
          <p:cNvGraphicFramePr>
            <a:graphicFrameLocks noChangeAspect="1"/>
          </p:cNvGraphicFramePr>
          <p:nvPr/>
        </p:nvGraphicFramePr>
        <p:xfrm>
          <a:off x="4262438" y="5838825"/>
          <a:ext cx="1511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11" imgW="36271200" imgH="9144000" progId="Equation.DSMT4">
                  <p:embed/>
                </p:oleObj>
              </mc:Choice>
              <mc:Fallback>
                <p:oleObj name="Equation" r:id="rId11" imgW="36271200" imgH="9144000" progId="Equation.DSMT4">
                  <p:embed/>
                  <p:pic>
                    <p:nvPicPr>
                      <p:cNvPr id="0" name="对象 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62438" y="5838825"/>
                        <a:ext cx="1511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599789" y="890907"/>
            <a:ext cx="2531871" cy="1420661"/>
            <a:chOff x="6841046" y="4686552"/>
            <a:chExt cx="2531871" cy="1420661"/>
          </a:xfrm>
        </p:grpSpPr>
        <p:sp>
          <p:nvSpPr>
            <p:cNvPr id="16" name="文本框 15"/>
            <p:cNvSpPr txBox="1"/>
            <p:nvPr/>
          </p:nvSpPr>
          <p:spPr>
            <a:xfrm>
              <a:off x="6841046" y="4837712"/>
              <a:ext cx="44435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+mn-lt"/>
                  <a:ea typeface="黑体" panose="02010609060101010101" pitchFamily="49" charset="-122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8968639" y="4837276"/>
              <a:ext cx="40427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+mn-lt"/>
                  <a:ea typeface="黑体" panose="02010609060101010101" pitchFamily="49" charset="-122"/>
                </a:rPr>
                <a:t>F</a:t>
              </a:r>
              <a:endParaRPr lang="zh-CN" altLang="en-US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graphicFrame>
          <p:nvGraphicFramePr>
            <p:cNvPr id="18" name="对象 17"/>
            <p:cNvGraphicFramePr>
              <a:graphicFrameLocks noChangeAspect="1"/>
            </p:cNvGraphicFramePr>
            <p:nvPr/>
          </p:nvGraphicFramePr>
          <p:xfrm>
            <a:off x="7946268" y="5726213"/>
            <a:ext cx="2540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1" name="Equation" r:id="rId13" imgW="6096000" imgH="9144000" progId="Equation.DSMT4">
                    <p:embed/>
                  </p:oleObj>
                </mc:Choice>
                <mc:Fallback>
                  <p:oleObj name="Equation" r:id="rId13" imgW="6096000" imgH="9144000" progId="Equation.DSMT4">
                    <p:embed/>
                    <p:pic>
                      <p:nvPicPr>
                        <p:cNvPr id="0" name="对象 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946268" y="5726213"/>
                          <a:ext cx="2540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2" name="直接连接符 61"/>
            <p:cNvCxnSpPr/>
            <p:nvPr/>
          </p:nvCxnSpPr>
          <p:spPr bwMode="auto">
            <a:xfrm>
              <a:off x="7148082" y="5127141"/>
              <a:ext cx="1800000" cy="0"/>
            </a:xfrm>
            <a:prstGeom prst="line">
              <a:avLst/>
            </a:prstGeom>
            <a:noFill/>
            <a:ln w="38100" cap="flat" cmpd="sng" algn="ctr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3" name="椭圆 62"/>
            <p:cNvSpPr/>
            <p:nvPr/>
          </p:nvSpPr>
          <p:spPr bwMode="auto">
            <a:xfrm>
              <a:off x="8309046" y="5076892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 bwMode="auto">
            <a:xfrm flipH="1">
              <a:off x="7836716" y="5586597"/>
              <a:ext cx="0" cy="360000"/>
            </a:xfrm>
            <a:prstGeom prst="line">
              <a:avLst/>
            </a:prstGeom>
            <a:noFill/>
            <a:ln w="38100" cap="flat" cmpd="sng" algn="ctr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6" name="椭圆 65"/>
            <p:cNvSpPr/>
            <p:nvPr/>
          </p:nvSpPr>
          <p:spPr bwMode="auto">
            <a:xfrm>
              <a:off x="7777650" y="5461322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7603336" y="4686552"/>
              <a:ext cx="692069" cy="781050"/>
              <a:chOff x="9335908" y="1700916"/>
              <a:chExt cx="692069" cy="781050"/>
            </a:xfrm>
          </p:grpSpPr>
          <p:sp>
            <p:nvSpPr>
              <p:cNvPr id="68" name="Rectangle 76"/>
              <p:cNvSpPr>
                <a:spLocks noChangeArrowheads="1"/>
              </p:cNvSpPr>
              <p:nvPr/>
            </p:nvSpPr>
            <p:spPr bwMode="auto">
              <a:xfrm>
                <a:off x="9356465" y="1713616"/>
                <a:ext cx="671512" cy="76835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69" name="Text Box 84"/>
              <p:cNvSpPr txBox="1">
                <a:spLocks noChangeArrowheads="1"/>
              </p:cNvSpPr>
              <p:nvPr/>
            </p:nvSpPr>
            <p:spPr bwMode="auto">
              <a:xfrm>
                <a:off x="9335908" y="2113250"/>
                <a:ext cx="501650" cy="366712"/>
              </a:xfrm>
              <a:prstGeom prst="rect">
                <a:avLst/>
              </a:prstGeom>
              <a:noFill/>
              <a:ln w="12700" cap="sq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黑体" panose="02010609060101010101" pitchFamily="49" charset="-122"/>
                    <a:cs typeface="+mn-cs"/>
                  </a:rPr>
                  <a:t>EN</a:t>
                </a:r>
                <a:endPara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0" name="Text Box 82"/>
              <p:cNvSpPr txBox="1">
                <a:spLocks noChangeArrowheads="1"/>
              </p:cNvSpPr>
              <p:nvPr/>
            </p:nvSpPr>
            <p:spPr bwMode="auto">
              <a:xfrm>
                <a:off x="9372173" y="1700916"/>
                <a:ext cx="395287" cy="39687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幼圆" panose="02010509060101010101" pitchFamily="49" charset="-122"/>
                    <a:cs typeface="+mn-cs"/>
                  </a:rPr>
                  <a:t>&amp;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幼圆" panose="02010509060101010101" pitchFamily="49" charset="-122"/>
                  <a:cs typeface="+mn-cs"/>
                </a:endParaRPr>
              </a:p>
            </p:txBody>
          </p:sp>
          <p:sp>
            <p:nvSpPr>
              <p:cNvPr id="73" name="AutoShape 83"/>
              <p:cNvSpPr>
                <a:spLocks noChangeArrowheads="1"/>
              </p:cNvSpPr>
              <p:nvPr/>
            </p:nvSpPr>
            <p:spPr bwMode="auto">
              <a:xfrm flipV="1">
                <a:off x="9837667" y="1852076"/>
                <a:ext cx="111125" cy="152400"/>
              </a:xfrm>
              <a:prstGeom prst="triangle">
                <a:avLst>
                  <a:gd name="adj" fmla="val 50000"/>
                </a:avLst>
              </a:prstGeom>
              <a:noFill/>
              <a:ln w="28575" cap="sq">
                <a:solidFill>
                  <a:srgbClr val="3333CC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74" name="直接连接符 73"/>
            <p:cNvCxnSpPr/>
            <p:nvPr/>
          </p:nvCxnSpPr>
          <p:spPr>
            <a:xfrm>
              <a:off x="7674107" y="5108957"/>
              <a:ext cx="2855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597793" y="2573876"/>
            <a:ext cx="2531871" cy="1301212"/>
            <a:chOff x="6841046" y="4686552"/>
            <a:chExt cx="2531871" cy="1301212"/>
          </a:xfrm>
        </p:grpSpPr>
        <p:sp>
          <p:nvSpPr>
            <p:cNvPr id="77" name="文本框 76"/>
            <p:cNvSpPr txBox="1"/>
            <p:nvPr/>
          </p:nvSpPr>
          <p:spPr>
            <a:xfrm>
              <a:off x="6841046" y="4837712"/>
              <a:ext cx="44435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+mn-lt"/>
                  <a:ea typeface="黑体" panose="02010609060101010101" pitchFamily="49" charset="-122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8968639" y="4837276"/>
              <a:ext cx="40427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+mn-lt"/>
                  <a:ea typeface="黑体" panose="02010609060101010101" pitchFamily="49" charset="-122"/>
                </a:rPr>
                <a:t>F</a:t>
              </a:r>
              <a:endParaRPr lang="zh-CN" altLang="en-US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graphicFrame>
          <p:nvGraphicFramePr>
            <p:cNvPr id="80" name="对象 79"/>
            <p:cNvGraphicFramePr>
              <a:graphicFrameLocks noChangeAspect="1"/>
            </p:cNvGraphicFramePr>
            <p:nvPr/>
          </p:nvGraphicFramePr>
          <p:xfrm>
            <a:off x="7924416" y="5708364"/>
            <a:ext cx="2540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2" name="Equation" r:id="rId15" imgW="6096000" imgH="6705600" progId="Equation.DSMT4">
                    <p:embed/>
                  </p:oleObj>
                </mc:Choice>
                <mc:Fallback>
                  <p:oleObj name="Equation" r:id="rId15" imgW="6096000" imgH="6705600" progId="Equation.DSMT4">
                    <p:embed/>
                    <p:pic>
                      <p:nvPicPr>
                        <p:cNvPr id="0" name="对象 7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924416" y="5708364"/>
                          <a:ext cx="254000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1" name="直接连接符 80"/>
            <p:cNvCxnSpPr/>
            <p:nvPr/>
          </p:nvCxnSpPr>
          <p:spPr bwMode="auto">
            <a:xfrm>
              <a:off x="7148082" y="5127141"/>
              <a:ext cx="1800000" cy="0"/>
            </a:xfrm>
            <a:prstGeom prst="line">
              <a:avLst/>
            </a:prstGeom>
            <a:noFill/>
            <a:ln w="38100" cap="flat" cmpd="sng" algn="ctr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5" name="椭圆 84"/>
            <p:cNvSpPr/>
            <p:nvPr/>
          </p:nvSpPr>
          <p:spPr bwMode="auto">
            <a:xfrm>
              <a:off x="8309046" y="5076892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 bwMode="auto">
            <a:xfrm flipH="1">
              <a:off x="7836716" y="5480722"/>
              <a:ext cx="0" cy="360000"/>
            </a:xfrm>
            <a:prstGeom prst="line">
              <a:avLst/>
            </a:prstGeom>
            <a:noFill/>
            <a:ln w="38100" cap="flat" cmpd="sng" algn="ctr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99" name="组合 98"/>
            <p:cNvGrpSpPr/>
            <p:nvPr/>
          </p:nvGrpSpPr>
          <p:grpSpPr>
            <a:xfrm>
              <a:off x="7603336" y="4686552"/>
              <a:ext cx="692069" cy="781050"/>
              <a:chOff x="9335908" y="1700916"/>
              <a:chExt cx="692069" cy="781050"/>
            </a:xfrm>
          </p:grpSpPr>
          <p:sp>
            <p:nvSpPr>
              <p:cNvPr id="101" name="Rectangle 76"/>
              <p:cNvSpPr>
                <a:spLocks noChangeArrowheads="1"/>
              </p:cNvSpPr>
              <p:nvPr/>
            </p:nvSpPr>
            <p:spPr bwMode="auto">
              <a:xfrm>
                <a:off x="9356465" y="1713616"/>
                <a:ext cx="671512" cy="76835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2" name="Text Box 84"/>
              <p:cNvSpPr txBox="1">
                <a:spLocks noChangeArrowheads="1"/>
              </p:cNvSpPr>
              <p:nvPr/>
            </p:nvSpPr>
            <p:spPr bwMode="auto">
              <a:xfrm>
                <a:off x="9335908" y="2113250"/>
                <a:ext cx="501650" cy="366712"/>
              </a:xfrm>
              <a:prstGeom prst="rect">
                <a:avLst/>
              </a:prstGeom>
              <a:noFill/>
              <a:ln w="12700" cap="sq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黑体" panose="02010609060101010101" pitchFamily="49" charset="-122"/>
                    <a:cs typeface="+mn-cs"/>
                  </a:rPr>
                  <a:t>EN</a:t>
                </a:r>
                <a:endPara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3" name="Text Box 82"/>
              <p:cNvSpPr txBox="1">
                <a:spLocks noChangeArrowheads="1"/>
              </p:cNvSpPr>
              <p:nvPr/>
            </p:nvSpPr>
            <p:spPr bwMode="auto">
              <a:xfrm>
                <a:off x="9372173" y="1700916"/>
                <a:ext cx="395287" cy="39687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幼圆" panose="02010509060101010101" pitchFamily="49" charset="-122"/>
                    <a:cs typeface="+mn-cs"/>
                  </a:rPr>
                  <a:t>&amp;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幼圆" panose="02010509060101010101" pitchFamily="49" charset="-122"/>
                  <a:cs typeface="+mn-cs"/>
                </a:endParaRPr>
              </a:p>
            </p:txBody>
          </p:sp>
          <p:sp>
            <p:nvSpPr>
              <p:cNvPr id="104" name="AutoShape 83"/>
              <p:cNvSpPr>
                <a:spLocks noChangeArrowheads="1"/>
              </p:cNvSpPr>
              <p:nvPr/>
            </p:nvSpPr>
            <p:spPr bwMode="auto">
              <a:xfrm flipV="1">
                <a:off x="9837667" y="1852076"/>
                <a:ext cx="111125" cy="152400"/>
              </a:xfrm>
              <a:prstGeom prst="triangle">
                <a:avLst>
                  <a:gd name="adj" fmla="val 50000"/>
                </a:avLst>
              </a:prstGeom>
              <a:noFill/>
              <a:ln w="28575" cap="sq">
                <a:solidFill>
                  <a:srgbClr val="3333CC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黑体" panose="02010609060101010101" pitchFamily="49" charset="-122"/>
                  <a:cs typeface="+mn-cs"/>
                </a:endParaRPr>
              </a:p>
            </p:txBody>
          </p:sp>
        </p:grpSp>
      </p:grpSp>
      <p:grpSp>
        <p:nvGrpSpPr>
          <p:cNvPr id="118" name="组合 117"/>
          <p:cNvGrpSpPr/>
          <p:nvPr/>
        </p:nvGrpSpPr>
        <p:grpSpPr>
          <a:xfrm>
            <a:off x="566075" y="4040053"/>
            <a:ext cx="2531871" cy="1300297"/>
            <a:chOff x="6841046" y="4686552"/>
            <a:chExt cx="2531871" cy="1300297"/>
          </a:xfrm>
        </p:grpSpPr>
        <p:sp>
          <p:nvSpPr>
            <p:cNvPr id="119" name="文本框 118"/>
            <p:cNvSpPr txBox="1"/>
            <p:nvPr/>
          </p:nvSpPr>
          <p:spPr>
            <a:xfrm>
              <a:off x="6841046" y="4837712"/>
              <a:ext cx="44435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+mn-lt"/>
                  <a:ea typeface="黑体" panose="02010609060101010101" pitchFamily="49" charset="-122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8968639" y="4837276"/>
              <a:ext cx="40427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+mn-lt"/>
                  <a:ea typeface="黑体" panose="02010609060101010101" pitchFamily="49" charset="-122"/>
                </a:rPr>
                <a:t>F</a:t>
              </a:r>
              <a:endParaRPr lang="zh-CN" altLang="en-US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graphicFrame>
          <p:nvGraphicFramePr>
            <p:cNvPr id="121" name="对象 120"/>
            <p:cNvGraphicFramePr>
              <a:graphicFrameLocks noChangeAspect="1"/>
            </p:cNvGraphicFramePr>
            <p:nvPr/>
          </p:nvGraphicFramePr>
          <p:xfrm>
            <a:off x="7924384" y="5707449"/>
            <a:ext cx="2540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3" name="Equation" r:id="rId17" imgW="6096000" imgH="6705600" progId="Equation.DSMT4">
                    <p:embed/>
                  </p:oleObj>
                </mc:Choice>
                <mc:Fallback>
                  <p:oleObj name="Equation" r:id="rId17" imgW="6096000" imgH="6705600" progId="Equation.DSMT4">
                    <p:embed/>
                    <p:pic>
                      <p:nvPicPr>
                        <p:cNvPr id="0" name="对象 12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7924384" y="5707449"/>
                          <a:ext cx="254000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2" name="直接连接符 121"/>
            <p:cNvCxnSpPr/>
            <p:nvPr/>
          </p:nvCxnSpPr>
          <p:spPr bwMode="auto">
            <a:xfrm>
              <a:off x="7148082" y="5127141"/>
              <a:ext cx="1800000" cy="0"/>
            </a:xfrm>
            <a:prstGeom prst="line">
              <a:avLst/>
            </a:prstGeom>
            <a:noFill/>
            <a:ln w="38100" cap="flat" cmpd="sng" algn="ctr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" name="直接连接符 123"/>
            <p:cNvCxnSpPr/>
            <p:nvPr/>
          </p:nvCxnSpPr>
          <p:spPr bwMode="auto">
            <a:xfrm flipH="1">
              <a:off x="7836716" y="5480722"/>
              <a:ext cx="0" cy="360000"/>
            </a:xfrm>
            <a:prstGeom prst="line">
              <a:avLst/>
            </a:prstGeom>
            <a:noFill/>
            <a:ln w="38100" cap="flat" cmpd="sng" algn="ctr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25" name="组合 124"/>
            <p:cNvGrpSpPr/>
            <p:nvPr/>
          </p:nvGrpSpPr>
          <p:grpSpPr>
            <a:xfrm>
              <a:off x="7603336" y="4686552"/>
              <a:ext cx="692069" cy="781050"/>
              <a:chOff x="9335908" y="1700916"/>
              <a:chExt cx="692069" cy="781050"/>
            </a:xfrm>
          </p:grpSpPr>
          <p:sp>
            <p:nvSpPr>
              <p:cNvPr id="127" name="Rectangle 76"/>
              <p:cNvSpPr>
                <a:spLocks noChangeArrowheads="1"/>
              </p:cNvSpPr>
              <p:nvPr/>
            </p:nvSpPr>
            <p:spPr bwMode="auto">
              <a:xfrm>
                <a:off x="9356465" y="1713616"/>
                <a:ext cx="671512" cy="76835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28" name="Text Box 84"/>
              <p:cNvSpPr txBox="1">
                <a:spLocks noChangeArrowheads="1"/>
              </p:cNvSpPr>
              <p:nvPr/>
            </p:nvSpPr>
            <p:spPr bwMode="auto">
              <a:xfrm>
                <a:off x="9335908" y="2113250"/>
                <a:ext cx="501650" cy="366712"/>
              </a:xfrm>
              <a:prstGeom prst="rect">
                <a:avLst/>
              </a:prstGeom>
              <a:noFill/>
              <a:ln w="12700" cap="sq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黑体" panose="02010609060101010101" pitchFamily="49" charset="-122"/>
                    <a:cs typeface="+mn-cs"/>
                  </a:rPr>
                  <a:t>EN</a:t>
                </a:r>
                <a:endPara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29" name="Text Box 82"/>
              <p:cNvSpPr txBox="1">
                <a:spLocks noChangeArrowheads="1"/>
              </p:cNvSpPr>
              <p:nvPr/>
            </p:nvSpPr>
            <p:spPr bwMode="auto">
              <a:xfrm>
                <a:off x="9372173" y="1700916"/>
                <a:ext cx="395287" cy="39687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幼圆" panose="02010509060101010101" pitchFamily="49" charset="-122"/>
                    <a:cs typeface="+mn-cs"/>
                  </a:rPr>
                  <a:t>&amp;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幼圆" panose="02010509060101010101" pitchFamily="49" charset="-122"/>
                  <a:cs typeface="+mn-cs"/>
                </a:endParaRPr>
              </a:p>
            </p:txBody>
          </p:sp>
          <p:sp>
            <p:nvSpPr>
              <p:cNvPr id="130" name="AutoShape 83"/>
              <p:cNvSpPr>
                <a:spLocks noChangeArrowheads="1"/>
              </p:cNvSpPr>
              <p:nvPr/>
            </p:nvSpPr>
            <p:spPr bwMode="auto">
              <a:xfrm flipV="1">
                <a:off x="9837667" y="1852076"/>
                <a:ext cx="111125" cy="152400"/>
              </a:xfrm>
              <a:prstGeom prst="triangle">
                <a:avLst>
                  <a:gd name="adj" fmla="val 50000"/>
                </a:avLst>
              </a:prstGeom>
              <a:noFill/>
              <a:ln w="28575" cap="sq">
                <a:solidFill>
                  <a:srgbClr val="3333CC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黑体" panose="02010609060101010101" pitchFamily="49" charset="-122"/>
                  <a:cs typeface="+mn-cs"/>
                </a:endParaRPr>
              </a:p>
            </p:txBody>
          </p:sp>
        </p:grpSp>
      </p:grpSp>
      <p:grpSp>
        <p:nvGrpSpPr>
          <p:cNvPr id="131" name="组合 130"/>
          <p:cNvGrpSpPr/>
          <p:nvPr/>
        </p:nvGrpSpPr>
        <p:grpSpPr>
          <a:xfrm>
            <a:off x="566075" y="5492460"/>
            <a:ext cx="2531871" cy="1351593"/>
            <a:chOff x="6841046" y="4686552"/>
            <a:chExt cx="2531871" cy="1351593"/>
          </a:xfrm>
        </p:grpSpPr>
        <p:sp>
          <p:nvSpPr>
            <p:cNvPr id="132" name="文本框 131"/>
            <p:cNvSpPr txBox="1"/>
            <p:nvPr/>
          </p:nvSpPr>
          <p:spPr>
            <a:xfrm>
              <a:off x="6841046" y="4837712"/>
              <a:ext cx="44435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+mn-lt"/>
                  <a:ea typeface="黑体" panose="02010609060101010101" pitchFamily="49" charset="-122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8968639" y="4837276"/>
              <a:ext cx="40427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latin typeface="+mn-lt"/>
                  <a:ea typeface="黑体" panose="02010609060101010101" pitchFamily="49" charset="-122"/>
                </a:rPr>
                <a:t>F</a:t>
              </a:r>
              <a:endParaRPr lang="zh-CN" altLang="en-US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graphicFrame>
          <p:nvGraphicFramePr>
            <p:cNvPr id="134" name="对象 133"/>
            <p:cNvGraphicFramePr>
              <a:graphicFrameLocks noChangeAspect="1"/>
            </p:cNvGraphicFramePr>
            <p:nvPr/>
          </p:nvGraphicFramePr>
          <p:xfrm>
            <a:off x="7923978" y="5657145"/>
            <a:ext cx="2540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4" name="Equation" r:id="rId19" imgW="6096000" imgH="9144000" progId="Equation.DSMT4">
                    <p:embed/>
                  </p:oleObj>
                </mc:Choice>
                <mc:Fallback>
                  <p:oleObj name="Equation" r:id="rId19" imgW="6096000" imgH="9144000" progId="Equation.DSMT4">
                    <p:embed/>
                    <p:pic>
                      <p:nvPicPr>
                        <p:cNvPr id="0" name="对象 13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923978" y="5657145"/>
                          <a:ext cx="2540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5" name="直接连接符 134"/>
            <p:cNvCxnSpPr/>
            <p:nvPr/>
          </p:nvCxnSpPr>
          <p:spPr bwMode="auto">
            <a:xfrm>
              <a:off x="7148082" y="5127141"/>
              <a:ext cx="1800000" cy="0"/>
            </a:xfrm>
            <a:prstGeom prst="line">
              <a:avLst/>
            </a:prstGeom>
            <a:noFill/>
            <a:ln w="38100" cap="flat" cmpd="sng" algn="ctr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6" name="直接连接符 135"/>
            <p:cNvCxnSpPr/>
            <p:nvPr/>
          </p:nvCxnSpPr>
          <p:spPr bwMode="auto">
            <a:xfrm flipH="1">
              <a:off x="7836716" y="5480722"/>
              <a:ext cx="0" cy="360000"/>
            </a:xfrm>
            <a:prstGeom prst="line">
              <a:avLst/>
            </a:prstGeom>
            <a:noFill/>
            <a:ln w="38100" cap="flat" cmpd="sng" algn="ctr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7" name="组合 136"/>
            <p:cNvGrpSpPr/>
            <p:nvPr/>
          </p:nvGrpSpPr>
          <p:grpSpPr>
            <a:xfrm>
              <a:off x="7603336" y="4686552"/>
              <a:ext cx="692069" cy="781050"/>
              <a:chOff x="9335908" y="1700916"/>
              <a:chExt cx="692069" cy="781050"/>
            </a:xfrm>
          </p:grpSpPr>
          <p:sp>
            <p:nvSpPr>
              <p:cNvPr id="139" name="Rectangle 76"/>
              <p:cNvSpPr>
                <a:spLocks noChangeArrowheads="1"/>
              </p:cNvSpPr>
              <p:nvPr/>
            </p:nvSpPr>
            <p:spPr bwMode="auto">
              <a:xfrm>
                <a:off x="9356465" y="1713616"/>
                <a:ext cx="671512" cy="76835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40" name="Text Box 84"/>
              <p:cNvSpPr txBox="1">
                <a:spLocks noChangeArrowheads="1"/>
              </p:cNvSpPr>
              <p:nvPr/>
            </p:nvSpPr>
            <p:spPr bwMode="auto">
              <a:xfrm>
                <a:off x="9335908" y="2113250"/>
                <a:ext cx="501650" cy="366712"/>
              </a:xfrm>
              <a:prstGeom prst="rect">
                <a:avLst/>
              </a:prstGeom>
              <a:noFill/>
              <a:ln w="12700" cap="sq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黑体" panose="02010609060101010101" pitchFamily="49" charset="-122"/>
                    <a:cs typeface="+mn-cs"/>
                  </a:rPr>
                  <a:t>EN</a:t>
                </a:r>
                <a:endPara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41" name="Text Box 82"/>
              <p:cNvSpPr txBox="1">
                <a:spLocks noChangeArrowheads="1"/>
              </p:cNvSpPr>
              <p:nvPr/>
            </p:nvSpPr>
            <p:spPr bwMode="auto">
              <a:xfrm>
                <a:off x="9372173" y="1700916"/>
                <a:ext cx="395287" cy="39687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幼圆" panose="02010509060101010101" pitchFamily="49" charset="-122"/>
                    <a:cs typeface="+mn-cs"/>
                  </a:rPr>
                  <a:t>&amp;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幼圆" panose="02010509060101010101" pitchFamily="49" charset="-122"/>
                  <a:cs typeface="+mn-cs"/>
                </a:endParaRPr>
              </a:p>
            </p:txBody>
          </p:sp>
          <p:sp>
            <p:nvSpPr>
              <p:cNvPr id="142" name="AutoShape 83"/>
              <p:cNvSpPr>
                <a:spLocks noChangeArrowheads="1"/>
              </p:cNvSpPr>
              <p:nvPr/>
            </p:nvSpPr>
            <p:spPr bwMode="auto">
              <a:xfrm flipV="1">
                <a:off x="9837667" y="1852076"/>
                <a:ext cx="111125" cy="152400"/>
              </a:xfrm>
              <a:prstGeom prst="triangle">
                <a:avLst>
                  <a:gd name="adj" fmla="val 50000"/>
                </a:avLst>
              </a:prstGeom>
              <a:noFill/>
              <a:ln w="28575" cap="sq">
                <a:solidFill>
                  <a:srgbClr val="3333CC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138" name="直接连接符 137"/>
            <p:cNvCxnSpPr/>
            <p:nvPr/>
          </p:nvCxnSpPr>
          <p:spPr>
            <a:xfrm>
              <a:off x="7674107" y="5108957"/>
              <a:ext cx="2855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椭圆 142"/>
          <p:cNvSpPr/>
          <p:nvPr/>
        </p:nvSpPr>
        <p:spPr bwMode="auto">
          <a:xfrm>
            <a:off x="1519625" y="6291693"/>
            <a:ext cx="108000" cy="108000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ldLvl="0" animBg="1"/>
      <p:bldP spid="72" grpId="0"/>
      <p:bldP spid="12" grpId="0"/>
      <p:bldP spid="75" grpId="0"/>
      <p:bldP spid="14" grpId="0"/>
      <p:bldP spid="14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263525"/>
            <a:ext cx="2647950" cy="557213"/>
          </a:xfrm>
          <a:ln>
            <a:noFill/>
          </a:ln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1F08F8"/>
                </a:solidFill>
              </a:rPr>
              <a:t>F=Z</a:t>
            </a:r>
            <a:r>
              <a:rPr lang="zh-CN" altLang="en-US" sz="2800" b="1" dirty="0">
                <a:solidFill>
                  <a:srgbClr val="1F08F8"/>
                </a:solidFill>
              </a:rPr>
              <a:t>时的状态</a:t>
            </a:r>
            <a:endParaRPr lang="zh-CN" altLang="en-US" sz="2800" b="1" dirty="0">
              <a:solidFill>
                <a:srgbClr val="1F08F8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-16002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639702C-352F-43CE-989D-82DB2C1A5AF7}" type="slidenum">
              <a:rPr lang="en-US" altLang="zh-CN" smtClean="0"/>
            </a:fld>
            <a:endParaRPr lang="en-US" altLang="zh-CN"/>
          </a:p>
        </p:txBody>
      </p:sp>
      <p:grpSp>
        <p:nvGrpSpPr>
          <p:cNvPr id="140291" name="Group 3"/>
          <p:cNvGrpSpPr/>
          <p:nvPr/>
        </p:nvGrpSpPr>
        <p:grpSpPr bwMode="auto">
          <a:xfrm>
            <a:off x="1398588" y="706438"/>
            <a:ext cx="2863850" cy="2746375"/>
            <a:chOff x="315" y="564"/>
            <a:chExt cx="1804" cy="1730"/>
          </a:xfrm>
        </p:grpSpPr>
        <p:sp>
          <p:nvSpPr>
            <p:cNvPr id="31808" name="Oval 4"/>
            <p:cNvSpPr>
              <a:spLocks noChangeArrowheads="1"/>
            </p:cNvSpPr>
            <p:nvPr/>
          </p:nvSpPr>
          <p:spPr bwMode="auto">
            <a:xfrm>
              <a:off x="1321" y="1659"/>
              <a:ext cx="91" cy="91"/>
            </a:xfrm>
            <a:prstGeom prst="ellips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809" name="Line 5"/>
            <p:cNvSpPr>
              <a:spLocks noChangeShapeType="1"/>
            </p:cNvSpPr>
            <p:nvPr/>
          </p:nvSpPr>
          <p:spPr bwMode="auto">
            <a:xfrm flipH="1">
              <a:off x="720" y="1710"/>
              <a:ext cx="318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810" name="Line 6"/>
            <p:cNvSpPr>
              <a:spLocks noChangeShapeType="1"/>
            </p:cNvSpPr>
            <p:nvPr/>
          </p:nvSpPr>
          <p:spPr bwMode="auto">
            <a:xfrm flipH="1" flipV="1">
              <a:off x="681" y="2147"/>
              <a:ext cx="515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811" name="Line 7"/>
            <p:cNvSpPr>
              <a:spLocks noChangeShapeType="1"/>
            </p:cNvSpPr>
            <p:nvPr/>
          </p:nvSpPr>
          <p:spPr bwMode="auto">
            <a:xfrm>
              <a:off x="1412" y="1705"/>
              <a:ext cx="226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812" name="Rectangle 8"/>
            <p:cNvSpPr>
              <a:spLocks noChangeArrowheads="1"/>
            </p:cNvSpPr>
            <p:nvPr/>
          </p:nvSpPr>
          <p:spPr bwMode="auto">
            <a:xfrm>
              <a:off x="1049" y="1478"/>
              <a:ext cx="272" cy="454"/>
            </a:xfrm>
            <a:prstGeom prst="rect">
              <a:avLst/>
            </a:prstGeom>
            <a:noFill/>
            <a:ln w="38100">
              <a:solidFill>
                <a:srgbClr val="3333CC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813" name="Oval 9"/>
            <p:cNvSpPr>
              <a:spLocks noChangeArrowheads="1"/>
            </p:cNvSpPr>
            <p:nvPr/>
          </p:nvSpPr>
          <p:spPr bwMode="auto">
            <a:xfrm>
              <a:off x="1139" y="1925"/>
              <a:ext cx="91" cy="91"/>
            </a:xfrm>
            <a:prstGeom prst="ellips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814" name="Line 10"/>
            <p:cNvSpPr>
              <a:spLocks noChangeShapeType="1"/>
            </p:cNvSpPr>
            <p:nvPr/>
          </p:nvSpPr>
          <p:spPr bwMode="auto">
            <a:xfrm flipV="1">
              <a:off x="1184" y="2016"/>
              <a:ext cx="0" cy="136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815" name="Text Box 11"/>
            <p:cNvSpPr txBox="1">
              <a:spLocks noChangeArrowheads="1"/>
            </p:cNvSpPr>
            <p:nvPr/>
          </p:nvSpPr>
          <p:spPr bwMode="auto">
            <a:xfrm>
              <a:off x="315" y="1967"/>
              <a:ext cx="555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“1”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816" name="Freeform 12"/>
            <p:cNvSpPr/>
            <p:nvPr/>
          </p:nvSpPr>
          <p:spPr bwMode="auto">
            <a:xfrm>
              <a:off x="1543" y="793"/>
              <a:ext cx="294" cy="913"/>
            </a:xfrm>
            <a:custGeom>
              <a:avLst/>
              <a:gdLst>
                <a:gd name="T0" fmla="*/ 0 w 294"/>
                <a:gd name="T1" fmla="*/ 913 h 913"/>
                <a:gd name="T2" fmla="*/ 294 w 294"/>
                <a:gd name="T3" fmla="*/ 913 h 913"/>
                <a:gd name="T4" fmla="*/ 294 w 294"/>
                <a:gd name="T5" fmla="*/ 0 h 9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4" h="913">
                  <a:moveTo>
                    <a:pt x="0" y="913"/>
                  </a:moveTo>
                  <a:lnTo>
                    <a:pt x="294" y="913"/>
                  </a:lnTo>
                  <a:lnTo>
                    <a:pt x="294" y="0"/>
                  </a:ln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817" name="Oval 13"/>
            <p:cNvSpPr>
              <a:spLocks noChangeArrowheads="1"/>
            </p:cNvSpPr>
            <p:nvPr/>
          </p:nvSpPr>
          <p:spPr bwMode="auto">
            <a:xfrm>
              <a:off x="1794" y="706"/>
              <a:ext cx="76" cy="76"/>
            </a:xfrm>
            <a:prstGeom prst="ellips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818" name="Rectangle 14"/>
            <p:cNvSpPr>
              <a:spLocks noChangeArrowheads="1"/>
            </p:cNvSpPr>
            <p:nvPr/>
          </p:nvSpPr>
          <p:spPr bwMode="auto">
            <a:xfrm>
              <a:off x="1771" y="1011"/>
              <a:ext cx="109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333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819" name="Text Box 15"/>
            <p:cNvSpPr txBox="1">
              <a:spLocks noChangeArrowheads="1"/>
            </p:cNvSpPr>
            <p:nvPr/>
          </p:nvSpPr>
          <p:spPr bwMode="auto">
            <a:xfrm>
              <a:off x="1446" y="564"/>
              <a:ext cx="577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5V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820" name="Text Box 16"/>
            <p:cNvSpPr txBox="1">
              <a:spLocks noChangeArrowheads="1"/>
            </p:cNvSpPr>
            <p:nvPr/>
          </p:nvSpPr>
          <p:spPr bwMode="auto">
            <a:xfrm>
              <a:off x="1314" y="1706"/>
              <a:ext cx="805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Z=5V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40305" name="Group 17"/>
          <p:cNvGrpSpPr/>
          <p:nvPr/>
        </p:nvGrpSpPr>
        <p:grpSpPr bwMode="auto">
          <a:xfrm>
            <a:off x="4691063" y="1589088"/>
            <a:ext cx="3497262" cy="1658937"/>
            <a:chOff x="1652" y="2141"/>
            <a:chExt cx="2203" cy="1045"/>
          </a:xfrm>
        </p:grpSpPr>
        <p:sp>
          <p:nvSpPr>
            <p:cNvPr id="31794" name="Oval 18"/>
            <p:cNvSpPr>
              <a:spLocks noChangeArrowheads="1"/>
            </p:cNvSpPr>
            <p:nvPr/>
          </p:nvSpPr>
          <p:spPr bwMode="auto">
            <a:xfrm>
              <a:off x="2658" y="2398"/>
              <a:ext cx="91" cy="91"/>
            </a:xfrm>
            <a:prstGeom prst="ellips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95" name="Line 19"/>
            <p:cNvSpPr>
              <a:spLocks noChangeShapeType="1"/>
            </p:cNvSpPr>
            <p:nvPr/>
          </p:nvSpPr>
          <p:spPr bwMode="auto">
            <a:xfrm flipH="1">
              <a:off x="2057" y="2449"/>
              <a:ext cx="318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96" name="Line 20"/>
            <p:cNvSpPr>
              <a:spLocks noChangeShapeType="1"/>
            </p:cNvSpPr>
            <p:nvPr/>
          </p:nvSpPr>
          <p:spPr bwMode="auto">
            <a:xfrm flipH="1" flipV="1">
              <a:off x="2018" y="2886"/>
              <a:ext cx="515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97" name="Line 21"/>
            <p:cNvSpPr>
              <a:spLocks noChangeShapeType="1"/>
            </p:cNvSpPr>
            <p:nvPr/>
          </p:nvSpPr>
          <p:spPr bwMode="auto">
            <a:xfrm>
              <a:off x="2728" y="2434"/>
              <a:ext cx="67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98" name="Rectangle 22"/>
            <p:cNvSpPr>
              <a:spLocks noChangeArrowheads="1"/>
            </p:cNvSpPr>
            <p:nvPr/>
          </p:nvSpPr>
          <p:spPr bwMode="auto">
            <a:xfrm>
              <a:off x="2386" y="2217"/>
              <a:ext cx="272" cy="454"/>
            </a:xfrm>
            <a:prstGeom prst="rect">
              <a:avLst/>
            </a:prstGeom>
            <a:noFill/>
            <a:ln w="38100">
              <a:solidFill>
                <a:srgbClr val="3333CC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99" name="Oval 23"/>
            <p:cNvSpPr>
              <a:spLocks noChangeArrowheads="1"/>
            </p:cNvSpPr>
            <p:nvPr/>
          </p:nvSpPr>
          <p:spPr bwMode="auto">
            <a:xfrm>
              <a:off x="2476" y="2664"/>
              <a:ext cx="91" cy="91"/>
            </a:xfrm>
            <a:prstGeom prst="ellips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800" name="Line 24"/>
            <p:cNvSpPr>
              <a:spLocks noChangeShapeType="1"/>
            </p:cNvSpPr>
            <p:nvPr/>
          </p:nvSpPr>
          <p:spPr bwMode="auto">
            <a:xfrm flipV="1">
              <a:off x="2521" y="2755"/>
              <a:ext cx="0" cy="136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801" name="Text Box 25"/>
            <p:cNvSpPr txBox="1">
              <a:spLocks noChangeArrowheads="1"/>
            </p:cNvSpPr>
            <p:nvPr/>
          </p:nvSpPr>
          <p:spPr bwMode="auto">
            <a:xfrm>
              <a:off x="1652" y="2706"/>
              <a:ext cx="555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“1”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802" name="Text Box 26"/>
            <p:cNvSpPr txBox="1">
              <a:spLocks noChangeArrowheads="1"/>
            </p:cNvSpPr>
            <p:nvPr/>
          </p:nvSpPr>
          <p:spPr bwMode="auto">
            <a:xfrm>
              <a:off x="2684" y="2141"/>
              <a:ext cx="903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Z=1.4V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803" name="Line 27"/>
            <p:cNvSpPr>
              <a:spLocks noChangeShapeType="1"/>
            </p:cNvSpPr>
            <p:nvPr/>
          </p:nvSpPr>
          <p:spPr bwMode="auto">
            <a:xfrm>
              <a:off x="3095" y="2435"/>
              <a:ext cx="413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804" name="Rectangle 28"/>
            <p:cNvSpPr>
              <a:spLocks noChangeArrowheads="1"/>
            </p:cNvSpPr>
            <p:nvPr/>
          </p:nvSpPr>
          <p:spPr bwMode="auto">
            <a:xfrm>
              <a:off x="3508" y="2283"/>
              <a:ext cx="261" cy="479"/>
            </a:xfrm>
            <a:prstGeom prst="rect">
              <a:avLst/>
            </a:prstGeom>
            <a:noFill/>
            <a:ln w="38100">
              <a:solidFill>
                <a:srgbClr val="3333CC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805" name="Oval 29"/>
            <p:cNvSpPr>
              <a:spLocks noChangeArrowheads="1"/>
            </p:cNvSpPr>
            <p:nvPr/>
          </p:nvSpPr>
          <p:spPr bwMode="auto">
            <a:xfrm>
              <a:off x="3764" y="2464"/>
              <a:ext cx="91" cy="91"/>
            </a:xfrm>
            <a:prstGeom prst="ellips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806" name="Freeform 30"/>
            <p:cNvSpPr/>
            <p:nvPr/>
          </p:nvSpPr>
          <p:spPr bwMode="auto">
            <a:xfrm>
              <a:off x="3269" y="2609"/>
              <a:ext cx="239" cy="272"/>
            </a:xfrm>
            <a:custGeom>
              <a:avLst/>
              <a:gdLst>
                <a:gd name="T0" fmla="*/ 239 w 239"/>
                <a:gd name="T1" fmla="*/ 0 h 272"/>
                <a:gd name="T2" fmla="*/ 0 w 239"/>
                <a:gd name="T3" fmla="*/ 0 h 272"/>
                <a:gd name="T4" fmla="*/ 0 w 239"/>
                <a:gd name="T5" fmla="*/ 272 h 2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9" h="272">
                  <a:moveTo>
                    <a:pt x="239" y="0"/>
                  </a:moveTo>
                  <a:lnTo>
                    <a:pt x="0" y="0"/>
                  </a:lnTo>
                  <a:lnTo>
                    <a:pt x="0" y="272"/>
                  </a:ln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807" name="Text Box 31"/>
            <p:cNvSpPr txBox="1">
              <a:spLocks noChangeArrowheads="1"/>
            </p:cNvSpPr>
            <p:nvPr/>
          </p:nvSpPr>
          <p:spPr bwMode="auto">
            <a:xfrm>
              <a:off x="3030" y="2859"/>
              <a:ext cx="555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“1”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40341" name="Group 53"/>
          <p:cNvGrpSpPr/>
          <p:nvPr/>
        </p:nvGrpSpPr>
        <p:grpSpPr bwMode="auto">
          <a:xfrm>
            <a:off x="4710113" y="4176713"/>
            <a:ext cx="3497262" cy="1658937"/>
            <a:chOff x="1652" y="2141"/>
            <a:chExt cx="2203" cy="1045"/>
          </a:xfrm>
        </p:grpSpPr>
        <p:sp>
          <p:nvSpPr>
            <p:cNvPr id="31760" name="Oval 54"/>
            <p:cNvSpPr>
              <a:spLocks noChangeArrowheads="1"/>
            </p:cNvSpPr>
            <p:nvPr/>
          </p:nvSpPr>
          <p:spPr bwMode="auto">
            <a:xfrm>
              <a:off x="2658" y="2398"/>
              <a:ext cx="91" cy="91"/>
            </a:xfrm>
            <a:prstGeom prst="ellips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61" name="Line 55"/>
            <p:cNvSpPr>
              <a:spLocks noChangeShapeType="1"/>
            </p:cNvSpPr>
            <p:nvPr/>
          </p:nvSpPr>
          <p:spPr bwMode="auto">
            <a:xfrm flipH="1">
              <a:off x="2057" y="2449"/>
              <a:ext cx="318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62" name="Line 56"/>
            <p:cNvSpPr>
              <a:spLocks noChangeShapeType="1"/>
            </p:cNvSpPr>
            <p:nvPr/>
          </p:nvSpPr>
          <p:spPr bwMode="auto">
            <a:xfrm flipH="1" flipV="1">
              <a:off x="2018" y="2886"/>
              <a:ext cx="515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63" name="Line 57"/>
            <p:cNvSpPr>
              <a:spLocks noChangeShapeType="1"/>
            </p:cNvSpPr>
            <p:nvPr/>
          </p:nvSpPr>
          <p:spPr bwMode="auto">
            <a:xfrm>
              <a:off x="2728" y="2434"/>
              <a:ext cx="671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64" name="Rectangle 58"/>
            <p:cNvSpPr>
              <a:spLocks noChangeArrowheads="1"/>
            </p:cNvSpPr>
            <p:nvPr/>
          </p:nvSpPr>
          <p:spPr bwMode="auto">
            <a:xfrm>
              <a:off x="2386" y="2217"/>
              <a:ext cx="272" cy="454"/>
            </a:xfrm>
            <a:prstGeom prst="rect">
              <a:avLst/>
            </a:prstGeom>
            <a:noFill/>
            <a:ln w="38100">
              <a:solidFill>
                <a:srgbClr val="3333CC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65" name="Oval 59"/>
            <p:cNvSpPr>
              <a:spLocks noChangeArrowheads="1"/>
            </p:cNvSpPr>
            <p:nvPr/>
          </p:nvSpPr>
          <p:spPr bwMode="auto">
            <a:xfrm>
              <a:off x="2476" y="2664"/>
              <a:ext cx="91" cy="91"/>
            </a:xfrm>
            <a:prstGeom prst="ellips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66" name="Line 60"/>
            <p:cNvSpPr>
              <a:spLocks noChangeShapeType="1"/>
            </p:cNvSpPr>
            <p:nvPr/>
          </p:nvSpPr>
          <p:spPr bwMode="auto">
            <a:xfrm flipV="1">
              <a:off x="2521" y="2755"/>
              <a:ext cx="0" cy="136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67" name="Text Box 61"/>
            <p:cNvSpPr txBox="1">
              <a:spLocks noChangeArrowheads="1"/>
            </p:cNvSpPr>
            <p:nvPr/>
          </p:nvSpPr>
          <p:spPr bwMode="auto">
            <a:xfrm>
              <a:off x="1652" y="2706"/>
              <a:ext cx="555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“1”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68" name="Text Box 62"/>
            <p:cNvSpPr txBox="1">
              <a:spLocks noChangeArrowheads="1"/>
            </p:cNvSpPr>
            <p:nvPr/>
          </p:nvSpPr>
          <p:spPr bwMode="auto">
            <a:xfrm>
              <a:off x="2684" y="2141"/>
              <a:ext cx="903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Z=0V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69" name="Line 63"/>
            <p:cNvSpPr>
              <a:spLocks noChangeShapeType="1"/>
            </p:cNvSpPr>
            <p:nvPr/>
          </p:nvSpPr>
          <p:spPr bwMode="auto">
            <a:xfrm>
              <a:off x="3095" y="2435"/>
              <a:ext cx="413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70" name="Rectangle 64"/>
            <p:cNvSpPr>
              <a:spLocks noChangeArrowheads="1"/>
            </p:cNvSpPr>
            <p:nvPr/>
          </p:nvSpPr>
          <p:spPr bwMode="auto">
            <a:xfrm>
              <a:off x="3508" y="2283"/>
              <a:ext cx="261" cy="479"/>
            </a:xfrm>
            <a:prstGeom prst="rect">
              <a:avLst/>
            </a:prstGeom>
            <a:noFill/>
            <a:ln w="38100">
              <a:solidFill>
                <a:srgbClr val="3333CC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71" name="Oval 65"/>
            <p:cNvSpPr>
              <a:spLocks noChangeArrowheads="1"/>
            </p:cNvSpPr>
            <p:nvPr/>
          </p:nvSpPr>
          <p:spPr bwMode="auto">
            <a:xfrm>
              <a:off x="3764" y="2464"/>
              <a:ext cx="91" cy="91"/>
            </a:xfrm>
            <a:prstGeom prst="ellips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72" name="Freeform 66"/>
            <p:cNvSpPr/>
            <p:nvPr/>
          </p:nvSpPr>
          <p:spPr bwMode="auto">
            <a:xfrm>
              <a:off x="3269" y="2609"/>
              <a:ext cx="239" cy="272"/>
            </a:xfrm>
            <a:custGeom>
              <a:avLst/>
              <a:gdLst>
                <a:gd name="T0" fmla="*/ 239 w 239"/>
                <a:gd name="T1" fmla="*/ 0 h 272"/>
                <a:gd name="T2" fmla="*/ 0 w 239"/>
                <a:gd name="T3" fmla="*/ 0 h 272"/>
                <a:gd name="T4" fmla="*/ 0 w 239"/>
                <a:gd name="T5" fmla="*/ 272 h 2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9" h="272">
                  <a:moveTo>
                    <a:pt x="239" y="0"/>
                  </a:moveTo>
                  <a:lnTo>
                    <a:pt x="0" y="0"/>
                  </a:lnTo>
                  <a:lnTo>
                    <a:pt x="0" y="272"/>
                  </a:ln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73" name="Text Box 67"/>
            <p:cNvSpPr txBox="1">
              <a:spLocks noChangeArrowheads="1"/>
            </p:cNvSpPr>
            <p:nvPr/>
          </p:nvSpPr>
          <p:spPr bwMode="auto">
            <a:xfrm>
              <a:off x="3030" y="2859"/>
              <a:ext cx="555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“0”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96" name="Group 32"/>
          <p:cNvGrpSpPr/>
          <p:nvPr/>
        </p:nvGrpSpPr>
        <p:grpSpPr bwMode="auto">
          <a:xfrm>
            <a:off x="367507" y="3607812"/>
            <a:ext cx="3857625" cy="2709863"/>
            <a:chOff x="3080" y="271"/>
            <a:chExt cx="2430" cy="1707"/>
          </a:xfrm>
        </p:grpSpPr>
        <p:sp>
          <p:nvSpPr>
            <p:cNvPr id="97" name="Text Box 33"/>
            <p:cNvSpPr txBox="1">
              <a:spLocks noChangeArrowheads="1"/>
            </p:cNvSpPr>
            <p:nvPr/>
          </p:nvSpPr>
          <p:spPr bwMode="auto">
            <a:xfrm>
              <a:off x="4055" y="500"/>
              <a:ext cx="500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8" name="Group 34"/>
            <p:cNvGrpSpPr/>
            <p:nvPr/>
          </p:nvGrpSpPr>
          <p:grpSpPr bwMode="auto">
            <a:xfrm>
              <a:off x="4190" y="710"/>
              <a:ext cx="549" cy="560"/>
              <a:chOff x="4059" y="2688"/>
              <a:chExt cx="680" cy="560"/>
            </a:xfrm>
          </p:grpSpPr>
          <p:sp>
            <p:nvSpPr>
              <p:cNvPr id="112" name="Line 35"/>
              <p:cNvSpPr>
                <a:spLocks noChangeShapeType="1"/>
              </p:cNvSpPr>
              <p:nvPr/>
            </p:nvSpPr>
            <p:spPr bwMode="auto">
              <a:xfrm flipH="1">
                <a:off x="4059" y="3067"/>
                <a:ext cx="226" cy="181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3" name="Line 36"/>
              <p:cNvSpPr>
                <a:spLocks noChangeShapeType="1"/>
              </p:cNvSpPr>
              <p:nvPr/>
            </p:nvSpPr>
            <p:spPr bwMode="auto">
              <a:xfrm flipH="1">
                <a:off x="4195" y="3067"/>
                <a:ext cx="226" cy="181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4" name="Line 37"/>
              <p:cNvSpPr>
                <a:spLocks noChangeShapeType="1"/>
              </p:cNvSpPr>
              <p:nvPr/>
            </p:nvSpPr>
            <p:spPr bwMode="auto">
              <a:xfrm>
                <a:off x="4195" y="3067"/>
                <a:ext cx="453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5" name="Line 38"/>
              <p:cNvSpPr>
                <a:spLocks noChangeShapeType="1"/>
              </p:cNvSpPr>
              <p:nvPr/>
            </p:nvSpPr>
            <p:spPr bwMode="auto">
              <a:xfrm>
                <a:off x="4512" y="3067"/>
                <a:ext cx="227" cy="181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6" name="Line 39"/>
              <p:cNvSpPr>
                <a:spLocks noChangeShapeType="1"/>
              </p:cNvSpPr>
              <p:nvPr/>
            </p:nvSpPr>
            <p:spPr bwMode="auto">
              <a:xfrm flipV="1">
                <a:off x="4416" y="2688"/>
                <a:ext cx="0" cy="363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9" name="Freeform 40"/>
            <p:cNvSpPr/>
            <p:nvPr/>
          </p:nvSpPr>
          <p:spPr bwMode="auto">
            <a:xfrm>
              <a:off x="4478" y="457"/>
              <a:ext cx="315" cy="403"/>
            </a:xfrm>
            <a:custGeom>
              <a:avLst/>
              <a:gdLst>
                <a:gd name="T0" fmla="*/ 0 w 315"/>
                <a:gd name="T1" fmla="*/ 403 h 403"/>
                <a:gd name="T2" fmla="*/ 0 w 315"/>
                <a:gd name="T3" fmla="*/ 0 h 403"/>
                <a:gd name="T4" fmla="*/ 315 w 315"/>
                <a:gd name="T5" fmla="*/ 0 h 4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5" h="403">
                  <a:moveTo>
                    <a:pt x="0" y="403"/>
                  </a:moveTo>
                  <a:lnTo>
                    <a:pt x="0" y="0"/>
                  </a:lnTo>
                  <a:lnTo>
                    <a:pt x="315" y="0"/>
                  </a:ln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Rectangle 41"/>
            <p:cNvSpPr>
              <a:spLocks noChangeArrowheads="1"/>
            </p:cNvSpPr>
            <p:nvPr/>
          </p:nvSpPr>
          <p:spPr bwMode="auto">
            <a:xfrm>
              <a:off x="4413" y="532"/>
              <a:ext cx="109" cy="304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3333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Text Box 42"/>
            <p:cNvSpPr txBox="1">
              <a:spLocks noChangeArrowheads="1"/>
            </p:cNvSpPr>
            <p:nvPr/>
          </p:nvSpPr>
          <p:spPr bwMode="auto">
            <a:xfrm>
              <a:off x="4392" y="1129"/>
              <a:ext cx="413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Text Box 43"/>
            <p:cNvSpPr txBox="1">
              <a:spLocks noChangeArrowheads="1"/>
            </p:cNvSpPr>
            <p:nvPr/>
          </p:nvSpPr>
          <p:spPr bwMode="auto">
            <a:xfrm>
              <a:off x="4782" y="271"/>
              <a:ext cx="728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+5V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Line 44"/>
            <p:cNvSpPr>
              <a:spLocks noChangeShapeType="1"/>
            </p:cNvSpPr>
            <p:nvPr/>
          </p:nvSpPr>
          <p:spPr bwMode="auto">
            <a:xfrm flipH="1">
              <a:off x="3848" y="1261"/>
              <a:ext cx="369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Freeform 45"/>
            <p:cNvSpPr/>
            <p:nvPr/>
          </p:nvSpPr>
          <p:spPr bwMode="auto">
            <a:xfrm>
              <a:off x="4085" y="1260"/>
              <a:ext cx="240" cy="403"/>
            </a:xfrm>
            <a:custGeom>
              <a:avLst/>
              <a:gdLst>
                <a:gd name="T0" fmla="*/ 240 w 240"/>
                <a:gd name="T1" fmla="*/ 0 h 403"/>
                <a:gd name="T2" fmla="*/ 240 w 240"/>
                <a:gd name="T3" fmla="*/ 109 h 403"/>
                <a:gd name="T4" fmla="*/ 0 w 240"/>
                <a:gd name="T5" fmla="*/ 109 h 403"/>
                <a:gd name="T6" fmla="*/ 0 w 240"/>
                <a:gd name="T7" fmla="*/ 403 h 4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403">
                  <a:moveTo>
                    <a:pt x="240" y="0"/>
                  </a:moveTo>
                  <a:lnTo>
                    <a:pt x="240" y="109"/>
                  </a:lnTo>
                  <a:lnTo>
                    <a:pt x="0" y="109"/>
                  </a:lnTo>
                  <a:lnTo>
                    <a:pt x="0" y="403"/>
                  </a:ln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Line 46"/>
            <p:cNvSpPr>
              <a:spLocks noChangeShapeType="1"/>
            </p:cNvSpPr>
            <p:nvPr/>
          </p:nvSpPr>
          <p:spPr bwMode="auto">
            <a:xfrm>
              <a:off x="3989" y="1663"/>
              <a:ext cx="195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Line 47"/>
            <p:cNvSpPr>
              <a:spLocks noChangeShapeType="1"/>
            </p:cNvSpPr>
            <p:nvPr/>
          </p:nvSpPr>
          <p:spPr bwMode="auto">
            <a:xfrm>
              <a:off x="4043" y="1717"/>
              <a:ext cx="87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Line 48"/>
            <p:cNvSpPr>
              <a:spLocks noChangeShapeType="1"/>
            </p:cNvSpPr>
            <p:nvPr/>
          </p:nvSpPr>
          <p:spPr bwMode="auto">
            <a:xfrm>
              <a:off x="4086" y="1717"/>
              <a:ext cx="0" cy="261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Line 49"/>
            <p:cNvSpPr>
              <a:spLocks noChangeShapeType="1"/>
            </p:cNvSpPr>
            <p:nvPr/>
          </p:nvSpPr>
          <p:spPr bwMode="auto">
            <a:xfrm>
              <a:off x="4032" y="1978"/>
              <a:ext cx="12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Text Box 50"/>
            <p:cNvSpPr txBox="1">
              <a:spLocks noChangeArrowheads="1"/>
            </p:cNvSpPr>
            <p:nvPr/>
          </p:nvSpPr>
          <p:spPr bwMode="auto">
            <a:xfrm>
              <a:off x="4162" y="1521"/>
              <a:ext cx="577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3.6V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Text Box 51"/>
            <p:cNvSpPr txBox="1">
              <a:spLocks noChangeArrowheads="1"/>
            </p:cNvSpPr>
            <p:nvPr/>
          </p:nvSpPr>
          <p:spPr bwMode="auto">
            <a:xfrm>
              <a:off x="4503" y="815"/>
              <a:ext cx="577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2.1V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Text Box 52"/>
            <p:cNvSpPr txBox="1">
              <a:spLocks noChangeArrowheads="1"/>
            </p:cNvSpPr>
            <p:nvPr/>
          </p:nvSpPr>
          <p:spPr bwMode="auto">
            <a:xfrm>
              <a:off x="3080" y="1120"/>
              <a:ext cx="793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Z=1.4V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7" name="Group 68"/>
          <p:cNvGrpSpPr/>
          <p:nvPr/>
        </p:nvGrpSpPr>
        <p:grpSpPr bwMode="auto">
          <a:xfrm>
            <a:off x="437621" y="4376162"/>
            <a:ext cx="3324226" cy="1849438"/>
            <a:chOff x="177" y="2487"/>
            <a:chExt cx="2094" cy="1165"/>
          </a:xfrm>
        </p:grpSpPr>
        <p:sp>
          <p:nvSpPr>
            <p:cNvPr id="118" name="Line 70"/>
            <p:cNvSpPr>
              <a:spLocks noChangeShapeType="1"/>
            </p:cNvSpPr>
            <p:nvPr/>
          </p:nvSpPr>
          <p:spPr bwMode="auto">
            <a:xfrm>
              <a:off x="1141" y="3293"/>
              <a:ext cx="0" cy="35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Rectangle 71"/>
            <p:cNvSpPr>
              <a:spLocks noChangeArrowheads="1"/>
            </p:cNvSpPr>
            <p:nvPr/>
          </p:nvSpPr>
          <p:spPr bwMode="auto">
            <a:xfrm>
              <a:off x="1554" y="2663"/>
              <a:ext cx="489" cy="174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Text Box 72"/>
            <p:cNvSpPr txBox="1">
              <a:spLocks noChangeArrowheads="1"/>
            </p:cNvSpPr>
            <p:nvPr/>
          </p:nvSpPr>
          <p:spPr bwMode="auto">
            <a:xfrm>
              <a:off x="1608" y="2487"/>
              <a:ext cx="663" cy="288"/>
            </a:xfrm>
            <a:prstGeom prst="rect">
              <a:avLst/>
            </a:prstGeom>
            <a:solidFill>
              <a:schemeClr val="bg1"/>
            </a:solidFill>
            <a:ln w="381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0.7V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Rectangle 73"/>
            <p:cNvSpPr>
              <a:spLocks noChangeArrowheads="1"/>
            </p:cNvSpPr>
            <p:nvPr/>
          </p:nvSpPr>
          <p:spPr bwMode="auto">
            <a:xfrm>
              <a:off x="372" y="2913"/>
              <a:ext cx="652" cy="21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Text Box 74"/>
            <p:cNvSpPr txBox="1">
              <a:spLocks noChangeArrowheads="1"/>
            </p:cNvSpPr>
            <p:nvPr/>
          </p:nvSpPr>
          <p:spPr bwMode="auto">
            <a:xfrm>
              <a:off x="177" y="2865"/>
              <a:ext cx="651" cy="288"/>
            </a:xfrm>
            <a:prstGeom prst="rect">
              <a:avLst/>
            </a:prstGeom>
            <a:solidFill>
              <a:schemeClr val="bg1"/>
            </a:solidFill>
            <a:ln w="381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Z=0V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-16002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639702C-352F-43CE-989D-82DB2C1A5AF7}" type="slidenum">
              <a:rPr lang="en-US" altLang="zh-CN" smtClean="0"/>
            </a:fld>
            <a:endParaRPr lang="en-US" altLang="zh-CN"/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326539" y="0"/>
            <a:ext cx="2017713" cy="51911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开关参数：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9300" name="Text Box 36"/>
          <p:cNvSpPr txBox="1">
            <a:spLocks noChangeArrowheads="1"/>
          </p:cNvSpPr>
          <p:nvPr/>
        </p:nvSpPr>
        <p:spPr bwMode="auto">
          <a:xfrm>
            <a:off x="108272" y="2591283"/>
            <a:ext cx="5714987" cy="52322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pZL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—F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由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Z(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高阻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有效 延迟时间。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139301" name="Text Box 37"/>
          <p:cNvSpPr txBox="1">
            <a:spLocks noChangeArrowheads="1"/>
          </p:cNvSpPr>
          <p:nvPr/>
        </p:nvSpPr>
        <p:spPr bwMode="auto">
          <a:xfrm>
            <a:off x="144771" y="3430311"/>
            <a:ext cx="5041900" cy="52322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pLZ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—F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由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有效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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Z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延迟时间。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139304" name="Group 40"/>
          <p:cNvGrpSpPr/>
          <p:nvPr/>
        </p:nvGrpSpPr>
        <p:grpSpPr bwMode="auto">
          <a:xfrm>
            <a:off x="5023952" y="694069"/>
            <a:ext cx="3498850" cy="2089150"/>
            <a:chOff x="3556" y="1533"/>
            <a:chExt cx="2204" cy="1316"/>
          </a:xfrm>
        </p:grpSpPr>
        <p:sp>
          <p:nvSpPr>
            <p:cNvPr id="30753" name="Freeform 41"/>
            <p:cNvSpPr/>
            <p:nvPr/>
          </p:nvSpPr>
          <p:spPr bwMode="auto">
            <a:xfrm>
              <a:off x="3925" y="1708"/>
              <a:ext cx="1489" cy="261"/>
            </a:xfrm>
            <a:custGeom>
              <a:avLst/>
              <a:gdLst>
                <a:gd name="T0" fmla="*/ 0 w 1880"/>
                <a:gd name="T1" fmla="*/ 0 h 315"/>
                <a:gd name="T2" fmla="*/ 167 w 1880"/>
                <a:gd name="T3" fmla="*/ 0 h 315"/>
                <a:gd name="T4" fmla="*/ 243 w 1880"/>
                <a:gd name="T5" fmla="*/ 148 h 315"/>
                <a:gd name="T6" fmla="*/ 505 w 1880"/>
                <a:gd name="T7" fmla="*/ 148 h 315"/>
                <a:gd name="T8" fmla="*/ 569 w 1880"/>
                <a:gd name="T9" fmla="*/ 0 h 315"/>
                <a:gd name="T10" fmla="*/ 740 w 1880"/>
                <a:gd name="T11" fmla="*/ 0 h 3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80" h="315">
                  <a:moveTo>
                    <a:pt x="0" y="0"/>
                  </a:moveTo>
                  <a:lnTo>
                    <a:pt x="424" y="0"/>
                  </a:lnTo>
                  <a:lnTo>
                    <a:pt x="619" y="315"/>
                  </a:lnTo>
                  <a:lnTo>
                    <a:pt x="1282" y="315"/>
                  </a:lnTo>
                  <a:lnTo>
                    <a:pt x="1445" y="0"/>
                  </a:lnTo>
                  <a:lnTo>
                    <a:pt x="1880" y="0"/>
                  </a:ln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754" name="Text Box 42"/>
            <p:cNvSpPr txBox="1">
              <a:spLocks noChangeArrowheads="1"/>
            </p:cNvSpPr>
            <p:nvPr/>
          </p:nvSpPr>
          <p:spPr bwMode="auto">
            <a:xfrm>
              <a:off x="3718" y="1533"/>
              <a:ext cx="326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G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755" name="Text Box 43"/>
            <p:cNvSpPr txBox="1">
              <a:spLocks noChangeArrowheads="1"/>
            </p:cNvSpPr>
            <p:nvPr/>
          </p:nvSpPr>
          <p:spPr bwMode="auto">
            <a:xfrm>
              <a:off x="3556" y="1924"/>
              <a:ext cx="326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F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756" name="Freeform 44"/>
            <p:cNvSpPr/>
            <p:nvPr/>
          </p:nvSpPr>
          <p:spPr bwMode="auto">
            <a:xfrm>
              <a:off x="3784" y="2043"/>
              <a:ext cx="1814" cy="337"/>
            </a:xfrm>
            <a:custGeom>
              <a:avLst/>
              <a:gdLst>
                <a:gd name="T0" fmla="*/ 0 w 1825"/>
                <a:gd name="T1" fmla="*/ 0 h 337"/>
                <a:gd name="T2" fmla="*/ 581 w 1825"/>
                <a:gd name="T3" fmla="*/ 0 h 337"/>
                <a:gd name="T4" fmla="*/ 712 w 1825"/>
                <a:gd name="T5" fmla="*/ 337 h 337"/>
                <a:gd name="T6" fmla="*/ 1210 w 1825"/>
                <a:gd name="T7" fmla="*/ 337 h 337"/>
                <a:gd name="T8" fmla="*/ 1337 w 1825"/>
                <a:gd name="T9" fmla="*/ 131 h 337"/>
                <a:gd name="T10" fmla="*/ 1781 w 1825"/>
                <a:gd name="T11" fmla="*/ 131 h 3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25" h="337">
                  <a:moveTo>
                    <a:pt x="0" y="0"/>
                  </a:moveTo>
                  <a:lnTo>
                    <a:pt x="597" y="0"/>
                  </a:lnTo>
                  <a:lnTo>
                    <a:pt x="728" y="337"/>
                  </a:lnTo>
                  <a:lnTo>
                    <a:pt x="1238" y="337"/>
                  </a:lnTo>
                  <a:lnTo>
                    <a:pt x="1369" y="131"/>
                  </a:lnTo>
                  <a:lnTo>
                    <a:pt x="1825" y="131"/>
                  </a:ln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757" name="Text Box 45"/>
            <p:cNvSpPr txBox="1">
              <a:spLocks noChangeArrowheads="1"/>
            </p:cNvSpPr>
            <p:nvPr/>
          </p:nvSpPr>
          <p:spPr bwMode="auto">
            <a:xfrm>
              <a:off x="3728" y="1827"/>
              <a:ext cx="804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Z=5V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758" name="Text Box 46"/>
            <p:cNvSpPr txBox="1">
              <a:spLocks noChangeArrowheads="1"/>
            </p:cNvSpPr>
            <p:nvPr/>
          </p:nvSpPr>
          <p:spPr bwMode="auto">
            <a:xfrm>
              <a:off x="5086" y="1946"/>
              <a:ext cx="674" cy="25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Z=1.4V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759" name="Line 47"/>
            <p:cNvSpPr>
              <a:spLocks noChangeShapeType="1"/>
            </p:cNvSpPr>
            <p:nvPr/>
          </p:nvSpPr>
          <p:spPr bwMode="auto">
            <a:xfrm flipH="1">
              <a:off x="4303" y="1782"/>
              <a:ext cx="11" cy="80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760" name="Line 48"/>
            <p:cNvSpPr>
              <a:spLocks noChangeShapeType="1"/>
            </p:cNvSpPr>
            <p:nvPr/>
          </p:nvSpPr>
          <p:spPr bwMode="auto">
            <a:xfrm flipH="1">
              <a:off x="5010" y="1849"/>
              <a:ext cx="0" cy="80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761" name="Line 49"/>
            <p:cNvSpPr>
              <a:spLocks noChangeShapeType="1"/>
            </p:cNvSpPr>
            <p:nvPr/>
          </p:nvSpPr>
          <p:spPr bwMode="auto">
            <a:xfrm>
              <a:off x="4436" y="2144"/>
              <a:ext cx="0" cy="41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762" name="Line 50"/>
            <p:cNvSpPr>
              <a:spLocks noChangeShapeType="1"/>
            </p:cNvSpPr>
            <p:nvPr/>
          </p:nvSpPr>
          <p:spPr bwMode="auto">
            <a:xfrm>
              <a:off x="5110" y="2224"/>
              <a:ext cx="0" cy="41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763" name="Line 51"/>
            <p:cNvSpPr>
              <a:spLocks noChangeShapeType="1"/>
            </p:cNvSpPr>
            <p:nvPr/>
          </p:nvSpPr>
          <p:spPr bwMode="auto">
            <a:xfrm flipH="1">
              <a:off x="5076" y="2522"/>
              <a:ext cx="26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764" name="Line 52"/>
            <p:cNvSpPr>
              <a:spLocks noChangeShapeType="1"/>
            </p:cNvSpPr>
            <p:nvPr/>
          </p:nvSpPr>
          <p:spPr bwMode="auto">
            <a:xfrm flipH="1">
              <a:off x="4402" y="2500"/>
              <a:ext cx="26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765" name="Line 53"/>
            <p:cNvSpPr>
              <a:spLocks noChangeShapeType="1"/>
            </p:cNvSpPr>
            <p:nvPr/>
          </p:nvSpPr>
          <p:spPr bwMode="auto">
            <a:xfrm>
              <a:off x="4033" y="2501"/>
              <a:ext cx="26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766" name="Line 54"/>
            <p:cNvSpPr>
              <a:spLocks noChangeShapeType="1"/>
            </p:cNvSpPr>
            <p:nvPr/>
          </p:nvSpPr>
          <p:spPr bwMode="auto">
            <a:xfrm>
              <a:off x="4739" y="2512"/>
              <a:ext cx="26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767" name="Text Box 55"/>
            <p:cNvSpPr txBox="1">
              <a:spLocks noChangeArrowheads="1"/>
            </p:cNvSpPr>
            <p:nvPr/>
          </p:nvSpPr>
          <p:spPr bwMode="auto">
            <a:xfrm>
              <a:off x="4141" y="2512"/>
              <a:ext cx="500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t</a:t>
              </a:r>
              <a:r>
                <a:rPr kumimoji="1" lang="en-US" altLang="zh-CN" sz="2800" b="1" i="0" u="none" strike="noStrike" kern="1200" cap="none" spc="0" normalizeH="0" baseline="-2500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pZL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768" name="Text Box 56"/>
            <p:cNvSpPr txBox="1">
              <a:spLocks noChangeArrowheads="1"/>
            </p:cNvSpPr>
            <p:nvPr/>
          </p:nvSpPr>
          <p:spPr bwMode="auto">
            <a:xfrm>
              <a:off x="4804" y="2522"/>
              <a:ext cx="706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t</a:t>
              </a:r>
              <a:r>
                <a:rPr kumimoji="1" lang="en-US" altLang="zh-CN" sz="2800" b="1" i="0" u="none" strike="noStrike" kern="1200" cap="none" spc="0" normalizeH="0" baseline="-2500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pLZ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769" name="Line 57"/>
            <p:cNvSpPr>
              <a:spLocks noChangeShapeType="1"/>
            </p:cNvSpPr>
            <p:nvPr/>
          </p:nvSpPr>
          <p:spPr bwMode="auto">
            <a:xfrm>
              <a:off x="3773" y="1587"/>
              <a:ext cx="152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39322" name="Group 58"/>
          <p:cNvGrpSpPr/>
          <p:nvPr/>
        </p:nvGrpSpPr>
        <p:grpSpPr bwMode="auto">
          <a:xfrm>
            <a:off x="5083483" y="3073693"/>
            <a:ext cx="3636963" cy="2089150"/>
            <a:chOff x="3068" y="2783"/>
            <a:chExt cx="2291" cy="1316"/>
          </a:xfrm>
        </p:grpSpPr>
        <p:sp>
          <p:nvSpPr>
            <p:cNvPr id="30736" name="Freeform 59"/>
            <p:cNvSpPr/>
            <p:nvPr/>
          </p:nvSpPr>
          <p:spPr bwMode="auto">
            <a:xfrm>
              <a:off x="3448" y="2958"/>
              <a:ext cx="1489" cy="261"/>
            </a:xfrm>
            <a:custGeom>
              <a:avLst/>
              <a:gdLst>
                <a:gd name="T0" fmla="*/ 0 w 1880"/>
                <a:gd name="T1" fmla="*/ 0 h 315"/>
                <a:gd name="T2" fmla="*/ 167 w 1880"/>
                <a:gd name="T3" fmla="*/ 0 h 315"/>
                <a:gd name="T4" fmla="*/ 243 w 1880"/>
                <a:gd name="T5" fmla="*/ 148 h 315"/>
                <a:gd name="T6" fmla="*/ 505 w 1880"/>
                <a:gd name="T7" fmla="*/ 148 h 315"/>
                <a:gd name="T8" fmla="*/ 569 w 1880"/>
                <a:gd name="T9" fmla="*/ 0 h 315"/>
                <a:gd name="T10" fmla="*/ 740 w 1880"/>
                <a:gd name="T11" fmla="*/ 0 h 3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80" h="315">
                  <a:moveTo>
                    <a:pt x="0" y="0"/>
                  </a:moveTo>
                  <a:lnTo>
                    <a:pt x="424" y="0"/>
                  </a:lnTo>
                  <a:lnTo>
                    <a:pt x="619" y="315"/>
                  </a:lnTo>
                  <a:lnTo>
                    <a:pt x="1282" y="315"/>
                  </a:lnTo>
                  <a:lnTo>
                    <a:pt x="1445" y="0"/>
                  </a:lnTo>
                  <a:lnTo>
                    <a:pt x="1880" y="0"/>
                  </a:ln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737" name="Text Box 60"/>
            <p:cNvSpPr txBox="1">
              <a:spLocks noChangeArrowheads="1"/>
            </p:cNvSpPr>
            <p:nvPr/>
          </p:nvSpPr>
          <p:spPr bwMode="auto">
            <a:xfrm>
              <a:off x="3241" y="2783"/>
              <a:ext cx="326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G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738" name="Text Box 61"/>
            <p:cNvSpPr txBox="1">
              <a:spLocks noChangeArrowheads="1"/>
            </p:cNvSpPr>
            <p:nvPr/>
          </p:nvSpPr>
          <p:spPr bwMode="auto">
            <a:xfrm>
              <a:off x="3068" y="3478"/>
              <a:ext cx="326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F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739" name="Freeform 62"/>
            <p:cNvSpPr/>
            <p:nvPr/>
          </p:nvSpPr>
          <p:spPr bwMode="auto">
            <a:xfrm flipV="1">
              <a:off x="3307" y="3293"/>
              <a:ext cx="1814" cy="337"/>
            </a:xfrm>
            <a:custGeom>
              <a:avLst/>
              <a:gdLst>
                <a:gd name="T0" fmla="*/ 0 w 1825"/>
                <a:gd name="T1" fmla="*/ 0 h 337"/>
                <a:gd name="T2" fmla="*/ 581 w 1825"/>
                <a:gd name="T3" fmla="*/ 0 h 337"/>
                <a:gd name="T4" fmla="*/ 712 w 1825"/>
                <a:gd name="T5" fmla="*/ 337 h 337"/>
                <a:gd name="T6" fmla="*/ 1210 w 1825"/>
                <a:gd name="T7" fmla="*/ 337 h 337"/>
                <a:gd name="T8" fmla="*/ 1337 w 1825"/>
                <a:gd name="T9" fmla="*/ 131 h 337"/>
                <a:gd name="T10" fmla="*/ 1781 w 1825"/>
                <a:gd name="T11" fmla="*/ 131 h 3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25" h="337">
                  <a:moveTo>
                    <a:pt x="0" y="0"/>
                  </a:moveTo>
                  <a:lnTo>
                    <a:pt x="597" y="0"/>
                  </a:lnTo>
                  <a:lnTo>
                    <a:pt x="728" y="337"/>
                  </a:lnTo>
                  <a:lnTo>
                    <a:pt x="1238" y="337"/>
                  </a:lnTo>
                  <a:lnTo>
                    <a:pt x="1369" y="131"/>
                  </a:lnTo>
                  <a:lnTo>
                    <a:pt x="1825" y="131"/>
                  </a:ln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740" name="Text Box 63"/>
            <p:cNvSpPr txBox="1">
              <a:spLocks noChangeArrowheads="1"/>
            </p:cNvSpPr>
            <p:nvPr/>
          </p:nvSpPr>
          <p:spPr bwMode="auto">
            <a:xfrm>
              <a:off x="3240" y="3414"/>
              <a:ext cx="565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Z=0V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741" name="Text Box 64"/>
            <p:cNvSpPr txBox="1">
              <a:spLocks noChangeArrowheads="1"/>
            </p:cNvSpPr>
            <p:nvPr/>
          </p:nvSpPr>
          <p:spPr bwMode="auto">
            <a:xfrm>
              <a:off x="4685" y="3272"/>
              <a:ext cx="674" cy="25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Z=1.4V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742" name="Line 65"/>
            <p:cNvSpPr>
              <a:spLocks noChangeShapeType="1"/>
            </p:cNvSpPr>
            <p:nvPr/>
          </p:nvSpPr>
          <p:spPr bwMode="auto">
            <a:xfrm flipH="1">
              <a:off x="3826" y="3032"/>
              <a:ext cx="11" cy="80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743" name="Line 66"/>
            <p:cNvSpPr>
              <a:spLocks noChangeShapeType="1"/>
            </p:cNvSpPr>
            <p:nvPr/>
          </p:nvSpPr>
          <p:spPr bwMode="auto">
            <a:xfrm flipH="1">
              <a:off x="4533" y="3099"/>
              <a:ext cx="0" cy="80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744" name="Line 67"/>
            <p:cNvSpPr>
              <a:spLocks noChangeShapeType="1"/>
            </p:cNvSpPr>
            <p:nvPr/>
          </p:nvSpPr>
          <p:spPr bwMode="auto">
            <a:xfrm flipH="1">
              <a:off x="3959" y="3470"/>
              <a:ext cx="1" cy="337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745" name="Line 68"/>
            <p:cNvSpPr>
              <a:spLocks noChangeShapeType="1"/>
            </p:cNvSpPr>
            <p:nvPr/>
          </p:nvSpPr>
          <p:spPr bwMode="auto">
            <a:xfrm>
              <a:off x="4633" y="3474"/>
              <a:ext cx="0" cy="41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746" name="Line 69"/>
            <p:cNvSpPr>
              <a:spLocks noChangeShapeType="1"/>
            </p:cNvSpPr>
            <p:nvPr/>
          </p:nvSpPr>
          <p:spPr bwMode="auto">
            <a:xfrm flipH="1">
              <a:off x="4599" y="3772"/>
              <a:ext cx="26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747" name="Line 70"/>
            <p:cNvSpPr>
              <a:spLocks noChangeShapeType="1"/>
            </p:cNvSpPr>
            <p:nvPr/>
          </p:nvSpPr>
          <p:spPr bwMode="auto">
            <a:xfrm flipH="1">
              <a:off x="3925" y="3750"/>
              <a:ext cx="26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748" name="Line 71"/>
            <p:cNvSpPr>
              <a:spLocks noChangeShapeType="1"/>
            </p:cNvSpPr>
            <p:nvPr/>
          </p:nvSpPr>
          <p:spPr bwMode="auto">
            <a:xfrm>
              <a:off x="3556" y="3751"/>
              <a:ext cx="26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749" name="Line 72"/>
            <p:cNvSpPr>
              <a:spLocks noChangeShapeType="1"/>
            </p:cNvSpPr>
            <p:nvPr/>
          </p:nvSpPr>
          <p:spPr bwMode="auto">
            <a:xfrm>
              <a:off x="4262" y="3762"/>
              <a:ext cx="26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750" name="Text Box 73"/>
            <p:cNvSpPr txBox="1">
              <a:spLocks noChangeArrowheads="1"/>
            </p:cNvSpPr>
            <p:nvPr/>
          </p:nvSpPr>
          <p:spPr bwMode="auto">
            <a:xfrm>
              <a:off x="3664" y="3762"/>
              <a:ext cx="500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t</a:t>
              </a:r>
              <a:r>
                <a:rPr kumimoji="1" lang="en-US" altLang="zh-CN" sz="2800" b="1" i="0" u="none" strike="noStrike" kern="1200" cap="none" spc="0" normalizeH="0" baseline="-2500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pZH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751" name="Text Box 74"/>
            <p:cNvSpPr txBox="1">
              <a:spLocks noChangeArrowheads="1"/>
            </p:cNvSpPr>
            <p:nvPr/>
          </p:nvSpPr>
          <p:spPr bwMode="auto">
            <a:xfrm>
              <a:off x="4327" y="3772"/>
              <a:ext cx="706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t</a:t>
              </a:r>
              <a:r>
                <a:rPr kumimoji="1" lang="en-US" altLang="zh-CN" sz="2800" b="1" i="0" u="none" strike="noStrike" kern="1200" cap="none" spc="0" normalizeH="0" baseline="-2500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pHZ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752" name="Line 75"/>
            <p:cNvSpPr>
              <a:spLocks noChangeShapeType="1"/>
            </p:cNvSpPr>
            <p:nvPr/>
          </p:nvSpPr>
          <p:spPr bwMode="auto">
            <a:xfrm>
              <a:off x="3296" y="2837"/>
              <a:ext cx="152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59" name="Rectangle 38"/>
          <p:cNvSpPr>
            <a:spLocks noChangeArrowheads="1"/>
          </p:cNvSpPr>
          <p:nvPr/>
        </p:nvSpPr>
        <p:spPr bwMode="auto">
          <a:xfrm>
            <a:off x="66188" y="5195686"/>
            <a:ext cx="8504237" cy="1373187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若原来是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向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BUS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传送，现在要改为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向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BUS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传送，应使门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由正常态转为高阻态，快于门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由高阻态转为正常态。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501958" y="4145894"/>
            <a:ext cx="4227512" cy="793750"/>
          </a:xfrm>
          <a:prstGeom prst="rect">
            <a:avLst/>
          </a:prstGeom>
          <a:gradFill rotWithShape="0">
            <a:gsLst>
              <a:gs pos="0">
                <a:srgbClr val="FFFFD9"/>
              </a:gs>
              <a:gs pos="50000">
                <a:srgbClr val="E7E7FF"/>
              </a:gs>
              <a:gs pos="100000">
                <a:srgbClr val="FFFFD9"/>
              </a:gs>
            </a:gsLst>
            <a:lin ang="5400000" scaled="1"/>
          </a:gradFill>
          <a:ln w="38100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1" name="Text Box 40"/>
          <p:cNvSpPr txBox="1">
            <a:spLocks noChangeArrowheads="1"/>
          </p:cNvSpPr>
          <p:nvPr/>
        </p:nvSpPr>
        <p:spPr bwMode="auto">
          <a:xfrm>
            <a:off x="552561" y="4205311"/>
            <a:ext cx="3830637" cy="51911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pLZ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&lt;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pZL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pHZ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&lt;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pZH</a:t>
            </a:r>
            <a:endParaRPr kumimoji="1" lang="en-US" altLang="zh-CN" sz="2800" b="1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64" name="Group 43"/>
          <p:cNvGrpSpPr/>
          <p:nvPr/>
        </p:nvGrpSpPr>
        <p:grpSpPr bwMode="auto">
          <a:xfrm>
            <a:off x="1811822" y="122297"/>
            <a:ext cx="2799381" cy="2487446"/>
            <a:chOff x="2103" y="1211"/>
            <a:chExt cx="2249" cy="1886"/>
          </a:xfrm>
        </p:grpSpPr>
        <p:sp>
          <p:nvSpPr>
            <p:cNvPr id="65" name="Rectangle 6"/>
            <p:cNvSpPr>
              <a:spLocks noChangeArrowheads="1"/>
            </p:cNvSpPr>
            <p:nvPr/>
          </p:nvSpPr>
          <p:spPr bwMode="auto">
            <a:xfrm>
              <a:off x="2103" y="2747"/>
              <a:ext cx="340" cy="3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dirty="0">
                  <a:solidFill>
                    <a:sysClr val="windowText" lastClr="000000"/>
                  </a:solidFill>
                  <a:ea typeface="黑体" panose="02010609060101010101" pitchFamily="49" charset="-122"/>
                </a:rPr>
                <a:t>G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6" name="Line 7"/>
            <p:cNvSpPr>
              <a:spLocks noChangeShapeType="1"/>
            </p:cNvSpPr>
            <p:nvPr/>
          </p:nvSpPr>
          <p:spPr bwMode="auto">
            <a:xfrm>
              <a:off x="2184" y="2795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7" name="Text Box 8"/>
            <p:cNvSpPr txBox="1">
              <a:spLocks noChangeArrowheads="1"/>
            </p:cNvSpPr>
            <p:nvPr/>
          </p:nvSpPr>
          <p:spPr bwMode="auto">
            <a:xfrm>
              <a:off x="2199" y="1211"/>
              <a:ext cx="524" cy="48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68" name="Rectangle 9"/>
            <p:cNvSpPr>
              <a:spLocks noChangeArrowheads="1"/>
            </p:cNvSpPr>
            <p:nvPr/>
          </p:nvSpPr>
          <p:spPr bwMode="auto">
            <a:xfrm>
              <a:off x="3212" y="1404"/>
              <a:ext cx="423" cy="484"/>
            </a:xfrm>
            <a:prstGeom prst="rect">
              <a:avLst/>
            </a:prstGeom>
            <a:noFill/>
            <a:ln w="38100">
              <a:solidFill>
                <a:srgbClr val="3333CC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9" name="Line 10"/>
            <p:cNvSpPr>
              <a:spLocks noChangeShapeType="1"/>
            </p:cNvSpPr>
            <p:nvPr/>
          </p:nvSpPr>
          <p:spPr bwMode="auto">
            <a:xfrm>
              <a:off x="2771" y="1787"/>
              <a:ext cx="378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0" name="Oval 11"/>
            <p:cNvSpPr>
              <a:spLocks noChangeArrowheads="1"/>
            </p:cNvSpPr>
            <p:nvPr/>
          </p:nvSpPr>
          <p:spPr bwMode="auto">
            <a:xfrm>
              <a:off x="3635" y="1643"/>
              <a:ext cx="60" cy="57"/>
            </a:xfrm>
            <a:prstGeom prst="ellips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1" name="Text Box 12"/>
            <p:cNvSpPr txBox="1">
              <a:spLocks noChangeArrowheads="1"/>
            </p:cNvSpPr>
            <p:nvPr/>
          </p:nvSpPr>
          <p:spPr bwMode="auto">
            <a:xfrm>
              <a:off x="3234" y="1355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1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72" name="AutoShape 13"/>
            <p:cNvSpPr>
              <a:spLocks noChangeArrowheads="1"/>
            </p:cNvSpPr>
            <p:nvPr/>
          </p:nvSpPr>
          <p:spPr bwMode="auto">
            <a:xfrm flipV="1">
              <a:off x="3539" y="1595"/>
              <a:ext cx="48" cy="96"/>
            </a:xfrm>
            <a:prstGeom prst="triangle">
              <a:avLst>
                <a:gd name="adj" fmla="val 50000"/>
              </a:avLst>
            </a:prstGeom>
            <a:noFill/>
            <a:ln w="28575" cap="sq">
              <a:solidFill>
                <a:srgbClr val="3333CC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3" name="Text Box 14"/>
            <p:cNvSpPr txBox="1">
              <a:spLocks noChangeArrowheads="1"/>
            </p:cNvSpPr>
            <p:nvPr/>
          </p:nvSpPr>
          <p:spPr bwMode="auto">
            <a:xfrm>
              <a:off x="3203" y="1643"/>
              <a:ext cx="339" cy="250"/>
            </a:xfrm>
            <a:prstGeom prst="rect">
              <a:avLst/>
            </a:prstGeom>
            <a:noFill/>
            <a:ln w="12700" cap="sq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EN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4" name="Line 15"/>
            <p:cNvSpPr>
              <a:spLocks noChangeShapeType="1"/>
            </p:cNvSpPr>
            <p:nvPr/>
          </p:nvSpPr>
          <p:spPr bwMode="auto">
            <a:xfrm flipH="1">
              <a:off x="2775" y="1787"/>
              <a:ext cx="0" cy="1152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auto">
            <a:xfrm>
              <a:off x="3155" y="1762"/>
              <a:ext cx="48" cy="48"/>
            </a:xfrm>
            <a:prstGeom prst="ellips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" name="Text Box 17"/>
            <p:cNvSpPr txBox="1">
              <a:spLocks noChangeArrowheads="1"/>
            </p:cNvSpPr>
            <p:nvPr/>
          </p:nvSpPr>
          <p:spPr bwMode="auto">
            <a:xfrm>
              <a:off x="2295" y="1835"/>
              <a:ext cx="319" cy="48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2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77" name="Rectangle 18"/>
            <p:cNvSpPr>
              <a:spLocks noChangeArrowheads="1"/>
            </p:cNvSpPr>
            <p:nvPr/>
          </p:nvSpPr>
          <p:spPr bwMode="auto">
            <a:xfrm>
              <a:off x="3230" y="2028"/>
              <a:ext cx="423" cy="484"/>
            </a:xfrm>
            <a:prstGeom prst="rect">
              <a:avLst/>
            </a:prstGeom>
            <a:noFill/>
            <a:ln w="38100">
              <a:solidFill>
                <a:srgbClr val="3333CC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8" name="Line 19"/>
            <p:cNvSpPr>
              <a:spLocks noChangeShapeType="1"/>
            </p:cNvSpPr>
            <p:nvPr/>
          </p:nvSpPr>
          <p:spPr bwMode="auto">
            <a:xfrm>
              <a:off x="2487" y="2123"/>
              <a:ext cx="728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9" name="Line 20"/>
            <p:cNvSpPr>
              <a:spLocks noChangeShapeType="1"/>
            </p:cNvSpPr>
            <p:nvPr/>
          </p:nvSpPr>
          <p:spPr bwMode="auto">
            <a:xfrm>
              <a:off x="3015" y="2411"/>
              <a:ext cx="152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0" name="Oval 21"/>
            <p:cNvSpPr>
              <a:spLocks noChangeArrowheads="1"/>
            </p:cNvSpPr>
            <p:nvPr/>
          </p:nvSpPr>
          <p:spPr bwMode="auto">
            <a:xfrm>
              <a:off x="3653" y="2267"/>
              <a:ext cx="60" cy="57"/>
            </a:xfrm>
            <a:prstGeom prst="ellips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1" name="Line 22"/>
            <p:cNvSpPr>
              <a:spLocks noChangeShapeType="1"/>
            </p:cNvSpPr>
            <p:nvPr/>
          </p:nvSpPr>
          <p:spPr bwMode="auto">
            <a:xfrm>
              <a:off x="3721" y="2295"/>
              <a:ext cx="356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" name="Text Box 23"/>
            <p:cNvSpPr txBox="1">
              <a:spLocks noChangeArrowheads="1"/>
            </p:cNvSpPr>
            <p:nvPr/>
          </p:nvSpPr>
          <p:spPr bwMode="auto">
            <a:xfrm>
              <a:off x="4119" y="1384"/>
              <a:ext cx="233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F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83" name="Text Box 24"/>
            <p:cNvSpPr txBox="1">
              <a:spLocks noChangeArrowheads="1"/>
            </p:cNvSpPr>
            <p:nvPr/>
          </p:nvSpPr>
          <p:spPr bwMode="auto">
            <a:xfrm>
              <a:off x="3252" y="1979"/>
              <a:ext cx="21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1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84" name="AutoShape 25"/>
            <p:cNvSpPr>
              <a:spLocks noChangeArrowheads="1"/>
            </p:cNvSpPr>
            <p:nvPr/>
          </p:nvSpPr>
          <p:spPr bwMode="auto">
            <a:xfrm flipV="1">
              <a:off x="3557" y="2219"/>
              <a:ext cx="48" cy="96"/>
            </a:xfrm>
            <a:prstGeom prst="triangle">
              <a:avLst>
                <a:gd name="adj" fmla="val 50000"/>
              </a:avLst>
            </a:prstGeom>
            <a:noFill/>
            <a:ln w="28575" cap="sq">
              <a:solidFill>
                <a:srgbClr val="3333CC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5" name="Text Box 26"/>
            <p:cNvSpPr txBox="1">
              <a:spLocks noChangeArrowheads="1"/>
            </p:cNvSpPr>
            <p:nvPr/>
          </p:nvSpPr>
          <p:spPr bwMode="auto">
            <a:xfrm>
              <a:off x="3221" y="2267"/>
              <a:ext cx="339" cy="250"/>
            </a:xfrm>
            <a:prstGeom prst="rect">
              <a:avLst/>
            </a:prstGeom>
            <a:noFill/>
            <a:ln w="12700" cap="sq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EN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6" name="Oval 27"/>
            <p:cNvSpPr>
              <a:spLocks noChangeArrowheads="1"/>
            </p:cNvSpPr>
            <p:nvPr/>
          </p:nvSpPr>
          <p:spPr bwMode="auto">
            <a:xfrm>
              <a:off x="3173" y="2386"/>
              <a:ext cx="48" cy="48"/>
            </a:xfrm>
            <a:prstGeom prst="ellips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7" name="Line 28"/>
            <p:cNvSpPr>
              <a:spLocks noChangeShapeType="1"/>
            </p:cNvSpPr>
            <p:nvPr/>
          </p:nvSpPr>
          <p:spPr bwMode="auto">
            <a:xfrm>
              <a:off x="3010" y="2651"/>
              <a:ext cx="912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8" name="Line 29"/>
            <p:cNvSpPr>
              <a:spLocks noChangeShapeType="1"/>
            </p:cNvSpPr>
            <p:nvPr/>
          </p:nvSpPr>
          <p:spPr bwMode="auto">
            <a:xfrm>
              <a:off x="3015" y="2411"/>
              <a:ext cx="0" cy="24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9" name="Line 30"/>
            <p:cNvSpPr>
              <a:spLocks noChangeShapeType="1"/>
            </p:cNvSpPr>
            <p:nvPr/>
          </p:nvSpPr>
          <p:spPr bwMode="auto">
            <a:xfrm flipH="1">
              <a:off x="2439" y="1499"/>
              <a:ext cx="768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0" name="Rectangle 31"/>
            <p:cNvSpPr>
              <a:spLocks noChangeArrowheads="1"/>
            </p:cNvSpPr>
            <p:nvPr/>
          </p:nvSpPr>
          <p:spPr bwMode="auto">
            <a:xfrm>
              <a:off x="3255" y="2747"/>
              <a:ext cx="240" cy="336"/>
            </a:xfrm>
            <a:prstGeom prst="rect">
              <a:avLst/>
            </a:prstGeom>
            <a:noFill/>
            <a:ln w="38100">
              <a:solidFill>
                <a:srgbClr val="3333CC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1" name="Rectangle 32"/>
            <p:cNvSpPr>
              <a:spLocks noChangeArrowheads="1"/>
            </p:cNvSpPr>
            <p:nvPr/>
          </p:nvSpPr>
          <p:spPr bwMode="auto">
            <a:xfrm>
              <a:off x="3255" y="27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92" name="Line 33"/>
            <p:cNvSpPr>
              <a:spLocks noChangeShapeType="1"/>
            </p:cNvSpPr>
            <p:nvPr/>
          </p:nvSpPr>
          <p:spPr bwMode="auto">
            <a:xfrm flipH="1">
              <a:off x="2439" y="2939"/>
              <a:ext cx="816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" name="Oval 34"/>
            <p:cNvSpPr>
              <a:spLocks noChangeArrowheads="1"/>
            </p:cNvSpPr>
            <p:nvPr/>
          </p:nvSpPr>
          <p:spPr bwMode="auto">
            <a:xfrm>
              <a:off x="3505" y="2891"/>
              <a:ext cx="48" cy="48"/>
            </a:xfrm>
            <a:prstGeom prst="ellips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4" name="Line 35"/>
            <p:cNvSpPr>
              <a:spLocks noChangeShapeType="1"/>
            </p:cNvSpPr>
            <p:nvPr/>
          </p:nvSpPr>
          <p:spPr bwMode="auto">
            <a:xfrm>
              <a:off x="3563" y="2916"/>
              <a:ext cx="38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5" name="Line 36"/>
            <p:cNvSpPr>
              <a:spLocks noChangeShapeType="1"/>
            </p:cNvSpPr>
            <p:nvPr/>
          </p:nvSpPr>
          <p:spPr bwMode="auto">
            <a:xfrm>
              <a:off x="3937" y="2636"/>
              <a:ext cx="0" cy="288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6" name="Oval 37"/>
            <p:cNvSpPr>
              <a:spLocks noChangeArrowheads="1"/>
            </p:cNvSpPr>
            <p:nvPr/>
          </p:nvSpPr>
          <p:spPr bwMode="auto">
            <a:xfrm>
              <a:off x="2750" y="2901"/>
              <a:ext cx="48" cy="50"/>
            </a:xfrm>
            <a:prstGeom prst="ellips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None/>
              </a:pPr>
              <a:endParaRPr lang="zh-CN" altLang="en-US" dirty="0">
                <a:solidFill>
                  <a:sysClr val="windowText" lastClr="0000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97" name="Line 38"/>
            <p:cNvSpPr>
              <a:spLocks noChangeShapeType="1"/>
            </p:cNvSpPr>
            <p:nvPr/>
          </p:nvSpPr>
          <p:spPr bwMode="auto">
            <a:xfrm flipV="1">
              <a:off x="4077" y="1651"/>
              <a:ext cx="0" cy="644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8" name="Oval 39"/>
            <p:cNvSpPr>
              <a:spLocks noChangeArrowheads="1"/>
            </p:cNvSpPr>
            <p:nvPr/>
          </p:nvSpPr>
          <p:spPr bwMode="auto">
            <a:xfrm>
              <a:off x="4038" y="1643"/>
              <a:ext cx="63" cy="5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3333CC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None/>
              </a:pPr>
              <a:endParaRPr lang="zh-CN" altLang="en-US" dirty="0">
                <a:solidFill>
                  <a:sysClr val="windowText" lastClr="0000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99" name="Line 40"/>
            <p:cNvSpPr>
              <a:spLocks noChangeShapeType="1"/>
            </p:cNvSpPr>
            <p:nvPr/>
          </p:nvSpPr>
          <p:spPr bwMode="auto">
            <a:xfrm>
              <a:off x="3684" y="1672"/>
              <a:ext cx="62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endParaRPr lang="zh-CN" altLang="en-US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0" name="Rectangle 41"/>
            <p:cNvSpPr>
              <a:spLocks noChangeArrowheads="1"/>
            </p:cNvSpPr>
            <p:nvPr/>
          </p:nvSpPr>
          <p:spPr bwMode="auto">
            <a:xfrm>
              <a:off x="3639" y="1259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G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101" name="Rectangle 42"/>
            <p:cNvSpPr>
              <a:spLocks noChangeArrowheads="1"/>
            </p:cNvSpPr>
            <p:nvPr/>
          </p:nvSpPr>
          <p:spPr bwMode="auto">
            <a:xfrm>
              <a:off x="3639" y="1883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G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2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9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ldLvl="0" animBg="1" autoUpdateAnimBg="0"/>
      <p:bldP spid="139300" grpId="0" bldLvl="0" animBg="1" autoUpdateAnimBg="0"/>
      <p:bldP spid="139301" grpId="0" bldLvl="0" animBg="1" autoUpdateAnimBg="0"/>
      <p:bldP spid="59" grpId="0" bldLvl="0" animBg="1"/>
      <p:bldP spid="60" grpId="0" bldLvl="0" animBg="1"/>
      <p:bldP spid="61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65150" y="177800"/>
            <a:ext cx="2165350" cy="522288"/>
          </a:xfrm>
          <a:ln>
            <a:noFill/>
          </a:ln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1F08F8"/>
                </a:solidFill>
              </a:rPr>
              <a:t>三态门应用</a:t>
            </a:r>
            <a:endParaRPr lang="zh-CN" altLang="en-US" sz="2800" b="1" dirty="0">
              <a:solidFill>
                <a:srgbClr val="1F08F8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-16002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639702C-352F-43CE-989D-82DB2C1A5AF7}" type="slidenum">
              <a:rPr lang="en-US" altLang="zh-CN" smtClean="0"/>
            </a:fld>
            <a:endParaRPr lang="en-US" altLang="zh-CN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604838" y="1000125"/>
            <a:ext cx="4899025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双向总线驱动器，又称收发器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7727" y="2084590"/>
            <a:ext cx="3260722" cy="36940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815" y="2174580"/>
            <a:ext cx="2814937" cy="2630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263525"/>
            <a:ext cx="2251075" cy="487363"/>
          </a:xfrm>
          <a:ln>
            <a:noFill/>
          </a:ln>
        </p:spPr>
        <p:txBody>
          <a:bodyPr/>
          <a:lstStyle/>
          <a:p>
            <a:pPr algn="l" eaLnBrk="1" hangingPunct="1"/>
            <a:r>
              <a:rPr lang="zh-CN" altLang="en-US" sz="2800" b="1">
                <a:solidFill>
                  <a:srgbClr val="1F08F8"/>
                </a:solidFill>
              </a:rPr>
              <a:t>三态门应用</a:t>
            </a:r>
            <a:endParaRPr lang="zh-CN" altLang="en-US" sz="2800" b="1">
              <a:solidFill>
                <a:srgbClr val="1F08F8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-16002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639702C-352F-43CE-989D-82DB2C1A5AF7}" type="slidenum">
              <a:rPr lang="en-US" altLang="zh-CN" smtClean="0"/>
            </a:fld>
            <a:endParaRPr lang="en-US" altLang="zh-CN"/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3232150" y="284163"/>
            <a:ext cx="2327275" cy="51911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构成数据总线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3227388" y="1041400"/>
            <a:ext cx="3100387" cy="519113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总线为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”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态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3449638" y="3765550"/>
            <a:ext cx="2860675" cy="519113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总线为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”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态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31078" name="Group 6"/>
          <p:cNvGrpSpPr/>
          <p:nvPr/>
        </p:nvGrpSpPr>
        <p:grpSpPr bwMode="auto">
          <a:xfrm>
            <a:off x="638175" y="1406525"/>
            <a:ext cx="8204200" cy="2616200"/>
            <a:chOff x="402" y="886"/>
            <a:chExt cx="5168" cy="1648"/>
          </a:xfrm>
        </p:grpSpPr>
        <p:sp>
          <p:nvSpPr>
            <p:cNvPr id="36950" name="Line 7"/>
            <p:cNvSpPr>
              <a:spLocks noChangeShapeType="1"/>
            </p:cNvSpPr>
            <p:nvPr/>
          </p:nvSpPr>
          <p:spPr bwMode="auto">
            <a:xfrm>
              <a:off x="789" y="1186"/>
              <a:ext cx="4607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36951" name="Group 8"/>
            <p:cNvGrpSpPr/>
            <p:nvPr/>
          </p:nvGrpSpPr>
          <p:grpSpPr bwMode="auto">
            <a:xfrm>
              <a:off x="876" y="1186"/>
              <a:ext cx="387" cy="860"/>
              <a:chOff x="703" y="1933"/>
              <a:chExt cx="611" cy="1422"/>
            </a:xfrm>
          </p:grpSpPr>
          <p:grpSp>
            <p:nvGrpSpPr>
              <p:cNvPr id="37022" name="Group 9"/>
              <p:cNvGrpSpPr/>
              <p:nvPr/>
            </p:nvGrpSpPr>
            <p:grpSpPr bwMode="auto">
              <a:xfrm rot="-5400000">
                <a:off x="974" y="2387"/>
                <a:ext cx="317" cy="363"/>
                <a:chOff x="1020" y="1706"/>
                <a:chExt cx="317" cy="363"/>
              </a:xfrm>
            </p:grpSpPr>
            <p:sp>
              <p:nvSpPr>
                <p:cNvPr id="37028" name="Rectangle 10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38100">
                  <a:solidFill>
                    <a:srgbClr val="3333CC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37029" name="Oval 11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37023" name="Oval 12"/>
              <p:cNvSpPr>
                <a:spLocks noChangeArrowheads="1"/>
              </p:cNvSpPr>
              <p:nvPr/>
            </p:nvSpPr>
            <p:spPr bwMode="auto">
              <a:xfrm rot="-5400000">
                <a:off x="838" y="2569"/>
                <a:ext cx="91" cy="90"/>
              </a:xfrm>
              <a:prstGeom prst="ellips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7024" name="Line 13"/>
              <p:cNvSpPr>
                <a:spLocks noChangeShapeType="1"/>
              </p:cNvSpPr>
              <p:nvPr/>
            </p:nvSpPr>
            <p:spPr bwMode="auto">
              <a:xfrm flipH="1">
                <a:off x="703" y="2614"/>
                <a:ext cx="136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7025" name="Line 14"/>
              <p:cNvSpPr>
                <a:spLocks noChangeShapeType="1"/>
              </p:cNvSpPr>
              <p:nvPr/>
            </p:nvSpPr>
            <p:spPr bwMode="auto">
              <a:xfrm>
                <a:off x="703" y="2614"/>
                <a:ext cx="0" cy="725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7026" name="Line 15"/>
              <p:cNvSpPr>
                <a:spLocks noChangeShapeType="1"/>
              </p:cNvSpPr>
              <p:nvPr/>
            </p:nvSpPr>
            <p:spPr bwMode="auto">
              <a:xfrm>
                <a:off x="1122" y="2720"/>
                <a:ext cx="0" cy="635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7027" name="Line 16"/>
              <p:cNvSpPr>
                <a:spLocks noChangeShapeType="1"/>
              </p:cNvSpPr>
              <p:nvPr/>
            </p:nvSpPr>
            <p:spPr bwMode="auto">
              <a:xfrm flipH="1" flipV="1">
                <a:off x="1122" y="1933"/>
                <a:ext cx="0" cy="499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36952" name="Group 17"/>
            <p:cNvGrpSpPr/>
            <p:nvPr/>
          </p:nvGrpSpPr>
          <p:grpSpPr bwMode="auto">
            <a:xfrm>
              <a:off x="1392" y="1186"/>
              <a:ext cx="387" cy="860"/>
              <a:chOff x="703" y="1933"/>
              <a:chExt cx="611" cy="1422"/>
            </a:xfrm>
          </p:grpSpPr>
          <p:grpSp>
            <p:nvGrpSpPr>
              <p:cNvPr id="37014" name="Group 18"/>
              <p:cNvGrpSpPr/>
              <p:nvPr/>
            </p:nvGrpSpPr>
            <p:grpSpPr bwMode="auto">
              <a:xfrm rot="-5400000">
                <a:off x="974" y="2387"/>
                <a:ext cx="317" cy="363"/>
                <a:chOff x="1020" y="1706"/>
                <a:chExt cx="317" cy="363"/>
              </a:xfrm>
            </p:grpSpPr>
            <p:sp>
              <p:nvSpPr>
                <p:cNvPr id="37020" name="Rectangle 19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38100">
                  <a:solidFill>
                    <a:srgbClr val="3333CC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37021" name="Oval 20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37015" name="Oval 21"/>
              <p:cNvSpPr>
                <a:spLocks noChangeArrowheads="1"/>
              </p:cNvSpPr>
              <p:nvPr/>
            </p:nvSpPr>
            <p:spPr bwMode="auto">
              <a:xfrm rot="-5400000">
                <a:off x="838" y="2569"/>
                <a:ext cx="91" cy="90"/>
              </a:xfrm>
              <a:prstGeom prst="ellips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7016" name="Line 22"/>
              <p:cNvSpPr>
                <a:spLocks noChangeShapeType="1"/>
              </p:cNvSpPr>
              <p:nvPr/>
            </p:nvSpPr>
            <p:spPr bwMode="auto">
              <a:xfrm flipH="1">
                <a:off x="703" y="2614"/>
                <a:ext cx="136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7017" name="Line 23"/>
              <p:cNvSpPr>
                <a:spLocks noChangeShapeType="1"/>
              </p:cNvSpPr>
              <p:nvPr/>
            </p:nvSpPr>
            <p:spPr bwMode="auto">
              <a:xfrm>
                <a:off x="703" y="2614"/>
                <a:ext cx="0" cy="725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7018" name="Line 24"/>
              <p:cNvSpPr>
                <a:spLocks noChangeShapeType="1"/>
              </p:cNvSpPr>
              <p:nvPr/>
            </p:nvSpPr>
            <p:spPr bwMode="auto">
              <a:xfrm>
                <a:off x="1122" y="2720"/>
                <a:ext cx="0" cy="635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7019" name="Line 25"/>
              <p:cNvSpPr>
                <a:spLocks noChangeShapeType="1"/>
              </p:cNvSpPr>
              <p:nvPr/>
            </p:nvSpPr>
            <p:spPr bwMode="auto">
              <a:xfrm flipH="1" flipV="1">
                <a:off x="1122" y="1933"/>
                <a:ext cx="0" cy="499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36953" name="Group 26"/>
            <p:cNvGrpSpPr/>
            <p:nvPr/>
          </p:nvGrpSpPr>
          <p:grpSpPr bwMode="auto">
            <a:xfrm>
              <a:off x="1952" y="1186"/>
              <a:ext cx="387" cy="860"/>
              <a:chOff x="703" y="1933"/>
              <a:chExt cx="611" cy="1422"/>
            </a:xfrm>
          </p:grpSpPr>
          <p:grpSp>
            <p:nvGrpSpPr>
              <p:cNvPr id="37006" name="Group 27"/>
              <p:cNvGrpSpPr/>
              <p:nvPr/>
            </p:nvGrpSpPr>
            <p:grpSpPr bwMode="auto">
              <a:xfrm rot="-5400000">
                <a:off x="974" y="2387"/>
                <a:ext cx="317" cy="363"/>
                <a:chOff x="1020" y="1706"/>
                <a:chExt cx="317" cy="363"/>
              </a:xfrm>
            </p:grpSpPr>
            <p:sp>
              <p:nvSpPr>
                <p:cNvPr id="37012" name="Rectangle 28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38100">
                  <a:solidFill>
                    <a:srgbClr val="3333CC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37013" name="Oval 29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37007" name="Oval 30"/>
              <p:cNvSpPr>
                <a:spLocks noChangeArrowheads="1"/>
              </p:cNvSpPr>
              <p:nvPr/>
            </p:nvSpPr>
            <p:spPr bwMode="auto">
              <a:xfrm rot="-5400000">
                <a:off x="838" y="2569"/>
                <a:ext cx="91" cy="90"/>
              </a:xfrm>
              <a:prstGeom prst="ellips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7008" name="Line 31"/>
              <p:cNvSpPr>
                <a:spLocks noChangeShapeType="1"/>
              </p:cNvSpPr>
              <p:nvPr/>
            </p:nvSpPr>
            <p:spPr bwMode="auto">
              <a:xfrm flipH="1">
                <a:off x="703" y="2614"/>
                <a:ext cx="136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7009" name="Line 32"/>
              <p:cNvSpPr>
                <a:spLocks noChangeShapeType="1"/>
              </p:cNvSpPr>
              <p:nvPr/>
            </p:nvSpPr>
            <p:spPr bwMode="auto">
              <a:xfrm>
                <a:off x="703" y="2614"/>
                <a:ext cx="0" cy="725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7010" name="Line 33"/>
              <p:cNvSpPr>
                <a:spLocks noChangeShapeType="1"/>
              </p:cNvSpPr>
              <p:nvPr/>
            </p:nvSpPr>
            <p:spPr bwMode="auto">
              <a:xfrm>
                <a:off x="1122" y="2720"/>
                <a:ext cx="0" cy="635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7011" name="Line 34"/>
              <p:cNvSpPr>
                <a:spLocks noChangeShapeType="1"/>
              </p:cNvSpPr>
              <p:nvPr/>
            </p:nvSpPr>
            <p:spPr bwMode="auto">
              <a:xfrm flipH="1" flipV="1">
                <a:off x="1122" y="1933"/>
                <a:ext cx="0" cy="499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36954" name="Group 35"/>
            <p:cNvGrpSpPr/>
            <p:nvPr/>
          </p:nvGrpSpPr>
          <p:grpSpPr bwMode="auto">
            <a:xfrm>
              <a:off x="3674" y="1186"/>
              <a:ext cx="387" cy="904"/>
              <a:chOff x="3651" y="1933"/>
              <a:chExt cx="408" cy="953"/>
            </a:xfrm>
          </p:grpSpPr>
          <p:grpSp>
            <p:nvGrpSpPr>
              <p:cNvPr id="36998" name="Group 36"/>
              <p:cNvGrpSpPr/>
              <p:nvPr/>
            </p:nvGrpSpPr>
            <p:grpSpPr bwMode="auto">
              <a:xfrm rot="5400000">
                <a:off x="3837" y="2256"/>
                <a:ext cx="202" cy="242"/>
                <a:chOff x="1020" y="1706"/>
                <a:chExt cx="317" cy="363"/>
              </a:xfrm>
            </p:grpSpPr>
            <p:sp>
              <p:nvSpPr>
                <p:cNvPr id="37004" name="Rectangle 37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38100">
                  <a:solidFill>
                    <a:srgbClr val="3333CC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37005" name="Oval 38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36999" name="Oval 39"/>
              <p:cNvSpPr>
                <a:spLocks noChangeArrowheads="1"/>
              </p:cNvSpPr>
              <p:nvPr/>
            </p:nvSpPr>
            <p:spPr bwMode="auto">
              <a:xfrm rot="-5400000">
                <a:off x="3743" y="2337"/>
                <a:ext cx="58" cy="60"/>
              </a:xfrm>
              <a:prstGeom prst="ellips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7000" name="Line 40"/>
              <p:cNvSpPr>
                <a:spLocks noChangeShapeType="1"/>
              </p:cNvSpPr>
              <p:nvPr/>
            </p:nvSpPr>
            <p:spPr bwMode="auto">
              <a:xfrm flipH="1">
                <a:off x="3651" y="2367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7001" name="Line 41"/>
              <p:cNvSpPr>
                <a:spLocks noChangeShapeType="1"/>
              </p:cNvSpPr>
              <p:nvPr/>
            </p:nvSpPr>
            <p:spPr bwMode="auto">
              <a:xfrm>
                <a:off x="3651" y="2367"/>
                <a:ext cx="0" cy="463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7002" name="Line 42"/>
              <p:cNvSpPr>
                <a:spLocks noChangeShapeType="1"/>
              </p:cNvSpPr>
              <p:nvPr/>
            </p:nvSpPr>
            <p:spPr bwMode="auto">
              <a:xfrm>
                <a:off x="3931" y="2481"/>
                <a:ext cx="0" cy="405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7003" name="Line 43"/>
              <p:cNvSpPr>
                <a:spLocks noChangeShapeType="1"/>
              </p:cNvSpPr>
              <p:nvPr/>
            </p:nvSpPr>
            <p:spPr bwMode="auto">
              <a:xfrm flipH="1" flipV="1">
                <a:off x="3931" y="1933"/>
                <a:ext cx="0" cy="318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36955" name="Group 44"/>
            <p:cNvGrpSpPr/>
            <p:nvPr/>
          </p:nvGrpSpPr>
          <p:grpSpPr bwMode="auto">
            <a:xfrm>
              <a:off x="4234" y="1186"/>
              <a:ext cx="387" cy="904"/>
              <a:chOff x="3651" y="1933"/>
              <a:chExt cx="408" cy="953"/>
            </a:xfrm>
          </p:grpSpPr>
          <p:grpSp>
            <p:nvGrpSpPr>
              <p:cNvPr id="36990" name="Group 45"/>
              <p:cNvGrpSpPr/>
              <p:nvPr/>
            </p:nvGrpSpPr>
            <p:grpSpPr bwMode="auto">
              <a:xfrm rot="5400000">
                <a:off x="3837" y="2256"/>
                <a:ext cx="202" cy="242"/>
                <a:chOff x="1020" y="1706"/>
                <a:chExt cx="317" cy="363"/>
              </a:xfrm>
            </p:grpSpPr>
            <p:sp>
              <p:nvSpPr>
                <p:cNvPr id="36996" name="Rectangle 46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38100">
                  <a:solidFill>
                    <a:srgbClr val="3333CC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36997" name="Oval 47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36991" name="Oval 48"/>
              <p:cNvSpPr>
                <a:spLocks noChangeArrowheads="1"/>
              </p:cNvSpPr>
              <p:nvPr/>
            </p:nvSpPr>
            <p:spPr bwMode="auto">
              <a:xfrm rot="-5400000">
                <a:off x="3743" y="2337"/>
                <a:ext cx="58" cy="60"/>
              </a:xfrm>
              <a:prstGeom prst="ellips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6992" name="Line 49"/>
              <p:cNvSpPr>
                <a:spLocks noChangeShapeType="1"/>
              </p:cNvSpPr>
              <p:nvPr/>
            </p:nvSpPr>
            <p:spPr bwMode="auto">
              <a:xfrm flipH="1">
                <a:off x="3651" y="2367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6993" name="Line 50"/>
              <p:cNvSpPr>
                <a:spLocks noChangeShapeType="1"/>
              </p:cNvSpPr>
              <p:nvPr/>
            </p:nvSpPr>
            <p:spPr bwMode="auto">
              <a:xfrm>
                <a:off x="3651" y="2367"/>
                <a:ext cx="0" cy="463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6994" name="Line 51"/>
              <p:cNvSpPr>
                <a:spLocks noChangeShapeType="1"/>
              </p:cNvSpPr>
              <p:nvPr/>
            </p:nvSpPr>
            <p:spPr bwMode="auto">
              <a:xfrm>
                <a:off x="3931" y="2481"/>
                <a:ext cx="0" cy="405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6995" name="Line 52"/>
              <p:cNvSpPr>
                <a:spLocks noChangeShapeType="1"/>
              </p:cNvSpPr>
              <p:nvPr/>
            </p:nvSpPr>
            <p:spPr bwMode="auto">
              <a:xfrm flipH="1" flipV="1">
                <a:off x="3931" y="1933"/>
                <a:ext cx="0" cy="318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36956" name="Group 53"/>
            <p:cNvGrpSpPr/>
            <p:nvPr/>
          </p:nvGrpSpPr>
          <p:grpSpPr bwMode="auto">
            <a:xfrm>
              <a:off x="4837" y="1186"/>
              <a:ext cx="387" cy="904"/>
              <a:chOff x="3651" y="1933"/>
              <a:chExt cx="408" cy="953"/>
            </a:xfrm>
          </p:grpSpPr>
          <p:grpSp>
            <p:nvGrpSpPr>
              <p:cNvPr id="36982" name="Group 54"/>
              <p:cNvGrpSpPr/>
              <p:nvPr/>
            </p:nvGrpSpPr>
            <p:grpSpPr bwMode="auto">
              <a:xfrm rot="5400000">
                <a:off x="3837" y="2256"/>
                <a:ext cx="202" cy="242"/>
                <a:chOff x="1020" y="1706"/>
                <a:chExt cx="317" cy="363"/>
              </a:xfrm>
            </p:grpSpPr>
            <p:sp>
              <p:nvSpPr>
                <p:cNvPr id="36988" name="Rectangle 55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38100">
                  <a:solidFill>
                    <a:srgbClr val="3333CC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36989" name="Oval 56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36983" name="Oval 57"/>
              <p:cNvSpPr>
                <a:spLocks noChangeArrowheads="1"/>
              </p:cNvSpPr>
              <p:nvPr/>
            </p:nvSpPr>
            <p:spPr bwMode="auto">
              <a:xfrm rot="-5400000">
                <a:off x="3743" y="2337"/>
                <a:ext cx="58" cy="60"/>
              </a:xfrm>
              <a:prstGeom prst="ellips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6984" name="Line 58"/>
              <p:cNvSpPr>
                <a:spLocks noChangeShapeType="1"/>
              </p:cNvSpPr>
              <p:nvPr/>
            </p:nvSpPr>
            <p:spPr bwMode="auto">
              <a:xfrm flipH="1">
                <a:off x="3651" y="2367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6985" name="Line 59"/>
              <p:cNvSpPr>
                <a:spLocks noChangeShapeType="1"/>
              </p:cNvSpPr>
              <p:nvPr/>
            </p:nvSpPr>
            <p:spPr bwMode="auto">
              <a:xfrm>
                <a:off x="3651" y="2367"/>
                <a:ext cx="0" cy="463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6986" name="Line 60"/>
              <p:cNvSpPr>
                <a:spLocks noChangeShapeType="1"/>
              </p:cNvSpPr>
              <p:nvPr/>
            </p:nvSpPr>
            <p:spPr bwMode="auto">
              <a:xfrm>
                <a:off x="3931" y="2481"/>
                <a:ext cx="0" cy="405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6987" name="Line 61"/>
              <p:cNvSpPr>
                <a:spLocks noChangeShapeType="1"/>
              </p:cNvSpPr>
              <p:nvPr/>
            </p:nvSpPr>
            <p:spPr bwMode="auto">
              <a:xfrm flipH="1" flipV="1">
                <a:off x="3931" y="1933"/>
                <a:ext cx="0" cy="318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36957" name="Line 62"/>
            <p:cNvSpPr>
              <a:spLocks noChangeShapeType="1"/>
            </p:cNvSpPr>
            <p:nvPr/>
          </p:nvSpPr>
          <p:spPr bwMode="auto">
            <a:xfrm>
              <a:off x="918" y="1100"/>
              <a:ext cx="103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958" name="Text Box 63"/>
            <p:cNvSpPr txBox="1">
              <a:spLocks noChangeArrowheads="1"/>
            </p:cNvSpPr>
            <p:nvPr/>
          </p:nvSpPr>
          <p:spPr bwMode="auto">
            <a:xfrm>
              <a:off x="402" y="1917"/>
              <a:ext cx="645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“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”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959" name="Text Box 64"/>
            <p:cNvSpPr txBox="1">
              <a:spLocks noChangeArrowheads="1"/>
            </p:cNvSpPr>
            <p:nvPr/>
          </p:nvSpPr>
          <p:spPr bwMode="auto">
            <a:xfrm>
              <a:off x="3330" y="2032"/>
              <a:ext cx="647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“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”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960" name="Text Box 65"/>
            <p:cNvSpPr txBox="1">
              <a:spLocks noChangeArrowheads="1"/>
            </p:cNvSpPr>
            <p:nvPr/>
          </p:nvSpPr>
          <p:spPr bwMode="auto">
            <a:xfrm>
              <a:off x="3933" y="2032"/>
              <a:ext cx="645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“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”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961" name="Text Box 66"/>
            <p:cNvSpPr txBox="1">
              <a:spLocks noChangeArrowheads="1"/>
            </p:cNvSpPr>
            <p:nvPr/>
          </p:nvSpPr>
          <p:spPr bwMode="auto">
            <a:xfrm>
              <a:off x="4537" y="2032"/>
              <a:ext cx="64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“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”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962" name="Text Box 67"/>
            <p:cNvSpPr txBox="1">
              <a:spLocks noChangeArrowheads="1"/>
            </p:cNvSpPr>
            <p:nvPr/>
          </p:nvSpPr>
          <p:spPr bwMode="auto">
            <a:xfrm>
              <a:off x="1091" y="2046"/>
              <a:ext cx="645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“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”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963" name="Text Box 68"/>
            <p:cNvSpPr txBox="1">
              <a:spLocks noChangeArrowheads="1"/>
            </p:cNvSpPr>
            <p:nvPr/>
          </p:nvSpPr>
          <p:spPr bwMode="auto">
            <a:xfrm>
              <a:off x="1650" y="2046"/>
              <a:ext cx="646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“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”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964" name="Line 69"/>
            <p:cNvSpPr>
              <a:spLocks noChangeShapeType="1"/>
            </p:cNvSpPr>
            <p:nvPr/>
          </p:nvSpPr>
          <p:spPr bwMode="auto">
            <a:xfrm flipV="1">
              <a:off x="1042" y="1230"/>
              <a:ext cx="5" cy="26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965" name="Rectangle 70"/>
            <p:cNvSpPr>
              <a:spLocks noChangeArrowheads="1"/>
            </p:cNvSpPr>
            <p:nvPr/>
          </p:nvSpPr>
          <p:spPr bwMode="auto">
            <a:xfrm>
              <a:off x="4006" y="1178"/>
              <a:ext cx="43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IH</a:t>
              </a:r>
              <a:endPara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966" name="Text Box 71"/>
            <p:cNvSpPr txBox="1">
              <a:spLocks noChangeArrowheads="1"/>
            </p:cNvSpPr>
            <p:nvPr/>
          </p:nvSpPr>
          <p:spPr bwMode="auto">
            <a:xfrm>
              <a:off x="488" y="886"/>
              <a:ext cx="646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“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”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967" name="Text Box 72"/>
            <p:cNvSpPr txBox="1">
              <a:spLocks noChangeArrowheads="1"/>
            </p:cNvSpPr>
            <p:nvPr/>
          </p:nvSpPr>
          <p:spPr bwMode="auto">
            <a:xfrm>
              <a:off x="833" y="2246"/>
              <a:ext cx="645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“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”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968" name="Line 73"/>
            <p:cNvSpPr>
              <a:spLocks noChangeShapeType="1"/>
            </p:cNvSpPr>
            <p:nvPr/>
          </p:nvSpPr>
          <p:spPr bwMode="auto">
            <a:xfrm>
              <a:off x="1139" y="2046"/>
              <a:ext cx="0" cy="21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969" name="Text Box 74"/>
            <p:cNvSpPr txBox="1">
              <a:spLocks noChangeArrowheads="1"/>
            </p:cNvSpPr>
            <p:nvPr/>
          </p:nvSpPr>
          <p:spPr bwMode="auto">
            <a:xfrm>
              <a:off x="985" y="1219"/>
              <a:ext cx="645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“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”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970" name="Line 75"/>
            <p:cNvSpPr>
              <a:spLocks noChangeShapeType="1"/>
            </p:cNvSpPr>
            <p:nvPr/>
          </p:nvSpPr>
          <p:spPr bwMode="auto">
            <a:xfrm>
              <a:off x="1719" y="1201"/>
              <a:ext cx="2" cy="266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971" name="Line 76"/>
            <p:cNvSpPr>
              <a:spLocks noChangeShapeType="1"/>
            </p:cNvSpPr>
            <p:nvPr/>
          </p:nvSpPr>
          <p:spPr bwMode="auto">
            <a:xfrm flipH="1">
              <a:off x="2297" y="1230"/>
              <a:ext cx="1" cy="26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972" name="Rectangle 77"/>
            <p:cNvSpPr>
              <a:spLocks noChangeArrowheads="1"/>
            </p:cNvSpPr>
            <p:nvPr/>
          </p:nvSpPr>
          <p:spPr bwMode="auto">
            <a:xfrm>
              <a:off x="1691" y="1200"/>
              <a:ext cx="43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OZ</a:t>
              </a:r>
              <a:endPara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973" name="Rectangle 78"/>
            <p:cNvSpPr>
              <a:spLocks noChangeArrowheads="1"/>
            </p:cNvSpPr>
            <p:nvPr/>
          </p:nvSpPr>
          <p:spPr bwMode="auto">
            <a:xfrm>
              <a:off x="2289" y="1200"/>
              <a:ext cx="43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OZ</a:t>
              </a:r>
              <a:endPara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974" name="Rectangle 79"/>
            <p:cNvSpPr>
              <a:spLocks noChangeArrowheads="1"/>
            </p:cNvSpPr>
            <p:nvPr/>
          </p:nvSpPr>
          <p:spPr bwMode="auto">
            <a:xfrm>
              <a:off x="2282" y="1205"/>
              <a:ext cx="43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OZ</a:t>
              </a:r>
              <a:endPara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975" name="Line 80"/>
            <p:cNvSpPr>
              <a:spLocks noChangeShapeType="1"/>
            </p:cNvSpPr>
            <p:nvPr/>
          </p:nvSpPr>
          <p:spPr bwMode="auto">
            <a:xfrm>
              <a:off x="4008" y="1218"/>
              <a:ext cx="6" cy="27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976" name="Line 81"/>
            <p:cNvSpPr>
              <a:spLocks noChangeShapeType="1"/>
            </p:cNvSpPr>
            <p:nvPr/>
          </p:nvSpPr>
          <p:spPr bwMode="auto">
            <a:xfrm>
              <a:off x="4555" y="1214"/>
              <a:ext cx="0" cy="27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977" name="Line 82"/>
            <p:cNvSpPr>
              <a:spLocks noChangeShapeType="1"/>
            </p:cNvSpPr>
            <p:nvPr/>
          </p:nvSpPr>
          <p:spPr bwMode="auto">
            <a:xfrm>
              <a:off x="5160" y="1218"/>
              <a:ext cx="6" cy="27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978" name="Rectangle 83"/>
            <p:cNvSpPr>
              <a:spLocks noChangeArrowheads="1"/>
            </p:cNvSpPr>
            <p:nvPr/>
          </p:nvSpPr>
          <p:spPr bwMode="auto">
            <a:xfrm>
              <a:off x="4539" y="1189"/>
              <a:ext cx="43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IH</a:t>
              </a:r>
              <a:endPara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979" name="Rectangle 84"/>
            <p:cNvSpPr>
              <a:spLocks noChangeArrowheads="1"/>
            </p:cNvSpPr>
            <p:nvPr/>
          </p:nvSpPr>
          <p:spPr bwMode="auto">
            <a:xfrm>
              <a:off x="5136" y="1189"/>
              <a:ext cx="43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IH</a:t>
              </a:r>
              <a:endPara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980" name="Text Box 85"/>
            <p:cNvSpPr txBox="1">
              <a:spLocks noChangeArrowheads="1"/>
            </p:cNvSpPr>
            <p:nvPr/>
          </p:nvSpPr>
          <p:spPr bwMode="auto">
            <a:xfrm>
              <a:off x="4804" y="913"/>
              <a:ext cx="52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BUS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981" name="Rectangle 86"/>
            <p:cNvSpPr>
              <a:spLocks noChangeArrowheads="1"/>
            </p:cNvSpPr>
            <p:nvPr/>
          </p:nvSpPr>
          <p:spPr bwMode="auto">
            <a:xfrm>
              <a:off x="658" y="1211"/>
              <a:ext cx="43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OH</a:t>
              </a:r>
              <a:endPara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31159" name="Group 87"/>
          <p:cNvGrpSpPr/>
          <p:nvPr/>
        </p:nvGrpSpPr>
        <p:grpSpPr bwMode="auto">
          <a:xfrm>
            <a:off x="431800" y="4011613"/>
            <a:ext cx="8248650" cy="2616200"/>
            <a:chOff x="272" y="2527"/>
            <a:chExt cx="5196" cy="1648"/>
          </a:xfrm>
        </p:grpSpPr>
        <p:sp>
          <p:nvSpPr>
            <p:cNvPr id="36872" name="Line 88"/>
            <p:cNvSpPr>
              <a:spLocks noChangeShapeType="1"/>
            </p:cNvSpPr>
            <p:nvPr/>
          </p:nvSpPr>
          <p:spPr bwMode="auto">
            <a:xfrm>
              <a:off x="659" y="2827"/>
              <a:ext cx="4607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36873" name="Group 89"/>
            <p:cNvGrpSpPr/>
            <p:nvPr/>
          </p:nvGrpSpPr>
          <p:grpSpPr bwMode="auto">
            <a:xfrm>
              <a:off x="746" y="2827"/>
              <a:ext cx="387" cy="1086"/>
              <a:chOff x="746" y="2827"/>
              <a:chExt cx="387" cy="1086"/>
            </a:xfrm>
          </p:grpSpPr>
          <p:grpSp>
            <p:nvGrpSpPr>
              <p:cNvPr id="36942" name="Group 90"/>
              <p:cNvGrpSpPr/>
              <p:nvPr/>
            </p:nvGrpSpPr>
            <p:grpSpPr bwMode="auto">
              <a:xfrm rot="-5400000">
                <a:off x="922" y="3096"/>
                <a:ext cx="192" cy="230"/>
                <a:chOff x="1020" y="1706"/>
                <a:chExt cx="317" cy="363"/>
              </a:xfrm>
            </p:grpSpPr>
            <p:sp>
              <p:nvSpPr>
                <p:cNvPr id="36948" name="Rectangle 91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38100">
                  <a:solidFill>
                    <a:srgbClr val="3333CC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36949" name="Oval 92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36943" name="Oval 93"/>
              <p:cNvSpPr>
                <a:spLocks noChangeArrowheads="1"/>
              </p:cNvSpPr>
              <p:nvPr/>
            </p:nvSpPr>
            <p:spPr bwMode="auto">
              <a:xfrm rot="-5400000">
                <a:off x="833" y="3210"/>
                <a:ext cx="55" cy="57"/>
              </a:xfrm>
              <a:prstGeom prst="ellips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6944" name="Line 94"/>
              <p:cNvSpPr>
                <a:spLocks noChangeShapeType="1"/>
              </p:cNvSpPr>
              <p:nvPr/>
            </p:nvSpPr>
            <p:spPr bwMode="auto">
              <a:xfrm flipH="1">
                <a:off x="746" y="3239"/>
                <a:ext cx="86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6945" name="Line 95"/>
              <p:cNvSpPr>
                <a:spLocks noChangeShapeType="1"/>
              </p:cNvSpPr>
              <p:nvPr/>
            </p:nvSpPr>
            <p:spPr bwMode="auto">
              <a:xfrm>
                <a:off x="746" y="3239"/>
                <a:ext cx="0" cy="438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6946" name="Line 96"/>
              <p:cNvSpPr>
                <a:spLocks noChangeShapeType="1"/>
              </p:cNvSpPr>
              <p:nvPr/>
            </p:nvSpPr>
            <p:spPr bwMode="auto">
              <a:xfrm>
                <a:off x="1011" y="3303"/>
                <a:ext cx="0" cy="61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6947" name="Line 97"/>
              <p:cNvSpPr>
                <a:spLocks noChangeShapeType="1"/>
              </p:cNvSpPr>
              <p:nvPr/>
            </p:nvSpPr>
            <p:spPr bwMode="auto">
              <a:xfrm flipH="1" flipV="1">
                <a:off x="1011" y="2827"/>
                <a:ext cx="0" cy="30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36874" name="Group 98"/>
            <p:cNvGrpSpPr/>
            <p:nvPr/>
          </p:nvGrpSpPr>
          <p:grpSpPr bwMode="auto">
            <a:xfrm>
              <a:off x="1262" y="2827"/>
              <a:ext cx="387" cy="860"/>
              <a:chOff x="703" y="1933"/>
              <a:chExt cx="611" cy="1422"/>
            </a:xfrm>
          </p:grpSpPr>
          <p:grpSp>
            <p:nvGrpSpPr>
              <p:cNvPr id="36934" name="Group 99"/>
              <p:cNvGrpSpPr/>
              <p:nvPr/>
            </p:nvGrpSpPr>
            <p:grpSpPr bwMode="auto">
              <a:xfrm rot="-5400000">
                <a:off x="974" y="2387"/>
                <a:ext cx="317" cy="363"/>
                <a:chOff x="1020" y="1706"/>
                <a:chExt cx="317" cy="363"/>
              </a:xfrm>
            </p:grpSpPr>
            <p:sp>
              <p:nvSpPr>
                <p:cNvPr id="36940" name="Rectangle 100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38100">
                  <a:solidFill>
                    <a:srgbClr val="3333CC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36941" name="Oval 101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36935" name="Oval 102"/>
              <p:cNvSpPr>
                <a:spLocks noChangeArrowheads="1"/>
              </p:cNvSpPr>
              <p:nvPr/>
            </p:nvSpPr>
            <p:spPr bwMode="auto">
              <a:xfrm rot="-5400000">
                <a:off x="838" y="2569"/>
                <a:ext cx="91" cy="90"/>
              </a:xfrm>
              <a:prstGeom prst="ellips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6936" name="Line 103"/>
              <p:cNvSpPr>
                <a:spLocks noChangeShapeType="1"/>
              </p:cNvSpPr>
              <p:nvPr/>
            </p:nvSpPr>
            <p:spPr bwMode="auto">
              <a:xfrm flipH="1">
                <a:off x="703" y="2614"/>
                <a:ext cx="136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6937" name="Line 104"/>
              <p:cNvSpPr>
                <a:spLocks noChangeShapeType="1"/>
              </p:cNvSpPr>
              <p:nvPr/>
            </p:nvSpPr>
            <p:spPr bwMode="auto">
              <a:xfrm>
                <a:off x="703" y="2614"/>
                <a:ext cx="0" cy="725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6938" name="Line 105"/>
              <p:cNvSpPr>
                <a:spLocks noChangeShapeType="1"/>
              </p:cNvSpPr>
              <p:nvPr/>
            </p:nvSpPr>
            <p:spPr bwMode="auto">
              <a:xfrm>
                <a:off x="1122" y="2720"/>
                <a:ext cx="0" cy="635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6939" name="Line 106"/>
              <p:cNvSpPr>
                <a:spLocks noChangeShapeType="1"/>
              </p:cNvSpPr>
              <p:nvPr/>
            </p:nvSpPr>
            <p:spPr bwMode="auto">
              <a:xfrm flipH="1" flipV="1">
                <a:off x="1122" y="1933"/>
                <a:ext cx="0" cy="499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36875" name="Group 107"/>
            <p:cNvGrpSpPr/>
            <p:nvPr/>
          </p:nvGrpSpPr>
          <p:grpSpPr bwMode="auto">
            <a:xfrm>
              <a:off x="1822" y="2827"/>
              <a:ext cx="387" cy="860"/>
              <a:chOff x="703" y="1933"/>
              <a:chExt cx="611" cy="1422"/>
            </a:xfrm>
          </p:grpSpPr>
          <p:grpSp>
            <p:nvGrpSpPr>
              <p:cNvPr id="36926" name="Group 108"/>
              <p:cNvGrpSpPr/>
              <p:nvPr/>
            </p:nvGrpSpPr>
            <p:grpSpPr bwMode="auto">
              <a:xfrm rot="-5400000">
                <a:off x="974" y="2387"/>
                <a:ext cx="317" cy="363"/>
                <a:chOff x="1020" y="1706"/>
                <a:chExt cx="317" cy="363"/>
              </a:xfrm>
            </p:grpSpPr>
            <p:sp>
              <p:nvSpPr>
                <p:cNvPr id="36932" name="Rectangle 109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38100">
                  <a:solidFill>
                    <a:srgbClr val="3333CC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36933" name="Oval 110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36927" name="Oval 111"/>
              <p:cNvSpPr>
                <a:spLocks noChangeArrowheads="1"/>
              </p:cNvSpPr>
              <p:nvPr/>
            </p:nvSpPr>
            <p:spPr bwMode="auto">
              <a:xfrm rot="-5400000">
                <a:off x="838" y="2569"/>
                <a:ext cx="91" cy="90"/>
              </a:xfrm>
              <a:prstGeom prst="ellips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6928" name="Line 112"/>
              <p:cNvSpPr>
                <a:spLocks noChangeShapeType="1"/>
              </p:cNvSpPr>
              <p:nvPr/>
            </p:nvSpPr>
            <p:spPr bwMode="auto">
              <a:xfrm flipH="1">
                <a:off x="703" y="2614"/>
                <a:ext cx="136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6929" name="Line 113"/>
              <p:cNvSpPr>
                <a:spLocks noChangeShapeType="1"/>
              </p:cNvSpPr>
              <p:nvPr/>
            </p:nvSpPr>
            <p:spPr bwMode="auto">
              <a:xfrm>
                <a:off x="703" y="2614"/>
                <a:ext cx="0" cy="725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6930" name="Line 114"/>
              <p:cNvSpPr>
                <a:spLocks noChangeShapeType="1"/>
              </p:cNvSpPr>
              <p:nvPr/>
            </p:nvSpPr>
            <p:spPr bwMode="auto">
              <a:xfrm>
                <a:off x="1122" y="2720"/>
                <a:ext cx="0" cy="635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6931" name="Line 115"/>
              <p:cNvSpPr>
                <a:spLocks noChangeShapeType="1"/>
              </p:cNvSpPr>
              <p:nvPr/>
            </p:nvSpPr>
            <p:spPr bwMode="auto">
              <a:xfrm flipH="1" flipV="1">
                <a:off x="1122" y="1933"/>
                <a:ext cx="0" cy="499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36876" name="Group 116"/>
            <p:cNvGrpSpPr/>
            <p:nvPr/>
          </p:nvGrpSpPr>
          <p:grpSpPr bwMode="auto">
            <a:xfrm>
              <a:off x="3544" y="2827"/>
              <a:ext cx="387" cy="904"/>
              <a:chOff x="3651" y="1933"/>
              <a:chExt cx="408" cy="953"/>
            </a:xfrm>
          </p:grpSpPr>
          <p:grpSp>
            <p:nvGrpSpPr>
              <p:cNvPr id="36918" name="Group 117"/>
              <p:cNvGrpSpPr/>
              <p:nvPr/>
            </p:nvGrpSpPr>
            <p:grpSpPr bwMode="auto">
              <a:xfrm rot="5400000">
                <a:off x="3837" y="2256"/>
                <a:ext cx="202" cy="242"/>
                <a:chOff x="1020" y="1706"/>
                <a:chExt cx="317" cy="363"/>
              </a:xfrm>
            </p:grpSpPr>
            <p:sp>
              <p:nvSpPr>
                <p:cNvPr id="36924" name="Rectangle 118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38100">
                  <a:solidFill>
                    <a:srgbClr val="3333CC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36925" name="Oval 119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36919" name="Oval 120"/>
              <p:cNvSpPr>
                <a:spLocks noChangeArrowheads="1"/>
              </p:cNvSpPr>
              <p:nvPr/>
            </p:nvSpPr>
            <p:spPr bwMode="auto">
              <a:xfrm rot="-5400000">
                <a:off x="3743" y="2337"/>
                <a:ext cx="58" cy="60"/>
              </a:xfrm>
              <a:prstGeom prst="ellips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6920" name="Line 121"/>
              <p:cNvSpPr>
                <a:spLocks noChangeShapeType="1"/>
              </p:cNvSpPr>
              <p:nvPr/>
            </p:nvSpPr>
            <p:spPr bwMode="auto">
              <a:xfrm flipH="1">
                <a:off x="3651" y="2367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6921" name="Line 122"/>
              <p:cNvSpPr>
                <a:spLocks noChangeShapeType="1"/>
              </p:cNvSpPr>
              <p:nvPr/>
            </p:nvSpPr>
            <p:spPr bwMode="auto">
              <a:xfrm>
                <a:off x="3651" y="2367"/>
                <a:ext cx="0" cy="463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6922" name="Line 123"/>
              <p:cNvSpPr>
                <a:spLocks noChangeShapeType="1"/>
              </p:cNvSpPr>
              <p:nvPr/>
            </p:nvSpPr>
            <p:spPr bwMode="auto">
              <a:xfrm>
                <a:off x="3931" y="2481"/>
                <a:ext cx="0" cy="405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6923" name="Line 124"/>
              <p:cNvSpPr>
                <a:spLocks noChangeShapeType="1"/>
              </p:cNvSpPr>
              <p:nvPr/>
            </p:nvSpPr>
            <p:spPr bwMode="auto">
              <a:xfrm flipH="1" flipV="1">
                <a:off x="3931" y="1933"/>
                <a:ext cx="0" cy="318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36877" name="Group 125"/>
            <p:cNvGrpSpPr/>
            <p:nvPr/>
          </p:nvGrpSpPr>
          <p:grpSpPr bwMode="auto">
            <a:xfrm>
              <a:off x="4104" y="2827"/>
              <a:ext cx="387" cy="904"/>
              <a:chOff x="3651" y="1933"/>
              <a:chExt cx="408" cy="953"/>
            </a:xfrm>
          </p:grpSpPr>
          <p:grpSp>
            <p:nvGrpSpPr>
              <p:cNvPr id="36910" name="Group 126"/>
              <p:cNvGrpSpPr/>
              <p:nvPr/>
            </p:nvGrpSpPr>
            <p:grpSpPr bwMode="auto">
              <a:xfrm rot="5400000">
                <a:off x="3837" y="2256"/>
                <a:ext cx="202" cy="242"/>
                <a:chOff x="1020" y="1706"/>
                <a:chExt cx="317" cy="363"/>
              </a:xfrm>
            </p:grpSpPr>
            <p:sp>
              <p:nvSpPr>
                <p:cNvPr id="36916" name="Rectangle 127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38100">
                  <a:solidFill>
                    <a:srgbClr val="3333CC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36917" name="Oval 128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36911" name="Oval 129"/>
              <p:cNvSpPr>
                <a:spLocks noChangeArrowheads="1"/>
              </p:cNvSpPr>
              <p:nvPr/>
            </p:nvSpPr>
            <p:spPr bwMode="auto">
              <a:xfrm rot="-5400000">
                <a:off x="3743" y="2337"/>
                <a:ext cx="58" cy="60"/>
              </a:xfrm>
              <a:prstGeom prst="ellips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6912" name="Line 130"/>
              <p:cNvSpPr>
                <a:spLocks noChangeShapeType="1"/>
              </p:cNvSpPr>
              <p:nvPr/>
            </p:nvSpPr>
            <p:spPr bwMode="auto">
              <a:xfrm flipH="1">
                <a:off x="3651" y="2367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6913" name="Line 131"/>
              <p:cNvSpPr>
                <a:spLocks noChangeShapeType="1"/>
              </p:cNvSpPr>
              <p:nvPr/>
            </p:nvSpPr>
            <p:spPr bwMode="auto">
              <a:xfrm>
                <a:off x="3651" y="2367"/>
                <a:ext cx="0" cy="463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6914" name="Line 132"/>
              <p:cNvSpPr>
                <a:spLocks noChangeShapeType="1"/>
              </p:cNvSpPr>
              <p:nvPr/>
            </p:nvSpPr>
            <p:spPr bwMode="auto">
              <a:xfrm>
                <a:off x="3931" y="2481"/>
                <a:ext cx="0" cy="405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6915" name="Line 133"/>
              <p:cNvSpPr>
                <a:spLocks noChangeShapeType="1"/>
              </p:cNvSpPr>
              <p:nvPr/>
            </p:nvSpPr>
            <p:spPr bwMode="auto">
              <a:xfrm flipH="1" flipV="1">
                <a:off x="3931" y="1933"/>
                <a:ext cx="0" cy="318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36878" name="Group 134"/>
            <p:cNvGrpSpPr/>
            <p:nvPr/>
          </p:nvGrpSpPr>
          <p:grpSpPr bwMode="auto">
            <a:xfrm>
              <a:off x="4707" y="2827"/>
              <a:ext cx="387" cy="904"/>
              <a:chOff x="3651" y="1933"/>
              <a:chExt cx="408" cy="953"/>
            </a:xfrm>
          </p:grpSpPr>
          <p:grpSp>
            <p:nvGrpSpPr>
              <p:cNvPr id="36902" name="Group 135"/>
              <p:cNvGrpSpPr/>
              <p:nvPr/>
            </p:nvGrpSpPr>
            <p:grpSpPr bwMode="auto">
              <a:xfrm rot="5400000">
                <a:off x="3837" y="2256"/>
                <a:ext cx="202" cy="242"/>
                <a:chOff x="1020" y="1706"/>
                <a:chExt cx="317" cy="363"/>
              </a:xfrm>
            </p:grpSpPr>
            <p:sp>
              <p:nvSpPr>
                <p:cNvPr id="36908" name="Rectangle 136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38100">
                  <a:solidFill>
                    <a:srgbClr val="3333CC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36909" name="Oval 137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36903" name="Oval 138"/>
              <p:cNvSpPr>
                <a:spLocks noChangeArrowheads="1"/>
              </p:cNvSpPr>
              <p:nvPr/>
            </p:nvSpPr>
            <p:spPr bwMode="auto">
              <a:xfrm rot="-5400000">
                <a:off x="3743" y="2337"/>
                <a:ext cx="58" cy="60"/>
              </a:xfrm>
              <a:prstGeom prst="ellips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6904" name="Line 139"/>
              <p:cNvSpPr>
                <a:spLocks noChangeShapeType="1"/>
              </p:cNvSpPr>
              <p:nvPr/>
            </p:nvSpPr>
            <p:spPr bwMode="auto">
              <a:xfrm flipH="1">
                <a:off x="3651" y="2367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6905" name="Line 140"/>
              <p:cNvSpPr>
                <a:spLocks noChangeShapeType="1"/>
              </p:cNvSpPr>
              <p:nvPr/>
            </p:nvSpPr>
            <p:spPr bwMode="auto">
              <a:xfrm>
                <a:off x="3651" y="2367"/>
                <a:ext cx="0" cy="463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6906" name="Line 141"/>
              <p:cNvSpPr>
                <a:spLocks noChangeShapeType="1"/>
              </p:cNvSpPr>
              <p:nvPr/>
            </p:nvSpPr>
            <p:spPr bwMode="auto">
              <a:xfrm>
                <a:off x="3931" y="2481"/>
                <a:ext cx="0" cy="405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6907" name="Line 142"/>
              <p:cNvSpPr>
                <a:spLocks noChangeShapeType="1"/>
              </p:cNvSpPr>
              <p:nvPr/>
            </p:nvSpPr>
            <p:spPr bwMode="auto">
              <a:xfrm flipH="1" flipV="1">
                <a:off x="3931" y="1933"/>
                <a:ext cx="0" cy="318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36879" name="Line 143"/>
            <p:cNvSpPr>
              <a:spLocks noChangeShapeType="1"/>
            </p:cNvSpPr>
            <p:nvPr/>
          </p:nvSpPr>
          <p:spPr bwMode="auto">
            <a:xfrm>
              <a:off x="788" y="2741"/>
              <a:ext cx="1034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880" name="Text Box 144"/>
            <p:cNvSpPr txBox="1">
              <a:spLocks noChangeArrowheads="1"/>
            </p:cNvSpPr>
            <p:nvPr/>
          </p:nvSpPr>
          <p:spPr bwMode="auto">
            <a:xfrm>
              <a:off x="272" y="3558"/>
              <a:ext cx="645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“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”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881" name="Text Box 145"/>
            <p:cNvSpPr txBox="1">
              <a:spLocks noChangeArrowheads="1"/>
            </p:cNvSpPr>
            <p:nvPr/>
          </p:nvSpPr>
          <p:spPr bwMode="auto">
            <a:xfrm>
              <a:off x="3200" y="3673"/>
              <a:ext cx="647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“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”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882" name="Text Box 146"/>
            <p:cNvSpPr txBox="1">
              <a:spLocks noChangeArrowheads="1"/>
            </p:cNvSpPr>
            <p:nvPr/>
          </p:nvSpPr>
          <p:spPr bwMode="auto">
            <a:xfrm>
              <a:off x="3803" y="3673"/>
              <a:ext cx="645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“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”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883" name="Text Box 147"/>
            <p:cNvSpPr txBox="1">
              <a:spLocks noChangeArrowheads="1"/>
            </p:cNvSpPr>
            <p:nvPr/>
          </p:nvSpPr>
          <p:spPr bwMode="auto">
            <a:xfrm>
              <a:off x="4407" y="3673"/>
              <a:ext cx="64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“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”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884" name="Text Box 148"/>
            <p:cNvSpPr txBox="1">
              <a:spLocks noChangeArrowheads="1"/>
            </p:cNvSpPr>
            <p:nvPr/>
          </p:nvSpPr>
          <p:spPr bwMode="auto">
            <a:xfrm>
              <a:off x="961" y="3687"/>
              <a:ext cx="645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“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”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885" name="Text Box 149"/>
            <p:cNvSpPr txBox="1">
              <a:spLocks noChangeArrowheads="1"/>
            </p:cNvSpPr>
            <p:nvPr/>
          </p:nvSpPr>
          <p:spPr bwMode="auto">
            <a:xfrm>
              <a:off x="1520" y="3687"/>
              <a:ext cx="646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“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”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886" name="Line 150"/>
            <p:cNvSpPr>
              <a:spLocks noChangeShapeType="1"/>
            </p:cNvSpPr>
            <p:nvPr/>
          </p:nvSpPr>
          <p:spPr bwMode="auto">
            <a:xfrm>
              <a:off x="915" y="2871"/>
              <a:ext cx="2" cy="26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887" name="Rectangle 151"/>
            <p:cNvSpPr>
              <a:spLocks noChangeArrowheads="1"/>
            </p:cNvSpPr>
            <p:nvPr/>
          </p:nvSpPr>
          <p:spPr bwMode="auto">
            <a:xfrm>
              <a:off x="3876" y="2819"/>
              <a:ext cx="43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IL</a:t>
              </a:r>
              <a:endPara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888" name="Text Box 152"/>
            <p:cNvSpPr txBox="1">
              <a:spLocks noChangeArrowheads="1"/>
            </p:cNvSpPr>
            <p:nvPr/>
          </p:nvSpPr>
          <p:spPr bwMode="auto">
            <a:xfrm>
              <a:off x="358" y="2527"/>
              <a:ext cx="646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“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”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889" name="Text Box 153"/>
            <p:cNvSpPr txBox="1">
              <a:spLocks noChangeArrowheads="1"/>
            </p:cNvSpPr>
            <p:nvPr/>
          </p:nvSpPr>
          <p:spPr bwMode="auto">
            <a:xfrm>
              <a:off x="703" y="3887"/>
              <a:ext cx="645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“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”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890" name="Text Box 154"/>
            <p:cNvSpPr txBox="1">
              <a:spLocks noChangeArrowheads="1"/>
            </p:cNvSpPr>
            <p:nvPr/>
          </p:nvSpPr>
          <p:spPr bwMode="auto">
            <a:xfrm>
              <a:off x="855" y="2860"/>
              <a:ext cx="645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“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”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891" name="Line 155"/>
            <p:cNvSpPr>
              <a:spLocks noChangeShapeType="1"/>
            </p:cNvSpPr>
            <p:nvPr/>
          </p:nvSpPr>
          <p:spPr bwMode="auto">
            <a:xfrm flipV="1">
              <a:off x="1589" y="2839"/>
              <a:ext cx="2" cy="272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892" name="Line 156"/>
            <p:cNvSpPr>
              <a:spLocks noChangeShapeType="1"/>
            </p:cNvSpPr>
            <p:nvPr/>
          </p:nvSpPr>
          <p:spPr bwMode="auto">
            <a:xfrm flipV="1">
              <a:off x="2165" y="2871"/>
              <a:ext cx="2" cy="269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893" name="Rectangle 157"/>
            <p:cNvSpPr>
              <a:spLocks noChangeArrowheads="1"/>
            </p:cNvSpPr>
            <p:nvPr/>
          </p:nvSpPr>
          <p:spPr bwMode="auto">
            <a:xfrm>
              <a:off x="1593" y="2809"/>
              <a:ext cx="43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OZ</a:t>
              </a:r>
              <a:endPara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894" name="Rectangle 158"/>
            <p:cNvSpPr>
              <a:spLocks noChangeArrowheads="1"/>
            </p:cNvSpPr>
            <p:nvPr/>
          </p:nvSpPr>
          <p:spPr bwMode="auto">
            <a:xfrm>
              <a:off x="2182" y="2826"/>
              <a:ext cx="43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OZ</a:t>
              </a:r>
              <a:endPara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895" name="Line 159"/>
            <p:cNvSpPr>
              <a:spLocks noChangeShapeType="1"/>
            </p:cNvSpPr>
            <p:nvPr/>
          </p:nvSpPr>
          <p:spPr bwMode="auto">
            <a:xfrm flipV="1">
              <a:off x="3884" y="2859"/>
              <a:ext cx="0" cy="27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896" name="Line 160"/>
            <p:cNvSpPr>
              <a:spLocks noChangeShapeType="1"/>
            </p:cNvSpPr>
            <p:nvPr/>
          </p:nvSpPr>
          <p:spPr bwMode="auto">
            <a:xfrm flipH="1" flipV="1">
              <a:off x="4416" y="2870"/>
              <a:ext cx="0" cy="264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897" name="Line 161"/>
            <p:cNvSpPr>
              <a:spLocks noChangeShapeType="1"/>
            </p:cNvSpPr>
            <p:nvPr/>
          </p:nvSpPr>
          <p:spPr bwMode="auto">
            <a:xfrm flipV="1">
              <a:off x="5036" y="2859"/>
              <a:ext cx="0" cy="27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898" name="Rectangle 162"/>
            <p:cNvSpPr>
              <a:spLocks noChangeArrowheads="1"/>
            </p:cNvSpPr>
            <p:nvPr/>
          </p:nvSpPr>
          <p:spPr bwMode="auto">
            <a:xfrm>
              <a:off x="4409" y="2830"/>
              <a:ext cx="43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IL</a:t>
              </a:r>
              <a:endPara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899" name="Rectangle 163"/>
            <p:cNvSpPr>
              <a:spLocks noChangeArrowheads="1"/>
            </p:cNvSpPr>
            <p:nvPr/>
          </p:nvSpPr>
          <p:spPr bwMode="auto">
            <a:xfrm>
              <a:off x="5034" y="2863"/>
              <a:ext cx="43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IZ</a:t>
              </a:r>
              <a:endPara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900" name="Text Box 164"/>
            <p:cNvSpPr txBox="1">
              <a:spLocks noChangeArrowheads="1"/>
            </p:cNvSpPr>
            <p:nvPr/>
          </p:nvSpPr>
          <p:spPr bwMode="auto">
            <a:xfrm>
              <a:off x="4674" y="2554"/>
              <a:ext cx="52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BUS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901" name="Rectangle 165"/>
            <p:cNvSpPr>
              <a:spLocks noChangeArrowheads="1"/>
            </p:cNvSpPr>
            <p:nvPr/>
          </p:nvSpPr>
          <p:spPr bwMode="auto">
            <a:xfrm>
              <a:off x="540" y="2819"/>
              <a:ext cx="43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OL</a:t>
              </a:r>
              <a:endPara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1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1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1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1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ldLvl="0" animBg="1" autoUpdateAnimBg="0"/>
      <p:bldP spid="131076" grpId="0" bldLvl="0" animBg="1"/>
      <p:bldP spid="13107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544953"/>
            <a:ext cx="2704587" cy="48013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algn="l" eaLnBrk="1" hangingPunct="1"/>
            <a:r>
              <a:rPr lang="en-US" altLang="zh-CN" sz="2800" b="1" dirty="0">
                <a:solidFill>
                  <a:srgbClr val="1F08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TTL</a:t>
            </a:r>
            <a:r>
              <a:rPr lang="zh-CN" altLang="en-US" sz="2800" b="1" dirty="0">
                <a:solidFill>
                  <a:srgbClr val="1F08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系列参数：</a:t>
            </a:r>
            <a:endParaRPr lang="zh-CN" altLang="en-US" sz="2800" b="1" dirty="0">
              <a:solidFill>
                <a:srgbClr val="1F08F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-16002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639702C-352F-43CE-989D-82DB2C1A5AF7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46176" name="Group 96"/>
          <p:cNvGraphicFramePr>
            <a:graphicFrameLocks noGrp="1"/>
          </p:cNvGraphicFramePr>
          <p:nvPr/>
        </p:nvGraphicFramePr>
        <p:xfrm>
          <a:off x="384175" y="1833563"/>
          <a:ext cx="8253413" cy="365140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341688"/>
                <a:gridCol w="1949450"/>
                <a:gridCol w="1758950"/>
                <a:gridCol w="1203325"/>
              </a:tblGrid>
              <a:tr h="8229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u="none" strike="noStrike" cap="none" normalizeH="0" baseline="0" dirty="0">
                          <a:ln>
                            <a:noFill/>
                          </a:ln>
                          <a:effectLst/>
                          <a:ea typeface="黑体" panose="02010609060101010101" pitchFamily="49" charset="-122"/>
                        </a:rPr>
                        <a:t>系         列</a:t>
                      </a: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  <a:ea typeface="黑体" panose="02010609060101010101" pitchFamily="49" charset="-122"/>
                        </a:rPr>
                        <a:t>延迟功耗乘积</a:t>
                      </a: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ea typeface="黑体" panose="02010609060101010101" pitchFamily="49" charset="-122"/>
                        </a:rPr>
                        <a:t>(</a:t>
                      </a:r>
                      <a:r>
                        <a:rPr kumimoji="1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  <a:ea typeface="黑体" panose="02010609060101010101" pitchFamily="49" charset="-122"/>
                        </a:rPr>
                        <a:t>微微焦耳</a:t>
                      </a: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ea typeface="黑体" panose="02010609060101010101" pitchFamily="49" charset="-122"/>
                        </a:rPr>
                        <a:t>)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  <a:ea typeface="黑体" panose="02010609060101010101" pitchFamily="49" charset="-122"/>
                        </a:rPr>
                        <a:t>传输延迟</a:t>
                      </a: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ea typeface="黑体" panose="02010609060101010101" pitchFamily="49" charset="-122"/>
                        </a:rPr>
                        <a:t>/ns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  <a:ea typeface="黑体" panose="02010609060101010101" pitchFamily="49" charset="-122"/>
                        </a:rPr>
                        <a:t>功耗</a:t>
                      </a: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ea typeface="黑体" panose="02010609060101010101" pitchFamily="49" charset="-122"/>
                        </a:rPr>
                        <a:t>/</a:t>
                      </a:r>
                      <a:r>
                        <a:rPr kumimoji="1" lang="en-US" altLang="zh-CN" sz="2400" u="none" strike="noStrike" cap="none" normalizeH="0" baseline="0" dirty="0" err="1">
                          <a:ln>
                            <a:noFill/>
                          </a:ln>
                          <a:effectLst/>
                          <a:ea typeface="黑体" panose="02010609060101010101" pitchFamily="49" charset="-122"/>
                        </a:rPr>
                        <a:t>mW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0" marB="45710" horzOverflow="overflow"/>
                </a:tc>
              </a:tr>
              <a:tr h="5181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  <a:ea typeface="黑体" panose="02010609060101010101" pitchFamily="49" charset="-122"/>
                        </a:rPr>
                        <a:t>中速</a:t>
                      </a: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ea typeface="黑体" panose="02010609060101010101" pitchFamily="49" charset="-122"/>
                        </a:rPr>
                        <a:t>TTL(74</a:t>
                      </a: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</a:t>
                      </a: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ea typeface="黑体" panose="02010609060101010101" pitchFamily="49" charset="-122"/>
                        </a:rPr>
                        <a:t>)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u="none" strike="noStrike" cap="none" normalizeH="0" baseline="0" dirty="0">
                          <a:ln>
                            <a:noFill/>
                          </a:ln>
                          <a:effectLst/>
                          <a:ea typeface="黑体" panose="02010609060101010101" pitchFamily="49" charset="-122"/>
                        </a:rPr>
                        <a:t>100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u="none" strike="noStrike" cap="none" normalizeH="0" baseline="0" dirty="0">
                          <a:ln>
                            <a:noFill/>
                          </a:ln>
                          <a:effectLst/>
                          <a:ea typeface="黑体" panose="02010609060101010101" pitchFamily="49" charset="-122"/>
                        </a:rPr>
                        <a:t>10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u="none" strike="noStrike" cap="none" normalizeH="0" baseline="0" dirty="0">
                          <a:ln>
                            <a:noFill/>
                          </a:ln>
                          <a:effectLst/>
                          <a:ea typeface="黑体" panose="02010609060101010101" pitchFamily="49" charset="-122"/>
                        </a:rPr>
                        <a:t>10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0" marB="45710" horzOverflow="overflow"/>
                </a:tc>
              </a:tr>
              <a:tr h="5181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  <a:ea typeface="黑体" panose="02010609060101010101" pitchFamily="49" charset="-122"/>
                        </a:rPr>
                        <a:t>高速</a:t>
                      </a: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ea typeface="黑体" panose="02010609060101010101" pitchFamily="49" charset="-122"/>
                        </a:rPr>
                        <a:t>TTL(74H</a:t>
                      </a: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</a:t>
                      </a: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ea typeface="黑体" panose="02010609060101010101" pitchFamily="49" charset="-122"/>
                        </a:rPr>
                        <a:t>)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u="none" strike="noStrike" cap="none" normalizeH="0" baseline="0" dirty="0">
                          <a:ln>
                            <a:noFill/>
                          </a:ln>
                          <a:effectLst/>
                          <a:ea typeface="黑体" panose="02010609060101010101" pitchFamily="49" charset="-122"/>
                        </a:rPr>
                        <a:t>132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u="none" strike="noStrike" cap="none" normalizeH="0" baseline="0" dirty="0">
                          <a:ln>
                            <a:noFill/>
                          </a:ln>
                          <a:effectLst/>
                          <a:ea typeface="黑体" panose="02010609060101010101" pitchFamily="49" charset="-122"/>
                        </a:rPr>
                        <a:t>6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u="none" strike="noStrike" cap="none" normalizeH="0" baseline="0" dirty="0">
                          <a:ln>
                            <a:noFill/>
                          </a:ln>
                          <a:effectLst/>
                          <a:ea typeface="黑体" panose="02010609060101010101" pitchFamily="49" charset="-122"/>
                        </a:rPr>
                        <a:t>22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0" marB="45710" horzOverflow="overflow"/>
                </a:tc>
              </a:tr>
              <a:tr h="8960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  <a:ea typeface="黑体" panose="02010609060101010101" pitchFamily="49" charset="-122"/>
                        </a:rPr>
                        <a:t>肖特基</a:t>
                      </a: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ea typeface="黑体" panose="02010609060101010101" pitchFamily="49" charset="-122"/>
                        </a:rPr>
                        <a:t>(</a:t>
                      </a:r>
                      <a:r>
                        <a:rPr kumimoji="1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  <a:ea typeface="黑体" panose="02010609060101010101" pitchFamily="49" charset="-122"/>
                        </a:rPr>
                        <a:t>甚高速</a:t>
                      </a: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ea typeface="黑体" panose="02010609060101010101" pitchFamily="49" charset="-122"/>
                        </a:rPr>
                        <a:t>)TTL</a:t>
                      </a:r>
                      <a:endParaRPr kumimoji="1" lang="en-US" altLang="zh-CN" sz="2400" u="none" strike="noStrike" cap="none" normalizeH="0" baseline="0" dirty="0">
                        <a:ln>
                          <a:noFill/>
                        </a:ln>
                        <a:effectLst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ea typeface="黑体" panose="02010609060101010101" pitchFamily="49" charset="-122"/>
                        </a:rPr>
                        <a:t>(74S</a:t>
                      </a: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</a:t>
                      </a: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ea typeface="黑体" panose="02010609060101010101" pitchFamily="49" charset="-122"/>
                        </a:rPr>
                        <a:t>)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u="none" strike="noStrike" cap="none" normalizeH="0" baseline="0" dirty="0">
                          <a:ln>
                            <a:noFill/>
                          </a:ln>
                          <a:effectLst/>
                          <a:ea typeface="黑体" panose="02010609060101010101" pitchFamily="49" charset="-122"/>
                        </a:rPr>
                        <a:t>57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u="none" strike="noStrike" cap="none" normalizeH="0" baseline="0" dirty="0">
                          <a:ln>
                            <a:noFill/>
                          </a:ln>
                          <a:effectLst/>
                          <a:ea typeface="黑体" panose="02010609060101010101" pitchFamily="49" charset="-122"/>
                        </a:rPr>
                        <a:t>3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u="none" strike="noStrike" cap="none" normalizeH="0" baseline="0" dirty="0">
                          <a:ln>
                            <a:noFill/>
                          </a:ln>
                          <a:effectLst/>
                          <a:ea typeface="黑体" panose="02010609060101010101" pitchFamily="49" charset="-122"/>
                        </a:rPr>
                        <a:t>19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0" marB="45710" horzOverflow="overflow"/>
                </a:tc>
              </a:tr>
              <a:tr h="8960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  <a:ea typeface="黑体" panose="02010609060101010101" pitchFamily="49" charset="-122"/>
                        </a:rPr>
                        <a:t>低功耗肖特基</a:t>
                      </a: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ea typeface="黑体" panose="02010609060101010101" pitchFamily="49" charset="-122"/>
                        </a:rPr>
                        <a:t>TTL</a:t>
                      </a:r>
                      <a:endParaRPr kumimoji="1" lang="en-US" altLang="zh-CN" sz="2400" u="none" strike="noStrike" cap="none" normalizeH="0" baseline="0" dirty="0">
                        <a:ln>
                          <a:noFill/>
                        </a:ln>
                        <a:effectLst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ea typeface="黑体" panose="02010609060101010101" pitchFamily="49" charset="-122"/>
                        </a:rPr>
                        <a:t>(74LS</a:t>
                      </a: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</a:t>
                      </a: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  <a:ea typeface="黑体" panose="02010609060101010101" pitchFamily="49" charset="-122"/>
                        </a:rPr>
                        <a:t>)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u="none" strike="noStrike" cap="none" normalizeH="0" baseline="0" dirty="0">
                          <a:ln>
                            <a:noFill/>
                          </a:ln>
                          <a:effectLst/>
                          <a:ea typeface="黑体" panose="02010609060101010101" pitchFamily="49" charset="-122"/>
                        </a:rPr>
                        <a:t>19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u="none" strike="noStrike" cap="none" normalizeH="0" baseline="0" dirty="0">
                          <a:ln>
                            <a:noFill/>
                          </a:ln>
                          <a:effectLst/>
                          <a:ea typeface="黑体" panose="02010609060101010101" pitchFamily="49" charset="-122"/>
                        </a:rPr>
                        <a:t>9.5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0" marB="4571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u="none" strike="noStrike" cap="none" normalizeH="0" baseline="0" dirty="0">
                          <a:ln>
                            <a:noFill/>
                          </a:ln>
                          <a:effectLst/>
                          <a:ea typeface="黑体" panose="02010609060101010101" pitchFamily="49" charset="-122"/>
                        </a:rPr>
                        <a:t>2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10" marB="45710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66713"/>
            <a:ext cx="3338513" cy="608012"/>
          </a:xfrm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1F08F8"/>
                </a:solidFill>
              </a:rPr>
              <a:t>实际的与非门器件</a:t>
            </a:r>
            <a:endParaRPr lang="zh-CN" altLang="en-US" sz="2800" b="1">
              <a:solidFill>
                <a:srgbClr val="1F08F8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-16002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639702C-352F-43CE-989D-82DB2C1A5AF7}" type="slidenum">
              <a:rPr lang="en-US" altLang="zh-CN" smtClean="0"/>
            </a:fld>
            <a:endParaRPr lang="en-US" altLang="zh-CN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1039813" y="4654550"/>
            <a:ext cx="2609850" cy="1160463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74LS00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输入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与非门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5692775" y="4719638"/>
            <a:ext cx="2232025" cy="1160462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74LS30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8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输入与非门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28005" name="Group 5"/>
          <p:cNvGrpSpPr/>
          <p:nvPr/>
        </p:nvGrpSpPr>
        <p:grpSpPr bwMode="auto">
          <a:xfrm>
            <a:off x="454025" y="1477963"/>
            <a:ext cx="3695700" cy="2713037"/>
            <a:chOff x="286" y="931"/>
            <a:chExt cx="2328" cy="1709"/>
          </a:xfrm>
        </p:grpSpPr>
        <p:grpSp>
          <p:nvGrpSpPr>
            <p:cNvPr id="38966" name="Group 6"/>
            <p:cNvGrpSpPr/>
            <p:nvPr/>
          </p:nvGrpSpPr>
          <p:grpSpPr bwMode="auto">
            <a:xfrm>
              <a:off x="286" y="931"/>
              <a:ext cx="2328" cy="1709"/>
              <a:chOff x="286" y="1083"/>
              <a:chExt cx="2328" cy="1709"/>
            </a:xfrm>
          </p:grpSpPr>
          <p:sp>
            <p:nvSpPr>
              <p:cNvPr id="38971" name="Rectangle 7"/>
              <p:cNvSpPr>
                <a:spLocks noChangeArrowheads="1"/>
              </p:cNvSpPr>
              <p:nvPr/>
            </p:nvSpPr>
            <p:spPr bwMode="auto">
              <a:xfrm>
                <a:off x="333" y="1264"/>
                <a:ext cx="2281" cy="1316"/>
              </a:xfrm>
              <a:prstGeom prst="rect">
                <a:avLst/>
              </a:prstGeom>
              <a:noFill/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72" name="AutoShape 8"/>
              <p:cNvSpPr>
                <a:spLocks noChangeArrowheads="1"/>
              </p:cNvSpPr>
              <p:nvPr/>
            </p:nvSpPr>
            <p:spPr bwMode="auto">
              <a:xfrm>
                <a:off x="333" y="1718"/>
                <a:ext cx="191" cy="363"/>
              </a:xfrm>
              <a:prstGeom prst="flowChartDelay">
                <a:avLst/>
              </a:prstGeom>
              <a:solidFill>
                <a:schemeClr val="bg1"/>
              </a:solidFill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73" name="Rectangle 9"/>
              <p:cNvSpPr>
                <a:spLocks noChangeArrowheads="1"/>
              </p:cNvSpPr>
              <p:nvPr/>
            </p:nvSpPr>
            <p:spPr bwMode="auto">
              <a:xfrm>
                <a:off x="381" y="1083"/>
                <a:ext cx="191" cy="181"/>
              </a:xfrm>
              <a:prstGeom prst="rect">
                <a:avLst/>
              </a:prstGeom>
              <a:noFill/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74" name="Rectangle 10"/>
              <p:cNvSpPr>
                <a:spLocks noChangeArrowheads="1"/>
              </p:cNvSpPr>
              <p:nvPr/>
            </p:nvSpPr>
            <p:spPr bwMode="auto">
              <a:xfrm>
                <a:off x="713" y="1083"/>
                <a:ext cx="191" cy="181"/>
              </a:xfrm>
              <a:prstGeom prst="rect">
                <a:avLst/>
              </a:prstGeom>
              <a:noFill/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75" name="Rectangle 11"/>
              <p:cNvSpPr>
                <a:spLocks noChangeArrowheads="1"/>
              </p:cNvSpPr>
              <p:nvPr/>
            </p:nvSpPr>
            <p:spPr bwMode="auto">
              <a:xfrm>
                <a:off x="1046" y="1083"/>
                <a:ext cx="191" cy="181"/>
              </a:xfrm>
              <a:prstGeom prst="rect">
                <a:avLst/>
              </a:prstGeom>
              <a:noFill/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76" name="Rectangle 12"/>
              <p:cNvSpPr>
                <a:spLocks noChangeArrowheads="1"/>
              </p:cNvSpPr>
              <p:nvPr/>
            </p:nvSpPr>
            <p:spPr bwMode="auto">
              <a:xfrm>
                <a:off x="1379" y="1083"/>
                <a:ext cx="191" cy="181"/>
              </a:xfrm>
              <a:prstGeom prst="rect">
                <a:avLst/>
              </a:prstGeom>
              <a:noFill/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77" name="Rectangle 13"/>
              <p:cNvSpPr>
                <a:spLocks noChangeArrowheads="1"/>
              </p:cNvSpPr>
              <p:nvPr/>
            </p:nvSpPr>
            <p:spPr bwMode="auto">
              <a:xfrm>
                <a:off x="2376" y="1083"/>
                <a:ext cx="191" cy="181"/>
              </a:xfrm>
              <a:prstGeom prst="rect">
                <a:avLst/>
              </a:prstGeom>
              <a:noFill/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78" name="Rectangle 14"/>
              <p:cNvSpPr>
                <a:spLocks noChangeArrowheads="1"/>
              </p:cNvSpPr>
              <p:nvPr/>
            </p:nvSpPr>
            <p:spPr bwMode="auto">
              <a:xfrm>
                <a:off x="2044" y="1083"/>
                <a:ext cx="191" cy="181"/>
              </a:xfrm>
              <a:prstGeom prst="rect">
                <a:avLst/>
              </a:prstGeom>
              <a:noFill/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79" name="Rectangle 15"/>
              <p:cNvSpPr>
                <a:spLocks noChangeArrowheads="1"/>
              </p:cNvSpPr>
              <p:nvPr/>
            </p:nvSpPr>
            <p:spPr bwMode="auto">
              <a:xfrm>
                <a:off x="1711" y="1083"/>
                <a:ext cx="191" cy="181"/>
              </a:xfrm>
              <a:prstGeom prst="rect">
                <a:avLst/>
              </a:prstGeom>
              <a:noFill/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80" name="Rectangle 16"/>
              <p:cNvSpPr>
                <a:spLocks noChangeArrowheads="1"/>
              </p:cNvSpPr>
              <p:nvPr/>
            </p:nvSpPr>
            <p:spPr bwMode="auto">
              <a:xfrm>
                <a:off x="381" y="2580"/>
                <a:ext cx="191" cy="181"/>
              </a:xfrm>
              <a:prstGeom prst="rect">
                <a:avLst/>
              </a:prstGeom>
              <a:noFill/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81" name="Rectangle 17"/>
              <p:cNvSpPr>
                <a:spLocks noChangeArrowheads="1"/>
              </p:cNvSpPr>
              <p:nvPr/>
            </p:nvSpPr>
            <p:spPr bwMode="auto">
              <a:xfrm>
                <a:off x="713" y="2580"/>
                <a:ext cx="191" cy="181"/>
              </a:xfrm>
              <a:prstGeom prst="rect">
                <a:avLst/>
              </a:prstGeom>
              <a:noFill/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82" name="Rectangle 18"/>
              <p:cNvSpPr>
                <a:spLocks noChangeArrowheads="1"/>
              </p:cNvSpPr>
              <p:nvPr/>
            </p:nvSpPr>
            <p:spPr bwMode="auto">
              <a:xfrm>
                <a:off x="1046" y="2580"/>
                <a:ext cx="191" cy="181"/>
              </a:xfrm>
              <a:prstGeom prst="rect">
                <a:avLst/>
              </a:prstGeom>
              <a:noFill/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83" name="Rectangle 19"/>
              <p:cNvSpPr>
                <a:spLocks noChangeArrowheads="1"/>
              </p:cNvSpPr>
              <p:nvPr/>
            </p:nvSpPr>
            <p:spPr bwMode="auto">
              <a:xfrm>
                <a:off x="1379" y="2580"/>
                <a:ext cx="191" cy="181"/>
              </a:xfrm>
              <a:prstGeom prst="rect">
                <a:avLst/>
              </a:prstGeom>
              <a:noFill/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84" name="Rectangle 20"/>
              <p:cNvSpPr>
                <a:spLocks noChangeArrowheads="1"/>
              </p:cNvSpPr>
              <p:nvPr/>
            </p:nvSpPr>
            <p:spPr bwMode="auto">
              <a:xfrm>
                <a:off x="2376" y="2580"/>
                <a:ext cx="191" cy="181"/>
              </a:xfrm>
              <a:prstGeom prst="rect">
                <a:avLst/>
              </a:prstGeom>
              <a:noFill/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85" name="Rectangle 21"/>
              <p:cNvSpPr>
                <a:spLocks noChangeArrowheads="1"/>
              </p:cNvSpPr>
              <p:nvPr/>
            </p:nvSpPr>
            <p:spPr bwMode="auto">
              <a:xfrm>
                <a:off x="2044" y="2580"/>
                <a:ext cx="191" cy="181"/>
              </a:xfrm>
              <a:prstGeom prst="rect">
                <a:avLst/>
              </a:prstGeom>
              <a:noFill/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86" name="Rectangle 22"/>
              <p:cNvSpPr>
                <a:spLocks noChangeArrowheads="1"/>
              </p:cNvSpPr>
              <p:nvPr/>
            </p:nvSpPr>
            <p:spPr bwMode="auto">
              <a:xfrm>
                <a:off x="1711" y="2580"/>
                <a:ext cx="191" cy="181"/>
              </a:xfrm>
              <a:prstGeom prst="rect">
                <a:avLst/>
              </a:prstGeom>
              <a:noFill/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87" name="Text Box 23"/>
              <p:cNvSpPr txBox="1">
                <a:spLocks noChangeArrowheads="1"/>
              </p:cNvSpPr>
              <p:nvPr/>
            </p:nvSpPr>
            <p:spPr bwMode="auto">
              <a:xfrm>
                <a:off x="381" y="2575"/>
                <a:ext cx="238" cy="21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88" name="Text Box 24"/>
              <p:cNvSpPr txBox="1">
                <a:spLocks noChangeArrowheads="1"/>
              </p:cNvSpPr>
              <p:nvPr/>
            </p:nvSpPr>
            <p:spPr bwMode="auto">
              <a:xfrm>
                <a:off x="2376" y="2580"/>
                <a:ext cx="238" cy="21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7</a:t>
                </a:r>
                <a:endPara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89" name="Text Box 25"/>
              <p:cNvSpPr txBox="1">
                <a:spLocks noChangeArrowheads="1"/>
              </p:cNvSpPr>
              <p:nvPr/>
            </p:nvSpPr>
            <p:spPr bwMode="auto">
              <a:xfrm>
                <a:off x="286" y="1083"/>
                <a:ext cx="380" cy="21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14</a:t>
                </a:r>
                <a:endPara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90" name="Text Box 26"/>
              <p:cNvSpPr txBox="1">
                <a:spLocks noChangeArrowheads="1"/>
              </p:cNvSpPr>
              <p:nvPr/>
            </p:nvSpPr>
            <p:spPr bwMode="auto">
              <a:xfrm>
                <a:off x="2376" y="1083"/>
                <a:ext cx="238" cy="21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8</a:t>
                </a:r>
                <a:endPara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grpSp>
            <p:nvGrpSpPr>
              <p:cNvPr id="38991" name="Group 27"/>
              <p:cNvGrpSpPr/>
              <p:nvPr/>
            </p:nvGrpSpPr>
            <p:grpSpPr bwMode="auto">
              <a:xfrm>
                <a:off x="857" y="2081"/>
                <a:ext cx="236" cy="317"/>
                <a:chOff x="1020" y="1706"/>
                <a:chExt cx="317" cy="363"/>
              </a:xfrm>
            </p:grpSpPr>
            <p:sp>
              <p:nvSpPr>
                <p:cNvPr id="39033" name="Rectangle 28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38100">
                  <a:solidFill>
                    <a:srgbClr val="3333CC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39034" name="Oval 29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38992" name="Group 30"/>
              <p:cNvGrpSpPr/>
              <p:nvPr/>
            </p:nvGrpSpPr>
            <p:grpSpPr bwMode="auto">
              <a:xfrm>
                <a:off x="1807" y="1446"/>
                <a:ext cx="236" cy="317"/>
                <a:chOff x="1020" y="1706"/>
                <a:chExt cx="317" cy="363"/>
              </a:xfrm>
            </p:grpSpPr>
            <p:sp>
              <p:nvSpPr>
                <p:cNvPr id="39031" name="Rectangle 31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38100">
                  <a:solidFill>
                    <a:srgbClr val="3333CC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39032" name="Oval 32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38993" name="Group 33"/>
              <p:cNvGrpSpPr/>
              <p:nvPr/>
            </p:nvGrpSpPr>
            <p:grpSpPr bwMode="auto">
              <a:xfrm>
                <a:off x="1094" y="1446"/>
                <a:ext cx="237" cy="317"/>
                <a:chOff x="1020" y="1706"/>
                <a:chExt cx="317" cy="363"/>
              </a:xfrm>
            </p:grpSpPr>
            <p:sp>
              <p:nvSpPr>
                <p:cNvPr id="39029" name="Rectangle 34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38100">
                  <a:solidFill>
                    <a:srgbClr val="3333CC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39030" name="Oval 35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38994" name="Group 36"/>
              <p:cNvGrpSpPr/>
              <p:nvPr/>
            </p:nvGrpSpPr>
            <p:grpSpPr bwMode="auto">
              <a:xfrm>
                <a:off x="1712" y="2081"/>
                <a:ext cx="237" cy="317"/>
                <a:chOff x="1020" y="1706"/>
                <a:chExt cx="317" cy="363"/>
              </a:xfrm>
            </p:grpSpPr>
            <p:sp>
              <p:nvSpPr>
                <p:cNvPr id="39027" name="Rectangle 37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38100">
                  <a:solidFill>
                    <a:srgbClr val="3333CC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39028" name="Oval 38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38995" name="Line 39"/>
              <p:cNvSpPr>
                <a:spLocks noChangeShapeType="1"/>
              </p:cNvSpPr>
              <p:nvPr/>
            </p:nvSpPr>
            <p:spPr bwMode="auto">
              <a:xfrm flipH="1">
                <a:off x="477" y="2171"/>
                <a:ext cx="380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96" name="Line 40"/>
              <p:cNvSpPr>
                <a:spLocks noChangeShapeType="1"/>
              </p:cNvSpPr>
              <p:nvPr/>
            </p:nvSpPr>
            <p:spPr bwMode="auto">
              <a:xfrm>
                <a:off x="477" y="2171"/>
                <a:ext cx="0" cy="409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97" name="Line 41"/>
              <p:cNvSpPr>
                <a:spLocks noChangeShapeType="1"/>
              </p:cNvSpPr>
              <p:nvPr/>
            </p:nvSpPr>
            <p:spPr bwMode="auto">
              <a:xfrm flipH="1">
                <a:off x="761" y="2307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98" name="Line 42"/>
              <p:cNvSpPr>
                <a:spLocks noChangeShapeType="1"/>
              </p:cNvSpPr>
              <p:nvPr/>
            </p:nvSpPr>
            <p:spPr bwMode="auto">
              <a:xfrm>
                <a:off x="761" y="2307"/>
                <a:ext cx="0" cy="273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99" name="Line 43"/>
              <p:cNvSpPr>
                <a:spLocks noChangeShapeType="1"/>
              </p:cNvSpPr>
              <p:nvPr/>
            </p:nvSpPr>
            <p:spPr bwMode="auto">
              <a:xfrm>
                <a:off x="1093" y="2217"/>
                <a:ext cx="49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9000" name="Line 44"/>
              <p:cNvSpPr>
                <a:spLocks noChangeShapeType="1"/>
              </p:cNvSpPr>
              <p:nvPr/>
            </p:nvSpPr>
            <p:spPr bwMode="auto">
              <a:xfrm>
                <a:off x="1142" y="2217"/>
                <a:ext cx="0" cy="363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9001" name="Line 45"/>
              <p:cNvSpPr>
                <a:spLocks noChangeShapeType="1"/>
              </p:cNvSpPr>
              <p:nvPr/>
            </p:nvSpPr>
            <p:spPr bwMode="auto">
              <a:xfrm flipH="1">
                <a:off x="1474" y="2171"/>
                <a:ext cx="237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9002" name="Line 46"/>
              <p:cNvSpPr>
                <a:spLocks noChangeShapeType="1"/>
              </p:cNvSpPr>
              <p:nvPr/>
            </p:nvSpPr>
            <p:spPr bwMode="auto">
              <a:xfrm flipV="1">
                <a:off x="1474" y="2171"/>
                <a:ext cx="0" cy="409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9003" name="Line 47"/>
              <p:cNvSpPr>
                <a:spLocks noChangeShapeType="1"/>
              </p:cNvSpPr>
              <p:nvPr/>
            </p:nvSpPr>
            <p:spPr bwMode="auto">
              <a:xfrm flipH="1">
                <a:off x="1616" y="2307"/>
                <a:ext cx="95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9004" name="Line 48"/>
              <p:cNvSpPr>
                <a:spLocks noChangeShapeType="1"/>
              </p:cNvSpPr>
              <p:nvPr/>
            </p:nvSpPr>
            <p:spPr bwMode="auto">
              <a:xfrm>
                <a:off x="1616" y="2307"/>
                <a:ext cx="0" cy="18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9005" name="Line 49"/>
              <p:cNvSpPr>
                <a:spLocks noChangeShapeType="1"/>
              </p:cNvSpPr>
              <p:nvPr/>
            </p:nvSpPr>
            <p:spPr bwMode="auto">
              <a:xfrm>
                <a:off x="1616" y="2489"/>
                <a:ext cx="191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9006" name="Line 50"/>
              <p:cNvSpPr>
                <a:spLocks noChangeShapeType="1"/>
              </p:cNvSpPr>
              <p:nvPr/>
            </p:nvSpPr>
            <p:spPr bwMode="auto">
              <a:xfrm>
                <a:off x="1807" y="2489"/>
                <a:ext cx="0" cy="91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9007" name="Line 51"/>
              <p:cNvSpPr>
                <a:spLocks noChangeShapeType="1"/>
              </p:cNvSpPr>
              <p:nvPr/>
            </p:nvSpPr>
            <p:spPr bwMode="auto">
              <a:xfrm>
                <a:off x="1949" y="2217"/>
                <a:ext cx="190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9008" name="Line 52"/>
              <p:cNvSpPr>
                <a:spLocks noChangeShapeType="1"/>
              </p:cNvSpPr>
              <p:nvPr/>
            </p:nvSpPr>
            <p:spPr bwMode="auto">
              <a:xfrm>
                <a:off x="2139" y="2217"/>
                <a:ext cx="0" cy="363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9009" name="Line 53"/>
              <p:cNvSpPr>
                <a:spLocks noChangeShapeType="1"/>
              </p:cNvSpPr>
              <p:nvPr/>
            </p:nvSpPr>
            <p:spPr bwMode="auto">
              <a:xfrm>
                <a:off x="809" y="1264"/>
                <a:ext cx="0" cy="454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9010" name="Line 54"/>
              <p:cNvSpPr>
                <a:spLocks noChangeShapeType="1"/>
              </p:cNvSpPr>
              <p:nvPr/>
            </p:nvSpPr>
            <p:spPr bwMode="auto">
              <a:xfrm>
                <a:off x="809" y="1718"/>
                <a:ext cx="284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9011" name="Line 55"/>
              <p:cNvSpPr>
                <a:spLocks noChangeShapeType="1"/>
              </p:cNvSpPr>
              <p:nvPr/>
            </p:nvSpPr>
            <p:spPr bwMode="auto">
              <a:xfrm>
                <a:off x="1142" y="1264"/>
                <a:ext cx="0" cy="91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9012" name="Line 56"/>
              <p:cNvSpPr>
                <a:spLocks noChangeShapeType="1"/>
              </p:cNvSpPr>
              <p:nvPr/>
            </p:nvSpPr>
            <p:spPr bwMode="auto">
              <a:xfrm flipH="1">
                <a:off x="951" y="1355"/>
                <a:ext cx="191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9013" name="Line 57"/>
              <p:cNvSpPr>
                <a:spLocks noChangeShapeType="1"/>
              </p:cNvSpPr>
              <p:nvPr/>
            </p:nvSpPr>
            <p:spPr bwMode="auto">
              <a:xfrm>
                <a:off x="951" y="1355"/>
                <a:ext cx="0" cy="181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9014" name="Line 58"/>
              <p:cNvSpPr>
                <a:spLocks noChangeShapeType="1"/>
              </p:cNvSpPr>
              <p:nvPr/>
            </p:nvSpPr>
            <p:spPr bwMode="auto">
              <a:xfrm>
                <a:off x="951" y="1536"/>
                <a:ext cx="142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9015" name="Line 59"/>
              <p:cNvSpPr>
                <a:spLocks noChangeShapeType="1"/>
              </p:cNvSpPr>
              <p:nvPr/>
            </p:nvSpPr>
            <p:spPr bwMode="auto">
              <a:xfrm>
                <a:off x="1331" y="1582"/>
                <a:ext cx="143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9016" name="Line 60"/>
              <p:cNvSpPr>
                <a:spLocks noChangeShapeType="1"/>
              </p:cNvSpPr>
              <p:nvPr/>
            </p:nvSpPr>
            <p:spPr bwMode="auto">
              <a:xfrm>
                <a:off x="1474" y="1264"/>
                <a:ext cx="0" cy="318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9017" name="Line 61"/>
              <p:cNvSpPr>
                <a:spLocks noChangeShapeType="1"/>
              </p:cNvSpPr>
              <p:nvPr/>
            </p:nvSpPr>
            <p:spPr bwMode="auto">
              <a:xfrm>
                <a:off x="2044" y="1582"/>
                <a:ext cx="428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9018" name="Line 62"/>
              <p:cNvSpPr>
                <a:spLocks noChangeShapeType="1"/>
              </p:cNvSpPr>
              <p:nvPr/>
            </p:nvSpPr>
            <p:spPr bwMode="auto">
              <a:xfrm>
                <a:off x="2472" y="1264"/>
                <a:ext cx="0" cy="318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9019" name="Line 63"/>
              <p:cNvSpPr>
                <a:spLocks noChangeShapeType="1"/>
              </p:cNvSpPr>
              <p:nvPr/>
            </p:nvSpPr>
            <p:spPr bwMode="auto">
              <a:xfrm flipH="1">
                <a:off x="1569" y="1718"/>
                <a:ext cx="238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9020" name="Line 64"/>
              <p:cNvSpPr>
                <a:spLocks noChangeShapeType="1"/>
              </p:cNvSpPr>
              <p:nvPr/>
            </p:nvSpPr>
            <p:spPr bwMode="auto">
              <a:xfrm flipH="1">
                <a:off x="1758" y="1536"/>
                <a:ext cx="49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9021" name="Line 65"/>
              <p:cNvSpPr>
                <a:spLocks noChangeShapeType="1"/>
              </p:cNvSpPr>
              <p:nvPr/>
            </p:nvSpPr>
            <p:spPr bwMode="auto">
              <a:xfrm>
                <a:off x="2139" y="1264"/>
                <a:ext cx="0" cy="136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9022" name="Line 66"/>
              <p:cNvSpPr>
                <a:spLocks noChangeShapeType="1"/>
              </p:cNvSpPr>
              <p:nvPr/>
            </p:nvSpPr>
            <p:spPr bwMode="auto">
              <a:xfrm flipH="1">
                <a:off x="1758" y="1400"/>
                <a:ext cx="381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9023" name="Line 67"/>
              <p:cNvSpPr>
                <a:spLocks noChangeShapeType="1"/>
              </p:cNvSpPr>
              <p:nvPr/>
            </p:nvSpPr>
            <p:spPr bwMode="auto">
              <a:xfrm>
                <a:off x="1758" y="1400"/>
                <a:ext cx="0" cy="136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9024" name="Line 68"/>
              <p:cNvSpPr>
                <a:spLocks noChangeShapeType="1"/>
              </p:cNvSpPr>
              <p:nvPr/>
            </p:nvSpPr>
            <p:spPr bwMode="auto">
              <a:xfrm>
                <a:off x="1807" y="1264"/>
                <a:ext cx="0" cy="45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9025" name="Line 69"/>
              <p:cNvSpPr>
                <a:spLocks noChangeShapeType="1"/>
              </p:cNvSpPr>
              <p:nvPr/>
            </p:nvSpPr>
            <p:spPr bwMode="auto">
              <a:xfrm flipH="1">
                <a:off x="1569" y="1309"/>
                <a:ext cx="238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9026" name="Line 70"/>
              <p:cNvSpPr>
                <a:spLocks noChangeShapeType="1"/>
              </p:cNvSpPr>
              <p:nvPr/>
            </p:nvSpPr>
            <p:spPr bwMode="auto">
              <a:xfrm>
                <a:off x="1569" y="1309"/>
                <a:ext cx="0" cy="409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128071" name="Text Box 71"/>
            <p:cNvSpPr txBox="1">
              <a:spLocks noChangeArrowheads="1"/>
            </p:cNvSpPr>
            <p:nvPr/>
          </p:nvSpPr>
          <p:spPr bwMode="auto">
            <a:xfrm>
              <a:off x="1054" y="1271"/>
              <a:ext cx="337" cy="234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8072" name="Text Box 72"/>
            <p:cNvSpPr txBox="1">
              <a:spLocks noChangeArrowheads="1"/>
            </p:cNvSpPr>
            <p:nvPr/>
          </p:nvSpPr>
          <p:spPr bwMode="auto">
            <a:xfrm>
              <a:off x="1771" y="1261"/>
              <a:ext cx="337" cy="234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8073" name="Text Box 73"/>
            <p:cNvSpPr txBox="1">
              <a:spLocks noChangeArrowheads="1"/>
            </p:cNvSpPr>
            <p:nvPr/>
          </p:nvSpPr>
          <p:spPr bwMode="auto">
            <a:xfrm>
              <a:off x="826" y="1891"/>
              <a:ext cx="337" cy="234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8074" name="Text Box 74"/>
            <p:cNvSpPr txBox="1">
              <a:spLocks noChangeArrowheads="1"/>
            </p:cNvSpPr>
            <p:nvPr/>
          </p:nvSpPr>
          <p:spPr bwMode="auto">
            <a:xfrm>
              <a:off x="1673" y="1891"/>
              <a:ext cx="337" cy="234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28075" name="Group 75"/>
          <p:cNvGrpSpPr/>
          <p:nvPr/>
        </p:nvGrpSpPr>
        <p:grpSpPr bwMode="auto">
          <a:xfrm>
            <a:off x="4745038" y="1531938"/>
            <a:ext cx="3529012" cy="2713037"/>
            <a:chOff x="2989" y="965"/>
            <a:chExt cx="2223" cy="1709"/>
          </a:xfrm>
        </p:grpSpPr>
        <p:grpSp>
          <p:nvGrpSpPr>
            <p:cNvPr id="38919" name="Group 76"/>
            <p:cNvGrpSpPr/>
            <p:nvPr/>
          </p:nvGrpSpPr>
          <p:grpSpPr bwMode="auto">
            <a:xfrm>
              <a:off x="2989" y="965"/>
              <a:ext cx="2223" cy="1709"/>
              <a:chOff x="2989" y="899"/>
              <a:chExt cx="2223" cy="1709"/>
            </a:xfrm>
          </p:grpSpPr>
          <p:sp>
            <p:nvSpPr>
              <p:cNvPr id="38921" name="Rectangle 77"/>
              <p:cNvSpPr>
                <a:spLocks noChangeArrowheads="1"/>
              </p:cNvSpPr>
              <p:nvPr/>
            </p:nvSpPr>
            <p:spPr bwMode="auto">
              <a:xfrm>
                <a:off x="3034" y="1080"/>
                <a:ext cx="2178" cy="1316"/>
              </a:xfrm>
              <a:prstGeom prst="rect">
                <a:avLst/>
              </a:prstGeom>
              <a:noFill/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22" name="AutoShape 78"/>
              <p:cNvSpPr>
                <a:spLocks noChangeArrowheads="1"/>
              </p:cNvSpPr>
              <p:nvPr/>
            </p:nvSpPr>
            <p:spPr bwMode="auto">
              <a:xfrm>
                <a:off x="3034" y="1534"/>
                <a:ext cx="182" cy="363"/>
              </a:xfrm>
              <a:prstGeom prst="flowChartDelay">
                <a:avLst/>
              </a:prstGeom>
              <a:solidFill>
                <a:schemeClr val="bg1"/>
              </a:solidFill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23" name="Rectangle 79"/>
              <p:cNvSpPr>
                <a:spLocks noChangeArrowheads="1"/>
              </p:cNvSpPr>
              <p:nvPr/>
            </p:nvSpPr>
            <p:spPr bwMode="auto">
              <a:xfrm>
                <a:off x="3080" y="899"/>
                <a:ext cx="182" cy="181"/>
              </a:xfrm>
              <a:prstGeom prst="rect">
                <a:avLst/>
              </a:prstGeom>
              <a:noFill/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24" name="Rectangle 80"/>
              <p:cNvSpPr>
                <a:spLocks noChangeArrowheads="1"/>
              </p:cNvSpPr>
              <p:nvPr/>
            </p:nvSpPr>
            <p:spPr bwMode="auto">
              <a:xfrm>
                <a:off x="3397" y="899"/>
                <a:ext cx="182" cy="181"/>
              </a:xfrm>
              <a:prstGeom prst="rect">
                <a:avLst/>
              </a:prstGeom>
              <a:noFill/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25" name="Rectangle 81"/>
              <p:cNvSpPr>
                <a:spLocks noChangeArrowheads="1"/>
              </p:cNvSpPr>
              <p:nvPr/>
            </p:nvSpPr>
            <p:spPr bwMode="auto">
              <a:xfrm>
                <a:off x="3715" y="899"/>
                <a:ext cx="182" cy="181"/>
              </a:xfrm>
              <a:prstGeom prst="rect">
                <a:avLst/>
              </a:prstGeom>
              <a:noFill/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26" name="Rectangle 82"/>
              <p:cNvSpPr>
                <a:spLocks noChangeArrowheads="1"/>
              </p:cNvSpPr>
              <p:nvPr/>
            </p:nvSpPr>
            <p:spPr bwMode="auto">
              <a:xfrm>
                <a:off x="4033" y="899"/>
                <a:ext cx="182" cy="181"/>
              </a:xfrm>
              <a:prstGeom prst="rect">
                <a:avLst/>
              </a:prstGeom>
              <a:noFill/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27" name="Rectangle 83"/>
              <p:cNvSpPr>
                <a:spLocks noChangeArrowheads="1"/>
              </p:cNvSpPr>
              <p:nvPr/>
            </p:nvSpPr>
            <p:spPr bwMode="auto">
              <a:xfrm>
                <a:off x="4985" y="899"/>
                <a:ext cx="182" cy="181"/>
              </a:xfrm>
              <a:prstGeom prst="rect">
                <a:avLst/>
              </a:prstGeom>
              <a:noFill/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28" name="Rectangle 84"/>
              <p:cNvSpPr>
                <a:spLocks noChangeArrowheads="1"/>
              </p:cNvSpPr>
              <p:nvPr/>
            </p:nvSpPr>
            <p:spPr bwMode="auto">
              <a:xfrm>
                <a:off x="4668" y="899"/>
                <a:ext cx="182" cy="181"/>
              </a:xfrm>
              <a:prstGeom prst="rect">
                <a:avLst/>
              </a:prstGeom>
              <a:noFill/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29" name="Rectangle 85"/>
              <p:cNvSpPr>
                <a:spLocks noChangeArrowheads="1"/>
              </p:cNvSpPr>
              <p:nvPr/>
            </p:nvSpPr>
            <p:spPr bwMode="auto">
              <a:xfrm>
                <a:off x="4350" y="899"/>
                <a:ext cx="182" cy="181"/>
              </a:xfrm>
              <a:prstGeom prst="rect">
                <a:avLst/>
              </a:prstGeom>
              <a:noFill/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30" name="Rectangle 86"/>
              <p:cNvSpPr>
                <a:spLocks noChangeArrowheads="1"/>
              </p:cNvSpPr>
              <p:nvPr/>
            </p:nvSpPr>
            <p:spPr bwMode="auto">
              <a:xfrm>
                <a:off x="3080" y="2396"/>
                <a:ext cx="182" cy="181"/>
              </a:xfrm>
              <a:prstGeom prst="rect">
                <a:avLst/>
              </a:prstGeom>
              <a:noFill/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31" name="Rectangle 87"/>
              <p:cNvSpPr>
                <a:spLocks noChangeArrowheads="1"/>
              </p:cNvSpPr>
              <p:nvPr/>
            </p:nvSpPr>
            <p:spPr bwMode="auto">
              <a:xfrm>
                <a:off x="3397" y="2396"/>
                <a:ext cx="182" cy="181"/>
              </a:xfrm>
              <a:prstGeom prst="rect">
                <a:avLst/>
              </a:prstGeom>
              <a:noFill/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32" name="Rectangle 88"/>
              <p:cNvSpPr>
                <a:spLocks noChangeArrowheads="1"/>
              </p:cNvSpPr>
              <p:nvPr/>
            </p:nvSpPr>
            <p:spPr bwMode="auto">
              <a:xfrm>
                <a:off x="3715" y="2396"/>
                <a:ext cx="182" cy="181"/>
              </a:xfrm>
              <a:prstGeom prst="rect">
                <a:avLst/>
              </a:prstGeom>
              <a:noFill/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33" name="Rectangle 89"/>
              <p:cNvSpPr>
                <a:spLocks noChangeArrowheads="1"/>
              </p:cNvSpPr>
              <p:nvPr/>
            </p:nvSpPr>
            <p:spPr bwMode="auto">
              <a:xfrm>
                <a:off x="4033" y="2396"/>
                <a:ext cx="182" cy="181"/>
              </a:xfrm>
              <a:prstGeom prst="rect">
                <a:avLst/>
              </a:prstGeom>
              <a:noFill/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34" name="Rectangle 90"/>
              <p:cNvSpPr>
                <a:spLocks noChangeArrowheads="1"/>
              </p:cNvSpPr>
              <p:nvPr/>
            </p:nvSpPr>
            <p:spPr bwMode="auto">
              <a:xfrm>
                <a:off x="4985" y="2396"/>
                <a:ext cx="182" cy="181"/>
              </a:xfrm>
              <a:prstGeom prst="rect">
                <a:avLst/>
              </a:prstGeom>
              <a:noFill/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35" name="Rectangle 91"/>
              <p:cNvSpPr>
                <a:spLocks noChangeArrowheads="1"/>
              </p:cNvSpPr>
              <p:nvPr/>
            </p:nvSpPr>
            <p:spPr bwMode="auto">
              <a:xfrm>
                <a:off x="4668" y="2396"/>
                <a:ext cx="182" cy="181"/>
              </a:xfrm>
              <a:prstGeom prst="rect">
                <a:avLst/>
              </a:prstGeom>
              <a:noFill/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36" name="Rectangle 92"/>
              <p:cNvSpPr>
                <a:spLocks noChangeArrowheads="1"/>
              </p:cNvSpPr>
              <p:nvPr/>
            </p:nvSpPr>
            <p:spPr bwMode="auto">
              <a:xfrm>
                <a:off x="4350" y="2396"/>
                <a:ext cx="182" cy="181"/>
              </a:xfrm>
              <a:prstGeom prst="rect">
                <a:avLst/>
              </a:prstGeom>
              <a:noFill/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37" name="Text Box 93"/>
              <p:cNvSpPr txBox="1">
                <a:spLocks noChangeArrowheads="1"/>
              </p:cNvSpPr>
              <p:nvPr/>
            </p:nvSpPr>
            <p:spPr bwMode="auto">
              <a:xfrm>
                <a:off x="3080" y="2391"/>
                <a:ext cx="227" cy="21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38" name="Text Box 94"/>
              <p:cNvSpPr txBox="1">
                <a:spLocks noChangeArrowheads="1"/>
              </p:cNvSpPr>
              <p:nvPr/>
            </p:nvSpPr>
            <p:spPr bwMode="auto">
              <a:xfrm>
                <a:off x="4985" y="2396"/>
                <a:ext cx="227" cy="21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7</a:t>
                </a:r>
                <a:endPara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39" name="Text Box 95"/>
              <p:cNvSpPr txBox="1">
                <a:spLocks noChangeArrowheads="1"/>
              </p:cNvSpPr>
              <p:nvPr/>
            </p:nvSpPr>
            <p:spPr bwMode="auto">
              <a:xfrm>
                <a:off x="2989" y="899"/>
                <a:ext cx="363" cy="21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14</a:t>
                </a:r>
                <a:endPara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40" name="Text Box 96"/>
              <p:cNvSpPr txBox="1">
                <a:spLocks noChangeArrowheads="1"/>
              </p:cNvSpPr>
              <p:nvPr/>
            </p:nvSpPr>
            <p:spPr bwMode="auto">
              <a:xfrm>
                <a:off x="4985" y="899"/>
                <a:ext cx="227" cy="21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8</a:t>
                </a:r>
                <a:endPara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grpSp>
            <p:nvGrpSpPr>
              <p:cNvPr id="38941" name="Group 97"/>
              <p:cNvGrpSpPr/>
              <p:nvPr/>
            </p:nvGrpSpPr>
            <p:grpSpPr bwMode="auto">
              <a:xfrm>
                <a:off x="4667" y="1534"/>
                <a:ext cx="271" cy="408"/>
                <a:chOff x="1020" y="1706"/>
                <a:chExt cx="317" cy="363"/>
              </a:xfrm>
            </p:grpSpPr>
            <p:sp>
              <p:nvSpPr>
                <p:cNvPr id="38964" name="Rectangle 98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38100">
                  <a:solidFill>
                    <a:srgbClr val="3333CC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38965" name="Oval 99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38942" name="Line 100"/>
              <p:cNvSpPr>
                <a:spLocks noChangeShapeType="1"/>
              </p:cNvSpPr>
              <p:nvPr/>
            </p:nvSpPr>
            <p:spPr bwMode="auto">
              <a:xfrm>
                <a:off x="4940" y="1715"/>
                <a:ext cx="136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43" name="Line 101"/>
              <p:cNvSpPr>
                <a:spLocks noChangeShapeType="1"/>
              </p:cNvSpPr>
              <p:nvPr/>
            </p:nvSpPr>
            <p:spPr bwMode="auto">
              <a:xfrm flipH="1">
                <a:off x="5076" y="1080"/>
                <a:ext cx="0" cy="635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44" name="Line 102"/>
              <p:cNvSpPr>
                <a:spLocks noChangeShapeType="1"/>
              </p:cNvSpPr>
              <p:nvPr/>
            </p:nvSpPr>
            <p:spPr bwMode="auto">
              <a:xfrm flipV="1">
                <a:off x="3171" y="1942"/>
                <a:ext cx="0" cy="454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45" name="Line 103"/>
              <p:cNvSpPr>
                <a:spLocks noChangeShapeType="1"/>
              </p:cNvSpPr>
              <p:nvPr/>
            </p:nvSpPr>
            <p:spPr bwMode="auto">
              <a:xfrm>
                <a:off x="3171" y="1942"/>
                <a:ext cx="181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46" name="Line 104"/>
              <p:cNvSpPr>
                <a:spLocks noChangeShapeType="1"/>
              </p:cNvSpPr>
              <p:nvPr/>
            </p:nvSpPr>
            <p:spPr bwMode="auto">
              <a:xfrm flipV="1">
                <a:off x="3352" y="1715"/>
                <a:ext cx="0" cy="227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47" name="Line 105"/>
              <p:cNvSpPr>
                <a:spLocks noChangeShapeType="1"/>
              </p:cNvSpPr>
              <p:nvPr/>
            </p:nvSpPr>
            <p:spPr bwMode="auto">
              <a:xfrm>
                <a:off x="3352" y="1715"/>
                <a:ext cx="1315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48" name="Line 106"/>
              <p:cNvSpPr>
                <a:spLocks noChangeShapeType="1"/>
              </p:cNvSpPr>
              <p:nvPr/>
            </p:nvSpPr>
            <p:spPr bwMode="auto">
              <a:xfrm>
                <a:off x="3488" y="1761"/>
                <a:ext cx="0" cy="635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49" name="Line 107"/>
              <p:cNvSpPr>
                <a:spLocks noChangeShapeType="1"/>
              </p:cNvSpPr>
              <p:nvPr/>
            </p:nvSpPr>
            <p:spPr bwMode="auto">
              <a:xfrm>
                <a:off x="3488" y="1761"/>
                <a:ext cx="1179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50" name="Line 108"/>
              <p:cNvSpPr>
                <a:spLocks noChangeShapeType="1"/>
              </p:cNvSpPr>
              <p:nvPr/>
            </p:nvSpPr>
            <p:spPr bwMode="auto">
              <a:xfrm>
                <a:off x="3806" y="1806"/>
                <a:ext cx="0" cy="59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51" name="Line 109"/>
              <p:cNvSpPr>
                <a:spLocks noChangeShapeType="1"/>
              </p:cNvSpPr>
              <p:nvPr/>
            </p:nvSpPr>
            <p:spPr bwMode="auto">
              <a:xfrm flipV="1">
                <a:off x="3806" y="1806"/>
                <a:ext cx="861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52" name="Line 110"/>
              <p:cNvSpPr>
                <a:spLocks noChangeShapeType="1"/>
              </p:cNvSpPr>
              <p:nvPr/>
            </p:nvSpPr>
            <p:spPr bwMode="auto">
              <a:xfrm>
                <a:off x="4123" y="1851"/>
                <a:ext cx="544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53" name="Line 111"/>
              <p:cNvSpPr>
                <a:spLocks noChangeShapeType="1"/>
              </p:cNvSpPr>
              <p:nvPr/>
            </p:nvSpPr>
            <p:spPr bwMode="auto">
              <a:xfrm>
                <a:off x="4123" y="1851"/>
                <a:ext cx="0" cy="545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54" name="Line 112"/>
              <p:cNvSpPr>
                <a:spLocks noChangeShapeType="1"/>
              </p:cNvSpPr>
              <p:nvPr/>
            </p:nvSpPr>
            <p:spPr bwMode="auto">
              <a:xfrm flipH="1">
                <a:off x="4441" y="1897"/>
                <a:ext cx="226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55" name="Line 113"/>
              <p:cNvSpPr>
                <a:spLocks noChangeShapeType="1"/>
              </p:cNvSpPr>
              <p:nvPr/>
            </p:nvSpPr>
            <p:spPr bwMode="auto">
              <a:xfrm>
                <a:off x="4441" y="1897"/>
                <a:ext cx="0" cy="499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56" name="Line 114"/>
              <p:cNvSpPr>
                <a:spLocks noChangeShapeType="1"/>
              </p:cNvSpPr>
              <p:nvPr/>
            </p:nvSpPr>
            <p:spPr bwMode="auto">
              <a:xfrm flipH="1">
                <a:off x="4577" y="1942"/>
                <a:ext cx="90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57" name="Line 115"/>
              <p:cNvSpPr>
                <a:spLocks noChangeShapeType="1"/>
              </p:cNvSpPr>
              <p:nvPr/>
            </p:nvSpPr>
            <p:spPr bwMode="auto">
              <a:xfrm>
                <a:off x="4577" y="1942"/>
                <a:ext cx="0" cy="227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58" name="Line 116"/>
              <p:cNvSpPr>
                <a:spLocks noChangeShapeType="1"/>
              </p:cNvSpPr>
              <p:nvPr/>
            </p:nvSpPr>
            <p:spPr bwMode="auto">
              <a:xfrm>
                <a:off x="4577" y="2169"/>
                <a:ext cx="181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59" name="Line 117"/>
              <p:cNvSpPr>
                <a:spLocks noChangeShapeType="1"/>
              </p:cNvSpPr>
              <p:nvPr/>
            </p:nvSpPr>
            <p:spPr bwMode="auto">
              <a:xfrm>
                <a:off x="4758" y="2169"/>
                <a:ext cx="0" cy="227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60" name="Line 118"/>
              <p:cNvSpPr>
                <a:spLocks noChangeShapeType="1"/>
              </p:cNvSpPr>
              <p:nvPr/>
            </p:nvSpPr>
            <p:spPr bwMode="auto">
              <a:xfrm>
                <a:off x="3806" y="1080"/>
                <a:ext cx="0" cy="59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61" name="Line 119"/>
              <p:cNvSpPr>
                <a:spLocks noChangeShapeType="1"/>
              </p:cNvSpPr>
              <p:nvPr/>
            </p:nvSpPr>
            <p:spPr bwMode="auto">
              <a:xfrm>
                <a:off x="3806" y="1670"/>
                <a:ext cx="861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62" name="Line 120"/>
              <p:cNvSpPr>
                <a:spLocks noChangeShapeType="1"/>
              </p:cNvSpPr>
              <p:nvPr/>
            </p:nvSpPr>
            <p:spPr bwMode="auto">
              <a:xfrm>
                <a:off x="4123" y="1080"/>
                <a:ext cx="0" cy="544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8963" name="Line 121"/>
              <p:cNvSpPr>
                <a:spLocks noChangeShapeType="1"/>
              </p:cNvSpPr>
              <p:nvPr/>
            </p:nvSpPr>
            <p:spPr bwMode="auto">
              <a:xfrm>
                <a:off x="4123" y="1624"/>
                <a:ext cx="544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128122" name="Text Box 122"/>
            <p:cNvSpPr txBox="1">
              <a:spLocks noChangeArrowheads="1"/>
            </p:cNvSpPr>
            <p:nvPr/>
          </p:nvSpPr>
          <p:spPr bwMode="auto">
            <a:xfrm>
              <a:off x="4629" y="1576"/>
              <a:ext cx="337" cy="234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 autoUpdateAnimBg="0"/>
      <p:bldP spid="128003" grpId="0" bldLvl="0" animBg="1"/>
      <p:bldP spid="12800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 descr="3-5-2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268413"/>
            <a:ext cx="517525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2883" name="Group 3"/>
          <p:cNvGrpSpPr/>
          <p:nvPr/>
        </p:nvGrpSpPr>
        <p:grpSpPr bwMode="auto">
          <a:xfrm>
            <a:off x="1331913" y="1493838"/>
            <a:ext cx="598487" cy="3259137"/>
            <a:chOff x="864" y="1584"/>
            <a:chExt cx="377" cy="2053"/>
          </a:xfrm>
        </p:grpSpPr>
        <p:grpSp>
          <p:nvGrpSpPr>
            <p:cNvPr id="122884" name="Group 4"/>
            <p:cNvGrpSpPr/>
            <p:nvPr/>
          </p:nvGrpSpPr>
          <p:grpSpPr bwMode="auto">
            <a:xfrm>
              <a:off x="864" y="1584"/>
              <a:ext cx="377" cy="853"/>
              <a:chOff x="144" y="720"/>
              <a:chExt cx="360" cy="924"/>
            </a:xfrm>
          </p:grpSpPr>
          <p:sp>
            <p:nvSpPr>
              <p:cNvPr id="122885" name="Oval 5"/>
              <p:cNvSpPr>
                <a:spLocks noChangeArrowheads="1"/>
              </p:cNvSpPr>
              <p:nvPr/>
            </p:nvSpPr>
            <p:spPr bwMode="auto">
              <a:xfrm>
                <a:off x="144" y="1296"/>
                <a:ext cx="348" cy="34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22886" name="Line 6"/>
              <p:cNvSpPr>
                <a:spLocks noChangeShapeType="1"/>
              </p:cNvSpPr>
              <p:nvPr/>
            </p:nvSpPr>
            <p:spPr bwMode="auto">
              <a:xfrm flipV="1">
                <a:off x="336" y="1056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22887" name="Oval 7"/>
              <p:cNvSpPr>
                <a:spLocks noChangeArrowheads="1"/>
              </p:cNvSpPr>
              <p:nvPr/>
            </p:nvSpPr>
            <p:spPr bwMode="auto">
              <a:xfrm>
                <a:off x="156" y="720"/>
                <a:ext cx="348" cy="34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长城楷体" pitchFamily="49" charset="-122"/>
                    <a:cs typeface="+mn-cs"/>
                  </a:rPr>
                  <a:t>0</a:t>
                </a:r>
                <a:endPara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长城楷体" pitchFamily="49" charset="-122"/>
                  <a:cs typeface="+mn-cs"/>
                </a:endParaRPr>
              </a:p>
            </p:txBody>
          </p:sp>
        </p:grpSp>
        <p:grpSp>
          <p:nvGrpSpPr>
            <p:cNvPr id="122888" name="Group 8"/>
            <p:cNvGrpSpPr/>
            <p:nvPr/>
          </p:nvGrpSpPr>
          <p:grpSpPr bwMode="auto">
            <a:xfrm>
              <a:off x="864" y="2784"/>
              <a:ext cx="377" cy="853"/>
              <a:chOff x="144" y="720"/>
              <a:chExt cx="360" cy="924"/>
            </a:xfrm>
          </p:grpSpPr>
          <p:sp>
            <p:nvSpPr>
              <p:cNvPr id="122889" name="Oval 9"/>
              <p:cNvSpPr>
                <a:spLocks noChangeArrowheads="1"/>
              </p:cNvSpPr>
              <p:nvPr/>
            </p:nvSpPr>
            <p:spPr bwMode="auto">
              <a:xfrm>
                <a:off x="144" y="1296"/>
                <a:ext cx="348" cy="34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22890" name="Line 10"/>
              <p:cNvSpPr>
                <a:spLocks noChangeShapeType="1"/>
              </p:cNvSpPr>
              <p:nvPr/>
            </p:nvSpPr>
            <p:spPr bwMode="auto">
              <a:xfrm flipV="1">
                <a:off x="336" y="1056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22891" name="Oval 11"/>
              <p:cNvSpPr>
                <a:spLocks noChangeArrowheads="1"/>
              </p:cNvSpPr>
              <p:nvPr/>
            </p:nvSpPr>
            <p:spPr bwMode="auto">
              <a:xfrm>
                <a:off x="156" y="720"/>
                <a:ext cx="348" cy="34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长城楷体" pitchFamily="49" charset="-122"/>
                    <a:cs typeface="+mn-cs"/>
                  </a:rPr>
                  <a:t>1</a:t>
                </a:r>
                <a:endPara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长城楷体" pitchFamily="49" charset="-122"/>
                  <a:cs typeface="+mn-cs"/>
                </a:endParaRPr>
              </a:p>
            </p:txBody>
          </p:sp>
        </p:grpSp>
      </p:grpSp>
      <p:grpSp>
        <p:nvGrpSpPr>
          <p:cNvPr id="122892" name="Group 12"/>
          <p:cNvGrpSpPr/>
          <p:nvPr/>
        </p:nvGrpSpPr>
        <p:grpSpPr bwMode="auto">
          <a:xfrm>
            <a:off x="3222625" y="3384550"/>
            <a:ext cx="2743200" cy="2286000"/>
            <a:chOff x="2016" y="2700"/>
            <a:chExt cx="1588" cy="1428"/>
          </a:xfrm>
        </p:grpSpPr>
        <p:sp>
          <p:nvSpPr>
            <p:cNvPr id="122893" name="Oval 13"/>
            <p:cNvSpPr>
              <a:spLocks noChangeArrowheads="1"/>
            </p:cNvSpPr>
            <p:nvPr/>
          </p:nvSpPr>
          <p:spPr bwMode="auto">
            <a:xfrm>
              <a:off x="2016" y="3132"/>
              <a:ext cx="484" cy="53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2894" name="Oval 14"/>
            <p:cNvSpPr>
              <a:spLocks noChangeArrowheads="1"/>
            </p:cNvSpPr>
            <p:nvPr/>
          </p:nvSpPr>
          <p:spPr bwMode="auto">
            <a:xfrm>
              <a:off x="3120" y="2700"/>
              <a:ext cx="484" cy="53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2895" name="Line 15"/>
            <p:cNvSpPr>
              <a:spLocks noChangeShapeType="1"/>
            </p:cNvSpPr>
            <p:nvPr/>
          </p:nvSpPr>
          <p:spPr bwMode="auto">
            <a:xfrm flipV="1">
              <a:off x="2880" y="3173"/>
              <a:ext cx="336" cy="6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2896" name="Line 16"/>
            <p:cNvSpPr>
              <a:spLocks noChangeShapeType="1"/>
            </p:cNvSpPr>
            <p:nvPr/>
          </p:nvSpPr>
          <p:spPr bwMode="auto">
            <a:xfrm flipH="1" flipV="1">
              <a:off x="2496" y="3461"/>
              <a:ext cx="384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2897" name="Oval 17"/>
            <p:cNvSpPr>
              <a:spLocks noChangeArrowheads="1"/>
            </p:cNvSpPr>
            <p:nvPr/>
          </p:nvSpPr>
          <p:spPr bwMode="auto">
            <a:xfrm>
              <a:off x="2448" y="3804"/>
              <a:ext cx="922" cy="3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导通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长城楷体" pitchFamily="49" charset="-122"/>
                <a:cs typeface="+mn-cs"/>
              </a:endParaRPr>
            </a:p>
          </p:txBody>
        </p:sp>
      </p:grpSp>
      <p:grpSp>
        <p:nvGrpSpPr>
          <p:cNvPr id="122898" name="Group 18"/>
          <p:cNvGrpSpPr/>
          <p:nvPr/>
        </p:nvGrpSpPr>
        <p:grpSpPr bwMode="auto">
          <a:xfrm>
            <a:off x="3357563" y="503238"/>
            <a:ext cx="2444750" cy="2587625"/>
            <a:chOff x="2016" y="924"/>
            <a:chExt cx="1540" cy="1584"/>
          </a:xfrm>
        </p:grpSpPr>
        <p:sp>
          <p:nvSpPr>
            <p:cNvPr id="122899" name="Oval 19"/>
            <p:cNvSpPr>
              <a:spLocks noChangeArrowheads="1"/>
            </p:cNvSpPr>
            <p:nvPr/>
          </p:nvSpPr>
          <p:spPr bwMode="auto">
            <a:xfrm>
              <a:off x="2016" y="1976"/>
              <a:ext cx="484" cy="53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2900" name="Line 20"/>
            <p:cNvSpPr>
              <a:spLocks noChangeShapeType="1"/>
            </p:cNvSpPr>
            <p:nvPr/>
          </p:nvSpPr>
          <p:spPr bwMode="auto">
            <a:xfrm flipV="1">
              <a:off x="2256" y="1248"/>
              <a:ext cx="384" cy="7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2901" name="Oval 21"/>
            <p:cNvSpPr>
              <a:spLocks noChangeArrowheads="1"/>
            </p:cNvSpPr>
            <p:nvPr/>
          </p:nvSpPr>
          <p:spPr bwMode="auto">
            <a:xfrm>
              <a:off x="3072" y="1872"/>
              <a:ext cx="484" cy="3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2902" name="Oval 22"/>
            <p:cNvSpPr>
              <a:spLocks noChangeArrowheads="1"/>
            </p:cNvSpPr>
            <p:nvPr/>
          </p:nvSpPr>
          <p:spPr bwMode="auto">
            <a:xfrm>
              <a:off x="2208" y="924"/>
              <a:ext cx="904" cy="3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截止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长城楷体" pitchFamily="49" charset="-122"/>
                <a:cs typeface="+mn-cs"/>
              </a:endParaRPr>
            </a:p>
          </p:txBody>
        </p:sp>
        <p:sp>
          <p:nvSpPr>
            <p:cNvPr id="122903" name="Line 23"/>
            <p:cNvSpPr>
              <a:spLocks noChangeShapeType="1"/>
            </p:cNvSpPr>
            <p:nvPr/>
          </p:nvSpPr>
          <p:spPr bwMode="auto">
            <a:xfrm flipH="1" flipV="1">
              <a:off x="2688" y="1248"/>
              <a:ext cx="480" cy="6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22904" name="Group 24"/>
          <p:cNvGrpSpPr/>
          <p:nvPr/>
        </p:nvGrpSpPr>
        <p:grpSpPr bwMode="auto">
          <a:xfrm>
            <a:off x="6686552" y="4508498"/>
            <a:ext cx="2157413" cy="1114425"/>
            <a:chOff x="4212" y="2840"/>
            <a:chExt cx="1359" cy="702"/>
          </a:xfrm>
        </p:grpSpPr>
        <p:sp>
          <p:nvSpPr>
            <p:cNvPr id="122905" name="Text Box 25"/>
            <p:cNvSpPr txBox="1">
              <a:spLocks noChangeArrowheads="1"/>
            </p:cNvSpPr>
            <p:nvPr/>
          </p:nvSpPr>
          <p:spPr bwMode="auto">
            <a:xfrm>
              <a:off x="4212" y="2840"/>
              <a:ext cx="1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逻辑式：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122906" name="Object 26"/>
            <p:cNvGraphicFramePr>
              <a:graphicFrameLocks noChangeAspect="1"/>
            </p:cNvGraphicFramePr>
            <p:nvPr/>
          </p:nvGraphicFramePr>
          <p:xfrm>
            <a:off x="4300" y="3246"/>
            <a:ext cx="101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name="Equation" r:id="rId2" imgW="14630400" imgH="4876800" progId="Equation.DSMT4">
                    <p:embed/>
                  </p:oleObj>
                </mc:Choice>
                <mc:Fallback>
                  <p:oleObj name="Equation" r:id="rId2" imgW="14630400" imgH="48768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0" y="3246"/>
                          <a:ext cx="101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2907" name="Group 27"/>
          <p:cNvGrpSpPr/>
          <p:nvPr/>
        </p:nvGrpSpPr>
        <p:grpSpPr bwMode="auto">
          <a:xfrm>
            <a:off x="5943600" y="2754313"/>
            <a:ext cx="1676400" cy="919162"/>
            <a:chOff x="3600" y="2169"/>
            <a:chExt cx="1056" cy="579"/>
          </a:xfrm>
        </p:grpSpPr>
        <p:grpSp>
          <p:nvGrpSpPr>
            <p:cNvPr id="122908" name="Group 28"/>
            <p:cNvGrpSpPr/>
            <p:nvPr/>
          </p:nvGrpSpPr>
          <p:grpSpPr bwMode="auto">
            <a:xfrm>
              <a:off x="3600" y="2172"/>
              <a:ext cx="1056" cy="576"/>
              <a:chOff x="3744" y="2304"/>
              <a:chExt cx="1056" cy="576"/>
            </a:xfrm>
          </p:grpSpPr>
          <p:sp>
            <p:nvSpPr>
              <p:cNvPr id="122909" name="Oval 29"/>
              <p:cNvSpPr>
                <a:spLocks noChangeArrowheads="1"/>
              </p:cNvSpPr>
              <p:nvPr/>
            </p:nvSpPr>
            <p:spPr bwMode="auto">
              <a:xfrm>
                <a:off x="3744" y="2544"/>
                <a:ext cx="384" cy="33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22910" name="Line 30"/>
              <p:cNvSpPr>
                <a:spLocks noChangeShapeType="1"/>
              </p:cNvSpPr>
              <p:nvPr/>
            </p:nvSpPr>
            <p:spPr bwMode="auto">
              <a:xfrm flipH="1">
                <a:off x="4128" y="2544"/>
                <a:ext cx="288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22911" name="Oval 31"/>
              <p:cNvSpPr>
                <a:spLocks noChangeArrowheads="1"/>
              </p:cNvSpPr>
              <p:nvPr/>
            </p:nvSpPr>
            <p:spPr bwMode="auto">
              <a:xfrm>
                <a:off x="4368" y="2304"/>
                <a:ext cx="432" cy="33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122912" name="Text Box 32"/>
            <p:cNvSpPr txBox="1">
              <a:spLocks noChangeArrowheads="1"/>
            </p:cNvSpPr>
            <p:nvPr/>
          </p:nvSpPr>
          <p:spPr bwMode="auto">
            <a:xfrm>
              <a:off x="4320" y="2169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748808" y="456732"/>
            <a:ext cx="1784645" cy="6937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zh-CN" sz="2400" b="1" dirty="0"/>
              <a:t>TTL</a:t>
            </a:r>
            <a:r>
              <a:rPr kumimoji="0" lang="zh-CN" altLang="en-US" sz="2400" b="1" dirty="0"/>
              <a:t>或非门 </a:t>
            </a:r>
            <a:br>
              <a:rPr kumimoji="0" lang="en-US" altLang="zh-CN" sz="2400" b="1" dirty="0"/>
            </a:br>
            <a:r>
              <a:rPr kumimoji="0" lang="zh-CN" altLang="en-US" sz="2400" b="1" dirty="0"/>
              <a:t>（有</a:t>
            </a:r>
            <a:r>
              <a:rPr kumimoji="0" lang="en-US" altLang="zh-CN" sz="2400" b="1" dirty="0"/>
              <a:t>1</a:t>
            </a:r>
            <a:r>
              <a:rPr kumimoji="0" lang="zh-CN" altLang="en-US" sz="2400" b="1" dirty="0"/>
              <a:t>）</a:t>
            </a:r>
            <a:endParaRPr kumimoji="0" lang="zh-CN" alt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265113"/>
            <a:ext cx="5272088" cy="504825"/>
          </a:xfrm>
          <a:ln>
            <a:noFill/>
          </a:ln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altLang="zh-CN" sz="3200" b="1" dirty="0">
                <a:solidFill>
                  <a:sysClr val="windowText" lastClr="000000"/>
                </a:solidFill>
              </a:rPr>
              <a:t>  </a:t>
            </a:r>
            <a:r>
              <a:rPr lang="zh-CN" altLang="en-US" sz="3200" b="1" dirty="0">
                <a:solidFill>
                  <a:sysClr val="windowText" lastClr="000000"/>
                </a:solidFill>
              </a:rPr>
              <a:t>三、其它类型</a:t>
            </a:r>
            <a:r>
              <a:rPr lang="en-US" altLang="zh-CN" sz="3200" b="1" dirty="0">
                <a:solidFill>
                  <a:sysClr val="windowText" lastClr="000000"/>
                </a:solidFill>
              </a:rPr>
              <a:t>TTL</a:t>
            </a:r>
            <a:r>
              <a:rPr lang="zh-CN" altLang="en-US" sz="3200" b="1" dirty="0">
                <a:solidFill>
                  <a:sysClr val="windowText" lastClr="000000"/>
                </a:solidFill>
              </a:rPr>
              <a:t>门</a:t>
            </a:r>
            <a:endParaRPr lang="zh-CN" altLang="en-US" sz="3200" b="1" dirty="0">
              <a:solidFill>
                <a:sysClr val="windowText" lastClr="0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-16002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639702C-352F-43CE-989D-82DB2C1A5AF7}" type="slidenum">
              <a:rPr lang="en-US" altLang="zh-CN" smtClean="0"/>
            </a:fld>
            <a:endParaRPr lang="en-US" altLang="zh-CN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633413" y="1658938"/>
            <a:ext cx="7758112" cy="51911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普通与非门输出不能直接连在一起实现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“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线与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！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569913" y="2725738"/>
            <a:ext cx="1690687" cy="519112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F=F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•F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kumimoji="1" lang="en-US" altLang="zh-CN" sz="2800" b="1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9781" name="Group 85"/>
          <p:cNvGrpSpPr/>
          <p:nvPr/>
        </p:nvGrpSpPr>
        <p:grpSpPr bwMode="auto">
          <a:xfrm>
            <a:off x="3462338" y="2346325"/>
            <a:ext cx="1525587" cy="2152650"/>
            <a:chOff x="2181" y="1478"/>
            <a:chExt cx="961" cy="1356"/>
          </a:xfrm>
        </p:grpSpPr>
        <p:grpSp>
          <p:nvGrpSpPr>
            <p:cNvPr id="23614" name="Group 22"/>
            <p:cNvGrpSpPr/>
            <p:nvPr/>
          </p:nvGrpSpPr>
          <p:grpSpPr bwMode="auto">
            <a:xfrm>
              <a:off x="2181" y="1956"/>
              <a:ext cx="321" cy="203"/>
              <a:chOff x="463" y="2653"/>
              <a:chExt cx="362" cy="273"/>
            </a:xfrm>
          </p:grpSpPr>
          <p:sp>
            <p:nvSpPr>
              <p:cNvPr id="23629" name="Line 23"/>
              <p:cNvSpPr>
                <a:spLocks noChangeShapeType="1"/>
              </p:cNvSpPr>
              <p:nvPr/>
            </p:nvSpPr>
            <p:spPr bwMode="auto">
              <a:xfrm flipH="1">
                <a:off x="644" y="2653"/>
                <a:ext cx="0" cy="273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3630" name="Line 24"/>
              <p:cNvSpPr>
                <a:spLocks noChangeShapeType="1"/>
              </p:cNvSpPr>
              <p:nvPr/>
            </p:nvSpPr>
            <p:spPr bwMode="auto">
              <a:xfrm>
                <a:off x="644" y="2835"/>
                <a:ext cx="181" cy="91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3631" name="Line 25"/>
              <p:cNvSpPr>
                <a:spLocks noChangeShapeType="1"/>
              </p:cNvSpPr>
              <p:nvPr/>
            </p:nvSpPr>
            <p:spPr bwMode="auto">
              <a:xfrm flipV="1">
                <a:off x="644" y="2653"/>
                <a:ext cx="181" cy="91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3632" name="Line 26"/>
              <p:cNvSpPr>
                <a:spLocks noChangeShapeType="1"/>
              </p:cNvSpPr>
              <p:nvPr/>
            </p:nvSpPr>
            <p:spPr bwMode="auto">
              <a:xfrm flipH="1">
                <a:off x="463" y="2789"/>
                <a:ext cx="181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23615" name="Group 27"/>
            <p:cNvGrpSpPr/>
            <p:nvPr/>
          </p:nvGrpSpPr>
          <p:grpSpPr bwMode="auto">
            <a:xfrm>
              <a:off x="2181" y="2395"/>
              <a:ext cx="321" cy="203"/>
              <a:chOff x="463" y="3243"/>
              <a:chExt cx="362" cy="273"/>
            </a:xfrm>
          </p:grpSpPr>
          <p:sp>
            <p:nvSpPr>
              <p:cNvPr id="23625" name="Line 28"/>
              <p:cNvSpPr>
                <a:spLocks noChangeShapeType="1"/>
              </p:cNvSpPr>
              <p:nvPr/>
            </p:nvSpPr>
            <p:spPr bwMode="auto">
              <a:xfrm flipH="1">
                <a:off x="644" y="3243"/>
                <a:ext cx="0" cy="273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3626" name="Line 29"/>
              <p:cNvSpPr>
                <a:spLocks noChangeShapeType="1"/>
              </p:cNvSpPr>
              <p:nvPr/>
            </p:nvSpPr>
            <p:spPr bwMode="auto">
              <a:xfrm>
                <a:off x="644" y="3425"/>
                <a:ext cx="181" cy="91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3627" name="Line 30"/>
              <p:cNvSpPr>
                <a:spLocks noChangeShapeType="1"/>
              </p:cNvSpPr>
              <p:nvPr/>
            </p:nvSpPr>
            <p:spPr bwMode="auto">
              <a:xfrm flipV="1">
                <a:off x="644" y="3243"/>
                <a:ext cx="181" cy="91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3628" name="Line 31"/>
              <p:cNvSpPr>
                <a:spLocks noChangeShapeType="1"/>
              </p:cNvSpPr>
              <p:nvPr/>
            </p:nvSpPr>
            <p:spPr bwMode="auto">
              <a:xfrm flipH="1">
                <a:off x="463" y="3379"/>
                <a:ext cx="181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23616" name="Line 32"/>
            <p:cNvSpPr>
              <a:spLocks noChangeShapeType="1"/>
            </p:cNvSpPr>
            <p:nvPr/>
          </p:nvSpPr>
          <p:spPr bwMode="auto">
            <a:xfrm>
              <a:off x="2502" y="2159"/>
              <a:ext cx="0" cy="236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617" name="Line 33"/>
            <p:cNvSpPr>
              <a:spLocks noChangeShapeType="1"/>
            </p:cNvSpPr>
            <p:nvPr/>
          </p:nvSpPr>
          <p:spPr bwMode="auto">
            <a:xfrm flipV="1">
              <a:off x="2502" y="1686"/>
              <a:ext cx="0" cy="27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618" name="Line 34"/>
            <p:cNvSpPr>
              <a:spLocks noChangeShapeType="1"/>
            </p:cNvSpPr>
            <p:nvPr/>
          </p:nvSpPr>
          <p:spPr bwMode="auto">
            <a:xfrm>
              <a:off x="2502" y="2597"/>
              <a:ext cx="0" cy="237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619" name="Line 35"/>
            <p:cNvSpPr>
              <a:spLocks noChangeShapeType="1"/>
            </p:cNvSpPr>
            <p:nvPr/>
          </p:nvSpPr>
          <p:spPr bwMode="auto">
            <a:xfrm>
              <a:off x="2502" y="2309"/>
              <a:ext cx="6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620" name="Text Box 36"/>
            <p:cNvSpPr txBox="1">
              <a:spLocks noChangeArrowheads="1"/>
            </p:cNvSpPr>
            <p:nvPr/>
          </p:nvSpPr>
          <p:spPr bwMode="auto">
            <a:xfrm>
              <a:off x="2415" y="1944"/>
              <a:ext cx="376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T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4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621" name="Text Box 37"/>
            <p:cNvSpPr txBox="1">
              <a:spLocks noChangeArrowheads="1"/>
            </p:cNvSpPr>
            <p:nvPr/>
          </p:nvSpPr>
          <p:spPr bwMode="auto">
            <a:xfrm>
              <a:off x="2551" y="2400"/>
              <a:ext cx="376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T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5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622" name="Line 38"/>
            <p:cNvSpPr>
              <a:spLocks noChangeShapeType="1"/>
            </p:cNvSpPr>
            <p:nvPr/>
          </p:nvSpPr>
          <p:spPr bwMode="auto">
            <a:xfrm flipV="1">
              <a:off x="2435" y="2828"/>
              <a:ext cx="136" cy="1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623" name="Text Box 39"/>
            <p:cNvSpPr txBox="1">
              <a:spLocks noChangeArrowheads="1"/>
            </p:cNvSpPr>
            <p:nvPr/>
          </p:nvSpPr>
          <p:spPr bwMode="auto">
            <a:xfrm>
              <a:off x="2291" y="1478"/>
              <a:ext cx="74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+5V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624" name="Text Box 42"/>
            <p:cNvSpPr txBox="1">
              <a:spLocks noChangeArrowheads="1"/>
            </p:cNvSpPr>
            <p:nvPr/>
          </p:nvSpPr>
          <p:spPr bwMode="auto">
            <a:xfrm>
              <a:off x="2674" y="1989"/>
              <a:ext cx="325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F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9782" name="Group 86"/>
          <p:cNvGrpSpPr/>
          <p:nvPr/>
        </p:nvGrpSpPr>
        <p:grpSpPr bwMode="auto">
          <a:xfrm>
            <a:off x="3463925" y="4589463"/>
            <a:ext cx="1525588" cy="2152650"/>
            <a:chOff x="2182" y="2891"/>
            <a:chExt cx="961" cy="1356"/>
          </a:xfrm>
        </p:grpSpPr>
        <p:grpSp>
          <p:nvGrpSpPr>
            <p:cNvPr id="23595" name="Group 45"/>
            <p:cNvGrpSpPr/>
            <p:nvPr/>
          </p:nvGrpSpPr>
          <p:grpSpPr bwMode="auto">
            <a:xfrm>
              <a:off x="2182" y="3369"/>
              <a:ext cx="321" cy="203"/>
              <a:chOff x="463" y="2653"/>
              <a:chExt cx="362" cy="273"/>
            </a:xfrm>
          </p:grpSpPr>
          <p:sp>
            <p:nvSpPr>
              <p:cNvPr id="23610" name="Line 46"/>
              <p:cNvSpPr>
                <a:spLocks noChangeShapeType="1"/>
              </p:cNvSpPr>
              <p:nvPr/>
            </p:nvSpPr>
            <p:spPr bwMode="auto">
              <a:xfrm flipH="1">
                <a:off x="644" y="2653"/>
                <a:ext cx="0" cy="273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3611" name="Line 47"/>
              <p:cNvSpPr>
                <a:spLocks noChangeShapeType="1"/>
              </p:cNvSpPr>
              <p:nvPr/>
            </p:nvSpPr>
            <p:spPr bwMode="auto">
              <a:xfrm>
                <a:off x="644" y="2835"/>
                <a:ext cx="181" cy="91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3612" name="Line 48"/>
              <p:cNvSpPr>
                <a:spLocks noChangeShapeType="1"/>
              </p:cNvSpPr>
              <p:nvPr/>
            </p:nvSpPr>
            <p:spPr bwMode="auto">
              <a:xfrm flipV="1">
                <a:off x="644" y="2653"/>
                <a:ext cx="181" cy="91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3613" name="Line 49"/>
              <p:cNvSpPr>
                <a:spLocks noChangeShapeType="1"/>
              </p:cNvSpPr>
              <p:nvPr/>
            </p:nvSpPr>
            <p:spPr bwMode="auto">
              <a:xfrm flipH="1">
                <a:off x="463" y="2789"/>
                <a:ext cx="181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23596" name="Group 50"/>
            <p:cNvGrpSpPr/>
            <p:nvPr/>
          </p:nvGrpSpPr>
          <p:grpSpPr bwMode="auto">
            <a:xfrm>
              <a:off x="2182" y="3808"/>
              <a:ext cx="321" cy="203"/>
              <a:chOff x="463" y="3243"/>
              <a:chExt cx="362" cy="273"/>
            </a:xfrm>
          </p:grpSpPr>
          <p:sp>
            <p:nvSpPr>
              <p:cNvPr id="23606" name="Line 51"/>
              <p:cNvSpPr>
                <a:spLocks noChangeShapeType="1"/>
              </p:cNvSpPr>
              <p:nvPr/>
            </p:nvSpPr>
            <p:spPr bwMode="auto">
              <a:xfrm flipH="1">
                <a:off x="644" y="3243"/>
                <a:ext cx="0" cy="273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3607" name="Line 52"/>
              <p:cNvSpPr>
                <a:spLocks noChangeShapeType="1"/>
              </p:cNvSpPr>
              <p:nvPr/>
            </p:nvSpPr>
            <p:spPr bwMode="auto">
              <a:xfrm>
                <a:off x="644" y="3425"/>
                <a:ext cx="181" cy="91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3608" name="Line 53"/>
              <p:cNvSpPr>
                <a:spLocks noChangeShapeType="1"/>
              </p:cNvSpPr>
              <p:nvPr/>
            </p:nvSpPr>
            <p:spPr bwMode="auto">
              <a:xfrm flipV="1">
                <a:off x="644" y="3243"/>
                <a:ext cx="181" cy="91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3609" name="Line 54"/>
              <p:cNvSpPr>
                <a:spLocks noChangeShapeType="1"/>
              </p:cNvSpPr>
              <p:nvPr/>
            </p:nvSpPr>
            <p:spPr bwMode="auto">
              <a:xfrm flipH="1">
                <a:off x="463" y="3379"/>
                <a:ext cx="181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23597" name="Line 55"/>
            <p:cNvSpPr>
              <a:spLocks noChangeShapeType="1"/>
            </p:cNvSpPr>
            <p:nvPr/>
          </p:nvSpPr>
          <p:spPr bwMode="auto">
            <a:xfrm>
              <a:off x="2503" y="3572"/>
              <a:ext cx="0" cy="236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598" name="Line 56"/>
            <p:cNvSpPr>
              <a:spLocks noChangeShapeType="1"/>
            </p:cNvSpPr>
            <p:nvPr/>
          </p:nvSpPr>
          <p:spPr bwMode="auto">
            <a:xfrm flipV="1">
              <a:off x="2503" y="3099"/>
              <a:ext cx="0" cy="27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599" name="Line 57"/>
            <p:cNvSpPr>
              <a:spLocks noChangeShapeType="1"/>
            </p:cNvSpPr>
            <p:nvPr/>
          </p:nvSpPr>
          <p:spPr bwMode="auto">
            <a:xfrm>
              <a:off x="2503" y="4010"/>
              <a:ext cx="0" cy="237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600" name="Line 58"/>
            <p:cNvSpPr>
              <a:spLocks noChangeShapeType="1"/>
            </p:cNvSpPr>
            <p:nvPr/>
          </p:nvSpPr>
          <p:spPr bwMode="auto">
            <a:xfrm>
              <a:off x="2503" y="3707"/>
              <a:ext cx="6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601" name="Text Box 59"/>
            <p:cNvSpPr txBox="1">
              <a:spLocks noChangeArrowheads="1"/>
            </p:cNvSpPr>
            <p:nvPr/>
          </p:nvSpPr>
          <p:spPr bwMode="auto">
            <a:xfrm>
              <a:off x="2447" y="3351"/>
              <a:ext cx="376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T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4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602" name="Text Box 60"/>
            <p:cNvSpPr txBox="1">
              <a:spLocks noChangeArrowheads="1"/>
            </p:cNvSpPr>
            <p:nvPr/>
          </p:nvSpPr>
          <p:spPr bwMode="auto">
            <a:xfrm>
              <a:off x="2596" y="3813"/>
              <a:ext cx="376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T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5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603" name="Line 61"/>
            <p:cNvSpPr>
              <a:spLocks noChangeShapeType="1"/>
            </p:cNvSpPr>
            <p:nvPr/>
          </p:nvSpPr>
          <p:spPr bwMode="auto">
            <a:xfrm flipV="1">
              <a:off x="2436" y="4241"/>
              <a:ext cx="130" cy="1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604" name="Text Box 62"/>
            <p:cNvSpPr txBox="1">
              <a:spLocks noChangeArrowheads="1"/>
            </p:cNvSpPr>
            <p:nvPr/>
          </p:nvSpPr>
          <p:spPr bwMode="auto">
            <a:xfrm>
              <a:off x="2292" y="2891"/>
              <a:ext cx="74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+5V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605" name="Text Box 63"/>
            <p:cNvSpPr txBox="1">
              <a:spLocks noChangeArrowheads="1"/>
            </p:cNvSpPr>
            <p:nvPr/>
          </p:nvSpPr>
          <p:spPr bwMode="auto">
            <a:xfrm>
              <a:off x="2675" y="3402"/>
              <a:ext cx="325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F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9763" name="Group 67"/>
          <p:cNvGrpSpPr/>
          <p:nvPr/>
        </p:nvGrpSpPr>
        <p:grpSpPr bwMode="auto">
          <a:xfrm>
            <a:off x="1825626" y="3986870"/>
            <a:ext cx="1431925" cy="1138237"/>
            <a:chOff x="1250" y="2326"/>
            <a:chExt cx="902" cy="717"/>
          </a:xfrm>
        </p:grpSpPr>
        <p:sp>
          <p:nvSpPr>
            <p:cNvPr id="23591" name="Freeform 17"/>
            <p:cNvSpPr/>
            <p:nvPr/>
          </p:nvSpPr>
          <p:spPr bwMode="auto">
            <a:xfrm>
              <a:off x="1250" y="2326"/>
              <a:ext cx="402" cy="717"/>
            </a:xfrm>
            <a:custGeom>
              <a:avLst/>
              <a:gdLst>
                <a:gd name="T0" fmla="*/ 0 w 402"/>
                <a:gd name="T1" fmla="*/ 0 h 717"/>
                <a:gd name="T2" fmla="*/ 0 w 402"/>
                <a:gd name="T3" fmla="*/ 717 h 717"/>
                <a:gd name="T4" fmla="*/ 0 w 402"/>
                <a:gd name="T5" fmla="*/ 336 h 717"/>
                <a:gd name="T6" fmla="*/ 402 w 402"/>
                <a:gd name="T7" fmla="*/ 336 h 7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2" h="717">
                  <a:moveTo>
                    <a:pt x="0" y="0"/>
                  </a:moveTo>
                  <a:lnTo>
                    <a:pt x="0" y="717"/>
                  </a:lnTo>
                  <a:lnTo>
                    <a:pt x="0" y="336"/>
                  </a:lnTo>
                  <a:lnTo>
                    <a:pt x="402" y="336"/>
                  </a:ln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592" name="Text Box 18"/>
            <p:cNvSpPr txBox="1">
              <a:spLocks noChangeArrowheads="1"/>
            </p:cNvSpPr>
            <p:nvPr/>
          </p:nvSpPr>
          <p:spPr bwMode="auto">
            <a:xfrm>
              <a:off x="1598" y="2478"/>
              <a:ext cx="500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F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593" name="Text Box 19"/>
            <p:cNvSpPr txBox="1">
              <a:spLocks noChangeArrowheads="1"/>
            </p:cNvSpPr>
            <p:nvPr/>
          </p:nvSpPr>
          <p:spPr bwMode="auto">
            <a:xfrm>
              <a:off x="1783" y="2424"/>
              <a:ext cx="369" cy="404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?</a:t>
              </a:r>
              <a:endPara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9767" name="Group 71"/>
          <p:cNvGrpSpPr/>
          <p:nvPr/>
        </p:nvGrpSpPr>
        <p:grpSpPr bwMode="auto">
          <a:xfrm>
            <a:off x="4968875" y="3646488"/>
            <a:ext cx="1381125" cy="2236787"/>
            <a:chOff x="3869" y="2228"/>
            <a:chExt cx="870" cy="1424"/>
          </a:xfrm>
        </p:grpSpPr>
        <p:sp>
          <p:nvSpPr>
            <p:cNvPr id="23589" name="Freeform 64"/>
            <p:cNvSpPr/>
            <p:nvPr/>
          </p:nvSpPr>
          <p:spPr bwMode="auto">
            <a:xfrm>
              <a:off x="3869" y="2228"/>
              <a:ext cx="413" cy="1424"/>
            </a:xfrm>
            <a:custGeom>
              <a:avLst/>
              <a:gdLst>
                <a:gd name="T0" fmla="*/ 0 w 598"/>
                <a:gd name="T1" fmla="*/ 0 h 1424"/>
                <a:gd name="T2" fmla="*/ 0 w 598"/>
                <a:gd name="T3" fmla="*/ 1424 h 1424"/>
                <a:gd name="T4" fmla="*/ 0 w 598"/>
                <a:gd name="T5" fmla="*/ 609 h 1424"/>
                <a:gd name="T6" fmla="*/ 136 w 598"/>
                <a:gd name="T7" fmla="*/ 609 h 14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98" h="1424">
                  <a:moveTo>
                    <a:pt x="0" y="0"/>
                  </a:moveTo>
                  <a:lnTo>
                    <a:pt x="0" y="1424"/>
                  </a:lnTo>
                  <a:lnTo>
                    <a:pt x="0" y="609"/>
                  </a:lnTo>
                  <a:lnTo>
                    <a:pt x="598" y="609"/>
                  </a:ln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590" name="Text Box 68"/>
            <p:cNvSpPr txBox="1">
              <a:spLocks noChangeArrowheads="1"/>
            </p:cNvSpPr>
            <p:nvPr/>
          </p:nvSpPr>
          <p:spPr bwMode="auto">
            <a:xfrm>
              <a:off x="4239" y="2673"/>
              <a:ext cx="500" cy="33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F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9770" name="Group 74"/>
          <p:cNvGrpSpPr/>
          <p:nvPr/>
        </p:nvGrpSpPr>
        <p:grpSpPr bwMode="auto">
          <a:xfrm>
            <a:off x="982663" y="3986213"/>
            <a:ext cx="811212" cy="1612900"/>
            <a:chOff x="696" y="2304"/>
            <a:chExt cx="511" cy="1016"/>
          </a:xfrm>
        </p:grpSpPr>
        <p:sp>
          <p:nvSpPr>
            <p:cNvPr id="23587" name="Text Box 72"/>
            <p:cNvSpPr txBox="1">
              <a:spLocks noChangeArrowheads="1"/>
            </p:cNvSpPr>
            <p:nvPr/>
          </p:nvSpPr>
          <p:spPr bwMode="auto">
            <a:xfrm>
              <a:off x="718" y="2304"/>
              <a:ext cx="489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“1”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588" name="Text Box 73"/>
            <p:cNvSpPr txBox="1">
              <a:spLocks noChangeArrowheads="1"/>
            </p:cNvSpPr>
            <p:nvPr/>
          </p:nvSpPr>
          <p:spPr bwMode="auto">
            <a:xfrm>
              <a:off x="696" y="3032"/>
              <a:ext cx="489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“0”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9774" name="Group 78"/>
          <p:cNvGrpSpPr/>
          <p:nvPr/>
        </p:nvGrpSpPr>
        <p:grpSpPr bwMode="auto">
          <a:xfrm>
            <a:off x="3630613" y="3687763"/>
            <a:ext cx="447675" cy="2916237"/>
            <a:chOff x="3022" y="2271"/>
            <a:chExt cx="282" cy="1837"/>
          </a:xfrm>
        </p:grpSpPr>
        <p:sp>
          <p:nvSpPr>
            <p:cNvPr id="23584" name="Rectangle 75"/>
            <p:cNvSpPr>
              <a:spLocks noChangeArrowheads="1"/>
            </p:cNvSpPr>
            <p:nvPr/>
          </p:nvSpPr>
          <p:spPr bwMode="auto">
            <a:xfrm>
              <a:off x="3032" y="2271"/>
              <a:ext cx="272" cy="34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585" name="Rectangle 76"/>
            <p:cNvSpPr>
              <a:spLocks noChangeArrowheads="1"/>
            </p:cNvSpPr>
            <p:nvPr/>
          </p:nvSpPr>
          <p:spPr bwMode="auto">
            <a:xfrm>
              <a:off x="3022" y="3705"/>
              <a:ext cx="272" cy="34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586" name="Line 77"/>
            <p:cNvSpPr>
              <a:spLocks noChangeShapeType="1"/>
            </p:cNvSpPr>
            <p:nvPr/>
          </p:nvSpPr>
          <p:spPr bwMode="auto">
            <a:xfrm>
              <a:off x="3239" y="3652"/>
              <a:ext cx="0" cy="456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9778" name="Group 82"/>
          <p:cNvGrpSpPr/>
          <p:nvPr/>
        </p:nvGrpSpPr>
        <p:grpSpPr bwMode="auto">
          <a:xfrm>
            <a:off x="4141788" y="2552700"/>
            <a:ext cx="741362" cy="4037013"/>
            <a:chOff x="3348" y="1554"/>
            <a:chExt cx="467" cy="2543"/>
          </a:xfrm>
        </p:grpSpPr>
        <p:sp>
          <p:nvSpPr>
            <p:cNvPr id="23582" name="Freeform 79"/>
            <p:cNvSpPr/>
            <p:nvPr/>
          </p:nvSpPr>
          <p:spPr bwMode="auto">
            <a:xfrm>
              <a:off x="3348" y="1695"/>
              <a:ext cx="467" cy="2402"/>
            </a:xfrm>
            <a:custGeom>
              <a:avLst/>
              <a:gdLst>
                <a:gd name="T0" fmla="*/ 87 w 467"/>
                <a:gd name="T1" fmla="*/ 0 h 2402"/>
                <a:gd name="T2" fmla="*/ 87 w 467"/>
                <a:gd name="T3" fmla="*/ 598 h 2402"/>
                <a:gd name="T4" fmla="*/ 467 w 467"/>
                <a:gd name="T5" fmla="*/ 598 h 2402"/>
                <a:gd name="T6" fmla="*/ 467 w 467"/>
                <a:gd name="T7" fmla="*/ 2022 h 2402"/>
                <a:gd name="T8" fmla="*/ 0 w 467"/>
                <a:gd name="T9" fmla="*/ 2022 h 2402"/>
                <a:gd name="T10" fmla="*/ 0 w 467"/>
                <a:gd name="T11" fmla="*/ 2402 h 240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7" h="2402">
                  <a:moveTo>
                    <a:pt x="87" y="0"/>
                  </a:moveTo>
                  <a:lnTo>
                    <a:pt x="87" y="598"/>
                  </a:lnTo>
                  <a:lnTo>
                    <a:pt x="467" y="598"/>
                  </a:lnTo>
                  <a:lnTo>
                    <a:pt x="467" y="2022"/>
                  </a:lnTo>
                  <a:lnTo>
                    <a:pt x="0" y="2022"/>
                  </a:lnTo>
                  <a:lnTo>
                    <a:pt x="0" y="2402"/>
                  </a:ln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583" name="Text Box 81"/>
            <p:cNvSpPr txBox="1">
              <a:spLocks noChangeArrowheads="1"/>
            </p:cNvSpPr>
            <p:nvPr/>
          </p:nvSpPr>
          <p:spPr bwMode="auto">
            <a:xfrm>
              <a:off x="3423" y="1554"/>
              <a:ext cx="315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9779" name="Text Box 83"/>
          <p:cNvSpPr txBox="1">
            <a:spLocks noChangeArrowheads="1"/>
          </p:cNvSpPr>
          <p:nvPr/>
        </p:nvSpPr>
        <p:spPr bwMode="auto">
          <a:xfrm>
            <a:off x="5651501" y="2324993"/>
            <a:ext cx="3181351" cy="1384995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5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饱和程度降低，输出低电平抬高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输出“不高不低”。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780" name="Text Box 84"/>
          <p:cNvSpPr txBox="1">
            <a:spLocks noChangeArrowheads="1"/>
          </p:cNvSpPr>
          <p:nvPr/>
        </p:nvSpPr>
        <p:spPr bwMode="auto">
          <a:xfrm>
            <a:off x="5780088" y="4818063"/>
            <a:ext cx="3181351" cy="52322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5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电流过大被烧毁。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9787" name="Group 91"/>
          <p:cNvGrpSpPr/>
          <p:nvPr/>
        </p:nvGrpSpPr>
        <p:grpSpPr bwMode="auto">
          <a:xfrm>
            <a:off x="587375" y="3502025"/>
            <a:ext cx="1274763" cy="846138"/>
            <a:chOff x="152" y="1935"/>
            <a:chExt cx="803" cy="533"/>
          </a:xfrm>
        </p:grpSpPr>
        <p:grpSp>
          <p:nvGrpSpPr>
            <p:cNvPr id="23576" name="Group 10"/>
            <p:cNvGrpSpPr/>
            <p:nvPr/>
          </p:nvGrpSpPr>
          <p:grpSpPr bwMode="auto">
            <a:xfrm>
              <a:off x="161" y="1935"/>
              <a:ext cx="794" cy="533"/>
              <a:chOff x="456" y="1858"/>
              <a:chExt cx="794" cy="533"/>
            </a:xfrm>
          </p:grpSpPr>
          <p:sp>
            <p:nvSpPr>
              <p:cNvPr id="23578" name="Rectangle 6"/>
              <p:cNvSpPr>
                <a:spLocks noChangeArrowheads="1"/>
              </p:cNvSpPr>
              <p:nvPr/>
            </p:nvSpPr>
            <p:spPr bwMode="auto">
              <a:xfrm>
                <a:off x="456" y="1989"/>
                <a:ext cx="240" cy="402"/>
              </a:xfrm>
              <a:prstGeom prst="rect">
                <a:avLst/>
              </a:prstGeom>
              <a:noFill/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3579" name="Oval 7"/>
              <p:cNvSpPr>
                <a:spLocks noChangeArrowheads="1"/>
              </p:cNvSpPr>
              <p:nvPr/>
            </p:nvSpPr>
            <p:spPr bwMode="auto">
              <a:xfrm>
                <a:off x="707" y="2142"/>
                <a:ext cx="76" cy="76"/>
              </a:xfrm>
              <a:prstGeom prst="ellips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3580" name="Line 8"/>
              <p:cNvSpPr>
                <a:spLocks noChangeShapeType="1"/>
              </p:cNvSpPr>
              <p:nvPr/>
            </p:nvSpPr>
            <p:spPr bwMode="auto">
              <a:xfrm>
                <a:off x="782" y="2184"/>
                <a:ext cx="468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3581" name="Text Box 9"/>
              <p:cNvSpPr txBox="1">
                <a:spLocks noChangeArrowheads="1"/>
              </p:cNvSpPr>
              <p:nvPr/>
            </p:nvSpPr>
            <p:spPr bwMode="auto">
              <a:xfrm>
                <a:off x="793" y="1858"/>
                <a:ext cx="392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F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23577" name="Text Box 90"/>
            <p:cNvSpPr txBox="1">
              <a:spLocks noChangeArrowheads="1"/>
            </p:cNvSpPr>
            <p:nvPr/>
          </p:nvSpPr>
          <p:spPr bwMode="auto">
            <a:xfrm>
              <a:off x="152" y="2053"/>
              <a:ext cx="326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9789" name="Group 93"/>
          <p:cNvGrpSpPr/>
          <p:nvPr/>
        </p:nvGrpSpPr>
        <p:grpSpPr bwMode="auto">
          <a:xfrm>
            <a:off x="585788" y="4641850"/>
            <a:ext cx="1260475" cy="846138"/>
            <a:chOff x="369" y="3587"/>
            <a:chExt cx="794" cy="533"/>
          </a:xfrm>
        </p:grpSpPr>
        <p:grpSp>
          <p:nvGrpSpPr>
            <p:cNvPr id="23570" name="Group 11"/>
            <p:cNvGrpSpPr/>
            <p:nvPr/>
          </p:nvGrpSpPr>
          <p:grpSpPr bwMode="auto">
            <a:xfrm>
              <a:off x="369" y="3587"/>
              <a:ext cx="794" cy="533"/>
              <a:chOff x="456" y="1858"/>
              <a:chExt cx="794" cy="533"/>
            </a:xfrm>
          </p:grpSpPr>
          <p:sp>
            <p:nvSpPr>
              <p:cNvPr id="23572" name="Rectangle 12"/>
              <p:cNvSpPr>
                <a:spLocks noChangeArrowheads="1"/>
              </p:cNvSpPr>
              <p:nvPr/>
            </p:nvSpPr>
            <p:spPr bwMode="auto">
              <a:xfrm>
                <a:off x="456" y="1989"/>
                <a:ext cx="240" cy="402"/>
              </a:xfrm>
              <a:prstGeom prst="rect">
                <a:avLst/>
              </a:prstGeom>
              <a:noFill/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3573" name="Oval 13"/>
              <p:cNvSpPr>
                <a:spLocks noChangeArrowheads="1"/>
              </p:cNvSpPr>
              <p:nvPr/>
            </p:nvSpPr>
            <p:spPr bwMode="auto">
              <a:xfrm>
                <a:off x="707" y="2142"/>
                <a:ext cx="76" cy="76"/>
              </a:xfrm>
              <a:prstGeom prst="ellips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3574" name="Line 14"/>
              <p:cNvSpPr>
                <a:spLocks noChangeShapeType="1"/>
              </p:cNvSpPr>
              <p:nvPr/>
            </p:nvSpPr>
            <p:spPr bwMode="auto">
              <a:xfrm>
                <a:off x="782" y="2184"/>
                <a:ext cx="468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3575" name="Text Box 15"/>
              <p:cNvSpPr txBox="1">
                <a:spLocks noChangeArrowheads="1"/>
              </p:cNvSpPr>
              <p:nvPr/>
            </p:nvSpPr>
            <p:spPr bwMode="auto">
              <a:xfrm>
                <a:off x="793" y="1858"/>
                <a:ext cx="392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F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23571" name="Text Box 92"/>
            <p:cNvSpPr txBox="1">
              <a:spLocks noChangeArrowheads="1"/>
            </p:cNvSpPr>
            <p:nvPr/>
          </p:nvSpPr>
          <p:spPr bwMode="auto">
            <a:xfrm>
              <a:off x="369" y="3718"/>
              <a:ext cx="239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9790" name="Text Box 94"/>
          <p:cNvSpPr txBox="1">
            <a:spLocks noChangeArrowheads="1"/>
          </p:cNvSpPr>
          <p:nvPr/>
        </p:nvSpPr>
        <p:spPr bwMode="auto">
          <a:xfrm>
            <a:off x="398463" y="896472"/>
            <a:ext cx="38779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1" hangingPunct="1">
              <a:defRPr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>
                <a:solidFill>
                  <a:srgbClr val="1F08F8"/>
                </a:solidFill>
                <a:ea typeface="黑体" panose="02010609060101010101" pitchFamily="49" charset="-122"/>
              </a:rPr>
              <a:t>1.</a:t>
            </a:r>
            <a:r>
              <a:rPr lang="zh-CN" altLang="en-US" dirty="0">
                <a:solidFill>
                  <a:srgbClr val="1F08F8"/>
                </a:solidFill>
                <a:ea typeface="黑体" panose="02010609060101010101" pitchFamily="49" charset="-122"/>
              </a:rPr>
              <a:t>集电极开路门（</a:t>
            </a:r>
            <a:r>
              <a:rPr lang="en-US" altLang="zh-CN" dirty="0">
                <a:solidFill>
                  <a:srgbClr val="1F08F8"/>
                </a:solidFill>
                <a:ea typeface="黑体" panose="02010609060101010101" pitchFamily="49" charset="-122"/>
              </a:rPr>
              <a:t>OC</a:t>
            </a:r>
            <a:r>
              <a:rPr lang="zh-CN" altLang="en-US" dirty="0">
                <a:solidFill>
                  <a:srgbClr val="1F08F8"/>
                </a:solidFill>
                <a:ea typeface="黑体" panose="02010609060101010101" pitchFamily="49" charset="-122"/>
              </a:rPr>
              <a:t>）</a:t>
            </a:r>
            <a:endParaRPr lang="zh-CN" altLang="en-US" dirty="0">
              <a:solidFill>
                <a:srgbClr val="1F08F8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9" dur="500"/>
                                        <p:tgtEl>
                                          <p:spTgt spid="2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9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9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2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0" fill="hold"/>
                                        <p:tgtEl>
                                          <p:spTgt spid="29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0" fill="hold"/>
                                        <p:tgtEl>
                                          <p:spTgt spid="29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9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701" grpId="0" bldLvl="0" animBg="1" autoUpdateAnimBg="0"/>
      <p:bldP spid="29712" grpId="0" bldLvl="0" animBg="1"/>
      <p:bldP spid="29779" grpId="0" bldLvl="0" animBg="1" autoUpdateAnimBg="0"/>
      <p:bldP spid="29780" grpId="0" bldLvl="0" animBg="1" autoUpdateAnimBg="0"/>
      <p:bldP spid="29790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2263" y="436563"/>
            <a:ext cx="3871912" cy="574675"/>
          </a:xfrm>
          <a:ln>
            <a:noFill/>
          </a:ln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1F08F8"/>
                </a:solidFill>
              </a:rPr>
              <a:t> OC</a:t>
            </a:r>
            <a:r>
              <a:rPr lang="zh-CN" altLang="en-US" sz="2800" b="1" dirty="0">
                <a:solidFill>
                  <a:srgbClr val="1F08F8"/>
                </a:solidFill>
              </a:rPr>
              <a:t>门可以实现“线与”</a:t>
            </a:r>
            <a:endParaRPr lang="zh-CN" altLang="en-US" sz="2800" b="1" dirty="0">
              <a:solidFill>
                <a:srgbClr val="1F08F8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-16002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639702C-352F-43CE-989D-82DB2C1A5AF7}" type="slidenum">
              <a:rPr lang="en-US" altLang="zh-CN" smtClean="0"/>
            </a:fld>
            <a:endParaRPr lang="en-US" altLang="zh-CN"/>
          </a:p>
        </p:txBody>
      </p:sp>
      <p:sp>
        <p:nvSpPr>
          <p:cNvPr id="25603" name="Text Box 36"/>
          <p:cNvSpPr txBox="1">
            <a:spLocks noChangeArrowheads="1"/>
          </p:cNvSpPr>
          <p:nvPr/>
        </p:nvSpPr>
        <p:spPr bwMode="auto">
          <a:xfrm>
            <a:off x="2743200" y="5140325"/>
            <a:ext cx="1570038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F=F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•F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kumimoji="1" lang="en-US" altLang="zh-CN" sz="2800" b="1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5604" name="Group 102"/>
          <p:cNvGrpSpPr/>
          <p:nvPr/>
        </p:nvGrpSpPr>
        <p:grpSpPr bwMode="auto">
          <a:xfrm>
            <a:off x="2740025" y="1416050"/>
            <a:ext cx="3351213" cy="3065463"/>
            <a:chOff x="1726" y="892"/>
            <a:chExt cx="2111" cy="1931"/>
          </a:xfrm>
        </p:grpSpPr>
        <p:sp>
          <p:nvSpPr>
            <p:cNvPr id="25605" name="Line 103"/>
            <p:cNvSpPr>
              <a:spLocks noChangeShapeType="1"/>
            </p:cNvSpPr>
            <p:nvPr/>
          </p:nvSpPr>
          <p:spPr bwMode="auto">
            <a:xfrm>
              <a:off x="3076" y="1066"/>
              <a:ext cx="0" cy="1456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606" name="Rectangle 104"/>
            <p:cNvSpPr>
              <a:spLocks noChangeArrowheads="1"/>
            </p:cNvSpPr>
            <p:nvPr/>
          </p:nvSpPr>
          <p:spPr bwMode="auto">
            <a:xfrm>
              <a:off x="3022" y="1294"/>
              <a:ext cx="98" cy="304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3333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607" name="Text Box 105"/>
            <p:cNvSpPr txBox="1">
              <a:spLocks noChangeArrowheads="1"/>
            </p:cNvSpPr>
            <p:nvPr/>
          </p:nvSpPr>
          <p:spPr bwMode="auto">
            <a:xfrm>
              <a:off x="3043" y="892"/>
              <a:ext cx="609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V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CC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608" name="Oval 106"/>
            <p:cNvSpPr>
              <a:spLocks noChangeArrowheads="1"/>
            </p:cNvSpPr>
            <p:nvPr/>
          </p:nvSpPr>
          <p:spPr bwMode="auto">
            <a:xfrm>
              <a:off x="3032" y="1011"/>
              <a:ext cx="76" cy="76"/>
            </a:xfrm>
            <a:prstGeom prst="ellipse">
              <a:avLst/>
            </a:prstGeom>
            <a:solidFill>
              <a:schemeClr val="folHlink"/>
            </a:solidFill>
            <a:ln w="38100">
              <a:solidFill>
                <a:srgbClr val="3333CC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609" name="Oval 107"/>
            <p:cNvSpPr>
              <a:spLocks noChangeArrowheads="1"/>
            </p:cNvSpPr>
            <p:nvPr/>
          </p:nvSpPr>
          <p:spPr bwMode="auto">
            <a:xfrm>
              <a:off x="3022" y="1782"/>
              <a:ext cx="76" cy="76"/>
            </a:xfrm>
            <a:prstGeom prst="ellipse">
              <a:avLst/>
            </a:prstGeom>
            <a:solidFill>
              <a:srgbClr val="3333CC"/>
            </a:solidFill>
            <a:ln w="38100">
              <a:solidFill>
                <a:srgbClr val="3333CC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610" name="Text Box 108"/>
            <p:cNvSpPr txBox="1">
              <a:spLocks noChangeArrowheads="1"/>
            </p:cNvSpPr>
            <p:nvPr/>
          </p:nvSpPr>
          <p:spPr bwMode="auto">
            <a:xfrm>
              <a:off x="3097" y="1283"/>
              <a:ext cx="478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R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611" name="Line 109"/>
            <p:cNvSpPr>
              <a:spLocks noChangeShapeType="1"/>
            </p:cNvSpPr>
            <p:nvPr/>
          </p:nvSpPr>
          <p:spPr bwMode="auto">
            <a:xfrm>
              <a:off x="3065" y="2131"/>
              <a:ext cx="402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612" name="Oval 110"/>
            <p:cNvSpPr>
              <a:spLocks noChangeArrowheads="1"/>
            </p:cNvSpPr>
            <p:nvPr/>
          </p:nvSpPr>
          <p:spPr bwMode="auto">
            <a:xfrm>
              <a:off x="3044" y="2087"/>
              <a:ext cx="76" cy="76"/>
            </a:xfrm>
            <a:prstGeom prst="ellipse">
              <a:avLst/>
            </a:prstGeom>
            <a:solidFill>
              <a:srgbClr val="3333CC"/>
            </a:solidFill>
            <a:ln w="38100">
              <a:solidFill>
                <a:srgbClr val="3333CC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613" name="Text Box 111"/>
            <p:cNvSpPr txBox="1">
              <a:spLocks noChangeArrowheads="1"/>
            </p:cNvSpPr>
            <p:nvPr/>
          </p:nvSpPr>
          <p:spPr bwMode="auto">
            <a:xfrm>
              <a:off x="3446" y="1989"/>
              <a:ext cx="391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F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25614" name="Group 112"/>
            <p:cNvGrpSpPr/>
            <p:nvPr/>
          </p:nvGrpSpPr>
          <p:grpSpPr bwMode="auto">
            <a:xfrm>
              <a:off x="1726" y="1476"/>
              <a:ext cx="1413" cy="640"/>
              <a:chOff x="1704" y="1498"/>
              <a:chExt cx="1413" cy="640"/>
            </a:xfrm>
          </p:grpSpPr>
          <p:sp>
            <p:nvSpPr>
              <p:cNvPr id="25627" name="Rectangle 113"/>
              <p:cNvSpPr>
                <a:spLocks noChangeArrowheads="1"/>
              </p:cNvSpPr>
              <p:nvPr/>
            </p:nvSpPr>
            <p:spPr bwMode="auto">
              <a:xfrm>
                <a:off x="2232" y="1546"/>
                <a:ext cx="432" cy="576"/>
              </a:xfrm>
              <a:prstGeom prst="rect">
                <a:avLst/>
              </a:prstGeom>
              <a:noFill/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5628" name="Rectangle 114"/>
              <p:cNvSpPr>
                <a:spLocks noChangeArrowheads="1"/>
              </p:cNvSpPr>
              <p:nvPr/>
            </p:nvSpPr>
            <p:spPr bwMode="auto">
              <a:xfrm>
                <a:off x="2232" y="1546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  <a:cs typeface="+mn-cs"/>
                  </a:rPr>
                  <a:t>&amp;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endParaRPr>
              </a:p>
            </p:txBody>
          </p:sp>
          <p:grpSp>
            <p:nvGrpSpPr>
              <p:cNvPr id="25629" name="Group 115"/>
              <p:cNvGrpSpPr/>
              <p:nvPr/>
            </p:nvGrpSpPr>
            <p:grpSpPr bwMode="auto">
              <a:xfrm>
                <a:off x="2472" y="1738"/>
                <a:ext cx="144" cy="159"/>
                <a:chOff x="4729" y="3264"/>
                <a:chExt cx="144" cy="159"/>
              </a:xfrm>
            </p:grpSpPr>
            <p:sp>
              <p:nvSpPr>
                <p:cNvPr id="25636" name="AutoShape 116"/>
                <p:cNvSpPr>
                  <a:spLocks noChangeArrowheads="1"/>
                </p:cNvSpPr>
                <p:nvPr/>
              </p:nvSpPr>
              <p:spPr bwMode="auto">
                <a:xfrm>
                  <a:off x="4752" y="3264"/>
                  <a:ext cx="96" cy="144"/>
                </a:xfrm>
                <a:prstGeom prst="diamond">
                  <a:avLst/>
                </a:prstGeom>
                <a:noFill/>
                <a:ln w="38100">
                  <a:solidFill>
                    <a:srgbClr val="3333CC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25637" name="Line 117"/>
                <p:cNvSpPr>
                  <a:spLocks noChangeShapeType="1"/>
                </p:cNvSpPr>
                <p:nvPr/>
              </p:nvSpPr>
              <p:spPr bwMode="auto">
                <a:xfrm>
                  <a:off x="4729" y="3423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25630" name="Oval 118"/>
              <p:cNvSpPr>
                <a:spLocks noChangeArrowheads="1"/>
              </p:cNvSpPr>
              <p:nvPr/>
            </p:nvSpPr>
            <p:spPr bwMode="auto">
              <a:xfrm>
                <a:off x="2664" y="1786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5631" name="Line 119"/>
              <p:cNvSpPr>
                <a:spLocks noChangeShapeType="1"/>
              </p:cNvSpPr>
              <p:nvPr/>
            </p:nvSpPr>
            <p:spPr bwMode="auto">
              <a:xfrm>
                <a:off x="2760" y="1834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5632" name="Line 120"/>
              <p:cNvSpPr>
                <a:spLocks noChangeShapeType="1"/>
              </p:cNvSpPr>
              <p:nvPr/>
            </p:nvSpPr>
            <p:spPr bwMode="auto">
              <a:xfrm>
                <a:off x="1944" y="1690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5633" name="Line 121"/>
              <p:cNvSpPr>
                <a:spLocks noChangeShapeType="1"/>
              </p:cNvSpPr>
              <p:nvPr/>
            </p:nvSpPr>
            <p:spPr bwMode="auto">
              <a:xfrm>
                <a:off x="1944" y="2026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5634" name="Rectangle 122"/>
              <p:cNvSpPr>
                <a:spLocks noChangeArrowheads="1"/>
              </p:cNvSpPr>
              <p:nvPr/>
            </p:nvSpPr>
            <p:spPr bwMode="auto">
              <a:xfrm>
                <a:off x="1704" y="1498"/>
                <a:ext cx="336" cy="6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  <a:cs typeface="+mn-cs"/>
                  </a:rPr>
                  <a:t>A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  <a:cs typeface="+mn-cs"/>
                  </a:rPr>
                  <a:t>B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endParaRPr>
              </a:p>
            </p:txBody>
          </p:sp>
          <p:sp>
            <p:nvSpPr>
              <p:cNvPr id="25635" name="Rectangle 123"/>
              <p:cNvSpPr>
                <a:spLocks noChangeArrowheads="1"/>
              </p:cNvSpPr>
              <p:nvPr/>
            </p:nvSpPr>
            <p:spPr bwMode="auto">
              <a:xfrm>
                <a:off x="2710" y="1546"/>
                <a:ext cx="407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  <a:cs typeface="+mn-cs"/>
                  </a:rPr>
                  <a:t>F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25615" name="Group 124"/>
            <p:cNvGrpSpPr/>
            <p:nvPr/>
          </p:nvGrpSpPr>
          <p:grpSpPr bwMode="auto">
            <a:xfrm>
              <a:off x="1747" y="2183"/>
              <a:ext cx="1413" cy="640"/>
              <a:chOff x="1704" y="1498"/>
              <a:chExt cx="1413" cy="640"/>
            </a:xfrm>
          </p:grpSpPr>
          <p:sp>
            <p:nvSpPr>
              <p:cNvPr id="25616" name="Rectangle 125"/>
              <p:cNvSpPr>
                <a:spLocks noChangeArrowheads="1"/>
              </p:cNvSpPr>
              <p:nvPr/>
            </p:nvSpPr>
            <p:spPr bwMode="auto">
              <a:xfrm>
                <a:off x="2232" y="1546"/>
                <a:ext cx="432" cy="576"/>
              </a:xfrm>
              <a:prstGeom prst="rect">
                <a:avLst/>
              </a:prstGeom>
              <a:noFill/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5617" name="Rectangle 126"/>
              <p:cNvSpPr>
                <a:spLocks noChangeArrowheads="1"/>
              </p:cNvSpPr>
              <p:nvPr/>
            </p:nvSpPr>
            <p:spPr bwMode="auto">
              <a:xfrm>
                <a:off x="2232" y="1546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  <a:cs typeface="+mn-cs"/>
                  </a:rPr>
                  <a:t>&amp;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endParaRPr>
              </a:p>
            </p:txBody>
          </p:sp>
          <p:grpSp>
            <p:nvGrpSpPr>
              <p:cNvPr id="25618" name="Group 127"/>
              <p:cNvGrpSpPr/>
              <p:nvPr/>
            </p:nvGrpSpPr>
            <p:grpSpPr bwMode="auto">
              <a:xfrm>
                <a:off x="2472" y="1738"/>
                <a:ext cx="144" cy="159"/>
                <a:chOff x="4729" y="3264"/>
                <a:chExt cx="144" cy="159"/>
              </a:xfrm>
            </p:grpSpPr>
            <p:sp>
              <p:nvSpPr>
                <p:cNvPr id="25625" name="AutoShape 128"/>
                <p:cNvSpPr>
                  <a:spLocks noChangeArrowheads="1"/>
                </p:cNvSpPr>
                <p:nvPr/>
              </p:nvSpPr>
              <p:spPr bwMode="auto">
                <a:xfrm>
                  <a:off x="4752" y="3264"/>
                  <a:ext cx="96" cy="144"/>
                </a:xfrm>
                <a:prstGeom prst="diamond">
                  <a:avLst/>
                </a:prstGeom>
                <a:noFill/>
                <a:ln w="38100">
                  <a:solidFill>
                    <a:srgbClr val="3333CC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25626" name="Line 129"/>
                <p:cNvSpPr>
                  <a:spLocks noChangeShapeType="1"/>
                </p:cNvSpPr>
                <p:nvPr/>
              </p:nvSpPr>
              <p:spPr bwMode="auto">
                <a:xfrm>
                  <a:off x="4729" y="3423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25619" name="Oval 130"/>
              <p:cNvSpPr>
                <a:spLocks noChangeArrowheads="1"/>
              </p:cNvSpPr>
              <p:nvPr/>
            </p:nvSpPr>
            <p:spPr bwMode="auto">
              <a:xfrm>
                <a:off x="2664" y="1786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5620" name="Line 131"/>
              <p:cNvSpPr>
                <a:spLocks noChangeShapeType="1"/>
              </p:cNvSpPr>
              <p:nvPr/>
            </p:nvSpPr>
            <p:spPr bwMode="auto">
              <a:xfrm>
                <a:off x="2760" y="1834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5621" name="Line 132"/>
              <p:cNvSpPr>
                <a:spLocks noChangeShapeType="1"/>
              </p:cNvSpPr>
              <p:nvPr/>
            </p:nvSpPr>
            <p:spPr bwMode="auto">
              <a:xfrm>
                <a:off x="1944" y="1690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5622" name="Line 133"/>
              <p:cNvSpPr>
                <a:spLocks noChangeShapeType="1"/>
              </p:cNvSpPr>
              <p:nvPr/>
            </p:nvSpPr>
            <p:spPr bwMode="auto">
              <a:xfrm>
                <a:off x="1944" y="2026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5623" name="Rectangle 134"/>
              <p:cNvSpPr>
                <a:spLocks noChangeArrowheads="1"/>
              </p:cNvSpPr>
              <p:nvPr/>
            </p:nvSpPr>
            <p:spPr bwMode="auto">
              <a:xfrm>
                <a:off x="1704" y="1498"/>
                <a:ext cx="336" cy="64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  <a:cs typeface="+mn-cs"/>
                  </a:rPr>
                  <a:t>C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  <a:cs typeface="+mn-cs"/>
                  </a:rPr>
                  <a:t>D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endParaRPr>
              </a:p>
            </p:txBody>
          </p:sp>
          <p:sp>
            <p:nvSpPr>
              <p:cNvPr id="25624" name="Rectangle 135"/>
              <p:cNvSpPr>
                <a:spLocks noChangeArrowheads="1"/>
              </p:cNvSpPr>
              <p:nvPr/>
            </p:nvSpPr>
            <p:spPr bwMode="auto">
              <a:xfrm>
                <a:off x="2710" y="1546"/>
                <a:ext cx="407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  <a:cs typeface="+mn-cs"/>
                  </a:rPr>
                  <a:t>F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1350" y="380784"/>
            <a:ext cx="2068509" cy="521133"/>
          </a:xfrm>
          <a:ln>
            <a:noFill/>
          </a:ln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3333CC"/>
                </a:solidFill>
              </a:rPr>
              <a:t>OC</a:t>
            </a:r>
            <a:r>
              <a:rPr lang="zh-CN" altLang="en-US" sz="2800" b="1" dirty="0">
                <a:solidFill>
                  <a:srgbClr val="3333CC"/>
                </a:solidFill>
              </a:rPr>
              <a:t>门电路</a:t>
            </a:r>
            <a:endParaRPr lang="zh-CN" altLang="en-US" sz="2800" b="1" dirty="0">
              <a:solidFill>
                <a:srgbClr val="3333CC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-16002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639702C-352F-43CE-989D-82DB2C1A5AF7}" type="slidenum">
              <a:rPr lang="en-US" altLang="zh-CN" smtClean="0"/>
            </a:fld>
            <a:endParaRPr lang="en-US" altLang="zh-CN"/>
          </a:p>
        </p:txBody>
      </p:sp>
      <p:grpSp>
        <p:nvGrpSpPr>
          <p:cNvPr id="30824" name="Group 104"/>
          <p:cNvGrpSpPr/>
          <p:nvPr/>
        </p:nvGrpSpPr>
        <p:grpSpPr bwMode="auto">
          <a:xfrm>
            <a:off x="1520825" y="484188"/>
            <a:ext cx="5838825" cy="3227387"/>
            <a:chOff x="143" y="512"/>
            <a:chExt cx="3678" cy="2033"/>
          </a:xfrm>
        </p:grpSpPr>
        <p:grpSp>
          <p:nvGrpSpPr>
            <p:cNvPr id="24613" name="Group 103"/>
            <p:cNvGrpSpPr/>
            <p:nvPr/>
          </p:nvGrpSpPr>
          <p:grpSpPr bwMode="auto">
            <a:xfrm>
              <a:off x="143" y="512"/>
              <a:ext cx="2879" cy="1908"/>
              <a:chOff x="143" y="512"/>
              <a:chExt cx="2879" cy="1908"/>
            </a:xfrm>
          </p:grpSpPr>
          <p:grpSp>
            <p:nvGrpSpPr>
              <p:cNvPr id="24628" name="Group 5"/>
              <p:cNvGrpSpPr/>
              <p:nvPr/>
            </p:nvGrpSpPr>
            <p:grpSpPr bwMode="auto">
              <a:xfrm>
                <a:off x="1719" y="1408"/>
                <a:ext cx="314" cy="251"/>
                <a:chOff x="2200" y="1610"/>
                <a:chExt cx="336" cy="288"/>
              </a:xfrm>
            </p:grpSpPr>
            <p:sp>
              <p:nvSpPr>
                <p:cNvPr id="24666" name="Line 6"/>
                <p:cNvSpPr>
                  <a:spLocks noChangeShapeType="1"/>
                </p:cNvSpPr>
                <p:nvPr/>
              </p:nvSpPr>
              <p:spPr bwMode="auto">
                <a:xfrm>
                  <a:off x="2392" y="1610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24667" name="Line 7"/>
                <p:cNvSpPr>
                  <a:spLocks noChangeShapeType="1"/>
                </p:cNvSpPr>
                <p:nvPr/>
              </p:nvSpPr>
              <p:spPr bwMode="auto">
                <a:xfrm>
                  <a:off x="2392" y="1754"/>
                  <a:ext cx="144" cy="144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tailEnd type="stealth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24668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392" y="1610"/>
                  <a:ext cx="144" cy="96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24669" name="Line 9"/>
                <p:cNvSpPr>
                  <a:spLocks noChangeShapeType="1"/>
                </p:cNvSpPr>
                <p:nvPr/>
              </p:nvSpPr>
              <p:spPr bwMode="auto">
                <a:xfrm>
                  <a:off x="2200" y="1754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24629" name="Group 25"/>
              <p:cNvGrpSpPr/>
              <p:nvPr/>
            </p:nvGrpSpPr>
            <p:grpSpPr bwMode="auto">
              <a:xfrm>
                <a:off x="734" y="1366"/>
                <a:ext cx="672" cy="167"/>
                <a:chOff x="1144" y="1562"/>
                <a:chExt cx="720" cy="192"/>
              </a:xfrm>
            </p:grpSpPr>
            <p:sp>
              <p:nvSpPr>
                <p:cNvPr id="24661" name="Line 26"/>
                <p:cNvSpPr>
                  <a:spLocks noChangeShapeType="1"/>
                </p:cNvSpPr>
                <p:nvPr/>
              </p:nvSpPr>
              <p:spPr bwMode="auto">
                <a:xfrm>
                  <a:off x="1240" y="1562"/>
                  <a:ext cx="624" cy="0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24662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1144" y="1562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tailEnd type="stealth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24663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1288" y="1562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tailEnd type="stealth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24664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1432" y="1562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tailEnd type="stealth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24665" name="Line 30"/>
                <p:cNvSpPr>
                  <a:spLocks noChangeShapeType="1"/>
                </p:cNvSpPr>
                <p:nvPr/>
              </p:nvSpPr>
              <p:spPr bwMode="auto">
                <a:xfrm>
                  <a:off x="1672" y="1562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24630" name="Rectangle 31"/>
              <p:cNvSpPr>
                <a:spLocks noChangeArrowheads="1"/>
              </p:cNvSpPr>
              <p:nvPr/>
            </p:nvSpPr>
            <p:spPr bwMode="auto">
              <a:xfrm>
                <a:off x="1092" y="906"/>
                <a:ext cx="90" cy="209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4631" name="Rectangle 32"/>
              <p:cNvSpPr>
                <a:spLocks noChangeArrowheads="1"/>
              </p:cNvSpPr>
              <p:nvPr/>
            </p:nvSpPr>
            <p:spPr bwMode="auto">
              <a:xfrm>
                <a:off x="1988" y="1918"/>
                <a:ext cx="90" cy="209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4632" name="Rectangle 35"/>
              <p:cNvSpPr>
                <a:spLocks noChangeArrowheads="1"/>
              </p:cNvSpPr>
              <p:nvPr/>
            </p:nvSpPr>
            <p:spPr bwMode="auto">
              <a:xfrm>
                <a:off x="1988" y="823"/>
                <a:ext cx="90" cy="209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4633" name="Line 36"/>
              <p:cNvSpPr>
                <a:spLocks noChangeShapeType="1"/>
              </p:cNvSpPr>
              <p:nvPr/>
            </p:nvSpPr>
            <p:spPr bwMode="auto">
              <a:xfrm>
                <a:off x="1137" y="1115"/>
                <a:ext cx="0" cy="251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4634" name="Line 37"/>
              <p:cNvSpPr>
                <a:spLocks noChangeShapeType="1"/>
              </p:cNvSpPr>
              <p:nvPr/>
            </p:nvSpPr>
            <p:spPr bwMode="auto">
              <a:xfrm>
                <a:off x="1137" y="656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4635" name="Line 38"/>
              <p:cNvSpPr>
                <a:spLocks noChangeShapeType="1"/>
              </p:cNvSpPr>
              <p:nvPr/>
            </p:nvSpPr>
            <p:spPr bwMode="auto">
              <a:xfrm>
                <a:off x="1137" y="656"/>
                <a:ext cx="1303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4636" name="Line 39"/>
              <p:cNvSpPr>
                <a:spLocks noChangeShapeType="1"/>
              </p:cNvSpPr>
              <p:nvPr/>
            </p:nvSpPr>
            <p:spPr bwMode="auto">
              <a:xfrm>
                <a:off x="1371" y="1533"/>
                <a:ext cx="359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4637" name="Line 40"/>
              <p:cNvSpPr>
                <a:spLocks noChangeShapeType="1"/>
              </p:cNvSpPr>
              <p:nvPr/>
            </p:nvSpPr>
            <p:spPr bwMode="auto">
              <a:xfrm flipV="1">
                <a:off x="2033" y="1032"/>
                <a:ext cx="0" cy="376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4638" name="Line 41"/>
              <p:cNvSpPr>
                <a:spLocks noChangeShapeType="1"/>
              </p:cNvSpPr>
              <p:nvPr/>
            </p:nvSpPr>
            <p:spPr bwMode="auto">
              <a:xfrm>
                <a:off x="2033" y="656"/>
                <a:ext cx="0" cy="167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4639" name="Line 43"/>
              <p:cNvSpPr>
                <a:spLocks noChangeShapeType="1"/>
              </p:cNvSpPr>
              <p:nvPr/>
            </p:nvSpPr>
            <p:spPr bwMode="auto">
              <a:xfrm>
                <a:off x="2033" y="1677"/>
                <a:ext cx="0" cy="241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4640" name="Line 45"/>
              <p:cNvSpPr>
                <a:spLocks noChangeShapeType="1"/>
              </p:cNvSpPr>
              <p:nvPr/>
            </p:nvSpPr>
            <p:spPr bwMode="auto">
              <a:xfrm>
                <a:off x="2033" y="1793"/>
                <a:ext cx="721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4641" name="Line 52"/>
              <p:cNvSpPr>
                <a:spLocks noChangeShapeType="1"/>
              </p:cNvSpPr>
              <p:nvPr/>
            </p:nvSpPr>
            <p:spPr bwMode="auto">
              <a:xfrm>
                <a:off x="2033" y="2127"/>
                <a:ext cx="0" cy="293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4642" name="Line 54"/>
              <p:cNvSpPr>
                <a:spLocks noChangeShapeType="1"/>
              </p:cNvSpPr>
              <p:nvPr/>
            </p:nvSpPr>
            <p:spPr bwMode="auto">
              <a:xfrm>
                <a:off x="2033" y="2420"/>
                <a:ext cx="989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4643" name="Line 56"/>
              <p:cNvSpPr>
                <a:spLocks noChangeShapeType="1"/>
              </p:cNvSpPr>
              <p:nvPr/>
            </p:nvSpPr>
            <p:spPr bwMode="auto">
              <a:xfrm>
                <a:off x="441" y="1533"/>
                <a:ext cx="313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4644" name="Line 57"/>
              <p:cNvSpPr>
                <a:spLocks noChangeShapeType="1"/>
              </p:cNvSpPr>
              <p:nvPr/>
            </p:nvSpPr>
            <p:spPr bwMode="auto">
              <a:xfrm>
                <a:off x="889" y="1533"/>
                <a:ext cx="0" cy="209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4645" name="Line 58"/>
              <p:cNvSpPr>
                <a:spLocks noChangeShapeType="1"/>
              </p:cNvSpPr>
              <p:nvPr/>
            </p:nvSpPr>
            <p:spPr bwMode="auto">
              <a:xfrm>
                <a:off x="441" y="1742"/>
                <a:ext cx="448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4646" name="Line 59"/>
              <p:cNvSpPr>
                <a:spLocks noChangeShapeType="1"/>
              </p:cNvSpPr>
              <p:nvPr/>
            </p:nvSpPr>
            <p:spPr bwMode="auto">
              <a:xfrm>
                <a:off x="1023" y="1533"/>
                <a:ext cx="0" cy="418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4647" name="Line 60"/>
              <p:cNvSpPr>
                <a:spLocks noChangeShapeType="1"/>
              </p:cNvSpPr>
              <p:nvPr/>
            </p:nvSpPr>
            <p:spPr bwMode="auto">
              <a:xfrm flipH="1">
                <a:off x="441" y="1951"/>
                <a:ext cx="582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4648" name="Text Box 61"/>
              <p:cNvSpPr txBox="1">
                <a:spLocks noChangeArrowheads="1"/>
              </p:cNvSpPr>
              <p:nvPr/>
            </p:nvSpPr>
            <p:spPr bwMode="auto">
              <a:xfrm>
                <a:off x="2505" y="512"/>
                <a:ext cx="460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  <a:cs typeface="+mn-cs"/>
                  </a:rPr>
                  <a:t>+5V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endParaRPr>
              </a:p>
            </p:txBody>
          </p:sp>
          <p:sp>
            <p:nvSpPr>
              <p:cNvPr id="24649" name="Text Box 62"/>
              <p:cNvSpPr txBox="1">
                <a:spLocks noChangeArrowheads="1"/>
              </p:cNvSpPr>
              <p:nvPr/>
            </p:nvSpPr>
            <p:spPr bwMode="auto">
              <a:xfrm>
                <a:off x="143" y="1355"/>
                <a:ext cx="257" cy="756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  <a:cs typeface="+mn-cs"/>
                  </a:rPr>
                  <a:t>A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  <a:cs typeface="+mn-cs"/>
                  </a:rPr>
                  <a:t>B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  <a:cs typeface="+mn-cs"/>
                  </a:rPr>
                  <a:t>C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endParaRPr>
              </a:p>
            </p:txBody>
          </p:sp>
          <p:sp>
            <p:nvSpPr>
              <p:cNvPr id="24650" name="Text Box 63"/>
              <p:cNvSpPr txBox="1">
                <a:spLocks noChangeArrowheads="1"/>
              </p:cNvSpPr>
              <p:nvPr/>
            </p:nvSpPr>
            <p:spPr bwMode="auto">
              <a:xfrm>
                <a:off x="1053" y="1467"/>
                <a:ext cx="308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  <a:cs typeface="+mn-cs"/>
                  </a:rPr>
                  <a:t>T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  <a:cs typeface="+mn-cs"/>
                  </a:rPr>
                  <a:t>1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endParaRPr>
              </a:p>
            </p:txBody>
          </p:sp>
          <p:sp>
            <p:nvSpPr>
              <p:cNvPr id="24651" name="Text Box 64"/>
              <p:cNvSpPr txBox="1">
                <a:spLocks noChangeArrowheads="1"/>
              </p:cNvSpPr>
              <p:nvPr/>
            </p:nvSpPr>
            <p:spPr bwMode="auto">
              <a:xfrm>
                <a:off x="1161" y="930"/>
                <a:ext cx="308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  <a:cs typeface="+mn-cs"/>
                  </a:rPr>
                  <a:t>R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  <a:cs typeface="+mn-cs"/>
                  </a:rPr>
                  <a:t>1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endParaRPr>
              </a:p>
            </p:txBody>
          </p:sp>
          <p:sp>
            <p:nvSpPr>
              <p:cNvPr id="24652" name="Text Box 65"/>
              <p:cNvSpPr txBox="1">
                <a:spLocks noChangeArrowheads="1"/>
              </p:cNvSpPr>
              <p:nvPr/>
            </p:nvSpPr>
            <p:spPr bwMode="auto">
              <a:xfrm>
                <a:off x="2112" y="762"/>
                <a:ext cx="308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  <a:cs typeface="+mn-cs"/>
                  </a:rPr>
                  <a:t>R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  <a:cs typeface="+mn-cs"/>
                  </a:rPr>
                  <a:t>2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endParaRPr>
              </a:p>
            </p:txBody>
          </p:sp>
          <p:sp>
            <p:nvSpPr>
              <p:cNvPr id="24653" name="Text Box 66"/>
              <p:cNvSpPr txBox="1">
                <a:spLocks noChangeArrowheads="1"/>
              </p:cNvSpPr>
              <p:nvPr/>
            </p:nvSpPr>
            <p:spPr bwMode="auto">
              <a:xfrm>
                <a:off x="2003" y="1390"/>
                <a:ext cx="308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  <a:cs typeface="+mn-cs"/>
                  </a:rPr>
                  <a:t>T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  <a:cs typeface="+mn-cs"/>
                  </a:rPr>
                  <a:t>2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endParaRPr>
              </a:p>
            </p:txBody>
          </p:sp>
          <p:sp>
            <p:nvSpPr>
              <p:cNvPr id="24654" name="Text Box 70"/>
              <p:cNvSpPr txBox="1">
                <a:spLocks noChangeArrowheads="1"/>
              </p:cNvSpPr>
              <p:nvPr/>
            </p:nvSpPr>
            <p:spPr bwMode="auto">
              <a:xfrm>
                <a:off x="2058" y="1941"/>
                <a:ext cx="308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  <a:cs typeface="+mn-cs"/>
                  </a:rPr>
                  <a:t>R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  <a:cs typeface="+mn-cs"/>
                  </a:rPr>
                  <a:t>3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endParaRPr>
              </a:p>
            </p:txBody>
          </p:sp>
          <p:sp>
            <p:nvSpPr>
              <p:cNvPr id="24655" name="Oval 76"/>
              <p:cNvSpPr>
                <a:spLocks noChangeArrowheads="1"/>
              </p:cNvSpPr>
              <p:nvPr/>
            </p:nvSpPr>
            <p:spPr bwMode="auto">
              <a:xfrm>
                <a:off x="373" y="1491"/>
                <a:ext cx="71" cy="67"/>
              </a:xfrm>
              <a:prstGeom prst="ellips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4656" name="Oval 77"/>
              <p:cNvSpPr>
                <a:spLocks noChangeArrowheads="1"/>
              </p:cNvSpPr>
              <p:nvPr/>
            </p:nvSpPr>
            <p:spPr bwMode="auto">
              <a:xfrm>
                <a:off x="353" y="1718"/>
                <a:ext cx="72" cy="67"/>
              </a:xfrm>
              <a:prstGeom prst="ellips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4657" name="Oval 78"/>
              <p:cNvSpPr>
                <a:spLocks noChangeArrowheads="1"/>
              </p:cNvSpPr>
              <p:nvPr/>
            </p:nvSpPr>
            <p:spPr bwMode="auto">
              <a:xfrm>
                <a:off x="363" y="1926"/>
                <a:ext cx="72" cy="67"/>
              </a:xfrm>
              <a:prstGeom prst="ellips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4658" name="Oval 80"/>
              <p:cNvSpPr>
                <a:spLocks noChangeArrowheads="1"/>
              </p:cNvSpPr>
              <p:nvPr/>
            </p:nvSpPr>
            <p:spPr bwMode="auto">
              <a:xfrm>
                <a:off x="2430" y="611"/>
                <a:ext cx="72" cy="67"/>
              </a:xfrm>
              <a:prstGeom prst="ellips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4659" name="Oval 82"/>
              <p:cNvSpPr>
                <a:spLocks noChangeArrowheads="1"/>
              </p:cNvSpPr>
              <p:nvPr/>
            </p:nvSpPr>
            <p:spPr bwMode="auto">
              <a:xfrm>
                <a:off x="1986" y="1750"/>
                <a:ext cx="72" cy="67"/>
              </a:xfrm>
              <a:prstGeom prst="ellipse">
                <a:avLst/>
              </a:prstGeom>
              <a:solidFill>
                <a:srgbClr val="3333CC"/>
              </a:solidFill>
              <a:ln w="38100">
                <a:solidFill>
                  <a:srgbClr val="3333CC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4660" name="Oval 88"/>
              <p:cNvSpPr>
                <a:spLocks noChangeArrowheads="1"/>
              </p:cNvSpPr>
              <p:nvPr/>
            </p:nvSpPr>
            <p:spPr bwMode="auto">
              <a:xfrm>
                <a:off x="1986" y="630"/>
                <a:ext cx="72" cy="67"/>
              </a:xfrm>
              <a:prstGeom prst="ellipse">
                <a:avLst/>
              </a:prstGeom>
              <a:solidFill>
                <a:srgbClr val="3333CC"/>
              </a:solidFill>
              <a:ln w="38100">
                <a:solidFill>
                  <a:srgbClr val="3333CC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24614" name="Group 91"/>
            <p:cNvGrpSpPr/>
            <p:nvPr/>
          </p:nvGrpSpPr>
          <p:grpSpPr bwMode="auto">
            <a:xfrm>
              <a:off x="2719" y="1451"/>
              <a:ext cx="1102" cy="1094"/>
              <a:chOff x="3459" y="1321"/>
              <a:chExt cx="1102" cy="1094"/>
            </a:xfrm>
          </p:grpSpPr>
          <p:grpSp>
            <p:nvGrpSpPr>
              <p:cNvPr id="24615" name="Group 15"/>
              <p:cNvGrpSpPr/>
              <p:nvPr/>
            </p:nvGrpSpPr>
            <p:grpSpPr bwMode="auto">
              <a:xfrm>
                <a:off x="3459" y="1537"/>
                <a:ext cx="313" cy="251"/>
                <a:chOff x="3784" y="2186"/>
                <a:chExt cx="336" cy="288"/>
              </a:xfrm>
            </p:grpSpPr>
            <p:sp>
              <p:nvSpPr>
                <p:cNvPr id="24624" name="Line 16"/>
                <p:cNvSpPr>
                  <a:spLocks noChangeShapeType="1"/>
                </p:cNvSpPr>
                <p:nvPr/>
              </p:nvSpPr>
              <p:spPr bwMode="auto">
                <a:xfrm>
                  <a:off x="3976" y="2186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24625" name="Line 17"/>
                <p:cNvSpPr>
                  <a:spLocks noChangeShapeType="1"/>
                </p:cNvSpPr>
                <p:nvPr/>
              </p:nvSpPr>
              <p:spPr bwMode="auto">
                <a:xfrm>
                  <a:off x="3976" y="2330"/>
                  <a:ext cx="144" cy="144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tailEnd type="stealth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24626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3976" y="2186"/>
                  <a:ext cx="144" cy="96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24627" name="Line 19"/>
                <p:cNvSpPr>
                  <a:spLocks noChangeShapeType="1"/>
                </p:cNvSpPr>
                <p:nvPr/>
              </p:nvSpPr>
              <p:spPr bwMode="auto">
                <a:xfrm>
                  <a:off x="3784" y="233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24616" name="Line 53"/>
              <p:cNvSpPr>
                <a:spLocks noChangeShapeType="1"/>
              </p:cNvSpPr>
              <p:nvPr/>
            </p:nvSpPr>
            <p:spPr bwMode="auto">
              <a:xfrm>
                <a:off x="3772" y="1788"/>
                <a:ext cx="0" cy="627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4617" name="Line 55"/>
              <p:cNvSpPr>
                <a:spLocks noChangeShapeType="1"/>
              </p:cNvSpPr>
              <p:nvPr/>
            </p:nvSpPr>
            <p:spPr bwMode="auto">
              <a:xfrm>
                <a:off x="3683" y="2413"/>
                <a:ext cx="224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4618" name="Text Box 69"/>
              <p:cNvSpPr txBox="1">
                <a:spLocks noChangeArrowheads="1"/>
              </p:cNvSpPr>
              <p:nvPr/>
            </p:nvSpPr>
            <p:spPr bwMode="auto">
              <a:xfrm>
                <a:off x="3798" y="1603"/>
                <a:ext cx="308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  <a:cs typeface="+mn-cs"/>
                  </a:rPr>
                  <a:t>T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  <a:cs typeface="+mn-cs"/>
                  </a:rPr>
                  <a:t>5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endParaRPr>
              </a:p>
            </p:txBody>
          </p:sp>
          <p:sp>
            <p:nvSpPr>
              <p:cNvPr id="24619" name="Line 73"/>
              <p:cNvSpPr>
                <a:spLocks noChangeShapeType="1"/>
              </p:cNvSpPr>
              <p:nvPr/>
            </p:nvSpPr>
            <p:spPr bwMode="auto">
              <a:xfrm>
                <a:off x="3772" y="1454"/>
                <a:ext cx="538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4620" name="Text Box 74"/>
              <p:cNvSpPr txBox="1">
                <a:spLocks noChangeArrowheads="1"/>
              </p:cNvSpPr>
              <p:nvPr/>
            </p:nvSpPr>
            <p:spPr bwMode="auto">
              <a:xfrm>
                <a:off x="4328" y="1321"/>
                <a:ext cx="23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幼圆" panose="02010509060101010101" pitchFamily="49" charset="-122"/>
                    <a:cs typeface="+mn-cs"/>
                  </a:rPr>
                  <a:t>F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endParaRPr>
              </a:p>
            </p:txBody>
          </p:sp>
          <p:sp>
            <p:nvSpPr>
              <p:cNvPr id="24621" name="Oval 79"/>
              <p:cNvSpPr>
                <a:spLocks noChangeArrowheads="1"/>
              </p:cNvSpPr>
              <p:nvPr/>
            </p:nvSpPr>
            <p:spPr bwMode="auto">
              <a:xfrm>
                <a:off x="4286" y="1402"/>
                <a:ext cx="72" cy="67"/>
              </a:xfrm>
              <a:prstGeom prst="ellips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4622" name="Oval 87"/>
              <p:cNvSpPr>
                <a:spLocks noChangeArrowheads="1"/>
              </p:cNvSpPr>
              <p:nvPr/>
            </p:nvSpPr>
            <p:spPr bwMode="auto">
              <a:xfrm>
                <a:off x="3728" y="2255"/>
                <a:ext cx="71" cy="67"/>
              </a:xfrm>
              <a:prstGeom prst="ellipse">
                <a:avLst/>
              </a:prstGeom>
              <a:solidFill>
                <a:srgbClr val="3333CC"/>
              </a:solidFill>
              <a:ln w="38100">
                <a:solidFill>
                  <a:srgbClr val="3333CC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4623" name="Line 90"/>
              <p:cNvSpPr>
                <a:spLocks noChangeShapeType="1"/>
              </p:cNvSpPr>
              <p:nvPr/>
            </p:nvSpPr>
            <p:spPr bwMode="auto">
              <a:xfrm flipV="1">
                <a:off x="3782" y="1456"/>
                <a:ext cx="0" cy="98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</p:grpSp>
      <p:grpSp>
        <p:nvGrpSpPr>
          <p:cNvPr id="30825" name="Group 105"/>
          <p:cNvGrpSpPr/>
          <p:nvPr/>
        </p:nvGrpSpPr>
        <p:grpSpPr bwMode="auto">
          <a:xfrm>
            <a:off x="6564313" y="306388"/>
            <a:ext cx="990600" cy="1927225"/>
            <a:chOff x="3320" y="378"/>
            <a:chExt cx="624" cy="1214"/>
          </a:xfrm>
        </p:grpSpPr>
        <p:sp>
          <p:nvSpPr>
            <p:cNvPr id="24606" name="Rectangle 94"/>
            <p:cNvSpPr>
              <a:spLocks noChangeArrowheads="1"/>
            </p:cNvSpPr>
            <p:nvPr/>
          </p:nvSpPr>
          <p:spPr bwMode="auto">
            <a:xfrm>
              <a:off x="3396" y="378"/>
              <a:ext cx="54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+V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CC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24607" name="Rectangle 95"/>
            <p:cNvSpPr>
              <a:spLocks noChangeArrowheads="1"/>
            </p:cNvSpPr>
            <p:nvPr/>
          </p:nvSpPr>
          <p:spPr bwMode="auto">
            <a:xfrm>
              <a:off x="3320" y="1024"/>
              <a:ext cx="96" cy="24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3333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4608" name="Line 96"/>
            <p:cNvSpPr>
              <a:spLocks noChangeShapeType="1"/>
            </p:cNvSpPr>
            <p:nvPr/>
          </p:nvSpPr>
          <p:spPr bwMode="auto">
            <a:xfrm>
              <a:off x="3368" y="1256"/>
              <a:ext cx="0" cy="336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4609" name="Line 97"/>
            <p:cNvSpPr>
              <a:spLocks noChangeShapeType="1"/>
            </p:cNvSpPr>
            <p:nvPr/>
          </p:nvSpPr>
          <p:spPr bwMode="auto">
            <a:xfrm>
              <a:off x="3368" y="592"/>
              <a:ext cx="0" cy="432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4610" name="Text Box 98"/>
            <p:cNvSpPr txBox="1">
              <a:spLocks noChangeArrowheads="1"/>
            </p:cNvSpPr>
            <p:nvPr/>
          </p:nvSpPr>
          <p:spPr bwMode="auto">
            <a:xfrm>
              <a:off x="3320" y="983"/>
              <a:ext cx="49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R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C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24611" name="Oval 99"/>
            <p:cNvSpPr>
              <a:spLocks noChangeArrowheads="1"/>
            </p:cNvSpPr>
            <p:nvPr/>
          </p:nvSpPr>
          <p:spPr bwMode="auto">
            <a:xfrm>
              <a:off x="3348" y="544"/>
              <a:ext cx="48" cy="48"/>
            </a:xfrm>
            <a:prstGeom prst="ellipse">
              <a:avLst/>
            </a:prstGeom>
            <a:noFill/>
            <a:ln w="38100" cap="sq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4612" name="Oval 100"/>
            <p:cNvSpPr>
              <a:spLocks noChangeArrowheads="1"/>
            </p:cNvSpPr>
            <p:nvPr/>
          </p:nvSpPr>
          <p:spPr bwMode="auto">
            <a:xfrm>
              <a:off x="3340" y="1535"/>
              <a:ext cx="48" cy="48"/>
            </a:xfrm>
            <a:prstGeom prst="ellipse">
              <a:avLst/>
            </a:prstGeom>
            <a:solidFill>
              <a:srgbClr val="3333CC"/>
            </a:solidFill>
            <a:ln w="38100" cap="sq">
              <a:solidFill>
                <a:srgbClr val="3333CC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4605" name="Text Box 106"/>
          <p:cNvSpPr txBox="1">
            <a:spLocks noChangeArrowheads="1"/>
          </p:cNvSpPr>
          <p:nvPr/>
        </p:nvSpPr>
        <p:spPr bwMode="auto">
          <a:xfrm>
            <a:off x="471843" y="4230979"/>
            <a:ext cx="8063790" cy="519113"/>
          </a:xfrm>
          <a:prstGeom prst="rect">
            <a:avLst/>
          </a:prstGeom>
          <a:noFill/>
          <a:ln w="38100">
            <a:solidFill>
              <a:srgbClr val="FF99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门必须外接电阻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rPr>
              <a:t>R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rPr>
              <a:t>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和电源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rPr>
              <a:t>V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rPr>
              <a:t>CC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才能正常工作。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829" name="Text Box 109"/>
          <p:cNvSpPr txBox="1">
            <a:spLocks noChangeArrowheads="1"/>
          </p:cNvSpPr>
          <p:nvPr/>
        </p:nvSpPr>
        <p:spPr bwMode="auto">
          <a:xfrm>
            <a:off x="361950" y="5656263"/>
            <a:ext cx="2084388" cy="51911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逻辑符号：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30850" name="Group 130"/>
          <p:cNvGrpSpPr/>
          <p:nvPr/>
        </p:nvGrpSpPr>
        <p:grpSpPr bwMode="auto">
          <a:xfrm>
            <a:off x="2516188" y="5360986"/>
            <a:ext cx="2133600" cy="1015999"/>
            <a:chOff x="1498" y="2638"/>
            <a:chExt cx="1344" cy="640"/>
          </a:xfrm>
        </p:grpSpPr>
        <p:sp>
          <p:nvSpPr>
            <p:cNvPr id="24593" name="Rectangle 110"/>
            <p:cNvSpPr>
              <a:spLocks noChangeArrowheads="1"/>
            </p:cNvSpPr>
            <p:nvPr/>
          </p:nvSpPr>
          <p:spPr bwMode="auto">
            <a:xfrm>
              <a:off x="2026" y="2686"/>
              <a:ext cx="432" cy="576"/>
            </a:xfrm>
            <a:prstGeom prst="rect">
              <a:avLst/>
            </a:prstGeom>
            <a:noFill/>
            <a:ln w="38100">
              <a:solidFill>
                <a:srgbClr val="3333CC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4594" name="Rectangle 111"/>
            <p:cNvSpPr>
              <a:spLocks noChangeArrowheads="1"/>
            </p:cNvSpPr>
            <p:nvPr/>
          </p:nvSpPr>
          <p:spPr bwMode="auto">
            <a:xfrm>
              <a:off x="2026" y="2686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&amp;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grpSp>
          <p:nvGrpSpPr>
            <p:cNvPr id="24595" name="Group 112"/>
            <p:cNvGrpSpPr/>
            <p:nvPr/>
          </p:nvGrpSpPr>
          <p:grpSpPr bwMode="auto">
            <a:xfrm>
              <a:off x="2266" y="2878"/>
              <a:ext cx="144" cy="159"/>
              <a:chOff x="4729" y="3264"/>
              <a:chExt cx="144" cy="159"/>
            </a:xfrm>
          </p:grpSpPr>
          <p:sp>
            <p:nvSpPr>
              <p:cNvPr id="24602" name="AutoShape 113"/>
              <p:cNvSpPr>
                <a:spLocks noChangeArrowheads="1"/>
              </p:cNvSpPr>
              <p:nvPr/>
            </p:nvSpPr>
            <p:spPr bwMode="auto">
              <a:xfrm>
                <a:off x="4752" y="3264"/>
                <a:ext cx="96" cy="144"/>
              </a:xfrm>
              <a:prstGeom prst="diamond">
                <a:avLst/>
              </a:prstGeom>
              <a:noFill/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4603" name="Line 114"/>
              <p:cNvSpPr>
                <a:spLocks noChangeShapeType="1"/>
              </p:cNvSpPr>
              <p:nvPr/>
            </p:nvSpPr>
            <p:spPr bwMode="auto">
              <a:xfrm>
                <a:off x="4729" y="3423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24596" name="Oval 115"/>
            <p:cNvSpPr>
              <a:spLocks noChangeArrowheads="1"/>
            </p:cNvSpPr>
            <p:nvPr/>
          </p:nvSpPr>
          <p:spPr bwMode="auto">
            <a:xfrm>
              <a:off x="2458" y="2926"/>
              <a:ext cx="96" cy="96"/>
            </a:xfrm>
            <a:prstGeom prst="ellips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4597" name="Line 116"/>
            <p:cNvSpPr>
              <a:spLocks noChangeShapeType="1"/>
            </p:cNvSpPr>
            <p:nvPr/>
          </p:nvSpPr>
          <p:spPr bwMode="auto">
            <a:xfrm>
              <a:off x="2554" y="2974"/>
              <a:ext cx="288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4598" name="Line 117"/>
            <p:cNvSpPr>
              <a:spLocks noChangeShapeType="1"/>
            </p:cNvSpPr>
            <p:nvPr/>
          </p:nvSpPr>
          <p:spPr bwMode="auto">
            <a:xfrm>
              <a:off x="1738" y="2830"/>
              <a:ext cx="288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4599" name="Line 118"/>
            <p:cNvSpPr>
              <a:spLocks noChangeShapeType="1"/>
            </p:cNvSpPr>
            <p:nvPr/>
          </p:nvSpPr>
          <p:spPr bwMode="auto">
            <a:xfrm>
              <a:off x="1738" y="3166"/>
              <a:ext cx="288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4600" name="Rectangle 119"/>
            <p:cNvSpPr>
              <a:spLocks noChangeArrowheads="1"/>
            </p:cNvSpPr>
            <p:nvPr/>
          </p:nvSpPr>
          <p:spPr bwMode="auto">
            <a:xfrm>
              <a:off x="1498" y="2638"/>
              <a:ext cx="336" cy="64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A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B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24601" name="Rectangle 120"/>
            <p:cNvSpPr>
              <a:spLocks noChangeArrowheads="1"/>
            </p:cNvSpPr>
            <p:nvPr/>
          </p:nvSpPr>
          <p:spPr bwMode="auto">
            <a:xfrm>
              <a:off x="2602" y="268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F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</p:grpSp>
      <p:grpSp>
        <p:nvGrpSpPr>
          <p:cNvPr id="30852" name="Group 132"/>
          <p:cNvGrpSpPr/>
          <p:nvPr/>
        </p:nvGrpSpPr>
        <p:grpSpPr bwMode="auto">
          <a:xfrm>
            <a:off x="5448300" y="5303835"/>
            <a:ext cx="2133600" cy="1015999"/>
            <a:chOff x="1498" y="3406"/>
            <a:chExt cx="1344" cy="640"/>
          </a:xfrm>
        </p:grpSpPr>
        <p:sp>
          <p:nvSpPr>
            <p:cNvPr id="24585" name="Rectangle 121"/>
            <p:cNvSpPr>
              <a:spLocks noChangeArrowheads="1"/>
            </p:cNvSpPr>
            <p:nvPr/>
          </p:nvSpPr>
          <p:spPr bwMode="auto">
            <a:xfrm>
              <a:off x="2026" y="3454"/>
              <a:ext cx="432" cy="576"/>
            </a:xfrm>
            <a:prstGeom prst="rect">
              <a:avLst/>
            </a:prstGeom>
            <a:noFill/>
            <a:ln w="38100">
              <a:solidFill>
                <a:srgbClr val="3333CC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4586" name="Oval 123"/>
            <p:cNvSpPr>
              <a:spLocks noChangeArrowheads="1"/>
            </p:cNvSpPr>
            <p:nvPr/>
          </p:nvSpPr>
          <p:spPr bwMode="auto">
            <a:xfrm>
              <a:off x="2458" y="3694"/>
              <a:ext cx="96" cy="96"/>
            </a:xfrm>
            <a:prstGeom prst="ellips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4587" name="Line 124"/>
            <p:cNvSpPr>
              <a:spLocks noChangeShapeType="1"/>
            </p:cNvSpPr>
            <p:nvPr/>
          </p:nvSpPr>
          <p:spPr bwMode="auto">
            <a:xfrm>
              <a:off x="2554" y="3742"/>
              <a:ext cx="288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4588" name="Line 125"/>
            <p:cNvSpPr>
              <a:spLocks noChangeShapeType="1"/>
            </p:cNvSpPr>
            <p:nvPr/>
          </p:nvSpPr>
          <p:spPr bwMode="auto">
            <a:xfrm>
              <a:off x="1738" y="3598"/>
              <a:ext cx="288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4589" name="Line 126"/>
            <p:cNvSpPr>
              <a:spLocks noChangeShapeType="1"/>
            </p:cNvSpPr>
            <p:nvPr/>
          </p:nvSpPr>
          <p:spPr bwMode="auto">
            <a:xfrm>
              <a:off x="1738" y="3934"/>
              <a:ext cx="288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4590" name="Rectangle 127"/>
            <p:cNvSpPr>
              <a:spLocks noChangeArrowheads="1"/>
            </p:cNvSpPr>
            <p:nvPr/>
          </p:nvSpPr>
          <p:spPr bwMode="auto">
            <a:xfrm>
              <a:off x="1498" y="3406"/>
              <a:ext cx="336" cy="64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A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B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24591" name="Rectangle 128"/>
            <p:cNvSpPr>
              <a:spLocks noChangeArrowheads="1"/>
            </p:cNvSpPr>
            <p:nvPr/>
          </p:nvSpPr>
          <p:spPr bwMode="auto">
            <a:xfrm>
              <a:off x="2602" y="345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F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24592" name="AutoShape 131"/>
            <p:cNvSpPr>
              <a:spLocks noChangeArrowheads="1"/>
            </p:cNvSpPr>
            <p:nvPr/>
          </p:nvSpPr>
          <p:spPr bwMode="auto">
            <a:xfrm flipH="1" flipV="1">
              <a:off x="2184" y="3456"/>
              <a:ext cx="261" cy="130"/>
            </a:xfrm>
            <a:prstGeom prst="rtTriangle">
              <a:avLst/>
            </a:prstGeom>
            <a:solidFill>
              <a:schemeClr val="bg1"/>
            </a:solidFill>
            <a:ln w="38100">
              <a:solidFill>
                <a:srgbClr val="3333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3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  <p:bldP spid="24605" grpId="0" bldLvl="0" animBg="1"/>
      <p:bldP spid="30829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13" name="Rectangle 61"/>
          <p:cNvSpPr>
            <a:spLocks noGrp="1" noChangeArrowheads="1"/>
          </p:cNvSpPr>
          <p:nvPr>
            <p:ph type="title"/>
          </p:nvPr>
        </p:nvSpPr>
        <p:spPr>
          <a:xfrm>
            <a:off x="361950" y="311150"/>
            <a:ext cx="2614612" cy="469900"/>
          </a:xfrm>
          <a:ln>
            <a:noFill/>
          </a:ln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2800" b="1" dirty="0">
                <a:solidFill>
                  <a:srgbClr val="3333CC"/>
                </a:solidFill>
              </a:rPr>
              <a:t>R</a:t>
            </a:r>
            <a:r>
              <a:rPr lang="en-US" altLang="zh-CN" sz="2800" b="1" baseline="-25000" dirty="0">
                <a:solidFill>
                  <a:srgbClr val="3333CC"/>
                </a:solidFill>
              </a:rPr>
              <a:t>C</a:t>
            </a:r>
            <a:r>
              <a:rPr lang="zh-CN" altLang="en-US" sz="2800" b="1" dirty="0">
                <a:solidFill>
                  <a:srgbClr val="3333CC"/>
                </a:solidFill>
              </a:rPr>
              <a:t>的计算方法</a:t>
            </a:r>
            <a:endParaRPr lang="zh-CN" altLang="en-US" sz="2800" b="1" dirty="0">
              <a:solidFill>
                <a:srgbClr val="3333CC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-16002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639702C-352F-43CE-989D-82DB2C1A5AF7}" type="slidenum">
              <a:rPr lang="en-US" altLang="zh-CN" smtClean="0"/>
            </a:fld>
            <a:endParaRPr lang="en-US" altLang="zh-CN"/>
          </a:p>
        </p:txBody>
      </p:sp>
      <p:sp>
        <p:nvSpPr>
          <p:cNvPr id="126014" name="Text Box 62"/>
          <p:cNvSpPr txBox="1">
            <a:spLocks noChangeArrowheads="1"/>
          </p:cNvSpPr>
          <p:nvPr/>
        </p:nvSpPr>
        <p:spPr bwMode="auto">
          <a:xfrm>
            <a:off x="258763" y="1087438"/>
            <a:ext cx="3865562" cy="51911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OC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门输出全为“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1”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时：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26015" name="Group 63"/>
          <p:cNvGrpSpPr/>
          <p:nvPr/>
        </p:nvGrpSpPr>
        <p:grpSpPr bwMode="auto">
          <a:xfrm>
            <a:off x="6075363" y="1827213"/>
            <a:ext cx="931862" cy="2087562"/>
            <a:chOff x="1858" y="1272"/>
            <a:chExt cx="587" cy="1315"/>
          </a:xfrm>
        </p:grpSpPr>
        <p:sp>
          <p:nvSpPr>
            <p:cNvPr id="26716" name="Line 64"/>
            <p:cNvSpPr>
              <a:spLocks noChangeShapeType="1"/>
            </p:cNvSpPr>
            <p:nvPr/>
          </p:nvSpPr>
          <p:spPr bwMode="auto">
            <a:xfrm>
              <a:off x="1955" y="1272"/>
              <a:ext cx="0" cy="1086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717" name="Line 65"/>
            <p:cNvSpPr>
              <a:spLocks noChangeShapeType="1"/>
            </p:cNvSpPr>
            <p:nvPr/>
          </p:nvSpPr>
          <p:spPr bwMode="auto">
            <a:xfrm>
              <a:off x="1858" y="2587"/>
              <a:ext cx="228" cy="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718" name="Line 66"/>
            <p:cNvSpPr>
              <a:spLocks noChangeShapeType="1"/>
            </p:cNvSpPr>
            <p:nvPr/>
          </p:nvSpPr>
          <p:spPr bwMode="auto">
            <a:xfrm flipV="1">
              <a:off x="1966" y="2434"/>
              <a:ext cx="0" cy="153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719" name="Text Box 67"/>
            <p:cNvSpPr txBox="1">
              <a:spLocks noChangeArrowheads="1"/>
            </p:cNvSpPr>
            <p:nvPr/>
          </p:nvSpPr>
          <p:spPr bwMode="auto">
            <a:xfrm>
              <a:off x="1913" y="1695"/>
              <a:ext cx="53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U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OH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26020" name="Group 68"/>
          <p:cNvGrpSpPr/>
          <p:nvPr/>
        </p:nvGrpSpPr>
        <p:grpSpPr bwMode="auto">
          <a:xfrm>
            <a:off x="5507038" y="1739900"/>
            <a:ext cx="361950" cy="1760538"/>
            <a:chOff x="1500" y="1217"/>
            <a:chExt cx="228" cy="1109"/>
          </a:xfrm>
        </p:grpSpPr>
        <p:sp>
          <p:nvSpPr>
            <p:cNvPr id="26713" name="Freeform 69"/>
            <p:cNvSpPr/>
            <p:nvPr/>
          </p:nvSpPr>
          <p:spPr bwMode="auto">
            <a:xfrm>
              <a:off x="1511" y="1217"/>
              <a:ext cx="217" cy="228"/>
            </a:xfrm>
            <a:custGeom>
              <a:avLst/>
              <a:gdLst>
                <a:gd name="T0" fmla="*/ 217 w 217"/>
                <a:gd name="T1" fmla="*/ 0 h 228"/>
                <a:gd name="T2" fmla="*/ 217 w 217"/>
                <a:gd name="T3" fmla="*/ 228 h 228"/>
                <a:gd name="T4" fmla="*/ 0 w 217"/>
                <a:gd name="T5" fmla="*/ 228 h 2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7" h="228">
                  <a:moveTo>
                    <a:pt x="217" y="0"/>
                  </a:moveTo>
                  <a:lnTo>
                    <a:pt x="217" y="228"/>
                  </a:lnTo>
                  <a:lnTo>
                    <a:pt x="0" y="228"/>
                  </a:lnTo>
                </a:path>
              </a:pathLst>
            </a:custGeom>
            <a:noFill/>
            <a:ln w="38100" cap="flat" cmpd="sng">
              <a:solidFill>
                <a:srgbClr val="1F08F8"/>
              </a:solidFill>
              <a:prstDash val="solid"/>
              <a:round/>
              <a:headEnd type="none" w="med" len="med"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714" name="Freeform 70"/>
            <p:cNvSpPr/>
            <p:nvPr/>
          </p:nvSpPr>
          <p:spPr bwMode="auto">
            <a:xfrm>
              <a:off x="1500" y="1641"/>
              <a:ext cx="217" cy="228"/>
            </a:xfrm>
            <a:custGeom>
              <a:avLst/>
              <a:gdLst>
                <a:gd name="T0" fmla="*/ 217 w 217"/>
                <a:gd name="T1" fmla="*/ 0 h 228"/>
                <a:gd name="T2" fmla="*/ 217 w 217"/>
                <a:gd name="T3" fmla="*/ 228 h 228"/>
                <a:gd name="T4" fmla="*/ 0 w 217"/>
                <a:gd name="T5" fmla="*/ 228 h 2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7" h="228">
                  <a:moveTo>
                    <a:pt x="217" y="0"/>
                  </a:moveTo>
                  <a:lnTo>
                    <a:pt x="217" y="228"/>
                  </a:lnTo>
                  <a:lnTo>
                    <a:pt x="0" y="228"/>
                  </a:lnTo>
                </a:path>
              </a:pathLst>
            </a:custGeom>
            <a:noFill/>
            <a:ln w="38100" cap="flat" cmpd="sng">
              <a:solidFill>
                <a:srgbClr val="1F08F8"/>
              </a:solidFill>
              <a:prstDash val="solid"/>
              <a:round/>
              <a:headEnd type="none" w="med" len="med"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715" name="Freeform 71"/>
            <p:cNvSpPr/>
            <p:nvPr/>
          </p:nvSpPr>
          <p:spPr bwMode="auto">
            <a:xfrm>
              <a:off x="1500" y="2098"/>
              <a:ext cx="217" cy="228"/>
            </a:xfrm>
            <a:custGeom>
              <a:avLst/>
              <a:gdLst>
                <a:gd name="T0" fmla="*/ 217 w 217"/>
                <a:gd name="T1" fmla="*/ 0 h 228"/>
                <a:gd name="T2" fmla="*/ 217 w 217"/>
                <a:gd name="T3" fmla="*/ 228 h 228"/>
                <a:gd name="T4" fmla="*/ 0 w 217"/>
                <a:gd name="T5" fmla="*/ 228 h 2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7" h="228">
                  <a:moveTo>
                    <a:pt x="217" y="0"/>
                  </a:moveTo>
                  <a:lnTo>
                    <a:pt x="217" y="228"/>
                  </a:lnTo>
                  <a:lnTo>
                    <a:pt x="0" y="228"/>
                  </a:lnTo>
                </a:path>
              </a:pathLst>
            </a:custGeom>
            <a:noFill/>
            <a:ln w="38100" cap="flat" cmpd="sng">
              <a:solidFill>
                <a:srgbClr val="1F08F8"/>
              </a:solidFill>
              <a:prstDash val="solid"/>
              <a:round/>
              <a:headEnd type="none" w="med" len="med"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26024" name="Text Box 72"/>
          <p:cNvSpPr txBox="1">
            <a:spLocks noChangeArrowheads="1"/>
          </p:cNvSpPr>
          <p:nvPr/>
        </p:nvSpPr>
        <p:spPr bwMode="auto">
          <a:xfrm>
            <a:off x="5299075" y="1514475"/>
            <a:ext cx="809625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OH</a:t>
            </a:r>
            <a:endParaRPr kumimoji="1" lang="en-US" altLang="zh-CN" sz="2400" b="1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6025" name="Text Box 73"/>
          <p:cNvSpPr txBox="1">
            <a:spLocks noChangeArrowheads="1"/>
          </p:cNvSpPr>
          <p:nvPr/>
        </p:nvSpPr>
        <p:spPr bwMode="auto">
          <a:xfrm>
            <a:off x="309563" y="2036763"/>
            <a:ext cx="3709987" cy="51911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OH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—T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5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集电极漏电流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26026" name="Group 74"/>
          <p:cNvGrpSpPr/>
          <p:nvPr/>
        </p:nvGrpSpPr>
        <p:grpSpPr bwMode="auto">
          <a:xfrm>
            <a:off x="6869113" y="1377950"/>
            <a:ext cx="654050" cy="2139950"/>
            <a:chOff x="4305" y="868"/>
            <a:chExt cx="423" cy="1348"/>
          </a:xfrm>
        </p:grpSpPr>
        <p:sp>
          <p:nvSpPr>
            <p:cNvPr id="26709" name="Freeform 75"/>
            <p:cNvSpPr/>
            <p:nvPr/>
          </p:nvSpPr>
          <p:spPr bwMode="auto">
            <a:xfrm>
              <a:off x="4338" y="1053"/>
              <a:ext cx="196" cy="206"/>
            </a:xfrm>
            <a:custGeom>
              <a:avLst/>
              <a:gdLst>
                <a:gd name="T0" fmla="*/ 0 w 196"/>
                <a:gd name="T1" fmla="*/ 0 h 206"/>
                <a:gd name="T2" fmla="*/ 0 w 196"/>
                <a:gd name="T3" fmla="*/ 206 h 206"/>
                <a:gd name="T4" fmla="*/ 196 w 196"/>
                <a:gd name="T5" fmla="*/ 206 h 2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6" h="206">
                  <a:moveTo>
                    <a:pt x="0" y="0"/>
                  </a:moveTo>
                  <a:lnTo>
                    <a:pt x="0" y="206"/>
                  </a:lnTo>
                  <a:lnTo>
                    <a:pt x="196" y="206"/>
                  </a:lnTo>
                </a:path>
              </a:pathLst>
            </a:custGeom>
            <a:noFill/>
            <a:ln w="38100" cap="flat" cmpd="sng">
              <a:solidFill>
                <a:srgbClr val="1F08F8"/>
              </a:solidFill>
              <a:prstDash val="solid"/>
              <a:round/>
              <a:headEnd type="none" w="med" len="med"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710" name="Freeform 76"/>
            <p:cNvSpPr/>
            <p:nvPr/>
          </p:nvSpPr>
          <p:spPr bwMode="auto">
            <a:xfrm>
              <a:off x="4338" y="1488"/>
              <a:ext cx="196" cy="206"/>
            </a:xfrm>
            <a:custGeom>
              <a:avLst/>
              <a:gdLst>
                <a:gd name="T0" fmla="*/ 0 w 196"/>
                <a:gd name="T1" fmla="*/ 0 h 206"/>
                <a:gd name="T2" fmla="*/ 0 w 196"/>
                <a:gd name="T3" fmla="*/ 206 h 206"/>
                <a:gd name="T4" fmla="*/ 196 w 196"/>
                <a:gd name="T5" fmla="*/ 206 h 2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6" h="206">
                  <a:moveTo>
                    <a:pt x="0" y="0"/>
                  </a:moveTo>
                  <a:lnTo>
                    <a:pt x="0" y="206"/>
                  </a:lnTo>
                  <a:lnTo>
                    <a:pt x="196" y="206"/>
                  </a:lnTo>
                </a:path>
              </a:pathLst>
            </a:custGeom>
            <a:noFill/>
            <a:ln w="38100" cap="flat" cmpd="sng">
              <a:solidFill>
                <a:srgbClr val="1F08F8"/>
              </a:solidFill>
              <a:prstDash val="solid"/>
              <a:round/>
              <a:headEnd type="none" w="med" len="med"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711" name="Freeform 77"/>
            <p:cNvSpPr/>
            <p:nvPr/>
          </p:nvSpPr>
          <p:spPr bwMode="auto">
            <a:xfrm>
              <a:off x="4338" y="2010"/>
              <a:ext cx="196" cy="206"/>
            </a:xfrm>
            <a:custGeom>
              <a:avLst/>
              <a:gdLst>
                <a:gd name="T0" fmla="*/ 0 w 196"/>
                <a:gd name="T1" fmla="*/ 0 h 206"/>
                <a:gd name="T2" fmla="*/ 0 w 196"/>
                <a:gd name="T3" fmla="*/ 206 h 206"/>
                <a:gd name="T4" fmla="*/ 196 w 196"/>
                <a:gd name="T5" fmla="*/ 206 h 2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6" h="206">
                  <a:moveTo>
                    <a:pt x="0" y="0"/>
                  </a:moveTo>
                  <a:lnTo>
                    <a:pt x="0" y="206"/>
                  </a:lnTo>
                  <a:lnTo>
                    <a:pt x="196" y="206"/>
                  </a:lnTo>
                </a:path>
              </a:pathLst>
            </a:custGeom>
            <a:noFill/>
            <a:ln w="38100" cap="flat" cmpd="sng">
              <a:solidFill>
                <a:srgbClr val="1F08F8"/>
              </a:solidFill>
              <a:prstDash val="solid"/>
              <a:round/>
              <a:headEnd type="none" w="med" len="med"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712" name="Text Box 78"/>
            <p:cNvSpPr txBox="1">
              <a:spLocks noChangeArrowheads="1"/>
            </p:cNvSpPr>
            <p:nvPr/>
          </p:nvSpPr>
          <p:spPr bwMode="auto">
            <a:xfrm>
              <a:off x="4305" y="868"/>
              <a:ext cx="423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IH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26031" name="Group 79"/>
          <p:cNvGrpSpPr/>
          <p:nvPr/>
        </p:nvGrpSpPr>
        <p:grpSpPr bwMode="auto">
          <a:xfrm>
            <a:off x="5695950" y="1154113"/>
            <a:ext cx="671513" cy="519112"/>
            <a:chOff x="1619" y="848"/>
            <a:chExt cx="423" cy="327"/>
          </a:xfrm>
        </p:grpSpPr>
        <p:sp>
          <p:nvSpPr>
            <p:cNvPr id="26707" name="Line 80"/>
            <p:cNvSpPr>
              <a:spLocks noChangeShapeType="1"/>
            </p:cNvSpPr>
            <p:nvPr/>
          </p:nvSpPr>
          <p:spPr bwMode="auto">
            <a:xfrm>
              <a:off x="2021" y="913"/>
              <a:ext cx="0" cy="250"/>
            </a:xfrm>
            <a:prstGeom prst="line">
              <a:avLst/>
            </a:prstGeom>
            <a:noFill/>
            <a:ln w="38100">
              <a:solidFill>
                <a:srgbClr val="1F08F8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708" name="Text Box 81"/>
            <p:cNvSpPr txBox="1">
              <a:spLocks noChangeArrowheads="1"/>
            </p:cNvSpPr>
            <p:nvPr/>
          </p:nvSpPr>
          <p:spPr bwMode="auto">
            <a:xfrm>
              <a:off x="1619" y="848"/>
              <a:ext cx="423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RC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26034" name="Text Box 82"/>
          <p:cNvSpPr txBox="1">
            <a:spLocks noChangeArrowheads="1"/>
          </p:cNvSpPr>
          <p:nvPr/>
        </p:nvSpPr>
        <p:spPr bwMode="auto">
          <a:xfrm>
            <a:off x="361950" y="3657600"/>
            <a:ext cx="2914650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U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OH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=V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CC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–I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6035" name="Text Box 83"/>
          <p:cNvSpPr txBox="1">
            <a:spLocks noChangeArrowheads="1"/>
          </p:cNvSpPr>
          <p:nvPr/>
        </p:nvSpPr>
        <p:spPr bwMode="auto">
          <a:xfrm>
            <a:off x="928688" y="4365625"/>
            <a:ext cx="3643312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=V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CC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–(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OH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IH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)R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endParaRPr kumimoji="1" lang="en-US" altLang="zh-CN" sz="2800" b="1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6036" name="Text Box 84"/>
          <p:cNvSpPr txBox="1">
            <a:spLocks noChangeArrowheads="1"/>
          </p:cNvSpPr>
          <p:nvPr/>
        </p:nvSpPr>
        <p:spPr bwMode="auto">
          <a:xfrm>
            <a:off x="4967288" y="4364038"/>
            <a:ext cx="2278062" cy="51911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R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     U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OH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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6037" name="Text Box 85"/>
          <p:cNvSpPr txBox="1">
            <a:spLocks noChangeArrowheads="1"/>
          </p:cNvSpPr>
          <p:nvPr/>
        </p:nvSpPr>
        <p:spPr bwMode="auto">
          <a:xfrm>
            <a:off x="636588" y="5573713"/>
            <a:ext cx="3536950" cy="51911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当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U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OH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U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OHmin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时：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26038" name="Group 86"/>
          <p:cNvGrpSpPr/>
          <p:nvPr/>
        </p:nvGrpSpPr>
        <p:grpSpPr bwMode="auto">
          <a:xfrm>
            <a:off x="4122738" y="5227638"/>
            <a:ext cx="3813175" cy="1328737"/>
            <a:chOff x="2358" y="3347"/>
            <a:chExt cx="2402" cy="837"/>
          </a:xfrm>
        </p:grpSpPr>
        <p:sp>
          <p:nvSpPr>
            <p:cNvPr id="26702" name="AutoShape 87"/>
            <p:cNvSpPr>
              <a:spLocks noChangeArrowheads="1"/>
            </p:cNvSpPr>
            <p:nvPr/>
          </p:nvSpPr>
          <p:spPr bwMode="auto">
            <a:xfrm>
              <a:off x="2358" y="3347"/>
              <a:ext cx="2402" cy="837"/>
            </a:xfrm>
            <a:prstGeom prst="roundRect">
              <a:avLst>
                <a:gd name="adj" fmla="val 16667"/>
              </a:avLst>
            </a:prstGeom>
            <a:solidFill>
              <a:srgbClr val="FFD9FF"/>
            </a:solidFill>
            <a:ln w="38100">
              <a:solidFill>
                <a:srgbClr val="1F08F8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703" name="Text Box 88"/>
            <p:cNvSpPr txBox="1">
              <a:spLocks noChangeArrowheads="1"/>
            </p:cNvSpPr>
            <p:nvPr/>
          </p:nvSpPr>
          <p:spPr bwMode="auto">
            <a:xfrm>
              <a:off x="2424" y="3586"/>
              <a:ext cx="890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R</a:t>
              </a:r>
              <a:r>
                <a:rPr kumimoji="1" lang="en-US" altLang="zh-CN" sz="2800" b="1" i="0" u="none" strike="noStrike" kern="1200" cap="none" spc="0" normalizeH="0" baseline="-2500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Cmax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=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704" name="Line 89"/>
            <p:cNvSpPr>
              <a:spLocks noChangeShapeType="1"/>
            </p:cNvSpPr>
            <p:nvPr/>
          </p:nvSpPr>
          <p:spPr bwMode="auto">
            <a:xfrm>
              <a:off x="3195" y="3749"/>
              <a:ext cx="1271" cy="0"/>
            </a:xfrm>
            <a:prstGeom prst="line">
              <a:avLst/>
            </a:prstGeom>
            <a:noFill/>
            <a:ln w="38100">
              <a:solidFill>
                <a:schemeClr val="accent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705" name="Text Box 90"/>
            <p:cNvSpPr txBox="1">
              <a:spLocks noChangeArrowheads="1"/>
            </p:cNvSpPr>
            <p:nvPr/>
          </p:nvSpPr>
          <p:spPr bwMode="auto">
            <a:xfrm>
              <a:off x="3152" y="3413"/>
              <a:ext cx="1293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V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CC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–</a:t>
              </a:r>
              <a:r>
                <a:rPr kumimoji="1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i="0" u="none" strike="noStrike" kern="1200" cap="none" spc="0" normalizeH="0" baseline="-2500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OHmin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6706" name="Text Box 91"/>
            <p:cNvSpPr txBox="1">
              <a:spLocks noChangeArrowheads="1"/>
            </p:cNvSpPr>
            <p:nvPr/>
          </p:nvSpPr>
          <p:spPr bwMode="auto">
            <a:xfrm>
              <a:off x="3216" y="3738"/>
              <a:ext cx="1196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1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n</a:t>
              </a:r>
              <a:r>
                <a:rPr kumimoji="1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800" b="1" i="0" u="none" strike="noStrike" kern="1200" cap="none" spc="0" normalizeH="0" baseline="-2500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OH</a:t>
              </a:r>
              <a:r>
                <a:rPr kumimoji="1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+</a:t>
              </a:r>
              <a:r>
                <a:rPr kumimoji="1" lang="en-US" altLang="zh-CN" sz="2800" b="1" i="1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m</a:t>
              </a:r>
              <a:r>
                <a:rPr kumimoji="1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800" b="1" i="0" u="none" strike="noStrike" kern="1200" cap="none" spc="0" normalizeH="0" baseline="-2500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IH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26044" name="Group 92"/>
          <p:cNvGrpSpPr/>
          <p:nvPr/>
        </p:nvGrpSpPr>
        <p:grpSpPr bwMode="auto">
          <a:xfrm>
            <a:off x="3527425" y="122238"/>
            <a:ext cx="5413375" cy="3776662"/>
            <a:chOff x="2222" y="77"/>
            <a:chExt cx="3410" cy="2379"/>
          </a:xfrm>
        </p:grpSpPr>
        <p:grpSp>
          <p:nvGrpSpPr>
            <p:cNvPr id="26640" name="Group 93"/>
            <p:cNvGrpSpPr/>
            <p:nvPr/>
          </p:nvGrpSpPr>
          <p:grpSpPr bwMode="auto">
            <a:xfrm>
              <a:off x="2222" y="77"/>
              <a:ext cx="3410" cy="2379"/>
              <a:chOff x="753" y="1358"/>
              <a:chExt cx="3410" cy="2379"/>
            </a:xfrm>
          </p:grpSpPr>
          <p:sp>
            <p:nvSpPr>
              <p:cNvPr id="26644" name="Line 94"/>
              <p:cNvSpPr>
                <a:spLocks noChangeShapeType="1"/>
              </p:cNvSpPr>
              <p:nvPr/>
            </p:nvSpPr>
            <p:spPr bwMode="auto">
              <a:xfrm>
                <a:off x="2524" y="1532"/>
                <a:ext cx="0" cy="848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6645" name="Rectangle 95"/>
              <p:cNvSpPr>
                <a:spLocks noChangeArrowheads="1"/>
              </p:cNvSpPr>
              <p:nvPr/>
            </p:nvSpPr>
            <p:spPr bwMode="auto">
              <a:xfrm>
                <a:off x="2470" y="1760"/>
                <a:ext cx="98" cy="30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6646" name="Text Box 96"/>
              <p:cNvSpPr txBox="1">
                <a:spLocks noChangeArrowheads="1"/>
              </p:cNvSpPr>
              <p:nvPr/>
            </p:nvSpPr>
            <p:spPr bwMode="auto">
              <a:xfrm>
                <a:off x="2491" y="1358"/>
                <a:ext cx="609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V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CC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6647" name="Oval 97"/>
              <p:cNvSpPr>
                <a:spLocks noChangeArrowheads="1"/>
              </p:cNvSpPr>
              <p:nvPr/>
            </p:nvSpPr>
            <p:spPr bwMode="auto">
              <a:xfrm>
                <a:off x="2480" y="1477"/>
                <a:ext cx="76" cy="76"/>
              </a:xfrm>
              <a:prstGeom prst="ellips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6648" name="Text Box 98"/>
              <p:cNvSpPr txBox="1">
                <a:spLocks noChangeArrowheads="1"/>
              </p:cNvSpPr>
              <p:nvPr/>
            </p:nvSpPr>
            <p:spPr bwMode="auto">
              <a:xfrm>
                <a:off x="2545" y="1749"/>
                <a:ext cx="478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R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C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6649" name="Freeform 99"/>
              <p:cNvSpPr/>
              <p:nvPr/>
            </p:nvSpPr>
            <p:spPr bwMode="auto">
              <a:xfrm>
                <a:off x="2273" y="2368"/>
                <a:ext cx="794" cy="1195"/>
              </a:xfrm>
              <a:custGeom>
                <a:avLst/>
                <a:gdLst>
                  <a:gd name="T0" fmla="*/ 0 w 1000"/>
                  <a:gd name="T1" fmla="*/ 656 h 1456"/>
                  <a:gd name="T2" fmla="*/ 0 w 1000"/>
                  <a:gd name="T3" fmla="*/ 0 h 1456"/>
                  <a:gd name="T4" fmla="*/ 286 w 1000"/>
                  <a:gd name="T5" fmla="*/ 0 h 1456"/>
                  <a:gd name="T6" fmla="*/ 286 w 1000"/>
                  <a:gd name="T7" fmla="*/ 661 h 1456"/>
                  <a:gd name="T8" fmla="*/ 397 w 1000"/>
                  <a:gd name="T9" fmla="*/ 661 h 14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1456">
                    <a:moveTo>
                      <a:pt x="0" y="1445"/>
                    </a:moveTo>
                    <a:lnTo>
                      <a:pt x="0" y="0"/>
                    </a:lnTo>
                    <a:lnTo>
                      <a:pt x="718" y="0"/>
                    </a:lnTo>
                    <a:lnTo>
                      <a:pt x="718" y="1456"/>
                    </a:lnTo>
                    <a:lnTo>
                      <a:pt x="1000" y="1456"/>
                    </a:lnTo>
                  </a:path>
                </a:pathLst>
              </a:custGeom>
              <a:noFill/>
              <a:ln w="38100" cap="flat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6650" name="AutoShape 100"/>
              <p:cNvSpPr/>
              <p:nvPr/>
            </p:nvSpPr>
            <p:spPr bwMode="auto">
              <a:xfrm>
                <a:off x="1188" y="2411"/>
                <a:ext cx="239" cy="1304"/>
              </a:xfrm>
              <a:prstGeom prst="leftBrace">
                <a:avLst>
                  <a:gd name="adj1" fmla="val 45467"/>
                  <a:gd name="adj2" fmla="val 50000"/>
                </a:avLst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6651" name="Text Box 101"/>
              <p:cNvSpPr txBox="1">
                <a:spLocks noChangeArrowheads="1"/>
              </p:cNvSpPr>
              <p:nvPr/>
            </p:nvSpPr>
            <p:spPr bwMode="auto">
              <a:xfrm>
                <a:off x="753" y="2911"/>
                <a:ext cx="587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n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个</a:t>
                </a: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grpSp>
            <p:nvGrpSpPr>
              <p:cNvPr id="26652" name="Group 102"/>
              <p:cNvGrpSpPr/>
              <p:nvPr/>
            </p:nvGrpSpPr>
            <p:grpSpPr bwMode="auto">
              <a:xfrm>
                <a:off x="3076" y="3400"/>
                <a:ext cx="293" cy="293"/>
                <a:chOff x="3749" y="2880"/>
                <a:chExt cx="293" cy="293"/>
              </a:xfrm>
            </p:grpSpPr>
            <p:sp>
              <p:nvSpPr>
                <p:cNvPr id="26700" name="Rectangle 103"/>
                <p:cNvSpPr>
                  <a:spLocks noChangeArrowheads="1"/>
                </p:cNvSpPr>
                <p:nvPr/>
              </p:nvSpPr>
              <p:spPr bwMode="auto">
                <a:xfrm>
                  <a:off x="3749" y="2880"/>
                  <a:ext cx="218" cy="293"/>
                </a:xfrm>
                <a:prstGeom prst="rect">
                  <a:avLst/>
                </a:prstGeom>
                <a:noFill/>
                <a:ln w="38100">
                  <a:solidFill>
                    <a:srgbClr val="3333CC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26701" name="Oval 104"/>
                <p:cNvSpPr>
                  <a:spLocks noChangeArrowheads="1"/>
                </p:cNvSpPr>
                <p:nvPr/>
              </p:nvSpPr>
              <p:spPr bwMode="auto">
                <a:xfrm>
                  <a:off x="3966" y="2988"/>
                  <a:ext cx="76" cy="76"/>
                </a:xfrm>
                <a:prstGeom prst="ellips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26653" name="Group 105"/>
              <p:cNvGrpSpPr/>
              <p:nvPr/>
            </p:nvGrpSpPr>
            <p:grpSpPr bwMode="auto">
              <a:xfrm>
                <a:off x="3098" y="2476"/>
                <a:ext cx="293" cy="293"/>
                <a:chOff x="3749" y="2880"/>
                <a:chExt cx="293" cy="293"/>
              </a:xfrm>
            </p:grpSpPr>
            <p:sp>
              <p:nvSpPr>
                <p:cNvPr id="26698" name="Rectangle 106"/>
                <p:cNvSpPr>
                  <a:spLocks noChangeArrowheads="1"/>
                </p:cNvSpPr>
                <p:nvPr/>
              </p:nvSpPr>
              <p:spPr bwMode="auto">
                <a:xfrm>
                  <a:off x="3749" y="2880"/>
                  <a:ext cx="218" cy="293"/>
                </a:xfrm>
                <a:prstGeom prst="rect">
                  <a:avLst/>
                </a:prstGeom>
                <a:noFill/>
                <a:ln w="38100">
                  <a:solidFill>
                    <a:srgbClr val="3333CC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26699" name="Oval 107"/>
                <p:cNvSpPr>
                  <a:spLocks noChangeArrowheads="1"/>
                </p:cNvSpPr>
                <p:nvPr/>
              </p:nvSpPr>
              <p:spPr bwMode="auto">
                <a:xfrm>
                  <a:off x="3966" y="2988"/>
                  <a:ext cx="76" cy="76"/>
                </a:xfrm>
                <a:prstGeom prst="ellips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26654" name="Group 108"/>
              <p:cNvGrpSpPr/>
              <p:nvPr/>
            </p:nvGrpSpPr>
            <p:grpSpPr bwMode="auto">
              <a:xfrm>
                <a:off x="3109" y="2911"/>
                <a:ext cx="293" cy="293"/>
                <a:chOff x="3749" y="2880"/>
                <a:chExt cx="293" cy="293"/>
              </a:xfrm>
            </p:grpSpPr>
            <p:sp>
              <p:nvSpPr>
                <p:cNvPr id="26696" name="Rectangle 109"/>
                <p:cNvSpPr>
                  <a:spLocks noChangeArrowheads="1"/>
                </p:cNvSpPr>
                <p:nvPr/>
              </p:nvSpPr>
              <p:spPr bwMode="auto">
                <a:xfrm>
                  <a:off x="3749" y="2880"/>
                  <a:ext cx="218" cy="293"/>
                </a:xfrm>
                <a:prstGeom prst="rect">
                  <a:avLst/>
                </a:prstGeom>
                <a:noFill/>
                <a:ln w="38100">
                  <a:solidFill>
                    <a:srgbClr val="3333CC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26697" name="Oval 110"/>
                <p:cNvSpPr>
                  <a:spLocks noChangeArrowheads="1"/>
                </p:cNvSpPr>
                <p:nvPr/>
              </p:nvSpPr>
              <p:spPr bwMode="auto">
                <a:xfrm>
                  <a:off x="3966" y="2988"/>
                  <a:ext cx="76" cy="76"/>
                </a:xfrm>
                <a:prstGeom prst="ellips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26655" name="Line 111"/>
              <p:cNvSpPr>
                <a:spLocks noChangeShapeType="1"/>
              </p:cNvSpPr>
              <p:nvPr/>
            </p:nvSpPr>
            <p:spPr bwMode="auto">
              <a:xfrm flipH="1">
                <a:off x="2827" y="3031"/>
                <a:ext cx="272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6656" name="Line 112"/>
              <p:cNvSpPr>
                <a:spLocks noChangeShapeType="1"/>
              </p:cNvSpPr>
              <p:nvPr/>
            </p:nvSpPr>
            <p:spPr bwMode="auto">
              <a:xfrm flipH="1">
                <a:off x="2827" y="2607"/>
                <a:ext cx="261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6657" name="AutoShape 113"/>
              <p:cNvSpPr/>
              <p:nvPr/>
            </p:nvSpPr>
            <p:spPr bwMode="auto">
              <a:xfrm>
                <a:off x="3479" y="2498"/>
                <a:ext cx="119" cy="1109"/>
              </a:xfrm>
              <a:prstGeom prst="rightBrace">
                <a:avLst>
                  <a:gd name="adj1" fmla="val 77661"/>
                  <a:gd name="adj2" fmla="val 50000"/>
                </a:avLst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6658" name="Text Box 114"/>
              <p:cNvSpPr txBox="1">
                <a:spLocks noChangeArrowheads="1"/>
              </p:cNvSpPr>
              <p:nvPr/>
            </p:nvSpPr>
            <p:spPr bwMode="auto">
              <a:xfrm>
                <a:off x="3576" y="2856"/>
                <a:ext cx="587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m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个</a:t>
                </a: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grpSp>
            <p:nvGrpSpPr>
              <p:cNvPr id="26659" name="Group 115"/>
              <p:cNvGrpSpPr/>
              <p:nvPr/>
            </p:nvGrpSpPr>
            <p:grpSpPr bwMode="auto">
              <a:xfrm>
                <a:off x="1491" y="2467"/>
                <a:ext cx="767" cy="401"/>
                <a:chOff x="1491" y="2467"/>
                <a:chExt cx="767" cy="401"/>
              </a:xfrm>
            </p:grpSpPr>
            <p:sp>
              <p:nvSpPr>
                <p:cNvPr id="26686" name="Line 116"/>
                <p:cNvSpPr>
                  <a:spLocks noChangeShapeType="1"/>
                </p:cNvSpPr>
                <p:nvPr/>
              </p:nvSpPr>
              <p:spPr bwMode="auto">
                <a:xfrm>
                  <a:off x="2006" y="2678"/>
                  <a:ext cx="252" cy="0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grpSp>
              <p:nvGrpSpPr>
                <p:cNvPr id="26687" name="Group 117"/>
                <p:cNvGrpSpPr/>
                <p:nvPr/>
              </p:nvGrpSpPr>
              <p:grpSpPr bwMode="auto">
                <a:xfrm>
                  <a:off x="1491" y="2467"/>
                  <a:ext cx="515" cy="401"/>
                  <a:chOff x="1491" y="2467"/>
                  <a:chExt cx="515" cy="401"/>
                </a:xfrm>
              </p:grpSpPr>
              <p:sp>
                <p:nvSpPr>
                  <p:cNvPr id="26688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1673" y="2487"/>
                    <a:ext cx="273" cy="381"/>
                  </a:xfrm>
                  <a:prstGeom prst="rect">
                    <a:avLst/>
                  </a:prstGeom>
                  <a:noFill/>
                  <a:ln w="38100">
                    <a:solidFill>
                      <a:srgbClr val="3333CC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26689" name="Oval 119"/>
                  <p:cNvSpPr>
                    <a:spLocks noChangeArrowheads="1"/>
                  </p:cNvSpPr>
                  <p:nvPr/>
                </p:nvSpPr>
                <p:spPr bwMode="auto">
                  <a:xfrm>
                    <a:off x="1946" y="2646"/>
                    <a:ext cx="60" cy="63"/>
                  </a:xfrm>
                  <a:prstGeom prst="ellipse">
                    <a:avLst/>
                  </a:prstGeom>
                  <a:noFill/>
                  <a:ln w="38100">
                    <a:solidFill>
                      <a:srgbClr val="3333CC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26690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1491" y="2582"/>
                    <a:ext cx="182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3333CC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26691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1491" y="2804"/>
                    <a:ext cx="182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3333CC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  <p:grpSp>
                <p:nvGrpSpPr>
                  <p:cNvPr id="26692" name="Group 122"/>
                  <p:cNvGrpSpPr/>
                  <p:nvPr/>
                </p:nvGrpSpPr>
                <p:grpSpPr bwMode="auto">
                  <a:xfrm>
                    <a:off x="1838" y="2610"/>
                    <a:ext cx="97" cy="173"/>
                    <a:chOff x="4457" y="2837"/>
                    <a:chExt cx="97" cy="173"/>
                  </a:xfrm>
                </p:grpSpPr>
                <p:sp>
                  <p:nvSpPr>
                    <p:cNvPr id="26694" name="Line 1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57" y="3010"/>
                      <a:ext cx="97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3333CC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+mn-cs"/>
                      </a:endParaRPr>
                    </a:p>
                  </p:txBody>
                </p:sp>
                <p:sp>
                  <p:nvSpPr>
                    <p:cNvPr id="26695" name="AutoShape 1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67" y="2837"/>
                      <a:ext cx="63" cy="119"/>
                    </a:xfrm>
                    <a:prstGeom prst="diamond">
                      <a:avLst/>
                    </a:prstGeom>
                    <a:noFill/>
                    <a:ln w="38100">
                      <a:solidFill>
                        <a:srgbClr val="3333CC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26693" name="Text Box 1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2" y="2467"/>
                    <a:ext cx="272" cy="212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+mn-cs"/>
                      </a:rPr>
                      <a:t>&amp;</a:t>
                    </a:r>
                    <a:endParaRPr kumimoji="1" lang="en-US" altLang="zh-CN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660" name="Group 126"/>
              <p:cNvGrpSpPr/>
              <p:nvPr/>
            </p:nvGrpSpPr>
            <p:grpSpPr bwMode="auto">
              <a:xfrm>
                <a:off x="1502" y="2901"/>
                <a:ext cx="767" cy="401"/>
                <a:chOff x="1491" y="2467"/>
                <a:chExt cx="767" cy="401"/>
              </a:xfrm>
            </p:grpSpPr>
            <p:sp>
              <p:nvSpPr>
                <p:cNvPr id="26676" name="Line 127"/>
                <p:cNvSpPr>
                  <a:spLocks noChangeShapeType="1"/>
                </p:cNvSpPr>
                <p:nvPr/>
              </p:nvSpPr>
              <p:spPr bwMode="auto">
                <a:xfrm>
                  <a:off x="2006" y="2678"/>
                  <a:ext cx="252" cy="0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grpSp>
              <p:nvGrpSpPr>
                <p:cNvPr id="26677" name="Group 128"/>
                <p:cNvGrpSpPr/>
                <p:nvPr/>
              </p:nvGrpSpPr>
              <p:grpSpPr bwMode="auto">
                <a:xfrm>
                  <a:off x="1491" y="2467"/>
                  <a:ext cx="515" cy="401"/>
                  <a:chOff x="1491" y="2467"/>
                  <a:chExt cx="515" cy="401"/>
                </a:xfrm>
              </p:grpSpPr>
              <p:sp>
                <p:nvSpPr>
                  <p:cNvPr id="26678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1673" y="2487"/>
                    <a:ext cx="273" cy="381"/>
                  </a:xfrm>
                  <a:prstGeom prst="rect">
                    <a:avLst/>
                  </a:prstGeom>
                  <a:noFill/>
                  <a:ln w="38100">
                    <a:solidFill>
                      <a:srgbClr val="3333CC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26679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1946" y="2646"/>
                    <a:ext cx="60" cy="63"/>
                  </a:xfrm>
                  <a:prstGeom prst="ellipse">
                    <a:avLst/>
                  </a:prstGeom>
                  <a:noFill/>
                  <a:ln w="38100">
                    <a:solidFill>
                      <a:srgbClr val="3333CC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26680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1491" y="2582"/>
                    <a:ext cx="182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3333CC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26681" name="Line 132"/>
                  <p:cNvSpPr>
                    <a:spLocks noChangeShapeType="1"/>
                  </p:cNvSpPr>
                  <p:nvPr/>
                </p:nvSpPr>
                <p:spPr bwMode="auto">
                  <a:xfrm>
                    <a:off x="1491" y="2804"/>
                    <a:ext cx="182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3333CC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  <p:grpSp>
                <p:nvGrpSpPr>
                  <p:cNvPr id="26682" name="Group 133"/>
                  <p:cNvGrpSpPr/>
                  <p:nvPr/>
                </p:nvGrpSpPr>
                <p:grpSpPr bwMode="auto">
                  <a:xfrm>
                    <a:off x="1838" y="2610"/>
                    <a:ext cx="97" cy="173"/>
                    <a:chOff x="4457" y="2837"/>
                    <a:chExt cx="97" cy="173"/>
                  </a:xfrm>
                </p:grpSpPr>
                <p:sp>
                  <p:nvSpPr>
                    <p:cNvPr id="26684" name="Line 1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57" y="3010"/>
                      <a:ext cx="97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3333CC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+mn-cs"/>
                      </a:endParaRPr>
                    </a:p>
                  </p:txBody>
                </p:sp>
                <p:sp>
                  <p:nvSpPr>
                    <p:cNvPr id="26685" name="AutoShape 1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67" y="2837"/>
                      <a:ext cx="63" cy="119"/>
                    </a:xfrm>
                    <a:prstGeom prst="diamond">
                      <a:avLst/>
                    </a:prstGeom>
                    <a:noFill/>
                    <a:ln w="38100">
                      <a:solidFill>
                        <a:srgbClr val="3333CC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26683" name="Text Box 1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2" y="2467"/>
                    <a:ext cx="272" cy="212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+mn-cs"/>
                      </a:rPr>
                      <a:t>&amp;</a:t>
                    </a:r>
                    <a:endParaRPr kumimoji="1" lang="en-US" altLang="zh-CN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661" name="Group 137"/>
              <p:cNvGrpSpPr/>
              <p:nvPr/>
            </p:nvGrpSpPr>
            <p:grpSpPr bwMode="auto">
              <a:xfrm>
                <a:off x="1491" y="3336"/>
                <a:ext cx="767" cy="401"/>
                <a:chOff x="1491" y="2467"/>
                <a:chExt cx="767" cy="401"/>
              </a:xfrm>
            </p:grpSpPr>
            <p:sp>
              <p:nvSpPr>
                <p:cNvPr id="26666" name="Line 138"/>
                <p:cNvSpPr>
                  <a:spLocks noChangeShapeType="1"/>
                </p:cNvSpPr>
                <p:nvPr/>
              </p:nvSpPr>
              <p:spPr bwMode="auto">
                <a:xfrm>
                  <a:off x="2006" y="2678"/>
                  <a:ext cx="252" cy="0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grpSp>
              <p:nvGrpSpPr>
                <p:cNvPr id="26667" name="Group 139"/>
                <p:cNvGrpSpPr/>
                <p:nvPr/>
              </p:nvGrpSpPr>
              <p:grpSpPr bwMode="auto">
                <a:xfrm>
                  <a:off x="1491" y="2467"/>
                  <a:ext cx="515" cy="401"/>
                  <a:chOff x="1491" y="2467"/>
                  <a:chExt cx="515" cy="401"/>
                </a:xfrm>
              </p:grpSpPr>
              <p:sp>
                <p:nvSpPr>
                  <p:cNvPr id="26668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1673" y="2487"/>
                    <a:ext cx="273" cy="381"/>
                  </a:xfrm>
                  <a:prstGeom prst="rect">
                    <a:avLst/>
                  </a:prstGeom>
                  <a:noFill/>
                  <a:ln w="38100">
                    <a:solidFill>
                      <a:srgbClr val="3333CC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26669" name="Oval 141"/>
                  <p:cNvSpPr>
                    <a:spLocks noChangeArrowheads="1"/>
                  </p:cNvSpPr>
                  <p:nvPr/>
                </p:nvSpPr>
                <p:spPr bwMode="auto">
                  <a:xfrm>
                    <a:off x="1946" y="2646"/>
                    <a:ext cx="60" cy="63"/>
                  </a:xfrm>
                  <a:prstGeom prst="ellipse">
                    <a:avLst/>
                  </a:prstGeom>
                  <a:noFill/>
                  <a:ln w="38100">
                    <a:solidFill>
                      <a:srgbClr val="3333CC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26670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1491" y="2582"/>
                    <a:ext cx="182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3333CC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26671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1491" y="2804"/>
                    <a:ext cx="182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3333CC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  <p:grpSp>
                <p:nvGrpSpPr>
                  <p:cNvPr id="26672" name="Group 144"/>
                  <p:cNvGrpSpPr/>
                  <p:nvPr/>
                </p:nvGrpSpPr>
                <p:grpSpPr bwMode="auto">
                  <a:xfrm>
                    <a:off x="1838" y="2610"/>
                    <a:ext cx="97" cy="173"/>
                    <a:chOff x="4457" y="2837"/>
                    <a:chExt cx="97" cy="173"/>
                  </a:xfrm>
                </p:grpSpPr>
                <p:sp>
                  <p:nvSpPr>
                    <p:cNvPr id="26674" name="Line 1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57" y="3010"/>
                      <a:ext cx="97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3333CC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+mn-cs"/>
                      </a:endParaRPr>
                    </a:p>
                  </p:txBody>
                </p:sp>
                <p:sp>
                  <p:nvSpPr>
                    <p:cNvPr id="26675" name="AutoShape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67" y="2837"/>
                      <a:ext cx="63" cy="119"/>
                    </a:xfrm>
                    <a:prstGeom prst="diamond">
                      <a:avLst/>
                    </a:prstGeom>
                    <a:noFill/>
                    <a:ln w="38100">
                      <a:solidFill>
                        <a:srgbClr val="3333CC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26673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2" y="2467"/>
                    <a:ext cx="272" cy="212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+mn-cs"/>
                      </a:rPr>
                      <a:t>&amp;</a:t>
                    </a:r>
                    <a:endParaRPr kumimoji="1" lang="en-US" altLang="zh-CN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</p:grpSp>
          </p:grpSp>
          <p:sp>
            <p:nvSpPr>
              <p:cNvPr id="26662" name="Oval 148"/>
              <p:cNvSpPr>
                <a:spLocks noChangeArrowheads="1"/>
              </p:cNvSpPr>
              <p:nvPr/>
            </p:nvSpPr>
            <p:spPr bwMode="auto">
              <a:xfrm>
                <a:off x="2228" y="2641"/>
                <a:ext cx="76" cy="76"/>
              </a:xfrm>
              <a:prstGeom prst="ellipse">
                <a:avLst/>
              </a:prstGeom>
              <a:solidFill>
                <a:srgbClr val="3333CC"/>
              </a:solidFill>
              <a:ln w="38100">
                <a:solidFill>
                  <a:srgbClr val="3333CC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6663" name="Oval 149"/>
              <p:cNvSpPr>
                <a:spLocks noChangeArrowheads="1"/>
              </p:cNvSpPr>
              <p:nvPr/>
            </p:nvSpPr>
            <p:spPr bwMode="auto">
              <a:xfrm>
                <a:off x="2228" y="3076"/>
                <a:ext cx="76" cy="76"/>
              </a:xfrm>
              <a:prstGeom prst="ellipse">
                <a:avLst/>
              </a:prstGeom>
              <a:solidFill>
                <a:srgbClr val="3333CC"/>
              </a:solidFill>
              <a:ln w="38100">
                <a:solidFill>
                  <a:srgbClr val="3333CC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6664" name="Oval 150"/>
              <p:cNvSpPr>
                <a:spLocks noChangeArrowheads="1"/>
              </p:cNvSpPr>
              <p:nvPr/>
            </p:nvSpPr>
            <p:spPr bwMode="auto">
              <a:xfrm>
                <a:off x="2804" y="2576"/>
                <a:ext cx="76" cy="76"/>
              </a:xfrm>
              <a:prstGeom prst="ellipse">
                <a:avLst/>
              </a:prstGeom>
              <a:solidFill>
                <a:srgbClr val="3333CC"/>
              </a:solidFill>
              <a:ln w="38100">
                <a:solidFill>
                  <a:srgbClr val="3333CC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6665" name="Oval 151"/>
              <p:cNvSpPr>
                <a:spLocks noChangeArrowheads="1"/>
              </p:cNvSpPr>
              <p:nvPr/>
            </p:nvSpPr>
            <p:spPr bwMode="auto">
              <a:xfrm>
                <a:off x="2805" y="2978"/>
                <a:ext cx="76" cy="76"/>
              </a:xfrm>
              <a:prstGeom prst="ellipse">
                <a:avLst/>
              </a:prstGeom>
              <a:solidFill>
                <a:srgbClr val="3333CC"/>
              </a:solidFill>
              <a:ln w="38100">
                <a:solidFill>
                  <a:srgbClr val="3333CC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26641" name="Text Box 152"/>
            <p:cNvSpPr txBox="1">
              <a:spLocks noChangeArrowheads="1"/>
            </p:cNvSpPr>
            <p:nvPr/>
          </p:nvSpPr>
          <p:spPr bwMode="auto">
            <a:xfrm>
              <a:off x="4521" y="1163"/>
              <a:ext cx="370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642" name="Text Box 153"/>
            <p:cNvSpPr txBox="1">
              <a:spLocks noChangeArrowheads="1"/>
            </p:cNvSpPr>
            <p:nvPr/>
          </p:nvSpPr>
          <p:spPr bwMode="auto">
            <a:xfrm>
              <a:off x="4532" y="1597"/>
              <a:ext cx="370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643" name="Text Box 154"/>
            <p:cNvSpPr txBox="1">
              <a:spLocks noChangeArrowheads="1"/>
            </p:cNvSpPr>
            <p:nvPr/>
          </p:nvSpPr>
          <p:spPr bwMode="auto">
            <a:xfrm>
              <a:off x="4510" y="2097"/>
              <a:ext cx="370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6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6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126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0" fill="hold"/>
                                        <p:tgtEl>
                                          <p:spTgt spid="126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0" fill="hold"/>
                                        <p:tgtEl>
                                          <p:spTgt spid="126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0" fill="hold"/>
                                        <p:tgtEl>
                                          <p:spTgt spid="126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6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6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12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2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13" grpId="0" autoUpdateAnimBg="0"/>
      <p:bldP spid="126014" grpId="0" bldLvl="0" animBg="1" autoUpdateAnimBg="0"/>
      <p:bldP spid="126024" grpId="0" bldLvl="0" animBg="1" autoUpdateAnimBg="0"/>
      <p:bldP spid="126025" grpId="0" bldLvl="0" animBg="1" autoUpdateAnimBg="0"/>
      <p:bldP spid="126034" grpId="0" bldLvl="0" animBg="1" autoUpdateAnimBg="0"/>
      <p:bldP spid="126035" grpId="0" bldLvl="0" animBg="1" autoUpdateAnimBg="0"/>
      <p:bldP spid="126036" grpId="0" bldLvl="0" animBg="1" autoUpdateAnimBg="0"/>
      <p:bldP spid="126037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1"/>
          <p:cNvSpPr>
            <a:spLocks noGrp="1" noChangeArrowheads="1"/>
          </p:cNvSpPr>
          <p:nvPr>
            <p:ph type="title"/>
          </p:nvPr>
        </p:nvSpPr>
        <p:spPr>
          <a:xfrm>
            <a:off x="446088" y="833438"/>
            <a:ext cx="2613025" cy="504825"/>
          </a:xfrm>
          <a:ln>
            <a:noFill/>
          </a:ln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3333CC"/>
                </a:solidFill>
              </a:rPr>
              <a:t>R</a:t>
            </a:r>
            <a:r>
              <a:rPr lang="en-US" altLang="zh-CN" sz="2800" b="1" baseline="-25000" dirty="0">
                <a:solidFill>
                  <a:srgbClr val="3333CC"/>
                </a:solidFill>
              </a:rPr>
              <a:t>C</a:t>
            </a:r>
            <a:r>
              <a:rPr lang="zh-CN" altLang="en-US" sz="2800" b="1" dirty="0">
                <a:solidFill>
                  <a:srgbClr val="3333CC"/>
                </a:solidFill>
              </a:rPr>
              <a:t>的计算方法</a:t>
            </a:r>
            <a:endParaRPr lang="zh-CN" altLang="en-US" sz="2800" b="1" dirty="0">
              <a:solidFill>
                <a:srgbClr val="3333CC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-16002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639702C-352F-43CE-989D-82DB2C1A5AF7}" type="slidenum">
              <a:rPr lang="en-US" altLang="zh-CN" smtClean="0"/>
            </a:fld>
            <a:endParaRPr lang="en-US" altLang="zh-CN"/>
          </a:p>
        </p:txBody>
      </p:sp>
      <p:sp>
        <p:nvSpPr>
          <p:cNvPr id="127038" name="Text Box 62"/>
          <p:cNvSpPr txBox="1">
            <a:spLocks noChangeArrowheads="1"/>
          </p:cNvSpPr>
          <p:nvPr/>
        </p:nvSpPr>
        <p:spPr bwMode="auto">
          <a:xfrm>
            <a:off x="414338" y="2244725"/>
            <a:ext cx="2674937" cy="94615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OC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门输出中有一个为“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0”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时：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27039" name="Group 63"/>
          <p:cNvGrpSpPr/>
          <p:nvPr/>
        </p:nvGrpSpPr>
        <p:grpSpPr bwMode="auto">
          <a:xfrm>
            <a:off x="6075363" y="1827213"/>
            <a:ext cx="931862" cy="2087562"/>
            <a:chOff x="1858" y="1272"/>
            <a:chExt cx="587" cy="1315"/>
          </a:xfrm>
        </p:grpSpPr>
        <p:sp>
          <p:nvSpPr>
            <p:cNvPr id="27746" name="Line 64"/>
            <p:cNvSpPr>
              <a:spLocks noChangeShapeType="1"/>
            </p:cNvSpPr>
            <p:nvPr/>
          </p:nvSpPr>
          <p:spPr bwMode="auto">
            <a:xfrm>
              <a:off x="1955" y="1272"/>
              <a:ext cx="0" cy="1086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747" name="Line 65"/>
            <p:cNvSpPr>
              <a:spLocks noChangeShapeType="1"/>
            </p:cNvSpPr>
            <p:nvPr/>
          </p:nvSpPr>
          <p:spPr bwMode="auto">
            <a:xfrm>
              <a:off x="1858" y="2587"/>
              <a:ext cx="228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748" name="Line 66"/>
            <p:cNvSpPr>
              <a:spLocks noChangeShapeType="1"/>
            </p:cNvSpPr>
            <p:nvPr/>
          </p:nvSpPr>
          <p:spPr bwMode="auto">
            <a:xfrm flipV="1">
              <a:off x="1966" y="2434"/>
              <a:ext cx="0" cy="15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749" name="Text Box 67"/>
            <p:cNvSpPr txBox="1">
              <a:spLocks noChangeArrowheads="1"/>
            </p:cNvSpPr>
            <p:nvPr/>
          </p:nvSpPr>
          <p:spPr bwMode="auto">
            <a:xfrm>
              <a:off x="1913" y="1695"/>
              <a:ext cx="53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U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OL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27044" name="Group 68"/>
          <p:cNvGrpSpPr/>
          <p:nvPr/>
        </p:nvGrpSpPr>
        <p:grpSpPr bwMode="auto">
          <a:xfrm>
            <a:off x="5346700" y="2174875"/>
            <a:ext cx="673100" cy="1835150"/>
            <a:chOff x="3368" y="1370"/>
            <a:chExt cx="424" cy="1156"/>
          </a:xfrm>
        </p:grpSpPr>
        <p:sp>
          <p:nvSpPr>
            <p:cNvPr id="27743" name="Text Box 69"/>
            <p:cNvSpPr txBox="1">
              <a:spLocks noChangeArrowheads="1"/>
            </p:cNvSpPr>
            <p:nvPr/>
          </p:nvSpPr>
          <p:spPr bwMode="auto">
            <a:xfrm>
              <a:off x="3368" y="1370"/>
              <a:ext cx="391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“0”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744" name="Text Box 70"/>
            <p:cNvSpPr txBox="1">
              <a:spLocks noChangeArrowheads="1"/>
            </p:cNvSpPr>
            <p:nvPr/>
          </p:nvSpPr>
          <p:spPr bwMode="auto">
            <a:xfrm>
              <a:off x="3368" y="1804"/>
              <a:ext cx="391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“1”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745" name="Text Box 71"/>
            <p:cNvSpPr txBox="1">
              <a:spLocks noChangeArrowheads="1"/>
            </p:cNvSpPr>
            <p:nvPr/>
          </p:nvSpPr>
          <p:spPr bwMode="auto">
            <a:xfrm>
              <a:off x="3401" y="2238"/>
              <a:ext cx="391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“1”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27048" name="Group 72"/>
          <p:cNvGrpSpPr/>
          <p:nvPr/>
        </p:nvGrpSpPr>
        <p:grpSpPr bwMode="auto">
          <a:xfrm>
            <a:off x="5314950" y="1500188"/>
            <a:ext cx="809625" cy="604837"/>
            <a:chOff x="3348" y="945"/>
            <a:chExt cx="510" cy="381"/>
          </a:xfrm>
        </p:grpSpPr>
        <p:sp>
          <p:nvSpPr>
            <p:cNvPr id="27741" name="Freeform 73"/>
            <p:cNvSpPr/>
            <p:nvPr/>
          </p:nvSpPr>
          <p:spPr bwMode="auto">
            <a:xfrm>
              <a:off x="3467" y="1022"/>
              <a:ext cx="217" cy="304"/>
            </a:xfrm>
            <a:custGeom>
              <a:avLst/>
              <a:gdLst>
                <a:gd name="T0" fmla="*/ 217 w 217"/>
                <a:gd name="T1" fmla="*/ 0 h 304"/>
                <a:gd name="T2" fmla="*/ 217 w 217"/>
                <a:gd name="T3" fmla="*/ 304 h 304"/>
                <a:gd name="T4" fmla="*/ 0 w 217"/>
                <a:gd name="T5" fmla="*/ 304 h 3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7" h="304">
                  <a:moveTo>
                    <a:pt x="217" y="0"/>
                  </a:moveTo>
                  <a:lnTo>
                    <a:pt x="217" y="304"/>
                  </a:lnTo>
                  <a:lnTo>
                    <a:pt x="0" y="304"/>
                  </a:ln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742" name="Text Box 74"/>
            <p:cNvSpPr txBox="1">
              <a:spLocks noChangeArrowheads="1"/>
            </p:cNvSpPr>
            <p:nvPr/>
          </p:nvSpPr>
          <p:spPr bwMode="auto">
            <a:xfrm>
              <a:off x="3348" y="945"/>
              <a:ext cx="510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OL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27051" name="Group 75"/>
          <p:cNvGrpSpPr/>
          <p:nvPr/>
        </p:nvGrpSpPr>
        <p:grpSpPr bwMode="auto">
          <a:xfrm>
            <a:off x="6780213" y="1535113"/>
            <a:ext cx="758825" cy="1966912"/>
            <a:chOff x="4271" y="967"/>
            <a:chExt cx="478" cy="1239"/>
          </a:xfrm>
        </p:grpSpPr>
        <p:sp>
          <p:nvSpPr>
            <p:cNvPr id="27737" name="Line 76"/>
            <p:cNvSpPr>
              <a:spLocks noChangeShapeType="1"/>
            </p:cNvSpPr>
            <p:nvPr/>
          </p:nvSpPr>
          <p:spPr bwMode="auto">
            <a:xfrm flipH="1">
              <a:off x="4315" y="1261"/>
              <a:ext cx="206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738" name="Line 77"/>
            <p:cNvSpPr>
              <a:spLocks noChangeShapeType="1"/>
            </p:cNvSpPr>
            <p:nvPr/>
          </p:nvSpPr>
          <p:spPr bwMode="auto">
            <a:xfrm flipH="1">
              <a:off x="4304" y="1685"/>
              <a:ext cx="206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739" name="Line 78"/>
            <p:cNvSpPr>
              <a:spLocks noChangeShapeType="1"/>
            </p:cNvSpPr>
            <p:nvPr/>
          </p:nvSpPr>
          <p:spPr bwMode="auto">
            <a:xfrm flipH="1">
              <a:off x="4304" y="2206"/>
              <a:ext cx="206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740" name="Text Box 79"/>
            <p:cNvSpPr txBox="1">
              <a:spLocks noChangeArrowheads="1"/>
            </p:cNvSpPr>
            <p:nvPr/>
          </p:nvSpPr>
          <p:spPr bwMode="auto">
            <a:xfrm>
              <a:off x="4271" y="967"/>
              <a:ext cx="47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IL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27056" name="Group 80"/>
          <p:cNvGrpSpPr/>
          <p:nvPr/>
        </p:nvGrpSpPr>
        <p:grpSpPr bwMode="auto">
          <a:xfrm>
            <a:off x="5695950" y="1154113"/>
            <a:ext cx="671513" cy="519112"/>
            <a:chOff x="1619" y="848"/>
            <a:chExt cx="423" cy="327"/>
          </a:xfrm>
        </p:grpSpPr>
        <p:sp>
          <p:nvSpPr>
            <p:cNvPr id="27735" name="Line 81"/>
            <p:cNvSpPr>
              <a:spLocks noChangeShapeType="1"/>
            </p:cNvSpPr>
            <p:nvPr/>
          </p:nvSpPr>
          <p:spPr bwMode="auto">
            <a:xfrm>
              <a:off x="2021" y="913"/>
              <a:ext cx="0" cy="25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736" name="Text Box 82"/>
            <p:cNvSpPr txBox="1">
              <a:spLocks noChangeArrowheads="1"/>
            </p:cNvSpPr>
            <p:nvPr/>
          </p:nvSpPr>
          <p:spPr bwMode="auto">
            <a:xfrm>
              <a:off x="1619" y="848"/>
              <a:ext cx="423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RC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27059" name="Text Box 83"/>
          <p:cNvSpPr txBox="1">
            <a:spLocks noChangeArrowheads="1"/>
          </p:cNvSpPr>
          <p:nvPr/>
        </p:nvSpPr>
        <p:spPr bwMode="auto">
          <a:xfrm>
            <a:off x="501650" y="3398838"/>
            <a:ext cx="2416175" cy="51911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OL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RC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+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IL</a:t>
            </a:r>
            <a:endParaRPr kumimoji="1" lang="en-US" altLang="zh-CN" sz="2800" b="1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27060" name="Group 84"/>
          <p:cNvGrpSpPr/>
          <p:nvPr/>
        </p:nvGrpSpPr>
        <p:grpSpPr bwMode="auto">
          <a:xfrm>
            <a:off x="949325" y="4140200"/>
            <a:ext cx="2760663" cy="984250"/>
            <a:chOff x="674" y="2902"/>
            <a:chExt cx="1739" cy="620"/>
          </a:xfrm>
        </p:grpSpPr>
        <p:sp>
          <p:nvSpPr>
            <p:cNvPr id="27730" name="Text Box 85"/>
            <p:cNvSpPr txBox="1">
              <a:spLocks noChangeArrowheads="1"/>
            </p:cNvSpPr>
            <p:nvPr/>
          </p:nvSpPr>
          <p:spPr bwMode="auto">
            <a:xfrm>
              <a:off x="674" y="3065"/>
              <a:ext cx="391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=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731" name="Line 86"/>
            <p:cNvSpPr>
              <a:spLocks noChangeShapeType="1"/>
            </p:cNvSpPr>
            <p:nvPr/>
          </p:nvSpPr>
          <p:spPr bwMode="auto">
            <a:xfrm>
              <a:off x="869" y="3228"/>
              <a:ext cx="8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732" name="Text Box 87"/>
            <p:cNvSpPr txBox="1">
              <a:spLocks noChangeArrowheads="1"/>
            </p:cNvSpPr>
            <p:nvPr/>
          </p:nvSpPr>
          <p:spPr bwMode="auto">
            <a:xfrm>
              <a:off x="761" y="2902"/>
              <a:ext cx="1064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V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CC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–U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OL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7733" name="Text Box 88"/>
            <p:cNvSpPr txBox="1">
              <a:spLocks noChangeArrowheads="1"/>
            </p:cNvSpPr>
            <p:nvPr/>
          </p:nvSpPr>
          <p:spPr bwMode="auto">
            <a:xfrm>
              <a:off x="1098" y="3195"/>
              <a:ext cx="479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R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734" name="Text Box 89"/>
            <p:cNvSpPr txBox="1">
              <a:spLocks noChangeArrowheads="1"/>
            </p:cNvSpPr>
            <p:nvPr/>
          </p:nvSpPr>
          <p:spPr bwMode="auto">
            <a:xfrm>
              <a:off x="1685" y="3064"/>
              <a:ext cx="728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+</a:t>
              </a:r>
              <a:r>
                <a:rPr kumimoji="1" lang="en-US" altLang="zh-CN" sz="2800" b="1" i="1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m</a:t>
              </a:r>
              <a:r>
                <a:rPr kumimoji="1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800" b="1" i="0" u="none" strike="noStrike" kern="1200" cap="none" spc="0" normalizeH="0" baseline="-2500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IL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27066" name="Text Box 90"/>
          <p:cNvSpPr txBox="1">
            <a:spLocks noChangeArrowheads="1"/>
          </p:cNvSpPr>
          <p:nvPr/>
        </p:nvSpPr>
        <p:spPr bwMode="auto">
          <a:xfrm>
            <a:off x="4449763" y="4398963"/>
            <a:ext cx="3486150" cy="51911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R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     I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OL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     U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OL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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127067" name="Text Box 91"/>
          <p:cNvSpPr txBox="1">
            <a:spLocks noChangeArrowheads="1"/>
          </p:cNvSpPr>
          <p:nvPr/>
        </p:nvSpPr>
        <p:spPr bwMode="auto">
          <a:xfrm>
            <a:off x="739775" y="5453063"/>
            <a:ext cx="3208338" cy="51911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当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U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OL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U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OLmax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时：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27068" name="Group 92"/>
          <p:cNvGrpSpPr/>
          <p:nvPr/>
        </p:nvGrpSpPr>
        <p:grpSpPr bwMode="auto">
          <a:xfrm>
            <a:off x="4122738" y="5227638"/>
            <a:ext cx="3813175" cy="1328737"/>
            <a:chOff x="2358" y="3347"/>
            <a:chExt cx="2402" cy="837"/>
          </a:xfrm>
        </p:grpSpPr>
        <p:sp>
          <p:nvSpPr>
            <p:cNvPr id="27725" name="AutoShape 93"/>
            <p:cNvSpPr>
              <a:spLocks noChangeArrowheads="1"/>
            </p:cNvSpPr>
            <p:nvPr/>
          </p:nvSpPr>
          <p:spPr bwMode="auto">
            <a:xfrm>
              <a:off x="2358" y="3347"/>
              <a:ext cx="2402" cy="837"/>
            </a:xfrm>
            <a:prstGeom prst="roundRect">
              <a:avLst>
                <a:gd name="adj" fmla="val 16667"/>
              </a:avLst>
            </a:prstGeom>
            <a:solidFill>
              <a:srgbClr val="FFD9FF"/>
            </a:solidFill>
            <a:ln w="38100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726" name="Text Box 94"/>
            <p:cNvSpPr txBox="1">
              <a:spLocks noChangeArrowheads="1"/>
            </p:cNvSpPr>
            <p:nvPr/>
          </p:nvSpPr>
          <p:spPr bwMode="auto">
            <a:xfrm>
              <a:off x="2424" y="3586"/>
              <a:ext cx="890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R</a:t>
              </a:r>
              <a:r>
                <a:rPr kumimoji="1" lang="en-US" altLang="zh-CN" sz="2800" b="1" i="0" u="none" strike="noStrike" kern="1200" cap="none" spc="0" normalizeH="0" baseline="-2500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Cmin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=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727" name="Line 95"/>
            <p:cNvSpPr>
              <a:spLocks noChangeShapeType="1"/>
            </p:cNvSpPr>
            <p:nvPr/>
          </p:nvSpPr>
          <p:spPr bwMode="auto">
            <a:xfrm>
              <a:off x="3195" y="3749"/>
              <a:ext cx="12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728" name="Text Box 96"/>
            <p:cNvSpPr txBox="1">
              <a:spLocks noChangeArrowheads="1"/>
            </p:cNvSpPr>
            <p:nvPr/>
          </p:nvSpPr>
          <p:spPr bwMode="auto">
            <a:xfrm>
              <a:off x="3152" y="3413"/>
              <a:ext cx="1293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V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CC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–</a:t>
              </a:r>
              <a:r>
                <a:rPr kumimoji="1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i="0" u="none" strike="noStrike" kern="1200" cap="none" spc="0" normalizeH="0" baseline="-2500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OLmax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7729" name="Text Box 97"/>
            <p:cNvSpPr txBox="1">
              <a:spLocks noChangeArrowheads="1"/>
            </p:cNvSpPr>
            <p:nvPr/>
          </p:nvSpPr>
          <p:spPr bwMode="auto">
            <a:xfrm>
              <a:off x="3250" y="3727"/>
              <a:ext cx="1196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OL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–</a:t>
              </a:r>
              <a:r>
                <a:rPr kumimoji="1" lang="en-US" altLang="zh-CN" sz="2800" b="1" i="1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m</a:t>
              </a:r>
              <a:r>
                <a:rPr kumimoji="1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</a:t>
              </a:r>
              <a:r>
                <a:rPr kumimoji="1" lang="en-US" altLang="zh-CN" sz="2800" b="1" i="0" u="none" strike="noStrike" kern="1200" cap="none" spc="0" normalizeH="0" baseline="-2500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IL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7662" name="Group 98"/>
          <p:cNvGrpSpPr/>
          <p:nvPr/>
        </p:nvGrpSpPr>
        <p:grpSpPr bwMode="auto">
          <a:xfrm>
            <a:off x="3527425" y="122238"/>
            <a:ext cx="5413375" cy="3776662"/>
            <a:chOff x="2222" y="77"/>
            <a:chExt cx="3410" cy="2379"/>
          </a:xfrm>
        </p:grpSpPr>
        <p:grpSp>
          <p:nvGrpSpPr>
            <p:cNvPr id="27663" name="Group 99"/>
            <p:cNvGrpSpPr/>
            <p:nvPr/>
          </p:nvGrpSpPr>
          <p:grpSpPr bwMode="auto">
            <a:xfrm>
              <a:off x="2222" y="77"/>
              <a:ext cx="3410" cy="2379"/>
              <a:chOff x="753" y="1358"/>
              <a:chExt cx="3410" cy="2379"/>
            </a:xfrm>
          </p:grpSpPr>
          <p:sp>
            <p:nvSpPr>
              <p:cNvPr id="27667" name="Line 100"/>
              <p:cNvSpPr>
                <a:spLocks noChangeShapeType="1"/>
              </p:cNvSpPr>
              <p:nvPr/>
            </p:nvSpPr>
            <p:spPr bwMode="auto">
              <a:xfrm>
                <a:off x="2524" y="1532"/>
                <a:ext cx="0" cy="848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7668" name="Rectangle 101"/>
              <p:cNvSpPr>
                <a:spLocks noChangeArrowheads="1"/>
              </p:cNvSpPr>
              <p:nvPr/>
            </p:nvSpPr>
            <p:spPr bwMode="auto">
              <a:xfrm>
                <a:off x="2470" y="1760"/>
                <a:ext cx="98" cy="30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7669" name="Text Box 102"/>
              <p:cNvSpPr txBox="1">
                <a:spLocks noChangeArrowheads="1"/>
              </p:cNvSpPr>
              <p:nvPr/>
            </p:nvSpPr>
            <p:spPr bwMode="auto">
              <a:xfrm>
                <a:off x="2491" y="1358"/>
                <a:ext cx="609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V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CC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7670" name="Oval 103"/>
              <p:cNvSpPr>
                <a:spLocks noChangeArrowheads="1"/>
              </p:cNvSpPr>
              <p:nvPr/>
            </p:nvSpPr>
            <p:spPr bwMode="auto">
              <a:xfrm>
                <a:off x="2480" y="1477"/>
                <a:ext cx="76" cy="76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rgbClr val="3333CC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7671" name="Text Box 104"/>
              <p:cNvSpPr txBox="1">
                <a:spLocks noChangeArrowheads="1"/>
              </p:cNvSpPr>
              <p:nvPr/>
            </p:nvSpPr>
            <p:spPr bwMode="auto">
              <a:xfrm>
                <a:off x="2545" y="1749"/>
                <a:ext cx="478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R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C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7672" name="Freeform 105"/>
              <p:cNvSpPr/>
              <p:nvPr/>
            </p:nvSpPr>
            <p:spPr bwMode="auto">
              <a:xfrm>
                <a:off x="2273" y="2368"/>
                <a:ext cx="794" cy="1195"/>
              </a:xfrm>
              <a:custGeom>
                <a:avLst/>
                <a:gdLst>
                  <a:gd name="T0" fmla="*/ 0 w 1000"/>
                  <a:gd name="T1" fmla="*/ 656 h 1456"/>
                  <a:gd name="T2" fmla="*/ 0 w 1000"/>
                  <a:gd name="T3" fmla="*/ 0 h 1456"/>
                  <a:gd name="T4" fmla="*/ 286 w 1000"/>
                  <a:gd name="T5" fmla="*/ 0 h 1456"/>
                  <a:gd name="T6" fmla="*/ 286 w 1000"/>
                  <a:gd name="T7" fmla="*/ 661 h 1456"/>
                  <a:gd name="T8" fmla="*/ 397 w 1000"/>
                  <a:gd name="T9" fmla="*/ 661 h 14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1456">
                    <a:moveTo>
                      <a:pt x="0" y="1445"/>
                    </a:moveTo>
                    <a:lnTo>
                      <a:pt x="0" y="0"/>
                    </a:lnTo>
                    <a:lnTo>
                      <a:pt x="718" y="0"/>
                    </a:lnTo>
                    <a:lnTo>
                      <a:pt x="718" y="1456"/>
                    </a:lnTo>
                    <a:lnTo>
                      <a:pt x="1000" y="1456"/>
                    </a:lnTo>
                  </a:path>
                </a:pathLst>
              </a:custGeom>
              <a:noFill/>
              <a:ln w="38100" cap="flat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7673" name="AutoShape 106"/>
              <p:cNvSpPr/>
              <p:nvPr/>
            </p:nvSpPr>
            <p:spPr bwMode="auto">
              <a:xfrm>
                <a:off x="1188" y="2411"/>
                <a:ext cx="239" cy="1304"/>
              </a:xfrm>
              <a:prstGeom prst="leftBrace">
                <a:avLst>
                  <a:gd name="adj1" fmla="val 45467"/>
                  <a:gd name="adj2" fmla="val 50000"/>
                </a:avLst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7674" name="Text Box 107"/>
              <p:cNvSpPr txBox="1">
                <a:spLocks noChangeArrowheads="1"/>
              </p:cNvSpPr>
              <p:nvPr/>
            </p:nvSpPr>
            <p:spPr bwMode="auto">
              <a:xfrm>
                <a:off x="753" y="2911"/>
                <a:ext cx="587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n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个</a:t>
                </a: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grpSp>
            <p:nvGrpSpPr>
              <p:cNvPr id="27675" name="Group 108"/>
              <p:cNvGrpSpPr/>
              <p:nvPr/>
            </p:nvGrpSpPr>
            <p:grpSpPr bwMode="auto">
              <a:xfrm>
                <a:off x="3076" y="3400"/>
                <a:ext cx="293" cy="293"/>
                <a:chOff x="3749" y="2880"/>
                <a:chExt cx="293" cy="293"/>
              </a:xfrm>
            </p:grpSpPr>
            <p:sp>
              <p:nvSpPr>
                <p:cNvPr id="27723" name="Rectangle 109"/>
                <p:cNvSpPr>
                  <a:spLocks noChangeArrowheads="1"/>
                </p:cNvSpPr>
                <p:nvPr/>
              </p:nvSpPr>
              <p:spPr bwMode="auto">
                <a:xfrm>
                  <a:off x="3749" y="2880"/>
                  <a:ext cx="218" cy="293"/>
                </a:xfrm>
                <a:prstGeom prst="rect">
                  <a:avLst/>
                </a:prstGeom>
                <a:noFill/>
                <a:ln w="38100">
                  <a:solidFill>
                    <a:srgbClr val="3333CC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27724" name="Oval 110"/>
                <p:cNvSpPr>
                  <a:spLocks noChangeArrowheads="1"/>
                </p:cNvSpPr>
                <p:nvPr/>
              </p:nvSpPr>
              <p:spPr bwMode="auto">
                <a:xfrm>
                  <a:off x="3966" y="2988"/>
                  <a:ext cx="76" cy="76"/>
                </a:xfrm>
                <a:prstGeom prst="ellips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27676" name="Group 111"/>
              <p:cNvGrpSpPr/>
              <p:nvPr/>
            </p:nvGrpSpPr>
            <p:grpSpPr bwMode="auto">
              <a:xfrm>
                <a:off x="3098" y="2476"/>
                <a:ext cx="293" cy="293"/>
                <a:chOff x="3749" y="2880"/>
                <a:chExt cx="293" cy="293"/>
              </a:xfrm>
            </p:grpSpPr>
            <p:sp>
              <p:nvSpPr>
                <p:cNvPr id="27721" name="Rectangle 112"/>
                <p:cNvSpPr>
                  <a:spLocks noChangeArrowheads="1"/>
                </p:cNvSpPr>
                <p:nvPr/>
              </p:nvSpPr>
              <p:spPr bwMode="auto">
                <a:xfrm>
                  <a:off x="3749" y="2880"/>
                  <a:ext cx="218" cy="293"/>
                </a:xfrm>
                <a:prstGeom prst="rect">
                  <a:avLst/>
                </a:prstGeom>
                <a:noFill/>
                <a:ln w="38100">
                  <a:solidFill>
                    <a:srgbClr val="3333CC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27722" name="Oval 113"/>
                <p:cNvSpPr>
                  <a:spLocks noChangeArrowheads="1"/>
                </p:cNvSpPr>
                <p:nvPr/>
              </p:nvSpPr>
              <p:spPr bwMode="auto">
                <a:xfrm>
                  <a:off x="3966" y="2988"/>
                  <a:ext cx="76" cy="76"/>
                </a:xfrm>
                <a:prstGeom prst="ellips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27677" name="Group 114"/>
              <p:cNvGrpSpPr/>
              <p:nvPr/>
            </p:nvGrpSpPr>
            <p:grpSpPr bwMode="auto">
              <a:xfrm>
                <a:off x="3109" y="2911"/>
                <a:ext cx="293" cy="293"/>
                <a:chOff x="3749" y="2880"/>
                <a:chExt cx="293" cy="293"/>
              </a:xfrm>
            </p:grpSpPr>
            <p:sp>
              <p:nvSpPr>
                <p:cNvPr id="27719" name="Rectangle 115"/>
                <p:cNvSpPr>
                  <a:spLocks noChangeArrowheads="1"/>
                </p:cNvSpPr>
                <p:nvPr/>
              </p:nvSpPr>
              <p:spPr bwMode="auto">
                <a:xfrm>
                  <a:off x="3749" y="2880"/>
                  <a:ext cx="218" cy="293"/>
                </a:xfrm>
                <a:prstGeom prst="rect">
                  <a:avLst/>
                </a:prstGeom>
                <a:noFill/>
                <a:ln w="38100">
                  <a:solidFill>
                    <a:srgbClr val="3333CC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27720" name="Oval 116"/>
                <p:cNvSpPr>
                  <a:spLocks noChangeArrowheads="1"/>
                </p:cNvSpPr>
                <p:nvPr/>
              </p:nvSpPr>
              <p:spPr bwMode="auto">
                <a:xfrm>
                  <a:off x="3966" y="2988"/>
                  <a:ext cx="76" cy="76"/>
                </a:xfrm>
                <a:prstGeom prst="ellips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27678" name="Line 117"/>
              <p:cNvSpPr>
                <a:spLocks noChangeShapeType="1"/>
              </p:cNvSpPr>
              <p:nvPr/>
            </p:nvSpPr>
            <p:spPr bwMode="auto">
              <a:xfrm flipH="1">
                <a:off x="2827" y="3031"/>
                <a:ext cx="272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7679" name="Line 118"/>
              <p:cNvSpPr>
                <a:spLocks noChangeShapeType="1"/>
              </p:cNvSpPr>
              <p:nvPr/>
            </p:nvSpPr>
            <p:spPr bwMode="auto">
              <a:xfrm flipH="1">
                <a:off x="2827" y="2607"/>
                <a:ext cx="261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7680" name="AutoShape 119"/>
              <p:cNvSpPr/>
              <p:nvPr/>
            </p:nvSpPr>
            <p:spPr bwMode="auto">
              <a:xfrm>
                <a:off x="3479" y="2498"/>
                <a:ext cx="119" cy="1109"/>
              </a:xfrm>
              <a:prstGeom prst="rightBrace">
                <a:avLst>
                  <a:gd name="adj1" fmla="val 77661"/>
                  <a:gd name="adj2" fmla="val 50000"/>
                </a:avLst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7681" name="Text Box 120"/>
              <p:cNvSpPr txBox="1">
                <a:spLocks noChangeArrowheads="1"/>
              </p:cNvSpPr>
              <p:nvPr/>
            </p:nvSpPr>
            <p:spPr bwMode="auto">
              <a:xfrm>
                <a:off x="3576" y="2856"/>
                <a:ext cx="587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m</a:t>
                </a: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个</a:t>
                </a: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grpSp>
            <p:nvGrpSpPr>
              <p:cNvPr id="27682" name="Group 121"/>
              <p:cNvGrpSpPr/>
              <p:nvPr/>
            </p:nvGrpSpPr>
            <p:grpSpPr bwMode="auto">
              <a:xfrm>
                <a:off x="1491" y="2467"/>
                <a:ext cx="767" cy="401"/>
                <a:chOff x="1491" y="2467"/>
                <a:chExt cx="767" cy="401"/>
              </a:xfrm>
            </p:grpSpPr>
            <p:sp>
              <p:nvSpPr>
                <p:cNvPr id="27709" name="Line 122"/>
                <p:cNvSpPr>
                  <a:spLocks noChangeShapeType="1"/>
                </p:cNvSpPr>
                <p:nvPr/>
              </p:nvSpPr>
              <p:spPr bwMode="auto">
                <a:xfrm>
                  <a:off x="2006" y="2678"/>
                  <a:ext cx="252" cy="0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grpSp>
              <p:nvGrpSpPr>
                <p:cNvPr id="27710" name="Group 123"/>
                <p:cNvGrpSpPr/>
                <p:nvPr/>
              </p:nvGrpSpPr>
              <p:grpSpPr bwMode="auto">
                <a:xfrm>
                  <a:off x="1491" y="2467"/>
                  <a:ext cx="515" cy="401"/>
                  <a:chOff x="1491" y="2467"/>
                  <a:chExt cx="515" cy="401"/>
                </a:xfrm>
              </p:grpSpPr>
              <p:sp>
                <p:nvSpPr>
                  <p:cNvPr id="27711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1673" y="2487"/>
                    <a:ext cx="273" cy="381"/>
                  </a:xfrm>
                  <a:prstGeom prst="rect">
                    <a:avLst/>
                  </a:prstGeom>
                  <a:noFill/>
                  <a:ln w="38100">
                    <a:solidFill>
                      <a:srgbClr val="3333CC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27712" name="Oval 125"/>
                  <p:cNvSpPr>
                    <a:spLocks noChangeArrowheads="1"/>
                  </p:cNvSpPr>
                  <p:nvPr/>
                </p:nvSpPr>
                <p:spPr bwMode="auto">
                  <a:xfrm>
                    <a:off x="1946" y="2646"/>
                    <a:ext cx="60" cy="63"/>
                  </a:xfrm>
                  <a:prstGeom prst="ellipse">
                    <a:avLst/>
                  </a:prstGeom>
                  <a:noFill/>
                  <a:ln w="38100">
                    <a:solidFill>
                      <a:srgbClr val="3333CC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27713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1491" y="2582"/>
                    <a:ext cx="182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3333CC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27714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1491" y="2804"/>
                    <a:ext cx="182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3333CC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  <p:grpSp>
                <p:nvGrpSpPr>
                  <p:cNvPr id="27715" name="Group 128"/>
                  <p:cNvGrpSpPr/>
                  <p:nvPr/>
                </p:nvGrpSpPr>
                <p:grpSpPr bwMode="auto">
                  <a:xfrm>
                    <a:off x="1838" y="2610"/>
                    <a:ext cx="97" cy="173"/>
                    <a:chOff x="4457" y="2837"/>
                    <a:chExt cx="97" cy="173"/>
                  </a:xfrm>
                </p:grpSpPr>
                <p:sp>
                  <p:nvSpPr>
                    <p:cNvPr id="27717" name="Line 1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57" y="3010"/>
                      <a:ext cx="97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3333CC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+mn-cs"/>
                      </a:endParaRPr>
                    </a:p>
                  </p:txBody>
                </p:sp>
                <p:sp>
                  <p:nvSpPr>
                    <p:cNvPr id="27718" name="AutoShape 1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67" y="2837"/>
                      <a:ext cx="63" cy="119"/>
                    </a:xfrm>
                    <a:prstGeom prst="diamond">
                      <a:avLst/>
                    </a:prstGeom>
                    <a:noFill/>
                    <a:ln w="38100">
                      <a:solidFill>
                        <a:srgbClr val="3333CC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27716" name="Text Box 1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2" y="2467"/>
                    <a:ext cx="272" cy="212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+mn-cs"/>
                      </a:rPr>
                      <a:t>&amp;</a:t>
                    </a:r>
                    <a:endParaRPr kumimoji="1" lang="en-US" altLang="zh-CN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683" name="Group 132"/>
              <p:cNvGrpSpPr/>
              <p:nvPr/>
            </p:nvGrpSpPr>
            <p:grpSpPr bwMode="auto">
              <a:xfrm>
                <a:off x="1502" y="2901"/>
                <a:ext cx="767" cy="401"/>
                <a:chOff x="1491" y="2467"/>
                <a:chExt cx="767" cy="401"/>
              </a:xfrm>
            </p:grpSpPr>
            <p:sp>
              <p:nvSpPr>
                <p:cNvPr id="27699" name="Line 133"/>
                <p:cNvSpPr>
                  <a:spLocks noChangeShapeType="1"/>
                </p:cNvSpPr>
                <p:nvPr/>
              </p:nvSpPr>
              <p:spPr bwMode="auto">
                <a:xfrm>
                  <a:off x="2006" y="2678"/>
                  <a:ext cx="252" cy="0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grpSp>
              <p:nvGrpSpPr>
                <p:cNvPr id="27700" name="Group 134"/>
                <p:cNvGrpSpPr/>
                <p:nvPr/>
              </p:nvGrpSpPr>
              <p:grpSpPr bwMode="auto">
                <a:xfrm>
                  <a:off x="1491" y="2467"/>
                  <a:ext cx="515" cy="401"/>
                  <a:chOff x="1491" y="2467"/>
                  <a:chExt cx="515" cy="401"/>
                </a:xfrm>
              </p:grpSpPr>
              <p:sp>
                <p:nvSpPr>
                  <p:cNvPr id="27701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1673" y="2487"/>
                    <a:ext cx="273" cy="381"/>
                  </a:xfrm>
                  <a:prstGeom prst="rect">
                    <a:avLst/>
                  </a:prstGeom>
                  <a:noFill/>
                  <a:ln w="38100">
                    <a:solidFill>
                      <a:srgbClr val="3333CC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27702" name="Oval 136"/>
                  <p:cNvSpPr>
                    <a:spLocks noChangeArrowheads="1"/>
                  </p:cNvSpPr>
                  <p:nvPr/>
                </p:nvSpPr>
                <p:spPr bwMode="auto">
                  <a:xfrm>
                    <a:off x="1946" y="2646"/>
                    <a:ext cx="60" cy="63"/>
                  </a:xfrm>
                  <a:prstGeom prst="ellipse">
                    <a:avLst/>
                  </a:prstGeom>
                  <a:noFill/>
                  <a:ln w="38100">
                    <a:solidFill>
                      <a:srgbClr val="3333CC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27703" name="Line 137"/>
                  <p:cNvSpPr>
                    <a:spLocks noChangeShapeType="1"/>
                  </p:cNvSpPr>
                  <p:nvPr/>
                </p:nvSpPr>
                <p:spPr bwMode="auto">
                  <a:xfrm>
                    <a:off x="1491" y="2582"/>
                    <a:ext cx="182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3333CC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27704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1491" y="2804"/>
                    <a:ext cx="182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3333CC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  <p:grpSp>
                <p:nvGrpSpPr>
                  <p:cNvPr id="27705" name="Group 139"/>
                  <p:cNvGrpSpPr/>
                  <p:nvPr/>
                </p:nvGrpSpPr>
                <p:grpSpPr bwMode="auto">
                  <a:xfrm>
                    <a:off x="1838" y="2610"/>
                    <a:ext cx="97" cy="173"/>
                    <a:chOff x="4457" y="2837"/>
                    <a:chExt cx="97" cy="173"/>
                  </a:xfrm>
                </p:grpSpPr>
                <p:sp>
                  <p:nvSpPr>
                    <p:cNvPr id="27707" name="Line 1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57" y="3010"/>
                      <a:ext cx="97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3333CC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+mn-cs"/>
                      </a:endParaRPr>
                    </a:p>
                  </p:txBody>
                </p:sp>
                <p:sp>
                  <p:nvSpPr>
                    <p:cNvPr id="27708" name="AutoShape 1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67" y="2837"/>
                      <a:ext cx="63" cy="119"/>
                    </a:xfrm>
                    <a:prstGeom prst="diamond">
                      <a:avLst/>
                    </a:prstGeom>
                    <a:noFill/>
                    <a:ln w="38100">
                      <a:solidFill>
                        <a:srgbClr val="3333CC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27706" name="Text Box 1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2" y="2467"/>
                    <a:ext cx="272" cy="212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+mn-cs"/>
                      </a:rPr>
                      <a:t>&amp;</a:t>
                    </a:r>
                    <a:endParaRPr kumimoji="1" lang="en-US" altLang="zh-CN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684" name="Group 143"/>
              <p:cNvGrpSpPr/>
              <p:nvPr/>
            </p:nvGrpSpPr>
            <p:grpSpPr bwMode="auto">
              <a:xfrm>
                <a:off x="1491" y="3336"/>
                <a:ext cx="767" cy="401"/>
                <a:chOff x="1491" y="2467"/>
                <a:chExt cx="767" cy="401"/>
              </a:xfrm>
            </p:grpSpPr>
            <p:sp>
              <p:nvSpPr>
                <p:cNvPr id="27689" name="Line 144"/>
                <p:cNvSpPr>
                  <a:spLocks noChangeShapeType="1"/>
                </p:cNvSpPr>
                <p:nvPr/>
              </p:nvSpPr>
              <p:spPr bwMode="auto">
                <a:xfrm>
                  <a:off x="2006" y="2678"/>
                  <a:ext cx="252" cy="0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grpSp>
              <p:nvGrpSpPr>
                <p:cNvPr id="27690" name="Group 145"/>
                <p:cNvGrpSpPr/>
                <p:nvPr/>
              </p:nvGrpSpPr>
              <p:grpSpPr bwMode="auto">
                <a:xfrm>
                  <a:off x="1491" y="2467"/>
                  <a:ext cx="515" cy="401"/>
                  <a:chOff x="1491" y="2467"/>
                  <a:chExt cx="515" cy="401"/>
                </a:xfrm>
              </p:grpSpPr>
              <p:sp>
                <p:nvSpPr>
                  <p:cNvPr id="27691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1673" y="2487"/>
                    <a:ext cx="273" cy="381"/>
                  </a:xfrm>
                  <a:prstGeom prst="rect">
                    <a:avLst/>
                  </a:prstGeom>
                  <a:noFill/>
                  <a:ln w="38100">
                    <a:solidFill>
                      <a:srgbClr val="3333CC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27692" name="Oval 147"/>
                  <p:cNvSpPr>
                    <a:spLocks noChangeArrowheads="1"/>
                  </p:cNvSpPr>
                  <p:nvPr/>
                </p:nvSpPr>
                <p:spPr bwMode="auto">
                  <a:xfrm>
                    <a:off x="1946" y="2646"/>
                    <a:ext cx="60" cy="63"/>
                  </a:xfrm>
                  <a:prstGeom prst="ellipse">
                    <a:avLst/>
                  </a:prstGeom>
                  <a:noFill/>
                  <a:ln w="38100">
                    <a:solidFill>
                      <a:srgbClr val="3333CC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27693" name="Line 148"/>
                  <p:cNvSpPr>
                    <a:spLocks noChangeShapeType="1"/>
                  </p:cNvSpPr>
                  <p:nvPr/>
                </p:nvSpPr>
                <p:spPr bwMode="auto">
                  <a:xfrm>
                    <a:off x="1491" y="2582"/>
                    <a:ext cx="182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3333CC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27694" name="Line 149"/>
                  <p:cNvSpPr>
                    <a:spLocks noChangeShapeType="1"/>
                  </p:cNvSpPr>
                  <p:nvPr/>
                </p:nvSpPr>
                <p:spPr bwMode="auto">
                  <a:xfrm>
                    <a:off x="1491" y="2804"/>
                    <a:ext cx="182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3333CC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  <p:grpSp>
                <p:nvGrpSpPr>
                  <p:cNvPr id="27695" name="Group 150"/>
                  <p:cNvGrpSpPr/>
                  <p:nvPr/>
                </p:nvGrpSpPr>
                <p:grpSpPr bwMode="auto">
                  <a:xfrm>
                    <a:off x="1838" y="2610"/>
                    <a:ext cx="97" cy="173"/>
                    <a:chOff x="4457" y="2837"/>
                    <a:chExt cx="97" cy="173"/>
                  </a:xfrm>
                </p:grpSpPr>
                <p:sp>
                  <p:nvSpPr>
                    <p:cNvPr id="27697" name="Line 1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57" y="3010"/>
                      <a:ext cx="97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3333CC"/>
                      </a:solidFill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+mn-cs"/>
                      </a:endParaRPr>
                    </a:p>
                  </p:txBody>
                </p:sp>
                <p:sp>
                  <p:nvSpPr>
                    <p:cNvPr id="27698" name="AutoShape 1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67" y="2837"/>
                      <a:ext cx="63" cy="119"/>
                    </a:xfrm>
                    <a:prstGeom prst="diamond">
                      <a:avLst/>
                    </a:prstGeom>
                    <a:noFill/>
                    <a:ln w="38100">
                      <a:solidFill>
                        <a:srgbClr val="3333CC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27696" name="Text 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2" y="2467"/>
                    <a:ext cx="272" cy="212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+mn-cs"/>
                      </a:rPr>
                      <a:t>&amp;</a:t>
                    </a:r>
                    <a:endParaRPr kumimoji="1" lang="en-US" altLang="zh-CN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</p:grpSp>
          </p:grpSp>
          <p:sp>
            <p:nvSpPr>
              <p:cNvPr id="27685" name="Oval 154"/>
              <p:cNvSpPr>
                <a:spLocks noChangeArrowheads="1"/>
              </p:cNvSpPr>
              <p:nvPr/>
            </p:nvSpPr>
            <p:spPr bwMode="auto">
              <a:xfrm>
                <a:off x="2228" y="2641"/>
                <a:ext cx="76" cy="76"/>
              </a:xfrm>
              <a:prstGeom prst="ellipse">
                <a:avLst/>
              </a:prstGeom>
              <a:solidFill>
                <a:srgbClr val="3333CC"/>
              </a:solidFill>
              <a:ln w="38100">
                <a:solidFill>
                  <a:srgbClr val="3333CC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7686" name="Oval 155"/>
              <p:cNvSpPr>
                <a:spLocks noChangeArrowheads="1"/>
              </p:cNvSpPr>
              <p:nvPr/>
            </p:nvSpPr>
            <p:spPr bwMode="auto">
              <a:xfrm>
                <a:off x="2228" y="3076"/>
                <a:ext cx="76" cy="76"/>
              </a:xfrm>
              <a:prstGeom prst="ellipse">
                <a:avLst/>
              </a:prstGeom>
              <a:solidFill>
                <a:srgbClr val="3333CC"/>
              </a:solidFill>
              <a:ln w="38100">
                <a:solidFill>
                  <a:srgbClr val="3333CC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7687" name="Oval 156"/>
              <p:cNvSpPr>
                <a:spLocks noChangeArrowheads="1"/>
              </p:cNvSpPr>
              <p:nvPr/>
            </p:nvSpPr>
            <p:spPr bwMode="auto">
              <a:xfrm>
                <a:off x="2804" y="2576"/>
                <a:ext cx="76" cy="76"/>
              </a:xfrm>
              <a:prstGeom prst="ellipse">
                <a:avLst/>
              </a:prstGeom>
              <a:solidFill>
                <a:srgbClr val="3333CC"/>
              </a:solidFill>
              <a:ln w="38100">
                <a:solidFill>
                  <a:srgbClr val="3333CC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7688" name="Oval 157"/>
              <p:cNvSpPr>
                <a:spLocks noChangeArrowheads="1"/>
              </p:cNvSpPr>
              <p:nvPr/>
            </p:nvSpPr>
            <p:spPr bwMode="auto">
              <a:xfrm>
                <a:off x="2805" y="2978"/>
                <a:ext cx="76" cy="76"/>
              </a:xfrm>
              <a:prstGeom prst="ellipse">
                <a:avLst/>
              </a:prstGeom>
              <a:solidFill>
                <a:srgbClr val="3333CC"/>
              </a:solidFill>
              <a:ln w="38100">
                <a:solidFill>
                  <a:srgbClr val="3333CC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27664" name="Text Box 158"/>
            <p:cNvSpPr txBox="1">
              <a:spLocks noChangeArrowheads="1"/>
            </p:cNvSpPr>
            <p:nvPr/>
          </p:nvSpPr>
          <p:spPr bwMode="auto">
            <a:xfrm>
              <a:off x="4521" y="1163"/>
              <a:ext cx="370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665" name="Text Box 159"/>
            <p:cNvSpPr txBox="1">
              <a:spLocks noChangeArrowheads="1"/>
            </p:cNvSpPr>
            <p:nvPr/>
          </p:nvSpPr>
          <p:spPr bwMode="auto">
            <a:xfrm>
              <a:off x="4532" y="1597"/>
              <a:ext cx="370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666" name="Text Box 160"/>
            <p:cNvSpPr txBox="1">
              <a:spLocks noChangeArrowheads="1"/>
            </p:cNvSpPr>
            <p:nvPr/>
          </p:nvSpPr>
          <p:spPr bwMode="auto">
            <a:xfrm>
              <a:off x="4510" y="2097"/>
              <a:ext cx="370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127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127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7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127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127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0" fill="hold"/>
                                        <p:tgtEl>
                                          <p:spTgt spid="127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0" fill="hold"/>
                                        <p:tgtEl>
                                          <p:spTgt spid="127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7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7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12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2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38" grpId="0" bldLvl="0" animBg="1" autoUpdateAnimBg="0"/>
      <p:bldP spid="127059" grpId="0" bldLvl="0" animBg="1" autoUpdateAnimBg="0"/>
      <p:bldP spid="127066" grpId="0" bldLvl="0" animBg="1" autoUpdateAnimBg="0"/>
      <p:bldP spid="127067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1"/>
          <p:cNvSpPr txBox="1">
            <a:spLocks noChangeArrowheads="1"/>
          </p:cNvSpPr>
          <p:nvPr/>
        </p:nvSpPr>
        <p:spPr>
          <a:xfrm>
            <a:off x="1096328" y="894398"/>
            <a:ext cx="2613025" cy="504825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zh-CN" sz="2800" b="1" dirty="0">
                <a:solidFill>
                  <a:srgbClr val="3333CC"/>
                </a:solidFill>
              </a:rPr>
              <a:t>OC</a:t>
            </a:r>
            <a:r>
              <a:rPr kumimoji="0" lang="zh-CN" altLang="en-US" sz="2800" b="1" dirty="0">
                <a:solidFill>
                  <a:srgbClr val="3333CC"/>
                </a:solidFill>
              </a:rPr>
              <a:t>门的作用：</a:t>
            </a:r>
            <a:endParaRPr kumimoji="0" lang="zh-CN" altLang="en-US" sz="2800" b="1" dirty="0">
              <a:solidFill>
                <a:srgbClr val="3333CC"/>
              </a:solidFill>
            </a:endParaRPr>
          </a:p>
        </p:txBody>
      </p:sp>
      <p:sp>
        <p:nvSpPr>
          <p:cNvPr id="5" name="Rectangle 61"/>
          <p:cNvSpPr txBox="1">
            <a:spLocks noChangeArrowheads="1"/>
          </p:cNvSpPr>
          <p:nvPr/>
        </p:nvSpPr>
        <p:spPr>
          <a:xfrm>
            <a:off x="2203768" y="1630362"/>
            <a:ext cx="2613025" cy="504825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zh-CN" sz="2800" b="1" dirty="0">
                <a:solidFill>
                  <a:srgbClr val="3333CC"/>
                </a:solidFill>
              </a:rPr>
              <a:t>1</a:t>
            </a:r>
            <a:r>
              <a:rPr kumimoji="0" lang="zh-CN" altLang="en-US" sz="2800" b="1" dirty="0">
                <a:solidFill>
                  <a:srgbClr val="3333CC"/>
                </a:solidFill>
              </a:rPr>
              <a:t>、实现线与</a:t>
            </a:r>
            <a:endParaRPr kumimoji="0" lang="zh-CN" altLang="en-US" sz="2800" b="1" dirty="0">
              <a:solidFill>
                <a:srgbClr val="3333CC"/>
              </a:solidFill>
            </a:endParaRPr>
          </a:p>
        </p:txBody>
      </p:sp>
      <p:sp>
        <p:nvSpPr>
          <p:cNvPr id="6" name="Rectangle 61"/>
          <p:cNvSpPr txBox="1">
            <a:spLocks noChangeArrowheads="1"/>
          </p:cNvSpPr>
          <p:nvPr/>
        </p:nvSpPr>
        <p:spPr>
          <a:xfrm>
            <a:off x="2203768" y="2394670"/>
            <a:ext cx="4014152" cy="504825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zh-CN" sz="2800" b="1" dirty="0">
                <a:solidFill>
                  <a:srgbClr val="3333CC"/>
                </a:solidFill>
              </a:rPr>
              <a:t>2</a:t>
            </a:r>
            <a:r>
              <a:rPr kumimoji="0" lang="zh-CN" altLang="en-US" sz="2800" b="1" dirty="0">
                <a:solidFill>
                  <a:srgbClr val="3333CC"/>
                </a:solidFill>
              </a:rPr>
              <a:t>、可以变换输出电平</a:t>
            </a:r>
            <a:endParaRPr kumimoji="0" lang="zh-CN" altLang="en-US" sz="2800" b="1" dirty="0">
              <a:solidFill>
                <a:srgbClr val="3333CC"/>
              </a:solidFill>
            </a:endParaRPr>
          </a:p>
        </p:txBody>
      </p:sp>
      <p:sp>
        <p:nvSpPr>
          <p:cNvPr id="7" name="Rectangle 61"/>
          <p:cNvSpPr txBox="1">
            <a:spLocks noChangeArrowheads="1"/>
          </p:cNvSpPr>
          <p:nvPr/>
        </p:nvSpPr>
        <p:spPr>
          <a:xfrm>
            <a:off x="2203768" y="3276600"/>
            <a:ext cx="4014152" cy="504825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zh-CN" sz="2800" b="1" dirty="0">
                <a:solidFill>
                  <a:srgbClr val="3333CC"/>
                </a:solidFill>
              </a:rPr>
              <a:t>3</a:t>
            </a:r>
            <a:r>
              <a:rPr kumimoji="0" lang="zh-CN" altLang="en-US" sz="2800" b="1" dirty="0">
                <a:solidFill>
                  <a:srgbClr val="3333CC"/>
                </a:solidFill>
              </a:rPr>
              <a:t>、更大的吸收电流能力</a:t>
            </a:r>
            <a:endParaRPr kumimoji="0" lang="zh-CN" altLang="en-US" sz="2800" b="1" dirty="0">
              <a:solidFill>
                <a:srgbClr val="3333CC"/>
              </a:solidFill>
            </a:endParaRPr>
          </a:p>
        </p:txBody>
      </p:sp>
      <p:sp>
        <p:nvSpPr>
          <p:cNvPr id="2" name="AutoShape 2" descr="Image result for OCé¨åºç¨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827" y="3958506"/>
            <a:ext cx="3418242" cy="24063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62" y="3958505"/>
            <a:ext cx="4173502" cy="240634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292540"/>
            <a:ext cx="1535998" cy="48013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algn="l" eaLnBrk="1" hangingPunct="1"/>
            <a:r>
              <a:rPr lang="en-US" altLang="zh-CN" sz="2800" b="1" dirty="0">
                <a:solidFill>
                  <a:srgbClr val="1F08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2.</a:t>
            </a:r>
            <a:r>
              <a:rPr lang="zh-CN" altLang="en-US" sz="2800" b="1" dirty="0">
                <a:solidFill>
                  <a:srgbClr val="1F08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+mn-cs"/>
              </a:rPr>
              <a:t>三态门</a:t>
            </a:r>
            <a:endParaRPr lang="zh-CN" altLang="en-US" sz="2800" b="1" dirty="0">
              <a:solidFill>
                <a:srgbClr val="1F08F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-16002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639702C-352F-43CE-989D-82DB2C1A5AF7}" type="slidenum">
              <a:rPr lang="en-US" altLang="zh-CN" smtClean="0"/>
            </a:fld>
            <a:endParaRPr lang="en-US" altLang="zh-CN"/>
          </a:p>
        </p:txBody>
      </p:sp>
      <p:grpSp>
        <p:nvGrpSpPr>
          <p:cNvPr id="36991" name="Group 127"/>
          <p:cNvGrpSpPr/>
          <p:nvPr/>
        </p:nvGrpSpPr>
        <p:grpSpPr bwMode="auto">
          <a:xfrm>
            <a:off x="206375" y="3243263"/>
            <a:ext cx="622300" cy="1293812"/>
            <a:chOff x="413" y="880"/>
            <a:chExt cx="392" cy="815"/>
          </a:xfrm>
        </p:grpSpPr>
        <p:sp>
          <p:nvSpPr>
            <p:cNvPr id="28810" name="Rectangle 125"/>
            <p:cNvSpPr>
              <a:spLocks noChangeArrowheads="1"/>
            </p:cNvSpPr>
            <p:nvPr/>
          </p:nvSpPr>
          <p:spPr bwMode="auto">
            <a:xfrm>
              <a:off x="413" y="880"/>
              <a:ext cx="380" cy="815"/>
            </a:xfrm>
            <a:prstGeom prst="rect">
              <a:avLst/>
            </a:prstGeom>
            <a:noFill/>
            <a:ln w="38100">
              <a:solidFill>
                <a:srgbClr val="3333CC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811" name="Text Box 126"/>
            <p:cNvSpPr txBox="1">
              <a:spLocks noChangeArrowheads="1"/>
            </p:cNvSpPr>
            <p:nvPr/>
          </p:nvSpPr>
          <p:spPr bwMode="auto">
            <a:xfrm>
              <a:off x="414" y="989"/>
              <a:ext cx="391" cy="596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主机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7002" name="Group 138"/>
          <p:cNvGrpSpPr/>
          <p:nvPr/>
        </p:nvGrpSpPr>
        <p:grpSpPr bwMode="auto">
          <a:xfrm>
            <a:off x="2035175" y="2070100"/>
            <a:ext cx="982663" cy="3089275"/>
            <a:chOff x="1500" y="695"/>
            <a:chExt cx="619" cy="1946"/>
          </a:xfrm>
        </p:grpSpPr>
        <p:grpSp>
          <p:nvGrpSpPr>
            <p:cNvPr id="28800" name="Group 130"/>
            <p:cNvGrpSpPr/>
            <p:nvPr/>
          </p:nvGrpSpPr>
          <p:grpSpPr bwMode="auto">
            <a:xfrm>
              <a:off x="1641" y="1087"/>
              <a:ext cx="326" cy="435"/>
              <a:chOff x="1641" y="1087"/>
              <a:chExt cx="391" cy="435"/>
            </a:xfrm>
          </p:grpSpPr>
          <p:sp>
            <p:nvSpPr>
              <p:cNvPr id="28808" name="Rectangle 128"/>
              <p:cNvSpPr>
                <a:spLocks noChangeArrowheads="1"/>
              </p:cNvSpPr>
              <p:nvPr/>
            </p:nvSpPr>
            <p:spPr bwMode="auto">
              <a:xfrm>
                <a:off x="1641" y="1087"/>
                <a:ext cx="391" cy="435"/>
              </a:xfrm>
              <a:prstGeom prst="rect">
                <a:avLst/>
              </a:prstGeom>
              <a:noFill/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8809" name="Text Box 129"/>
              <p:cNvSpPr txBox="1">
                <a:spLocks noChangeArrowheads="1"/>
              </p:cNvSpPr>
              <p:nvPr/>
            </p:nvSpPr>
            <p:spPr bwMode="auto">
              <a:xfrm>
                <a:off x="1695" y="1141"/>
                <a:ext cx="337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28801" name="Text Box 131"/>
            <p:cNvSpPr txBox="1">
              <a:spLocks noChangeArrowheads="1"/>
            </p:cNvSpPr>
            <p:nvPr/>
          </p:nvSpPr>
          <p:spPr bwMode="auto">
            <a:xfrm>
              <a:off x="1500" y="695"/>
              <a:ext cx="619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外设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28802" name="Group 132"/>
            <p:cNvGrpSpPr/>
            <p:nvPr/>
          </p:nvGrpSpPr>
          <p:grpSpPr bwMode="auto">
            <a:xfrm>
              <a:off x="1641" y="1630"/>
              <a:ext cx="326" cy="435"/>
              <a:chOff x="1641" y="1087"/>
              <a:chExt cx="391" cy="435"/>
            </a:xfrm>
          </p:grpSpPr>
          <p:sp>
            <p:nvSpPr>
              <p:cNvPr id="28806" name="Rectangle 133"/>
              <p:cNvSpPr>
                <a:spLocks noChangeArrowheads="1"/>
              </p:cNvSpPr>
              <p:nvPr/>
            </p:nvSpPr>
            <p:spPr bwMode="auto">
              <a:xfrm>
                <a:off x="1641" y="1087"/>
                <a:ext cx="391" cy="435"/>
              </a:xfrm>
              <a:prstGeom prst="rect">
                <a:avLst/>
              </a:prstGeom>
              <a:noFill/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8807" name="Text Box 134"/>
              <p:cNvSpPr txBox="1">
                <a:spLocks noChangeArrowheads="1"/>
              </p:cNvSpPr>
              <p:nvPr/>
            </p:nvSpPr>
            <p:spPr bwMode="auto">
              <a:xfrm>
                <a:off x="1695" y="1141"/>
                <a:ext cx="337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28803" name="Group 135"/>
            <p:cNvGrpSpPr/>
            <p:nvPr/>
          </p:nvGrpSpPr>
          <p:grpSpPr bwMode="auto">
            <a:xfrm>
              <a:off x="1642" y="2206"/>
              <a:ext cx="326" cy="435"/>
              <a:chOff x="1641" y="1087"/>
              <a:chExt cx="391" cy="435"/>
            </a:xfrm>
          </p:grpSpPr>
          <p:sp>
            <p:nvSpPr>
              <p:cNvPr id="28804" name="Rectangle 136"/>
              <p:cNvSpPr>
                <a:spLocks noChangeArrowheads="1"/>
              </p:cNvSpPr>
              <p:nvPr/>
            </p:nvSpPr>
            <p:spPr bwMode="auto">
              <a:xfrm>
                <a:off x="1641" y="1087"/>
                <a:ext cx="391" cy="435"/>
              </a:xfrm>
              <a:prstGeom prst="rect">
                <a:avLst/>
              </a:prstGeom>
              <a:noFill/>
              <a:ln w="38100">
                <a:solidFill>
                  <a:srgbClr val="3333CC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8805" name="Text Box 137"/>
              <p:cNvSpPr txBox="1">
                <a:spLocks noChangeArrowheads="1"/>
              </p:cNvSpPr>
              <p:nvPr/>
            </p:nvSpPr>
            <p:spPr bwMode="auto">
              <a:xfrm>
                <a:off x="1695" y="1141"/>
                <a:ext cx="337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3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</p:grpSp>
      <p:grpSp>
        <p:nvGrpSpPr>
          <p:cNvPr id="37010" name="Group 146"/>
          <p:cNvGrpSpPr/>
          <p:nvPr/>
        </p:nvGrpSpPr>
        <p:grpSpPr bwMode="auto">
          <a:xfrm>
            <a:off x="809625" y="2036763"/>
            <a:ext cx="1449388" cy="4371975"/>
            <a:chOff x="728" y="674"/>
            <a:chExt cx="913" cy="2754"/>
          </a:xfrm>
        </p:grpSpPr>
        <p:sp>
          <p:nvSpPr>
            <p:cNvPr id="28793" name="Line 139"/>
            <p:cNvSpPr>
              <a:spLocks noChangeShapeType="1"/>
            </p:cNvSpPr>
            <p:nvPr/>
          </p:nvSpPr>
          <p:spPr bwMode="auto">
            <a:xfrm>
              <a:off x="1315" y="674"/>
              <a:ext cx="0" cy="238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94" name="Line 140"/>
            <p:cNvSpPr>
              <a:spLocks noChangeShapeType="1"/>
            </p:cNvSpPr>
            <p:nvPr/>
          </p:nvSpPr>
          <p:spPr bwMode="auto">
            <a:xfrm>
              <a:off x="1141" y="685"/>
              <a:ext cx="0" cy="238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95" name="Text Box 141"/>
            <p:cNvSpPr txBox="1">
              <a:spLocks noChangeArrowheads="1"/>
            </p:cNvSpPr>
            <p:nvPr/>
          </p:nvSpPr>
          <p:spPr bwMode="auto">
            <a:xfrm>
              <a:off x="967" y="3098"/>
              <a:ext cx="652" cy="33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总线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96" name="AutoShape 142"/>
            <p:cNvSpPr>
              <a:spLocks noChangeArrowheads="1"/>
            </p:cNvSpPr>
            <p:nvPr/>
          </p:nvSpPr>
          <p:spPr bwMode="auto">
            <a:xfrm>
              <a:off x="728" y="1739"/>
              <a:ext cx="413" cy="174"/>
            </a:xfrm>
            <a:prstGeom prst="leftRightArrow">
              <a:avLst>
                <a:gd name="adj1" fmla="val 50000"/>
                <a:gd name="adj2" fmla="val 47471"/>
              </a:avLst>
            </a:prstGeom>
            <a:noFill/>
            <a:ln w="38100">
              <a:solidFill>
                <a:srgbClr val="3333CC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97" name="AutoShape 143"/>
            <p:cNvSpPr>
              <a:spLocks noChangeArrowheads="1"/>
            </p:cNvSpPr>
            <p:nvPr/>
          </p:nvSpPr>
          <p:spPr bwMode="auto">
            <a:xfrm>
              <a:off x="1304" y="1196"/>
              <a:ext cx="337" cy="195"/>
            </a:xfrm>
            <a:prstGeom prst="leftRightArrow">
              <a:avLst>
                <a:gd name="adj1" fmla="val 50000"/>
                <a:gd name="adj2" fmla="val 34564"/>
              </a:avLst>
            </a:prstGeom>
            <a:noFill/>
            <a:ln w="38100">
              <a:solidFill>
                <a:srgbClr val="3333CC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98" name="AutoShape 144"/>
            <p:cNvSpPr>
              <a:spLocks noChangeArrowheads="1"/>
            </p:cNvSpPr>
            <p:nvPr/>
          </p:nvSpPr>
          <p:spPr bwMode="auto">
            <a:xfrm>
              <a:off x="1304" y="1783"/>
              <a:ext cx="337" cy="195"/>
            </a:xfrm>
            <a:prstGeom prst="leftRightArrow">
              <a:avLst>
                <a:gd name="adj1" fmla="val 50000"/>
                <a:gd name="adj2" fmla="val 34564"/>
              </a:avLst>
            </a:prstGeom>
            <a:noFill/>
            <a:ln w="38100">
              <a:solidFill>
                <a:srgbClr val="3333CC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99" name="AutoShape 145"/>
            <p:cNvSpPr>
              <a:spLocks noChangeArrowheads="1"/>
            </p:cNvSpPr>
            <p:nvPr/>
          </p:nvSpPr>
          <p:spPr bwMode="auto">
            <a:xfrm>
              <a:off x="1304" y="2326"/>
              <a:ext cx="337" cy="195"/>
            </a:xfrm>
            <a:prstGeom prst="leftRightArrow">
              <a:avLst>
                <a:gd name="adj1" fmla="val 50000"/>
                <a:gd name="adj2" fmla="val 34564"/>
              </a:avLst>
            </a:prstGeom>
            <a:noFill/>
            <a:ln w="38100">
              <a:solidFill>
                <a:srgbClr val="3333CC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7131" name="Group 267"/>
          <p:cNvGrpSpPr/>
          <p:nvPr/>
        </p:nvGrpSpPr>
        <p:grpSpPr bwMode="auto">
          <a:xfrm>
            <a:off x="2706688" y="87314"/>
            <a:ext cx="6437312" cy="3414712"/>
            <a:chOff x="1705" y="55"/>
            <a:chExt cx="4055" cy="2151"/>
          </a:xfrm>
        </p:grpSpPr>
        <p:sp>
          <p:nvSpPr>
            <p:cNvPr id="28760" name="Line 233"/>
            <p:cNvSpPr>
              <a:spLocks noChangeShapeType="1"/>
            </p:cNvSpPr>
            <p:nvPr/>
          </p:nvSpPr>
          <p:spPr bwMode="auto">
            <a:xfrm flipH="1">
              <a:off x="2456" y="739"/>
              <a:ext cx="125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28698" name="Group 148"/>
            <p:cNvGrpSpPr/>
            <p:nvPr/>
          </p:nvGrpSpPr>
          <p:grpSpPr bwMode="auto">
            <a:xfrm>
              <a:off x="3442" y="908"/>
              <a:ext cx="280" cy="236"/>
              <a:chOff x="2200" y="1610"/>
              <a:chExt cx="336" cy="288"/>
            </a:xfrm>
          </p:grpSpPr>
          <p:sp>
            <p:nvSpPr>
              <p:cNvPr id="28789" name="Line 149"/>
              <p:cNvSpPr>
                <a:spLocks noChangeShapeType="1"/>
              </p:cNvSpPr>
              <p:nvPr/>
            </p:nvSpPr>
            <p:spPr bwMode="auto">
              <a:xfrm>
                <a:off x="2392" y="1610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8790" name="Line 150"/>
              <p:cNvSpPr>
                <a:spLocks noChangeShapeType="1"/>
              </p:cNvSpPr>
              <p:nvPr/>
            </p:nvSpPr>
            <p:spPr bwMode="auto">
              <a:xfrm>
                <a:off x="2392" y="1754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8791" name="Line 151"/>
              <p:cNvSpPr>
                <a:spLocks noChangeShapeType="1"/>
              </p:cNvSpPr>
              <p:nvPr/>
            </p:nvSpPr>
            <p:spPr bwMode="auto">
              <a:xfrm flipV="1">
                <a:off x="2392" y="1610"/>
                <a:ext cx="144" cy="96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8792" name="Line 152"/>
              <p:cNvSpPr>
                <a:spLocks noChangeShapeType="1"/>
              </p:cNvSpPr>
              <p:nvPr/>
            </p:nvSpPr>
            <p:spPr bwMode="auto">
              <a:xfrm>
                <a:off x="2200" y="175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28699" name="Group 153"/>
            <p:cNvGrpSpPr/>
            <p:nvPr/>
          </p:nvGrpSpPr>
          <p:grpSpPr bwMode="auto">
            <a:xfrm>
              <a:off x="4762" y="908"/>
              <a:ext cx="280" cy="236"/>
              <a:chOff x="3784" y="1610"/>
              <a:chExt cx="336" cy="288"/>
            </a:xfrm>
          </p:grpSpPr>
          <p:sp>
            <p:nvSpPr>
              <p:cNvPr id="28785" name="Line 154"/>
              <p:cNvSpPr>
                <a:spLocks noChangeShapeType="1"/>
              </p:cNvSpPr>
              <p:nvPr/>
            </p:nvSpPr>
            <p:spPr bwMode="auto">
              <a:xfrm>
                <a:off x="3976" y="1610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8786" name="Line 155"/>
              <p:cNvSpPr>
                <a:spLocks noChangeShapeType="1"/>
              </p:cNvSpPr>
              <p:nvPr/>
            </p:nvSpPr>
            <p:spPr bwMode="auto">
              <a:xfrm>
                <a:off x="3976" y="1754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8787" name="Line 156"/>
              <p:cNvSpPr>
                <a:spLocks noChangeShapeType="1"/>
              </p:cNvSpPr>
              <p:nvPr/>
            </p:nvSpPr>
            <p:spPr bwMode="auto">
              <a:xfrm flipV="1">
                <a:off x="3976" y="1610"/>
                <a:ext cx="144" cy="96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8788" name="Line 157"/>
              <p:cNvSpPr>
                <a:spLocks noChangeShapeType="1"/>
              </p:cNvSpPr>
              <p:nvPr/>
            </p:nvSpPr>
            <p:spPr bwMode="auto">
              <a:xfrm>
                <a:off x="3784" y="175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28700" name="Group 158"/>
            <p:cNvGrpSpPr/>
            <p:nvPr/>
          </p:nvGrpSpPr>
          <p:grpSpPr bwMode="auto">
            <a:xfrm>
              <a:off x="4762" y="1380"/>
              <a:ext cx="280" cy="236"/>
              <a:chOff x="3784" y="2186"/>
              <a:chExt cx="336" cy="288"/>
            </a:xfrm>
          </p:grpSpPr>
          <p:sp>
            <p:nvSpPr>
              <p:cNvPr id="28781" name="Line 159"/>
              <p:cNvSpPr>
                <a:spLocks noChangeShapeType="1"/>
              </p:cNvSpPr>
              <p:nvPr/>
            </p:nvSpPr>
            <p:spPr bwMode="auto">
              <a:xfrm>
                <a:off x="3976" y="2186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8782" name="Line 160"/>
              <p:cNvSpPr>
                <a:spLocks noChangeShapeType="1"/>
              </p:cNvSpPr>
              <p:nvPr/>
            </p:nvSpPr>
            <p:spPr bwMode="auto">
              <a:xfrm>
                <a:off x="3976" y="2330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8783" name="Line 161"/>
              <p:cNvSpPr>
                <a:spLocks noChangeShapeType="1"/>
              </p:cNvSpPr>
              <p:nvPr/>
            </p:nvSpPr>
            <p:spPr bwMode="auto">
              <a:xfrm flipV="1">
                <a:off x="3976" y="2186"/>
                <a:ext cx="144" cy="96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8784" name="Line 162"/>
              <p:cNvSpPr>
                <a:spLocks noChangeShapeType="1"/>
              </p:cNvSpPr>
              <p:nvPr/>
            </p:nvSpPr>
            <p:spPr bwMode="auto">
              <a:xfrm>
                <a:off x="3784" y="233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28701" name="Group 163"/>
            <p:cNvGrpSpPr/>
            <p:nvPr/>
          </p:nvGrpSpPr>
          <p:grpSpPr bwMode="auto">
            <a:xfrm>
              <a:off x="3962" y="632"/>
              <a:ext cx="280" cy="236"/>
              <a:chOff x="2824" y="1274"/>
              <a:chExt cx="336" cy="288"/>
            </a:xfrm>
          </p:grpSpPr>
          <p:sp>
            <p:nvSpPr>
              <p:cNvPr id="28777" name="Line 164"/>
              <p:cNvSpPr>
                <a:spLocks noChangeShapeType="1"/>
              </p:cNvSpPr>
              <p:nvPr/>
            </p:nvSpPr>
            <p:spPr bwMode="auto">
              <a:xfrm>
                <a:off x="3016" y="1274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8778" name="Line 165"/>
              <p:cNvSpPr>
                <a:spLocks noChangeShapeType="1"/>
              </p:cNvSpPr>
              <p:nvPr/>
            </p:nvSpPr>
            <p:spPr bwMode="auto">
              <a:xfrm>
                <a:off x="3016" y="1418"/>
                <a:ext cx="144" cy="144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8779" name="Line 166"/>
              <p:cNvSpPr>
                <a:spLocks noChangeShapeType="1"/>
              </p:cNvSpPr>
              <p:nvPr/>
            </p:nvSpPr>
            <p:spPr bwMode="auto">
              <a:xfrm flipV="1">
                <a:off x="3016" y="1274"/>
                <a:ext cx="144" cy="96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8780" name="Line 167"/>
              <p:cNvSpPr>
                <a:spLocks noChangeShapeType="1"/>
              </p:cNvSpPr>
              <p:nvPr/>
            </p:nvSpPr>
            <p:spPr bwMode="auto">
              <a:xfrm>
                <a:off x="2824" y="141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28702" name="Group 168"/>
            <p:cNvGrpSpPr/>
            <p:nvPr/>
          </p:nvGrpSpPr>
          <p:grpSpPr bwMode="auto">
            <a:xfrm>
              <a:off x="2562" y="868"/>
              <a:ext cx="600" cy="158"/>
              <a:chOff x="1144" y="1562"/>
              <a:chExt cx="720" cy="192"/>
            </a:xfrm>
          </p:grpSpPr>
          <p:sp>
            <p:nvSpPr>
              <p:cNvPr id="28772" name="Line 169"/>
              <p:cNvSpPr>
                <a:spLocks noChangeShapeType="1"/>
              </p:cNvSpPr>
              <p:nvPr/>
            </p:nvSpPr>
            <p:spPr bwMode="auto">
              <a:xfrm>
                <a:off x="1240" y="1562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8773" name="Line 170"/>
              <p:cNvSpPr>
                <a:spLocks noChangeShapeType="1"/>
              </p:cNvSpPr>
              <p:nvPr/>
            </p:nvSpPr>
            <p:spPr bwMode="auto">
              <a:xfrm flipH="1">
                <a:off x="1144" y="1562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8774" name="Line 171"/>
              <p:cNvSpPr>
                <a:spLocks noChangeShapeType="1"/>
              </p:cNvSpPr>
              <p:nvPr/>
            </p:nvSpPr>
            <p:spPr bwMode="auto">
              <a:xfrm flipH="1">
                <a:off x="1288" y="1562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8775" name="Line 172"/>
              <p:cNvSpPr>
                <a:spLocks noChangeShapeType="1"/>
              </p:cNvSpPr>
              <p:nvPr/>
            </p:nvSpPr>
            <p:spPr bwMode="auto">
              <a:xfrm flipH="1">
                <a:off x="1432" y="1562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8776" name="Line 173"/>
              <p:cNvSpPr>
                <a:spLocks noChangeShapeType="1"/>
              </p:cNvSpPr>
              <p:nvPr/>
            </p:nvSpPr>
            <p:spPr bwMode="auto">
              <a:xfrm>
                <a:off x="1672" y="1562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28703" name="Rectangle 174"/>
            <p:cNvSpPr>
              <a:spLocks noChangeArrowheads="1"/>
            </p:cNvSpPr>
            <p:nvPr/>
          </p:nvSpPr>
          <p:spPr bwMode="auto">
            <a:xfrm>
              <a:off x="2882" y="435"/>
              <a:ext cx="80" cy="197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3333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04" name="Rectangle 175"/>
            <p:cNvSpPr>
              <a:spLocks noChangeArrowheads="1"/>
            </p:cNvSpPr>
            <p:nvPr/>
          </p:nvSpPr>
          <p:spPr bwMode="auto">
            <a:xfrm>
              <a:off x="3682" y="1616"/>
              <a:ext cx="80" cy="197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3333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05" name="Rectangle 176"/>
            <p:cNvSpPr>
              <a:spLocks noChangeArrowheads="1"/>
            </p:cNvSpPr>
            <p:nvPr/>
          </p:nvSpPr>
          <p:spPr bwMode="auto">
            <a:xfrm>
              <a:off x="5002" y="317"/>
              <a:ext cx="80" cy="197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3333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06" name="Rectangle 177"/>
            <p:cNvSpPr>
              <a:spLocks noChangeArrowheads="1"/>
            </p:cNvSpPr>
            <p:nvPr/>
          </p:nvSpPr>
          <p:spPr bwMode="auto">
            <a:xfrm>
              <a:off x="4202" y="1655"/>
              <a:ext cx="80" cy="197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3333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07" name="Rectangle 178"/>
            <p:cNvSpPr>
              <a:spLocks noChangeArrowheads="1"/>
            </p:cNvSpPr>
            <p:nvPr/>
          </p:nvSpPr>
          <p:spPr bwMode="auto">
            <a:xfrm>
              <a:off x="3682" y="357"/>
              <a:ext cx="80" cy="196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3333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08" name="Line 179"/>
            <p:cNvSpPr>
              <a:spLocks noChangeShapeType="1"/>
            </p:cNvSpPr>
            <p:nvPr/>
          </p:nvSpPr>
          <p:spPr bwMode="auto">
            <a:xfrm>
              <a:off x="2922" y="632"/>
              <a:ext cx="0" cy="236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09" name="Line 180"/>
            <p:cNvSpPr>
              <a:spLocks noChangeShapeType="1"/>
            </p:cNvSpPr>
            <p:nvPr/>
          </p:nvSpPr>
          <p:spPr bwMode="auto">
            <a:xfrm>
              <a:off x="2922" y="199"/>
              <a:ext cx="0" cy="236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10" name="Line 181"/>
            <p:cNvSpPr>
              <a:spLocks noChangeShapeType="1"/>
            </p:cNvSpPr>
            <p:nvPr/>
          </p:nvSpPr>
          <p:spPr bwMode="auto">
            <a:xfrm>
              <a:off x="2922" y="199"/>
              <a:ext cx="224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11" name="Line 182"/>
            <p:cNvSpPr>
              <a:spLocks noChangeShapeType="1"/>
            </p:cNvSpPr>
            <p:nvPr/>
          </p:nvSpPr>
          <p:spPr bwMode="auto">
            <a:xfrm>
              <a:off x="3131" y="1026"/>
              <a:ext cx="32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12" name="Line 183"/>
            <p:cNvSpPr>
              <a:spLocks noChangeShapeType="1"/>
            </p:cNvSpPr>
            <p:nvPr/>
          </p:nvSpPr>
          <p:spPr bwMode="auto">
            <a:xfrm flipV="1">
              <a:off x="3722" y="553"/>
              <a:ext cx="0" cy="35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13" name="Line 184"/>
            <p:cNvSpPr>
              <a:spLocks noChangeShapeType="1"/>
            </p:cNvSpPr>
            <p:nvPr/>
          </p:nvSpPr>
          <p:spPr bwMode="auto">
            <a:xfrm>
              <a:off x="3722" y="199"/>
              <a:ext cx="0" cy="158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14" name="Line 185"/>
            <p:cNvSpPr>
              <a:spLocks noChangeShapeType="1"/>
            </p:cNvSpPr>
            <p:nvPr/>
          </p:nvSpPr>
          <p:spPr bwMode="auto">
            <a:xfrm>
              <a:off x="3722" y="750"/>
              <a:ext cx="28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15" name="Line 186"/>
            <p:cNvSpPr>
              <a:spLocks noChangeShapeType="1"/>
            </p:cNvSpPr>
            <p:nvPr/>
          </p:nvSpPr>
          <p:spPr bwMode="auto">
            <a:xfrm>
              <a:off x="3722" y="1144"/>
              <a:ext cx="0" cy="472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16" name="Line 187"/>
            <p:cNvSpPr>
              <a:spLocks noChangeShapeType="1"/>
            </p:cNvSpPr>
            <p:nvPr/>
          </p:nvSpPr>
          <p:spPr bwMode="auto">
            <a:xfrm>
              <a:off x="4242" y="868"/>
              <a:ext cx="0" cy="787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17" name="Line 188"/>
            <p:cNvSpPr>
              <a:spLocks noChangeShapeType="1"/>
            </p:cNvSpPr>
            <p:nvPr/>
          </p:nvSpPr>
          <p:spPr bwMode="auto">
            <a:xfrm>
              <a:off x="3722" y="1498"/>
              <a:ext cx="108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18" name="Line 189"/>
            <p:cNvSpPr>
              <a:spLocks noChangeShapeType="1"/>
            </p:cNvSpPr>
            <p:nvPr/>
          </p:nvSpPr>
          <p:spPr bwMode="auto">
            <a:xfrm>
              <a:off x="5042" y="1140"/>
              <a:ext cx="0" cy="258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19" name="Line 190"/>
            <p:cNvSpPr>
              <a:spLocks noChangeShapeType="1"/>
            </p:cNvSpPr>
            <p:nvPr/>
          </p:nvSpPr>
          <p:spPr bwMode="auto">
            <a:xfrm>
              <a:off x="4242" y="1026"/>
              <a:ext cx="56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20" name="Line 191"/>
            <p:cNvSpPr>
              <a:spLocks noChangeShapeType="1"/>
            </p:cNvSpPr>
            <p:nvPr/>
          </p:nvSpPr>
          <p:spPr bwMode="auto">
            <a:xfrm>
              <a:off x="5042" y="199"/>
              <a:ext cx="0" cy="118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21" name="Line 192"/>
            <p:cNvSpPr>
              <a:spLocks noChangeShapeType="1"/>
            </p:cNvSpPr>
            <p:nvPr/>
          </p:nvSpPr>
          <p:spPr bwMode="auto">
            <a:xfrm>
              <a:off x="5042" y="514"/>
              <a:ext cx="0" cy="394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22" name="Line 193"/>
            <p:cNvSpPr>
              <a:spLocks noChangeShapeType="1"/>
            </p:cNvSpPr>
            <p:nvPr/>
          </p:nvSpPr>
          <p:spPr bwMode="auto">
            <a:xfrm>
              <a:off x="4242" y="632"/>
              <a:ext cx="80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23" name="Line 194"/>
            <p:cNvSpPr>
              <a:spLocks noChangeShapeType="1"/>
            </p:cNvSpPr>
            <p:nvPr/>
          </p:nvSpPr>
          <p:spPr bwMode="auto">
            <a:xfrm>
              <a:off x="4242" y="1852"/>
              <a:ext cx="0" cy="236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24" name="Line 195"/>
            <p:cNvSpPr>
              <a:spLocks noChangeShapeType="1"/>
            </p:cNvSpPr>
            <p:nvPr/>
          </p:nvSpPr>
          <p:spPr bwMode="auto">
            <a:xfrm>
              <a:off x="3722" y="1813"/>
              <a:ext cx="0" cy="275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25" name="Line 196"/>
            <p:cNvSpPr>
              <a:spLocks noChangeShapeType="1"/>
            </p:cNvSpPr>
            <p:nvPr/>
          </p:nvSpPr>
          <p:spPr bwMode="auto">
            <a:xfrm>
              <a:off x="5042" y="1616"/>
              <a:ext cx="0" cy="59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26" name="Line 197"/>
            <p:cNvSpPr>
              <a:spLocks noChangeShapeType="1"/>
            </p:cNvSpPr>
            <p:nvPr/>
          </p:nvSpPr>
          <p:spPr bwMode="auto">
            <a:xfrm>
              <a:off x="3722" y="2088"/>
              <a:ext cx="132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27" name="Line 198"/>
            <p:cNvSpPr>
              <a:spLocks noChangeShapeType="1"/>
            </p:cNvSpPr>
            <p:nvPr/>
          </p:nvSpPr>
          <p:spPr bwMode="auto">
            <a:xfrm>
              <a:off x="4962" y="2204"/>
              <a:ext cx="20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28" name="Line 200"/>
            <p:cNvSpPr>
              <a:spLocks noChangeShapeType="1"/>
            </p:cNvSpPr>
            <p:nvPr/>
          </p:nvSpPr>
          <p:spPr bwMode="auto">
            <a:xfrm>
              <a:off x="2700" y="1026"/>
              <a:ext cx="0" cy="196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29" name="Line 201"/>
            <p:cNvSpPr>
              <a:spLocks noChangeShapeType="1"/>
            </p:cNvSpPr>
            <p:nvPr/>
          </p:nvSpPr>
          <p:spPr bwMode="auto">
            <a:xfrm>
              <a:off x="2300" y="1222"/>
              <a:ext cx="40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30" name="Line 202"/>
            <p:cNvSpPr>
              <a:spLocks noChangeShapeType="1"/>
            </p:cNvSpPr>
            <p:nvPr/>
          </p:nvSpPr>
          <p:spPr bwMode="auto">
            <a:xfrm>
              <a:off x="2820" y="1026"/>
              <a:ext cx="0" cy="39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31" name="Line 203"/>
            <p:cNvSpPr>
              <a:spLocks noChangeShapeType="1"/>
            </p:cNvSpPr>
            <p:nvPr/>
          </p:nvSpPr>
          <p:spPr bwMode="auto">
            <a:xfrm flipH="1">
              <a:off x="2300" y="1419"/>
              <a:ext cx="52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32" name="Text Box 204"/>
            <p:cNvSpPr txBox="1">
              <a:spLocks noChangeArrowheads="1"/>
            </p:cNvSpPr>
            <p:nvPr/>
          </p:nvSpPr>
          <p:spPr bwMode="auto">
            <a:xfrm>
              <a:off x="5189" y="55"/>
              <a:ext cx="460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+5V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28733" name="Text Box 205"/>
            <p:cNvSpPr txBox="1">
              <a:spLocks noChangeArrowheads="1"/>
            </p:cNvSpPr>
            <p:nvPr/>
          </p:nvSpPr>
          <p:spPr bwMode="auto">
            <a:xfrm>
              <a:off x="2041" y="816"/>
              <a:ext cx="257" cy="756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A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B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28734" name="Text Box 206"/>
            <p:cNvSpPr txBox="1">
              <a:spLocks noChangeArrowheads="1"/>
            </p:cNvSpPr>
            <p:nvPr/>
          </p:nvSpPr>
          <p:spPr bwMode="auto">
            <a:xfrm>
              <a:off x="2832" y="953"/>
              <a:ext cx="30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T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1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28735" name="Text Box 207"/>
            <p:cNvSpPr txBox="1">
              <a:spLocks noChangeArrowheads="1"/>
            </p:cNvSpPr>
            <p:nvPr/>
          </p:nvSpPr>
          <p:spPr bwMode="auto">
            <a:xfrm>
              <a:off x="2928" y="448"/>
              <a:ext cx="30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R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1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28736" name="Text Box 208"/>
            <p:cNvSpPr txBox="1">
              <a:spLocks noChangeArrowheads="1"/>
            </p:cNvSpPr>
            <p:nvPr/>
          </p:nvSpPr>
          <p:spPr bwMode="auto">
            <a:xfrm>
              <a:off x="3777" y="291"/>
              <a:ext cx="30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R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2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28737" name="Text Box 209"/>
            <p:cNvSpPr txBox="1">
              <a:spLocks noChangeArrowheads="1"/>
            </p:cNvSpPr>
            <p:nvPr/>
          </p:nvSpPr>
          <p:spPr bwMode="auto">
            <a:xfrm>
              <a:off x="3689" y="880"/>
              <a:ext cx="308" cy="28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T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2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28738" name="Text Box 210"/>
            <p:cNvSpPr txBox="1">
              <a:spLocks noChangeArrowheads="1"/>
            </p:cNvSpPr>
            <p:nvPr/>
          </p:nvSpPr>
          <p:spPr bwMode="auto">
            <a:xfrm>
              <a:off x="4219" y="685"/>
              <a:ext cx="30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T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3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28739" name="Text Box 211"/>
            <p:cNvSpPr txBox="1">
              <a:spLocks noChangeArrowheads="1"/>
            </p:cNvSpPr>
            <p:nvPr/>
          </p:nvSpPr>
          <p:spPr bwMode="auto">
            <a:xfrm>
              <a:off x="5090" y="880"/>
              <a:ext cx="308" cy="28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T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4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28740" name="Text Box 212"/>
            <p:cNvSpPr txBox="1">
              <a:spLocks noChangeArrowheads="1"/>
            </p:cNvSpPr>
            <p:nvPr/>
          </p:nvSpPr>
          <p:spPr bwMode="auto">
            <a:xfrm>
              <a:off x="5050" y="1433"/>
              <a:ext cx="30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T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5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28741" name="Text Box 213"/>
            <p:cNvSpPr txBox="1">
              <a:spLocks noChangeArrowheads="1"/>
            </p:cNvSpPr>
            <p:nvPr/>
          </p:nvSpPr>
          <p:spPr bwMode="auto">
            <a:xfrm>
              <a:off x="3729" y="1629"/>
              <a:ext cx="30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R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3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28742" name="Text Box 214"/>
            <p:cNvSpPr txBox="1">
              <a:spLocks noChangeArrowheads="1"/>
            </p:cNvSpPr>
            <p:nvPr/>
          </p:nvSpPr>
          <p:spPr bwMode="auto">
            <a:xfrm>
              <a:off x="4249" y="1669"/>
              <a:ext cx="30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R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5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28743" name="Text Box 215"/>
            <p:cNvSpPr txBox="1">
              <a:spLocks noChangeArrowheads="1"/>
            </p:cNvSpPr>
            <p:nvPr/>
          </p:nvSpPr>
          <p:spPr bwMode="auto">
            <a:xfrm>
              <a:off x="5089" y="330"/>
              <a:ext cx="30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R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4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28744" name="Line 216"/>
            <p:cNvSpPr>
              <a:spLocks noChangeShapeType="1"/>
            </p:cNvSpPr>
            <p:nvPr/>
          </p:nvSpPr>
          <p:spPr bwMode="auto">
            <a:xfrm>
              <a:off x="5042" y="1301"/>
              <a:ext cx="48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45" name="Text Box 217"/>
            <p:cNvSpPr txBox="1">
              <a:spLocks noChangeArrowheads="1"/>
            </p:cNvSpPr>
            <p:nvPr/>
          </p:nvSpPr>
          <p:spPr bwMode="auto">
            <a:xfrm>
              <a:off x="5527" y="1169"/>
              <a:ext cx="233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F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28746" name="Oval 218"/>
            <p:cNvSpPr>
              <a:spLocks noChangeArrowheads="1"/>
            </p:cNvSpPr>
            <p:nvPr/>
          </p:nvSpPr>
          <p:spPr bwMode="auto">
            <a:xfrm>
              <a:off x="4224" y="999"/>
              <a:ext cx="40" cy="39"/>
            </a:xfrm>
            <a:prstGeom prst="ellipse">
              <a:avLst/>
            </a:prstGeom>
            <a:solidFill>
              <a:schemeClr val="tx1"/>
            </a:solidFill>
            <a:ln w="28575" cap="sq">
              <a:solidFill>
                <a:srgbClr val="3333CC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47" name="Oval 220"/>
            <p:cNvSpPr>
              <a:spLocks noChangeArrowheads="1"/>
            </p:cNvSpPr>
            <p:nvPr/>
          </p:nvSpPr>
          <p:spPr bwMode="auto">
            <a:xfrm>
              <a:off x="2243" y="1178"/>
              <a:ext cx="64" cy="63"/>
            </a:xfrm>
            <a:prstGeom prst="ellips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48" name="Oval 221"/>
            <p:cNvSpPr>
              <a:spLocks noChangeArrowheads="1"/>
            </p:cNvSpPr>
            <p:nvPr/>
          </p:nvSpPr>
          <p:spPr bwMode="auto">
            <a:xfrm>
              <a:off x="2252" y="1374"/>
              <a:ext cx="64" cy="63"/>
            </a:xfrm>
            <a:prstGeom prst="ellips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49" name="Oval 222"/>
            <p:cNvSpPr>
              <a:spLocks noChangeArrowheads="1"/>
            </p:cNvSpPr>
            <p:nvPr/>
          </p:nvSpPr>
          <p:spPr bwMode="auto">
            <a:xfrm>
              <a:off x="5501" y="1253"/>
              <a:ext cx="64" cy="63"/>
            </a:xfrm>
            <a:prstGeom prst="ellips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50" name="Oval 223"/>
            <p:cNvSpPr>
              <a:spLocks noChangeArrowheads="1"/>
            </p:cNvSpPr>
            <p:nvPr/>
          </p:nvSpPr>
          <p:spPr bwMode="auto">
            <a:xfrm>
              <a:off x="5147" y="157"/>
              <a:ext cx="65" cy="64"/>
            </a:xfrm>
            <a:prstGeom prst="ellips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51" name="Oval 224"/>
            <p:cNvSpPr>
              <a:spLocks noChangeArrowheads="1"/>
            </p:cNvSpPr>
            <p:nvPr/>
          </p:nvSpPr>
          <p:spPr bwMode="auto">
            <a:xfrm>
              <a:off x="3680" y="710"/>
              <a:ext cx="65" cy="63"/>
            </a:xfrm>
            <a:prstGeom prst="ellipse">
              <a:avLst/>
            </a:prstGeom>
            <a:solidFill>
              <a:srgbClr val="3333CC"/>
            </a:solidFill>
            <a:ln w="38100">
              <a:solidFill>
                <a:srgbClr val="3333CC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52" name="Oval 225"/>
            <p:cNvSpPr>
              <a:spLocks noChangeArrowheads="1"/>
            </p:cNvSpPr>
            <p:nvPr/>
          </p:nvSpPr>
          <p:spPr bwMode="auto">
            <a:xfrm>
              <a:off x="3680" y="1458"/>
              <a:ext cx="65" cy="63"/>
            </a:xfrm>
            <a:prstGeom prst="ellipse">
              <a:avLst/>
            </a:prstGeom>
            <a:solidFill>
              <a:srgbClr val="3333CC"/>
            </a:solidFill>
            <a:ln w="38100">
              <a:solidFill>
                <a:srgbClr val="3333CC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53" name="Oval 226"/>
            <p:cNvSpPr>
              <a:spLocks noChangeArrowheads="1"/>
            </p:cNvSpPr>
            <p:nvPr/>
          </p:nvSpPr>
          <p:spPr bwMode="auto">
            <a:xfrm>
              <a:off x="4215" y="977"/>
              <a:ext cx="64" cy="63"/>
            </a:xfrm>
            <a:prstGeom prst="ellipse">
              <a:avLst/>
            </a:prstGeom>
            <a:solidFill>
              <a:srgbClr val="3333CC"/>
            </a:solidFill>
            <a:ln w="38100">
              <a:solidFill>
                <a:srgbClr val="3333CC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54" name="Oval 227"/>
            <p:cNvSpPr>
              <a:spLocks noChangeArrowheads="1"/>
            </p:cNvSpPr>
            <p:nvPr/>
          </p:nvSpPr>
          <p:spPr bwMode="auto">
            <a:xfrm>
              <a:off x="5012" y="594"/>
              <a:ext cx="64" cy="63"/>
            </a:xfrm>
            <a:prstGeom prst="ellipse">
              <a:avLst/>
            </a:prstGeom>
            <a:solidFill>
              <a:srgbClr val="3333CC"/>
            </a:solidFill>
            <a:ln w="38100">
              <a:solidFill>
                <a:srgbClr val="3333CC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55" name="Oval 228"/>
            <p:cNvSpPr>
              <a:spLocks noChangeArrowheads="1"/>
            </p:cNvSpPr>
            <p:nvPr/>
          </p:nvSpPr>
          <p:spPr bwMode="auto">
            <a:xfrm>
              <a:off x="5002" y="1262"/>
              <a:ext cx="65" cy="63"/>
            </a:xfrm>
            <a:prstGeom prst="ellipse">
              <a:avLst/>
            </a:prstGeom>
            <a:solidFill>
              <a:srgbClr val="3333CC"/>
            </a:solidFill>
            <a:ln w="38100">
              <a:solidFill>
                <a:srgbClr val="3333CC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56" name="Oval 229"/>
            <p:cNvSpPr>
              <a:spLocks noChangeArrowheads="1"/>
            </p:cNvSpPr>
            <p:nvPr/>
          </p:nvSpPr>
          <p:spPr bwMode="auto">
            <a:xfrm>
              <a:off x="4206" y="2055"/>
              <a:ext cx="64" cy="63"/>
            </a:xfrm>
            <a:prstGeom prst="ellipse">
              <a:avLst/>
            </a:prstGeom>
            <a:solidFill>
              <a:srgbClr val="3333CC"/>
            </a:solidFill>
            <a:ln w="38100">
              <a:solidFill>
                <a:srgbClr val="3333CC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57" name="Oval 230"/>
            <p:cNvSpPr>
              <a:spLocks noChangeArrowheads="1"/>
            </p:cNvSpPr>
            <p:nvPr/>
          </p:nvSpPr>
          <p:spPr bwMode="auto">
            <a:xfrm>
              <a:off x="5002" y="2055"/>
              <a:ext cx="65" cy="63"/>
            </a:xfrm>
            <a:prstGeom prst="ellipse">
              <a:avLst/>
            </a:prstGeom>
            <a:solidFill>
              <a:srgbClr val="3333CC"/>
            </a:solidFill>
            <a:ln w="38100">
              <a:solidFill>
                <a:srgbClr val="3333CC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58" name="Oval 231"/>
            <p:cNvSpPr>
              <a:spLocks noChangeArrowheads="1"/>
            </p:cNvSpPr>
            <p:nvPr/>
          </p:nvSpPr>
          <p:spPr bwMode="auto">
            <a:xfrm>
              <a:off x="3680" y="176"/>
              <a:ext cx="65" cy="63"/>
            </a:xfrm>
            <a:prstGeom prst="ellipse">
              <a:avLst/>
            </a:prstGeom>
            <a:solidFill>
              <a:srgbClr val="3333CC"/>
            </a:solidFill>
            <a:ln w="38100">
              <a:solidFill>
                <a:srgbClr val="3333CC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59" name="Oval 232"/>
            <p:cNvSpPr>
              <a:spLocks noChangeArrowheads="1"/>
            </p:cNvSpPr>
            <p:nvPr/>
          </p:nvSpPr>
          <p:spPr bwMode="auto">
            <a:xfrm>
              <a:off x="5012" y="176"/>
              <a:ext cx="65" cy="63"/>
            </a:xfrm>
            <a:prstGeom prst="ellipse">
              <a:avLst/>
            </a:prstGeom>
            <a:solidFill>
              <a:srgbClr val="3333CC"/>
            </a:solidFill>
            <a:ln w="38100">
              <a:solidFill>
                <a:srgbClr val="3333CC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61" name="Rectangle 234"/>
            <p:cNvSpPr>
              <a:spLocks noChangeArrowheads="1"/>
            </p:cNvSpPr>
            <p:nvPr/>
          </p:nvSpPr>
          <p:spPr bwMode="auto">
            <a:xfrm>
              <a:off x="2239" y="631"/>
              <a:ext cx="152" cy="261"/>
            </a:xfrm>
            <a:prstGeom prst="rect">
              <a:avLst/>
            </a:prstGeom>
            <a:noFill/>
            <a:ln w="38100">
              <a:solidFill>
                <a:srgbClr val="3333CC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62" name="Oval 235"/>
            <p:cNvSpPr>
              <a:spLocks noChangeArrowheads="1"/>
            </p:cNvSpPr>
            <p:nvPr/>
          </p:nvSpPr>
          <p:spPr bwMode="auto">
            <a:xfrm>
              <a:off x="2391" y="719"/>
              <a:ext cx="56" cy="56"/>
            </a:xfrm>
            <a:prstGeom prst="ellips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63" name="Line 237"/>
            <p:cNvSpPr>
              <a:spLocks noChangeShapeType="1"/>
            </p:cNvSpPr>
            <p:nvPr/>
          </p:nvSpPr>
          <p:spPr bwMode="auto">
            <a:xfrm>
              <a:off x="2021" y="751"/>
              <a:ext cx="207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64" name="Oval 238"/>
            <p:cNvSpPr>
              <a:spLocks noChangeArrowheads="1"/>
            </p:cNvSpPr>
            <p:nvPr/>
          </p:nvSpPr>
          <p:spPr bwMode="auto">
            <a:xfrm>
              <a:off x="1967" y="708"/>
              <a:ext cx="56" cy="56"/>
            </a:xfrm>
            <a:prstGeom prst="ellips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65" name="Freeform 239"/>
            <p:cNvSpPr/>
            <p:nvPr/>
          </p:nvSpPr>
          <p:spPr bwMode="auto">
            <a:xfrm>
              <a:off x="2532" y="728"/>
              <a:ext cx="65" cy="294"/>
            </a:xfrm>
            <a:custGeom>
              <a:avLst/>
              <a:gdLst>
                <a:gd name="T0" fmla="*/ 0 w 65"/>
                <a:gd name="T1" fmla="*/ 0 h 294"/>
                <a:gd name="T2" fmla="*/ 0 w 65"/>
                <a:gd name="T3" fmla="*/ 294 h 294"/>
                <a:gd name="T4" fmla="*/ 65 w 65"/>
                <a:gd name="T5" fmla="*/ 294 h 29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5" h="294">
                  <a:moveTo>
                    <a:pt x="0" y="0"/>
                  </a:moveTo>
                  <a:lnTo>
                    <a:pt x="0" y="294"/>
                  </a:lnTo>
                  <a:lnTo>
                    <a:pt x="65" y="294"/>
                  </a:ln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66" name="AutoShape 240"/>
            <p:cNvSpPr>
              <a:spLocks noChangeArrowheads="1"/>
            </p:cNvSpPr>
            <p:nvPr/>
          </p:nvSpPr>
          <p:spPr bwMode="auto">
            <a:xfrm rot="16200000" flipH="1">
              <a:off x="3348" y="642"/>
              <a:ext cx="214" cy="185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rgbClr val="3333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67" name="Line 241"/>
            <p:cNvSpPr>
              <a:spLocks noChangeShapeType="1"/>
            </p:cNvSpPr>
            <p:nvPr/>
          </p:nvSpPr>
          <p:spPr bwMode="auto">
            <a:xfrm>
              <a:off x="3336" y="620"/>
              <a:ext cx="0" cy="217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68" name="Text Box 242"/>
            <p:cNvSpPr txBox="1">
              <a:spLocks noChangeArrowheads="1"/>
            </p:cNvSpPr>
            <p:nvPr/>
          </p:nvSpPr>
          <p:spPr bwMode="auto">
            <a:xfrm>
              <a:off x="3304" y="391"/>
              <a:ext cx="391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28769" name="Group 245"/>
            <p:cNvGrpSpPr/>
            <p:nvPr/>
          </p:nvGrpSpPr>
          <p:grpSpPr bwMode="auto">
            <a:xfrm>
              <a:off x="1705" y="554"/>
              <a:ext cx="478" cy="327"/>
              <a:chOff x="2391" y="3206"/>
              <a:chExt cx="478" cy="327"/>
            </a:xfrm>
          </p:grpSpPr>
          <p:sp>
            <p:nvSpPr>
              <p:cNvPr id="28770" name="Text Box 243"/>
              <p:cNvSpPr txBox="1">
                <a:spLocks noChangeArrowheads="1"/>
              </p:cNvSpPr>
              <p:nvPr/>
            </p:nvSpPr>
            <p:spPr bwMode="auto">
              <a:xfrm>
                <a:off x="2391" y="3206"/>
                <a:ext cx="478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G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8771" name="Line 244"/>
              <p:cNvSpPr>
                <a:spLocks noChangeShapeType="1"/>
              </p:cNvSpPr>
              <p:nvPr/>
            </p:nvSpPr>
            <p:spPr bwMode="auto">
              <a:xfrm>
                <a:off x="2445" y="3250"/>
                <a:ext cx="174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</p:grpSp>
      <p:sp>
        <p:nvSpPr>
          <p:cNvPr id="37111" name="Text Box 247"/>
          <p:cNvSpPr txBox="1">
            <a:spLocks noChangeArrowheads="1"/>
          </p:cNvSpPr>
          <p:nvPr/>
        </p:nvSpPr>
        <p:spPr bwMode="auto">
          <a:xfrm>
            <a:off x="3365500" y="3381375"/>
            <a:ext cx="2365375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工作原理：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37114" name="Group 250"/>
          <p:cNvGrpSpPr/>
          <p:nvPr/>
        </p:nvGrpSpPr>
        <p:grpSpPr bwMode="auto">
          <a:xfrm>
            <a:off x="3863975" y="4019550"/>
            <a:ext cx="1897063" cy="519113"/>
            <a:chOff x="2282" y="3152"/>
            <a:chExt cx="902" cy="327"/>
          </a:xfrm>
        </p:grpSpPr>
        <p:sp>
          <p:nvSpPr>
            <p:cNvPr id="28696" name="Text Box 248"/>
            <p:cNvSpPr txBox="1">
              <a:spLocks noChangeArrowheads="1"/>
            </p:cNvSpPr>
            <p:nvPr/>
          </p:nvSpPr>
          <p:spPr bwMode="auto">
            <a:xfrm>
              <a:off x="2282" y="3152"/>
              <a:ext cx="902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G=0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时：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697" name="Line 249"/>
            <p:cNvSpPr>
              <a:spLocks noChangeShapeType="1"/>
            </p:cNvSpPr>
            <p:nvPr/>
          </p:nvSpPr>
          <p:spPr bwMode="auto">
            <a:xfrm>
              <a:off x="2337" y="3195"/>
              <a:ext cx="14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7117" name="Group 253"/>
          <p:cNvGrpSpPr/>
          <p:nvPr/>
        </p:nvGrpSpPr>
        <p:grpSpPr bwMode="auto">
          <a:xfrm>
            <a:off x="5761038" y="4002088"/>
            <a:ext cx="1311275" cy="519112"/>
            <a:chOff x="3728" y="2706"/>
            <a:chExt cx="826" cy="327"/>
          </a:xfrm>
        </p:grpSpPr>
        <p:sp>
          <p:nvSpPr>
            <p:cNvPr id="28694" name="Text Box 251"/>
            <p:cNvSpPr txBox="1">
              <a:spLocks noChangeArrowheads="1"/>
            </p:cNvSpPr>
            <p:nvPr/>
          </p:nvSpPr>
          <p:spPr bwMode="auto">
            <a:xfrm>
              <a:off x="3728" y="2706"/>
              <a:ext cx="826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F=AB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695" name="Line 252"/>
            <p:cNvSpPr>
              <a:spLocks noChangeShapeType="1"/>
            </p:cNvSpPr>
            <p:nvPr/>
          </p:nvSpPr>
          <p:spPr bwMode="auto">
            <a:xfrm>
              <a:off x="4075" y="2760"/>
              <a:ext cx="2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7118" name="Group 254"/>
          <p:cNvGrpSpPr/>
          <p:nvPr/>
        </p:nvGrpSpPr>
        <p:grpSpPr bwMode="auto">
          <a:xfrm>
            <a:off x="3804443" y="4709320"/>
            <a:ext cx="1795463" cy="519112"/>
            <a:chOff x="2282" y="3152"/>
            <a:chExt cx="902" cy="327"/>
          </a:xfrm>
        </p:grpSpPr>
        <p:sp>
          <p:nvSpPr>
            <p:cNvPr id="28692" name="Text Box 255"/>
            <p:cNvSpPr txBox="1">
              <a:spLocks noChangeArrowheads="1"/>
            </p:cNvSpPr>
            <p:nvPr/>
          </p:nvSpPr>
          <p:spPr bwMode="auto">
            <a:xfrm>
              <a:off x="2282" y="3152"/>
              <a:ext cx="902" cy="327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G=1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时：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693" name="Line 256"/>
            <p:cNvSpPr>
              <a:spLocks noChangeShapeType="1"/>
            </p:cNvSpPr>
            <p:nvPr/>
          </p:nvSpPr>
          <p:spPr bwMode="auto">
            <a:xfrm>
              <a:off x="2337" y="3195"/>
              <a:ext cx="14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37121" name="Text Box 257"/>
          <p:cNvSpPr txBox="1">
            <a:spLocks noChangeArrowheads="1"/>
          </p:cNvSpPr>
          <p:nvPr/>
        </p:nvSpPr>
        <p:spPr bwMode="auto">
          <a:xfrm>
            <a:off x="5521325" y="4657725"/>
            <a:ext cx="2243138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5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截止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7123" name="Text Box 259"/>
          <p:cNvSpPr txBox="1">
            <a:spLocks noChangeArrowheads="1"/>
          </p:cNvSpPr>
          <p:nvPr/>
        </p:nvSpPr>
        <p:spPr bwMode="auto">
          <a:xfrm>
            <a:off x="5486400" y="5226050"/>
            <a:ext cx="3278188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导通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,T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截止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37127" name="Group 263"/>
          <p:cNvGrpSpPr/>
          <p:nvPr/>
        </p:nvGrpSpPr>
        <p:grpSpPr bwMode="auto">
          <a:xfrm>
            <a:off x="5572125" y="1363663"/>
            <a:ext cx="2865438" cy="1379537"/>
            <a:chOff x="3510" y="859"/>
            <a:chExt cx="1805" cy="869"/>
          </a:xfrm>
        </p:grpSpPr>
        <p:sp>
          <p:nvSpPr>
            <p:cNvPr id="28690" name="Rectangle 260"/>
            <p:cNvSpPr>
              <a:spLocks noChangeArrowheads="1"/>
            </p:cNvSpPr>
            <p:nvPr/>
          </p:nvSpPr>
          <p:spPr bwMode="auto">
            <a:xfrm>
              <a:off x="3510" y="859"/>
              <a:ext cx="457" cy="34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691" name="Rectangle 261"/>
            <p:cNvSpPr>
              <a:spLocks noChangeArrowheads="1"/>
            </p:cNvSpPr>
            <p:nvPr/>
          </p:nvSpPr>
          <p:spPr bwMode="auto">
            <a:xfrm>
              <a:off x="4858" y="1381"/>
              <a:ext cx="457" cy="34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7129" name="Group 265"/>
          <p:cNvGrpSpPr/>
          <p:nvPr/>
        </p:nvGrpSpPr>
        <p:grpSpPr bwMode="auto">
          <a:xfrm>
            <a:off x="6367463" y="968375"/>
            <a:ext cx="2106612" cy="947738"/>
            <a:chOff x="4011" y="599"/>
            <a:chExt cx="1327" cy="597"/>
          </a:xfrm>
        </p:grpSpPr>
        <p:sp>
          <p:nvSpPr>
            <p:cNvPr id="28688" name="Rectangle 262"/>
            <p:cNvSpPr>
              <a:spLocks noChangeArrowheads="1"/>
            </p:cNvSpPr>
            <p:nvPr/>
          </p:nvSpPr>
          <p:spPr bwMode="auto">
            <a:xfrm>
              <a:off x="4011" y="599"/>
              <a:ext cx="457" cy="34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689" name="Rectangle 264"/>
            <p:cNvSpPr>
              <a:spLocks noChangeArrowheads="1"/>
            </p:cNvSpPr>
            <p:nvPr/>
          </p:nvSpPr>
          <p:spPr bwMode="auto">
            <a:xfrm>
              <a:off x="4881" y="849"/>
              <a:ext cx="457" cy="34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37130" name="Text Box 266"/>
          <p:cNvSpPr txBox="1">
            <a:spLocks noChangeArrowheads="1"/>
          </p:cNvSpPr>
          <p:nvPr/>
        </p:nvSpPr>
        <p:spPr bwMode="auto">
          <a:xfrm>
            <a:off x="4157663" y="5865813"/>
            <a:ext cx="3606800" cy="51911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输出呈现高阻状态。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3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7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7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ldLvl="0" animBg="1" autoUpdateAnimBg="0"/>
      <p:bldP spid="37111" grpId="0" bldLvl="0" animBg="1" autoUpdateAnimBg="0"/>
      <p:bldP spid="37121" grpId="0" bldLvl="0" animBg="1" autoUpdateAnimBg="0"/>
      <p:bldP spid="37123" grpId="0" bldLvl="0" animBg="1" autoUpdateAnimBg="0"/>
      <p:bldP spid="37130" grpId="0" bldLvl="0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800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1297</Words>
  <Application>WPS 演示</Application>
  <PresentationFormat>全屏显示(4:3)</PresentationFormat>
  <Paragraphs>631</Paragraphs>
  <Slides>16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16</vt:i4>
      </vt:variant>
    </vt:vector>
  </HeadingPairs>
  <TitlesOfParts>
    <vt:vector size="42" baseType="lpstr">
      <vt:lpstr>Arial</vt:lpstr>
      <vt:lpstr>宋体</vt:lpstr>
      <vt:lpstr>Wingdings</vt:lpstr>
      <vt:lpstr>Tahoma</vt:lpstr>
      <vt:lpstr>黑体</vt:lpstr>
      <vt:lpstr>Times New Roman</vt:lpstr>
      <vt:lpstr>长城楷体</vt:lpstr>
      <vt:lpstr>楷体_GB2312</vt:lpstr>
      <vt:lpstr>新宋体</vt:lpstr>
      <vt:lpstr>幼圆</vt:lpstr>
      <vt:lpstr>Symbol</vt:lpstr>
      <vt:lpstr>微软雅黑</vt:lpstr>
      <vt:lpstr>Arial Unicode MS</vt:lpstr>
      <vt:lpstr>Calibri</vt:lpstr>
      <vt:lpstr>Office 主题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TTL或非门  （全0）</vt:lpstr>
      <vt:lpstr>PowerPoint 演示文稿</vt:lpstr>
      <vt:lpstr>  三、其它类型TTL门</vt:lpstr>
      <vt:lpstr> OC门可以实现“线与”</vt:lpstr>
      <vt:lpstr>OC门电路</vt:lpstr>
      <vt:lpstr>RC的计算方法</vt:lpstr>
      <vt:lpstr>RC的计算方法</vt:lpstr>
      <vt:lpstr>PowerPoint 演示文稿</vt:lpstr>
      <vt:lpstr>2.三态门</vt:lpstr>
      <vt:lpstr>含有三态门的表示法</vt:lpstr>
      <vt:lpstr>F=Z时的状态</vt:lpstr>
      <vt:lpstr>PowerPoint 演示文稿</vt:lpstr>
      <vt:lpstr>三态门应用</vt:lpstr>
      <vt:lpstr>三态门应用</vt:lpstr>
      <vt:lpstr>TTL系列参数：</vt:lpstr>
      <vt:lpstr>实际的与非门器件</vt:lpstr>
    </vt:vector>
  </TitlesOfParts>
  <Company>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逻辑代数及逻辑函数的化简</dc:title>
  <dc:creator>thtf</dc:creator>
  <cp:lastModifiedBy>胡晓光</cp:lastModifiedBy>
  <cp:revision>413</cp:revision>
  <dcterms:created xsi:type="dcterms:W3CDTF">2004-02-20T06:45:00Z</dcterms:created>
  <dcterms:modified xsi:type="dcterms:W3CDTF">2022-03-15T11:17:57Z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29BA3D9D86054C6BA704E506B632BF22</vt:lpwstr>
  </property>
  <property fmtid="{D5CDD505-2E9C-101B-9397-08002B2CF9AE}" pid="3" name="KSOProductBuildVer">
    <vt:lpwstr>2052-11.1.0.11365</vt:lpwstr>
  </property>
</Properties>
</file>