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46" r:id="rId3"/>
    <p:sldId id="548" r:id="rId4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457" r:id="rId25"/>
    <p:sldId id="458" r:id="rId26"/>
    <p:sldId id="572" r:id="rId27"/>
    <p:sldId id="573" r:id="rId28"/>
    <p:sldId id="574" r:id="rId29"/>
    <p:sldId id="575" r:id="rId30"/>
    <p:sldId id="625" r:id="rId31"/>
    <p:sldId id="576" r:id="rId32"/>
    <p:sldId id="577" r:id="rId33"/>
    <p:sldId id="578" r:id="rId34"/>
    <p:sldId id="57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1F08F8"/>
    <a:srgbClr val="FF99FF"/>
    <a:srgbClr val="9090F4"/>
    <a:srgbClr val="FFFF00"/>
    <a:srgbClr val="F6F000"/>
    <a:srgbClr val="CC9900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25" autoAdjust="0"/>
    <p:restoredTop sz="82255" autoAdjust="0"/>
  </p:normalViewPr>
  <p:slideViewPr>
    <p:cSldViewPr snapToGrid="0">
      <p:cViewPr varScale="1">
        <p:scale>
          <a:sx n="72" d="100"/>
          <a:sy n="72" d="100"/>
        </p:scale>
        <p:origin x="165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95810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二款缓冲器。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TTL</a:t>
            </a:r>
            <a:r>
              <a:rPr lang="zh-CN" altLang="en-US" dirty="0"/>
              <a:t>驱动</a:t>
            </a:r>
            <a:r>
              <a:rPr lang="en-US" altLang="zh-CN" dirty="0"/>
              <a:t>CMOS</a:t>
            </a:r>
            <a:r>
              <a:rPr lang="zh-CN" altLang="en-US" dirty="0"/>
              <a:t>呢？</a:t>
            </a:r>
            <a:r>
              <a:rPr lang="en-US" altLang="zh-CN" dirty="0"/>
              <a:t>CMOS</a:t>
            </a:r>
            <a:r>
              <a:rPr lang="zh-CN" altLang="en-US" dirty="0"/>
              <a:t>用</a:t>
            </a:r>
            <a:r>
              <a:rPr lang="en-US" altLang="zh-CN" dirty="0"/>
              <a:t>10V</a:t>
            </a:r>
            <a:r>
              <a:rPr lang="zh-CN" altLang="en-US" dirty="0"/>
              <a:t>供电。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添加五段式解释：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开门电平：</a:t>
            </a:r>
            <a:r>
              <a:rPr lang="en-US" altLang="zh-CN" dirty="0"/>
              <a:t>T1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）由可变电阻区 进入  恒流区    </a:t>
            </a:r>
            <a:r>
              <a:rPr lang="en-US" altLang="zh-CN" dirty="0"/>
              <a:t>--   </a:t>
            </a:r>
            <a:r>
              <a:rPr lang="zh-CN" altLang="en-US" dirty="0"/>
              <a:t>输出高电平的最小值  </a:t>
            </a:r>
            <a:r>
              <a:rPr lang="en-US" altLang="zh-CN" dirty="0"/>
              <a:t>VDD-0.1V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关门电平：</a:t>
            </a:r>
            <a:r>
              <a:rPr lang="en-US" altLang="zh-CN" dirty="0"/>
              <a:t>T2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）由 恒流区  进入   可变电阻区 </a:t>
            </a:r>
            <a:r>
              <a:rPr lang="en-US" altLang="zh-CN" dirty="0"/>
              <a:t>--  </a:t>
            </a:r>
            <a:r>
              <a:rPr lang="zh-CN" altLang="en-US" dirty="0"/>
              <a:t>输出低电平的最大值  </a:t>
            </a:r>
            <a:r>
              <a:rPr lang="en-US" altLang="zh-CN" dirty="0"/>
              <a:t>0.1V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VNH=0.3VDD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/>
              <a:t>发射极耦合逻辑电路（</a:t>
            </a:r>
            <a:r>
              <a:rPr lang="en-US" altLang="zh-CN" dirty="0"/>
              <a:t>emitter coupled logic</a:t>
            </a:r>
            <a:r>
              <a:rPr lang="zh-CN" altLang="en-US" dirty="0"/>
              <a:t>）是指以多个晶体管的发射极相互耦合加上射极跟随器组成的电路，简称</a:t>
            </a:r>
            <a:r>
              <a:rPr lang="en-US" altLang="zh-CN" dirty="0"/>
              <a:t>ECL</a:t>
            </a:r>
            <a:r>
              <a:rPr lang="zh-CN" altLang="en-US" dirty="0"/>
              <a:t>电路。在所有数字电路中，它工作速度最高，其平均延迟时间</a:t>
            </a:r>
            <a:r>
              <a:rPr lang="en-US" altLang="zh-CN" dirty="0" err="1"/>
              <a:t>tpd</a:t>
            </a:r>
            <a:r>
              <a:rPr lang="zh-CN" altLang="en-US" dirty="0"/>
              <a:t>可小至</a:t>
            </a:r>
            <a:r>
              <a:rPr lang="en-US" altLang="zh-CN" dirty="0"/>
              <a:t>1ns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2L (Integrated Inject Logic</a:t>
            </a:r>
            <a:r>
              <a:rPr lang="zh-CN" altLang="en-US" dirty="0"/>
              <a:t>，集成注入逻辑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I2L</a:t>
            </a:r>
            <a:r>
              <a:rPr lang="zh-CN" altLang="en-US" dirty="0"/>
              <a:t>电路的基本单元是由多集电极三极管构成的反相器，反相器偏流由恒流管提供，工作在恒流状态。</a:t>
            </a:r>
            <a:r>
              <a:rPr lang="en-US" altLang="zh-CN" dirty="0"/>
              <a:t>I2L</a:t>
            </a:r>
            <a:r>
              <a:rPr lang="zh-CN" altLang="en-US" dirty="0"/>
              <a:t>电路发展于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年代初，它是在常规</a:t>
            </a:r>
            <a:r>
              <a:rPr lang="zh-CN" altLang="en-US" dirty="0">
                <a:hlinkClick r:id="rId3"/>
              </a:rPr>
              <a:t>双极型集成电路</a:t>
            </a:r>
            <a:r>
              <a:rPr lang="zh-CN" altLang="en-US" dirty="0"/>
              <a:t>工艺的基础上经过改进而成的。</a:t>
            </a:r>
            <a:r>
              <a:rPr lang="en-US" altLang="zh-CN" dirty="0"/>
              <a:t>I2L</a:t>
            </a:r>
            <a:r>
              <a:rPr lang="zh-CN" altLang="en-US" dirty="0"/>
              <a:t>电路无需隔离，结构紧凑，不用电阻，有较高的集成密度，功耗低。但开关速度较慢，截止频率较低，抗干扰能力差。</a:t>
            </a:r>
            <a:endParaRPr lang="zh-CN" altLang="en-US" dirty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94DC68-DD91-4494-A1E2-0AB66F59ADE9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Cc4000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个三输入或非门和一个非门。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电阻值怎么计算？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4000</a:t>
            </a:r>
            <a:r>
              <a:rPr lang="zh-CN" altLang="en-US" dirty="0"/>
              <a:t>系列门低电平灌电流只有</a:t>
            </a:r>
            <a:r>
              <a:rPr lang="en-US" altLang="zh-CN" dirty="0"/>
              <a:t>0.51mA</a:t>
            </a:r>
            <a:r>
              <a:rPr lang="zh-CN" altLang="en-US" dirty="0"/>
              <a:t>，而后面的</a:t>
            </a:r>
            <a:r>
              <a:rPr lang="en-US" altLang="zh-CN" dirty="0"/>
              <a:t>TTL</a:t>
            </a:r>
            <a:r>
              <a:rPr lang="zh-CN" altLang="en-US" dirty="0"/>
              <a:t>门的输入低电平电流</a:t>
            </a:r>
            <a:r>
              <a:rPr lang="en-US" altLang="zh-CN" dirty="0"/>
              <a:t>1.6mA</a:t>
            </a:r>
            <a:r>
              <a:rPr lang="zh-CN" altLang="en-US" dirty="0"/>
              <a:t>，显然，去定能力不够。就需要</a:t>
            </a:r>
            <a:r>
              <a:rPr lang="en-US" altLang="zh-CN" dirty="0"/>
              <a:t>4000</a:t>
            </a:r>
            <a:r>
              <a:rPr lang="zh-CN" altLang="en-US" dirty="0"/>
              <a:t>系列门并联起来增加电流。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4366"/>
            <a:ext cx="7886700" cy="65279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8945"/>
            <a:ext cx="7886700" cy="515042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3487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-15430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2FC0-08F1-40BC-A364-B94EA5D1BA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e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48.e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46.emf"/><Relationship Id="rId2" Type="http://schemas.openxmlformats.org/officeDocument/2006/relationships/oleObject" Target="../embeddings/oleObject17.bin"/><Relationship Id="rId12" Type="http://schemas.openxmlformats.org/officeDocument/2006/relationships/notesSlide" Target="../notesSlides/notesSlide11.xml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50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45.png"/><Relationship Id="rId12" Type="http://schemas.openxmlformats.org/officeDocument/2006/relationships/image" Target="../media/image55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2.4 </a:t>
            </a:r>
            <a:r>
              <a:rPr lang="zh-CN" altLang="en-US" dirty="0"/>
              <a:t>集成</a:t>
            </a:r>
            <a:r>
              <a:rPr lang="en-US" altLang="zh-CN" dirty="0"/>
              <a:t>CMOS</a:t>
            </a:r>
            <a:r>
              <a:rPr lang="zh-CN" altLang="en-US" dirty="0"/>
              <a:t>门电路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989458" y="1618053"/>
            <a:ext cx="5814114" cy="256948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CMOS</a:t>
            </a:r>
            <a:r>
              <a:rPr lang="zh-CN" altLang="en-US" dirty="0"/>
              <a:t>反相器（非门）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、其他类型的</a:t>
            </a:r>
            <a:r>
              <a:rPr lang="en-US" altLang="zh-CN" dirty="0"/>
              <a:t>CMOS</a:t>
            </a:r>
            <a:r>
              <a:rPr lang="zh-CN" altLang="en-US" dirty="0"/>
              <a:t>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TTL</a:t>
            </a:r>
            <a:r>
              <a:rPr lang="zh-CN" altLang="en-US" dirty="0"/>
              <a:t>集成门电路对应理解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9575"/>
            <a:ext cx="3440113" cy="679450"/>
          </a:xfrm>
          <a:noFill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1F08F8"/>
                </a:solidFill>
                <a:latin typeface="黑体" panose="02010609060101010101" pitchFamily="49" charset="-122"/>
              </a:rPr>
              <a:t>二、输出特性</a:t>
            </a:r>
            <a:r>
              <a:rPr lang="zh-CN" altLang="en-US" sz="3200" b="1" dirty="0">
                <a:solidFill>
                  <a:srgbClr val="1F08F8"/>
                </a:solidFill>
              </a:rPr>
              <a:t> 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89025"/>
            <a:ext cx="4038600" cy="47942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ea typeface="黑体" panose="02010609060101010101" pitchFamily="49" charset="-122"/>
              </a:rPr>
              <a:t>、低电平输出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9729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819275"/>
          <a:ext cx="1704975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hoto Editor 照片" r:id="rId1" imgW="7820025" imgH="12125325" progId="MSPhotoEd.3">
                  <p:embed/>
                </p:oleObj>
              </mc:Choice>
              <mc:Fallback>
                <p:oleObj name="Photo Editor 照片" r:id="rId1" imgW="7820025" imgH="12125325" progId="MSPhotoEd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19275"/>
                        <a:ext cx="1704975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4800" y="5229225"/>
            <a:ext cx="3962400" cy="10156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∴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随着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↑→V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↑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495800" y="5229225"/>
            <a:ext cx="4267200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）在同一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下，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↑→R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↓→V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↓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538288"/>
            <a:ext cx="3657600" cy="282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481513" y="90805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低电平输出特性为：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3651647" y="838200"/>
            <a:ext cx="61555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7289" name="Group 9"/>
          <p:cNvGrpSpPr/>
          <p:nvPr/>
        </p:nvGrpSpPr>
        <p:grpSpPr bwMode="auto">
          <a:xfrm>
            <a:off x="5715000" y="2819400"/>
            <a:ext cx="838200" cy="1524000"/>
            <a:chOff x="3600" y="1776"/>
            <a:chExt cx="528" cy="960"/>
          </a:xfrm>
        </p:grpSpPr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3792" y="17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3600" y="24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endPara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97293" name="Picture 13" descr="3-3-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8163"/>
            <a:ext cx="3092450" cy="28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 build="p"/>
      <p:bldP spid="97284" grpId="0" animBg="1" autoUpdateAnimBg="0"/>
      <p:bldP spid="97285" grpId="0" bldLvl="0" animBg="1" autoUpdateAnimBg="0"/>
      <p:bldP spid="972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638175"/>
            <a:ext cx="4038600" cy="658813"/>
          </a:xfrm>
          <a:prstGeom prst="rect">
            <a:avLst/>
          </a:prstGeo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1F08F8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1F08F8"/>
                </a:solidFill>
                <a:ea typeface="黑体" panose="02010609060101010101" pitchFamily="49" charset="-122"/>
              </a:rPr>
              <a:t>、高电平输出 </a:t>
            </a:r>
            <a:endParaRPr lang="zh-CN" altLang="en-US" sz="2800" b="1" dirty="0">
              <a:solidFill>
                <a:srgbClr val="1F08F8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8315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423988"/>
          <a:ext cx="211613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hoto Editor 照片" r:id="rId1" imgW="7820025" imgH="12125325" progId="MSPhotoEd.3">
                  <p:embed/>
                </p:oleObj>
              </mc:Choice>
              <mc:Fallback>
                <p:oleObj name="Photo Editor 照片" r:id="rId1" imgW="7820025" imgH="12125325" progId="MSPhotoEd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3988"/>
                        <a:ext cx="211613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5021263" y="5184775"/>
            <a:ext cx="3779837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）在同一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下，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↑→R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↓→V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↑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61925" y="5229225"/>
            <a:ext cx="4648200" cy="10156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∴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随着∣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∣↑→V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略有降低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392613" y="7731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高电平输出特性为：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1358900"/>
            <a:ext cx="419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312" name="Group 8"/>
          <p:cNvGrpSpPr/>
          <p:nvPr/>
        </p:nvGrpSpPr>
        <p:grpSpPr bwMode="auto">
          <a:xfrm>
            <a:off x="5638800" y="1544638"/>
            <a:ext cx="1066800" cy="3352800"/>
            <a:chOff x="3552" y="2064"/>
            <a:chExt cx="672" cy="2112"/>
          </a:xfrm>
        </p:grpSpPr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3744" y="2064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3552" y="388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OH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98316" name="Picture 12" descr="3-3-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58900"/>
            <a:ext cx="3311525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 build="p"/>
      <p:bldP spid="98307" grpId="0" bldLvl="0" animBg="1" autoUpdateAnimBg="0"/>
      <p:bldP spid="98309" grpId="0" animBg="1" autoUpdateAnimBg="0"/>
      <p:bldP spid="98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76250" y="908050"/>
            <a:ext cx="693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其它类型的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1719263"/>
            <a:ext cx="79248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与非门和或非门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二、带缓冲级的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与非门和或非门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CMOS OD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传输门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五、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三态门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3113"/>
            <a:ext cx="5175250" cy="674687"/>
          </a:xfrm>
          <a:noFill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1F08F8"/>
                </a:solidFill>
                <a:latin typeface="黑体" panose="02010609060101010101" pitchFamily="49" charset="-122"/>
              </a:rPr>
              <a:t>一、</a:t>
            </a:r>
            <a:r>
              <a:rPr lang="en-US" altLang="zh-CN" sz="2800" b="1" dirty="0">
                <a:solidFill>
                  <a:srgbClr val="1F08F8"/>
                </a:solidFill>
                <a:latin typeface="黑体" panose="02010609060101010101" pitchFamily="49" charset="-122"/>
              </a:rPr>
              <a:t>CMOS</a:t>
            </a:r>
            <a:r>
              <a:rPr lang="zh-CN" altLang="en-US" sz="2800" b="1" dirty="0">
                <a:solidFill>
                  <a:srgbClr val="1F08F8"/>
                </a:solidFill>
                <a:latin typeface="黑体" panose="02010609060101010101" pitchFamily="49" charset="-122"/>
              </a:rPr>
              <a:t>与非门和或非门</a:t>
            </a:r>
            <a:endParaRPr lang="zh-CN" altLang="en-US" sz="2800" b="1" dirty="0">
              <a:solidFill>
                <a:srgbClr val="1F08F8"/>
              </a:solidFill>
              <a:latin typeface="黑体" panose="02010609060101010101" pitchFamily="49" charset="-122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118100" y="3103563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0  0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106988" y="3616325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0  1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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03813" y="4183063"/>
            <a:ext cx="3840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1  0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   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 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108575" y="4779963"/>
            <a:ext cx="3851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1  1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   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00359" name="Group 7"/>
          <p:cNvGrpSpPr/>
          <p:nvPr/>
        </p:nvGrpSpPr>
        <p:grpSpPr bwMode="auto">
          <a:xfrm>
            <a:off x="5021263" y="2528888"/>
            <a:ext cx="3754437" cy="3048000"/>
            <a:chOff x="3395" y="1164"/>
            <a:chExt cx="2365" cy="2064"/>
          </a:xfrm>
        </p:grpSpPr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432" y="1164"/>
              <a:ext cx="2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3395" y="1282"/>
              <a:ext cx="2365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A    B   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1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2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3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4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Y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endParaRPr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4092" y="116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5316" y="116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3444" y="1632"/>
              <a:ext cx="23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3428" y="3216"/>
              <a:ext cx="22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0366" name="Group 14"/>
          <p:cNvGrpSpPr/>
          <p:nvPr/>
        </p:nvGrpSpPr>
        <p:grpSpPr bwMode="auto">
          <a:xfrm>
            <a:off x="701675" y="1763713"/>
            <a:ext cx="3937000" cy="4348162"/>
            <a:chOff x="432" y="1284"/>
            <a:chExt cx="2480" cy="2739"/>
          </a:xfrm>
        </p:grpSpPr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1056" y="3696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与非门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100368" name="Picture 1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84"/>
              <a:ext cx="2370" cy="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00369" name="Object 17"/>
            <p:cNvGraphicFramePr>
              <a:graphicFrameLocks noChangeAspect="1"/>
            </p:cNvGraphicFramePr>
            <p:nvPr/>
          </p:nvGraphicFramePr>
          <p:xfrm>
            <a:off x="2848" y="2100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2" imgW="101600" imgH="190500" progId="Equation.3">
                    <p:embed/>
                  </p:oleObj>
                </mc:Choice>
                <mc:Fallback>
                  <p:oleObj name="Equation" r:id="rId2" imgW="101600" imgH="190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100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0" name="Object 18"/>
            <p:cNvGraphicFramePr>
              <a:graphicFrameLocks noChangeAspect="1"/>
            </p:cNvGraphicFramePr>
            <p:nvPr/>
          </p:nvGraphicFramePr>
          <p:xfrm>
            <a:off x="2848" y="2100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4" imgW="101600" imgH="190500" progId="Equation.3">
                    <p:embed/>
                  </p:oleObj>
                </mc:Choice>
                <mc:Fallback>
                  <p:oleObj name="Equation" r:id="rId4" imgW="101600" imgH="190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100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5892800" y="5737225"/>
          <a:ext cx="1563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12496800" imgH="4876800" progId="Equation.DSMT4">
                  <p:embed/>
                </p:oleObj>
              </mc:Choice>
              <mc:Fallback>
                <p:oleObj name="Equation" r:id="rId5" imgW="124968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5737225"/>
                        <a:ext cx="1563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5427663" y="1719263"/>
            <a:ext cx="238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工作原理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/>
          <p:nvPr/>
        </p:nvGrpSpPr>
        <p:grpSpPr bwMode="auto">
          <a:xfrm>
            <a:off x="4775200" y="2174875"/>
            <a:ext cx="3754438" cy="3028950"/>
            <a:chOff x="3395" y="1164"/>
            <a:chExt cx="2365" cy="2064"/>
          </a:xfrm>
        </p:grpSpPr>
        <p:sp>
          <p:nvSpPr>
            <p:cNvPr id="101379" name="Line 3"/>
            <p:cNvSpPr>
              <a:spLocks noChangeShapeType="1"/>
            </p:cNvSpPr>
            <p:nvPr/>
          </p:nvSpPr>
          <p:spPr bwMode="auto">
            <a:xfrm>
              <a:off x="3432" y="1164"/>
              <a:ext cx="2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1380" name="Text Box 4"/>
            <p:cNvSpPr txBox="1">
              <a:spLocks noChangeArrowheads="1"/>
            </p:cNvSpPr>
            <p:nvPr/>
          </p:nvSpPr>
          <p:spPr bwMode="auto">
            <a:xfrm>
              <a:off x="3395" y="1281"/>
              <a:ext cx="2365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A    B   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1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2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3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4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rPr>
                <a:t>Y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endParaRPr>
            </a:p>
          </p:txBody>
        </p:sp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4092" y="116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1382" name="Line 6"/>
            <p:cNvSpPr>
              <a:spLocks noChangeShapeType="1"/>
            </p:cNvSpPr>
            <p:nvPr/>
          </p:nvSpPr>
          <p:spPr bwMode="auto">
            <a:xfrm>
              <a:off x="5316" y="116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3444" y="1632"/>
              <a:ext cx="23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3428" y="3216"/>
              <a:ext cx="22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648200" y="152400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工作原理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4760913" y="3006725"/>
            <a:ext cx="3798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rPr>
              <a:t>0    0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×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onotype Sorts" pitchFamily="2" charset="2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×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1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长城楷体" pitchFamily="49" charset="-122"/>
              <a:cs typeface="+mn-cs"/>
              <a:sym typeface="Marlett" pitchFamily="2" charset="2"/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4760913" y="3490913"/>
            <a:ext cx="3848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rPr>
              <a:t>0    1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×  ×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onotype Sorts" pitchFamily="2" charset="2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onotype Sorts" pitchFamily="2" charset="2"/>
              </a:rPr>
              <a:t>0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 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长城楷体" pitchFamily="49" charset="-122"/>
              <a:cs typeface="+mn-cs"/>
              <a:sym typeface="Marlett" pitchFamily="2" charset="2"/>
            </a:endParaRP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67263" y="4024313"/>
            <a:ext cx="3805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rPr>
              <a:t>1    0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 × ×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onotype Sorts" pitchFamily="2" charset="2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onotype Sorts" pitchFamily="2" charset="2"/>
              </a:rPr>
              <a:t>0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长城楷体" pitchFamily="49" charset="-122"/>
              <a:cs typeface="+mn-cs"/>
              <a:sym typeface="Marlett" pitchFamily="2" charset="2"/>
            </a:endParaRP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4773613" y="4576763"/>
            <a:ext cx="3805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rPr>
              <a:t>1    1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×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Marlett" pitchFamily="2" charset="2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×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Symbol" panose="05050102010706020507" pitchFamily="18" charset="2"/>
              </a:rPr>
              <a:t>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onotype Sorts" pitchFamily="2" charset="2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onotype Sorts" pitchFamily="2" charset="2"/>
              </a:rPr>
              <a:t>0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  <a:sym typeface="Marlett" pitchFamily="2" charset="2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长城楷体" pitchFamily="49" charset="-122"/>
              <a:cs typeface="+mn-cs"/>
              <a:sym typeface="Marlett" pitchFamily="2" charset="2"/>
            </a:endParaRPr>
          </a:p>
        </p:txBody>
      </p:sp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5103813" y="5456238"/>
          <a:ext cx="1631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1" imgW="14630400" imgH="4876800" progId="Equation.DSMT4">
                  <p:embed/>
                </p:oleObj>
              </mc:Choice>
              <mc:Fallback>
                <p:oleObj name="Equation" r:id="rId1" imgW="146304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456238"/>
                        <a:ext cx="1631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91" name="Group 15"/>
          <p:cNvGrpSpPr/>
          <p:nvPr/>
        </p:nvGrpSpPr>
        <p:grpSpPr bwMode="auto">
          <a:xfrm>
            <a:off x="381000" y="1295400"/>
            <a:ext cx="3830638" cy="4751388"/>
            <a:chOff x="240" y="816"/>
            <a:chExt cx="2413" cy="2993"/>
          </a:xfrm>
        </p:grpSpPr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919" y="3482"/>
              <a:ext cx="9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或非门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10139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2384" cy="2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2200" y="1905"/>
              <a:ext cx="42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2228" y="1451"/>
              <a:ext cx="42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058" y="2529"/>
              <a:ext cx="42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utoUpdateAnimBg="0"/>
      <p:bldP spid="101386" grpId="0" autoUpdateAnimBg="0"/>
      <p:bldP spid="101387" grpId="0" autoUpdateAnimBg="0"/>
      <p:bldP spid="101388" grpId="0" autoUpdateAnimBg="0"/>
      <p:bldP spid="1013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01675" y="4959350"/>
            <a:ext cx="754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此类门电路的缺点：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）输出电阻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受输入状态影响；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）输出的高低电平受输入端数目的影响。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4897438" y="1795463"/>
          <a:ext cx="1016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1" imgW="101600" imgH="190500" progId="Equation.3">
                  <p:embed/>
                </p:oleObj>
              </mc:Choice>
              <mc:Fallback>
                <p:oleObj name="Equation" r:id="rId1" imgW="1016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1795463"/>
                        <a:ext cx="101600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4897438" y="1795463"/>
          <a:ext cx="1016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101600" imgH="190500" progId="Equation.3">
                  <p:embed/>
                </p:oleObj>
              </mc:Choice>
              <mc:Fallback>
                <p:oleObj name="Equation" r:id="rId3" imgW="1016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1795463"/>
                        <a:ext cx="101600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33484" y="585788"/>
            <a:ext cx="61555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连接规律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06" name="Group 6"/>
          <p:cNvGrpSpPr/>
          <p:nvPr/>
        </p:nvGrpSpPr>
        <p:grpSpPr bwMode="auto">
          <a:xfrm>
            <a:off x="1062038" y="503238"/>
            <a:ext cx="3762375" cy="3427412"/>
            <a:chOff x="669" y="402"/>
            <a:chExt cx="2370" cy="2159"/>
          </a:xfrm>
        </p:grpSpPr>
        <p:pic>
          <p:nvPicPr>
            <p:cNvPr id="10240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402"/>
              <a:ext cx="2370" cy="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1292" y="2273"/>
              <a:ext cx="8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与非门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2409" name="Group 9"/>
          <p:cNvGrpSpPr/>
          <p:nvPr/>
        </p:nvGrpSpPr>
        <p:grpSpPr bwMode="auto">
          <a:xfrm>
            <a:off x="4932363" y="368300"/>
            <a:ext cx="3830637" cy="4103688"/>
            <a:chOff x="3107" y="232"/>
            <a:chExt cx="2413" cy="2585"/>
          </a:xfrm>
        </p:grpSpPr>
        <p:pic>
          <p:nvPicPr>
            <p:cNvPr id="102410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32"/>
              <a:ext cx="2384" cy="2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11" name="Text Box 11"/>
            <p:cNvSpPr txBox="1">
              <a:spLocks noChangeArrowheads="1"/>
            </p:cNvSpPr>
            <p:nvPr/>
          </p:nvSpPr>
          <p:spPr bwMode="auto">
            <a:xfrm>
              <a:off x="5067" y="1321"/>
              <a:ext cx="42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5095" y="867"/>
              <a:ext cx="42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4925" y="1945"/>
              <a:ext cx="42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3844" y="2529"/>
              <a:ext cx="93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或非门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2415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888207" y="3961653"/>
            <a:ext cx="4629150" cy="946150"/>
          </a:xfrm>
          <a:prstGeom prst="rect">
            <a:avLst/>
          </a:prstGeom>
          <a:ln w="28575">
            <a:solidFill>
              <a:srgbClr val="009900"/>
            </a:solidFill>
            <a:miter lim="800000"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与非门：</a:t>
            </a:r>
            <a:r>
              <a:rPr lang="en-US" altLang="zh-CN" sz="2400" b="1" dirty="0">
                <a:ea typeface="黑体" panose="02010609060101010101" pitchFamily="49" charset="-122"/>
              </a:rPr>
              <a:t>NMOS</a:t>
            </a:r>
            <a:r>
              <a:rPr lang="zh-CN" altLang="en-US" sz="2400" b="1" dirty="0">
                <a:solidFill>
                  <a:srgbClr val="CC0066"/>
                </a:solidFill>
                <a:ea typeface="黑体" panose="02010609060101010101" pitchFamily="49" charset="-122"/>
              </a:rPr>
              <a:t>串</a:t>
            </a:r>
            <a:r>
              <a:rPr lang="zh-CN" altLang="en-US" sz="2400" b="1" dirty="0"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ea typeface="黑体" panose="02010609060101010101" pitchFamily="49" charset="-122"/>
              </a:rPr>
              <a:t>PMOS</a:t>
            </a:r>
            <a:r>
              <a:rPr lang="zh-CN" altLang="en-US" sz="2400" b="1" dirty="0">
                <a:solidFill>
                  <a:srgbClr val="CC0066"/>
                </a:solidFill>
                <a:ea typeface="黑体" panose="02010609060101010101" pitchFamily="49" charset="-122"/>
              </a:rPr>
              <a:t>并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或非门：</a:t>
            </a:r>
            <a:r>
              <a:rPr lang="en-US" altLang="zh-CN" sz="2400" b="1" dirty="0">
                <a:ea typeface="黑体" panose="02010609060101010101" pitchFamily="49" charset="-122"/>
              </a:rPr>
              <a:t>NMOS</a:t>
            </a:r>
            <a:r>
              <a:rPr lang="zh-CN" altLang="en-US" sz="2400" b="1" dirty="0">
                <a:solidFill>
                  <a:srgbClr val="CC0066"/>
                </a:solidFill>
                <a:ea typeface="黑体" panose="02010609060101010101" pitchFamily="49" charset="-122"/>
              </a:rPr>
              <a:t>并</a:t>
            </a:r>
            <a:r>
              <a:rPr lang="zh-CN" altLang="en-US" sz="2400" b="1" dirty="0"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ea typeface="黑体" panose="02010609060101010101" pitchFamily="49" charset="-122"/>
              </a:rPr>
              <a:t>PMOS</a:t>
            </a:r>
            <a:r>
              <a:rPr lang="zh-CN" altLang="en-US" sz="2400" b="1" dirty="0">
                <a:solidFill>
                  <a:srgbClr val="CC0066"/>
                </a:solidFill>
                <a:ea typeface="黑体" panose="02010609060101010101" pitchFamily="49" charset="-122"/>
              </a:rPr>
              <a:t>串</a:t>
            </a:r>
            <a:r>
              <a:rPr lang="zh-CN" altLang="en-US" sz="2400" b="1" dirty="0">
                <a:ea typeface="黑体" panose="02010609060101010101" pitchFamily="49" charset="-122"/>
              </a:rPr>
              <a:t>。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4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5" grpId="0"/>
      <p:bldP spid="102415" grpId="0" animBg="1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1925"/>
            <a:ext cx="8229600" cy="898525"/>
          </a:xfrm>
          <a:noFill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二、带缓冲级的</a:t>
            </a:r>
            <a:r>
              <a:rPr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与非门和或非门</a:t>
            </a:r>
            <a:endParaRPr lang="zh-CN" altLang="en-US" sz="2800" b="1" dirty="0">
              <a:solidFill>
                <a:srgbClr val="1F0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79513"/>
            <a:ext cx="5600700" cy="614362"/>
          </a:xfrm>
          <a:prstGeom prst="rect">
            <a:avLst/>
          </a:prstGeo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</a:rPr>
              <a:t>）带缓冲级的</a:t>
            </a:r>
            <a:r>
              <a:rPr lang="en-US" altLang="zh-CN" sz="2400" b="1" dirty="0">
                <a:ea typeface="黑体" panose="02010609060101010101" pitchFamily="49" charset="-122"/>
              </a:rPr>
              <a:t>CMOS</a:t>
            </a:r>
            <a:r>
              <a:rPr lang="zh-CN" altLang="en-US" sz="2400" b="1" dirty="0">
                <a:ea typeface="黑体" panose="02010609060101010101" pitchFamily="49" charset="-122"/>
              </a:rPr>
              <a:t>与非门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pic>
        <p:nvPicPr>
          <p:cNvPr id="103428" name="Picture 4" descr="3-3-2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763713"/>
            <a:ext cx="85693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337175" y="4329113"/>
            <a:ext cx="3330575" cy="614362"/>
          </a:xfrm>
          <a:prstGeom prst="rect">
            <a:avLst/>
          </a:prstGeom>
          <a:noFill/>
          <a:ln w="28575" cmpd="sng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或非门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缓冲器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与非门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2232025" y="2033588"/>
            <a:ext cx="1574800" cy="3060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385763" y="5138738"/>
            <a:ext cx="56007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）带缓冲级的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或非门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246688" y="5724525"/>
            <a:ext cx="3330575" cy="614363"/>
          </a:xfrm>
          <a:prstGeom prst="rect">
            <a:avLst/>
          </a:prstGeom>
          <a:noFill/>
          <a:ln w="28575" cmpd="sng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与非门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缓冲器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或非门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 build="p"/>
      <p:bldP spid="103429" grpId="0" animBg="1" autoUpdateAnimBg="0"/>
      <p:bldP spid="103431" grpId="0" autoUpdateAnimBg="0" build="p"/>
      <p:bldP spid="10343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01675" y="684213"/>
            <a:ext cx="2100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4452" name="Group 4"/>
          <p:cNvGrpSpPr/>
          <p:nvPr/>
        </p:nvGrpSpPr>
        <p:grpSpPr bwMode="auto">
          <a:xfrm>
            <a:off x="431800" y="1449388"/>
            <a:ext cx="3914775" cy="3743325"/>
            <a:chOff x="187" y="1224"/>
            <a:chExt cx="2466" cy="2358"/>
          </a:xfrm>
        </p:grpSpPr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839" y="3294"/>
              <a:ext cx="11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电路图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104454" name="Picture 6" descr="3-3-31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" y="1224"/>
              <a:ext cx="2466" cy="2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55" name="Group 7"/>
          <p:cNvGrpSpPr/>
          <p:nvPr/>
        </p:nvGrpSpPr>
        <p:grpSpPr bwMode="auto">
          <a:xfrm>
            <a:off x="5067300" y="1268413"/>
            <a:ext cx="2886075" cy="3600450"/>
            <a:chOff x="3305" y="1196"/>
            <a:chExt cx="1818" cy="2268"/>
          </a:xfrm>
        </p:grpSpPr>
        <p:pic>
          <p:nvPicPr>
            <p:cNvPr id="104456" name="Picture 8" descr="3-3-31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" y="1196"/>
              <a:ext cx="181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7" name="Text Box 9"/>
            <p:cNvSpPr txBox="1">
              <a:spLocks noChangeArrowheads="1"/>
            </p:cNvSpPr>
            <p:nvPr/>
          </p:nvSpPr>
          <p:spPr bwMode="auto">
            <a:xfrm>
              <a:off x="3674" y="2529"/>
              <a:ext cx="1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电路符号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250825" y="5408613"/>
            <a:ext cx="859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、引出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门的目的：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实现电平的转换（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）实现线与。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3-3-32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990" y="943797"/>
            <a:ext cx="3992563" cy="3705225"/>
          </a:xfrm>
          <a:prstGeom prst="rect">
            <a:avLst/>
          </a:prstGeom>
        </p:spPr>
      </p:pic>
      <p:pic>
        <p:nvPicPr>
          <p:cNvPr id="105475" name="Picture 3" descr="3-3-32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4874" y="661988"/>
            <a:ext cx="3160712" cy="3600450"/>
          </a:xfrm>
          <a:prstGeom prst="rect">
            <a:avLst/>
          </a:prstGeom>
        </p:spPr>
      </p:pic>
      <p:graphicFrame>
        <p:nvGraphicFramePr>
          <p:cNvPr id="10547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56200" y="4284663"/>
          <a:ext cx="3565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3891200" imgH="6096000" progId="Equation.DSMT4">
                  <p:embed/>
                </p:oleObj>
              </mc:Choice>
              <mc:Fallback>
                <p:oleObj name="Equation" r:id="rId3" imgW="43891200" imgH="60960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284663"/>
                        <a:ext cx="35655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57225" y="549275"/>
            <a:ext cx="387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门的线与接法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22288" y="4824413"/>
            <a:ext cx="8262937" cy="101566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）外接电源可以和门电路电源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不同；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）外接电阻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的阻值要合适，以保证门正常工作。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  <p:bldP spid="1054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61925" y="509588"/>
            <a:ext cx="640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传输门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716338" y="998538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工作原理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86200" y="41910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0&lt;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导通；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均截止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657600" y="2590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输入和输出之间呈高阻态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114800" y="3124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传输门截止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3657600" y="4724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∣&lt;V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导通。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048000" y="53340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0&lt;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至少有一个导通。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267200" y="5867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传输门导通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6517" name="Group 21"/>
          <p:cNvGrpSpPr/>
          <p:nvPr/>
        </p:nvGrpSpPr>
        <p:grpSpPr bwMode="auto">
          <a:xfrm>
            <a:off x="6416675" y="593725"/>
            <a:ext cx="2514600" cy="2200275"/>
            <a:chOff x="4042" y="374"/>
            <a:chExt cx="1584" cy="1386"/>
          </a:xfrm>
        </p:grpSpPr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4570" y="1472"/>
              <a:ext cx="9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电路符号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106519" name="Picture 2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416"/>
              <a:ext cx="1584" cy="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20" name="Text Box 24"/>
            <p:cNvSpPr txBox="1">
              <a:spLocks noChangeArrowheads="1"/>
            </p:cNvSpPr>
            <p:nvPr/>
          </p:nvSpPr>
          <p:spPr bwMode="auto">
            <a:xfrm>
              <a:off x="4667" y="374"/>
              <a:ext cx="36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1630" y="1089025"/>
            <a:ext cx="2971800" cy="3878580"/>
            <a:chOff x="538" y="1715"/>
            <a:chExt cx="4680" cy="6108"/>
          </a:xfrm>
        </p:grpSpPr>
        <p:grpSp>
          <p:nvGrpSpPr>
            <p:cNvPr id="106510" name="Group 14"/>
            <p:cNvGrpSpPr/>
            <p:nvPr/>
          </p:nvGrpSpPr>
          <p:grpSpPr bwMode="auto">
            <a:xfrm>
              <a:off x="538" y="1715"/>
              <a:ext cx="4680" cy="6108"/>
              <a:chOff x="215" y="714"/>
              <a:chExt cx="1872" cy="2443"/>
            </a:xfrm>
          </p:grpSpPr>
          <p:sp>
            <p:nvSpPr>
              <p:cNvPr id="106511" name="Text Box 15"/>
              <p:cNvSpPr txBox="1">
                <a:spLocks noChangeArrowheads="1"/>
              </p:cNvSpPr>
              <p:nvPr/>
            </p:nvSpPr>
            <p:spPr bwMode="auto">
              <a:xfrm>
                <a:off x="215" y="2869"/>
                <a:ext cx="17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－控制信号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06512" name="Group 16"/>
              <p:cNvGrpSpPr/>
              <p:nvPr/>
            </p:nvGrpSpPr>
            <p:grpSpPr bwMode="auto">
              <a:xfrm>
                <a:off x="215" y="714"/>
                <a:ext cx="1872" cy="2208"/>
                <a:chOff x="187" y="686"/>
                <a:chExt cx="1872" cy="2208"/>
              </a:xfrm>
            </p:grpSpPr>
            <p:grpSp>
              <p:nvGrpSpPr>
                <p:cNvPr id="106513" name="Group 17"/>
                <p:cNvGrpSpPr/>
                <p:nvPr/>
              </p:nvGrpSpPr>
              <p:grpSpPr bwMode="auto">
                <a:xfrm>
                  <a:off x="187" y="686"/>
                  <a:ext cx="1872" cy="2208"/>
                  <a:chOff x="240" y="1200"/>
                  <a:chExt cx="1872" cy="2208"/>
                </a:xfrm>
              </p:grpSpPr>
              <p:pic>
                <p:nvPicPr>
                  <p:cNvPr id="106514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" y="1574"/>
                    <a:ext cx="1872" cy="18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65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200"/>
                    <a:ext cx="120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电路图为</a:t>
                    </a:r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1065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1" y="1111"/>
                  <a:ext cx="368" cy="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C</a:t>
                  </a:r>
                  <a:endPara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" name="直接连接符 1"/>
            <p:cNvCxnSpPr/>
            <p:nvPr/>
          </p:nvCxnSpPr>
          <p:spPr>
            <a:xfrm>
              <a:off x="2667" y="2850"/>
              <a:ext cx="347" cy="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276600" y="1600200"/>
            <a:ext cx="3429000" cy="459740"/>
            <a:chOff x="5160" y="2520"/>
            <a:chExt cx="5400" cy="724"/>
          </a:xfrm>
        </p:grpSpPr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5160" y="2520"/>
              <a:ext cx="5400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C=0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C=1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 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8384" y="2609"/>
              <a:ext cx="309" cy="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276600" y="3657600"/>
            <a:ext cx="3581400" cy="459740"/>
            <a:chOff x="5160" y="5760"/>
            <a:chExt cx="5640" cy="724"/>
          </a:xfrm>
        </p:grpSpPr>
        <p:sp>
          <p:nvSpPr>
            <p:cNvPr id="106501" name="Text Box 5"/>
            <p:cNvSpPr txBox="1">
              <a:spLocks noChangeArrowheads="1"/>
            </p:cNvSpPr>
            <p:nvPr/>
          </p:nvSpPr>
          <p:spPr bwMode="auto">
            <a:xfrm>
              <a:off x="5160" y="5760"/>
              <a:ext cx="5640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C=1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C=0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 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366" y="5856"/>
              <a:ext cx="309" cy="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utoUpdateAnimBg="0"/>
      <p:bldP spid="106502" grpId="0" autoUpdateAnimBg="0"/>
      <p:bldP spid="106503" grpId="0" autoUpdateAnimBg="0"/>
      <p:bldP spid="106504" grpId="0" autoUpdateAnimBg="0"/>
      <p:bldP spid="106506" grpId="0" autoUpdateAnimBg="0"/>
      <p:bldP spid="106507" grpId="0" autoUpdateAnimBg="0"/>
      <p:bldP spid="106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反相器及开关特性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472113" y="113347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0" y="1628775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工作在截止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夹断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区</a:t>
            </a:r>
            <a:endParaRPr kumimoji="1" lang="zh-CN" altLang="en-US" sz="2400" b="1" i="0" u="none" strike="noStrike" kern="1200" cap="none" spc="0" normalizeH="0" baseline="-30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607050" y="207962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∴V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endParaRPr kumimoji="1" lang="en-US" altLang="zh-CN" sz="2400" b="1" i="0" u="none" strike="noStrike" kern="1200" cap="none" spc="0" normalizeH="0" baseline="-30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66738" y="638175"/>
            <a:ext cx="4413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管开关电路知识回顾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85763" y="4868863"/>
            <a:ext cx="3736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较小时，工作在可变电阻区。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85763" y="5724525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&gt;&gt;R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6028" name="Picture 12" descr="3-3-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014788"/>
            <a:ext cx="4211637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732338" y="2663825"/>
            <a:ext cx="441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较大时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516563" y="3159125"/>
            <a:ext cx="3105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工作在恒流区，此时，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无关</a:t>
            </a:r>
            <a:endParaRPr kumimoji="1" lang="zh-CN" altLang="en-US" sz="2400" b="1" i="0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5516563" y="5994400"/>
            <a:ext cx="2925762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越大，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越小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91672"/>
            <a:ext cx="2411225" cy="25868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86" y="2459824"/>
            <a:ext cx="1943114" cy="1938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14717" y="4338797"/>
            <a:ext cx="601417" cy="33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20235" y="4314170"/>
            <a:ext cx="0" cy="530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66722" y="4844198"/>
            <a:ext cx="319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20235" y="4338797"/>
            <a:ext cx="0" cy="240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0" grpId="0" autoUpdateAnimBg="0"/>
      <p:bldP spid="86021" grpId="0" autoUpdateAnimBg="0"/>
      <p:bldP spid="86026" grpId="0"/>
      <p:bldP spid="86027" grpId="0" autoUpdateAnimBg="0"/>
      <p:bldP spid="86029" grpId="0" autoUpdateAnimBg="0"/>
      <p:bldP spid="86030" grpId="0" autoUpdateAnimBg="0"/>
      <p:bldP spid="860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9263"/>
            <a:ext cx="4076700" cy="588962"/>
          </a:xfrm>
          <a:noFill/>
        </p:spPr>
        <p:txBody>
          <a:bodyPr/>
          <a:lstStyle/>
          <a:p>
            <a:r>
              <a:rPr lang="zh-CN" altLang="en-US" sz="3200" b="1" dirty="0">
                <a:solidFill>
                  <a:srgbClr val="1F08F8"/>
                </a:solidFill>
              </a:rPr>
              <a:t>五、三态输出门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pic>
        <p:nvPicPr>
          <p:cNvPr id="107523" name="Picture 3" descr="3-3-40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28775"/>
            <a:ext cx="4608513" cy="3133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7525" name="Picture 5" descr="3-3-40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0700" y="1989138"/>
            <a:ext cx="2273300" cy="2316162"/>
          </a:xfrm>
          <a:prstGeom prst="rect">
            <a:avLst/>
          </a:prstGeom>
        </p:spPr>
      </p:pic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944563" y="4802188"/>
          <a:ext cx="30321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4137600" imgH="12192000" progId="Equation.DSMT4">
                  <p:embed/>
                </p:oleObj>
              </mc:Choice>
              <mc:Fallback>
                <p:oleObj name="Equation" r:id="rId3" imgW="34137600" imgH="1219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802188"/>
                        <a:ext cx="30321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346575" y="4868863"/>
            <a:ext cx="4545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（应用时，总是接在集成电路的输出端，又称为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输出缓冲器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6846" y="2270658"/>
            <a:ext cx="2209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27774" y="2344300"/>
            <a:ext cx="153423" cy="10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5206" y="3651464"/>
            <a:ext cx="466406" cy="454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95206" y="2270658"/>
            <a:ext cx="466406" cy="454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5206" y="3609991"/>
            <a:ext cx="41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Abadi" panose="020B0604020202020204" pitchFamily="34" charset="0"/>
              </a:rPr>
              <a:t>≥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3889375" cy="858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1F08F8"/>
                </a:solidFill>
              </a:rPr>
              <a:t>三态门的用途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grpSp>
        <p:nvGrpSpPr>
          <p:cNvPr id="108547" name="Group 3"/>
          <p:cNvGrpSpPr/>
          <p:nvPr/>
        </p:nvGrpSpPr>
        <p:grpSpPr bwMode="auto">
          <a:xfrm>
            <a:off x="468313" y="1700213"/>
            <a:ext cx="3524250" cy="4435475"/>
            <a:chOff x="295" y="1071"/>
            <a:chExt cx="2220" cy="2794"/>
          </a:xfrm>
        </p:grpSpPr>
        <p:pic>
          <p:nvPicPr>
            <p:cNvPr id="108548" name="Picture 4" descr="3-3-41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71"/>
              <a:ext cx="2220" cy="2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499" y="3577"/>
              <a:ext cx="164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、接成总线结构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8550" name="Group 6"/>
          <p:cNvGrpSpPr/>
          <p:nvPr/>
        </p:nvGrpSpPr>
        <p:grpSpPr bwMode="auto">
          <a:xfrm>
            <a:off x="5076825" y="2133600"/>
            <a:ext cx="3584575" cy="3600450"/>
            <a:chOff x="3198" y="1344"/>
            <a:chExt cx="2258" cy="2268"/>
          </a:xfrm>
        </p:grpSpPr>
        <p:pic>
          <p:nvPicPr>
            <p:cNvPr id="108551" name="Picture 7" descr="3-3-4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344"/>
              <a:ext cx="2258" cy="2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3475" y="3322"/>
              <a:ext cx="164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、实现双向传输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63" y="177800"/>
            <a:ext cx="4270375" cy="469900"/>
          </a:xfrm>
          <a:ln>
            <a:noFill/>
          </a:ln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b="1" dirty="0">
                <a:solidFill>
                  <a:sysClr val="windowText" lastClr="000000"/>
                </a:solidFill>
              </a:rPr>
              <a:t>CMOS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黑体" panose="02010609060101010101" pitchFamily="49" charset="-122"/>
              </a:rPr>
              <a:t>逻辑门电路的系列</a:t>
            </a:r>
            <a:endParaRPr lang="zh-CN" altLang="en-US" sz="2800" b="1" dirty="0">
              <a:solidFill>
                <a:sysClr val="windowText" lastClr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D639702C-352F-43CE-989D-82DB2C1A5AF7}" type="slidenum">
              <a:rPr lang="en-US" altLang="zh-CN" smtClean="0">
                <a:solidFill>
                  <a:sysClr val="windowText" lastClr="000000"/>
                </a:solidFill>
              </a:rPr>
            </a:fld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00380" y="762000"/>
            <a:ext cx="8162290" cy="12350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）基本的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CC4000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CC4011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与非门）。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）高速的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HCxx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系列。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TTL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兼容的高速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HCTxx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系列。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14338" y="2052638"/>
            <a:ext cx="57785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逻辑门电路主要参数的特点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63538" y="2635250"/>
            <a:ext cx="8780462" cy="326858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lnSpc>
                <a:spcPct val="90000"/>
              </a:lnSpc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lang="en-US" altLang="zh-CN" sz="24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OH</a:t>
            </a:r>
            <a:r>
              <a:rPr lang="zh-CN" altLang="en-US" sz="2400" baseline="-250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min</a:t>
            </a:r>
            <a:r>
              <a:rPr lang="zh-CN" altLang="en-US" sz="2400" baseline="-250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DD</a:t>
            </a:r>
            <a:r>
              <a:rPr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-0.1V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4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OL</a:t>
            </a:r>
            <a:r>
              <a:rPr lang="zh-CN" altLang="en-US" sz="2400" baseline="-250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max</a:t>
            </a:r>
            <a:r>
              <a:rPr lang="zh-CN" altLang="en-US" sz="2400" baseline="-250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=0.1</a:t>
            </a:r>
            <a:r>
              <a:rPr lang="en-US" altLang="zh-CN" sz="24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所以</a:t>
            </a:r>
            <a:r>
              <a:rPr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CMOS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门电路的逻辑摆幅（即高低电平之差）较大。</a:t>
            </a:r>
            <a:endParaRPr lang="zh-CN" altLang="en-US" sz="24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）阈值电压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非门的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max)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0.3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H(min)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0.7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因此，其高、低电平噪声容限均达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0.3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2400" noProof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电路的功耗很小，一般小于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mW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2400" noProof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电路有极高的输入阻抗，故其扇出系数很大，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可达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277812" y="5849203"/>
            <a:ext cx="8951913" cy="83099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门电路功耗低，扇出数大，噪声容限大，开关速度与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TTL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接近，易大规模集成，已成为数字集成电路的发展方向。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7" grpId="0" bldLvl="0" animBg="1" autoUpdateAnimBg="0"/>
      <p:bldP spid="134148" grpId="0" animBg="1" autoUpdateAnimBg="0"/>
      <p:bldP spid="134149" grpId="0" animBg="1" autoUpdateAnimBg="0"/>
      <p:bldP spid="13415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288" y="17463"/>
            <a:ext cx="4795837" cy="569912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</a:rPr>
              <a:t>各种集成门电路性能比较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grpSp>
        <p:nvGrpSpPr>
          <p:cNvPr id="135171" name="Group 3"/>
          <p:cNvGrpSpPr/>
          <p:nvPr/>
        </p:nvGrpSpPr>
        <p:grpSpPr bwMode="auto">
          <a:xfrm>
            <a:off x="355600" y="609600"/>
            <a:ext cx="8428038" cy="6019800"/>
            <a:chOff x="224" y="384"/>
            <a:chExt cx="5309" cy="3792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4708" y="3613"/>
              <a:ext cx="825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与非、或非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4008" y="3613"/>
              <a:ext cx="700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或非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3285" y="3613"/>
              <a:ext cx="723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或非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630" y="3613"/>
              <a:ext cx="655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非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099" y="3613"/>
              <a:ext cx="531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或、或非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1523" y="3613"/>
              <a:ext cx="576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与非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24" y="3613"/>
              <a:ext cx="1299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门电路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基本形式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4708" y="3096"/>
              <a:ext cx="82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3—15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4008" y="3096"/>
              <a:ext cx="70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–20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—24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285" y="3096"/>
              <a:ext cx="72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≤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15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630" y="3096"/>
              <a:ext cx="65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0.8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099" y="3096"/>
              <a:ext cx="531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–5.2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1523" y="3096"/>
              <a:ext cx="576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5.0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24" y="3096"/>
              <a:ext cx="129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电源电压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(V)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4708" y="2809"/>
              <a:ext cx="82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V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D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4008" y="2809"/>
              <a:ext cx="7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3—11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3285" y="2809"/>
              <a:ext cx="7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3—10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2630" y="2809"/>
              <a:ext cx="6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0.6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2099" y="2809"/>
              <a:ext cx="5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0.8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523" y="2809"/>
              <a:ext cx="57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3.3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224" y="2809"/>
              <a:ext cx="1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逻辑摆幅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(V)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4708" y="2292"/>
              <a:ext cx="82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&gt;50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4008" y="2292"/>
              <a:ext cx="70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3285" y="2292"/>
              <a:ext cx="72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2630" y="2292"/>
              <a:ext cx="65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3.0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2099" y="2292"/>
              <a:ext cx="531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1523" y="2292"/>
              <a:ext cx="576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5—12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224" y="2292"/>
              <a:ext cx="129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扇出系数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(N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4708" y="2005"/>
              <a:ext cx="82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4008" y="2005"/>
              <a:ext cx="7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较强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3285" y="2005"/>
              <a:ext cx="7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较强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2630" y="2005"/>
              <a:ext cx="6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弱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2099" y="2005"/>
              <a:ext cx="5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弱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1523" y="2005"/>
              <a:ext cx="57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中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224" y="2005"/>
              <a:ext cx="1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抗干扰能力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4708" y="1488"/>
              <a:ext cx="82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4008" y="1488"/>
              <a:ext cx="70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300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3285" y="1488"/>
              <a:ext cx="72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300—400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2630" y="1488"/>
              <a:ext cx="65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15—20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2099" y="1488"/>
              <a:ext cx="531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1—5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1523" y="1488"/>
              <a:ext cx="576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10—40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224" y="1488"/>
              <a:ext cx="129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传输延迟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(ns)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4708" y="971"/>
              <a:ext cx="82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0.001—0.1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3" name="Rectangle 47"/>
            <p:cNvSpPr>
              <a:spLocks noChangeArrowheads="1"/>
            </p:cNvSpPr>
            <p:nvPr/>
          </p:nvSpPr>
          <p:spPr bwMode="auto">
            <a:xfrm>
              <a:off x="4008" y="971"/>
              <a:ext cx="70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0.2—10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3285" y="971"/>
              <a:ext cx="72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1.0—10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2630" y="971"/>
              <a:ext cx="655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0.05—0.01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2099" y="971"/>
              <a:ext cx="531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50—100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7" name="Rectangle 51"/>
            <p:cNvSpPr>
              <a:spLocks noChangeArrowheads="1"/>
            </p:cNvSpPr>
            <p:nvPr/>
          </p:nvSpPr>
          <p:spPr bwMode="auto">
            <a:xfrm>
              <a:off x="1523" y="971"/>
              <a:ext cx="576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12—22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224" y="971"/>
              <a:ext cx="129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每门功耗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(mw)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4708" y="684"/>
              <a:ext cx="82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CMOS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008" y="684"/>
              <a:ext cx="7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PMOS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3285" y="684"/>
              <a:ext cx="7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NMOS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2630" y="684"/>
              <a:ext cx="6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3" name="Rectangle 57"/>
            <p:cNvSpPr>
              <a:spLocks noChangeArrowheads="1"/>
            </p:cNvSpPr>
            <p:nvPr/>
          </p:nvSpPr>
          <p:spPr bwMode="auto">
            <a:xfrm>
              <a:off x="2099" y="684"/>
              <a:ext cx="53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ECL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4" name="Rectangle 58"/>
            <p:cNvSpPr>
              <a:spLocks noChangeArrowheads="1"/>
            </p:cNvSpPr>
            <p:nvPr/>
          </p:nvSpPr>
          <p:spPr bwMode="auto">
            <a:xfrm>
              <a:off x="1523" y="684"/>
              <a:ext cx="57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TTL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5" name="Rectangle 59"/>
            <p:cNvSpPr>
              <a:spLocks noChangeArrowheads="1"/>
            </p:cNvSpPr>
            <p:nvPr/>
          </p:nvSpPr>
          <p:spPr bwMode="auto">
            <a:xfrm>
              <a:off x="3285" y="397"/>
              <a:ext cx="22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单极型门电路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1523" y="397"/>
              <a:ext cx="176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双极型门电路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224" y="397"/>
              <a:ext cx="1299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分类参数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8" name="Line 62"/>
            <p:cNvSpPr>
              <a:spLocks noChangeShapeType="1"/>
            </p:cNvSpPr>
            <p:nvPr/>
          </p:nvSpPr>
          <p:spPr bwMode="auto">
            <a:xfrm>
              <a:off x="224" y="971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>
              <a:off x="224" y="1488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0" name="Line 64"/>
            <p:cNvSpPr>
              <a:spLocks noChangeShapeType="1"/>
            </p:cNvSpPr>
            <p:nvPr/>
          </p:nvSpPr>
          <p:spPr bwMode="auto">
            <a:xfrm>
              <a:off x="224" y="2005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1" name="Line 65"/>
            <p:cNvSpPr>
              <a:spLocks noChangeShapeType="1"/>
            </p:cNvSpPr>
            <p:nvPr/>
          </p:nvSpPr>
          <p:spPr bwMode="auto">
            <a:xfrm>
              <a:off x="224" y="2292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2" name="Line 66"/>
            <p:cNvSpPr>
              <a:spLocks noChangeShapeType="1"/>
            </p:cNvSpPr>
            <p:nvPr/>
          </p:nvSpPr>
          <p:spPr bwMode="auto">
            <a:xfrm>
              <a:off x="224" y="2809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3" name="Line 67"/>
            <p:cNvSpPr>
              <a:spLocks noChangeShapeType="1"/>
            </p:cNvSpPr>
            <p:nvPr/>
          </p:nvSpPr>
          <p:spPr bwMode="auto">
            <a:xfrm>
              <a:off x="224" y="3096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4" name="Line 68"/>
            <p:cNvSpPr>
              <a:spLocks noChangeShapeType="1"/>
            </p:cNvSpPr>
            <p:nvPr/>
          </p:nvSpPr>
          <p:spPr bwMode="auto">
            <a:xfrm>
              <a:off x="224" y="3613"/>
              <a:ext cx="5309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>
              <a:off x="1523" y="397"/>
              <a:ext cx="0" cy="377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6" name="Line 70"/>
            <p:cNvSpPr>
              <a:spLocks noChangeShapeType="1"/>
            </p:cNvSpPr>
            <p:nvPr/>
          </p:nvSpPr>
          <p:spPr bwMode="auto">
            <a:xfrm>
              <a:off x="3285" y="397"/>
              <a:ext cx="0" cy="377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7" name="Line 71"/>
            <p:cNvSpPr>
              <a:spLocks noChangeShapeType="1"/>
            </p:cNvSpPr>
            <p:nvPr/>
          </p:nvSpPr>
          <p:spPr bwMode="auto">
            <a:xfrm>
              <a:off x="224" y="397"/>
              <a:ext cx="5309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8" name="Line 72"/>
            <p:cNvSpPr>
              <a:spLocks noChangeShapeType="1"/>
            </p:cNvSpPr>
            <p:nvPr/>
          </p:nvSpPr>
          <p:spPr bwMode="auto">
            <a:xfrm>
              <a:off x="224" y="397"/>
              <a:ext cx="0" cy="3779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>
              <a:off x="5533" y="397"/>
              <a:ext cx="0" cy="3779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>
              <a:off x="224" y="4176"/>
              <a:ext cx="5309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>
              <a:off x="1523" y="684"/>
              <a:ext cx="4010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2" name="Line 76"/>
            <p:cNvSpPr>
              <a:spLocks noChangeShapeType="1"/>
            </p:cNvSpPr>
            <p:nvPr/>
          </p:nvSpPr>
          <p:spPr bwMode="auto">
            <a:xfrm>
              <a:off x="2099" y="684"/>
              <a:ext cx="0" cy="349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3" name="Line 77"/>
            <p:cNvSpPr>
              <a:spLocks noChangeShapeType="1"/>
            </p:cNvSpPr>
            <p:nvPr/>
          </p:nvSpPr>
          <p:spPr bwMode="auto">
            <a:xfrm>
              <a:off x="2630" y="684"/>
              <a:ext cx="0" cy="349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>
              <a:off x="4008" y="684"/>
              <a:ext cx="0" cy="349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5" name="Line 79"/>
            <p:cNvSpPr>
              <a:spLocks noChangeShapeType="1"/>
            </p:cNvSpPr>
            <p:nvPr/>
          </p:nvSpPr>
          <p:spPr bwMode="auto">
            <a:xfrm>
              <a:off x="4708" y="684"/>
              <a:ext cx="0" cy="349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136" name="Line 80"/>
            <p:cNvSpPr>
              <a:spLocks noChangeShapeType="1"/>
            </p:cNvSpPr>
            <p:nvPr/>
          </p:nvSpPr>
          <p:spPr bwMode="auto">
            <a:xfrm>
              <a:off x="305" y="384"/>
              <a:ext cx="1209" cy="61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16013" y="324010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电路与</a:t>
            </a:r>
            <a:r>
              <a:rPr lang="en-US" altLang="zh-CN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32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电路的接口电路</a:t>
            </a:r>
            <a:endParaRPr lang="zh-CN" altLang="en-US" sz="3200" dirty="0">
              <a:solidFill>
                <a:srgbClr val="1F0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079287" y="2411014"/>
            <a:ext cx="7543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驱动门       负载门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OH(min)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  V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IH(min)    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OL(max) 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IL(max)     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I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OH(max)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IH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(max)   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OL(max)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(max)  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分别表示负载电流中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IH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的个数。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865403" y="2636837"/>
          <a:ext cx="3427412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1" imgW="2811145" imgH="2176145" progId="Visio.Drawing.11">
                  <p:embed/>
                </p:oleObj>
              </mc:Choice>
              <mc:Fallback>
                <p:oleObj name="Visio" r:id="rId1" imgW="2811145" imgH="217614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03" y="2636837"/>
                        <a:ext cx="3427412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06580" y="1008311"/>
            <a:ext cx="7413193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当需要将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门两种器件互相连接时，驱动门与负载门之间必须满足以下关系：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6580" y="5579278"/>
            <a:ext cx="8084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分别表示负载电流中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7710975" cy="588136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TTL</a:t>
            </a:r>
            <a:r>
              <a:rPr lang="zh-CN" altLang="en-US" sz="3200" dirty="0"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</a:rPr>
              <a:t>CMOS</a:t>
            </a:r>
            <a:r>
              <a:rPr lang="zh-CN" altLang="en-US" sz="3200" dirty="0">
                <a:latin typeface="Times New Roman" panose="02020603050405020304" pitchFamily="18" charset="0"/>
              </a:rPr>
              <a:t>电路的输入、输出特性参数</a:t>
            </a:r>
            <a:endParaRPr lang="zh-CN" altLang="en-US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4" name="Picture 7" descr="G2-5-1b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9F8F3"/>
              </a:clrFrom>
              <a:clrTo>
                <a:srgbClr val="F9F8F3">
                  <a:alpha val="0"/>
                </a:srgbClr>
              </a:clrTo>
            </a:clrChange>
            <a:lum bright="-48000" contras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7492"/>
          <a:stretch>
            <a:fillRect/>
          </a:stretch>
        </p:blipFill>
        <p:spPr bwMode="auto">
          <a:xfrm>
            <a:off x="469900" y="1411288"/>
            <a:ext cx="8494713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5148263" y="4149725"/>
            <a:ext cx="1944687" cy="3587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885113" y="4149725"/>
            <a:ext cx="574675" cy="358775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411413" y="2492375"/>
            <a:ext cx="1944687" cy="3587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TTL</a:t>
            </a:r>
            <a:r>
              <a:rPr lang="zh-CN" altLang="en-US" dirty="0">
                <a:latin typeface="+mn-lt"/>
                <a:ea typeface="+mn-ea"/>
              </a:rPr>
              <a:t>与</a:t>
            </a:r>
            <a:r>
              <a:rPr lang="en-US" altLang="zh-CN" dirty="0">
                <a:latin typeface="+mn-lt"/>
                <a:ea typeface="+mn-ea"/>
              </a:rPr>
              <a:t>CMOS</a:t>
            </a:r>
            <a:r>
              <a:rPr lang="zh-CN" altLang="en-US" dirty="0">
                <a:latin typeface="+mn-lt"/>
                <a:ea typeface="+mn-ea"/>
              </a:rPr>
              <a:t>门电路的互连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18944"/>
            <a:ext cx="8153273" cy="56446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/>
              <a:t>由表可见，当采用﹢</a:t>
            </a:r>
            <a:r>
              <a:rPr lang="en-US" altLang="zh-CN" sz="2800" dirty="0"/>
              <a:t>5V</a:t>
            </a:r>
            <a:r>
              <a:rPr lang="zh-CN" altLang="en-US" sz="2800" dirty="0"/>
              <a:t>电源电压时，</a:t>
            </a:r>
            <a:r>
              <a:rPr lang="en-US" altLang="zh-CN" sz="2800" dirty="0"/>
              <a:t>TTL</a:t>
            </a:r>
            <a:r>
              <a:rPr lang="zh-CN" altLang="en-US" sz="2800" dirty="0"/>
              <a:t>与</a:t>
            </a:r>
            <a:r>
              <a:rPr lang="en-US" altLang="zh-CN" sz="2800" dirty="0"/>
              <a:t>CMOS</a:t>
            </a:r>
            <a:r>
              <a:rPr lang="zh-CN" altLang="en-US" sz="2800" dirty="0"/>
              <a:t>的电平基本上是兼容的。</a:t>
            </a:r>
            <a:endParaRPr lang="zh-CN" altLang="en-US" sz="2800" dirty="0"/>
          </a:p>
          <a:p>
            <a:pPr>
              <a:lnSpc>
                <a:spcPct val="160000"/>
              </a:lnSpc>
            </a:pPr>
            <a:r>
              <a:rPr lang="zh-CN" altLang="en-US" sz="2800" dirty="0">
                <a:solidFill>
                  <a:schemeClr val="accent1"/>
                </a:solidFill>
              </a:rPr>
              <a:t>  </a:t>
            </a:r>
            <a:r>
              <a:rPr lang="zh-CN" altLang="zh-CN" sz="2800" dirty="0">
                <a:solidFill>
                  <a:schemeClr val="accent1"/>
                </a:solidFill>
              </a:rPr>
              <a:t>●</a:t>
            </a:r>
            <a:r>
              <a:rPr lang="zh-CN" altLang="en-US" sz="2800" dirty="0"/>
              <a:t>当用</a:t>
            </a:r>
            <a:r>
              <a:rPr lang="en-US" altLang="zh-CN" sz="2800" dirty="0"/>
              <a:t>CMOS</a:t>
            </a:r>
            <a:r>
              <a:rPr lang="zh-CN" altLang="en-US" sz="2800" dirty="0"/>
              <a:t>驱动</a:t>
            </a:r>
            <a:r>
              <a:rPr lang="en-US" altLang="zh-CN" sz="2800" dirty="0"/>
              <a:t>TTL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pPr>
              <a:lnSpc>
                <a:spcPct val="160000"/>
              </a:lnSpc>
            </a:pPr>
            <a:r>
              <a:rPr lang="en-US" altLang="zh-CN" sz="2800" dirty="0"/>
              <a:t>CMOS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OH,min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=4.9V</a:t>
            </a:r>
            <a:r>
              <a:rPr lang="zh-CN" altLang="en-US" sz="2800" dirty="0"/>
              <a:t>，而</a:t>
            </a:r>
            <a:r>
              <a:rPr lang="en-US" altLang="zh-CN" sz="2800" dirty="0"/>
              <a:t>TTL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IH,min</a:t>
            </a:r>
            <a:r>
              <a:rPr lang="en-US" altLang="zh-CN" sz="2800" dirty="0"/>
              <a:t> = 2.0 V</a:t>
            </a:r>
            <a:r>
              <a:rPr lang="zh-CN" altLang="en-US" sz="2800" dirty="0"/>
              <a:t>，</a:t>
            </a:r>
            <a:r>
              <a:rPr lang="en-US" altLang="zh-CN" sz="2800" dirty="0"/>
              <a:t>CMOS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OLmax</a:t>
            </a:r>
            <a:r>
              <a:rPr lang="en-US" altLang="zh-CN" sz="2800" dirty="0"/>
              <a:t> = 0.1 V</a:t>
            </a:r>
            <a:r>
              <a:rPr lang="zh-CN" altLang="en-US" sz="2800" dirty="0"/>
              <a:t>，而</a:t>
            </a:r>
            <a:r>
              <a:rPr lang="en-US" altLang="zh-CN" sz="2800" dirty="0"/>
              <a:t>TTL     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IL,max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= 0.8 V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60000"/>
              </a:lnSpc>
            </a:pPr>
            <a:r>
              <a:rPr lang="zh-CN" altLang="en-US" sz="2800" dirty="0">
                <a:solidFill>
                  <a:srgbClr val="FF0066"/>
                </a:solidFill>
              </a:rPr>
              <a:t>  </a:t>
            </a:r>
            <a:r>
              <a:rPr lang="zh-CN" altLang="zh-CN" sz="2800" dirty="0">
                <a:solidFill>
                  <a:schemeClr val="accent1"/>
                </a:solidFill>
              </a:rPr>
              <a:t>●</a:t>
            </a:r>
            <a:r>
              <a:rPr lang="zh-CN" altLang="en-US" sz="2800" dirty="0"/>
              <a:t>当用</a:t>
            </a:r>
            <a:r>
              <a:rPr lang="en-US" altLang="zh-CN" sz="2800" dirty="0"/>
              <a:t>TTL</a:t>
            </a:r>
            <a:r>
              <a:rPr lang="zh-CN" altLang="en-US" sz="2800" dirty="0"/>
              <a:t>驱动</a:t>
            </a:r>
            <a:r>
              <a:rPr lang="en-US" altLang="zh-CN" sz="2800" dirty="0"/>
              <a:t>CMOS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pPr>
              <a:lnSpc>
                <a:spcPct val="160000"/>
              </a:lnSpc>
            </a:pPr>
            <a:r>
              <a:rPr lang="en-US" altLang="zh-CN" sz="2800" dirty="0"/>
              <a:t>TTL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OL,max</a:t>
            </a:r>
            <a:r>
              <a:rPr lang="en-US" altLang="zh-CN" sz="2800" dirty="0"/>
              <a:t> = 0.4 V</a:t>
            </a:r>
            <a:r>
              <a:rPr lang="zh-CN" altLang="en-US" sz="2800" dirty="0"/>
              <a:t>，而</a:t>
            </a:r>
            <a:r>
              <a:rPr lang="en-US" altLang="zh-CN" sz="2800" dirty="0"/>
              <a:t>CMOS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IL,max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= 1.5V</a:t>
            </a:r>
            <a:r>
              <a:rPr lang="zh-CN" altLang="en-US" sz="2800" dirty="0"/>
              <a:t>可以满足需求</a:t>
            </a:r>
            <a:endParaRPr lang="en-US" altLang="zh-CN" sz="2800" dirty="0"/>
          </a:p>
          <a:p>
            <a:pPr>
              <a:lnSpc>
                <a:spcPct val="160000"/>
              </a:lnSpc>
            </a:pPr>
            <a:r>
              <a:rPr lang="zh-CN" altLang="en-US" sz="2800" dirty="0"/>
              <a:t>但</a:t>
            </a:r>
            <a:r>
              <a:rPr lang="zh-CN" altLang="en-US" sz="2800" dirty="0">
                <a:solidFill>
                  <a:srgbClr val="E61CC0"/>
                </a:solidFill>
              </a:rPr>
              <a:t>当</a:t>
            </a:r>
            <a:r>
              <a:rPr lang="en-US" altLang="zh-CN" sz="2800" dirty="0">
                <a:solidFill>
                  <a:srgbClr val="E61CC0"/>
                </a:solidFill>
              </a:rPr>
              <a:t>TTL</a:t>
            </a:r>
            <a:r>
              <a:rPr lang="zh-CN" altLang="en-US" sz="2800" dirty="0">
                <a:solidFill>
                  <a:srgbClr val="E61CC0"/>
                </a:solidFill>
              </a:rPr>
              <a:t>的</a:t>
            </a:r>
            <a:r>
              <a:rPr lang="en-US" altLang="zh-CN" sz="2800" dirty="0" err="1">
                <a:solidFill>
                  <a:srgbClr val="E61CC0"/>
                </a:solidFill>
              </a:rPr>
              <a:t>U</a:t>
            </a:r>
            <a:r>
              <a:rPr lang="en-US" altLang="zh-CN" sz="2800" baseline="-25000" dirty="0" err="1">
                <a:solidFill>
                  <a:srgbClr val="E61CC0"/>
                </a:solidFill>
              </a:rPr>
              <a:t>OH,min</a:t>
            </a:r>
            <a:r>
              <a:rPr lang="en-US" altLang="zh-CN" sz="2800" baseline="-25000" dirty="0">
                <a:solidFill>
                  <a:srgbClr val="E61CC0"/>
                </a:solidFill>
              </a:rPr>
              <a:t> </a:t>
            </a:r>
            <a:r>
              <a:rPr lang="en-US" altLang="zh-CN" sz="2800" dirty="0">
                <a:solidFill>
                  <a:srgbClr val="E61CC0"/>
                </a:solidFill>
              </a:rPr>
              <a:t>=2.4 V</a:t>
            </a:r>
            <a:r>
              <a:rPr lang="zh-CN" altLang="en-US" sz="2800" dirty="0">
                <a:solidFill>
                  <a:srgbClr val="E61CC0"/>
                </a:solidFill>
              </a:rPr>
              <a:t>时，</a:t>
            </a:r>
            <a:r>
              <a:rPr lang="en-US" altLang="zh-CN" sz="2800" dirty="0">
                <a:solidFill>
                  <a:srgbClr val="E61CC0"/>
                </a:solidFill>
              </a:rPr>
              <a:t>CMOS</a:t>
            </a:r>
            <a:r>
              <a:rPr lang="zh-CN" altLang="en-US" sz="2800" dirty="0">
                <a:solidFill>
                  <a:srgbClr val="E61CC0"/>
                </a:solidFill>
              </a:rPr>
              <a:t>的</a:t>
            </a:r>
            <a:r>
              <a:rPr lang="en-US" altLang="zh-CN" sz="2800" dirty="0" err="1">
                <a:solidFill>
                  <a:srgbClr val="E61CC0"/>
                </a:solidFill>
              </a:rPr>
              <a:t>U</a:t>
            </a:r>
            <a:r>
              <a:rPr lang="en-US" altLang="zh-CN" sz="2800" baseline="-25000" dirty="0" err="1">
                <a:solidFill>
                  <a:srgbClr val="E61CC0"/>
                </a:solidFill>
              </a:rPr>
              <a:t>IH,min</a:t>
            </a:r>
            <a:r>
              <a:rPr lang="en-US" altLang="zh-CN" sz="2800" dirty="0">
                <a:solidFill>
                  <a:srgbClr val="E61CC0"/>
                </a:solidFill>
              </a:rPr>
              <a:t> = 3.5 V</a:t>
            </a:r>
            <a:r>
              <a:rPr lang="zh-CN" altLang="en-US" sz="2800" dirty="0"/>
              <a:t>，在此种情况下</a:t>
            </a:r>
            <a:r>
              <a:rPr lang="en-US" altLang="zh-CN" sz="2800" dirty="0">
                <a:solidFill>
                  <a:srgbClr val="E61CC0"/>
                </a:solidFill>
              </a:rPr>
              <a:t>TTL</a:t>
            </a:r>
            <a:r>
              <a:rPr lang="zh-CN" altLang="en-US" sz="2800" dirty="0">
                <a:solidFill>
                  <a:srgbClr val="E61CC0"/>
                </a:solidFill>
              </a:rPr>
              <a:t>不能直接驱动</a:t>
            </a:r>
            <a:r>
              <a:rPr lang="en-US" altLang="zh-CN" sz="2800" dirty="0">
                <a:solidFill>
                  <a:srgbClr val="E61CC0"/>
                </a:solidFill>
              </a:rPr>
              <a:t>CMOS</a:t>
            </a:r>
            <a:r>
              <a:rPr lang="zh-CN" altLang="en-US" sz="2800" dirty="0"/>
              <a:t>，此时可在</a:t>
            </a:r>
            <a:r>
              <a:rPr lang="en-US" altLang="zh-CN" sz="2800" dirty="0"/>
              <a:t>TTL</a:t>
            </a:r>
            <a:r>
              <a:rPr lang="zh-CN" altLang="en-US" sz="2800" dirty="0"/>
              <a:t>输出端与电源之间</a:t>
            </a:r>
            <a:r>
              <a:rPr lang="zh-CN" altLang="en-US" sz="2800" i="1" dirty="0">
                <a:solidFill>
                  <a:srgbClr val="1F08F8"/>
                </a:solidFill>
              </a:rPr>
              <a:t>接上拉电阻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>
                <a:latin typeface="+mn-lt"/>
                <a:ea typeface="+mn-ea"/>
              </a:rPr>
            </a:fld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2195513" y="1916113"/>
            <a:ext cx="4105275" cy="4032250"/>
            <a:chOff x="1383" y="1207"/>
            <a:chExt cx="2586" cy="2540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383" y="1207"/>
            <a:ext cx="2586" cy="2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Visio" r:id="rId1" imgW="3310255" imgH="3234055" progId="Visio.Drawing.11">
                    <p:embed/>
                  </p:oleObj>
                </mc:Choice>
                <mc:Fallback>
                  <p:oleObj name="Visio" r:id="rId1" imgW="3310255" imgH="3234055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207"/>
                          <a:ext cx="2586" cy="2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2381" y="220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P</a:t>
              </a:r>
              <a:endPara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167462" y="240289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、用</a:t>
            </a: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电路驱动</a:t>
            </a: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  <a:endParaRPr kumimoji="1" lang="zh-CN" altLang="en-US" sz="2800" b="1" dirty="0">
              <a:solidFill>
                <a:srgbClr val="1F08F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990600" y="34909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990600" y="1270719"/>
            <a:ext cx="7710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例：用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电路驱动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4000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74HC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kumimoji="1"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6300788" y="3860800"/>
            <a:ext cx="1871662" cy="504825"/>
          </a:xfrm>
          <a:prstGeom prst="wedgeRoundRectCallout">
            <a:avLst>
              <a:gd name="adj1" fmla="val -117005"/>
              <a:gd name="adj2" fmla="val 129875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74HCT?</a:t>
            </a:r>
            <a:endParaRPr kumimoji="1"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556000" y="2559050"/>
            <a:ext cx="799976" cy="79057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619250" y="6015038"/>
            <a:ext cx="597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用接入上拉电阻提高</a:t>
            </a:r>
            <a:r>
              <a:rPr kumimoji="1"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输出的高电平</a:t>
            </a:r>
            <a:endParaRPr kumimoji="1"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6" name="AutoShape 16"/>
          <p:cNvSpPr/>
          <p:nvPr/>
        </p:nvSpPr>
        <p:spPr bwMode="auto">
          <a:xfrm>
            <a:off x="755650" y="4581525"/>
            <a:ext cx="2087563" cy="546100"/>
          </a:xfrm>
          <a:prstGeom prst="borderCallout2">
            <a:avLst>
              <a:gd name="adj1" fmla="val 20931"/>
              <a:gd name="adj2" fmla="val 103648"/>
              <a:gd name="adj3" fmla="val 20931"/>
              <a:gd name="adj4" fmla="val 121370"/>
              <a:gd name="adj5" fmla="val -202616"/>
              <a:gd name="adj6" fmla="val 139773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耐压可达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30V</a:t>
            </a:r>
            <a:endParaRPr kumimoji="1"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137" name="Group 17"/>
          <p:cNvGrpSpPr/>
          <p:nvPr/>
        </p:nvGrpSpPr>
        <p:grpSpPr bwMode="auto">
          <a:xfrm>
            <a:off x="2843213" y="3068638"/>
            <a:ext cx="433387" cy="792162"/>
            <a:chOff x="4785" y="1434"/>
            <a:chExt cx="273" cy="499"/>
          </a:xfrm>
        </p:grpSpPr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785" y="1434"/>
              <a:ext cx="273" cy="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4785" y="143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ea typeface="黑体" panose="02010609060101010101" pitchFamily="49" charset="-122"/>
                </a:rPr>
                <a:t>&amp;</a:t>
              </a:r>
              <a:endParaRPr lang="en-US" altLang="zh-CN" sz="2400" b="1" dirty="0">
                <a:ea typeface="黑体" panose="02010609060101010101" pitchFamily="49" charset="-122"/>
              </a:endParaRPr>
            </a:p>
          </p:txBody>
        </p:sp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859338" y="1905000"/>
            <a:ext cx="208914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VDD=+15V</a:t>
            </a: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  <p:bldP spid="5136" grpId="0" animBg="1"/>
      <p:bldP spid="51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70277" y="266411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、用</a:t>
            </a: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电路驱动 </a:t>
            </a: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  <a:endParaRPr kumimoji="1" lang="zh-CN" altLang="en-US" sz="2800" b="1" dirty="0">
              <a:solidFill>
                <a:srgbClr val="1F08F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9" name="Picture 7" descr="G2-5-1b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9F8F3"/>
              </a:clrFrom>
              <a:clrTo>
                <a:srgbClr val="F9F8F3">
                  <a:alpha val="0"/>
                </a:srgbClr>
              </a:clrTo>
            </a:clrChange>
            <a:lum bright="-48000" contras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7492"/>
          <a:stretch>
            <a:fillRect/>
          </a:stretch>
        </p:blipFill>
        <p:spPr bwMode="auto">
          <a:xfrm>
            <a:off x="469900" y="1411288"/>
            <a:ext cx="8494713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5012373" y="3747294"/>
            <a:ext cx="1944687" cy="3587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41893" y="5367655"/>
            <a:ext cx="1944687" cy="3587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3352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70277" y="266411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、用</a:t>
            </a: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电路驱动 </a:t>
            </a:r>
            <a:r>
              <a:rPr kumimoji="1" lang="en-US" altLang="zh-CN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kumimoji="1" lang="zh-CN" altLang="en-US" sz="2800" b="1" dirty="0">
                <a:solidFill>
                  <a:srgbClr val="1F08F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  <a:endParaRPr kumimoji="1" lang="zh-CN" altLang="en-US" sz="2800" b="1" dirty="0">
              <a:solidFill>
                <a:srgbClr val="1F08F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00113" y="1557338"/>
            <a:ext cx="6913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例：用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4000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电路驱动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r>
              <a:rPr kumimoji="1"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kumimoji="1"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6551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：将同一个封装内的门电路</a:t>
            </a:r>
            <a:r>
              <a:rPr kumimoji="1" lang="zh-CN" alt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并联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使用。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" name="Picture 10" descr="G2-5-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81288"/>
            <a:ext cx="8208963" cy="27638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85763" y="684213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管开关特性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22288" y="3743325"/>
            <a:ext cx="32416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开启电压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)P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间加负电压且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| &gt; |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管导通。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7044" name="Group 4"/>
          <p:cNvGrpSpPr/>
          <p:nvPr/>
        </p:nvGrpSpPr>
        <p:grpSpPr bwMode="auto">
          <a:xfrm>
            <a:off x="4032250" y="1223963"/>
            <a:ext cx="3505200" cy="1066800"/>
            <a:chOff x="2064" y="1200"/>
            <a:chExt cx="2208" cy="672"/>
          </a:xfrm>
        </p:grpSpPr>
        <p:sp>
          <p:nvSpPr>
            <p:cNvPr id="87045" name="Text Box 5"/>
            <p:cNvSpPr txBox="1">
              <a:spLocks noChangeArrowheads="1"/>
            </p:cNvSpPr>
            <p:nvPr/>
          </p:nvSpPr>
          <p:spPr bwMode="auto">
            <a:xfrm>
              <a:off x="2064" y="1200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GS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|</a:t>
              </a:r>
              <a:r>
                <a:rPr kumimoji="1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&lt; | V</a:t>
              </a:r>
              <a:r>
                <a:rPr kumimoji="1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GS(</a:t>
              </a:r>
              <a:r>
                <a:rPr kumimoji="1" lang="en-US" altLang="zh-CN" sz="2400" b="1" i="0" u="none" strike="noStrike" kern="1200" cap="none" spc="0" normalizeH="0" baseline="-3000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th</a:t>
              </a:r>
              <a:r>
                <a:rPr kumimoji="1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)P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|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2208" y="1584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MOS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工作在截止区</a:t>
              </a:r>
              <a:endParaRPr kumimoji="1" lang="zh-CN" altLang="en-US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302125" y="2708275"/>
            <a:ext cx="3690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 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|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|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较大时，工作在恒流区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076700" y="4014788"/>
            <a:ext cx="39608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 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|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GS(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|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较小时，工作在可变电阻区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7049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2479638" y="1701801"/>
          <a:ext cx="16764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1" imgW="1602740" imgH="1720850" progId="Visio.Drawing.11">
                  <p:embed/>
                </p:oleObj>
              </mc:Choice>
              <mc:Fallback>
                <p:oleObj name="Visio" r:id="rId1" imgW="1602740" imgH="1720850" progId="Visio.Drawing.11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38" y="1701801"/>
                        <a:ext cx="1676400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1701801"/>
            <a:ext cx="2346075" cy="1766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3" grpId="0"/>
      <p:bldP spid="87047" grpId="0"/>
      <p:bldP spid="870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3352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78779" y="323057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：在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电路的输出端增加一级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驱动器。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Group 8"/>
          <p:cNvGrpSpPr/>
          <p:nvPr/>
        </p:nvGrpSpPr>
        <p:grpSpPr bwMode="auto">
          <a:xfrm>
            <a:off x="1331913" y="1341438"/>
            <a:ext cx="6408737" cy="3340100"/>
            <a:chOff x="839" y="1117"/>
            <a:chExt cx="4037" cy="2104"/>
          </a:xfrm>
        </p:grpSpPr>
        <p:pic>
          <p:nvPicPr>
            <p:cNvPr id="7" name="Picture 9" descr="G2-5-5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4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117"/>
              <a:ext cx="4037" cy="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245" y="1253"/>
              <a:ext cx="771" cy="113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331913" y="4797425"/>
            <a:ext cx="6769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CC4010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  I</a:t>
            </a:r>
            <a:r>
              <a: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&gt;3.2mA,    m=2;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CC40107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驱动器）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I</a:t>
            </a:r>
            <a:r>
              <a:rPr kumimoji="1"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&gt;16mA,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m=10.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DD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=+5V.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348773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73163" y="343694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：使用分立元件接口电路实现电流扩展。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Group 8"/>
          <p:cNvGrpSpPr/>
          <p:nvPr/>
        </p:nvGrpSpPr>
        <p:grpSpPr bwMode="auto">
          <a:xfrm>
            <a:off x="1619250" y="1628775"/>
            <a:ext cx="6408738" cy="4618038"/>
            <a:chOff x="1020" y="1026"/>
            <a:chExt cx="4037" cy="2909"/>
          </a:xfrm>
        </p:grpSpPr>
        <p:pic>
          <p:nvPicPr>
            <p:cNvPr id="7" name="Picture 9" descr="G2-5-6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026"/>
              <a:ext cx="4037" cy="2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426" y="3612"/>
              <a:ext cx="11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ea typeface="黑体" panose="02010609060101010101" pitchFamily="49" charset="-122"/>
                </a:rPr>
                <a:t>接口电路</a:t>
              </a:r>
              <a:endParaRPr lang="zh-CN" altLang="en-US" sz="2400" b="1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55650" y="1557338"/>
            <a:ext cx="2808288" cy="504825"/>
          </a:xfrm>
          <a:prstGeom prst="wedgeRoundRectCallout">
            <a:avLst>
              <a:gd name="adj1" fmla="val 105227"/>
              <a:gd name="adj2" fmla="val 311005"/>
              <a:gd name="adj3" fmla="val 16667"/>
            </a:avLst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工作在开关状态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492500" y="3933825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651500" y="3429000"/>
            <a:ext cx="865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003800" y="234950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364163" y="3500438"/>
            <a:ext cx="0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708400" y="3716338"/>
          <a:ext cx="577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2" imgW="127635" imgH="161925" progId="Equation.3">
                  <p:embed/>
                </p:oleObj>
              </mc:Choice>
              <mc:Fallback>
                <p:oleObj name="公式" r:id="rId2" imgW="127635" imgH="1619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5778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5724525" y="3284538"/>
          <a:ext cx="55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4" imgW="104140" imgH="161925" progId="Equation.3">
                  <p:embed/>
                </p:oleObj>
              </mc:Choice>
              <mc:Fallback>
                <p:oleObj name="公式" r:id="rId4" imgW="104140" imgH="1619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84538"/>
                        <a:ext cx="558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4284663" y="1989138"/>
          <a:ext cx="81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6" imgW="156210" imgH="185420" progId="Equation.3">
                  <p:embed/>
                </p:oleObj>
              </mc:Choice>
              <mc:Fallback>
                <p:oleObj name="公式" r:id="rId6" imgW="156210" imgH="1854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81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5364163" y="3933825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8" imgW="115570" imgH="173355" progId="Equation.3">
                  <p:embed/>
                </p:oleObj>
              </mc:Choice>
              <mc:Fallback>
                <p:oleObj name="公式" r:id="rId8" imgW="115570" imgH="17335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933825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7160" y="348773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7"/>
          <p:cNvGrpSpPr/>
          <p:nvPr/>
        </p:nvGrpSpPr>
        <p:grpSpPr bwMode="auto">
          <a:xfrm>
            <a:off x="46673" y="908050"/>
            <a:ext cx="6121400" cy="581025"/>
            <a:chOff x="567" y="572"/>
            <a:chExt cx="3856" cy="366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67" y="618"/>
              <a:ext cx="3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ea typeface="楷体" panose="02010609060101010101" pitchFamily="49" charset="-122"/>
                </a:rPr>
                <a:t>当                 时，三极管截止，此时：</a:t>
              </a:r>
              <a:endParaRPr lang="zh-CN" altLang="en-US" sz="2400" b="0">
                <a:ea typeface="楷体" panose="02010609060101010101" pitchFamily="49" charset="-122"/>
              </a:endParaRPr>
            </a:p>
          </p:txBody>
        </p: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839" y="572"/>
            <a:ext cx="81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公式" r:id="rId1" imgW="481965" imgH="215900" progId="Equation.3">
                    <p:embed/>
                  </p:oleObj>
                </mc:Choice>
                <mc:Fallback>
                  <p:oleObj name="公式" r:id="rId1" imgW="481965" imgH="215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572"/>
                          <a:ext cx="81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270635" y="1628775"/>
          <a:ext cx="40084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3" imgW="1059180" imgH="191135" progId="Equation.3">
                  <p:embed/>
                </p:oleObj>
              </mc:Choice>
              <mc:Fallback>
                <p:oleObj name="公式" r:id="rId3" imgW="1059180" imgH="1911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35" y="1628775"/>
                        <a:ext cx="40084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/>
          <p:nvPr/>
        </p:nvGrpSpPr>
        <p:grpSpPr bwMode="auto">
          <a:xfrm>
            <a:off x="46673" y="2420938"/>
            <a:ext cx="6121400" cy="581025"/>
            <a:chOff x="567" y="1706"/>
            <a:chExt cx="3856" cy="366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67" y="1752"/>
              <a:ext cx="3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ea typeface="楷体" panose="02010609060101010101" pitchFamily="49" charset="-122"/>
                </a:rPr>
                <a:t>当                 时，三极管饱和导通，此时：</a:t>
              </a:r>
              <a:endParaRPr lang="zh-CN" altLang="en-US" sz="2400" b="0">
                <a:ea typeface="楷体" panose="02010609060101010101" pitchFamily="49" charset="-122"/>
              </a:endParaRPr>
            </a:p>
          </p:txBody>
        </p:sp>
        <p:graphicFrame>
          <p:nvGraphicFramePr>
            <p:cNvPr id="11" name="Object 13"/>
            <p:cNvGraphicFramePr>
              <a:graphicFrameLocks noChangeAspect="1"/>
            </p:cNvGraphicFramePr>
            <p:nvPr/>
          </p:nvGraphicFramePr>
          <p:xfrm>
            <a:off x="818" y="1706"/>
            <a:ext cx="86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公式" r:id="rId5" imgW="508000" imgH="215900" progId="Equation.3">
                    <p:embed/>
                  </p:oleObj>
                </mc:Choice>
                <mc:Fallback>
                  <p:oleObj name="公式" r:id="rId5" imgW="5080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706"/>
                          <a:ext cx="860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2313305" y="2654300"/>
          <a:ext cx="281241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7" imgW="850900" imgH="469900" progId="Equation.3">
                  <p:embed/>
                </p:oleObj>
              </mc:Choice>
              <mc:Fallback>
                <p:oleObj name="公式" r:id="rId7" imgW="8509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305" y="2654300"/>
                        <a:ext cx="281241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955834" y="4024471"/>
          <a:ext cx="5452745" cy="148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9" imgW="1688465" imgH="457200" progId="Equation.3">
                  <p:embed/>
                </p:oleObj>
              </mc:Choice>
              <mc:Fallback>
                <p:oleObj name="公式" r:id="rId9" imgW="1688465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834" y="4024471"/>
                        <a:ext cx="5452745" cy="148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2780348" y="5410200"/>
          <a:ext cx="14208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11" imgW="375920" imgH="173355" progId="Equation.3">
                  <p:embed/>
                </p:oleObj>
              </mc:Choice>
              <mc:Fallback>
                <p:oleObj name="公式" r:id="rId11" imgW="375920" imgH="17335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348" y="5410200"/>
                        <a:ext cx="142081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5" name="Group 8"/>
          <p:cNvGrpSpPr/>
          <p:nvPr/>
        </p:nvGrpSpPr>
        <p:grpSpPr bwMode="auto">
          <a:xfrm>
            <a:off x="5275579" y="648493"/>
            <a:ext cx="3821748" cy="2689225"/>
            <a:chOff x="1020" y="1026"/>
            <a:chExt cx="4037" cy="2909"/>
          </a:xfrm>
        </p:grpSpPr>
        <p:pic>
          <p:nvPicPr>
            <p:cNvPr id="16" name="Picture 9" descr="G2-5-6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026"/>
              <a:ext cx="4037" cy="2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426" y="3612"/>
              <a:ext cx="11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ea typeface="黑体" panose="02010609060101010101" pitchFamily="49" charset="-122"/>
                </a:rPr>
                <a:t>接口电路</a:t>
              </a:r>
              <a:endParaRPr lang="zh-CN" altLang="en-US" sz="2400" b="1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889250"/>
            <a:ext cx="285591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438"/>
            <a:ext cx="7772400" cy="590550"/>
          </a:xfrm>
          <a:noFill/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1F08F8"/>
                </a:solidFill>
              </a:rPr>
              <a:t>    CMOS</a:t>
            </a:r>
            <a:r>
              <a:rPr lang="zh-CN" altLang="en-US" sz="3200" b="1" dirty="0">
                <a:solidFill>
                  <a:srgbClr val="1F08F8"/>
                </a:solidFill>
              </a:rPr>
              <a:t>反相器的电路结构和工作原理</a:t>
            </a:r>
            <a:r>
              <a:rPr lang="zh-CN" altLang="en-US" sz="3600" b="1" dirty="0">
                <a:solidFill>
                  <a:srgbClr val="1F08F8"/>
                </a:solidFill>
              </a:rPr>
              <a:t>   </a:t>
            </a:r>
            <a:endParaRPr lang="zh-CN" altLang="en-US" sz="3600" b="1" dirty="0">
              <a:solidFill>
                <a:srgbClr val="1F08F8"/>
              </a:solidFill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4264025" cy="53657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一、电路结构及工作原理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9906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Complementary -Symmetry MOS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070" name="Group 6"/>
          <p:cNvGrpSpPr/>
          <p:nvPr/>
        </p:nvGrpSpPr>
        <p:grpSpPr bwMode="auto">
          <a:xfrm>
            <a:off x="1511300" y="2933700"/>
            <a:ext cx="3644900" cy="1554163"/>
            <a:chOff x="824" y="1920"/>
            <a:chExt cx="2296" cy="979"/>
          </a:xfrm>
        </p:grpSpPr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824" y="2400"/>
              <a:ext cx="499" cy="49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88072" name="Group 8"/>
            <p:cNvGrpSpPr/>
            <p:nvPr/>
          </p:nvGrpSpPr>
          <p:grpSpPr bwMode="auto">
            <a:xfrm>
              <a:off x="1323" y="1920"/>
              <a:ext cx="1797" cy="633"/>
              <a:chOff x="1459" y="739"/>
              <a:chExt cx="1797" cy="633"/>
            </a:xfrm>
          </p:grpSpPr>
          <p:sp>
            <p:nvSpPr>
              <p:cNvPr id="88073" name="Text Box 9"/>
              <p:cNvSpPr txBox="1">
                <a:spLocks noChangeArrowheads="1"/>
              </p:cNvSpPr>
              <p:nvPr/>
            </p:nvSpPr>
            <p:spPr bwMode="auto">
              <a:xfrm>
                <a:off x="2141" y="739"/>
                <a:ext cx="1115" cy="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PMOS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管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4" name="Line 10"/>
              <p:cNvSpPr>
                <a:spLocks noChangeShapeType="1"/>
              </p:cNvSpPr>
              <p:nvPr/>
            </p:nvSpPr>
            <p:spPr bwMode="auto">
              <a:xfrm flipV="1">
                <a:off x="1459" y="1001"/>
                <a:ext cx="663" cy="3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88075" name="Group 11"/>
          <p:cNvGrpSpPr/>
          <p:nvPr/>
        </p:nvGrpSpPr>
        <p:grpSpPr bwMode="auto">
          <a:xfrm>
            <a:off x="1452563" y="4778373"/>
            <a:ext cx="3614737" cy="1304925"/>
            <a:chOff x="843" y="3168"/>
            <a:chExt cx="2277" cy="822"/>
          </a:xfrm>
        </p:grpSpPr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843" y="3168"/>
              <a:ext cx="499" cy="49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88077" name="Group 13"/>
            <p:cNvGrpSpPr/>
            <p:nvPr/>
          </p:nvGrpSpPr>
          <p:grpSpPr bwMode="auto">
            <a:xfrm>
              <a:off x="1344" y="3504"/>
              <a:ext cx="1776" cy="486"/>
              <a:chOff x="1344" y="3504"/>
              <a:chExt cx="1776" cy="486"/>
            </a:xfrm>
          </p:grpSpPr>
          <p:sp>
            <p:nvSpPr>
              <p:cNvPr id="88078" name="Line 14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641" cy="33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9" name="Text Box 15"/>
              <p:cNvSpPr txBox="1">
                <a:spLocks noChangeArrowheads="1"/>
              </p:cNvSpPr>
              <p:nvPr/>
            </p:nvSpPr>
            <p:spPr bwMode="auto">
              <a:xfrm>
                <a:off x="2016" y="3699"/>
                <a:ext cx="1104" cy="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NMOS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管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5741988" y="2168525"/>
            <a:ext cx="175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工作原理：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5292725" y="2889250"/>
            <a:ext cx="3429000" cy="29416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76250" marR="0" lvl="0" indent="-4762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–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76250" marR="0" lvl="0" indent="-4762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截止，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=0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52400" y="2286000"/>
            <a:ext cx="378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&gt;|V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GS(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|+V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GS(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)N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 build="p"/>
      <p:bldP spid="88069" grpId="0" autoUpdateAnimBg="0"/>
      <p:bldP spid="88080" grpId="0"/>
      <p:bldP spid="88081" grpId="0" animBg="1" autoUpdateAnimBg="0"/>
      <p:bldP spid="880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4025"/>
            <a:ext cx="5387975" cy="588963"/>
          </a:xfrm>
          <a:noFill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1F08F8"/>
                </a:solidFill>
                <a:latin typeface="黑体" panose="02010609060101010101" pitchFamily="49" charset="-122"/>
              </a:rPr>
              <a:t>二、电压、电流传输特性曲线</a:t>
            </a:r>
            <a:r>
              <a:rPr lang="zh-CN" altLang="en-US" sz="3200" b="1" dirty="0">
                <a:solidFill>
                  <a:srgbClr val="1F08F8"/>
                </a:solidFill>
              </a:rPr>
              <a:t> 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4191000" cy="609600"/>
          </a:xfrm>
          <a:prstGeom prst="rect">
            <a:avLst/>
          </a:prstGeom>
          <a:noFill/>
        </p:spPr>
        <p:txBody>
          <a:bodyPr/>
          <a:lstStyle/>
          <a:p>
            <a:pPr lvl="1"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a typeface="黑体" panose="02010609060101010101" pitchFamily="49" charset="-122"/>
              </a:rPr>
              <a:t>、电压传输特性曲线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33800" cy="33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971800" y="1981200"/>
            <a:ext cx="2770188" cy="158115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932363" y="3833813"/>
            <a:ext cx="3919537" cy="158115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28600" y="5124450"/>
            <a:ext cx="495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+∣V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=∣V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</a:t>
            </a:r>
            <a:r>
              <a: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</a:t>
            </a:r>
            <a:r>
              <a: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</a:t>
            </a:r>
            <a:r>
              <a: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90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49275"/>
            <a:ext cx="262413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 build="p"/>
      <p:bldP spid="89094" grpId="0" animBg="1" autoUpdateAnimBg="0"/>
      <p:bldP spid="89095" grpId="0" animBg="1" autoUpdateAnimBg="0"/>
      <p:bldP spid="890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9250"/>
            <a:ext cx="5292725" cy="604838"/>
          </a:xfrm>
          <a:noFill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1F08F8"/>
                </a:solidFill>
                <a:latin typeface="黑体" panose="02010609060101010101" pitchFamily="49" charset="-122"/>
              </a:rPr>
              <a:t>二、电压、电流传输特性曲线</a:t>
            </a:r>
            <a:r>
              <a:rPr lang="zh-CN" altLang="en-US" sz="3200" b="1" dirty="0">
                <a:solidFill>
                  <a:srgbClr val="1F08F8"/>
                </a:solidFill>
              </a:rPr>
              <a:t> 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28688"/>
            <a:ext cx="4051300" cy="609600"/>
          </a:xfrm>
          <a:prstGeom prst="rect">
            <a:avLst/>
          </a:prstGeom>
          <a:noFill/>
        </p:spPr>
        <p:txBody>
          <a:bodyPr/>
          <a:lstStyle/>
          <a:p>
            <a:pPr lvl="1"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a typeface="黑体" panose="02010609060101010101" pitchFamily="49" charset="-122"/>
              </a:rPr>
              <a:t>、电压传输特性曲线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733800" cy="33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96863" y="4778375"/>
            <a:ext cx="304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+∣V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=∣V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4191000" y="973138"/>
            <a:ext cx="452120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∣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同时导通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0120" name="Group 8"/>
          <p:cNvGrpSpPr/>
          <p:nvPr/>
        </p:nvGrpSpPr>
        <p:grpSpPr bwMode="auto">
          <a:xfrm>
            <a:off x="2667000" y="5319713"/>
            <a:ext cx="6477000" cy="914400"/>
            <a:chOff x="1680" y="3600"/>
            <a:chExt cx="4080" cy="576"/>
          </a:xfrm>
        </p:grpSpPr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1680" y="3696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∴CMOS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反相器的阈值电压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90122" name="Object 10"/>
            <p:cNvGraphicFramePr>
              <a:graphicFrameLocks noChangeAspect="1"/>
            </p:cNvGraphicFramePr>
            <p:nvPr/>
          </p:nvGraphicFramePr>
          <p:xfrm>
            <a:off x="4128" y="3600"/>
            <a:ext cx="1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2" imgW="647700" imgH="342900" progId="Equation.3">
                    <p:embed/>
                  </p:oleObj>
                </mc:Choice>
                <mc:Fallback>
                  <p:oleObj name="Equation" r:id="rId2" imgW="647700" imgH="342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600"/>
                          <a:ext cx="1440" cy="57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2057400" y="2971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3092357" y="2804319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ON2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ON1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3092357" y="1887964"/>
            <a:ext cx="396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导通内阻为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导通内阻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049924" y="3278459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ON2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0127" name="Group 15"/>
          <p:cNvGrpSpPr/>
          <p:nvPr/>
        </p:nvGrpSpPr>
        <p:grpSpPr bwMode="auto">
          <a:xfrm>
            <a:off x="4192588" y="4359275"/>
            <a:ext cx="4951412" cy="957263"/>
            <a:chOff x="1859" y="2775"/>
            <a:chExt cx="3119" cy="603"/>
          </a:xfrm>
        </p:grpSpPr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1859" y="2936"/>
              <a:ext cx="3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                         时，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ON2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ON1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90129" name="Object 17"/>
            <p:cNvGraphicFramePr>
              <a:graphicFrameLocks noChangeAspect="1"/>
            </p:cNvGraphicFramePr>
            <p:nvPr/>
          </p:nvGraphicFramePr>
          <p:xfrm>
            <a:off x="2322" y="2775"/>
            <a:ext cx="961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4" imgW="647700" imgH="406400" progId="Equation.DSMT4">
                    <p:embed/>
                  </p:oleObj>
                </mc:Choice>
                <mc:Fallback>
                  <p:oleObj name="Equation" r:id="rId4" imgW="647700" imgH="406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775"/>
                          <a:ext cx="961" cy="60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94" y="1944370"/>
            <a:ext cx="2182112" cy="235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utoUpdateAnimBg="0"/>
      <p:bldP spid="90123" grpId="0"/>
      <p:bldP spid="90124" grpId="0"/>
      <p:bldP spid="90125" grpId="0"/>
      <p:bldP spid="90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9263"/>
            <a:ext cx="3810000" cy="684212"/>
          </a:xfrm>
          <a:noFill/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1F08F8"/>
                </a:solidFill>
              </a:rPr>
              <a:t>2</a:t>
            </a:r>
            <a:r>
              <a:rPr lang="zh-CN" altLang="en-US" sz="2800" b="1" dirty="0">
                <a:solidFill>
                  <a:srgbClr val="1F08F8"/>
                </a:solidFill>
              </a:rPr>
              <a:t>、电流传输特性曲线 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pic>
        <p:nvPicPr>
          <p:cNvPr id="9113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657600" cy="3130550"/>
          </a:xfrm>
          <a:prstGeom prst="rect">
            <a:avLst/>
          </a:prstGeom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69875" y="4267200"/>
            <a:ext cx="443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≈0;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25425" y="4876800"/>
            <a:ext cx="475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≈0;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52400" y="5486400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均导通，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≠0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且在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½V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最大。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029200" y="4267200"/>
            <a:ext cx="3886200" cy="156966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注意：使用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器件时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不应使之长期工作在电流传输特性的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段，以防止器件因功耗过大而损坏。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28559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utoUpdateAnimBg="0"/>
      <p:bldP spid="91141" grpId="0" autoUpdateAnimBg="0"/>
      <p:bldP spid="91142" grpId="0" autoUpdateAnimBg="0"/>
      <p:bldP spid="9114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943100"/>
            <a:ext cx="4608513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5292725" cy="728662"/>
          </a:xfrm>
          <a:noFill/>
        </p:spPr>
        <p:txBody>
          <a:bodyPr/>
          <a:lstStyle/>
          <a:p>
            <a:r>
              <a:rPr lang="zh-CN" altLang="en-US" sz="3200" b="1" dirty="0">
                <a:solidFill>
                  <a:srgbClr val="1F08F8"/>
                </a:solidFill>
              </a:rPr>
              <a:t>三、输入噪声容限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718185" y="4247515"/>
          <a:ext cx="3011805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1307465" imgH="495300" progId="Equation.DSMT4">
                  <p:embed/>
                </p:oleObj>
              </mc:Choice>
              <mc:Fallback>
                <p:oleObj name="Equation" r:id="rId2" imgW="1307465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" y="4247515"/>
                        <a:ext cx="3011805" cy="1185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50825" y="1042988"/>
            <a:ext cx="850582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输入端噪声容限：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在保证输出高低电平基本不变（或者说变化的大小不超过允许限度）的条件下，输入电平允许的波动范围。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1" name="Group 19"/>
          <p:cNvGrpSpPr/>
          <p:nvPr/>
        </p:nvGrpSpPr>
        <p:grpSpPr bwMode="auto">
          <a:xfrm>
            <a:off x="403262" y="6011862"/>
            <a:ext cx="5670550" cy="830263"/>
            <a:chOff x="782" y="3549"/>
            <a:chExt cx="3481" cy="523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1292" y="3549"/>
              <a:ext cx="2971" cy="523"/>
            </a:xfrm>
            <a:prstGeom prst="rect">
              <a:avLst/>
            </a:prstGeom>
            <a:gradFill rotWithShape="1">
              <a:gsLst>
                <a:gs pos="0">
                  <a:srgbClr val="FF99FF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⒈ CMOS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门电路噪声容限较大； ⒉ 提高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DD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，即可提高噪声容限。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782" y="3549"/>
              <a:ext cx="502" cy="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结论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2069" y="3204259"/>
            <a:ext cx="392858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min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lang="en-US" altLang="zh-CN" i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DD</a:t>
            </a:r>
            <a:r>
              <a:rPr lang="en-US" altLang="zh-CN" b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-0.1V</a:t>
            </a:r>
            <a:endParaRPr kumimoji="1" lang="en-US" altLang="zh-CN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max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lang="en-US" altLang="zh-CN" b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0.1V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344" y="5442380"/>
            <a:ext cx="2614169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</a:t>
            </a:r>
            <a:r>
              <a:rPr lang="en-US" altLang="zh-CN" b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-0.1V</a:t>
            </a:r>
            <a:endParaRPr kumimoji="1" lang="en-US" altLang="zh-CN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8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750" y="2148739"/>
            <a:ext cx="392858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lang="en-US" altLang="zh-CN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min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0.7</a:t>
            </a:r>
            <a:r>
              <a:rPr lang="en-US" altLang="zh-CN" i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DD</a:t>
            </a:r>
            <a:endParaRPr lang="en-US" altLang="zh-CN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lang="en-US" altLang="zh-CN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max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lang="en-US" altLang="zh-CN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.3</a:t>
            </a:r>
            <a:r>
              <a:rPr lang="en-US" altLang="zh-CN" i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DD</a:t>
            </a:r>
            <a:r>
              <a:rPr lang="en-US" altLang="zh-CN" i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kumimoji="1" lang="en-US" altLang="zh-CN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3-3-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08163"/>
            <a:ext cx="7170737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6050"/>
            <a:ext cx="8915400" cy="762000"/>
          </a:xfrm>
          <a:noFill/>
        </p:spPr>
        <p:txBody>
          <a:bodyPr/>
          <a:lstStyle/>
          <a:p>
            <a:pPr algn="l"/>
            <a:r>
              <a:rPr lang="en-US" altLang="zh-CN" sz="3200" b="1" dirty="0"/>
              <a:t>    </a:t>
            </a:r>
            <a:r>
              <a:rPr lang="en-US" altLang="zh-CN" sz="3200" b="1" dirty="0">
                <a:solidFill>
                  <a:srgbClr val="1F08F8"/>
                </a:solidFill>
              </a:rPr>
              <a:t>CMOS</a:t>
            </a:r>
            <a:r>
              <a:rPr lang="zh-CN" altLang="en-US" sz="3200" b="1" dirty="0">
                <a:solidFill>
                  <a:srgbClr val="1F08F8"/>
                </a:solidFill>
              </a:rPr>
              <a:t>反相器的静态输入特性和输出特性</a:t>
            </a:r>
            <a:r>
              <a:rPr lang="zh-CN" altLang="en-US" sz="3600" dirty="0">
                <a:solidFill>
                  <a:srgbClr val="1F08F8"/>
                </a:solidFill>
              </a:rPr>
              <a:t> </a:t>
            </a:r>
            <a:endParaRPr lang="zh-CN" altLang="en-US" sz="3600" dirty="0">
              <a:solidFill>
                <a:srgbClr val="1F08F8"/>
              </a:solidFill>
            </a:endParaRP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08050"/>
            <a:ext cx="5437188" cy="609600"/>
          </a:xfrm>
          <a:prstGeom prst="rect">
            <a:avLst/>
          </a:prstGeo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一、输入端保护措施和输入特性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0" y="14493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、输入端保护电路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96863" y="468947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二极管压降为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=0.7V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4841875" y="13589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、输入特性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881063" y="5397500"/>
            <a:ext cx="8034337" cy="83099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时，保护电路不起作用；当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导通；当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&lt;–V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导通；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6265" name="Group 9"/>
          <p:cNvGrpSpPr/>
          <p:nvPr/>
        </p:nvGrpSpPr>
        <p:grpSpPr bwMode="auto">
          <a:xfrm>
            <a:off x="431800" y="2754313"/>
            <a:ext cx="914400" cy="579437"/>
            <a:chOff x="384" y="2064"/>
            <a:chExt cx="576" cy="365"/>
          </a:xfrm>
        </p:grpSpPr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384" y="2064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624" y="235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9626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898650"/>
            <a:ext cx="37338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 build="p"/>
      <p:bldP spid="96261" grpId="0"/>
      <p:bldP spid="96262" grpId="0" autoUpdateAnimBg="0"/>
      <p:bldP spid="96263" grpId="0" autoUpdateAnimBg="0"/>
      <p:bldP spid="96264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4295</Words>
  <Application>WPS 演示</Application>
  <PresentationFormat>全屏显示(4:3)</PresentationFormat>
  <Paragraphs>522</Paragraphs>
  <Slides>32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32</vt:i4>
      </vt:variant>
    </vt:vector>
  </HeadingPairs>
  <TitlesOfParts>
    <vt:vector size="77" baseType="lpstr">
      <vt:lpstr>Arial</vt:lpstr>
      <vt:lpstr>宋体</vt:lpstr>
      <vt:lpstr>Wingdings</vt:lpstr>
      <vt:lpstr>Tahoma</vt:lpstr>
      <vt:lpstr>黑体</vt:lpstr>
      <vt:lpstr>Times New Roman</vt:lpstr>
      <vt:lpstr>Symbol</vt:lpstr>
      <vt:lpstr>微软雅黑</vt:lpstr>
      <vt:lpstr>Arial Unicode MS</vt:lpstr>
      <vt:lpstr>Calibri</vt:lpstr>
      <vt:lpstr>Monotype Sorts</vt:lpstr>
      <vt:lpstr>Wingdings</vt:lpstr>
      <vt:lpstr>长城楷体</vt:lpstr>
      <vt:lpstr>Marlett</vt:lpstr>
      <vt:lpstr>Abadi</vt:lpstr>
      <vt:lpstr>Segoe Print</vt:lpstr>
      <vt:lpstr>Courier New</vt:lpstr>
      <vt:lpstr>楷体</vt:lpstr>
      <vt:lpstr>Office 主题</vt:lpstr>
      <vt:lpstr>Visio.Drawing.11</vt:lpstr>
      <vt:lpstr>Equation.DSMT4</vt:lpstr>
      <vt:lpstr>Equation.3</vt:lpstr>
      <vt:lpstr>Equation.3</vt:lpstr>
      <vt:lpstr>Equation.DSMT4</vt:lpstr>
      <vt:lpstr>Equation.DSMT4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MSPhotoEd.3</vt:lpstr>
      <vt:lpstr>MSPhotoEd.3</vt:lpstr>
      <vt:lpstr>Equation.3</vt:lpstr>
      <vt:lpstr>Equation.3</vt:lpstr>
      <vt:lpstr>Equation.DSMT4</vt:lpstr>
      <vt:lpstr>§ 4.4 集成CMOS门电路</vt:lpstr>
      <vt:lpstr>PowerPoint 演示文稿</vt:lpstr>
      <vt:lpstr>PowerPoint 演示文稿</vt:lpstr>
      <vt:lpstr>    CMOS反相器的电路结构和工作原理   </vt:lpstr>
      <vt:lpstr>二、电压、电流传输特性曲线 </vt:lpstr>
      <vt:lpstr>二、电压、电流传输特性曲线 </vt:lpstr>
      <vt:lpstr>2、电流传输特性曲线 </vt:lpstr>
      <vt:lpstr>三、输入噪声容限</vt:lpstr>
      <vt:lpstr>    CMOS反相器的静态输入特性和输出特性 </vt:lpstr>
      <vt:lpstr>二、输出特性 </vt:lpstr>
      <vt:lpstr>PowerPoint 演示文稿</vt:lpstr>
      <vt:lpstr>PowerPoint 演示文稿</vt:lpstr>
      <vt:lpstr>一、CMOS与非门和或非门</vt:lpstr>
      <vt:lpstr>PowerPoint 演示文稿</vt:lpstr>
      <vt:lpstr>PowerPoint 演示文稿</vt:lpstr>
      <vt:lpstr>二、带缓冲级的CMOS与非门和或非门</vt:lpstr>
      <vt:lpstr>PowerPoint 演示文稿</vt:lpstr>
      <vt:lpstr>PowerPoint 演示文稿</vt:lpstr>
      <vt:lpstr>PowerPoint 演示文稿</vt:lpstr>
      <vt:lpstr>五、三态输出门</vt:lpstr>
      <vt:lpstr>三态门的用途</vt:lpstr>
      <vt:lpstr>CMOS逻辑门电路的系列</vt:lpstr>
      <vt:lpstr>各种集成门电路性能比较</vt:lpstr>
      <vt:lpstr>PowerPoint 演示文稿</vt:lpstr>
      <vt:lpstr>TTL、CMOS电路的输入、输出特性参数</vt:lpstr>
      <vt:lpstr>TTL与CMOS门电路的互连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372</cp:revision>
  <dcterms:created xsi:type="dcterms:W3CDTF">2004-02-20T06:45:00Z</dcterms:created>
  <dcterms:modified xsi:type="dcterms:W3CDTF">2022-03-20T02:32:45Z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9C69A7A742404BC881D4A06E72452009</vt:lpwstr>
  </property>
  <property fmtid="{D5CDD505-2E9C-101B-9397-08002B2CF9AE}" pid="3" name="KSOProductBuildVer">
    <vt:lpwstr>2052-11.1.0.11365</vt:lpwstr>
  </property>
</Properties>
</file>